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doc" ContentType="application/msword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50"/>
  </p:notes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</p:sldIdLst>
  <p:sldSz cx="9144000" cy="5143500" type="screen16x9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44" d="100"/>
          <a:sy n="144" d="100"/>
        </p:scale>
        <p:origin x="-684" y="-96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slide" Target="slides/slide37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slide" Target="slides/slide40.xml"/><Relationship Id="rId47" Type="http://schemas.openxmlformats.org/officeDocument/2006/relationships/slide" Target="slides/slide45.xml"/><Relationship Id="rId50" Type="http://schemas.openxmlformats.org/officeDocument/2006/relationships/notesMaster" Target="notesMasters/notesMaster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Relationship Id="rId46" Type="http://schemas.openxmlformats.org/officeDocument/2006/relationships/slide" Target="slides/slide44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41" Type="http://schemas.openxmlformats.org/officeDocument/2006/relationships/slide" Target="slides/slide39.xml"/><Relationship Id="rId5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slide" Target="slides/slide38.xml"/><Relationship Id="rId45" Type="http://schemas.openxmlformats.org/officeDocument/2006/relationships/slide" Target="slides/slide43.xml"/><Relationship Id="rId53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49" Type="http://schemas.openxmlformats.org/officeDocument/2006/relationships/slide" Target="slides/slide47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4" Type="http://schemas.openxmlformats.org/officeDocument/2006/relationships/slide" Target="slides/slide42.xml"/><Relationship Id="rId52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slide" Target="slides/slide41.xml"/><Relationship Id="rId48" Type="http://schemas.openxmlformats.org/officeDocument/2006/relationships/slide" Target="slides/slide46.xml"/><Relationship Id="rId8" Type="http://schemas.openxmlformats.org/officeDocument/2006/relationships/slide" Target="slides/slide6.xml"/><Relationship Id="rId51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image" Target="../media/image10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6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27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28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31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32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33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A288054-51CC-40EC-B3E7-6095A42702A4}" type="datetimeFigureOut">
              <a:rPr lang="zh-CN" altLang="en-US" smtClean="0"/>
              <a:t>2021/3/14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8F61EA1-C864-455C-A732-72EC7555460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564396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幻灯片图像占位符 1"/>
          <p:cNvSpPr>
            <a:spLocks noGrp="1" noRot="1" noChangeAspect="1" noTextEdit="1"/>
          </p:cNvSpPr>
          <p:nvPr>
            <p:ph type="sldImg" idx="4294967295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  <a:miter lim="800000"/>
          </a:ln>
        </p:spPr>
      </p:sp>
      <p:sp>
        <p:nvSpPr>
          <p:cNvPr id="8194" name="备注占位符 2"/>
          <p:cNvSpPr>
            <a:spLocks noGrp="1"/>
          </p:cNvSpPr>
          <p:nvPr>
            <p:ph type="body" idx="4294967295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vert="horz" wrap="square" lIns="91440" tIns="45720" rIns="91440" bIns="45720" anchor="t" anchorCtr="0"/>
          <a:lstStyle>
            <a:lvl1pPr marL="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lvl="0"/>
            <a:endParaRPr lang="zh-CN" altLang="en-US"/>
          </a:p>
        </p:txBody>
      </p:sp>
      <p:sp>
        <p:nvSpPr>
          <p:cNvPr id="8195" name="灯片编号占位符 3"/>
          <p:cNvSpPr>
            <a:spLocks noGrp="1"/>
          </p:cNvSpPr>
          <p:nvPr>
            <p:ph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vert="horz" wrap="square" lIns="91440" tIns="45720" rIns="91440" bIns="45720" anchor="b" anchorCtr="0"/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algn="r"/>
            <a:fld id="{A0A267AA-E03E-445A-B6FB-5870F348C96D}" type="slidenum">
              <a:rPr sz="1200">
                <a:solidFill>
                  <a:prstClr val="black"/>
                </a:solidFill>
              </a:rPr>
              <a:pPr algn="r"/>
              <a:t>4</a:t>
            </a:fld>
            <a:endParaRPr sz="1200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幻灯片图像占位符 1"/>
          <p:cNvSpPr>
            <a:spLocks noGrp="1" noRot="1" noChangeAspect="1" noTextEdit="1"/>
          </p:cNvSpPr>
          <p:nvPr>
            <p:ph type="sldImg" idx="4294967295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  <a:miter lim="800000"/>
          </a:ln>
        </p:spPr>
      </p:sp>
      <p:sp>
        <p:nvSpPr>
          <p:cNvPr id="52226" name="备注占位符 2"/>
          <p:cNvSpPr>
            <a:spLocks noGrp="1"/>
          </p:cNvSpPr>
          <p:nvPr>
            <p:ph type="body" idx="4294967295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vert="horz" wrap="square" lIns="91440" tIns="45720" rIns="91440" bIns="45720" anchor="t" anchorCtr="0"/>
          <a:lstStyle>
            <a:lvl1pPr marL="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lvl="0"/>
            <a:endParaRPr lang="zh-CN" altLang="en-US"/>
          </a:p>
        </p:txBody>
      </p:sp>
      <p:sp>
        <p:nvSpPr>
          <p:cNvPr id="52227" name="灯片编号占位符 3"/>
          <p:cNvSpPr>
            <a:spLocks noGrp="1"/>
          </p:cNvSpPr>
          <p:nvPr>
            <p:ph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vert="horz" wrap="square" lIns="91440" tIns="45720" rIns="91440" bIns="45720" anchor="b" anchorCtr="0"/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algn="r"/>
            <a:fld id="{8F71EC42-C6BC-41DB-8714-535882D21AF4}" type="slidenum">
              <a:rPr sz="1200">
                <a:solidFill>
                  <a:prstClr val="black"/>
                </a:solidFill>
              </a:rPr>
              <a:pPr algn="r"/>
              <a:t>38</a:t>
            </a:fld>
            <a:endParaRPr sz="1200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幻灯片图像占位符 1"/>
          <p:cNvSpPr>
            <a:spLocks noGrp="1" noRot="1" noChangeAspect="1" noTextEdit="1"/>
          </p:cNvSpPr>
          <p:nvPr>
            <p:ph type="sldImg" idx="4294967295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  <a:miter lim="800000"/>
          </a:ln>
        </p:spPr>
      </p:sp>
      <p:sp>
        <p:nvSpPr>
          <p:cNvPr id="62466" name="备注占位符 2"/>
          <p:cNvSpPr>
            <a:spLocks noGrp="1"/>
          </p:cNvSpPr>
          <p:nvPr>
            <p:ph type="body" idx="4294967295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vert="horz" wrap="square" lIns="91440" tIns="45720" rIns="91440" bIns="45720" anchor="t" anchorCtr="0"/>
          <a:lstStyle>
            <a:lvl1pPr marL="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lvl="0"/>
            <a:endParaRPr lang="zh-CN" altLang="en-US"/>
          </a:p>
        </p:txBody>
      </p:sp>
      <p:sp>
        <p:nvSpPr>
          <p:cNvPr id="62467" name="灯片编号占位符 3"/>
          <p:cNvSpPr>
            <a:spLocks noGrp="1"/>
          </p:cNvSpPr>
          <p:nvPr>
            <p:ph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vert="horz" wrap="square" lIns="91440" tIns="45720" rIns="91440" bIns="45720" anchor="b" anchorCtr="0"/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algn="r"/>
            <a:fld id="{F06B0650-4502-48BA-B9EF-05E735A9B598}" type="slidenum">
              <a:rPr sz="1200">
                <a:solidFill>
                  <a:prstClr val="black"/>
                </a:solidFill>
              </a:rPr>
              <a:pPr algn="r"/>
              <a:t>47</a:t>
            </a:fld>
            <a:endParaRPr sz="1200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幻灯片图像占位符 1"/>
          <p:cNvSpPr>
            <a:spLocks noGrp="1" noRot="1" noChangeAspect="1" noTextEdit="1"/>
          </p:cNvSpPr>
          <p:nvPr>
            <p:ph type="sldImg" idx="4294967295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  <a:miter lim="800000"/>
          </a:ln>
        </p:spPr>
      </p:sp>
      <p:sp>
        <p:nvSpPr>
          <p:cNvPr id="10242" name="备注占位符 2"/>
          <p:cNvSpPr>
            <a:spLocks noGrp="1"/>
          </p:cNvSpPr>
          <p:nvPr>
            <p:ph type="body" idx="4294967295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vert="horz" wrap="square" lIns="91440" tIns="45720" rIns="91440" bIns="45720" anchor="t" anchorCtr="0"/>
          <a:lstStyle>
            <a:lvl1pPr marL="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lvl="0"/>
            <a:endParaRPr lang="zh-CN" altLang="en-US"/>
          </a:p>
        </p:txBody>
      </p:sp>
      <p:sp>
        <p:nvSpPr>
          <p:cNvPr id="10243" name="灯片编号占位符 3"/>
          <p:cNvSpPr>
            <a:spLocks noGrp="1"/>
          </p:cNvSpPr>
          <p:nvPr>
            <p:ph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vert="horz" wrap="square" lIns="91440" tIns="45720" rIns="91440" bIns="45720" anchor="b" anchorCtr="0"/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algn="r"/>
            <a:fld id="{CE15B35E-FD27-4F1C-B121-1E0B81FFF3BB}" type="slidenum">
              <a:rPr sz="1200">
                <a:solidFill>
                  <a:prstClr val="black"/>
                </a:solidFill>
              </a:rPr>
              <a:pPr algn="r"/>
              <a:t>5</a:t>
            </a:fld>
            <a:endParaRPr sz="1200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幻灯片图像占位符 1"/>
          <p:cNvSpPr>
            <a:spLocks noGrp="1" noRot="1" noChangeAspect="1" noTextEdit="1"/>
          </p:cNvSpPr>
          <p:nvPr>
            <p:ph type="sldImg" idx="4294967295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  <a:miter lim="800000"/>
          </a:ln>
        </p:spPr>
      </p:sp>
      <p:sp>
        <p:nvSpPr>
          <p:cNvPr id="12290" name="备注占位符 2"/>
          <p:cNvSpPr>
            <a:spLocks noGrp="1"/>
          </p:cNvSpPr>
          <p:nvPr>
            <p:ph type="body" idx="4294967295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vert="horz" wrap="square" lIns="91440" tIns="45720" rIns="91440" bIns="45720" anchor="t" anchorCtr="0"/>
          <a:lstStyle>
            <a:lvl1pPr marL="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lvl="0"/>
            <a:endParaRPr lang="zh-CN" altLang="en-US"/>
          </a:p>
        </p:txBody>
      </p:sp>
      <p:sp>
        <p:nvSpPr>
          <p:cNvPr id="12291" name="灯片编号占位符 3"/>
          <p:cNvSpPr>
            <a:spLocks noGrp="1"/>
          </p:cNvSpPr>
          <p:nvPr>
            <p:ph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vert="horz" wrap="square" lIns="91440" tIns="45720" rIns="91440" bIns="45720" anchor="b" anchorCtr="0"/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algn="r"/>
            <a:fld id="{AEB66072-4EDA-42F7-919D-45F4D1AEBAD3}" type="slidenum">
              <a:rPr sz="1200">
                <a:solidFill>
                  <a:prstClr val="black"/>
                </a:solidFill>
              </a:rPr>
              <a:pPr algn="r"/>
              <a:t>6</a:t>
            </a:fld>
            <a:endParaRPr sz="1200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幻灯片图像占位符 1"/>
          <p:cNvSpPr>
            <a:spLocks noGrp="1" noRot="1" noChangeAspect="1" noTextEdit="1"/>
          </p:cNvSpPr>
          <p:nvPr>
            <p:ph type="sldImg" idx="4294967295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  <a:miter lim="800000"/>
          </a:ln>
        </p:spPr>
      </p:sp>
      <p:sp>
        <p:nvSpPr>
          <p:cNvPr id="14338" name="备注占位符 2"/>
          <p:cNvSpPr>
            <a:spLocks noGrp="1"/>
          </p:cNvSpPr>
          <p:nvPr>
            <p:ph type="body" idx="4294967295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vert="horz" wrap="square" lIns="91440" tIns="45720" rIns="91440" bIns="45720" anchor="t" anchorCtr="0"/>
          <a:lstStyle>
            <a:lvl1pPr marL="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lvl="0"/>
            <a:endParaRPr lang="zh-CN" altLang="en-US"/>
          </a:p>
        </p:txBody>
      </p:sp>
      <p:sp>
        <p:nvSpPr>
          <p:cNvPr id="14339" name="灯片编号占位符 3"/>
          <p:cNvSpPr>
            <a:spLocks noGrp="1"/>
          </p:cNvSpPr>
          <p:nvPr>
            <p:ph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vert="horz" wrap="square" lIns="91440" tIns="45720" rIns="91440" bIns="45720" anchor="b" anchorCtr="0"/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algn="r"/>
            <a:fld id="{13804466-7C7B-4E31-B12B-BAD84C87AE27}" type="slidenum">
              <a:rPr sz="1200">
                <a:solidFill>
                  <a:prstClr val="black"/>
                </a:solidFill>
              </a:rPr>
              <a:pPr algn="r"/>
              <a:t>7</a:t>
            </a:fld>
            <a:endParaRPr sz="1200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幻灯片图像占位符 1"/>
          <p:cNvSpPr>
            <a:spLocks noGrp="1" noRot="1" noChangeAspect="1" noTextEdit="1"/>
          </p:cNvSpPr>
          <p:nvPr>
            <p:ph type="sldImg" idx="4294967295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  <a:miter lim="800000"/>
          </a:ln>
        </p:spPr>
      </p:sp>
      <p:sp>
        <p:nvSpPr>
          <p:cNvPr id="16386" name="备注占位符 2"/>
          <p:cNvSpPr>
            <a:spLocks noGrp="1"/>
          </p:cNvSpPr>
          <p:nvPr>
            <p:ph type="body" idx="4294967295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vert="horz" wrap="square" lIns="91440" tIns="45720" rIns="91440" bIns="45720" anchor="t" anchorCtr="0"/>
          <a:lstStyle>
            <a:lvl1pPr marL="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lvl="0"/>
            <a:endParaRPr lang="zh-CN" altLang="en-US"/>
          </a:p>
        </p:txBody>
      </p:sp>
      <p:sp>
        <p:nvSpPr>
          <p:cNvPr id="16387" name="灯片编号占位符 3"/>
          <p:cNvSpPr>
            <a:spLocks noGrp="1"/>
          </p:cNvSpPr>
          <p:nvPr>
            <p:ph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vert="horz" wrap="square" lIns="91440" tIns="45720" rIns="91440" bIns="45720" anchor="b" anchorCtr="0"/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algn="r"/>
            <a:fld id="{4B950D7F-FCFC-4C84-8752-5E58EE57C12A}" type="slidenum">
              <a:rPr sz="1200">
                <a:solidFill>
                  <a:prstClr val="black"/>
                </a:solidFill>
              </a:rPr>
              <a:pPr algn="r"/>
              <a:t>8</a:t>
            </a:fld>
            <a:endParaRPr sz="1200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幻灯片图像占位符 1"/>
          <p:cNvSpPr>
            <a:spLocks noGrp="1" noRot="1" noChangeAspect="1" noTextEdit="1"/>
          </p:cNvSpPr>
          <p:nvPr>
            <p:ph type="sldImg" idx="4294967295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  <a:miter lim="800000"/>
          </a:ln>
        </p:spPr>
      </p:sp>
      <p:sp>
        <p:nvSpPr>
          <p:cNvPr id="18434" name="备注占位符 2"/>
          <p:cNvSpPr>
            <a:spLocks noGrp="1"/>
          </p:cNvSpPr>
          <p:nvPr>
            <p:ph type="body" idx="4294967295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vert="horz" wrap="square" lIns="91440" tIns="45720" rIns="91440" bIns="45720" anchor="t" anchorCtr="0"/>
          <a:lstStyle>
            <a:lvl1pPr marL="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lvl="0"/>
            <a:endParaRPr lang="zh-CN" altLang="en-US"/>
          </a:p>
        </p:txBody>
      </p:sp>
      <p:sp>
        <p:nvSpPr>
          <p:cNvPr id="18435" name="灯片编号占位符 3"/>
          <p:cNvSpPr>
            <a:spLocks noGrp="1"/>
          </p:cNvSpPr>
          <p:nvPr>
            <p:ph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vert="horz" wrap="square" lIns="91440" tIns="45720" rIns="91440" bIns="45720" anchor="b" anchorCtr="0"/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algn="r"/>
            <a:fld id="{F9675870-1746-4B2F-9448-8FDD064D35EB}" type="slidenum">
              <a:rPr sz="1200">
                <a:solidFill>
                  <a:prstClr val="black"/>
                </a:solidFill>
              </a:rPr>
              <a:pPr algn="r"/>
              <a:t>9</a:t>
            </a:fld>
            <a:endParaRPr sz="1200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幻灯片图像占位符 1"/>
          <p:cNvSpPr>
            <a:spLocks noGrp="1" noRot="1" noChangeAspect="1" noTextEdit="1"/>
          </p:cNvSpPr>
          <p:nvPr>
            <p:ph type="sldImg" idx="4294967295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  <a:miter lim="800000"/>
          </a:ln>
        </p:spPr>
      </p:sp>
      <p:sp>
        <p:nvSpPr>
          <p:cNvPr id="20482" name="备注占位符 2"/>
          <p:cNvSpPr>
            <a:spLocks noGrp="1"/>
          </p:cNvSpPr>
          <p:nvPr>
            <p:ph type="body" idx="4294967295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vert="horz" wrap="square" lIns="91440" tIns="45720" rIns="91440" bIns="45720" anchor="t" anchorCtr="0"/>
          <a:lstStyle>
            <a:lvl1pPr marL="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lvl="0"/>
            <a:endParaRPr lang="zh-CN" altLang="en-US"/>
          </a:p>
        </p:txBody>
      </p:sp>
      <p:sp>
        <p:nvSpPr>
          <p:cNvPr id="20483" name="灯片编号占位符 3"/>
          <p:cNvSpPr>
            <a:spLocks noGrp="1"/>
          </p:cNvSpPr>
          <p:nvPr>
            <p:ph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vert="horz" wrap="square" lIns="91440" tIns="45720" rIns="91440" bIns="45720" anchor="b" anchorCtr="0"/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algn="r"/>
            <a:fld id="{E918F6C3-9ABE-48AD-A271-AE2FF5F658DC}" type="slidenum">
              <a:rPr sz="1200">
                <a:solidFill>
                  <a:prstClr val="black"/>
                </a:solidFill>
              </a:rPr>
              <a:pPr algn="r"/>
              <a:t>10</a:t>
            </a:fld>
            <a:endParaRPr sz="1200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幻灯片图像占位符 1"/>
          <p:cNvSpPr>
            <a:spLocks noGrp="1" noRot="1" noChangeAspect="1" noTextEdit="1"/>
          </p:cNvSpPr>
          <p:nvPr>
            <p:ph type="sldImg" idx="4294967295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  <a:miter lim="800000"/>
          </a:ln>
        </p:spPr>
      </p:sp>
      <p:sp>
        <p:nvSpPr>
          <p:cNvPr id="22530" name="备注占位符 2"/>
          <p:cNvSpPr>
            <a:spLocks noGrp="1"/>
          </p:cNvSpPr>
          <p:nvPr>
            <p:ph type="body" idx="4294967295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vert="horz" wrap="square" lIns="91440" tIns="45720" rIns="91440" bIns="45720" anchor="t" anchorCtr="0"/>
          <a:lstStyle>
            <a:lvl1pPr marL="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lvl="0"/>
            <a:endParaRPr lang="zh-CN" altLang="en-US"/>
          </a:p>
        </p:txBody>
      </p:sp>
      <p:sp>
        <p:nvSpPr>
          <p:cNvPr id="22531" name="灯片编号占位符 3"/>
          <p:cNvSpPr>
            <a:spLocks noGrp="1"/>
          </p:cNvSpPr>
          <p:nvPr>
            <p:ph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vert="horz" wrap="square" lIns="91440" tIns="45720" rIns="91440" bIns="45720" anchor="b" anchorCtr="0"/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algn="r"/>
            <a:fld id="{14D11A9A-550A-4738-95C2-B7BFBB94C953}" type="slidenum">
              <a:rPr sz="1200">
                <a:solidFill>
                  <a:prstClr val="black"/>
                </a:solidFill>
              </a:rPr>
              <a:pPr algn="r"/>
              <a:t>11</a:t>
            </a:fld>
            <a:endParaRPr sz="1200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幻灯片图像占位符 1"/>
          <p:cNvSpPr>
            <a:spLocks noGrp="1" noRot="1" noChangeAspect="1" noTextEdit="1"/>
          </p:cNvSpPr>
          <p:nvPr>
            <p:ph type="sldImg" idx="4294967295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  <a:miter lim="800000"/>
          </a:ln>
        </p:spPr>
      </p:sp>
      <p:sp>
        <p:nvSpPr>
          <p:cNvPr id="24578" name="备注占位符 2"/>
          <p:cNvSpPr>
            <a:spLocks noGrp="1"/>
          </p:cNvSpPr>
          <p:nvPr>
            <p:ph type="body" idx="4294967295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vert="horz" wrap="square" lIns="91440" tIns="45720" rIns="91440" bIns="45720" anchor="t" anchorCtr="0"/>
          <a:lstStyle>
            <a:lvl1pPr marL="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lvl="0"/>
            <a:endParaRPr lang="zh-CN" altLang="en-US"/>
          </a:p>
        </p:txBody>
      </p:sp>
      <p:sp>
        <p:nvSpPr>
          <p:cNvPr id="24579" name="灯片编号占位符 3"/>
          <p:cNvSpPr>
            <a:spLocks noGrp="1"/>
          </p:cNvSpPr>
          <p:nvPr>
            <p:ph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vert="horz" wrap="square" lIns="91440" tIns="45720" rIns="91440" bIns="45720" anchor="b" anchorCtr="0"/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algn="r"/>
            <a:fld id="{6908EA14-41AA-4350-8566-F77928E7C87A}" type="slidenum">
              <a:rPr sz="1200">
                <a:solidFill>
                  <a:prstClr val="black"/>
                </a:solidFill>
              </a:rPr>
              <a:pPr algn="r"/>
              <a:t>12</a:t>
            </a:fld>
            <a:endParaRPr sz="1200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2021/3/14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2021/3/14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2021/3/14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2_自定义版式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11713511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2021/3/14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2021/3/14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2021/3/14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2021/3/14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2021/3/14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2021/3/14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2021/3/14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2021/3/14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820CF-B880-4189-942D-D702A7CBA730}" type="datetimeFigureOut">
              <a:rPr lang="zh-CN" altLang="en-US" smtClean="0"/>
              <a:t>2021/3/14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582170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ransition/>
  <p:txStyles>
    <p:titleStyle>
      <a:lvl1pPr marL="0" indent="0" algn="ctr" defTabSz="914400" rtl="0" eaLnBrk="0" fontAlgn="base" hangingPunct="0">
        <a:lnSpc>
          <a:spcPct val="100000"/>
        </a:lnSpc>
        <a:spcBef>
          <a:spcPct val="0"/>
        </a:spcBef>
        <a:spcAft>
          <a:spcPct val="0"/>
        </a:spcAft>
        <a:buClrTx/>
        <a:buSzTx/>
        <a:buFontTx/>
        <a:buNone/>
        <a:defRPr sz="4400" kern="1200">
          <a:solidFill>
            <a:schemeClr val="tx1"/>
          </a:solidFill>
          <a:latin typeface="Calibri" pitchFamily="34" charset="0"/>
          <a:ea typeface="宋体" pitchFamily="2" charset="-122"/>
          <a:cs typeface="+mj-cs"/>
        </a:defRPr>
      </a:lvl1pPr>
    </p:titleStyle>
    <p:bodyStyle>
      <a:lvl1pPr marL="342900" indent="-342900" algn="l" defTabSz="914400" rtl="0" eaLnBrk="0" fontAlgn="base" hangingPunct="0">
        <a:lnSpc>
          <a:spcPct val="100000"/>
        </a:lnSpc>
        <a:spcBef>
          <a:spcPct val="20000"/>
        </a:spcBef>
        <a:spcAft>
          <a:spcPct val="0"/>
        </a:spcAft>
        <a:buClrTx/>
        <a:buSzTx/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0" fontAlgn="base" hangingPunct="0">
        <a:lnSpc>
          <a:spcPct val="100000"/>
        </a:lnSpc>
        <a:spcBef>
          <a:spcPct val="20000"/>
        </a:spcBef>
        <a:spcAft>
          <a:spcPct val="0"/>
        </a:spcAft>
        <a:buClrTx/>
        <a:buSzTx/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0" fontAlgn="base" hangingPunct="0">
        <a:lnSpc>
          <a:spcPct val="100000"/>
        </a:lnSpc>
        <a:spcBef>
          <a:spcPct val="20000"/>
        </a:spcBef>
        <a:spcAft>
          <a:spcPct val="0"/>
        </a:spcAft>
        <a:buClrTx/>
        <a:buSzTx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0" fontAlgn="base" hangingPunct="0">
        <a:lnSpc>
          <a:spcPct val="100000"/>
        </a:lnSpc>
        <a:spcBef>
          <a:spcPct val="20000"/>
        </a:spcBef>
        <a:spcAft>
          <a:spcPct val="0"/>
        </a:spcAft>
        <a:buClrTx/>
        <a:buSzTx/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0" fontAlgn="base" hangingPunct="0">
        <a:lnSpc>
          <a:spcPct val="100000"/>
        </a:lnSpc>
        <a:spcBef>
          <a:spcPct val="20000"/>
        </a:spcBef>
        <a:spcAft>
          <a:spcPct val="0"/>
        </a:spcAft>
        <a:buClrTx/>
        <a:buSzTx/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ClrTx/>
        <a:buSzTx/>
        <a:buFontTx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ClrTx/>
        <a:buSzTx/>
        <a:buFontTx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ClrTx/>
        <a:buSzTx/>
        <a:buFontTx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ClrTx/>
        <a:buSzTx/>
        <a:buFontTx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ClrTx/>
        <a:buSzTx/>
        <a:buFontTx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19.png"/><Relationship Id="rId4" Type="http://schemas.openxmlformats.org/officeDocument/2006/relationships/image" Target="../media/image15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7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slide" Target="slide13.xml"/><Relationship Id="rId7" Type="http://schemas.openxmlformats.org/officeDocument/2006/relationships/slide" Target="slide2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2.xml"/><Relationship Id="rId6" Type="http://schemas.openxmlformats.org/officeDocument/2006/relationships/slide" Target="slide23.xml"/><Relationship Id="rId5" Type="http://schemas.openxmlformats.org/officeDocument/2006/relationships/slide" Target="slide18.xml"/><Relationship Id="rId4" Type="http://schemas.openxmlformats.org/officeDocument/2006/relationships/slide" Target="slide14.xml"/><Relationship Id="rId9" Type="http://schemas.openxmlformats.org/officeDocument/2006/relationships/slide" Target="slide29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" Target="slide12.xml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7.pn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" Target="slide12.xml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7.png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slide" Target="slide12.xml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10" Type="http://schemas.openxmlformats.org/officeDocument/2006/relationships/slide" Target="slide3.xml"/><Relationship Id="rId4" Type="http://schemas.openxmlformats.org/officeDocument/2006/relationships/image" Target="../media/image3.png"/><Relationship Id="rId9" Type="http://schemas.openxmlformats.org/officeDocument/2006/relationships/slide" Target="slide4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27.emf"/><Relationship Id="rId4" Type="http://schemas.openxmlformats.org/officeDocument/2006/relationships/oleObject" Target="../embeddings/Microsoft_Word_97_-_2003___4.doc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" Target="slide12.xml"/><Relationship Id="rId7" Type="http://schemas.openxmlformats.org/officeDocument/2006/relationships/image" Target="../media/image28.emf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Microsoft_Word_97_-_2003___5.doc"/><Relationship Id="rId5" Type="http://schemas.openxmlformats.org/officeDocument/2006/relationships/oleObject" Target="../embeddings/oleObject5.bin"/><Relationship Id="rId4" Type="http://schemas.openxmlformats.org/officeDocument/2006/relationships/image" Target="../media/image7.png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1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1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5.vml"/><Relationship Id="rId5" Type="http://schemas.openxmlformats.org/officeDocument/2006/relationships/image" Target="../media/image31.emf"/><Relationship Id="rId4" Type="http://schemas.openxmlformats.org/officeDocument/2006/relationships/oleObject" Target="../embeddings/Microsoft_Word_97_-_2003___6.doc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6.vml"/><Relationship Id="rId5" Type="http://schemas.openxmlformats.org/officeDocument/2006/relationships/image" Target="../media/image32.emf"/><Relationship Id="rId4" Type="http://schemas.openxmlformats.org/officeDocument/2006/relationships/oleObject" Target="../embeddings/Microsoft_Word_97_-_2003___7.doc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7" Type="http://schemas.openxmlformats.org/officeDocument/2006/relationships/image" Target="../media/image7.png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7.vml"/><Relationship Id="rId6" Type="http://schemas.openxmlformats.org/officeDocument/2006/relationships/slide" Target="slide12.xml"/><Relationship Id="rId5" Type="http://schemas.openxmlformats.org/officeDocument/2006/relationships/image" Target="../media/image33.emf"/><Relationship Id="rId4" Type="http://schemas.openxmlformats.org/officeDocument/2006/relationships/oleObject" Target="../embeddings/Microsoft_Word_97_-_2003___8.doc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4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6.xml"/><Relationship Id="rId2" Type="http://schemas.openxmlformats.org/officeDocument/2006/relationships/slide" Target="slide4.xml"/><Relationship Id="rId1" Type="http://schemas.openxmlformats.org/officeDocument/2006/relationships/slideLayout" Target="../slideLayouts/slideLayout12.xml"/><Relationship Id="rId6" Type="http://schemas.openxmlformats.org/officeDocument/2006/relationships/slide" Target="slide8.xml"/><Relationship Id="rId5" Type="http://schemas.openxmlformats.org/officeDocument/2006/relationships/image" Target="../media/image7.png"/><Relationship Id="rId4" Type="http://schemas.openxmlformats.org/officeDocument/2006/relationships/slide" Target="slide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5.png"/><Relationship Id="rId1" Type="http://schemas.openxmlformats.org/officeDocument/2006/relationships/slideLayout" Target="../slideLayouts/slideLayout1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slide" Target="slide12.xml"/><Relationship Id="rId1" Type="http://schemas.openxmlformats.org/officeDocument/2006/relationships/slideLayout" Target="../slideLayouts/slideLayout12.xml"/></Relationships>
</file>

<file path=ppt/slides/_rels/slide42.xml.rels><?xml version="1.0" encoding="UTF-8" standalone="yes"?>
<Relationships xmlns="http://schemas.openxmlformats.org/package/2006/relationships"><Relationship Id="rId8" Type="http://schemas.openxmlformats.org/officeDocument/2006/relationships/slide" Target="slide46.xml"/><Relationship Id="rId3" Type="http://schemas.openxmlformats.org/officeDocument/2006/relationships/image" Target="../media/image36.jpeg"/><Relationship Id="rId7" Type="http://schemas.openxmlformats.org/officeDocument/2006/relationships/image" Target="../media/image7.png"/><Relationship Id="rId2" Type="http://schemas.openxmlformats.org/officeDocument/2006/relationships/slide" Target="slide43.xml"/><Relationship Id="rId1" Type="http://schemas.openxmlformats.org/officeDocument/2006/relationships/slideLayout" Target="../slideLayouts/slideLayout12.xml"/><Relationship Id="rId6" Type="http://schemas.openxmlformats.org/officeDocument/2006/relationships/slide" Target="slide2.xml"/><Relationship Id="rId5" Type="http://schemas.openxmlformats.org/officeDocument/2006/relationships/slide" Target="slide45.xml"/><Relationship Id="rId4" Type="http://schemas.openxmlformats.org/officeDocument/2006/relationships/slide" Target="slide44.xml"/><Relationship Id="rId9" Type="http://schemas.openxmlformats.org/officeDocument/2006/relationships/slide" Target="slide47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slide" Target="slide42.xml"/><Relationship Id="rId1" Type="http://schemas.openxmlformats.org/officeDocument/2006/relationships/slideLayout" Target="../slideLayouts/slideLayout12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slide" Target="slide42.xml"/><Relationship Id="rId1" Type="http://schemas.openxmlformats.org/officeDocument/2006/relationships/slideLayout" Target="../slideLayouts/slideLayout12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slide" Target="slide42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37.png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slide" Target="slide42.xml"/><Relationship Id="rId2" Type="http://schemas.openxmlformats.org/officeDocument/2006/relationships/image" Target="../media/image38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7.png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slide" Target="slide42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40.png"/><Relationship Id="rId5" Type="http://schemas.openxmlformats.org/officeDocument/2006/relationships/image" Target="../media/image39.png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7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.bin"/><Relationship Id="rId13" Type="http://schemas.openxmlformats.org/officeDocument/2006/relationships/image" Target="../media/image11.emf"/><Relationship Id="rId3" Type="http://schemas.openxmlformats.org/officeDocument/2006/relationships/notesSlide" Target="../notesSlides/notesSlide5.xml"/><Relationship Id="rId7" Type="http://schemas.openxmlformats.org/officeDocument/2006/relationships/image" Target="../media/image15.png"/><Relationship Id="rId12" Type="http://schemas.openxmlformats.org/officeDocument/2006/relationships/oleObject" Target="../embeddings/Microsoft_Word_97_-_2003___2.doc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14.png"/><Relationship Id="rId11" Type="http://schemas.openxmlformats.org/officeDocument/2006/relationships/oleObject" Target="../embeddings/oleObject2.bin"/><Relationship Id="rId5" Type="http://schemas.openxmlformats.org/officeDocument/2006/relationships/image" Target="../media/image13.png"/><Relationship Id="rId10" Type="http://schemas.openxmlformats.org/officeDocument/2006/relationships/image" Target="../media/image10.emf"/><Relationship Id="rId4" Type="http://schemas.openxmlformats.org/officeDocument/2006/relationships/image" Target="../media/image12.png"/><Relationship Id="rId9" Type="http://schemas.openxmlformats.org/officeDocument/2006/relationships/oleObject" Target="../embeddings/Microsoft_Word_97_-_2003___1.doc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3" Type="http://schemas.openxmlformats.org/officeDocument/2006/relationships/notesSlide" Target="../notesSlides/notesSlide6.xml"/><Relationship Id="rId7" Type="http://schemas.openxmlformats.org/officeDocument/2006/relationships/image" Target="../media/image18.png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7.png"/><Relationship Id="rId5" Type="http://schemas.openxmlformats.org/officeDocument/2006/relationships/image" Target="../media/image15.png"/><Relationship Id="rId10" Type="http://schemas.openxmlformats.org/officeDocument/2006/relationships/image" Target="../media/image16.emf"/><Relationship Id="rId4" Type="http://schemas.openxmlformats.org/officeDocument/2006/relationships/image" Target="../media/image14.png"/><Relationship Id="rId9" Type="http://schemas.openxmlformats.org/officeDocument/2006/relationships/oleObject" Target="../embeddings/Microsoft_Word_97_-_2003___3.doc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文本框 6"/>
          <p:cNvSpPr/>
          <p:nvPr/>
        </p:nvSpPr>
        <p:spPr>
          <a:xfrm>
            <a:off x="1474788" y="1690688"/>
            <a:ext cx="6157912" cy="830997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algn="ctr">
              <a:lnSpc>
                <a:spcPct val="150000"/>
              </a:lnSpc>
            </a:pPr>
            <a:r>
              <a:rPr sz="3600" b="1" kern="0" dirty="0">
                <a:solidFill>
                  <a:srgbClr val="0070C0"/>
                </a:solidFill>
                <a:latin typeface="Times New Roman" pitchFamily="18" charset="0"/>
                <a:ea typeface="黑体" pitchFamily="49" charset="-122"/>
                <a:sym typeface="Times New Roman" pitchFamily="18" charset="0"/>
              </a:rPr>
              <a:t>第</a:t>
            </a:r>
            <a:r>
              <a:rPr lang="en-US" altLang="zh-CN" sz="3600" b="1" kern="0" dirty="0">
                <a:solidFill>
                  <a:srgbClr val="0070C0"/>
                </a:solidFill>
                <a:latin typeface="Times New Roman" pitchFamily="18" charset="0"/>
                <a:ea typeface="黑体" pitchFamily="49" charset="-122"/>
                <a:sym typeface="Times New Roman" pitchFamily="18" charset="0"/>
              </a:rPr>
              <a:t>28</a:t>
            </a:r>
            <a:r>
              <a:rPr sz="3600" b="1" kern="0" dirty="0" smtClean="0">
                <a:solidFill>
                  <a:srgbClr val="0070C0"/>
                </a:solidFill>
                <a:latin typeface="Times New Roman" pitchFamily="18" charset="0"/>
                <a:ea typeface="黑体" pitchFamily="49" charset="-122"/>
                <a:sym typeface="Times New Roman" pitchFamily="18" charset="0"/>
              </a:rPr>
              <a:t>课时 欧姆定律及计算</a:t>
            </a:r>
            <a:endParaRPr sz="3600" b="1" kern="0" dirty="0">
              <a:solidFill>
                <a:srgbClr val="0070C0"/>
              </a:solidFill>
              <a:latin typeface="Times New Roman" pitchFamily="18" charset="0"/>
              <a:ea typeface="黑体" pitchFamily="49" charset="-122"/>
              <a:sym typeface="Times New Roman" pitchFamily="18" charset="0"/>
            </a:endParaRPr>
          </a:p>
        </p:txBody>
      </p:sp>
      <p:sp>
        <p:nvSpPr>
          <p:cNvPr id="4098" name="Text Box 22"/>
          <p:cNvSpPr txBox="1">
            <a:spLocks noChangeArrowheads="1"/>
          </p:cNvSpPr>
          <p:nvPr/>
        </p:nvSpPr>
        <p:spPr bwMode="auto">
          <a:xfrm>
            <a:off x="6227763" y="411163"/>
            <a:ext cx="2449513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>
            <a:spAutoFit/>
          </a:bodyPr>
          <a:lstStyle>
            <a:defPPr>
              <a:defRPr lang="zh-CN"/>
            </a:defPPr>
            <a:lvl1pPr marL="539750" indent="-53975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742950" indent="-28575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1143000" indent="-22860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600200" indent="-22860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2057400" indent="-22860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 lang="zh-CN" altLang="en-US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 lang="zh-CN" altLang="en-US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 lang="zh-CN" altLang="en-US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 lang="zh-CN" altLang="en-US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9pPr>
          </a:lstStyle>
          <a:p>
            <a:pPr marL="540385" indent="-540385" algn="ctr">
              <a:lnSpc>
                <a:spcPct val="150000"/>
              </a:lnSpc>
            </a:pPr>
            <a:r>
              <a:rPr sz="3000" b="1" kern="0">
                <a:solidFill>
                  <a:srgbClr val="7030A0"/>
                </a:solidFill>
                <a:latin typeface="宋体" pitchFamily="2" charset="-122"/>
              </a:rPr>
              <a:t>基础梳理篇</a:t>
            </a:r>
            <a:endParaRPr altLang="zh-CN" sz="3000" b="1" kern="0">
              <a:solidFill>
                <a:srgbClr val="7030A0"/>
              </a:solidFill>
              <a:latin typeface="宋体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260777264"/>
      </p:ext>
    </p:extLst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7" name="Picture 6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61540"/>
          <a:stretch>
            <a:fillRect/>
          </a:stretch>
        </p:blipFill>
        <p:spPr>
          <a:xfrm>
            <a:off x="1763713" y="915988"/>
            <a:ext cx="234950" cy="3532187"/>
          </a:xfrm>
          <a:prstGeom prst="rect">
            <a:avLst/>
          </a:prstGeom>
          <a:noFill/>
          <a:ln>
            <a:noFill/>
            <a:miter lim="800000"/>
          </a:ln>
        </p:spPr>
      </p:pic>
      <p:pic>
        <p:nvPicPr>
          <p:cNvPr id="19458" name="Picture 10"/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331913" y="2211388"/>
            <a:ext cx="401637" cy="866775"/>
          </a:xfrm>
          <a:prstGeom prst="rect">
            <a:avLst/>
          </a:prstGeom>
          <a:noFill/>
          <a:ln>
            <a:noFill/>
            <a:miter lim="800000"/>
          </a:ln>
        </p:spPr>
      </p:pic>
      <p:pic>
        <p:nvPicPr>
          <p:cNvPr id="19459" name="Picture 2"/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2124075" y="1203325"/>
            <a:ext cx="6115050" cy="2947988"/>
          </a:xfrm>
          <a:prstGeom prst="rect">
            <a:avLst/>
          </a:prstGeom>
          <a:noFill/>
          <a:ln>
            <a:noFill/>
            <a:miter lim="800000"/>
          </a:ln>
        </p:spPr>
      </p:pic>
    </p:spTree>
    <p:extLst>
      <p:ext uri="{BB962C8B-B14F-4D97-AF65-F5344CB8AC3E}">
        <p14:creationId xmlns:p14="http://schemas.microsoft.com/office/powerpoint/2010/main" val="656281831"/>
      </p:ext>
    </p:extLst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5" name="Picture 7" descr="C:\Users\Administrator\Desktop\习题课件\返回框.png">
            <a:hlinkClick r:id="rId3" action="ppaction://hlinksldjump"/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101013" y="4122738"/>
            <a:ext cx="669925" cy="669925"/>
          </a:xfrm>
          <a:prstGeom prst="rect">
            <a:avLst/>
          </a:prstGeom>
          <a:noFill/>
          <a:ln>
            <a:noFill/>
            <a:miter lim="800000"/>
          </a:ln>
        </p:spPr>
      </p:pic>
      <p:sp>
        <p:nvSpPr>
          <p:cNvPr id="21506" name="矩形 10"/>
          <p:cNvSpPr/>
          <p:nvPr/>
        </p:nvSpPr>
        <p:spPr>
          <a:xfrm>
            <a:off x="850900" y="1181100"/>
            <a:ext cx="7488238" cy="113030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>
              <a:lnSpc>
                <a:spcPct val="150000"/>
              </a:lnSpc>
            </a:pPr>
            <a:r>
              <a:rPr lang="en-US" altLang="zh-CN" sz="2400" b="1" kern="0">
                <a:solidFill>
                  <a:srgbClr val="00B050"/>
                </a:solidFill>
                <a:latin typeface="Times New Roman" pitchFamily="18" charset="0"/>
              </a:rPr>
              <a:t>【</a:t>
            </a:r>
            <a:r>
              <a:rPr sz="2400" b="1" kern="0">
                <a:solidFill>
                  <a:srgbClr val="00B050"/>
                </a:solidFill>
                <a:latin typeface="Times New Roman" pitchFamily="18" charset="0"/>
              </a:rPr>
              <a:t>易错提醒</a:t>
            </a:r>
            <a:r>
              <a:rPr lang="en-US" altLang="zh-CN" sz="2400" b="1" kern="0">
                <a:solidFill>
                  <a:srgbClr val="00B050"/>
                </a:solidFill>
                <a:latin typeface="Times New Roman" pitchFamily="18" charset="0"/>
              </a:rPr>
              <a:t>】</a:t>
            </a:r>
            <a:r>
              <a:rPr lang="en-US" altLang="zh-CN" sz="2400" b="1" kern="0">
                <a:solidFill>
                  <a:srgbClr val="C00000"/>
                </a:solidFill>
                <a:latin typeface="Times New Roman" pitchFamily="18" charset="0"/>
              </a:rPr>
              <a:t>(1) </a:t>
            </a:r>
            <a:r>
              <a:rPr sz="2400" b="1" kern="0">
                <a:solidFill>
                  <a:srgbClr val="C00000"/>
                </a:solidFill>
                <a:latin typeface="Times New Roman" pitchFamily="18" charset="0"/>
              </a:rPr>
              <a:t>欧姆定律是同一时刻同一导体中</a:t>
            </a:r>
            <a:r>
              <a:rPr lang="en-US" altLang="zh-CN" sz="2400" b="1" i="1" kern="0">
                <a:solidFill>
                  <a:srgbClr val="C00000"/>
                </a:solidFill>
                <a:latin typeface="Times New Roman" pitchFamily="18" charset="0"/>
              </a:rPr>
              <a:t>I</a:t>
            </a:r>
            <a:r>
              <a:rPr sz="2400" b="1" kern="0">
                <a:solidFill>
                  <a:srgbClr val="C00000"/>
                </a:solidFill>
                <a:latin typeface="Times New Roman" pitchFamily="18" charset="0"/>
              </a:rPr>
              <a:t>、</a:t>
            </a:r>
            <a:r>
              <a:rPr lang="en-US" altLang="zh-CN" sz="2400" b="1" i="1" kern="0">
                <a:solidFill>
                  <a:srgbClr val="C00000"/>
                </a:solidFill>
                <a:latin typeface="Times New Roman" pitchFamily="18" charset="0"/>
              </a:rPr>
              <a:t>U</a:t>
            </a:r>
            <a:r>
              <a:rPr sz="2400" b="1" kern="0">
                <a:solidFill>
                  <a:srgbClr val="C00000"/>
                </a:solidFill>
                <a:latin typeface="Times New Roman" pitchFamily="18" charset="0"/>
              </a:rPr>
              <a:t>、</a:t>
            </a:r>
            <a:r>
              <a:rPr lang="en-US" altLang="zh-CN" sz="2400" b="1" i="1" kern="0">
                <a:solidFill>
                  <a:srgbClr val="C00000"/>
                </a:solidFill>
                <a:latin typeface="Times New Roman" pitchFamily="18" charset="0"/>
              </a:rPr>
              <a:t>R</a:t>
            </a:r>
            <a:r>
              <a:rPr sz="2400" b="1" kern="0">
                <a:solidFill>
                  <a:srgbClr val="C00000"/>
                </a:solidFill>
                <a:latin typeface="Times New Roman" pitchFamily="18" charset="0"/>
              </a:rPr>
              <a:t>的关系。</a:t>
            </a:r>
            <a:r>
              <a:rPr lang="en-US" altLang="zh-CN" sz="2400" b="1" kern="0">
                <a:solidFill>
                  <a:srgbClr val="C00000"/>
                </a:solidFill>
                <a:latin typeface="Times New Roman" pitchFamily="18" charset="0"/>
              </a:rPr>
              <a:t>(2) </a:t>
            </a:r>
            <a:r>
              <a:rPr sz="2400" b="1" kern="0">
                <a:solidFill>
                  <a:srgbClr val="C00000"/>
                </a:solidFill>
                <a:latin typeface="Times New Roman" pitchFamily="18" charset="0"/>
              </a:rPr>
              <a:t>欧姆定律适用于纯电阻电路。</a:t>
            </a:r>
            <a:endParaRPr sz="2400" b="1" kern="0">
              <a:solidFill>
                <a:srgbClr val="C00000"/>
              </a:solidFill>
              <a:latin typeface="Times New Roman" pitchFamily="18" charset="0"/>
              <a:ea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7232918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 fill="hold"/>
                                        <p:tgtEl>
                                          <p:spTgt spid="215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553" name="组合 2"/>
          <p:cNvGrpSpPr/>
          <p:nvPr/>
        </p:nvGrpSpPr>
        <p:grpSpPr>
          <a:xfrm>
            <a:off x="2517775" y="195263"/>
            <a:ext cx="4235450" cy="2008187"/>
            <a:chOff x="1847662" y="1504750"/>
            <a:chExt cx="5448676" cy="2584754"/>
          </a:xfrm>
        </p:grpSpPr>
        <p:grpSp>
          <p:nvGrpSpPr>
            <p:cNvPr id="23554" name="组合 2"/>
            <p:cNvGrpSpPr>
              <a:grpSpLocks noGrp="1" noChangeAspect="1"/>
            </p:cNvGrpSpPr>
            <p:nvPr/>
          </p:nvGrpSpPr>
          <p:grpSpPr>
            <a:xfrm>
              <a:off x="1531891" y="1379981"/>
              <a:ext cx="2667917" cy="2596667"/>
              <a:chOff x="3295850" y="1908877"/>
              <a:chExt cx="3738030" cy="4660916"/>
            </a:xfrm>
          </p:grpSpPr>
        </p:grpSp>
        <p:sp>
          <p:nvSpPr>
            <p:cNvPr id="23555" name="圆角矩形 4"/>
            <p:cNvSpPr/>
            <p:nvPr/>
          </p:nvSpPr>
          <p:spPr>
            <a:xfrm>
              <a:off x="3321077" y="1888926"/>
              <a:ext cx="4147992" cy="1004251"/>
            </a:xfrm>
            <a:prstGeom prst="roundRect">
              <a:avLst>
                <a:gd name="adj" fmla="val 9976"/>
              </a:avLst>
            </a:prstGeom>
            <a:solidFill>
              <a:srgbClr val="FFB850"/>
            </a:solidFill>
            <a:ln w="25400">
              <a:gradFill flip="none" rotWithShape="1">
                <a:gsLst>
                  <a:gs pos="88000">
                    <a:schemeClr val="bg1"/>
                  </a:gs>
                  <a:gs pos="0">
                    <a:schemeClr val="bg1">
                      <a:lumMod val="75000"/>
                    </a:schemeClr>
                  </a:gs>
                  <a:gs pos="71000">
                    <a:schemeClr val="bg1">
                      <a:lumMod val="85000"/>
                    </a:schemeClr>
                  </a:gs>
                  <a:gs pos="55000">
                    <a:schemeClr val="bg1"/>
                  </a:gs>
                  <a:gs pos="37000">
                    <a:schemeClr val="bg1">
                      <a:lumMod val="85000"/>
                    </a:schemeClr>
                  </a:gs>
                  <a:gs pos="22000">
                    <a:schemeClr val="bg1"/>
                  </a:gs>
                  <a:gs pos="100000">
                    <a:schemeClr val="bg1">
                      <a:lumMod val="75000"/>
                    </a:schemeClr>
                  </a:gs>
                </a:gsLst>
                <a:lin ang="1200000" scaled="0"/>
              </a:gradFill>
            </a:ln>
            <a:effectLst>
              <a:outerShdw blurRad="101600" dist="508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zh-CN" altLang="en-US" sz="1015" b="1">
                <a:solidFill>
                  <a:prstClr val="white"/>
                </a:solidFill>
              </a:endParaRPr>
            </a:p>
          </p:txBody>
        </p:sp>
        <p:grpSp>
          <p:nvGrpSpPr>
            <p:cNvPr id="23556" name="组合 4"/>
            <p:cNvGrpSpPr/>
            <p:nvPr/>
          </p:nvGrpSpPr>
          <p:grpSpPr>
            <a:xfrm>
              <a:off x="3471676" y="2283134"/>
              <a:ext cx="118508" cy="118509"/>
              <a:chOff x="4486616" y="3001075"/>
              <a:chExt cx="274695" cy="274699"/>
            </a:xfrm>
          </p:grpSpPr>
          <p:sp>
            <p:nvSpPr>
              <p:cNvPr id="23557" name="椭圆 25"/>
              <p:cNvSpPr/>
              <p:nvPr/>
            </p:nvSpPr>
            <p:spPr>
              <a:xfrm rot="16200000">
                <a:off x="4485528" y="3001392"/>
                <a:ext cx="274702" cy="274561"/>
              </a:xfrm>
              <a:prstGeom prst="ellipse">
                <a:avLst/>
              </a:prstGeom>
              <a:gradFill rotWithShape="1">
                <a:gsLst>
                  <a:gs pos="0">
                    <a:srgbClr val="FFFFFF"/>
                  </a:gs>
                  <a:gs pos="17000">
                    <a:srgbClr val="A6A6A6"/>
                  </a:gs>
                  <a:gs pos="35001">
                    <a:srgbClr val="F2F2F2"/>
                  </a:gs>
                  <a:gs pos="55000">
                    <a:srgbClr val="A6A6A6"/>
                  </a:gs>
                  <a:gs pos="75000">
                    <a:srgbClr val="F2F2F2"/>
                  </a:gs>
                  <a:gs pos="100000">
                    <a:srgbClr val="A6A6A6"/>
                  </a:gs>
                </a:gsLst>
                <a:lin ang="2700000" scaled="1"/>
              </a:gradFill>
              <a:ln w="25400">
                <a:noFill/>
                <a:miter lim="800000"/>
              </a:ln>
              <a:effectLst>
                <a:outerShdw blurRad="12700" dist="12700" dir="2700000" algn="tl">
                  <a:srgbClr val="000000">
                    <a:alpha val="39999"/>
                  </a:srgbClr>
                </a:outerShdw>
              </a:effectLst>
            </p:spPr>
            <p:txBody>
              <a:bodyPr anchor="ctr" anchorCtr="0"/>
              <a:lstStyle>
                <a:defPPr>
                  <a:defRPr lang="zh-CN"/>
                </a:defPPr>
                <a:lvl1pPr marL="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1pPr>
                <a:lvl2pPr marL="4572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2pPr>
                <a:lvl3pPr marL="9144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3pPr>
                <a:lvl4pPr marL="13716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4pPr>
                <a:lvl5pPr marL="18288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5pPr>
              </a:lstStyle>
              <a:p>
                <a:pPr algn="ctr"/>
                <a:endParaRPr sz="1000" b="1" ker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23558" name="椭圆 26"/>
              <p:cNvSpPr/>
              <p:nvPr/>
            </p:nvSpPr>
            <p:spPr>
              <a:xfrm>
                <a:off x="4387220" y="2759656"/>
                <a:ext cx="466047" cy="491021"/>
              </a:xfrm>
              <a:prstGeom prst="ellipse">
                <a:avLst/>
              </a:pr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  <a:effectLst>
                <a:innerShdw blurRad="12700" dist="12700" dir="135000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zh-CN" altLang="en-US" sz="1015" b="1">
                  <a:solidFill>
                    <a:prstClr val="white"/>
                  </a:solidFill>
                </a:endParaRPr>
              </a:p>
            </p:txBody>
          </p:sp>
        </p:grpSp>
        <p:grpSp>
          <p:nvGrpSpPr>
            <p:cNvPr id="23559" name="组合 5"/>
            <p:cNvGrpSpPr/>
            <p:nvPr/>
          </p:nvGrpSpPr>
          <p:grpSpPr>
            <a:xfrm>
              <a:off x="3172171" y="2283134"/>
              <a:ext cx="118508" cy="118509"/>
              <a:chOff x="4486616" y="3001075"/>
              <a:chExt cx="274695" cy="274699"/>
            </a:xfrm>
          </p:grpSpPr>
          <p:sp>
            <p:nvSpPr>
              <p:cNvPr id="23560" name="椭圆 23"/>
              <p:cNvSpPr/>
              <p:nvPr/>
            </p:nvSpPr>
            <p:spPr>
              <a:xfrm rot="16200000">
                <a:off x="4488632" y="3001392"/>
                <a:ext cx="274702" cy="274561"/>
              </a:xfrm>
              <a:prstGeom prst="ellipse">
                <a:avLst/>
              </a:prstGeom>
              <a:gradFill rotWithShape="1">
                <a:gsLst>
                  <a:gs pos="0">
                    <a:srgbClr val="FFFFFF"/>
                  </a:gs>
                  <a:gs pos="17000">
                    <a:srgbClr val="A6A6A6"/>
                  </a:gs>
                  <a:gs pos="35001">
                    <a:srgbClr val="F2F2F2"/>
                  </a:gs>
                  <a:gs pos="55000">
                    <a:srgbClr val="A6A6A6"/>
                  </a:gs>
                  <a:gs pos="75000">
                    <a:srgbClr val="F2F2F2"/>
                  </a:gs>
                  <a:gs pos="100000">
                    <a:srgbClr val="A6A6A6"/>
                  </a:gs>
                </a:gsLst>
                <a:lin ang="2700000" scaled="1"/>
              </a:gradFill>
              <a:ln w="25400">
                <a:noFill/>
                <a:miter lim="800000"/>
              </a:ln>
              <a:effectLst>
                <a:outerShdw blurRad="12700" dist="12700" dir="2700000" algn="tl">
                  <a:srgbClr val="000000">
                    <a:alpha val="39999"/>
                  </a:srgbClr>
                </a:outerShdw>
              </a:effectLst>
            </p:spPr>
            <p:txBody>
              <a:bodyPr anchor="ctr" anchorCtr="0"/>
              <a:lstStyle>
                <a:defPPr>
                  <a:defRPr lang="zh-CN"/>
                </a:defPPr>
                <a:lvl1pPr marL="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1pPr>
                <a:lvl2pPr marL="4572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2pPr>
                <a:lvl3pPr marL="9144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3pPr>
                <a:lvl4pPr marL="13716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4pPr>
                <a:lvl5pPr marL="18288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5pPr>
              </a:lstStyle>
              <a:p>
                <a:pPr algn="ctr"/>
                <a:endParaRPr sz="1000" b="1" ker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23561" name="椭圆 24"/>
              <p:cNvSpPr/>
              <p:nvPr/>
            </p:nvSpPr>
            <p:spPr>
              <a:xfrm>
                <a:off x="4387220" y="2759656"/>
                <a:ext cx="466047" cy="491021"/>
              </a:xfrm>
              <a:prstGeom prst="ellipse">
                <a:avLst/>
              </a:pr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  <a:effectLst>
                <a:innerShdw blurRad="12700" dist="12700" dir="135000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zh-CN" altLang="en-US" sz="1015" b="1">
                  <a:solidFill>
                    <a:prstClr val="white"/>
                  </a:solidFill>
                </a:endParaRPr>
              </a:p>
            </p:txBody>
          </p:sp>
        </p:grpSp>
        <p:grpSp>
          <p:nvGrpSpPr>
            <p:cNvPr id="23562" name="组合 6"/>
            <p:cNvGrpSpPr>
              <a:grpSpLocks noGrp="1" noChangeAspect="1"/>
            </p:cNvGrpSpPr>
            <p:nvPr/>
          </p:nvGrpSpPr>
          <p:grpSpPr>
            <a:xfrm>
              <a:off x="3202082" y="2161737"/>
              <a:ext cx="361529" cy="235113"/>
              <a:chOff x="4318304" y="3089060"/>
              <a:chExt cx="384317" cy="61430"/>
            </a:xfrm>
          </p:grpSpPr>
        </p:grpSp>
        <p:sp>
          <p:nvSpPr>
            <p:cNvPr id="23563" name="文本框 16"/>
            <p:cNvSpPr/>
            <p:nvPr/>
          </p:nvSpPr>
          <p:spPr>
            <a:xfrm>
              <a:off x="3960320" y="2044671"/>
              <a:ext cx="2919972" cy="653268"/>
            </a:xfrm>
            <a:prstGeom prst="rect">
              <a:avLst/>
            </a:prstGeom>
            <a:noFill/>
            <a:ln>
              <a:noFill/>
              <a:miter lim="800000"/>
            </a:ln>
          </p:spPr>
          <p:txBody>
            <a:bodyPr anchor="t" anchorCtr="0">
              <a:spAutoFit/>
            </a:bodyPr>
            <a:lstStyle>
              <a:defPPr>
                <a:defRPr lang="zh-CN"/>
              </a:defPPr>
              <a:lvl1pPr marL="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1pPr>
              <a:lvl2pPr marL="4572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2pPr>
              <a:lvl3pPr marL="9144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3pPr>
              <a:lvl4pPr marL="13716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4pPr>
              <a:lvl5pPr marL="18288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5pPr>
            </a:lstStyle>
            <a:p>
              <a:pPr algn="ctr"/>
              <a:r>
                <a:rPr sz="2700" b="1" kern="0">
                  <a:solidFill>
                    <a:prstClr val="white"/>
                  </a:solidFill>
                  <a:latin typeface="黑体" pitchFamily="49" charset="-122"/>
                  <a:ea typeface="黑体" pitchFamily="49" charset="-122"/>
                </a:rPr>
                <a:t>重点突破</a:t>
              </a:r>
            </a:p>
          </p:txBody>
        </p:sp>
        <p:grpSp>
          <p:nvGrpSpPr>
            <p:cNvPr id="23564" name="组合 9"/>
            <p:cNvGrpSpPr>
              <a:grpSpLocks noGrp="1" noChangeAspect="1"/>
            </p:cNvGrpSpPr>
            <p:nvPr/>
          </p:nvGrpSpPr>
          <p:grpSpPr>
            <a:xfrm>
              <a:off x="2292908" y="2072845"/>
              <a:ext cx="647360" cy="550720"/>
              <a:chOff x="3108756" y="2110160"/>
              <a:chExt cx="745081" cy="698920"/>
            </a:xfrm>
          </p:grpSpPr>
        </p:grpSp>
        <p:grpSp>
          <p:nvGrpSpPr>
            <p:cNvPr id="23565" name="组合 9"/>
            <p:cNvGrpSpPr/>
            <p:nvPr/>
          </p:nvGrpSpPr>
          <p:grpSpPr>
            <a:xfrm>
              <a:off x="3709827" y="2081394"/>
              <a:ext cx="663073" cy="571160"/>
              <a:chOff x="4946438" y="2775191"/>
              <a:chExt cx="884098" cy="761546"/>
            </a:xfrm>
          </p:grpSpPr>
          <p:sp>
            <p:nvSpPr>
              <p:cNvPr id="23566" name="椭圆 11"/>
              <p:cNvSpPr/>
              <p:nvPr/>
            </p:nvSpPr>
            <p:spPr>
              <a:xfrm>
                <a:off x="4990474" y="2774608"/>
                <a:ext cx="743374" cy="743755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/>
              <a:lstStyle>
                <a:defPPr>
                  <a:defRPr lang="zh-CN"/>
                </a:defPPr>
                <a:lvl1pPr marL="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1pPr>
                <a:lvl2pPr marL="4572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2pPr>
                <a:lvl3pPr marL="9144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3pPr>
                <a:lvl4pPr marL="13716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4pPr>
                <a:lvl5pPr marL="18288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5pPr>
              </a:lstStyle>
              <a:p>
                <a:pPr algn="ctr"/>
                <a:endParaRPr sz="1000" b="1" ker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23567" name="文本框 28"/>
              <p:cNvSpPr/>
              <p:nvPr/>
            </p:nvSpPr>
            <p:spPr>
              <a:xfrm>
                <a:off x="4946438" y="2824081"/>
                <a:ext cx="884098" cy="712656"/>
              </a:xfrm>
              <a:prstGeom prst="rect">
                <a:avLst/>
              </a:prstGeom>
              <a:noFill/>
              <a:ln>
                <a:noFill/>
                <a:miter lim="800000"/>
              </a:ln>
            </p:spPr>
            <p:txBody>
              <a:bodyPr anchor="t" anchorCtr="0">
                <a:spAutoFit/>
              </a:bodyPr>
              <a:lstStyle>
                <a:defPPr>
                  <a:defRPr lang="zh-CN"/>
                </a:defPPr>
                <a:lvl1pPr marL="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1pPr>
                <a:lvl2pPr marL="4572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2pPr>
                <a:lvl3pPr marL="9144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3pPr>
                <a:lvl4pPr marL="13716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4pPr>
                <a:lvl5pPr marL="18288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5pPr>
              </a:lstStyle>
              <a:p>
                <a:pPr algn="ctr"/>
                <a:r>
                  <a:rPr lang="en-US" altLang="zh-CN" sz="2100" b="1" kern="0">
                    <a:solidFill>
                      <a:srgbClr val="FFB850"/>
                    </a:solidFill>
                    <a:latin typeface="Impact" pitchFamily="34" charset="0"/>
                  </a:rPr>
                  <a:t>02</a:t>
                </a:r>
                <a:endParaRPr sz="2100" b="1" kern="0">
                  <a:solidFill>
                    <a:srgbClr val="FFB850"/>
                  </a:solidFill>
                  <a:latin typeface="Impact" pitchFamily="34" charset="0"/>
                </a:endParaRPr>
              </a:p>
            </p:txBody>
          </p:sp>
        </p:grpSp>
      </p:grpSp>
      <p:sp>
        <p:nvSpPr>
          <p:cNvPr id="23568" name="矩形 1">
            <a:hlinkClick r:id="rId3" action="ppaction://hlinksldjump"/>
          </p:cNvPr>
          <p:cNvSpPr/>
          <p:nvPr/>
        </p:nvSpPr>
        <p:spPr>
          <a:xfrm>
            <a:off x="1471613" y="1563688"/>
            <a:ext cx="6326187" cy="461962"/>
          </a:xfrm>
          <a:prstGeom prst="rect">
            <a:avLst/>
          </a:prstGeom>
          <a:solidFill>
            <a:srgbClr val="E56666"/>
          </a:solidFill>
          <a:ln>
            <a:noFill/>
            <a:miter lim="800000"/>
          </a:ln>
        </p:spPr>
        <p:txBody>
          <a:bodyPr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r>
              <a:rPr lang="en-US" altLang="zh-CN" sz="2400" b="1" kern="0">
                <a:solidFill>
                  <a:prstClr val="white"/>
                </a:solidFill>
                <a:latin typeface="隶书" pitchFamily="49" charset="-122"/>
                <a:ea typeface="隶书" pitchFamily="49" charset="-122"/>
              </a:rPr>
              <a:t>·1 </a:t>
            </a:r>
            <a:r>
              <a:rPr sz="2400" b="1" kern="0">
                <a:solidFill>
                  <a:prstClr val="white"/>
                </a:solidFill>
                <a:latin typeface="隶书" pitchFamily="49" charset="-122"/>
                <a:ea typeface="隶书" pitchFamily="49" charset="-122"/>
              </a:rPr>
              <a:t>影响电阻大小的因素</a:t>
            </a:r>
          </a:p>
        </p:txBody>
      </p:sp>
      <p:sp>
        <p:nvSpPr>
          <p:cNvPr id="23569" name="矩形 2">
            <a:hlinkClick r:id="rId4" action="ppaction://hlinksldjump"/>
          </p:cNvPr>
          <p:cNvSpPr/>
          <p:nvPr/>
        </p:nvSpPr>
        <p:spPr>
          <a:xfrm>
            <a:off x="1485900" y="2139950"/>
            <a:ext cx="6326188" cy="461963"/>
          </a:xfrm>
          <a:prstGeom prst="rect">
            <a:avLst/>
          </a:prstGeom>
          <a:solidFill>
            <a:srgbClr val="00B7CA"/>
          </a:solidFill>
          <a:ln>
            <a:noFill/>
            <a:miter lim="800000"/>
          </a:ln>
        </p:spPr>
        <p:txBody>
          <a:bodyPr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r>
              <a:rPr lang="en-US" altLang="zh-CN" sz="2400" b="1" kern="0">
                <a:solidFill>
                  <a:prstClr val="white"/>
                </a:solidFill>
                <a:latin typeface="隶书" pitchFamily="49" charset="-122"/>
                <a:ea typeface="隶书" pitchFamily="49" charset="-122"/>
              </a:rPr>
              <a:t>·2 </a:t>
            </a:r>
            <a:r>
              <a:rPr sz="2400" b="1" kern="0">
                <a:solidFill>
                  <a:prstClr val="white"/>
                </a:solidFill>
                <a:latin typeface="隶书" pitchFamily="49" charset="-122"/>
                <a:ea typeface="隶书" pitchFamily="49" charset="-122"/>
              </a:rPr>
              <a:t>欧姆定律的相关计算</a:t>
            </a:r>
            <a:r>
              <a:rPr lang="en-US" altLang="zh-CN" sz="2400" b="1" kern="0">
                <a:solidFill>
                  <a:prstClr val="white"/>
                </a:solidFill>
                <a:latin typeface="隶书" pitchFamily="49" charset="-122"/>
                <a:ea typeface="隶书" pitchFamily="49" charset="-122"/>
              </a:rPr>
              <a:t>[</a:t>
            </a:r>
            <a:r>
              <a:rPr sz="2400" b="1" kern="0">
                <a:solidFill>
                  <a:prstClr val="white"/>
                </a:solidFill>
                <a:latin typeface="隶书" pitchFamily="49" charset="-122"/>
                <a:ea typeface="隶书" pitchFamily="49" charset="-122"/>
              </a:rPr>
              <a:t>高频考点</a:t>
            </a:r>
            <a:r>
              <a:rPr lang="en-US" altLang="zh-CN" sz="2400" b="1" kern="0">
                <a:solidFill>
                  <a:prstClr val="white"/>
                </a:solidFill>
                <a:latin typeface="隶书" pitchFamily="49" charset="-122"/>
                <a:ea typeface="隶书" pitchFamily="49" charset="-122"/>
              </a:rPr>
              <a:t>]</a:t>
            </a:r>
            <a:endParaRPr sz="2400" b="1" kern="0">
              <a:solidFill>
                <a:prstClr val="white"/>
              </a:solidFill>
              <a:latin typeface="隶书" pitchFamily="49" charset="-122"/>
              <a:ea typeface="隶书" panose="02010509060101010101" pitchFamily="49" charset="-122"/>
            </a:endParaRPr>
          </a:p>
        </p:txBody>
      </p:sp>
      <p:sp>
        <p:nvSpPr>
          <p:cNvPr id="23570" name="矩形 3">
            <a:hlinkClick r:id="rId5" action="ppaction://hlinksldjump"/>
          </p:cNvPr>
          <p:cNvSpPr/>
          <p:nvPr/>
        </p:nvSpPr>
        <p:spPr>
          <a:xfrm>
            <a:off x="1458913" y="2693988"/>
            <a:ext cx="6326187" cy="461962"/>
          </a:xfrm>
          <a:prstGeom prst="rect">
            <a:avLst/>
          </a:prstGeom>
          <a:solidFill>
            <a:srgbClr val="EF9F9F"/>
          </a:solidFill>
          <a:ln>
            <a:noFill/>
            <a:miter lim="800000"/>
          </a:ln>
        </p:spPr>
        <p:txBody>
          <a:bodyPr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r>
              <a:rPr lang="en-US" altLang="zh-CN" sz="2400" b="1" kern="0">
                <a:solidFill>
                  <a:prstClr val="white"/>
                </a:solidFill>
                <a:latin typeface="隶书" pitchFamily="49" charset="-122"/>
                <a:ea typeface="隶书" pitchFamily="49" charset="-122"/>
              </a:rPr>
              <a:t>·3 </a:t>
            </a:r>
            <a:r>
              <a:rPr sz="2400" b="1" kern="0">
                <a:solidFill>
                  <a:prstClr val="white"/>
                </a:solidFill>
                <a:latin typeface="隶书" pitchFamily="49" charset="-122"/>
                <a:ea typeface="隶书" pitchFamily="49" charset="-122"/>
              </a:rPr>
              <a:t>开关引起的动态电路简单计算</a:t>
            </a:r>
          </a:p>
        </p:txBody>
      </p:sp>
      <p:sp>
        <p:nvSpPr>
          <p:cNvPr id="23571" name="矩形 51">
            <a:hlinkClick r:id="rId6" action="ppaction://hlinksldjump"/>
          </p:cNvPr>
          <p:cNvSpPr/>
          <p:nvPr/>
        </p:nvSpPr>
        <p:spPr bwMode="auto">
          <a:xfrm>
            <a:off x="1458913" y="3279775"/>
            <a:ext cx="6326188" cy="460375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r>
              <a:rPr lang="en-US" altLang="zh-CN" sz="2400" b="1" kern="0">
                <a:solidFill>
                  <a:prstClr val="white"/>
                </a:solidFill>
                <a:latin typeface="隶书" pitchFamily="49" charset="-122"/>
                <a:ea typeface="隶书" pitchFamily="49" charset="-122"/>
              </a:rPr>
              <a:t>·4 </a:t>
            </a:r>
            <a:r>
              <a:rPr sz="2400" b="1" kern="0">
                <a:solidFill>
                  <a:prstClr val="white"/>
                </a:solidFill>
                <a:latin typeface="隶书" pitchFamily="49" charset="-122"/>
                <a:ea typeface="隶书" pitchFamily="49" charset="-122"/>
              </a:rPr>
              <a:t>滑动变阻器引起的动态电路简单计算</a:t>
            </a:r>
          </a:p>
        </p:txBody>
      </p:sp>
      <p:pic>
        <p:nvPicPr>
          <p:cNvPr id="23572" name="Picture 7" descr="C:\Users\Administrator\Desktop\习题课件\返回框.png">
            <a:hlinkClick r:id="rId7" action="ppaction://hlinksldjump"/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8172450" y="4146550"/>
            <a:ext cx="669925" cy="669925"/>
          </a:xfrm>
          <a:prstGeom prst="rect">
            <a:avLst/>
          </a:prstGeom>
          <a:noFill/>
          <a:ln>
            <a:noFill/>
            <a:miter lim="800000"/>
          </a:ln>
        </p:spPr>
      </p:pic>
      <p:sp>
        <p:nvSpPr>
          <p:cNvPr id="23573" name="矩形 35">
            <a:hlinkClick r:id="rId9" action="ppaction://hlinksldjump"/>
          </p:cNvPr>
          <p:cNvSpPr/>
          <p:nvPr/>
        </p:nvSpPr>
        <p:spPr>
          <a:xfrm>
            <a:off x="1473200" y="3840163"/>
            <a:ext cx="6326188" cy="460375"/>
          </a:xfrm>
          <a:prstGeom prst="rect">
            <a:avLst/>
          </a:prstGeom>
          <a:solidFill>
            <a:srgbClr val="FFC000"/>
          </a:solidFill>
          <a:ln>
            <a:noFill/>
            <a:miter lim="800000"/>
          </a:ln>
        </p:spPr>
        <p:txBody>
          <a:bodyPr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r>
              <a:rPr lang="en-US" altLang="zh-CN" sz="2400" b="1" kern="0">
                <a:solidFill>
                  <a:prstClr val="white"/>
                </a:solidFill>
                <a:latin typeface="隶书" pitchFamily="49" charset="-122"/>
                <a:ea typeface="隶书" pitchFamily="49" charset="-122"/>
              </a:rPr>
              <a:t>·5 </a:t>
            </a:r>
            <a:r>
              <a:rPr sz="2400" b="1" kern="0">
                <a:solidFill>
                  <a:prstClr val="white"/>
                </a:solidFill>
                <a:latin typeface="隶书" pitchFamily="49" charset="-122"/>
                <a:ea typeface="隶书" pitchFamily="49" charset="-122"/>
              </a:rPr>
              <a:t>实验：探究影响电阻大小的因素</a:t>
            </a:r>
          </a:p>
        </p:txBody>
      </p:sp>
    </p:spTree>
    <p:extLst>
      <p:ext uri="{BB962C8B-B14F-4D97-AF65-F5344CB8AC3E}">
        <p14:creationId xmlns:p14="http://schemas.microsoft.com/office/powerpoint/2010/main" val="219814519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35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35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35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35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35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35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35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35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35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35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68" grpId="0" animBg="1"/>
      <p:bldP spid="23569" grpId="0" animBg="1"/>
      <p:bldP spid="23570" grpId="0" animBg="1"/>
      <p:bldP spid="23571" grpId="0" animBg="1"/>
      <p:bldP spid="23573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Text Box 22"/>
          <p:cNvSpPr txBox="1">
            <a:spLocks noChangeArrowheads="1"/>
          </p:cNvSpPr>
          <p:nvPr/>
        </p:nvSpPr>
        <p:spPr bwMode="auto">
          <a:xfrm>
            <a:off x="396875" y="1058863"/>
            <a:ext cx="8423275" cy="3416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t" anchorCtr="0">
            <a:spAutoFit/>
          </a:bodyPr>
          <a:lstStyle>
            <a:defPPr>
              <a:defRPr lang="zh-CN"/>
            </a:defPPr>
            <a:lvl1pPr marL="539750" indent="-53975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742950" indent="-28575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1143000" indent="-22860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600200" indent="-22860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2057400" indent="-22860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 lang="zh-CN" altLang="en-US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 lang="zh-CN" altLang="en-US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 lang="zh-CN" altLang="en-US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 lang="zh-CN" altLang="en-US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9pPr>
          </a:lstStyle>
          <a:p>
            <a:pPr marL="358140" indent="-358140" algn="just">
              <a:lnSpc>
                <a:spcPct val="150000"/>
              </a:lnSpc>
            </a:pP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【典例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1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】如图所示，在探究影响导体电阻大小因素的实验中，导线</a:t>
            </a:r>
            <a:r>
              <a:rPr lang="en-US" altLang="zh-CN" sz="2400" b="1" i="1" kern="0">
                <a:solidFill>
                  <a:prstClr val="black"/>
                </a:solidFill>
                <a:latin typeface="Times New Roman"/>
              </a:rPr>
              <a:t>a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、</a:t>
            </a:r>
            <a:r>
              <a:rPr lang="en-US" altLang="zh-CN" sz="2400" b="1" i="1" kern="0">
                <a:solidFill>
                  <a:prstClr val="black"/>
                </a:solidFill>
                <a:latin typeface="Times New Roman"/>
              </a:rPr>
              <a:t>b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、</a:t>
            </a:r>
            <a:r>
              <a:rPr lang="en-US" altLang="zh-CN" sz="2400" b="1" i="1" kern="0">
                <a:solidFill>
                  <a:prstClr val="black"/>
                </a:solidFill>
                <a:latin typeface="Times New Roman"/>
              </a:rPr>
              <a:t>c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粗细相同，</a:t>
            </a:r>
            <a:r>
              <a:rPr lang="en-US" altLang="zh-CN" sz="2400" b="1" i="1" kern="0">
                <a:solidFill>
                  <a:prstClr val="black"/>
                </a:solidFill>
                <a:latin typeface="Times New Roman"/>
              </a:rPr>
              <a:t>b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、</a:t>
            </a:r>
            <a:r>
              <a:rPr lang="en-US" altLang="zh-CN" sz="2400" b="1" i="1" kern="0">
                <a:solidFill>
                  <a:prstClr val="black"/>
                </a:solidFill>
                <a:latin typeface="Times New Roman"/>
              </a:rPr>
              <a:t>d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粗细不同，</a:t>
            </a:r>
            <a:r>
              <a:rPr lang="en-US" altLang="zh-CN" sz="2400" b="1" i="1" kern="0">
                <a:solidFill>
                  <a:prstClr val="black"/>
                </a:solidFill>
                <a:latin typeface="Times New Roman"/>
              </a:rPr>
              <a:t>a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、</a:t>
            </a:r>
            <a:r>
              <a:rPr lang="en-US" altLang="zh-CN" sz="2400" b="1" i="1" kern="0">
                <a:solidFill>
                  <a:prstClr val="black"/>
                </a:solidFill>
                <a:latin typeface="Times New Roman"/>
              </a:rPr>
              <a:t>b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、</a:t>
            </a:r>
            <a:r>
              <a:rPr lang="en-US" altLang="zh-CN" sz="2400" b="1" i="1" kern="0">
                <a:solidFill>
                  <a:prstClr val="black"/>
                </a:solidFill>
                <a:latin typeface="Times New Roman"/>
              </a:rPr>
              <a:t>d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长度相同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(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忽略温度的影响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)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。能用于探究导体电阻大小与导体横截面积的关系的导线是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(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　　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)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  <a:p>
            <a:pPr marL="357505" indent="-1905" algn="just">
              <a:lnSpc>
                <a:spcPct val="150000"/>
              </a:lnSpc>
            </a:pP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A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．</a:t>
            </a:r>
            <a:r>
              <a:rPr lang="en-US" altLang="zh-CN" sz="2400" b="1" i="1" kern="0">
                <a:solidFill>
                  <a:prstClr val="black"/>
                </a:solidFill>
                <a:latin typeface="Times New Roman"/>
              </a:rPr>
              <a:t>a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和</a:t>
            </a:r>
            <a:r>
              <a:rPr lang="en-US" altLang="zh-CN" sz="2400" b="1" i="1" kern="0">
                <a:solidFill>
                  <a:prstClr val="black"/>
                </a:solidFill>
                <a:latin typeface="Times New Roman"/>
              </a:rPr>
              <a:t>b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　</a:t>
            </a:r>
            <a:r>
              <a:rPr altLang="zh-CN" sz="2400" b="1" kern="0">
                <a:solidFill>
                  <a:prstClr val="black"/>
                </a:solidFill>
                <a:latin typeface="宋体" pitchFamily="2" charset="-122"/>
                <a:ea typeface="Times New Roman"/>
              </a:rPr>
              <a:t> 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　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 B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．</a:t>
            </a:r>
            <a:r>
              <a:rPr lang="en-US" altLang="zh-CN" sz="2400" b="1" i="1" kern="0">
                <a:solidFill>
                  <a:prstClr val="black"/>
                </a:solidFill>
                <a:latin typeface="Times New Roman"/>
              </a:rPr>
              <a:t>b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和</a:t>
            </a:r>
            <a:r>
              <a:rPr lang="en-US" altLang="zh-CN" sz="2400" b="1" i="1" kern="0">
                <a:solidFill>
                  <a:prstClr val="black"/>
                </a:solidFill>
                <a:latin typeface="Times New Roman"/>
              </a:rPr>
              <a:t>c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　</a:t>
            </a:r>
            <a:r>
              <a:rPr altLang="zh-CN" sz="2400" b="1" kern="0">
                <a:solidFill>
                  <a:prstClr val="black"/>
                </a:solidFill>
                <a:latin typeface="宋体" pitchFamily="2" charset="-122"/>
                <a:ea typeface="Times New Roman"/>
              </a:rPr>
              <a:t> 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　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 </a:t>
            </a:r>
          </a:p>
          <a:p>
            <a:pPr marL="357505" indent="-1905" algn="just">
              <a:lnSpc>
                <a:spcPct val="150000"/>
              </a:lnSpc>
            </a:pP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C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．</a:t>
            </a:r>
            <a:r>
              <a:rPr lang="en-US" altLang="zh-CN" sz="2400" b="1" i="1" kern="0">
                <a:solidFill>
                  <a:prstClr val="black"/>
                </a:solidFill>
                <a:latin typeface="Times New Roman"/>
              </a:rPr>
              <a:t>c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和</a:t>
            </a:r>
            <a:r>
              <a:rPr lang="en-US" altLang="zh-CN" sz="2400" b="1" i="1" kern="0">
                <a:solidFill>
                  <a:prstClr val="black"/>
                </a:solidFill>
                <a:latin typeface="Times New Roman"/>
              </a:rPr>
              <a:t>d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　</a:t>
            </a:r>
            <a:r>
              <a:rPr altLang="zh-CN" sz="2400" b="1" kern="0">
                <a:solidFill>
                  <a:prstClr val="black"/>
                </a:solidFill>
                <a:latin typeface="宋体" pitchFamily="2" charset="-122"/>
                <a:ea typeface="Times New Roman"/>
              </a:rPr>
              <a:t> 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　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 D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．</a:t>
            </a:r>
            <a:r>
              <a:rPr lang="en-US" altLang="zh-CN" sz="2400" b="1" i="1" kern="0">
                <a:solidFill>
                  <a:prstClr val="black"/>
                </a:solidFill>
                <a:latin typeface="Times New Roman"/>
              </a:rPr>
              <a:t>b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和</a:t>
            </a:r>
            <a:r>
              <a:rPr lang="en-US" altLang="zh-CN" sz="2400" b="1" i="1" kern="0">
                <a:solidFill>
                  <a:prstClr val="black"/>
                </a:solidFill>
                <a:latin typeface="Times New Roman"/>
              </a:rPr>
              <a:t>d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</p:txBody>
      </p:sp>
      <p:sp>
        <p:nvSpPr>
          <p:cNvPr id="25602" name="矩形 15"/>
          <p:cNvSpPr>
            <a:spLocks noChangeArrowheads="1"/>
          </p:cNvSpPr>
          <p:nvPr/>
        </p:nvSpPr>
        <p:spPr bwMode="auto">
          <a:xfrm>
            <a:off x="539750" y="614363"/>
            <a:ext cx="69850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r>
              <a:rPr sz="2400" b="1" kern="0">
                <a:solidFill>
                  <a:srgbClr val="E46C0A"/>
                </a:solidFill>
                <a:latin typeface="Times New Roman" pitchFamily="18" charset="0"/>
              </a:rPr>
              <a:t>重点</a:t>
            </a:r>
            <a:r>
              <a:rPr lang="en-US" altLang="zh-CN" sz="2400" b="1" kern="0">
                <a:solidFill>
                  <a:srgbClr val="E46C0A"/>
                </a:solidFill>
                <a:latin typeface="Times New Roman" pitchFamily="18" charset="0"/>
              </a:rPr>
              <a:t>1    </a:t>
            </a:r>
            <a:r>
              <a:rPr sz="2400" b="1" kern="0">
                <a:solidFill>
                  <a:srgbClr val="E46C0A"/>
                </a:solidFill>
                <a:latin typeface="Times New Roman" pitchFamily="18" charset="0"/>
              </a:rPr>
              <a:t>影响电阻大小的因素</a:t>
            </a:r>
            <a:endParaRPr sz="2400" b="1" kern="0">
              <a:solidFill>
                <a:srgbClr val="953735"/>
              </a:solidFill>
              <a:latin typeface="Times New Roman" pitchFamily="18" charset="0"/>
            </a:endParaRPr>
          </a:p>
        </p:txBody>
      </p:sp>
      <p:sp>
        <p:nvSpPr>
          <p:cNvPr id="25603" name="矩形 5"/>
          <p:cNvSpPr/>
          <p:nvPr/>
        </p:nvSpPr>
        <p:spPr>
          <a:xfrm>
            <a:off x="3851275" y="2813050"/>
            <a:ext cx="406400" cy="461963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none"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r>
              <a:rPr lang="en-US" altLang="zh-CN" sz="2400" b="1" kern="0">
                <a:solidFill>
                  <a:srgbClr val="C00000"/>
                </a:solidFill>
                <a:latin typeface="Times New Roman" pitchFamily="18" charset="0"/>
              </a:rPr>
              <a:t>D</a:t>
            </a:r>
            <a:endParaRPr kern="0">
              <a:solidFill>
                <a:prstClr val="black"/>
              </a:solidFill>
            </a:endParaRPr>
          </a:p>
        </p:txBody>
      </p:sp>
      <p:pic>
        <p:nvPicPr>
          <p:cNvPr id="25604" name="Picture 5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4873625" y="2787650"/>
            <a:ext cx="3586163" cy="1865313"/>
          </a:xfrm>
          <a:prstGeom prst="rect">
            <a:avLst/>
          </a:prstGeom>
          <a:noFill/>
          <a:ln>
            <a:noFill/>
            <a:miter lim="800000"/>
          </a:ln>
        </p:spPr>
      </p:pic>
      <p:pic>
        <p:nvPicPr>
          <p:cNvPr id="25605" name="Picture 7" descr="C:\Users\Administrator\Desktop\习题课件\返回框.png">
            <a:hlinkClick r:id="rId3" action="ppaction://hlinksldjump"/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150225" y="4146550"/>
            <a:ext cx="669925" cy="669925"/>
          </a:xfrm>
          <a:prstGeom prst="rect">
            <a:avLst/>
          </a:prstGeom>
          <a:noFill/>
          <a:ln>
            <a:noFill/>
            <a:miter lim="800000"/>
          </a:ln>
        </p:spPr>
      </p:pic>
    </p:spTree>
    <p:extLst>
      <p:ext uri="{BB962C8B-B14F-4D97-AF65-F5344CB8AC3E}">
        <p14:creationId xmlns:p14="http://schemas.microsoft.com/office/powerpoint/2010/main" val="5390301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 fill="hold"/>
                                        <p:tgtEl>
                                          <p:spTgt spid="256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3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Text Box 22"/>
          <p:cNvSpPr txBox="1">
            <a:spLocks noChangeArrowheads="1"/>
          </p:cNvSpPr>
          <p:nvPr/>
        </p:nvSpPr>
        <p:spPr bwMode="auto">
          <a:xfrm>
            <a:off x="488950" y="1058863"/>
            <a:ext cx="8115300" cy="2238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>
            <a:spAutoFit/>
          </a:bodyPr>
          <a:lstStyle>
            <a:defPPr>
              <a:defRPr lang="zh-CN"/>
            </a:defPPr>
            <a:lvl1pPr marL="539750" indent="-53975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742950" indent="-28575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1143000" indent="-22860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600200" indent="-22860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2057400" indent="-22860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 lang="zh-CN" altLang="en-US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 lang="zh-CN" altLang="en-US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 lang="zh-CN" altLang="en-US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 lang="zh-CN" altLang="en-US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9pPr>
          </a:lstStyle>
          <a:p>
            <a:pPr marL="358140" indent="-358140" algn="just">
              <a:lnSpc>
                <a:spcPct val="150000"/>
              </a:lnSpc>
            </a:pP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【典例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2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】如图所示，电源两端电压</a:t>
            </a:r>
            <a:r>
              <a:rPr lang="en-US" altLang="zh-CN" sz="2400" b="1" i="1" kern="0">
                <a:solidFill>
                  <a:prstClr val="black"/>
                </a:solidFill>
                <a:latin typeface="Times New Roman"/>
              </a:rPr>
              <a:t>U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为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9 V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并保持不变，电阻</a:t>
            </a:r>
            <a:r>
              <a:rPr lang="en-US" altLang="zh-CN" sz="2400" b="1" i="1" kern="0">
                <a:solidFill>
                  <a:prstClr val="black"/>
                </a:solidFill>
                <a:latin typeface="Times New Roman"/>
              </a:rPr>
              <a:t>R</a:t>
            </a:r>
            <a:r>
              <a:rPr lang="en-US" altLang="zh-CN" sz="2400" b="1" kern="0" baseline="-25000">
                <a:solidFill>
                  <a:prstClr val="black"/>
                </a:solidFill>
                <a:latin typeface="Times New Roman"/>
              </a:rPr>
              <a:t>1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阻值为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10 Ω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。闭合开关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S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后，电流表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A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的示数为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1.2 A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，电流表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A</a:t>
            </a:r>
            <a:r>
              <a:rPr lang="en-US" altLang="zh-CN" sz="2400" b="1" kern="0" baseline="-25000">
                <a:solidFill>
                  <a:prstClr val="black"/>
                </a:solidFill>
                <a:latin typeface="Times New Roman"/>
              </a:rPr>
              <a:t>1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的示数是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________A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，</a:t>
            </a:r>
            <a:endParaRPr lang="en-US" altLang="zh-CN" sz="2400" b="1" kern="0">
              <a:solidFill>
                <a:prstClr val="black"/>
              </a:solidFill>
              <a:latin typeface="Times New Roman"/>
            </a:endParaRPr>
          </a:p>
          <a:p>
            <a:pPr marL="358140" indent="-358140" algn="just">
              <a:lnSpc>
                <a:spcPct val="150000"/>
              </a:lnSpc>
            </a:pP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	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电阻</a:t>
            </a:r>
            <a:r>
              <a:rPr lang="en-US" altLang="zh-CN" sz="2400" b="1" i="1" kern="0">
                <a:solidFill>
                  <a:prstClr val="black"/>
                </a:solidFill>
                <a:latin typeface="Times New Roman"/>
              </a:rPr>
              <a:t>R</a:t>
            </a:r>
            <a:r>
              <a:rPr lang="en-US" altLang="zh-CN" sz="2400" b="1" kern="0" baseline="-25000">
                <a:solidFill>
                  <a:prstClr val="black"/>
                </a:solidFill>
                <a:latin typeface="Times New Roman"/>
              </a:rPr>
              <a:t>2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的阻值是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________Ω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。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</p:txBody>
      </p:sp>
      <p:sp>
        <p:nvSpPr>
          <p:cNvPr id="26626" name="矩形 15"/>
          <p:cNvSpPr>
            <a:spLocks noChangeArrowheads="1"/>
          </p:cNvSpPr>
          <p:nvPr/>
        </p:nvSpPr>
        <p:spPr bwMode="auto">
          <a:xfrm>
            <a:off x="539750" y="614363"/>
            <a:ext cx="69850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r>
              <a:rPr sz="2400" b="1" kern="0">
                <a:solidFill>
                  <a:srgbClr val="E46C0A"/>
                </a:solidFill>
                <a:latin typeface="Times New Roman" pitchFamily="18" charset="0"/>
              </a:rPr>
              <a:t>重点</a:t>
            </a:r>
            <a:r>
              <a:rPr lang="en-US" altLang="zh-CN" sz="2400" b="1" kern="0">
                <a:solidFill>
                  <a:srgbClr val="E46C0A"/>
                </a:solidFill>
                <a:latin typeface="Times New Roman" pitchFamily="18" charset="0"/>
              </a:rPr>
              <a:t>2   </a:t>
            </a:r>
            <a:r>
              <a:rPr sz="2400" b="1" kern="0">
                <a:solidFill>
                  <a:srgbClr val="E46C0A"/>
                </a:solidFill>
                <a:latin typeface="Times New Roman" pitchFamily="18" charset="0"/>
              </a:rPr>
              <a:t>欧姆定律的相关计算</a:t>
            </a:r>
            <a:r>
              <a:rPr lang="en-US" altLang="zh-CN" sz="2400" b="1" kern="0">
                <a:solidFill>
                  <a:srgbClr val="953735"/>
                </a:solidFill>
                <a:latin typeface="Times New Roman" pitchFamily="18" charset="0"/>
              </a:rPr>
              <a:t>【</a:t>
            </a:r>
            <a:r>
              <a:rPr sz="2400" b="1" kern="0">
                <a:solidFill>
                  <a:srgbClr val="953735"/>
                </a:solidFill>
                <a:latin typeface="Times New Roman" pitchFamily="18" charset="0"/>
              </a:rPr>
              <a:t>高频考点</a:t>
            </a:r>
            <a:r>
              <a:rPr lang="en-US" altLang="zh-CN" sz="2400" b="1" kern="0">
                <a:solidFill>
                  <a:srgbClr val="953735"/>
                </a:solidFill>
                <a:latin typeface="Times New Roman" pitchFamily="18" charset="0"/>
              </a:rPr>
              <a:t>】</a:t>
            </a:r>
            <a:endParaRPr sz="2400" b="1" kern="0">
              <a:solidFill>
                <a:srgbClr val="E46C0A"/>
              </a:solidFill>
              <a:latin typeface="Times New Roman" pitchFamily="18" charset="0"/>
            </a:endParaRPr>
          </a:p>
        </p:txBody>
      </p:sp>
      <p:sp>
        <p:nvSpPr>
          <p:cNvPr id="26627" name="矩形 6"/>
          <p:cNvSpPr>
            <a:spLocks noChangeArrowheads="1"/>
          </p:cNvSpPr>
          <p:nvPr/>
        </p:nvSpPr>
        <p:spPr bwMode="auto">
          <a:xfrm>
            <a:off x="4146550" y="2139950"/>
            <a:ext cx="569913" cy="576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algn="just">
              <a:lnSpc>
                <a:spcPct val="150000"/>
              </a:lnSpc>
            </a:pPr>
            <a:r>
              <a:rPr lang="en-US" altLang="zh-CN" sz="2400" b="1" kern="0">
                <a:solidFill>
                  <a:srgbClr val="C00000"/>
                </a:solidFill>
                <a:latin typeface="Times New Roman"/>
              </a:rPr>
              <a:t>0.9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</p:txBody>
      </p:sp>
      <p:pic>
        <p:nvPicPr>
          <p:cNvPr id="26628" name="Picture 6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6323013" y="2371725"/>
            <a:ext cx="2403475" cy="1968500"/>
          </a:xfrm>
          <a:prstGeom prst="rect">
            <a:avLst/>
          </a:prstGeom>
          <a:noFill/>
          <a:ln>
            <a:noFill/>
            <a:miter lim="800000"/>
          </a:ln>
        </p:spPr>
      </p:pic>
      <p:sp>
        <p:nvSpPr>
          <p:cNvPr id="26629" name="矩形 7"/>
          <p:cNvSpPr>
            <a:spLocks noChangeArrowheads="1"/>
          </p:cNvSpPr>
          <p:nvPr/>
        </p:nvSpPr>
        <p:spPr bwMode="auto">
          <a:xfrm>
            <a:off x="3502025" y="2643188"/>
            <a:ext cx="492125" cy="576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algn="just">
              <a:lnSpc>
                <a:spcPct val="150000"/>
              </a:lnSpc>
            </a:pPr>
            <a:r>
              <a:rPr lang="en-US" altLang="zh-CN" sz="2400" b="1" kern="0">
                <a:solidFill>
                  <a:srgbClr val="C00000"/>
                </a:solidFill>
                <a:latin typeface="Times New Roman"/>
              </a:rPr>
              <a:t>30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00097967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 fill="hold"/>
                                        <p:tgtEl>
                                          <p:spTgt spid="266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 fill="hold"/>
                                        <p:tgtEl>
                                          <p:spTgt spid="266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7" grpId="0"/>
      <p:bldP spid="26629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矩形 3"/>
          <p:cNvSpPr>
            <a:spLocks noChangeArrowheads="1"/>
          </p:cNvSpPr>
          <p:nvPr/>
        </p:nvSpPr>
        <p:spPr bwMode="auto">
          <a:xfrm>
            <a:off x="828675" y="436563"/>
            <a:ext cx="7488238" cy="4524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marL="358140" indent="-358140" algn="just">
              <a:lnSpc>
                <a:spcPct val="150000"/>
              </a:lnSpc>
            </a:pP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【典例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3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】如图所示是某电子秤内部简化电路。</a:t>
            </a:r>
            <a:r>
              <a:rPr lang="en-US" altLang="zh-CN" sz="2400" b="1" i="1" kern="0">
                <a:solidFill>
                  <a:prstClr val="black"/>
                </a:solidFill>
                <a:latin typeface="Times New Roman"/>
              </a:rPr>
              <a:t>R</a:t>
            </a:r>
            <a:r>
              <a:rPr lang="en-US" altLang="zh-CN" sz="2400" b="1" kern="0" baseline="-25000">
                <a:solidFill>
                  <a:prstClr val="black"/>
                </a:solidFill>
                <a:latin typeface="Times New Roman"/>
              </a:rPr>
              <a:t>0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是定值电阻，</a:t>
            </a:r>
            <a:r>
              <a:rPr lang="en-US" altLang="zh-CN" sz="2400" b="1" i="1" kern="0">
                <a:solidFill>
                  <a:prstClr val="black"/>
                </a:solidFill>
                <a:latin typeface="Times New Roman"/>
              </a:rPr>
              <a:t>R</a:t>
            </a:r>
            <a:r>
              <a:rPr lang="en-US" altLang="zh-CN" sz="2400" b="1" i="1" kern="0" baseline="-25000">
                <a:solidFill>
                  <a:prstClr val="black"/>
                </a:solidFill>
                <a:latin typeface="Times New Roman"/>
              </a:rPr>
              <a:t>x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是压敏电阻，其阻值随压力增大而减小，电源电压保持不变。闭合开关，当</a:t>
            </a:r>
            <a:r>
              <a:rPr lang="en-US" altLang="zh-CN" sz="2400" b="1" i="1" kern="0">
                <a:solidFill>
                  <a:prstClr val="black"/>
                </a:solidFill>
                <a:latin typeface="Times New Roman"/>
              </a:rPr>
              <a:t>R</a:t>
            </a:r>
            <a:r>
              <a:rPr lang="en-US" altLang="zh-CN" sz="2400" b="1" i="1" kern="0" baseline="-25000">
                <a:solidFill>
                  <a:prstClr val="black"/>
                </a:solidFill>
                <a:latin typeface="Times New Roman"/>
              </a:rPr>
              <a:t>x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上的压力增大时，随之减小的是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 (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　　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)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  <a:p>
            <a:pPr marL="357505" indent="-1905" algn="just">
              <a:lnSpc>
                <a:spcPct val="150000"/>
              </a:lnSpc>
            </a:pP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 A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．通过</a:t>
            </a:r>
            <a:r>
              <a:rPr lang="en-US" altLang="zh-CN" sz="2400" b="1" i="1" kern="0">
                <a:solidFill>
                  <a:prstClr val="black"/>
                </a:solidFill>
                <a:latin typeface="Times New Roman"/>
              </a:rPr>
              <a:t>R</a:t>
            </a:r>
            <a:r>
              <a:rPr lang="en-US" altLang="zh-CN" sz="2400" b="1" i="1" kern="0" baseline="-25000">
                <a:solidFill>
                  <a:prstClr val="black"/>
                </a:solidFill>
                <a:latin typeface="Times New Roman"/>
              </a:rPr>
              <a:t>x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的电流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  </a:t>
            </a:r>
          </a:p>
          <a:p>
            <a:pPr marL="357505" indent="-1905" algn="just">
              <a:lnSpc>
                <a:spcPct val="150000"/>
              </a:lnSpc>
            </a:pP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B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．通过</a:t>
            </a:r>
            <a:r>
              <a:rPr lang="en-US" altLang="zh-CN" sz="2400" b="1" i="1" kern="0">
                <a:solidFill>
                  <a:prstClr val="black"/>
                </a:solidFill>
                <a:latin typeface="Times New Roman"/>
              </a:rPr>
              <a:t>R</a:t>
            </a:r>
            <a:r>
              <a:rPr lang="en-US" altLang="zh-CN" sz="2400" b="1" kern="0" baseline="-25000">
                <a:solidFill>
                  <a:prstClr val="black"/>
                </a:solidFill>
                <a:latin typeface="Times New Roman"/>
              </a:rPr>
              <a:t>0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的电流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  <a:p>
            <a:pPr marL="357505" indent="-1905" algn="just">
              <a:lnSpc>
                <a:spcPct val="150000"/>
              </a:lnSpc>
            </a:pP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C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．</a:t>
            </a:r>
            <a:r>
              <a:rPr lang="en-US" altLang="zh-CN" sz="2400" b="1" i="1" kern="0">
                <a:solidFill>
                  <a:prstClr val="black"/>
                </a:solidFill>
                <a:latin typeface="Times New Roman"/>
              </a:rPr>
              <a:t>R</a:t>
            </a:r>
            <a:r>
              <a:rPr lang="en-US" altLang="zh-CN" sz="2400" b="1" i="1" kern="0" baseline="-25000">
                <a:solidFill>
                  <a:prstClr val="black"/>
                </a:solidFill>
                <a:latin typeface="Times New Roman"/>
              </a:rPr>
              <a:t>x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两端的电压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  </a:t>
            </a:r>
          </a:p>
          <a:p>
            <a:pPr marL="357505" indent="-1905" algn="just">
              <a:lnSpc>
                <a:spcPct val="150000"/>
              </a:lnSpc>
            </a:pP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D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．</a:t>
            </a:r>
            <a:r>
              <a:rPr lang="en-US" altLang="zh-CN" sz="2400" b="1" i="1" kern="0">
                <a:solidFill>
                  <a:prstClr val="black"/>
                </a:solidFill>
                <a:latin typeface="Times New Roman"/>
              </a:rPr>
              <a:t>R</a:t>
            </a:r>
            <a:r>
              <a:rPr lang="en-US" altLang="zh-CN" sz="2400" b="1" kern="0" baseline="-25000">
                <a:solidFill>
                  <a:prstClr val="black"/>
                </a:solidFill>
                <a:latin typeface="Times New Roman"/>
              </a:rPr>
              <a:t>0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两端的电压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 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</p:txBody>
      </p:sp>
      <p:sp>
        <p:nvSpPr>
          <p:cNvPr id="27650" name="矩形 2"/>
          <p:cNvSpPr>
            <a:spLocks noChangeArrowheads="1"/>
          </p:cNvSpPr>
          <p:nvPr/>
        </p:nvSpPr>
        <p:spPr bwMode="auto">
          <a:xfrm>
            <a:off x="4067175" y="2066925"/>
            <a:ext cx="407988" cy="576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algn="just">
              <a:lnSpc>
                <a:spcPct val="150000"/>
              </a:lnSpc>
            </a:pPr>
            <a:r>
              <a:rPr lang="en-US" altLang="zh-CN" sz="2400" b="1" kern="0">
                <a:solidFill>
                  <a:srgbClr val="C00000"/>
                </a:solidFill>
                <a:latin typeface="Times New Roman"/>
              </a:rPr>
              <a:t>C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</p:txBody>
      </p:sp>
      <p:pic>
        <p:nvPicPr>
          <p:cNvPr id="27651" name="Picture 5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4792663" y="2427288"/>
            <a:ext cx="2819400" cy="2119312"/>
          </a:xfrm>
          <a:prstGeom prst="rect">
            <a:avLst/>
          </a:prstGeom>
          <a:noFill/>
          <a:ln>
            <a:noFill/>
            <a:miter lim="800000"/>
          </a:ln>
        </p:spPr>
      </p:pic>
    </p:spTree>
    <p:extLst>
      <p:ext uri="{BB962C8B-B14F-4D97-AF65-F5344CB8AC3E}">
        <p14:creationId xmlns:p14="http://schemas.microsoft.com/office/powerpoint/2010/main" val="223101176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 fill="hold"/>
                                        <p:tgtEl>
                                          <p:spTgt spid="276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0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矩形 3"/>
          <p:cNvSpPr>
            <a:spLocks noChangeArrowheads="1"/>
          </p:cNvSpPr>
          <p:nvPr/>
        </p:nvSpPr>
        <p:spPr bwMode="auto">
          <a:xfrm>
            <a:off x="828675" y="622300"/>
            <a:ext cx="7488238" cy="3970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marL="358140" indent="-358140" algn="just">
              <a:lnSpc>
                <a:spcPct val="150000"/>
              </a:lnSpc>
            </a:pP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【典例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4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】【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2020·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宁德质检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·2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分】如图所示，电源电压保持不变，闭合开关后，两电压表的示数之比为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2</a:t>
            </a:r>
            <a:r>
              <a:rPr altLang="zh-CN" sz="2400" b="1" kern="0">
                <a:solidFill>
                  <a:prstClr val="black"/>
                </a:solidFill>
                <a:latin typeface="宋体" pitchFamily="2" charset="-122"/>
              </a:rPr>
              <a:t>∶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3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，则此时灯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L</a:t>
            </a:r>
            <a:r>
              <a:rPr lang="en-US" altLang="zh-CN" sz="2400" b="1" kern="0" baseline="-25000">
                <a:solidFill>
                  <a:prstClr val="black"/>
                </a:solidFill>
                <a:latin typeface="Times New Roman"/>
              </a:rPr>
              <a:t>1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、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L</a:t>
            </a:r>
            <a:r>
              <a:rPr lang="en-US" altLang="zh-CN" sz="2400" b="1" kern="0" baseline="-25000">
                <a:solidFill>
                  <a:prstClr val="black"/>
                </a:solidFill>
                <a:latin typeface="Times New Roman"/>
              </a:rPr>
              <a:t>2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的电阻之比</a:t>
            </a:r>
            <a:r>
              <a:rPr lang="en-US" altLang="zh-CN" sz="2400" b="1" i="1" kern="0">
                <a:solidFill>
                  <a:prstClr val="black"/>
                </a:solidFill>
                <a:latin typeface="Times New Roman"/>
              </a:rPr>
              <a:t>R</a:t>
            </a:r>
            <a:r>
              <a:rPr lang="en-US" altLang="zh-CN" sz="2400" b="1" kern="0" baseline="-25000">
                <a:solidFill>
                  <a:prstClr val="black"/>
                </a:solidFill>
                <a:latin typeface="Times New Roman"/>
              </a:rPr>
              <a:t>1</a:t>
            </a:r>
            <a:r>
              <a:rPr altLang="zh-CN" sz="2400" b="1" kern="0">
                <a:solidFill>
                  <a:prstClr val="black"/>
                </a:solidFill>
                <a:latin typeface="宋体" pitchFamily="2" charset="-122"/>
              </a:rPr>
              <a:t>∶</a:t>
            </a:r>
            <a:r>
              <a:rPr lang="en-US" altLang="zh-CN" sz="2400" b="1" i="1" kern="0">
                <a:solidFill>
                  <a:prstClr val="black"/>
                </a:solidFill>
                <a:latin typeface="Times New Roman"/>
              </a:rPr>
              <a:t>R</a:t>
            </a:r>
            <a:r>
              <a:rPr lang="en-US" altLang="zh-CN" sz="2400" b="1" kern="0" baseline="-25000">
                <a:solidFill>
                  <a:prstClr val="black"/>
                </a:solidFill>
                <a:latin typeface="Times New Roman"/>
              </a:rPr>
              <a:t>2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为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(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　　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)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  <a:p>
            <a:pPr marL="357505" indent="-1905" algn="just">
              <a:lnSpc>
                <a:spcPct val="150000"/>
              </a:lnSpc>
            </a:pP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A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．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2</a:t>
            </a:r>
            <a:r>
              <a:rPr altLang="zh-CN" sz="2400" b="1" kern="0">
                <a:solidFill>
                  <a:prstClr val="black"/>
                </a:solidFill>
                <a:latin typeface="宋体" pitchFamily="2" charset="-122"/>
              </a:rPr>
              <a:t>∶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1  </a:t>
            </a:r>
          </a:p>
          <a:p>
            <a:pPr marL="357505" indent="-1905" algn="just">
              <a:lnSpc>
                <a:spcPct val="150000"/>
              </a:lnSpc>
            </a:pP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B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．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1</a:t>
            </a:r>
            <a:r>
              <a:rPr altLang="zh-CN" sz="2400" b="1" kern="0">
                <a:solidFill>
                  <a:prstClr val="black"/>
                </a:solidFill>
                <a:latin typeface="宋体" pitchFamily="2" charset="-122"/>
              </a:rPr>
              <a:t>∶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2  </a:t>
            </a:r>
          </a:p>
          <a:p>
            <a:pPr marL="357505" indent="-1905" algn="just">
              <a:lnSpc>
                <a:spcPct val="150000"/>
              </a:lnSpc>
            </a:pP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C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．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3</a:t>
            </a:r>
            <a:r>
              <a:rPr altLang="zh-CN" sz="2400" b="1" kern="0">
                <a:solidFill>
                  <a:prstClr val="black"/>
                </a:solidFill>
                <a:latin typeface="宋体" pitchFamily="2" charset="-122"/>
              </a:rPr>
              <a:t>∶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2  </a:t>
            </a:r>
          </a:p>
          <a:p>
            <a:pPr marL="357505" indent="-1905" algn="just">
              <a:lnSpc>
                <a:spcPct val="150000"/>
              </a:lnSpc>
            </a:pP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D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．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2</a:t>
            </a:r>
            <a:r>
              <a:rPr altLang="zh-CN" sz="2400" b="1" kern="0">
                <a:solidFill>
                  <a:prstClr val="black"/>
                </a:solidFill>
                <a:latin typeface="宋体" pitchFamily="2" charset="-122"/>
              </a:rPr>
              <a:t>∶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3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</p:txBody>
      </p:sp>
      <p:sp>
        <p:nvSpPr>
          <p:cNvPr id="28674" name="矩形 2"/>
          <p:cNvSpPr>
            <a:spLocks noChangeArrowheads="1"/>
          </p:cNvSpPr>
          <p:nvPr/>
        </p:nvSpPr>
        <p:spPr bwMode="auto">
          <a:xfrm>
            <a:off x="7380288" y="1708150"/>
            <a:ext cx="388938" cy="576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algn="just">
              <a:lnSpc>
                <a:spcPct val="150000"/>
              </a:lnSpc>
            </a:pPr>
            <a:r>
              <a:rPr lang="en-US" altLang="zh-CN" sz="2400" b="1" kern="0">
                <a:solidFill>
                  <a:srgbClr val="C00000"/>
                </a:solidFill>
                <a:latin typeface="Times New Roman"/>
              </a:rPr>
              <a:t>B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</p:txBody>
      </p:sp>
      <p:pic>
        <p:nvPicPr>
          <p:cNvPr id="28675" name="Picture 2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4067175" y="2355850"/>
            <a:ext cx="2668588" cy="2152650"/>
          </a:xfrm>
          <a:prstGeom prst="rect">
            <a:avLst/>
          </a:prstGeom>
          <a:noFill/>
          <a:ln>
            <a:noFill/>
            <a:miter lim="800000"/>
          </a:ln>
        </p:spPr>
      </p:pic>
    </p:spTree>
    <p:extLst>
      <p:ext uri="{BB962C8B-B14F-4D97-AF65-F5344CB8AC3E}">
        <p14:creationId xmlns:p14="http://schemas.microsoft.com/office/powerpoint/2010/main" val="91799960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 fill="hold"/>
                                        <p:tgtEl>
                                          <p:spTgt spid="286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4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矩形 3"/>
          <p:cNvSpPr>
            <a:spLocks noChangeArrowheads="1"/>
          </p:cNvSpPr>
          <p:nvPr/>
        </p:nvSpPr>
        <p:spPr bwMode="auto">
          <a:xfrm>
            <a:off x="539750" y="411163"/>
            <a:ext cx="7991475" cy="4524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marL="358140" indent="-358140" algn="just">
              <a:lnSpc>
                <a:spcPct val="150000"/>
              </a:lnSpc>
            </a:pP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【典例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5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】如图甲所示的电路中，电源电压为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9 V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保持不变，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G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为灵敏电流计，其内电阻为</a:t>
            </a:r>
            <a:r>
              <a:rPr lang="en-US" altLang="zh-CN" sz="2400" b="1" i="1" kern="0">
                <a:solidFill>
                  <a:prstClr val="black"/>
                </a:solidFill>
                <a:latin typeface="Times New Roman"/>
              </a:rPr>
              <a:t>R</a:t>
            </a:r>
            <a:r>
              <a:rPr lang="en-US" altLang="zh-CN" sz="2400" b="1" kern="0" baseline="-25000">
                <a:solidFill>
                  <a:prstClr val="black"/>
                </a:solidFill>
                <a:latin typeface="Times New Roman"/>
              </a:rPr>
              <a:t>g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保持不变；</a:t>
            </a:r>
            <a:r>
              <a:rPr lang="en-US" altLang="zh-CN" sz="2400" b="1" i="1" kern="0">
                <a:solidFill>
                  <a:prstClr val="black"/>
                </a:solidFill>
                <a:latin typeface="Times New Roman"/>
              </a:rPr>
              <a:t>R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为热敏电阻，其电阻与温度的关系如图乙所示。闭合开关，当热敏电阻所在的环境温度等于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20 </a:t>
            </a:r>
            <a:r>
              <a:rPr altLang="zh-CN" sz="2400" b="1" kern="0">
                <a:solidFill>
                  <a:prstClr val="black"/>
                </a:solidFill>
                <a:latin typeface="宋体" pitchFamily="2" charset="-122"/>
              </a:rPr>
              <a:t>℃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时，电流计的示数是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2 mA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，则灵敏电流计的阻值</a:t>
            </a:r>
            <a:endParaRPr lang="en-US" altLang="zh-CN" sz="2400" b="1" kern="0">
              <a:solidFill>
                <a:prstClr val="black"/>
              </a:solidFill>
              <a:latin typeface="Times New Roman"/>
            </a:endParaRPr>
          </a:p>
          <a:p>
            <a:pPr marL="358140" indent="-358140" algn="just">
              <a:lnSpc>
                <a:spcPct val="150000"/>
              </a:lnSpc>
            </a:pP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	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是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________Ω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，当电流计的</a:t>
            </a:r>
            <a:endParaRPr lang="en-US" altLang="zh-CN" sz="2400" b="1" kern="0">
              <a:solidFill>
                <a:prstClr val="black"/>
              </a:solidFill>
              <a:latin typeface="Times New Roman"/>
            </a:endParaRPr>
          </a:p>
          <a:p>
            <a:pPr marL="358140" indent="-358140" algn="just">
              <a:lnSpc>
                <a:spcPct val="150000"/>
              </a:lnSpc>
            </a:pP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	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示数是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9 mA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时，它所在的</a:t>
            </a:r>
            <a:endParaRPr lang="en-US" altLang="zh-CN" sz="2400" b="1" kern="0">
              <a:solidFill>
                <a:prstClr val="black"/>
              </a:solidFill>
              <a:latin typeface="Times New Roman"/>
            </a:endParaRPr>
          </a:p>
          <a:p>
            <a:pPr marL="358140" indent="-358140" algn="just">
              <a:lnSpc>
                <a:spcPct val="150000"/>
              </a:lnSpc>
            </a:pP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	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环境温度是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________</a:t>
            </a:r>
            <a:r>
              <a:rPr altLang="zh-CN" sz="2400" b="1" kern="0">
                <a:solidFill>
                  <a:prstClr val="black"/>
                </a:solidFill>
                <a:latin typeface="宋体" pitchFamily="2" charset="-122"/>
              </a:rPr>
              <a:t>℃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。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 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</p:txBody>
      </p:sp>
      <p:sp>
        <p:nvSpPr>
          <p:cNvPr id="29698" name="矩形 2"/>
          <p:cNvSpPr>
            <a:spLocks noChangeArrowheads="1"/>
          </p:cNvSpPr>
          <p:nvPr/>
        </p:nvSpPr>
        <p:spPr bwMode="auto">
          <a:xfrm>
            <a:off x="1693863" y="3148013"/>
            <a:ext cx="646113" cy="576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algn="just">
              <a:lnSpc>
                <a:spcPct val="150000"/>
              </a:lnSpc>
            </a:pPr>
            <a:r>
              <a:rPr lang="en-US" altLang="zh-CN" sz="2400" b="1" kern="0">
                <a:solidFill>
                  <a:srgbClr val="C00000"/>
                </a:solidFill>
                <a:latin typeface="Times New Roman"/>
              </a:rPr>
              <a:t>500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</p:txBody>
      </p:sp>
      <p:pic>
        <p:nvPicPr>
          <p:cNvPr id="29699" name="Picture 2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4716463" y="2514600"/>
            <a:ext cx="4335462" cy="2217738"/>
          </a:xfrm>
          <a:prstGeom prst="rect">
            <a:avLst/>
          </a:prstGeom>
          <a:noFill/>
          <a:ln>
            <a:noFill/>
            <a:miter lim="800000"/>
          </a:ln>
        </p:spPr>
      </p:pic>
      <p:sp>
        <p:nvSpPr>
          <p:cNvPr id="29700" name="矩形 6"/>
          <p:cNvSpPr>
            <a:spLocks noChangeArrowheads="1"/>
          </p:cNvSpPr>
          <p:nvPr/>
        </p:nvSpPr>
        <p:spPr bwMode="auto">
          <a:xfrm>
            <a:off x="2771775" y="4227513"/>
            <a:ext cx="646113" cy="576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algn="just">
              <a:lnSpc>
                <a:spcPct val="150000"/>
              </a:lnSpc>
            </a:pPr>
            <a:r>
              <a:rPr lang="en-US" altLang="zh-CN" sz="2400" b="1" kern="0">
                <a:solidFill>
                  <a:srgbClr val="C00000"/>
                </a:solidFill>
                <a:latin typeface="Times New Roman"/>
              </a:rPr>
              <a:t>140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</p:txBody>
      </p:sp>
      <p:pic>
        <p:nvPicPr>
          <p:cNvPr id="29701" name="Picture 7" descr="C:\Users\Administrator\Desktop\习题课件\返回框.png">
            <a:hlinkClick r:id="rId3" action="ppaction://hlinksldjump"/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150225" y="4146550"/>
            <a:ext cx="669925" cy="669925"/>
          </a:xfrm>
          <a:prstGeom prst="rect">
            <a:avLst/>
          </a:prstGeom>
          <a:noFill/>
          <a:ln>
            <a:noFill/>
            <a:miter lim="800000"/>
          </a:ln>
        </p:spPr>
      </p:pic>
    </p:spTree>
    <p:extLst>
      <p:ext uri="{BB962C8B-B14F-4D97-AF65-F5344CB8AC3E}">
        <p14:creationId xmlns:p14="http://schemas.microsoft.com/office/powerpoint/2010/main" val="224948955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 fill="hold"/>
                                        <p:tgtEl>
                                          <p:spTgt spid="296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 fill="hold"/>
                                        <p:tgtEl>
                                          <p:spTgt spid="297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698" grpId="0"/>
      <p:bldP spid="29700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矩形 5"/>
          <p:cNvSpPr>
            <a:spLocks noChangeArrowheads="1"/>
          </p:cNvSpPr>
          <p:nvPr/>
        </p:nvSpPr>
        <p:spPr bwMode="auto">
          <a:xfrm>
            <a:off x="565150" y="1131888"/>
            <a:ext cx="8023225" cy="2792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marL="358140" indent="-358140" algn="just">
              <a:lnSpc>
                <a:spcPct val="150000"/>
              </a:lnSpc>
            </a:pP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【典例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6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】如图所示电路中，电源两端电压保持不变，小灯泡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L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的规格为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“ 3 V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　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1.5 W”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，当开关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S</a:t>
            </a:r>
            <a:r>
              <a:rPr lang="en-US" altLang="zh-CN" sz="2400" b="1" kern="0" baseline="-25000">
                <a:solidFill>
                  <a:prstClr val="black"/>
                </a:solidFill>
                <a:latin typeface="Times New Roman"/>
              </a:rPr>
              <a:t>2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、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S</a:t>
            </a:r>
            <a:r>
              <a:rPr lang="en-US" altLang="zh-CN" sz="2400" b="1" kern="0" baseline="-25000">
                <a:solidFill>
                  <a:prstClr val="black"/>
                </a:solidFill>
                <a:latin typeface="Times New Roman"/>
              </a:rPr>
              <a:t>3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断开，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S</a:t>
            </a:r>
            <a:r>
              <a:rPr lang="en-US" altLang="zh-CN" sz="2400" b="1" kern="0" baseline="-25000">
                <a:solidFill>
                  <a:prstClr val="black"/>
                </a:solidFill>
                <a:latin typeface="Times New Roman"/>
              </a:rPr>
              <a:t>1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闭合时，灯泡恰好正常发光；当开关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S</a:t>
            </a:r>
            <a:r>
              <a:rPr lang="en-US" altLang="zh-CN" sz="2400" b="1" kern="0" baseline="-25000">
                <a:solidFill>
                  <a:prstClr val="black"/>
                </a:solidFill>
                <a:latin typeface="Times New Roman"/>
              </a:rPr>
              <a:t>1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、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S</a:t>
            </a:r>
            <a:r>
              <a:rPr lang="en-US" altLang="zh-CN" sz="2400" b="1" kern="0" baseline="-25000">
                <a:solidFill>
                  <a:prstClr val="black"/>
                </a:solidFill>
                <a:latin typeface="Times New Roman"/>
              </a:rPr>
              <a:t>3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断开，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S</a:t>
            </a:r>
            <a:r>
              <a:rPr lang="en-US" altLang="zh-CN" sz="2400" b="1" kern="0" baseline="-25000">
                <a:solidFill>
                  <a:prstClr val="black"/>
                </a:solidFill>
                <a:latin typeface="Times New Roman"/>
              </a:rPr>
              <a:t>2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闭合时，电流表的读数为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0.3 A(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忽略</a:t>
            </a:r>
            <a:endParaRPr lang="en-US" altLang="zh-CN" sz="2400" b="1" kern="0">
              <a:solidFill>
                <a:prstClr val="black"/>
              </a:solidFill>
              <a:latin typeface="Times New Roman"/>
            </a:endParaRPr>
          </a:p>
          <a:p>
            <a:pPr marL="358140" indent="-358140" algn="just">
              <a:lnSpc>
                <a:spcPct val="150000"/>
              </a:lnSpc>
            </a:pP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	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灯丝电阻的变化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)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，则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(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　　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)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</p:txBody>
      </p:sp>
      <p:sp>
        <p:nvSpPr>
          <p:cNvPr id="30722" name="矩形 15"/>
          <p:cNvSpPr>
            <a:spLocks noChangeArrowheads="1"/>
          </p:cNvSpPr>
          <p:nvPr/>
        </p:nvSpPr>
        <p:spPr bwMode="auto">
          <a:xfrm>
            <a:off x="539750" y="741363"/>
            <a:ext cx="69850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r>
              <a:rPr sz="2400" b="1" kern="0">
                <a:solidFill>
                  <a:srgbClr val="E46C0A"/>
                </a:solidFill>
                <a:latin typeface="Times New Roman" pitchFamily="18" charset="0"/>
              </a:rPr>
              <a:t>重点</a:t>
            </a:r>
            <a:r>
              <a:rPr lang="en-US" altLang="zh-CN" sz="2400" b="1" kern="0">
                <a:solidFill>
                  <a:srgbClr val="E46C0A"/>
                </a:solidFill>
                <a:latin typeface="Times New Roman" pitchFamily="18" charset="0"/>
              </a:rPr>
              <a:t>3   </a:t>
            </a:r>
            <a:r>
              <a:rPr sz="2400" b="1" kern="0">
                <a:solidFill>
                  <a:srgbClr val="E46C0A"/>
                </a:solidFill>
                <a:latin typeface="Times New Roman" pitchFamily="18" charset="0"/>
              </a:rPr>
              <a:t>开关引起的动态电路简单计算</a:t>
            </a:r>
          </a:p>
        </p:txBody>
      </p:sp>
      <p:pic>
        <p:nvPicPr>
          <p:cNvPr id="30723" name="Picture 5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5508625" y="2643188"/>
            <a:ext cx="2465388" cy="2076450"/>
          </a:xfrm>
          <a:prstGeom prst="rect">
            <a:avLst/>
          </a:prstGeom>
          <a:noFill/>
          <a:ln>
            <a:noFill/>
            <a:miter lim="800000"/>
          </a:ln>
        </p:spPr>
      </p:pic>
    </p:spTree>
    <p:extLst>
      <p:ext uri="{BB962C8B-B14F-4D97-AF65-F5344CB8AC3E}">
        <p14:creationId xmlns:p14="http://schemas.microsoft.com/office/powerpoint/2010/main" val="1296813885"/>
      </p:ext>
    </p:extLst>
  </p:cSld>
  <p:clrMapOvr>
    <a:masterClrMapping/>
  </p:clrMapOvr>
  <p:transition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矩形 5"/>
          <p:cNvSpPr>
            <a:spLocks noChangeArrowheads="1"/>
          </p:cNvSpPr>
          <p:nvPr/>
        </p:nvSpPr>
        <p:spPr bwMode="auto">
          <a:xfrm>
            <a:off x="565150" y="915988"/>
            <a:ext cx="8023225" cy="2862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marL="358140" indent="-358140" algn="just">
              <a:lnSpc>
                <a:spcPct val="150000"/>
              </a:lnSpc>
            </a:pP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A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．电源两端电压为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6 V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  <a:p>
            <a:pPr marL="358140" indent="-358140" algn="just">
              <a:lnSpc>
                <a:spcPct val="150000"/>
              </a:lnSpc>
            </a:pP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B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．电阻</a:t>
            </a:r>
            <a:r>
              <a:rPr lang="en-US" altLang="zh-CN" sz="2400" b="1" i="1" kern="0">
                <a:solidFill>
                  <a:prstClr val="black"/>
                </a:solidFill>
                <a:latin typeface="Times New Roman"/>
              </a:rPr>
              <a:t>R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的阻值大小为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6 Ω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  <a:p>
            <a:pPr marL="358140" indent="-358140" algn="just">
              <a:lnSpc>
                <a:spcPct val="150000"/>
              </a:lnSpc>
            </a:pP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C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．当开关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S</a:t>
            </a:r>
            <a:r>
              <a:rPr lang="en-US" altLang="zh-CN" sz="2400" b="1" kern="0" baseline="-25000">
                <a:solidFill>
                  <a:prstClr val="black"/>
                </a:solidFill>
                <a:latin typeface="Times New Roman"/>
              </a:rPr>
              <a:t>2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断开，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S</a:t>
            </a:r>
            <a:r>
              <a:rPr lang="en-US" altLang="zh-CN" sz="2400" b="1" kern="0" baseline="-25000">
                <a:solidFill>
                  <a:prstClr val="black"/>
                </a:solidFill>
                <a:latin typeface="Times New Roman"/>
              </a:rPr>
              <a:t>1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、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S</a:t>
            </a:r>
            <a:r>
              <a:rPr lang="en-US" altLang="zh-CN" sz="2400" b="1" kern="0" baseline="-25000">
                <a:solidFill>
                  <a:prstClr val="black"/>
                </a:solidFill>
                <a:latin typeface="Times New Roman"/>
              </a:rPr>
              <a:t>3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闭合时，电流表的示数为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1.25 A 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  <a:p>
            <a:pPr marL="358140" indent="-358140" algn="just">
              <a:lnSpc>
                <a:spcPct val="150000"/>
              </a:lnSpc>
            </a:pP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D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．当开关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S</a:t>
            </a:r>
            <a:r>
              <a:rPr lang="en-US" altLang="zh-CN" sz="2400" b="1" kern="0" baseline="-25000">
                <a:solidFill>
                  <a:prstClr val="black"/>
                </a:solidFill>
                <a:latin typeface="Times New Roman"/>
              </a:rPr>
              <a:t>2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断开，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S</a:t>
            </a:r>
            <a:r>
              <a:rPr lang="en-US" altLang="zh-CN" sz="2400" b="1" kern="0" baseline="-25000">
                <a:solidFill>
                  <a:prstClr val="black"/>
                </a:solidFill>
                <a:latin typeface="Times New Roman"/>
              </a:rPr>
              <a:t>1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、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S</a:t>
            </a:r>
            <a:r>
              <a:rPr lang="en-US" altLang="zh-CN" sz="2400" b="1" kern="0" baseline="-25000">
                <a:solidFill>
                  <a:prstClr val="black"/>
                </a:solidFill>
                <a:latin typeface="Times New Roman"/>
              </a:rPr>
              <a:t>3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闭合时，灯泡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L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和电阻</a:t>
            </a:r>
            <a:r>
              <a:rPr lang="en-US" altLang="zh-CN" sz="2400" b="1" i="1" kern="0">
                <a:solidFill>
                  <a:prstClr val="black"/>
                </a:solidFill>
                <a:latin typeface="Times New Roman"/>
              </a:rPr>
              <a:t>R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的电功率之比是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3</a:t>
            </a:r>
            <a:r>
              <a:rPr altLang="zh-CN" sz="2400" b="1" kern="0">
                <a:solidFill>
                  <a:prstClr val="black"/>
                </a:solidFill>
                <a:latin typeface="宋体" pitchFamily="2" charset="-122"/>
              </a:rPr>
              <a:t>∶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2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</p:txBody>
      </p:sp>
      <p:sp>
        <p:nvSpPr>
          <p:cNvPr id="31746" name="矩形 7"/>
          <p:cNvSpPr/>
          <p:nvPr/>
        </p:nvSpPr>
        <p:spPr>
          <a:xfrm>
            <a:off x="539750" y="2066925"/>
            <a:ext cx="501650" cy="784225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none"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r>
              <a:rPr sz="4500" kern="0">
                <a:solidFill>
                  <a:srgbClr val="C00000"/>
                </a:solidFill>
                <a:latin typeface="Times New Roman" pitchFamily="18" charset="0"/>
              </a:rPr>
              <a:t>√</a:t>
            </a:r>
            <a:endParaRPr sz="4500" kern="0">
              <a:solidFill>
                <a:srgbClr val="C00000"/>
              </a:solidFill>
              <a:latin typeface="Times New Roman" pitchFamily="18" charset="0"/>
              <a:ea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656794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 fill="hold"/>
                                        <p:tgtEl>
                                          <p:spTgt spid="317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4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121" name="组合 56"/>
          <p:cNvGrpSpPr/>
          <p:nvPr/>
        </p:nvGrpSpPr>
        <p:grpSpPr>
          <a:xfrm>
            <a:off x="3568700" y="-561975"/>
            <a:ext cx="1755775" cy="1755775"/>
            <a:chOff x="2894659" y="1465288"/>
            <a:chExt cx="1727827" cy="1727827"/>
          </a:xfrm>
        </p:grpSpPr>
        <p:grpSp>
          <p:nvGrpSpPr>
            <p:cNvPr id="5122" name="组合 57"/>
            <p:cNvGrpSpPr>
              <a:grpSpLocks noGrp="1" noChangeAspect="1"/>
            </p:cNvGrpSpPr>
            <p:nvPr/>
          </p:nvGrpSpPr>
          <p:grpSpPr>
            <a:xfrm>
              <a:off x="2804310" y="1456286"/>
              <a:ext cx="1856504" cy="1856409"/>
              <a:chOff x="1827622" y="1343919"/>
              <a:chExt cx="2304000" cy="2304000"/>
            </a:xfrm>
          </p:grpSpPr>
        </p:grpSp>
        <p:sp>
          <p:nvSpPr>
            <p:cNvPr id="5123" name="流程图: 联系 32"/>
            <p:cNvSpPr/>
            <p:nvPr/>
          </p:nvSpPr>
          <p:spPr>
            <a:xfrm>
              <a:off x="2894659" y="1465288"/>
              <a:ext cx="1727827" cy="1727827"/>
            </a:xfrm>
            <a:prstGeom prst="flowChartConnector">
              <a:avLst/>
            </a:prstGeom>
            <a:noFill/>
            <a:ln w="3175">
              <a:solidFill>
                <a:srgbClr val="00B7CA"/>
              </a:solidFill>
              <a:round/>
            </a:ln>
          </p:spPr>
          <p:txBody>
            <a:bodyPr anchor="ctr" anchorCtr="0"/>
            <a:lstStyle>
              <a:defPPr>
                <a:defRPr lang="zh-CN"/>
              </a:defPPr>
              <a:lvl1pPr marL="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1pPr>
              <a:lvl2pPr marL="4572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2pPr>
              <a:lvl3pPr marL="9144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3pPr>
              <a:lvl4pPr marL="13716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4pPr>
              <a:lvl5pPr marL="18288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5pPr>
            </a:lstStyle>
            <a:p>
              <a:pPr algn="ctr"/>
              <a:endParaRPr b="1" kern="0">
                <a:solidFill>
                  <a:srgbClr val="FFFFFF"/>
                </a:solidFill>
              </a:endParaRPr>
            </a:p>
          </p:txBody>
        </p:sp>
      </p:grpSp>
      <p:pic>
        <p:nvPicPr>
          <p:cNvPr id="5124" name="组合 61"/>
          <p:cNvPicPr>
            <a:picLocks noGrp="1"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48025" y="666750"/>
            <a:ext cx="658813" cy="660400"/>
          </a:xfrm>
          <a:prstGeom prst="rect">
            <a:avLst/>
          </a:prstGeom>
          <a:noFill/>
          <a:ln>
            <a:miter lim="800000"/>
          </a:ln>
        </p:spPr>
      </p:pic>
      <p:pic>
        <p:nvPicPr>
          <p:cNvPr id="5125" name="组合 64"/>
          <p:cNvPicPr>
            <a:picLocks noGrp="1"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49813" y="325438"/>
            <a:ext cx="658812" cy="658812"/>
          </a:xfrm>
          <a:prstGeom prst="rect">
            <a:avLst/>
          </a:prstGeom>
          <a:noFill/>
          <a:ln>
            <a:miter lim="800000"/>
          </a:ln>
        </p:spPr>
      </p:pic>
      <p:pic>
        <p:nvPicPr>
          <p:cNvPr id="5126" name="组合 67"/>
          <p:cNvPicPr>
            <a:picLocks noGrp="1"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83025" y="736600"/>
            <a:ext cx="612775" cy="612775"/>
          </a:xfrm>
          <a:prstGeom prst="rect">
            <a:avLst/>
          </a:prstGeom>
          <a:noFill/>
          <a:ln>
            <a:miter lim="800000"/>
          </a:ln>
        </p:spPr>
      </p:pic>
      <p:pic>
        <p:nvPicPr>
          <p:cNvPr id="5127" name="组合 70"/>
          <p:cNvPicPr>
            <a:picLocks noGrp="1"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386263" y="762000"/>
            <a:ext cx="769937" cy="769938"/>
          </a:xfrm>
          <a:prstGeom prst="rect">
            <a:avLst/>
          </a:prstGeom>
          <a:noFill/>
          <a:ln>
            <a:miter lim="800000"/>
          </a:ln>
        </p:spPr>
      </p:pic>
      <p:pic>
        <p:nvPicPr>
          <p:cNvPr id="5128" name="组合 73"/>
          <p:cNvPicPr>
            <a:picLocks noGrp="1"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162300" y="185738"/>
            <a:ext cx="585788" cy="569912"/>
          </a:xfrm>
          <a:prstGeom prst="rect">
            <a:avLst/>
          </a:prstGeom>
          <a:noFill/>
          <a:ln>
            <a:miter lim="800000"/>
          </a:ln>
        </p:spPr>
      </p:pic>
      <p:pic>
        <p:nvPicPr>
          <p:cNvPr id="5129" name="组合 76"/>
          <p:cNvPicPr>
            <a:picLocks noGrp="1"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559175" y="1103313"/>
            <a:ext cx="601663" cy="601662"/>
          </a:xfrm>
          <a:prstGeom prst="rect">
            <a:avLst/>
          </a:prstGeom>
          <a:noFill/>
          <a:ln>
            <a:miter lim="800000"/>
          </a:ln>
        </p:spPr>
      </p:pic>
      <p:sp>
        <p:nvSpPr>
          <p:cNvPr id="5130" name="文本框 131"/>
          <p:cNvSpPr/>
          <p:nvPr/>
        </p:nvSpPr>
        <p:spPr>
          <a:xfrm>
            <a:off x="3757613" y="101600"/>
            <a:ext cx="1414462" cy="769938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r>
              <a:rPr sz="4400" b="1" kern="0">
                <a:solidFill>
                  <a:srgbClr val="C00000"/>
                </a:solidFill>
                <a:latin typeface="华文隶书" pitchFamily="2" charset="-122"/>
                <a:ea typeface="华文隶书" pitchFamily="2" charset="-122"/>
              </a:rPr>
              <a:t>目录</a:t>
            </a:r>
          </a:p>
        </p:txBody>
      </p:sp>
      <p:grpSp>
        <p:nvGrpSpPr>
          <p:cNvPr id="5131" name="组合 130"/>
          <p:cNvGrpSpPr/>
          <p:nvPr/>
        </p:nvGrpSpPr>
        <p:grpSpPr>
          <a:xfrm>
            <a:off x="2425700" y="2097088"/>
            <a:ext cx="4235450" cy="2008187"/>
            <a:chOff x="1847662" y="1504750"/>
            <a:chExt cx="5448676" cy="2584754"/>
          </a:xfrm>
        </p:grpSpPr>
        <p:grpSp>
          <p:nvGrpSpPr>
            <p:cNvPr id="5132" name="组合 2"/>
            <p:cNvGrpSpPr>
              <a:grpSpLocks noGrp="1" noChangeAspect="1"/>
            </p:cNvGrpSpPr>
            <p:nvPr/>
          </p:nvGrpSpPr>
          <p:grpSpPr>
            <a:xfrm>
              <a:off x="1531891" y="1379981"/>
              <a:ext cx="2667917" cy="2596667"/>
              <a:chOff x="3295850" y="1908877"/>
              <a:chExt cx="3738030" cy="4660916"/>
            </a:xfrm>
          </p:grpSpPr>
        </p:grpSp>
        <p:sp>
          <p:nvSpPr>
            <p:cNvPr id="5133" name="圆角矩形 132"/>
            <p:cNvSpPr/>
            <p:nvPr/>
          </p:nvSpPr>
          <p:spPr>
            <a:xfrm>
              <a:off x="3321077" y="1888926"/>
              <a:ext cx="4147992" cy="1004251"/>
            </a:xfrm>
            <a:prstGeom prst="roundRect">
              <a:avLst>
                <a:gd name="adj" fmla="val 9976"/>
              </a:avLst>
            </a:prstGeom>
            <a:solidFill>
              <a:srgbClr val="FFB850"/>
            </a:solidFill>
            <a:ln w="25400">
              <a:gradFill flip="none" rotWithShape="1">
                <a:gsLst>
                  <a:gs pos="88000">
                    <a:schemeClr val="bg1"/>
                  </a:gs>
                  <a:gs pos="0">
                    <a:schemeClr val="bg1">
                      <a:lumMod val="75000"/>
                    </a:schemeClr>
                  </a:gs>
                  <a:gs pos="71000">
                    <a:schemeClr val="bg1">
                      <a:lumMod val="85000"/>
                    </a:schemeClr>
                  </a:gs>
                  <a:gs pos="55000">
                    <a:schemeClr val="bg1"/>
                  </a:gs>
                  <a:gs pos="37000">
                    <a:schemeClr val="bg1">
                      <a:lumMod val="85000"/>
                    </a:schemeClr>
                  </a:gs>
                  <a:gs pos="22000">
                    <a:schemeClr val="bg1"/>
                  </a:gs>
                  <a:gs pos="100000">
                    <a:schemeClr val="bg1">
                      <a:lumMod val="75000"/>
                    </a:schemeClr>
                  </a:gs>
                </a:gsLst>
                <a:lin ang="1200000" scaled="0"/>
              </a:gradFill>
            </a:ln>
            <a:effectLst>
              <a:outerShdw blurRad="101600" dist="508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zh-CN" altLang="en-US" sz="1015" b="1">
                <a:solidFill>
                  <a:prstClr val="white"/>
                </a:solidFill>
              </a:endParaRPr>
            </a:p>
          </p:txBody>
        </p:sp>
        <p:grpSp>
          <p:nvGrpSpPr>
            <p:cNvPr id="5134" name="组合 4"/>
            <p:cNvGrpSpPr/>
            <p:nvPr/>
          </p:nvGrpSpPr>
          <p:grpSpPr>
            <a:xfrm>
              <a:off x="3471676" y="2283134"/>
              <a:ext cx="118508" cy="118509"/>
              <a:chOff x="4486616" y="3001075"/>
              <a:chExt cx="274695" cy="274699"/>
            </a:xfrm>
          </p:grpSpPr>
          <p:sp>
            <p:nvSpPr>
              <p:cNvPr id="5135" name="椭圆 153"/>
              <p:cNvSpPr/>
              <p:nvPr/>
            </p:nvSpPr>
            <p:spPr>
              <a:xfrm rot="16200000">
                <a:off x="4485528" y="3001392"/>
                <a:ext cx="274702" cy="274561"/>
              </a:xfrm>
              <a:prstGeom prst="ellipse">
                <a:avLst/>
              </a:prstGeom>
              <a:gradFill rotWithShape="1">
                <a:gsLst>
                  <a:gs pos="0">
                    <a:srgbClr val="FFFFFF"/>
                  </a:gs>
                  <a:gs pos="17000">
                    <a:srgbClr val="A6A6A6"/>
                  </a:gs>
                  <a:gs pos="35001">
                    <a:srgbClr val="F2F2F2"/>
                  </a:gs>
                  <a:gs pos="55000">
                    <a:srgbClr val="A6A6A6"/>
                  </a:gs>
                  <a:gs pos="75000">
                    <a:srgbClr val="F2F2F2"/>
                  </a:gs>
                  <a:gs pos="100000">
                    <a:srgbClr val="A6A6A6"/>
                  </a:gs>
                </a:gsLst>
                <a:lin ang="2700000" scaled="1"/>
              </a:gradFill>
              <a:ln w="25400">
                <a:noFill/>
                <a:miter lim="800000"/>
              </a:ln>
              <a:effectLst>
                <a:outerShdw blurRad="12700" dist="12700" dir="2700000" algn="tl">
                  <a:srgbClr val="000000">
                    <a:alpha val="39999"/>
                  </a:srgbClr>
                </a:outerShdw>
              </a:effectLst>
            </p:spPr>
            <p:txBody>
              <a:bodyPr anchor="ctr" anchorCtr="0"/>
              <a:lstStyle>
                <a:defPPr>
                  <a:defRPr lang="zh-CN"/>
                </a:defPPr>
                <a:lvl1pPr marL="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1pPr>
                <a:lvl2pPr marL="4572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2pPr>
                <a:lvl3pPr marL="9144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3pPr>
                <a:lvl4pPr marL="13716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4pPr>
                <a:lvl5pPr marL="18288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5pPr>
              </a:lstStyle>
              <a:p>
                <a:pPr algn="ctr"/>
                <a:endParaRPr sz="1000" b="1" ker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5136" name="椭圆 154"/>
              <p:cNvSpPr/>
              <p:nvPr/>
            </p:nvSpPr>
            <p:spPr>
              <a:xfrm>
                <a:off x="4387220" y="2759656"/>
                <a:ext cx="466047" cy="491021"/>
              </a:xfrm>
              <a:prstGeom prst="ellipse">
                <a:avLst/>
              </a:pr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  <a:effectLst>
                <a:innerShdw blurRad="12700" dist="12700" dir="135000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zh-CN" altLang="en-US" sz="1015" b="1">
                  <a:solidFill>
                    <a:prstClr val="white"/>
                  </a:solidFill>
                </a:endParaRPr>
              </a:p>
            </p:txBody>
          </p:sp>
        </p:grpSp>
        <p:grpSp>
          <p:nvGrpSpPr>
            <p:cNvPr id="5137" name="组合 5"/>
            <p:cNvGrpSpPr/>
            <p:nvPr/>
          </p:nvGrpSpPr>
          <p:grpSpPr>
            <a:xfrm>
              <a:off x="3172171" y="2283134"/>
              <a:ext cx="118508" cy="118509"/>
              <a:chOff x="4486616" y="3001075"/>
              <a:chExt cx="274695" cy="274699"/>
            </a:xfrm>
          </p:grpSpPr>
          <p:sp>
            <p:nvSpPr>
              <p:cNvPr id="5138" name="椭圆 151"/>
              <p:cNvSpPr/>
              <p:nvPr/>
            </p:nvSpPr>
            <p:spPr>
              <a:xfrm rot="16200000">
                <a:off x="4488632" y="3001392"/>
                <a:ext cx="274702" cy="274561"/>
              </a:xfrm>
              <a:prstGeom prst="ellipse">
                <a:avLst/>
              </a:prstGeom>
              <a:gradFill rotWithShape="1">
                <a:gsLst>
                  <a:gs pos="0">
                    <a:srgbClr val="FFFFFF"/>
                  </a:gs>
                  <a:gs pos="17000">
                    <a:srgbClr val="A6A6A6"/>
                  </a:gs>
                  <a:gs pos="35001">
                    <a:srgbClr val="F2F2F2"/>
                  </a:gs>
                  <a:gs pos="55000">
                    <a:srgbClr val="A6A6A6"/>
                  </a:gs>
                  <a:gs pos="75000">
                    <a:srgbClr val="F2F2F2"/>
                  </a:gs>
                  <a:gs pos="100000">
                    <a:srgbClr val="A6A6A6"/>
                  </a:gs>
                </a:gsLst>
                <a:lin ang="2700000" scaled="1"/>
              </a:gradFill>
              <a:ln w="25400">
                <a:noFill/>
                <a:miter lim="800000"/>
              </a:ln>
              <a:effectLst>
                <a:outerShdw blurRad="12700" dist="12700" dir="2700000" algn="tl">
                  <a:srgbClr val="000000">
                    <a:alpha val="39999"/>
                  </a:srgbClr>
                </a:outerShdw>
              </a:effectLst>
            </p:spPr>
            <p:txBody>
              <a:bodyPr anchor="ctr" anchorCtr="0"/>
              <a:lstStyle>
                <a:defPPr>
                  <a:defRPr lang="zh-CN"/>
                </a:defPPr>
                <a:lvl1pPr marL="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1pPr>
                <a:lvl2pPr marL="4572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2pPr>
                <a:lvl3pPr marL="9144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3pPr>
                <a:lvl4pPr marL="13716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4pPr>
                <a:lvl5pPr marL="18288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5pPr>
              </a:lstStyle>
              <a:p>
                <a:pPr algn="ctr"/>
                <a:endParaRPr sz="1000" b="1" ker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5139" name="椭圆 152"/>
              <p:cNvSpPr/>
              <p:nvPr/>
            </p:nvSpPr>
            <p:spPr>
              <a:xfrm>
                <a:off x="4387220" y="2759656"/>
                <a:ext cx="466047" cy="491021"/>
              </a:xfrm>
              <a:prstGeom prst="ellipse">
                <a:avLst/>
              </a:pr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  <a:effectLst>
                <a:innerShdw blurRad="12700" dist="12700" dir="135000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zh-CN" altLang="en-US" sz="1015" b="1">
                  <a:solidFill>
                    <a:prstClr val="white"/>
                  </a:solidFill>
                </a:endParaRPr>
              </a:p>
            </p:txBody>
          </p:sp>
        </p:grpSp>
        <p:grpSp>
          <p:nvGrpSpPr>
            <p:cNvPr id="5140" name="组合 6"/>
            <p:cNvGrpSpPr>
              <a:grpSpLocks noGrp="1" noChangeAspect="1"/>
            </p:cNvGrpSpPr>
            <p:nvPr/>
          </p:nvGrpSpPr>
          <p:grpSpPr>
            <a:xfrm>
              <a:off x="3202082" y="2161737"/>
              <a:ext cx="361529" cy="235113"/>
              <a:chOff x="4318304" y="3089060"/>
              <a:chExt cx="384317" cy="61430"/>
            </a:xfrm>
          </p:grpSpPr>
        </p:grpSp>
        <p:sp>
          <p:nvSpPr>
            <p:cNvPr id="5141" name="文本框 16">
              <a:hlinkClick r:id="rId8" action="ppaction://hlinksldjump"/>
            </p:cNvPr>
            <p:cNvSpPr/>
            <p:nvPr/>
          </p:nvSpPr>
          <p:spPr>
            <a:xfrm>
              <a:off x="3960320" y="2044671"/>
              <a:ext cx="2919972" cy="653268"/>
            </a:xfrm>
            <a:prstGeom prst="rect">
              <a:avLst/>
            </a:prstGeom>
            <a:noFill/>
            <a:ln>
              <a:noFill/>
              <a:miter lim="800000"/>
            </a:ln>
          </p:spPr>
          <p:txBody>
            <a:bodyPr anchor="t" anchorCtr="0">
              <a:spAutoFit/>
            </a:bodyPr>
            <a:lstStyle>
              <a:defPPr>
                <a:defRPr lang="zh-CN"/>
              </a:defPPr>
              <a:lvl1pPr marL="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1pPr>
              <a:lvl2pPr marL="4572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2pPr>
              <a:lvl3pPr marL="9144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3pPr>
              <a:lvl4pPr marL="13716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4pPr>
              <a:lvl5pPr marL="18288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5pPr>
            </a:lstStyle>
            <a:p>
              <a:pPr algn="ctr"/>
              <a:r>
                <a:rPr sz="2700" b="1" kern="0">
                  <a:solidFill>
                    <a:prstClr val="white"/>
                  </a:solidFill>
                  <a:latin typeface="黑体" pitchFamily="49" charset="-122"/>
                  <a:ea typeface="黑体" pitchFamily="49" charset="-122"/>
                </a:rPr>
                <a:t>重点突破</a:t>
              </a:r>
            </a:p>
          </p:txBody>
        </p:sp>
        <p:grpSp>
          <p:nvGrpSpPr>
            <p:cNvPr id="5142" name="组合 137"/>
            <p:cNvGrpSpPr>
              <a:grpSpLocks noGrp="1" noChangeAspect="1"/>
            </p:cNvGrpSpPr>
            <p:nvPr/>
          </p:nvGrpSpPr>
          <p:grpSpPr>
            <a:xfrm>
              <a:off x="2292908" y="2072845"/>
              <a:ext cx="647360" cy="550720"/>
              <a:chOff x="3108756" y="2110160"/>
              <a:chExt cx="745081" cy="698920"/>
            </a:xfrm>
          </p:grpSpPr>
        </p:grpSp>
        <p:grpSp>
          <p:nvGrpSpPr>
            <p:cNvPr id="5143" name="组合 9"/>
            <p:cNvGrpSpPr/>
            <p:nvPr/>
          </p:nvGrpSpPr>
          <p:grpSpPr>
            <a:xfrm>
              <a:off x="3709827" y="2081394"/>
              <a:ext cx="663073" cy="571160"/>
              <a:chOff x="4946438" y="2775191"/>
              <a:chExt cx="884098" cy="761546"/>
            </a:xfrm>
          </p:grpSpPr>
          <p:sp>
            <p:nvSpPr>
              <p:cNvPr id="5144" name="椭圆 139"/>
              <p:cNvSpPr/>
              <p:nvPr/>
            </p:nvSpPr>
            <p:spPr>
              <a:xfrm>
                <a:off x="4990474" y="2774608"/>
                <a:ext cx="743374" cy="743755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/>
              <a:lstStyle>
                <a:defPPr>
                  <a:defRPr lang="zh-CN"/>
                </a:defPPr>
                <a:lvl1pPr marL="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1pPr>
                <a:lvl2pPr marL="4572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2pPr>
                <a:lvl3pPr marL="9144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3pPr>
                <a:lvl4pPr marL="13716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4pPr>
                <a:lvl5pPr marL="18288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5pPr>
              </a:lstStyle>
              <a:p>
                <a:pPr algn="ctr"/>
                <a:endParaRPr sz="1000" b="1" ker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5145" name="文本框 28"/>
              <p:cNvSpPr/>
              <p:nvPr/>
            </p:nvSpPr>
            <p:spPr>
              <a:xfrm>
                <a:off x="4946438" y="2824081"/>
                <a:ext cx="884098" cy="712656"/>
              </a:xfrm>
              <a:prstGeom prst="rect">
                <a:avLst/>
              </a:prstGeom>
              <a:noFill/>
              <a:ln>
                <a:noFill/>
                <a:miter lim="800000"/>
              </a:ln>
            </p:spPr>
            <p:txBody>
              <a:bodyPr anchor="t" anchorCtr="0">
                <a:spAutoFit/>
              </a:bodyPr>
              <a:lstStyle>
                <a:defPPr>
                  <a:defRPr lang="zh-CN"/>
                </a:defPPr>
                <a:lvl1pPr marL="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1pPr>
                <a:lvl2pPr marL="4572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2pPr>
                <a:lvl3pPr marL="9144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3pPr>
                <a:lvl4pPr marL="13716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4pPr>
                <a:lvl5pPr marL="18288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5pPr>
              </a:lstStyle>
              <a:p>
                <a:pPr algn="ctr"/>
                <a:r>
                  <a:rPr lang="en-US" altLang="zh-CN" sz="2100" b="1" kern="0">
                    <a:solidFill>
                      <a:srgbClr val="FFB850"/>
                    </a:solidFill>
                    <a:latin typeface="Impact" pitchFamily="34" charset="0"/>
                  </a:rPr>
                  <a:t>02</a:t>
                </a:r>
                <a:endParaRPr sz="2100" b="1" kern="0">
                  <a:solidFill>
                    <a:srgbClr val="FFB850"/>
                  </a:solidFill>
                  <a:latin typeface="Impact" pitchFamily="34" charset="0"/>
                </a:endParaRPr>
              </a:p>
            </p:txBody>
          </p:sp>
        </p:grpSp>
      </p:grpSp>
      <p:grpSp>
        <p:nvGrpSpPr>
          <p:cNvPr id="5146" name="组合 159"/>
          <p:cNvGrpSpPr/>
          <p:nvPr/>
        </p:nvGrpSpPr>
        <p:grpSpPr>
          <a:xfrm>
            <a:off x="2425700" y="3222625"/>
            <a:ext cx="4449763" cy="2085975"/>
            <a:chOff x="2000534" y="2474331"/>
            <a:chExt cx="5723839" cy="2584754"/>
          </a:xfrm>
        </p:grpSpPr>
        <p:grpSp>
          <p:nvGrpSpPr>
            <p:cNvPr id="5147" name="组合 31"/>
            <p:cNvGrpSpPr>
              <a:grpSpLocks noGrp="1" noChangeAspect="1"/>
            </p:cNvGrpSpPr>
            <p:nvPr/>
          </p:nvGrpSpPr>
          <p:grpSpPr>
            <a:xfrm>
              <a:off x="1684793" y="2368687"/>
              <a:ext cx="2695413" cy="2568248"/>
              <a:chOff x="3295850" y="1895995"/>
              <a:chExt cx="3725149" cy="4660916"/>
            </a:xfrm>
          </p:grpSpPr>
        </p:grpSp>
        <p:sp>
          <p:nvSpPr>
            <p:cNvPr id="5148" name="圆角矩形 161"/>
            <p:cNvSpPr/>
            <p:nvPr/>
          </p:nvSpPr>
          <p:spPr>
            <a:xfrm>
              <a:off x="3465772" y="2871970"/>
              <a:ext cx="4147968" cy="994810"/>
            </a:xfrm>
            <a:prstGeom prst="roundRect">
              <a:avLst>
                <a:gd name="adj" fmla="val 9976"/>
              </a:avLst>
            </a:prstGeom>
            <a:solidFill>
              <a:srgbClr val="01ACBE"/>
            </a:solidFill>
            <a:ln w="25400">
              <a:gradFill flip="none" rotWithShape="1">
                <a:gsLst>
                  <a:gs pos="88000">
                    <a:schemeClr val="bg1"/>
                  </a:gs>
                  <a:gs pos="0">
                    <a:schemeClr val="bg1">
                      <a:lumMod val="75000"/>
                    </a:schemeClr>
                  </a:gs>
                  <a:gs pos="71000">
                    <a:schemeClr val="bg1">
                      <a:lumMod val="85000"/>
                    </a:schemeClr>
                  </a:gs>
                  <a:gs pos="55000">
                    <a:schemeClr val="bg1"/>
                  </a:gs>
                  <a:gs pos="37000">
                    <a:schemeClr val="bg1">
                      <a:lumMod val="85000"/>
                    </a:schemeClr>
                  </a:gs>
                  <a:gs pos="22000">
                    <a:schemeClr val="bg1"/>
                  </a:gs>
                  <a:gs pos="100000">
                    <a:schemeClr val="bg1">
                      <a:lumMod val="75000"/>
                    </a:schemeClr>
                  </a:gs>
                </a:gsLst>
                <a:lin ang="1200000" scaled="0"/>
              </a:gradFill>
            </a:ln>
            <a:effectLst>
              <a:outerShdw blurRad="101600" dist="508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zh-CN" altLang="en-US" sz="1015" b="1">
                <a:solidFill>
                  <a:prstClr val="white"/>
                </a:solidFill>
              </a:endParaRPr>
            </a:p>
          </p:txBody>
        </p:sp>
        <p:grpSp>
          <p:nvGrpSpPr>
            <p:cNvPr id="5149" name="组合 33"/>
            <p:cNvGrpSpPr/>
            <p:nvPr/>
          </p:nvGrpSpPr>
          <p:grpSpPr>
            <a:xfrm>
              <a:off x="3616363" y="3263182"/>
              <a:ext cx="118508" cy="118509"/>
              <a:chOff x="4486616" y="3001075"/>
              <a:chExt cx="274695" cy="274699"/>
            </a:xfrm>
          </p:grpSpPr>
          <p:sp>
            <p:nvSpPr>
              <p:cNvPr id="5150" name="椭圆 178"/>
              <p:cNvSpPr/>
              <p:nvPr/>
            </p:nvSpPr>
            <p:spPr>
              <a:xfrm rot="16200000">
                <a:off x="4485761" y="3000483"/>
                <a:ext cx="273579" cy="274534"/>
              </a:xfrm>
              <a:prstGeom prst="ellipse">
                <a:avLst/>
              </a:prstGeom>
              <a:gradFill rotWithShape="1">
                <a:gsLst>
                  <a:gs pos="0">
                    <a:srgbClr val="FFFFFF"/>
                  </a:gs>
                  <a:gs pos="17000">
                    <a:srgbClr val="A6A6A6"/>
                  </a:gs>
                  <a:gs pos="35001">
                    <a:srgbClr val="F2F2F2"/>
                  </a:gs>
                  <a:gs pos="55000">
                    <a:srgbClr val="A6A6A6"/>
                  </a:gs>
                  <a:gs pos="75000">
                    <a:srgbClr val="F2F2F2"/>
                  </a:gs>
                  <a:gs pos="100000">
                    <a:srgbClr val="A6A6A6"/>
                  </a:gs>
                </a:gsLst>
                <a:lin ang="2700000" scaled="1"/>
              </a:gradFill>
              <a:ln w="25400">
                <a:noFill/>
                <a:miter lim="800000"/>
              </a:ln>
              <a:effectLst>
                <a:outerShdw blurRad="12700" dist="12700" dir="2700000" algn="tl">
                  <a:srgbClr val="000000">
                    <a:alpha val="39999"/>
                  </a:srgbClr>
                </a:outerShdw>
              </a:effectLst>
            </p:spPr>
            <p:txBody>
              <a:bodyPr anchor="ctr" anchorCtr="0"/>
              <a:lstStyle>
                <a:defPPr>
                  <a:defRPr lang="zh-CN"/>
                </a:defPPr>
                <a:lvl1pPr marL="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1pPr>
                <a:lvl2pPr marL="4572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2pPr>
                <a:lvl3pPr marL="9144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3pPr>
                <a:lvl4pPr marL="13716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4pPr>
                <a:lvl5pPr marL="18288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5pPr>
              </a:lstStyle>
              <a:p>
                <a:pPr algn="ctr"/>
                <a:endParaRPr sz="1000" b="1" ker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5151" name="椭圆 179"/>
              <p:cNvSpPr/>
              <p:nvPr/>
            </p:nvSpPr>
            <p:spPr>
              <a:xfrm>
                <a:off x="4390939" y="2764996"/>
                <a:ext cx="448668" cy="495325"/>
              </a:xfrm>
              <a:prstGeom prst="ellipse">
                <a:avLst/>
              </a:pr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  <a:effectLst>
                <a:innerShdw blurRad="12700" dist="12700" dir="135000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zh-CN" altLang="en-US" sz="1015" b="1">
                  <a:solidFill>
                    <a:prstClr val="white"/>
                  </a:solidFill>
                </a:endParaRPr>
              </a:p>
            </p:txBody>
          </p:sp>
        </p:grpSp>
        <p:grpSp>
          <p:nvGrpSpPr>
            <p:cNvPr id="5152" name="组合 34"/>
            <p:cNvGrpSpPr/>
            <p:nvPr/>
          </p:nvGrpSpPr>
          <p:grpSpPr>
            <a:xfrm>
              <a:off x="3316858" y="3263182"/>
              <a:ext cx="118508" cy="118509"/>
              <a:chOff x="4486616" y="3001075"/>
              <a:chExt cx="274695" cy="274699"/>
            </a:xfrm>
          </p:grpSpPr>
          <p:sp>
            <p:nvSpPr>
              <p:cNvPr id="5153" name="椭圆 176"/>
              <p:cNvSpPr/>
              <p:nvPr/>
            </p:nvSpPr>
            <p:spPr>
              <a:xfrm rot="16200000">
                <a:off x="4488931" y="3000483"/>
                <a:ext cx="273579" cy="274534"/>
              </a:xfrm>
              <a:prstGeom prst="ellipse">
                <a:avLst/>
              </a:prstGeom>
              <a:gradFill rotWithShape="1">
                <a:gsLst>
                  <a:gs pos="0">
                    <a:srgbClr val="FFFFFF"/>
                  </a:gs>
                  <a:gs pos="17000">
                    <a:srgbClr val="A6A6A6"/>
                  </a:gs>
                  <a:gs pos="35001">
                    <a:srgbClr val="F2F2F2"/>
                  </a:gs>
                  <a:gs pos="55000">
                    <a:srgbClr val="A6A6A6"/>
                  </a:gs>
                  <a:gs pos="75000">
                    <a:srgbClr val="F2F2F2"/>
                  </a:gs>
                  <a:gs pos="100000">
                    <a:srgbClr val="A6A6A6"/>
                  </a:gs>
                </a:gsLst>
                <a:lin ang="2700000" scaled="1"/>
              </a:gradFill>
              <a:ln w="25400">
                <a:noFill/>
                <a:miter lim="800000"/>
              </a:ln>
              <a:effectLst>
                <a:outerShdw blurRad="12700" dist="12700" dir="2700000" algn="tl">
                  <a:srgbClr val="000000">
                    <a:alpha val="39999"/>
                  </a:srgbClr>
                </a:outerShdw>
              </a:effectLst>
            </p:spPr>
            <p:txBody>
              <a:bodyPr anchor="ctr" anchorCtr="0"/>
              <a:lstStyle>
                <a:defPPr>
                  <a:defRPr lang="zh-CN"/>
                </a:defPPr>
                <a:lvl1pPr marL="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1pPr>
                <a:lvl2pPr marL="4572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2pPr>
                <a:lvl3pPr marL="9144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3pPr>
                <a:lvl4pPr marL="13716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4pPr>
                <a:lvl5pPr marL="18288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5pPr>
              </a:lstStyle>
              <a:p>
                <a:pPr algn="ctr"/>
                <a:endParaRPr sz="1000" b="1" ker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5154" name="椭圆 177"/>
              <p:cNvSpPr/>
              <p:nvPr/>
            </p:nvSpPr>
            <p:spPr>
              <a:xfrm>
                <a:off x="4390939" y="2764996"/>
                <a:ext cx="448668" cy="495325"/>
              </a:xfrm>
              <a:prstGeom prst="ellipse">
                <a:avLst/>
              </a:pr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  <a:effectLst>
                <a:innerShdw blurRad="12700" dist="12700" dir="135000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zh-CN" altLang="en-US" sz="1015" b="1">
                  <a:solidFill>
                    <a:prstClr val="white"/>
                  </a:solidFill>
                </a:endParaRPr>
              </a:p>
            </p:txBody>
          </p:sp>
        </p:grpSp>
        <p:grpSp>
          <p:nvGrpSpPr>
            <p:cNvPr id="5155" name="组合 35"/>
            <p:cNvGrpSpPr>
              <a:grpSpLocks noGrp="1" noChangeAspect="1"/>
            </p:cNvGrpSpPr>
            <p:nvPr/>
          </p:nvGrpSpPr>
          <p:grpSpPr>
            <a:xfrm>
              <a:off x="3346774" y="3147881"/>
              <a:ext cx="361523" cy="227756"/>
              <a:chOff x="4312849" y="3104300"/>
              <a:chExt cx="384317" cy="61430"/>
            </a:xfrm>
          </p:grpSpPr>
        </p:grpSp>
        <p:grpSp>
          <p:nvGrpSpPr>
            <p:cNvPr id="5156" name="组合 36"/>
            <p:cNvGrpSpPr/>
            <p:nvPr/>
          </p:nvGrpSpPr>
          <p:grpSpPr>
            <a:xfrm>
              <a:off x="3731804" y="3056740"/>
              <a:ext cx="674163" cy="552077"/>
              <a:chOff x="4777361" y="2784157"/>
              <a:chExt cx="898883" cy="736101"/>
            </a:xfrm>
          </p:grpSpPr>
          <p:sp>
            <p:nvSpPr>
              <p:cNvPr id="5157" name="椭圆 172"/>
              <p:cNvSpPr/>
              <p:nvPr/>
            </p:nvSpPr>
            <p:spPr>
              <a:xfrm>
                <a:off x="4881330" y="2783955"/>
                <a:ext cx="735134" cy="737001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/>
              <a:lstStyle>
                <a:defPPr>
                  <a:defRPr lang="zh-CN"/>
                </a:defPPr>
                <a:lvl1pPr marL="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1pPr>
                <a:lvl2pPr marL="4572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2pPr>
                <a:lvl3pPr marL="9144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3pPr>
                <a:lvl4pPr marL="13716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4pPr>
                <a:lvl5pPr marL="18288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5pPr>
              </a:lstStyle>
              <a:p>
                <a:pPr algn="ctr"/>
                <a:endParaRPr sz="1000" b="1" ker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5158" name="文本框 41"/>
              <p:cNvSpPr/>
              <p:nvPr/>
            </p:nvSpPr>
            <p:spPr>
              <a:xfrm>
                <a:off x="4777361" y="2821067"/>
                <a:ext cx="898883" cy="690947"/>
              </a:xfrm>
              <a:prstGeom prst="rect">
                <a:avLst/>
              </a:prstGeom>
              <a:noFill/>
              <a:ln>
                <a:noFill/>
                <a:miter lim="800000"/>
              </a:ln>
            </p:spPr>
            <p:txBody>
              <a:bodyPr anchor="t" anchorCtr="0">
                <a:spAutoFit/>
              </a:bodyPr>
              <a:lstStyle>
                <a:defPPr>
                  <a:defRPr lang="zh-CN"/>
                </a:defPPr>
                <a:lvl1pPr marL="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1pPr>
                <a:lvl2pPr marL="4572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2pPr>
                <a:lvl3pPr marL="9144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3pPr>
                <a:lvl4pPr marL="13716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4pPr>
                <a:lvl5pPr marL="18288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5pPr>
              </a:lstStyle>
              <a:p>
                <a:pPr algn="ctr"/>
                <a:r>
                  <a:rPr lang="en-US" altLang="zh-CN" sz="2100" b="1" kern="0">
                    <a:solidFill>
                      <a:srgbClr val="01ACBE"/>
                    </a:solidFill>
                    <a:latin typeface="Impact" pitchFamily="34" charset="0"/>
                  </a:rPr>
                  <a:t>03</a:t>
                </a:r>
                <a:endParaRPr sz="2100" b="1" kern="0">
                  <a:solidFill>
                    <a:srgbClr val="01ACBE"/>
                  </a:solidFill>
                  <a:latin typeface="Impact" pitchFamily="34" charset="0"/>
                </a:endParaRPr>
              </a:p>
            </p:txBody>
          </p:sp>
        </p:grpSp>
        <p:grpSp>
          <p:nvGrpSpPr>
            <p:cNvPr id="5159" name="组合 166"/>
            <p:cNvGrpSpPr>
              <a:grpSpLocks noGrp="1" noChangeAspect="1"/>
            </p:cNvGrpSpPr>
            <p:nvPr/>
          </p:nvGrpSpPr>
          <p:grpSpPr>
            <a:xfrm>
              <a:off x="2434145" y="3056739"/>
              <a:ext cx="623455" cy="497016"/>
              <a:chOff x="9404083" y="1238855"/>
              <a:chExt cx="801342" cy="665020"/>
            </a:xfrm>
          </p:grpSpPr>
        </p:grpSp>
        <p:sp>
          <p:nvSpPr>
            <p:cNvPr id="5160" name="文本框 47">
              <a:hlinkClick r:id="rId9" action="ppaction://hlinksldjump"/>
            </p:cNvPr>
            <p:cNvSpPr/>
            <p:nvPr/>
          </p:nvSpPr>
          <p:spPr>
            <a:xfrm>
              <a:off x="4051919" y="3037104"/>
              <a:ext cx="3672454" cy="572054"/>
            </a:xfrm>
            <a:prstGeom prst="rect">
              <a:avLst/>
            </a:prstGeom>
            <a:noFill/>
            <a:ln>
              <a:noFill/>
              <a:miter lim="800000"/>
            </a:ln>
          </p:spPr>
          <p:txBody>
            <a:bodyPr anchor="t" anchorCtr="0">
              <a:spAutoFit/>
            </a:bodyPr>
            <a:lstStyle>
              <a:defPPr>
                <a:defRPr lang="zh-CN"/>
              </a:defPPr>
              <a:lvl1pPr marL="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1pPr>
              <a:lvl2pPr marL="4572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2pPr>
              <a:lvl3pPr marL="9144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3pPr>
              <a:lvl4pPr marL="13716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4pPr>
              <a:lvl5pPr marL="18288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5pPr>
            </a:lstStyle>
            <a:p>
              <a:pPr algn="ctr"/>
              <a:r>
                <a:rPr sz="2400" b="1" kern="0">
                  <a:solidFill>
                    <a:prstClr val="white"/>
                  </a:solidFill>
                  <a:latin typeface="Times New Roman" pitchFamily="18" charset="0"/>
                  <a:ea typeface="黑体" pitchFamily="49" charset="-122"/>
                </a:rPr>
                <a:t>福建</a:t>
              </a:r>
              <a:r>
                <a:rPr lang="en-US" altLang="zh-CN" sz="2400" b="1" kern="0">
                  <a:solidFill>
                    <a:prstClr val="white"/>
                  </a:solidFill>
                  <a:latin typeface="Times New Roman" pitchFamily="18" charset="0"/>
                  <a:ea typeface="黑体" pitchFamily="49" charset="-122"/>
                </a:rPr>
                <a:t>4</a:t>
              </a:r>
              <a:r>
                <a:rPr sz="2400" b="1" kern="0">
                  <a:solidFill>
                    <a:prstClr val="white"/>
                  </a:solidFill>
                  <a:latin typeface="Times New Roman" pitchFamily="18" charset="0"/>
                  <a:ea typeface="黑体" pitchFamily="49" charset="-122"/>
                </a:rPr>
                <a:t>年中考聚焦</a:t>
              </a:r>
            </a:p>
          </p:txBody>
        </p:sp>
      </p:grpSp>
      <p:grpSp>
        <p:nvGrpSpPr>
          <p:cNvPr id="5161" name="组合 184"/>
          <p:cNvGrpSpPr/>
          <p:nvPr/>
        </p:nvGrpSpPr>
        <p:grpSpPr>
          <a:xfrm>
            <a:off x="2425700" y="987425"/>
            <a:ext cx="4192588" cy="1992313"/>
            <a:chOff x="1851755" y="1505713"/>
            <a:chExt cx="5440491" cy="2584754"/>
          </a:xfrm>
        </p:grpSpPr>
        <p:grpSp>
          <p:nvGrpSpPr>
            <p:cNvPr id="5162" name="组合 81"/>
            <p:cNvGrpSpPr>
              <a:grpSpLocks noGrp="1" noChangeAspect="1"/>
            </p:cNvGrpSpPr>
            <p:nvPr/>
          </p:nvGrpSpPr>
          <p:grpSpPr>
            <a:xfrm>
              <a:off x="1533189" y="1385529"/>
              <a:ext cx="2664226" cy="2591900"/>
              <a:chOff x="3295850" y="1895995"/>
              <a:chExt cx="3725149" cy="4660916"/>
            </a:xfrm>
          </p:grpSpPr>
        </p:grpSp>
        <p:grpSp>
          <p:nvGrpSpPr>
            <p:cNvPr id="5163" name="组合 82"/>
            <p:cNvGrpSpPr/>
            <p:nvPr/>
          </p:nvGrpSpPr>
          <p:grpSpPr>
            <a:xfrm>
              <a:off x="2302897" y="1980707"/>
              <a:ext cx="4989349" cy="751080"/>
              <a:chOff x="2302897" y="1980707"/>
              <a:chExt cx="4989349" cy="751080"/>
            </a:xfrm>
          </p:grpSpPr>
          <p:sp>
            <p:nvSpPr>
              <p:cNvPr id="5164" name="圆角矩形 187"/>
              <p:cNvSpPr/>
              <p:nvPr/>
            </p:nvSpPr>
            <p:spPr>
              <a:xfrm>
                <a:off x="3316286" y="1899715"/>
                <a:ext cx="4150195" cy="1006268"/>
              </a:xfrm>
              <a:prstGeom prst="roundRect">
                <a:avLst>
                  <a:gd name="adj" fmla="val 9976"/>
                </a:avLst>
              </a:prstGeom>
              <a:solidFill>
                <a:srgbClr val="00B0F0"/>
              </a:solidFill>
              <a:ln w="25400">
                <a:gradFill flip="none" rotWithShape="1">
                  <a:gsLst>
                    <a:gs pos="88000">
                      <a:schemeClr val="bg1"/>
                    </a:gs>
                    <a:gs pos="0">
                      <a:schemeClr val="bg1">
                        <a:lumMod val="75000"/>
                      </a:schemeClr>
                    </a:gs>
                    <a:gs pos="71000">
                      <a:schemeClr val="bg1">
                        <a:lumMod val="85000"/>
                      </a:schemeClr>
                    </a:gs>
                    <a:gs pos="55000">
                      <a:schemeClr val="bg1"/>
                    </a:gs>
                    <a:gs pos="37000">
                      <a:schemeClr val="bg1">
                        <a:lumMod val="85000"/>
                      </a:schemeClr>
                    </a:gs>
                    <a:gs pos="22000">
                      <a:schemeClr val="bg1"/>
                    </a:gs>
                    <a:gs pos="100000">
                      <a:schemeClr val="bg1">
                        <a:lumMod val="75000"/>
                      </a:schemeClr>
                    </a:gs>
                  </a:gsLst>
                  <a:lin ang="1200000" scaled="0"/>
                </a:gradFill>
              </a:ln>
              <a:effectLst>
                <a:outerShdw blurRad="101600" dist="508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zh-CN" altLang="en-US" sz="1015" b="1">
                  <a:solidFill>
                    <a:prstClr val="white"/>
                  </a:solidFill>
                </a:endParaRPr>
              </a:p>
            </p:txBody>
          </p:sp>
          <p:grpSp>
            <p:nvGrpSpPr>
              <p:cNvPr id="5165" name="组合 84"/>
              <p:cNvGrpSpPr/>
              <p:nvPr/>
            </p:nvGrpSpPr>
            <p:grpSpPr>
              <a:xfrm>
                <a:off x="3467584" y="2294564"/>
                <a:ext cx="118508" cy="118509"/>
                <a:chOff x="4486616" y="3001075"/>
                <a:chExt cx="274695" cy="274699"/>
              </a:xfrm>
            </p:grpSpPr>
            <p:sp>
              <p:nvSpPr>
                <p:cNvPr id="5166" name="椭圆 200"/>
                <p:cNvSpPr/>
                <p:nvPr/>
              </p:nvSpPr>
              <p:spPr>
                <a:xfrm rot="16200000">
                  <a:off x="4484837" y="3000957"/>
                  <a:ext cx="276891" cy="276951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7000">
                      <a:srgbClr val="A6A6A6"/>
                    </a:gs>
                    <a:gs pos="35001">
                      <a:srgbClr val="F2F2F2"/>
                    </a:gs>
                    <a:gs pos="55000">
                      <a:srgbClr val="A6A6A6"/>
                    </a:gs>
                    <a:gs pos="75000">
                      <a:srgbClr val="F2F2F2"/>
                    </a:gs>
                    <a:gs pos="100000">
                      <a:srgbClr val="A6A6A6"/>
                    </a:gs>
                  </a:gsLst>
                  <a:lin ang="2700000" scaled="1"/>
                </a:gradFill>
                <a:ln w="25400">
                  <a:noFill/>
                  <a:miter lim="800000"/>
                </a:ln>
                <a:effectLst>
                  <a:outerShdw blurRad="12700" dist="12700" dir="2700000" algn="tl">
                    <a:srgbClr val="000000">
                      <a:alpha val="39999"/>
                    </a:srgbClr>
                  </a:outerShdw>
                </a:effectLst>
              </p:spPr>
              <p:txBody>
                <a:bodyPr anchor="ctr" anchorCtr="0"/>
                <a:lstStyle>
                  <a:defPPr>
                    <a:defRPr lang="zh-CN"/>
                  </a:defPPr>
                  <a:lvl1pPr marL="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1pPr>
                  <a:lvl2pPr marL="4572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2pPr>
                  <a:lvl3pPr marL="9144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3pPr>
                  <a:lvl4pPr marL="13716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4pPr>
                  <a:lvl5pPr marL="18288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5pPr>
                </a:lstStyle>
                <a:p>
                  <a:pPr algn="ctr"/>
                  <a:endParaRPr sz="1000" b="1" kern="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5167" name="椭圆 201"/>
                <p:cNvSpPr/>
                <p:nvPr/>
              </p:nvSpPr>
              <p:spPr>
                <a:xfrm>
                  <a:off x="4385233" y="2756459"/>
                  <a:ext cx="469760" cy="494401"/>
                </a:xfrm>
                <a:prstGeom prst="ellipse">
                  <a:avLst/>
                </a:prstGeom>
                <a:solidFill>
                  <a:schemeClr val="tx1">
                    <a:lumMod val="65000"/>
                    <a:lumOff val="35000"/>
                  </a:schemeClr>
                </a:solidFill>
                <a:ln>
                  <a:noFill/>
                </a:ln>
                <a:effectLst>
                  <a:innerShdw blurRad="12700" dist="12700" dir="13500000">
                    <a:prstClr val="black">
                      <a:alpha val="50000"/>
                    </a:prstClr>
                  </a:inn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zh-CN" altLang="en-US" sz="1015" b="1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5168" name="组合 85"/>
              <p:cNvGrpSpPr/>
              <p:nvPr/>
            </p:nvGrpSpPr>
            <p:grpSpPr>
              <a:xfrm>
                <a:off x="3168079" y="2294564"/>
                <a:ext cx="118508" cy="118509"/>
                <a:chOff x="4486616" y="3001075"/>
                <a:chExt cx="274695" cy="274699"/>
              </a:xfrm>
            </p:grpSpPr>
            <p:sp>
              <p:nvSpPr>
                <p:cNvPr id="5169" name="椭圆 198"/>
                <p:cNvSpPr/>
                <p:nvPr/>
              </p:nvSpPr>
              <p:spPr>
                <a:xfrm rot="16200000">
                  <a:off x="4479537" y="3008122"/>
                  <a:ext cx="276891" cy="262624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7000">
                      <a:srgbClr val="A6A6A6"/>
                    </a:gs>
                    <a:gs pos="35001">
                      <a:srgbClr val="F2F2F2"/>
                    </a:gs>
                    <a:gs pos="55000">
                      <a:srgbClr val="A6A6A6"/>
                    </a:gs>
                    <a:gs pos="75000">
                      <a:srgbClr val="F2F2F2"/>
                    </a:gs>
                    <a:gs pos="100000">
                      <a:srgbClr val="A6A6A6"/>
                    </a:gs>
                  </a:gsLst>
                  <a:lin ang="2700000" scaled="1"/>
                </a:gradFill>
                <a:ln w="25400">
                  <a:noFill/>
                  <a:miter lim="800000"/>
                </a:ln>
                <a:effectLst>
                  <a:outerShdw blurRad="12700" dist="12700" dir="2700000" algn="tl">
                    <a:srgbClr val="000000">
                      <a:alpha val="39999"/>
                    </a:srgbClr>
                  </a:outerShdw>
                </a:effectLst>
              </p:spPr>
              <p:txBody>
                <a:bodyPr anchor="ctr" anchorCtr="0"/>
                <a:lstStyle>
                  <a:defPPr>
                    <a:defRPr lang="zh-CN"/>
                  </a:defPPr>
                  <a:lvl1pPr marL="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1pPr>
                  <a:lvl2pPr marL="4572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2pPr>
                  <a:lvl3pPr marL="9144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3pPr>
                  <a:lvl4pPr marL="13716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4pPr>
                  <a:lvl5pPr marL="18288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5pPr>
                </a:lstStyle>
                <a:p>
                  <a:pPr algn="ctr"/>
                  <a:endParaRPr sz="1000" b="1" kern="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5170" name="椭圆 199"/>
                <p:cNvSpPr/>
                <p:nvPr/>
              </p:nvSpPr>
              <p:spPr>
                <a:xfrm>
                  <a:off x="4385233" y="2756459"/>
                  <a:ext cx="469760" cy="494401"/>
                </a:xfrm>
                <a:prstGeom prst="ellipse">
                  <a:avLst/>
                </a:prstGeom>
                <a:solidFill>
                  <a:schemeClr val="tx1">
                    <a:lumMod val="65000"/>
                    <a:lumOff val="35000"/>
                  </a:schemeClr>
                </a:solidFill>
                <a:ln>
                  <a:noFill/>
                </a:ln>
                <a:effectLst>
                  <a:innerShdw blurRad="12700" dist="12700" dir="13500000">
                    <a:prstClr val="black">
                      <a:alpha val="50000"/>
                    </a:prstClr>
                  </a:inn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zh-CN" altLang="en-US" sz="1015" b="1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5171" name="组合 86"/>
              <p:cNvGrpSpPr>
                <a:grpSpLocks noGrp="1" noChangeAspect="1"/>
              </p:cNvGrpSpPr>
              <p:nvPr/>
            </p:nvGrpSpPr>
            <p:grpSpPr>
              <a:xfrm>
                <a:off x="3197698" y="2171864"/>
                <a:ext cx="362117" cy="236685"/>
                <a:chOff x="4312849" y="3104300"/>
                <a:chExt cx="384317" cy="61430"/>
              </a:xfrm>
            </p:grpSpPr>
          </p:grpSp>
          <p:grpSp>
            <p:nvGrpSpPr>
              <p:cNvPr id="5172" name="组合 87"/>
              <p:cNvGrpSpPr/>
              <p:nvPr/>
            </p:nvGrpSpPr>
            <p:grpSpPr>
              <a:xfrm>
                <a:off x="3635164" y="2097014"/>
                <a:ext cx="630643" cy="550614"/>
                <a:chOff x="4846885" y="2796017"/>
                <a:chExt cx="840857" cy="734151"/>
              </a:xfrm>
            </p:grpSpPr>
            <p:sp>
              <p:nvSpPr>
                <p:cNvPr id="5173" name="椭圆 194"/>
                <p:cNvSpPr/>
                <p:nvPr/>
              </p:nvSpPr>
              <p:spPr>
                <a:xfrm>
                  <a:off x="4902566" y="2795742"/>
                  <a:ext cx="722379" cy="755172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 anchorCtr="0"/>
                <a:lstStyle>
                  <a:defPPr>
                    <a:defRPr lang="zh-CN"/>
                  </a:defPPr>
                  <a:lvl1pPr marL="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1pPr>
                  <a:lvl2pPr marL="4572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2pPr>
                  <a:lvl3pPr marL="9144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3pPr>
                  <a:lvl4pPr marL="13716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4pPr>
                  <a:lvl5pPr marL="18288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5pPr>
                </a:lstStyle>
                <a:p>
                  <a:pPr algn="ctr"/>
                  <a:endParaRPr sz="1000" b="1" kern="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5174" name="文本框 18"/>
                <p:cNvSpPr/>
                <p:nvPr/>
              </p:nvSpPr>
              <p:spPr>
                <a:xfrm>
                  <a:off x="4846885" y="2811166"/>
                  <a:ext cx="840857" cy="719002"/>
                </a:xfrm>
                <a:prstGeom prst="rect">
                  <a:avLst/>
                </a:prstGeom>
                <a:noFill/>
                <a:ln>
                  <a:noFill/>
                  <a:miter lim="800000"/>
                </a:ln>
              </p:spPr>
              <p:txBody>
                <a:bodyPr anchor="t" anchorCtr="0">
                  <a:spAutoFit/>
                </a:bodyPr>
                <a:lstStyle>
                  <a:defPPr>
                    <a:defRPr lang="zh-CN"/>
                  </a:defPPr>
                  <a:lvl1pPr marL="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1pPr>
                  <a:lvl2pPr marL="4572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2pPr>
                  <a:lvl3pPr marL="9144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3pPr>
                  <a:lvl4pPr marL="13716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4pPr>
                  <a:lvl5pPr marL="18288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5pPr>
                </a:lstStyle>
                <a:p>
                  <a:pPr algn="ctr"/>
                  <a:r>
                    <a:rPr lang="en-US" altLang="zh-CN" sz="2100" b="1" kern="0">
                      <a:solidFill>
                        <a:srgbClr val="00B0F0"/>
                      </a:solidFill>
                      <a:latin typeface="Impact" pitchFamily="34" charset="0"/>
                    </a:rPr>
                    <a:t>01</a:t>
                  </a:r>
                  <a:endParaRPr sz="2100" b="1" kern="0">
                    <a:solidFill>
                      <a:srgbClr val="00B0F0"/>
                    </a:solidFill>
                    <a:latin typeface="Impact" pitchFamily="34" charset="0"/>
                  </a:endParaRPr>
                </a:p>
              </p:txBody>
            </p:sp>
          </p:grpSp>
          <p:sp>
            <p:nvSpPr>
              <p:cNvPr id="5175" name="文本框 24">
                <a:hlinkClick r:id="rId10" action="ppaction://hlinksldjump"/>
              </p:cNvPr>
              <p:cNvSpPr/>
              <p:nvPr/>
            </p:nvSpPr>
            <p:spPr>
              <a:xfrm>
                <a:off x="4035549" y="2014039"/>
                <a:ext cx="2629911" cy="659085"/>
              </a:xfrm>
              <a:prstGeom prst="rect">
                <a:avLst/>
              </a:prstGeom>
              <a:noFill/>
              <a:ln>
                <a:noFill/>
                <a:miter lim="800000"/>
              </a:ln>
            </p:spPr>
            <p:txBody>
              <a:bodyPr anchor="t" anchorCtr="0">
                <a:spAutoFit/>
              </a:bodyPr>
              <a:lstStyle>
                <a:defPPr>
                  <a:defRPr lang="zh-CN"/>
                </a:defPPr>
                <a:lvl1pPr marL="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1pPr>
                <a:lvl2pPr marL="4572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2pPr>
                <a:lvl3pPr marL="9144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3pPr>
                <a:lvl4pPr marL="13716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4pPr>
                <a:lvl5pPr marL="18288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5pPr>
              </a:lstStyle>
              <a:p>
                <a:pPr algn="ctr"/>
                <a:r>
                  <a:rPr sz="2700" b="1" kern="0">
                    <a:solidFill>
                      <a:prstClr val="white"/>
                    </a:solidFill>
                    <a:latin typeface="黑体" pitchFamily="49" charset="-122"/>
                    <a:ea typeface="黑体" pitchFamily="49" charset="-122"/>
                  </a:rPr>
                  <a:t>知识梳理</a:t>
                </a:r>
              </a:p>
            </p:txBody>
          </p:sp>
          <p:sp>
            <p:nvSpPr>
              <p:cNvPr id="5176" name="KSO_Shape"/>
              <p:cNvSpPr/>
              <p:nvPr/>
            </p:nvSpPr>
            <p:spPr>
              <a:xfrm>
                <a:off x="2302898" y="2098867"/>
                <a:ext cx="558262" cy="533428"/>
              </a:xfrm>
              <a:custGeom>
                <a:avLst/>
                <a:gdLst/>
                <a:ahLst/>
                <a:cxnLst/>
                <a:rect l="l" t="t" r="r" b="b"/>
                <a:pathLst>
                  <a:path w="1889279" h="1810503">
                    <a:moveTo>
                      <a:pt x="1408636" y="1462945"/>
                    </a:moveTo>
                    <a:cubicBezTo>
                      <a:pt x="1471912" y="1494489"/>
                      <a:pt x="1528819" y="1532588"/>
                      <a:pt x="1575786" y="1578162"/>
                    </a:cubicBezTo>
                    <a:cubicBezTo>
                      <a:pt x="1467281" y="1672800"/>
                      <a:pt x="1335058" y="1742507"/>
                      <a:pt x="1188886" y="1779443"/>
                    </a:cubicBezTo>
                    <a:cubicBezTo>
                      <a:pt x="1278166" y="1700386"/>
                      <a:pt x="1353810" y="1592053"/>
                      <a:pt x="1408636" y="1462945"/>
                    </a:cubicBezTo>
                    <a:close/>
                    <a:moveTo>
                      <a:pt x="494888" y="1445849"/>
                    </a:moveTo>
                    <a:cubicBezTo>
                      <a:pt x="556747" y="1590569"/>
                      <a:pt x="643865" y="1709702"/>
                      <a:pt x="747068" y="1790925"/>
                    </a:cubicBezTo>
                    <a:cubicBezTo>
                      <a:pt x="576321" y="1756303"/>
                      <a:pt x="422614" y="1677538"/>
                      <a:pt x="300900" y="1566189"/>
                    </a:cubicBezTo>
                    <a:cubicBezTo>
                      <a:pt x="355309" y="1517036"/>
                      <a:pt x="421005" y="1476420"/>
                      <a:pt x="494888" y="1445849"/>
                    </a:cubicBezTo>
                    <a:close/>
                    <a:moveTo>
                      <a:pt x="900586" y="1355871"/>
                    </a:moveTo>
                    <a:lnTo>
                      <a:pt x="900586" y="1808904"/>
                    </a:lnTo>
                    <a:lnTo>
                      <a:pt x="884222" y="1808113"/>
                    </a:lnTo>
                    <a:cubicBezTo>
                      <a:pt x="745280" y="1742581"/>
                      <a:pt x="627378" y="1604992"/>
                      <a:pt x="551037" y="1423344"/>
                    </a:cubicBezTo>
                    <a:cubicBezTo>
                      <a:pt x="655969" y="1381011"/>
                      <a:pt x="774745" y="1357337"/>
                      <a:pt x="900586" y="1355871"/>
                    </a:cubicBezTo>
                    <a:close/>
                    <a:moveTo>
                      <a:pt x="953521" y="1355186"/>
                    </a:moveTo>
                    <a:cubicBezTo>
                      <a:pt x="1099660" y="1356509"/>
                      <a:pt x="1236550" y="1386650"/>
                      <a:pt x="1354036" y="1440083"/>
                    </a:cubicBezTo>
                    <a:cubicBezTo>
                      <a:pt x="1283551" y="1605630"/>
                      <a:pt x="1178611" y="1734316"/>
                      <a:pt x="1054486" y="1804443"/>
                    </a:cubicBezTo>
                    <a:lnTo>
                      <a:pt x="953521" y="1810503"/>
                    </a:lnTo>
                    <a:close/>
                    <a:moveTo>
                      <a:pt x="1517159" y="931303"/>
                    </a:moveTo>
                    <a:lnTo>
                      <a:pt x="1889279" y="931303"/>
                    </a:lnTo>
                    <a:cubicBezTo>
                      <a:pt x="1883282" y="1167646"/>
                      <a:pt x="1781715" y="1381244"/>
                      <a:pt x="1618873" y="1536894"/>
                    </a:cubicBezTo>
                    <a:cubicBezTo>
                      <a:pt x="1566437" y="1485571"/>
                      <a:pt x="1502786" y="1442774"/>
                      <a:pt x="1431939" y="1407715"/>
                    </a:cubicBezTo>
                    <a:cubicBezTo>
                      <a:pt x="1485774" y="1266553"/>
                      <a:pt x="1516428" y="1104135"/>
                      <a:pt x="1517159" y="931303"/>
                    </a:cubicBezTo>
                    <a:close/>
                    <a:moveTo>
                      <a:pt x="953521" y="931303"/>
                    </a:moveTo>
                    <a:lnTo>
                      <a:pt x="1456842" y="931303"/>
                    </a:lnTo>
                    <a:cubicBezTo>
                      <a:pt x="1456123" y="1096196"/>
                      <a:pt x="1427268" y="1250986"/>
                      <a:pt x="1375819" y="1384691"/>
                    </a:cubicBezTo>
                    <a:cubicBezTo>
                      <a:pt x="1251537" y="1327928"/>
                      <a:pt x="1107288" y="1296191"/>
                      <a:pt x="953521" y="1294902"/>
                    </a:cubicBezTo>
                    <a:close/>
                    <a:moveTo>
                      <a:pt x="448568" y="931303"/>
                    </a:moveTo>
                    <a:lnTo>
                      <a:pt x="900586" y="931303"/>
                    </a:lnTo>
                    <a:lnTo>
                      <a:pt x="900586" y="1295603"/>
                    </a:lnTo>
                    <a:cubicBezTo>
                      <a:pt x="766605" y="1297053"/>
                      <a:pt x="640053" y="1322469"/>
                      <a:pt x="528061" y="1368046"/>
                    </a:cubicBezTo>
                    <a:cubicBezTo>
                      <a:pt x="478984" y="1238632"/>
                      <a:pt x="450499" y="1089843"/>
                      <a:pt x="448568" y="931303"/>
                    </a:cubicBezTo>
                    <a:close/>
                    <a:moveTo>
                      <a:pt x="0" y="931303"/>
                    </a:moveTo>
                    <a:lnTo>
                      <a:pt x="388264" y="931303"/>
                    </a:lnTo>
                    <a:cubicBezTo>
                      <a:pt x="390220" y="1097785"/>
                      <a:pt x="420532" y="1254193"/>
                      <a:pt x="473139" y="1390578"/>
                    </a:cubicBezTo>
                    <a:cubicBezTo>
                      <a:pt x="391203" y="1423988"/>
                      <a:pt x="318506" y="1469260"/>
                      <a:pt x="258353" y="1524144"/>
                    </a:cubicBezTo>
                    <a:cubicBezTo>
                      <a:pt x="102364" y="1370026"/>
                      <a:pt x="5849" y="1161456"/>
                      <a:pt x="0" y="931303"/>
                    </a:cubicBezTo>
                    <a:close/>
                    <a:moveTo>
                      <a:pt x="536834" y="421694"/>
                    </a:moveTo>
                    <a:cubicBezTo>
                      <a:pt x="646682" y="464986"/>
                      <a:pt x="770110" y="489176"/>
                      <a:pt x="900586" y="490537"/>
                    </a:cubicBezTo>
                    <a:lnTo>
                      <a:pt x="900586" y="875390"/>
                    </a:lnTo>
                    <a:lnTo>
                      <a:pt x="448805" y="875390"/>
                    </a:lnTo>
                    <a:cubicBezTo>
                      <a:pt x="451150" y="709592"/>
                      <a:pt x="482649" y="554587"/>
                      <a:pt x="536834" y="421694"/>
                    </a:cubicBezTo>
                    <a:close/>
                    <a:moveTo>
                      <a:pt x="1356131" y="409527"/>
                    </a:moveTo>
                    <a:cubicBezTo>
                      <a:pt x="1415590" y="544412"/>
                      <a:pt x="1451132" y="703874"/>
                      <a:pt x="1455052" y="875390"/>
                    </a:cubicBezTo>
                    <a:lnTo>
                      <a:pt x="953521" y="875390"/>
                    </a:lnTo>
                    <a:lnTo>
                      <a:pt x="953521" y="491238"/>
                    </a:lnTo>
                    <a:cubicBezTo>
                      <a:pt x="1099303" y="490092"/>
                      <a:pt x="1236528" y="461431"/>
                      <a:pt x="1356131" y="409527"/>
                    </a:cubicBezTo>
                    <a:close/>
                    <a:moveTo>
                      <a:pt x="271202" y="273767"/>
                    </a:moveTo>
                    <a:cubicBezTo>
                      <a:pt x="330895" y="324894"/>
                      <a:pt x="401533" y="367494"/>
                      <a:pt x="480768" y="398692"/>
                    </a:cubicBezTo>
                    <a:cubicBezTo>
                      <a:pt x="424147" y="539118"/>
                      <a:pt x="390867" y="701724"/>
                      <a:pt x="388496" y="875390"/>
                    </a:cubicBezTo>
                    <a:lnTo>
                      <a:pt x="238" y="875390"/>
                    </a:lnTo>
                    <a:cubicBezTo>
                      <a:pt x="7162" y="640451"/>
                      <a:pt x="108645" y="428248"/>
                      <a:pt x="271202" y="273767"/>
                    </a:cubicBezTo>
                    <a:close/>
                    <a:moveTo>
                      <a:pt x="1605567" y="261436"/>
                    </a:moveTo>
                    <a:cubicBezTo>
                      <a:pt x="1775300" y="417133"/>
                      <a:pt x="1881942" y="634296"/>
                      <a:pt x="1889035" y="875390"/>
                    </a:cubicBezTo>
                    <a:lnTo>
                      <a:pt x="1515364" y="875390"/>
                    </a:lnTo>
                    <a:cubicBezTo>
                      <a:pt x="1511419" y="696081"/>
                      <a:pt x="1474168" y="529014"/>
                      <a:pt x="1413107" y="386152"/>
                    </a:cubicBezTo>
                    <a:cubicBezTo>
                      <a:pt x="1485941" y="353453"/>
                      <a:pt x="1551126" y="311628"/>
                      <a:pt x="1605567" y="261436"/>
                    </a:cubicBezTo>
                    <a:close/>
                    <a:moveTo>
                      <a:pt x="748157" y="19413"/>
                    </a:moveTo>
                    <a:cubicBezTo>
                      <a:pt x="649482" y="96557"/>
                      <a:pt x="565491" y="208310"/>
                      <a:pt x="504779" y="344256"/>
                    </a:cubicBezTo>
                    <a:cubicBezTo>
                      <a:pt x="432706" y="315858"/>
                      <a:pt x="368354" y="277545"/>
                      <a:pt x="313920" y="231604"/>
                    </a:cubicBezTo>
                    <a:cubicBezTo>
                      <a:pt x="434240" y="127070"/>
                      <a:pt x="583275" y="52667"/>
                      <a:pt x="748157" y="19413"/>
                    </a:cubicBezTo>
                    <a:close/>
                    <a:moveTo>
                      <a:pt x="1137621" y="18543"/>
                    </a:moveTo>
                    <a:cubicBezTo>
                      <a:pt x="1297904" y="50310"/>
                      <a:pt x="1443338" y="120918"/>
                      <a:pt x="1562575" y="219802"/>
                    </a:cubicBezTo>
                    <a:cubicBezTo>
                      <a:pt x="1512842" y="265093"/>
                      <a:pt x="1453308" y="302843"/>
                      <a:pt x="1386970" y="332857"/>
                    </a:cubicBezTo>
                    <a:cubicBezTo>
                      <a:pt x="1323718" y="199817"/>
                      <a:pt x="1237626" y="91674"/>
                      <a:pt x="1137621" y="18543"/>
                    </a:cubicBezTo>
                    <a:close/>
                    <a:moveTo>
                      <a:pt x="900586" y="1702"/>
                    </a:moveTo>
                    <a:lnTo>
                      <a:pt x="900586" y="430269"/>
                    </a:lnTo>
                    <a:cubicBezTo>
                      <a:pt x="778345" y="428899"/>
                      <a:pt x="662774" y="406468"/>
                      <a:pt x="560047" y="366408"/>
                    </a:cubicBezTo>
                    <a:cubicBezTo>
                      <a:pt x="637783" y="193348"/>
                      <a:pt x="753999" y="63227"/>
                      <a:pt x="890213" y="2203"/>
                    </a:cubicBezTo>
                    <a:close/>
                    <a:moveTo>
                      <a:pt x="953521" y="0"/>
                    </a:moveTo>
                    <a:lnTo>
                      <a:pt x="981035" y="1330"/>
                    </a:lnTo>
                    <a:cubicBezTo>
                      <a:pt x="1124068" y="53565"/>
                      <a:pt x="1247786" y="180867"/>
                      <a:pt x="1332000" y="354889"/>
                    </a:cubicBezTo>
                    <a:cubicBezTo>
                      <a:pt x="1219743" y="403080"/>
                      <a:pt x="1090709" y="429800"/>
                      <a:pt x="953521" y="430954"/>
                    </a:cubicBezTo>
                    <a:close/>
                  </a:path>
                </a:pathLst>
              </a:custGeom>
              <a:solidFill>
                <a:schemeClr val="bg1"/>
              </a:solidFill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/>
              <a:lstStyle>
                <a:defPPr>
                  <a:defRPr lang="zh-CN"/>
                </a:defPPr>
                <a:lvl1pPr marL="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lang="zh-CN" altLang="en-US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lang="zh-CN" altLang="en-US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lang="zh-CN" altLang="en-US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lang="zh-CN" altLang="en-US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>
                  <a:solidFill>
                    <a:srgbClr val="FFFFFF"/>
                  </a:solidFill>
                  <a:ea typeface="宋体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55729082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 fill="hold"/>
                                        <p:tgtEl>
                                          <p:spTgt spid="516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1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1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 fill="hold"/>
                                        <p:tgtEl>
                                          <p:spTgt spid="51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1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1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 fill="hold"/>
                                        <p:tgtEl>
                                          <p:spTgt spid="51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1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1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矩形 5"/>
          <p:cNvSpPr>
            <a:spLocks noChangeArrowheads="1"/>
          </p:cNvSpPr>
          <p:nvPr/>
        </p:nvSpPr>
        <p:spPr bwMode="auto">
          <a:xfrm>
            <a:off x="565150" y="495300"/>
            <a:ext cx="8023225" cy="2238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marL="358140" indent="-358140" algn="just">
              <a:lnSpc>
                <a:spcPct val="150000"/>
              </a:lnSpc>
            </a:pP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【典例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7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】【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2020·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福州质检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·2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分】如图所示，灯泡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L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标有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“ 6 V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　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3 W”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字样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(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不考虑灯丝电阻变化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)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，定值电阻</a:t>
            </a:r>
            <a:r>
              <a:rPr lang="en-US" altLang="zh-CN" sz="2400" b="1" i="1" kern="0">
                <a:solidFill>
                  <a:prstClr val="black"/>
                </a:solidFill>
                <a:latin typeface="Times New Roman"/>
              </a:rPr>
              <a:t>R</a:t>
            </a:r>
            <a:r>
              <a:rPr lang="en-US" altLang="zh-CN" sz="2400" b="1" kern="0" baseline="-25000">
                <a:solidFill>
                  <a:prstClr val="black"/>
                </a:solidFill>
                <a:latin typeface="Times New Roman"/>
              </a:rPr>
              <a:t>1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＝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28 Ω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，当开关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S</a:t>
            </a:r>
            <a:r>
              <a:rPr lang="en-US" altLang="zh-CN" sz="2400" b="1" kern="0" baseline="-25000">
                <a:solidFill>
                  <a:prstClr val="black"/>
                </a:solidFill>
                <a:latin typeface="Times New Roman"/>
              </a:rPr>
              <a:t>1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、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S</a:t>
            </a:r>
            <a:r>
              <a:rPr lang="en-US" altLang="zh-CN" sz="2400" b="1" kern="0" baseline="-25000">
                <a:solidFill>
                  <a:prstClr val="black"/>
                </a:solidFill>
                <a:latin typeface="Times New Roman"/>
              </a:rPr>
              <a:t>2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、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S</a:t>
            </a:r>
            <a:r>
              <a:rPr lang="en-US" altLang="zh-CN" sz="2400" b="1" kern="0" baseline="-25000">
                <a:solidFill>
                  <a:prstClr val="black"/>
                </a:solidFill>
                <a:latin typeface="Times New Roman"/>
              </a:rPr>
              <a:t>3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全部闭合时，灯泡正常发光，电流表示数为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0.75 A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。求：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</p:txBody>
      </p:sp>
      <p:pic>
        <p:nvPicPr>
          <p:cNvPr id="32770" name="Picture 6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4533900" y="2336800"/>
            <a:ext cx="3133725" cy="2262188"/>
          </a:xfrm>
          <a:prstGeom prst="rect">
            <a:avLst/>
          </a:prstGeom>
          <a:noFill/>
          <a:ln>
            <a:noFill/>
            <a:miter lim="800000"/>
          </a:ln>
        </p:spPr>
      </p:pic>
    </p:spTree>
    <p:extLst>
      <p:ext uri="{BB962C8B-B14F-4D97-AF65-F5344CB8AC3E}">
        <p14:creationId xmlns:p14="http://schemas.microsoft.com/office/powerpoint/2010/main" val="2086587625"/>
      </p:ext>
    </p:extLst>
  </p:cSld>
  <p:clrMapOvr>
    <a:masterClrMapping/>
  </p:clrMapOvr>
  <p:transition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矩形 5"/>
          <p:cNvSpPr>
            <a:spLocks noChangeArrowheads="1"/>
          </p:cNvSpPr>
          <p:nvPr/>
        </p:nvSpPr>
        <p:spPr bwMode="auto">
          <a:xfrm>
            <a:off x="565150" y="495300"/>
            <a:ext cx="8023225" cy="2308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marL="358140" indent="-358140" algn="just">
              <a:lnSpc>
                <a:spcPct val="150000"/>
              </a:lnSpc>
            </a:pP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(1)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电源电压。</a:t>
            </a:r>
            <a:endParaRPr lang="en-US" altLang="zh-CN" sz="2400" b="1" kern="0">
              <a:solidFill>
                <a:prstClr val="black"/>
              </a:solidFill>
              <a:latin typeface="Times New Roman"/>
            </a:endParaRPr>
          </a:p>
          <a:p>
            <a:pPr marL="358140" indent="-358140" algn="just">
              <a:lnSpc>
                <a:spcPct val="150000"/>
              </a:lnSpc>
            </a:pPr>
            <a:endParaRPr lang="en-US" altLang="zh-CN" sz="2400" b="1" kern="0">
              <a:solidFill>
                <a:prstClr val="black"/>
              </a:solidFill>
              <a:latin typeface="Times New Roman"/>
            </a:endParaRPr>
          </a:p>
          <a:p>
            <a:pPr marL="358140" indent="-358140" algn="just">
              <a:lnSpc>
                <a:spcPct val="150000"/>
              </a:lnSpc>
            </a:pPr>
            <a:endParaRPr lang="en-US" altLang="zh-CN" sz="2400" b="1" kern="0">
              <a:solidFill>
                <a:prstClr val="black"/>
              </a:solidFill>
              <a:latin typeface="Times New Roman"/>
            </a:endParaRPr>
          </a:p>
          <a:p>
            <a:pPr marL="358140" indent="-358140" algn="just">
              <a:lnSpc>
                <a:spcPct val="150000"/>
              </a:lnSpc>
            </a:pP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(2)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定值电阻</a:t>
            </a:r>
            <a:r>
              <a:rPr lang="en-US" altLang="zh-CN" sz="2400" b="1" i="1" kern="0">
                <a:solidFill>
                  <a:prstClr val="black"/>
                </a:solidFill>
                <a:latin typeface="Times New Roman"/>
              </a:rPr>
              <a:t>R</a:t>
            </a:r>
            <a:r>
              <a:rPr lang="en-US" altLang="zh-CN" sz="2400" b="1" kern="0" baseline="-25000">
                <a:solidFill>
                  <a:prstClr val="black"/>
                </a:solidFill>
                <a:latin typeface="Times New Roman"/>
              </a:rPr>
              <a:t>0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的大小。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</p:txBody>
      </p:sp>
      <p:sp>
        <p:nvSpPr>
          <p:cNvPr id="33794" name="矩形 3"/>
          <p:cNvSpPr>
            <a:spLocks noChangeArrowheads="1"/>
          </p:cNvSpPr>
          <p:nvPr/>
        </p:nvSpPr>
        <p:spPr bwMode="auto">
          <a:xfrm>
            <a:off x="698500" y="1058863"/>
            <a:ext cx="7689850" cy="1201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algn="just">
              <a:lnSpc>
                <a:spcPct val="150000"/>
              </a:lnSpc>
            </a:pPr>
            <a:r>
              <a:rPr altLang="zh-CN" sz="2400" b="1" kern="0">
                <a:solidFill>
                  <a:srgbClr val="C00000"/>
                </a:solidFill>
                <a:latin typeface="Times New Roman"/>
              </a:rPr>
              <a:t>解：</a:t>
            </a:r>
            <a:r>
              <a:rPr lang="en-US" altLang="zh-CN" sz="2400" b="1" kern="0">
                <a:solidFill>
                  <a:srgbClr val="C00000"/>
                </a:solidFill>
                <a:latin typeface="Times New Roman"/>
              </a:rPr>
              <a:t>(1)</a:t>
            </a:r>
            <a:r>
              <a:rPr altLang="zh-CN" sz="2400" b="1" kern="0">
                <a:solidFill>
                  <a:srgbClr val="C00000"/>
                </a:solidFill>
                <a:latin typeface="Times New Roman"/>
              </a:rPr>
              <a:t>当开关</a:t>
            </a:r>
            <a:r>
              <a:rPr lang="en-US" altLang="zh-CN" sz="2400" b="1" kern="0">
                <a:solidFill>
                  <a:srgbClr val="C00000"/>
                </a:solidFill>
                <a:latin typeface="Times New Roman"/>
              </a:rPr>
              <a:t>S</a:t>
            </a:r>
            <a:r>
              <a:rPr lang="en-US" altLang="zh-CN" sz="2400" b="1" kern="0" baseline="-25000">
                <a:solidFill>
                  <a:srgbClr val="C00000"/>
                </a:solidFill>
                <a:latin typeface="Times New Roman"/>
              </a:rPr>
              <a:t>1</a:t>
            </a:r>
            <a:r>
              <a:rPr altLang="zh-CN" sz="2400" b="1" kern="0">
                <a:solidFill>
                  <a:srgbClr val="C00000"/>
                </a:solidFill>
                <a:latin typeface="Times New Roman"/>
              </a:rPr>
              <a:t>、</a:t>
            </a:r>
            <a:r>
              <a:rPr lang="en-US" altLang="zh-CN" sz="2400" b="1" kern="0">
                <a:solidFill>
                  <a:srgbClr val="C00000"/>
                </a:solidFill>
                <a:latin typeface="Times New Roman"/>
              </a:rPr>
              <a:t>S</a:t>
            </a:r>
            <a:r>
              <a:rPr lang="en-US" altLang="zh-CN" sz="2400" b="1" kern="0" baseline="-25000">
                <a:solidFill>
                  <a:srgbClr val="C00000"/>
                </a:solidFill>
                <a:latin typeface="Times New Roman"/>
              </a:rPr>
              <a:t>2</a:t>
            </a:r>
            <a:r>
              <a:rPr altLang="zh-CN" sz="2400" b="1" kern="0">
                <a:solidFill>
                  <a:srgbClr val="C00000"/>
                </a:solidFill>
                <a:latin typeface="Times New Roman"/>
              </a:rPr>
              <a:t>、</a:t>
            </a:r>
            <a:r>
              <a:rPr lang="en-US" altLang="zh-CN" sz="2400" b="1" kern="0">
                <a:solidFill>
                  <a:srgbClr val="C00000"/>
                </a:solidFill>
                <a:latin typeface="Times New Roman"/>
              </a:rPr>
              <a:t>S</a:t>
            </a:r>
            <a:r>
              <a:rPr lang="en-US" altLang="zh-CN" sz="2400" b="1" kern="0" baseline="-25000">
                <a:solidFill>
                  <a:srgbClr val="C00000"/>
                </a:solidFill>
                <a:latin typeface="Times New Roman"/>
              </a:rPr>
              <a:t>3</a:t>
            </a:r>
            <a:r>
              <a:rPr altLang="zh-CN" sz="2400" b="1" kern="0">
                <a:solidFill>
                  <a:srgbClr val="C00000"/>
                </a:solidFill>
                <a:latin typeface="Times New Roman"/>
              </a:rPr>
              <a:t>均闭合时，</a:t>
            </a:r>
            <a:r>
              <a:rPr lang="en-US" altLang="zh-CN" sz="2400" b="1" i="1" kern="0">
                <a:solidFill>
                  <a:srgbClr val="C00000"/>
                </a:solidFill>
                <a:latin typeface="Times New Roman"/>
              </a:rPr>
              <a:t>R</a:t>
            </a:r>
            <a:r>
              <a:rPr lang="en-US" altLang="zh-CN" sz="2400" b="1" kern="0" baseline="-25000">
                <a:solidFill>
                  <a:srgbClr val="C00000"/>
                </a:solidFill>
                <a:latin typeface="Times New Roman"/>
              </a:rPr>
              <a:t>1</a:t>
            </a:r>
            <a:r>
              <a:rPr altLang="zh-CN" sz="2400" b="1" kern="0">
                <a:solidFill>
                  <a:srgbClr val="C00000"/>
                </a:solidFill>
                <a:latin typeface="Times New Roman"/>
              </a:rPr>
              <a:t>短路，灯</a:t>
            </a:r>
            <a:r>
              <a:rPr lang="en-US" altLang="zh-CN" sz="2400" b="1" kern="0">
                <a:solidFill>
                  <a:srgbClr val="C00000"/>
                </a:solidFill>
                <a:latin typeface="Times New Roman"/>
              </a:rPr>
              <a:t>L</a:t>
            </a:r>
            <a:r>
              <a:rPr altLang="zh-CN" sz="2400" b="1" kern="0">
                <a:solidFill>
                  <a:srgbClr val="C00000"/>
                </a:solidFill>
                <a:latin typeface="Times New Roman"/>
              </a:rPr>
              <a:t>与</a:t>
            </a:r>
            <a:r>
              <a:rPr lang="en-US" altLang="zh-CN" sz="2400" b="1" i="1" kern="0">
                <a:solidFill>
                  <a:srgbClr val="C00000"/>
                </a:solidFill>
                <a:latin typeface="Times New Roman"/>
              </a:rPr>
              <a:t>R</a:t>
            </a:r>
            <a:r>
              <a:rPr lang="en-US" altLang="zh-CN" sz="2400" b="1" kern="0" baseline="-25000">
                <a:solidFill>
                  <a:srgbClr val="C00000"/>
                </a:solidFill>
                <a:latin typeface="Times New Roman"/>
              </a:rPr>
              <a:t>0</a:t>
            </a:r>
            <a:r>
              <a:rPr altLang="zh-CN" sz="2400" b="1" kern="0">
                <a:solidFill>
                  <a:srgbClr val="C00000"/>
                </a:solidFill>
                <a:latin typeface="Times New Roman"/>
              </a:rPr>
              <a:t>并联，因为灯</a:t>
            </a:r>
            <a:r>
              <a:rPr lang="en-US" altLang="zh-CN" sz="2400" b="1" kern="0">
                <a:solidFill>
                  <a:srgbClr val="C00000"/>
                </a:solidFill>
                <a:latin typeface="Times New Roman"/>
              </a:rPr>
              <a:t>L</a:t>
            </a:r>
            <a:r>
              <a:rPr altLang="zh-CN" sz="2400" b="1" kern="0">
                <a:solidFill>
                  <a:srgbClr val="C00000"/>
                </a:solidFill>
                <a:latin typeface="Times New Roman"/>
              </a:rPr>
              <a:t>正常发光，则有</a:t>
            </a:r>
            <a:r>
              <a:rPr lang="en-US" altLang="zh-CN" sz="2400" b="1" i="1" kern="0">
                <a:solidFill>
                  <a:srgbClr val="C00000"/>
                </a:solidFill>
                <a:latin typeface="Times New Roman"/>
              </a:rPr>
              <a:t>U</a:t>
            </a:r>
            <a:r>
              <a:rPr altLang="zh-CN" sz="2400" b="1" kern="0" baseline="-25000">
                <a:solidFill>
                  <a:srgbClr val="C00000"/>
                </a:solidFill>
                <a:latin typeface="Times New Roman"/>
              </a:rPr>
              <a:t>电源</a:t>
            </a:r>
            <a:r>
              <a:rPr altLang="zh-CN" sz="2400" b="1" kern="0">
                <a:solidFill>
                  <a:srgbClr val="C00000"/>
                </a:solidFill>
                <a:latin typeface="Times New Roman"/>
              </a:rPr>
              <a:t>＝</a:t>
            </a:r>
            <a:r>
              <a:rPr lang="en-US" altLang="zh-CN" sz="2400" b="1" i="1" kern="0">
                <a:solidFill>
                  <a:srgbClr val="C00000"/>
                </a:solidFill>
                <a:latin typeface="Times New Roman"/>
              </a:rPr>
              <a:t>U</a:t>
            </a:r>
            <a:r>
              <a:rPr lang="en-US" altLang="zh-CN" sz="2400" b="1" kern="0" baseline="-25000">
                <a:solidFill>
                  <a:srgbClr val="C00000"/>
                </a:solidFill>
                <a:latin typeface="Times New Roman"/>
              </a:rPr>
              <a:t>L</a:t>
            </a:r>
            <a:r>
              <a:rPr altLang="zh-CN" sz="2400" b="1" kern="0">
                <a:solidFill>
                  <a:srgbClr val="C00000"/>
                </a:solidFill>
                <a:latin typeface="Times New Roman"/>
              </a:rPr>
              <a:t>＝</a:t>
            </a:r>
            <a:r>
              <a:rPr lang="en-US" altLang="zh-CN" sz="2400" b="1" i="1" kern="0">
                <a:solidFill>
                  <a:srgbClr val="C00000"/>
                </a:solidFill>
                <a:latin typeface="Times New Roman"/>
              </a:rPr>
              <a:t>U</a:t>
            </a:r>
            <a:r>
              <a:rPr lang="en-US" altLang="zh-CN" sz="2400" b="1" kern="0" baseline="-25000">
                <a:solidFill>
                  <a:srgbClr val="C00000"/>
                </a:solidFill>
                <a:latin typeface="Times New Roman"/>
              </a:rPr>
              <a:t>0</a:t>
            </a:r>
            <a:r>
              <a:rPr altLang="zh-CN" sz="2400" b="1" kern="0">
                <a:solidFill>
                  <a:srgbClr val="C00000"/>
                </a:solidFill>
                <a:latin typeface="Times New Roman"/>
              </a:rPr>
              <a:t>＝</a:t>
            </a:r>
            <a:r>
              <a:rPr lang="en-US" altLang="zh-CN" sz="2400" b="1" kern="0">
                <a:solidFill>
                  <a:srgbClr val="C00000"/>
                </a:solidFill>
                <a:latin typeface="Times New Roman"/>
              </a:rPr>
              <a:t>6 V</a:t>
            </a:r>
            <a:r>
              <a:rPr altLang="zh-CN" sz="2400" b="1" kern="0">
                <a:solidFill>
                  <a:srgbClr val="C00000"/>
                </a:solidFill>
                <a:latin typeface="Times New Roman"/>
              </a:rPr>
              <a:t>。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</p:txBody>
      </p:sp>
      <p:graphicFrame>
        <p:nvGraphicFramePr>
          <p:cNvPr id="33795" name="对象 1"/>
          <p:cNvGraphicFramePr>
            <a:graphicFrameLocks noChangeAspect="1"/>
          </p:cNvGraphicFramePr>
          <p:nvPr/>
        </p:nvGraphicFramePr>
        <p:xfrm>
          <a:off x="755650" y="2643188"/>
          <a:ext cx="7302500" cy="219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4" r:id="rId4" imgW="7302500" imgH="2197100" progId="Word.Document.8">
                  <p:embed/>
                </p:oleObj>
              </mc:Choice>
              <mc:Fallback>
                <p:oleObj r:id="rId4" imgW="7302500" imgH="2197100" progId="Word.Document.8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755650" y="2643188"/>
                        <a:ext cx="7302500" cy="21971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 lim="800000"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22053350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 fill="hold"/>
                                        <p:tgtEl>
                                          <p:spTgt spid="337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 fill="hold"/>
                                        <p:tgtEl>
                                          <p:spTgt spid="337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794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矩形 5"/>
          <p:cNvSpPr>
            <a:spLocks noChangeArrowheads="1"/>
          </p:cNvSpPr>
          <p:nvPr/>
        </p:nvSpPr>
        <p:spPr bwMode="auto">
          <a:xfrm>
            <a:off x="565150" y="627063"/>
            <a:ext cx="8023225" cy="576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marL="358140" indent="-358140" algn="just">
              <a:lnSpc>
                <a:spcPct val="150000"/>
              </a:lnSpc>
            </a:pP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(3)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当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S</a:t>
            </a:r>
            <a:r>
              <a:rPr lang="en-US" altLang="zh-CN" sz="2400" b="1" kern="0" baseline="-25000">
                <a:solidFill>
                  <a:prstClr val="black"/>
                </a:solidFill>
                <a:latin typeface="Times New Roman"/>
              </a:rPr>
              <a:t>1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闭合，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S</a:t>
            </a:r>
            <a:r>
              <a:rPr lang="en-US" altLang="zh-CN" sz="2400" b="1" kern="0" baseline="-25000">
                <a:solidFill>
                  <a:prstClr val="black"/>
                </a:solidFill>
                <a:latin typeface="Times New Roman"/>
              </a:rPr>
              <a:t>2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、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S</a:t>
            </a:r>
            <a:r>
              <a:rPr lang="en-US" altLang="zh-CN" sz="2400" b="1" kern="0" baseline="-25000">
                <a:solidFill>
                  <a:prstClr val="black"/>
                </a:solidFill>
                <a:latin typeface="Times New Roman"/>
              </a:rPr>
              <a:t>3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断开时，电路中的电流大小。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</p:txBody>
      </p:sp>
      <p:pic>
        <p:nvPicPr>
          <p:cNvPr id="34818" name="Picture 7" descr="C:\Users\Administrator\Desktop\习题课件\返回框.png">
            <a:hlinkClick r:id="rId3" action="ppaction://hlinksldjump"/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150225" y="4146550"/>
            <a:ext cx="669925" cy="669925"/>
          </a:xfrm>
          <a:prstGeom prst="rect">
            <a:avLst/>
          </a:prstGeom>
          <a:noFill/>
          <a:ln>
            <a:noFill/>
            <a:miter lim="800000"/>
          </a:ln>
        </p:spPr>
      </p:pic>
      <p:graphicFrame>
        <p:nvGraphicFramePr>
          <p:cNvPr id="34819" name="对象 1"/>
          <p:cNvGraphicFramePr>
            <a:graphicFrameLocks noChangeAspect="1"/>
          </p:cNvGraphicFramePr>
          <p:nvPr/>
        </p:nvGraphicFramePr>
        <p:xfrm>
          <a:off x="1085850" y="1473200"/>
          <a:ext cx="7302500" cy="2578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18" r:id="rId6" imgW="7302500" imgH="2578100" progId="Word.Document.8">
                  <p:embed/>
                </p:oleObj>
              </mc:Choice>
              <mc:Fallback>
                <p:oleObj r:id="rId6" imgW="7302500" imgH="2578100" progId="Word.Document.8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085850" y="1473200"/>
                        <a:ext cx="7302500" cy="25781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 lim="800000"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52674238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 fill="hold"/>
                                        <p:tgtEl>
                                          <p:spTgt spid="348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矩形 15"/>
          <p:cNvSpPr>
            <a:spLocks noChangeArrowheads="1"/>
          </p:cNvSpPr>
          <p:nvPr/>
        </p:nvSpPr>
        <p:spPr bwMode="auto">
          <a:xfrm>
            <a:off x="633413" y="627063"/>
            <a:ext cx="6459538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r>
              <a:rPr sz="2400" b="1" kern="0">
                <a:solidFill>
                  <a:srgbClr val="E46C0A"/>
                </a:solidFill>
                <a:latin typeface="Times New Roman"/>
              </a:rPr>
              <a:t>重点</a:t>
            </a:r>
            <a:r>
              <a:rPr lang="en-US" altLang="zh-CN" sz="2400" b="1" kern="0">
                <a:solidFill>
                  <a:srgbClr val="E46C0A"/>
                </a:solidFill>
                <a:latin typeface="Times New Roman"/>
              </a:rPr>
              <a:t>4    </a:t>
            </a:r>
            <a:r>
              <a:rPr sz="2400" b="1" kern="0">
                <a:solidFill>
                  <a:srgbClr val="E46C0A"/>
                </a:solidFill>
                <a:latin typeface="Times New Roman"/>
              </a:rPr>
              <a:t>滑动变阻器引起的动态电路简单计算</a:t>
            </a:r>
          </a:p>
        </p:txBody>
      </p:sp>
      <p:sp>
        <p:nvSpPr>
          <p:cNvPr id="35842" name="矩形 5"/>
          <p:cNvSpPr>
            <a:spLocks noChangeArrowheads="1"/>
          </p:cNvSpPr>
          <p:nvPr/>
        </p:nvSpPr>
        <p:spPr bwMode="auto">
          <a:xfrm>
            <a:off x="581025" y="1058863"/>
            <a:ext cx="8023225" cy="3416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marL="358140" indent="-358140" algn="just">
              <a:lnSpc>
                <a:spcPct val="150000"/>
              </a:lnSpc>
            </a:pP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【典例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8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】如图甲所示，电源电压恒定不变，</a:t>
            </a:r>
            <a:r>
              <a:rPr lang="en-US" altLang="zh-CN" sz="2400" b="1" i="1" kern="0">
                <a:solidFill>
                  <a:prstClr val="black"/>
                </a:solidFill>
                <a:latin typeface="Times New Roman"/>
              </a:rPr>
              <a:t>R</a:t>
            </a:r>
            <a:r>
              <a:rPr lang="en-US" altLang="zh-CN" sz="2400" b="1" kern="0" baseline="-25000">
                <a:solidFill>
                  <a:prstClr val="black"/>
                </a:solidFill>
                <a:latin typeface="Times New Roman"/>
              </a:rPr>
              <a:t>1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为定值电阻，</a:t>
            </a:r>
            <a:r>
              <a:rPr lang="en-US" altLang="zh-CN" sz="2400" b="1" i="1" kern="0">
                <a:solidFill>
                  <a:prstClr val="black"/>
                </a:solidFill>
                <a:latin typeface="Times New Roman"/>
              </a:rPr>
              <a:t>R</a:t>
            </a:r>
            <a:r>
              <a:rPr lang="en-US" altLang="zh-CN" sz="2400" b="1" kern="0" baseline="-25000">
                <a:solidFill>
                  <a:prstClr val="black"/>
                </a:solidFill>
                <a:latin typeface="Times New Roman"/>
              </a:rPr>
              <a:t>2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为滑动变阻器。闭合开关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S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，将滑片</a:t>
            </a:r>
            <a:r>
              <a:rPr lang="en-US" altLang="zh-CN" sz="2400" b="1" i="1" kern="0">
                <a:solidFill>
                  <a:prstClr val="black"/>
                </a:solidFill>
                <a:latin typeface="Times New Roman"/>
              </a:rPr>
              <a:t>P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从最右端逐步移到最左端，记录电流表、电压表的示数，并根据记录的数据作出</a:t>
            </a:r>
            <a:r>
              <a:rPr lang="en-US" altLang="zh-CN" sz="2400" b="1" i="1" kern="0">
                <a:solidFill>
                  <a:prstClr val="black"/>
                </a:solidFill>
                <a:latin typeface="Times New Roman"/>
              </a:rPr>
              <a:t>R</a:t>
            </a:r>
            <a:r>
              <a:rPr lang="en-US" altLang="zh-CN" sz="2400" b="1" kern="0" baseline="-25000">
                <a:solidFill>
                  <a:prstClr val="black"/>
                </a:solidFill>
                <a:latin typeface="Times New Roman"/>
              </a:rPr>
              <a:t>1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和</a:t>
            </a:r>
            <a:r>
              <a:rPr lang="en-US" altLang="zh-CN" sz="2400" b="1" i="1" kern="0">
                <a:solidFill>
                  <a:prstClr val="black"/>
                </a:solidFill>
                <a:latin typeface="Times New Roman"/>
              </a:rPr>
              <a:t>R</a:t>
            </a:r>
            <a:r>
              <a:rPr lang="en-US" altLang="zh-CN" sz="2400" b="1" kern="0" baseline="-25000">
                <a:solidFill>
                  <a:prstClr val="black"/>
                </a:solidFill>
                <a:latin typeface="Times New Roman"/>
              </a:rPr>
              <a:t>2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的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“</a:t>
            </a:r>
            <a:r>
              <a:rPr lang="en-US" altLang="zh-CN" sz="2400" b="1" i="1" kern="0">
                <a:solidFill>
                  <a:prstClr val="black"/>
                </a:solidFill>
                <a:latin typeface="Times New Roman"/>
              </a:rPr>
              <a:t>U-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­</a:t>
            </a:r>
            <a:r>
              <a:rPr lang="en-US" altLang="zh-CN" sz="2400" b="1" i="1" kern="0">
                <a:solidFill>
                  <a:prstClr val="black"/>
                </a:solidFill>
                <a:latin typeface="Times New Roman"/>
              </a:rPr>
              <a:t>I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”</a:t>
            </a:r>
          </a:p>
          <a:p>
            <a:pPr marL="358140" indent="-358140" algn="just">
              <a:lnSpc>
                <a:spcPct val="150000"/>
              </a:lnSpc>
            </a:pP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	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关系图像如图乙所示，</a:t>
            </a:r>
            <a:endParaRPr lang="en-US" altLang="zh-CN" sz="2400" b="1" kern="0">
              <a:solidFill>
                <a:prstClr val="black"/>
              </a:solidFill>
              <a:latin typeface="Times New Roman"/>
            </a:endParaRPr>
          </a:p>
          <a:p>
            <a:pPr marL="358140" indent="-358140" algn="just">
              <a:lnSpc>
                <a:spcPct val="150000"/>
              </a:lnSpc>
            </a:pP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	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则下列正确的是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(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　　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)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</p:txBody>
      </p:sp>
      <p:pic>
        <p:nvPicPr>
          <p:cNvPr id="35843" name="Picture 5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4294188" y="2589213"/>
            <a:ext cx="4741862" cy="2214562"/>
          </a:xfrm>
          <a:prstGeom prst="rect">
            <a:avLst/>
          </a:prstGeom>
          <a:noFill/>
          <a:ln>
            <a:noFill/>
            <a:miter lim="800000"/>
          </a:ln>
        </p:spPr>
      </p:pic>
    </p:spTree>
    <p:extLst>
      <p:ext uri="{BB962C8B-B14F-4D97-AF65-F5344CB8AC3E}">
        <p14:creationId xmlns:p14="http://schemas.microsoft.com/office/powerpoint/2010/main" val="953968029"/>
      </p:ext>
    </p:extLst>
  </p:cSld>
  <p:clrMapOvr>
    <a:masterClrMapping/>
  </p:clrMapOvr>
  <p:transition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矩形 5"/>
          <p:cNvSpPr>
            <a:spLocks noChangeArrowheads="1"/>
          </p:cNvSpPr>
          <p:nvPr/>
        </p:nvSpPr>
        <p:spPr bwMode="auto">
          <a:xfrm>
            <a:off x="581025" y="1103313"/>
            <a:ext cx="8023225" cy="2308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marL="358140" indent="-358140" algn="just">
              <a:lnSpc>
                <a:spcPct val="150000"/>
              </a:lnSpc>
            </a:pP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A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．图</a:t>
            </a:r>
            <a:r>
              <a:rPr altLang="zh-CN" sz="2400" b="1" kern="0">
                <a:solidFill>
                  <a:prstClr val="black"/>
                </a:solidFill>
                <a:latin typeface="宋体" pitchFamily="2" charset="-122"/>
              </a:rPr>
              <a:t>Ⅱ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为</a:t>
            </a:r>
            <a:r>
              <a:rPr lang="en-US" altLang="zh-CN" sz="2400" b="1" i="1" kern="0">
                <a:solidFill>
                  <a:prstClr val="black"/>
                </a:solidFill>
                <a:latin typeface="Times New Roman"/>
              </a:rPr>
              <a:t>R</a:t>
            </a:r>
            <a:r>
              <a:rPr lang="en-US" altLang="zh-CN" sz="2400" b="1" kern="0" baseline="-25000">
                <a:solidFill>
                  <a:prstClr val="black"/>
                </a:solidFill>
                <a:latin typeface="Times New Roman"/>
              </a:rPr>
              <a:t>2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的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“ </a:t>
            </a:r>
            <a:r>
              <a:rPr lang="en-US" altLang="zh-CN" sz="2400" b="1" i="1" kern="0">
                <a:solidFill>
                  <a:prstClr val="black"/>
                </a:solidFill>
                <a:latin typeface="Times New Roman"/>
              </a:rPr>
              <a:t>U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­-</a:t>
            </a:r>
            <a:r>
              <a:rPr lang="en-US" altLang="zh-CN" sz="2400" b="1" i="1" kern="0">
                <a:solidFill>
                  <a:prstClr val="black"/>
                </a:solidFill>
                <a:latin typeface="Times New Roman"/>
              </a:rPr>
              <a:t>I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 ”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图像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  <a:p>
            <a:pPr marL="358140" indent="-358140" algn="just">
              <a:lnSpc>
                <a:spcPct val="150000"/>
              </a:lnSpc>
            </a:pP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B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．当</a:t>
            </a:r>
            <a:r>
              <a:rPr lang="en-US" altLang="zh-CN" sz="2400" b="1" i="1" kern="0">
                <a:solidFill>
                  <a:prstClr val="black"/>
                </a:solidFill>
                <a:latin typeface="Times New Roman"/>
              </a:rPr>
              <a:t>R</a:t>
            </a:r>
            <a:r>
              <a:rPr lang="en-US" altLang="zh-CN" sz="2400" b="1" kern="0" baseline="-25000">
                <a:solidFill>
                  <a:prstClr val="black"/>
                </a:solidFill>
                <a:latin typeface="Times New Roman"/>
              </a:rPr>
              <a:t>2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＝</a:t>
            </a:r>
            <a:r>
              <a:rPr lang="en-US" altLang="zh-CN" sz="2400" b="1" i="1" kern="0">
                <a:solidFill>
                  <a:prstClr val="black"/>
                </a:solidFill>
                <a:latin typeface="Times New Roman"/>
              </a:rPr>
              <a:t>R</a:t>
            </a:r>
            <a:r>
              <a:rPr lang="en-US" altLang="zh-CN" sz="2400" b="1" kern="0" baseline="-25000">
                <a:solidFill>
                  <a:prstClr val="black"/>
                </a:solidFill>
                <a:latin typeface="Times New Roman"/>
              </a:rPr>
              <a:t>1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时，电流的大小为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0.2 A 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  <a:p>
            <a:pPr marL="358140" indent="-358140" algn="just">
              <a:lnSpc>
                <a:spcPct val="150000"/>
              </a:lnSpc>
            </a:pP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C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．电源电压为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8 V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  <a:p>
            <a:pPr marL="358140" indent="-358140" algn="just">
              <a:lnSpc>
                <a:spcPct val="150000"/>
              </a:lnSpc>
            </a:pP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D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．</a:t>
            </a:r>
            <a:r>
              <a:rPr lang="en-US" altLang="zh-CN" sz="2400" b="1" i="1" kern="0">
                <a:solidFill>
                  <a:prstClr val="black"/>
                </a:solidFill>
                <a:latin typeface="Times New Roman"/>
              </a:rPr>
              <a:t>R</a:t>
            </a:r>
            <a:r>
              <a:rPr lang="en-US" altLang="zh-CN" sz="2400" b="1" kern="0" baseline="-25000">
                <a:solidFill>
                  <a:prstClr val="black"/>
                </a:solidFill>
                <a:latin typeface="Times New Roman"/>
              </a:rPr>
              <a:t>1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的阻值为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30 Ω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</p:txBody>
      </p:sp>
      <p:sp>
        <p:nvSpPr>
          <p:cNvPr id="36866" name="矩形 6"/>
          <p:cNvSpPr/>
          <p:nvPr/>
        </p:nvSpPr>
        <p:spPr>
          <a:xfrm>
            <a:off x="539750" y="2211388"/>
            <a:ext cx="501650" cy="784225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none"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r>
              <a:rPr sz="4500" kern="0">
                <a:solidFill>
                  <a:srgbClr val="C00000"/>
                </a:solidFill>
                <a:latin typeface="Times New Roman" pitchFamily="18" charset="0"/>
              </a:rPr>
              <a:t>√</a:t>
            </a:r>
            <a:endParaRPr sz="4500" kern="0">
              <a:solidFill>
                <a:srgbClr val="C00000"/>
              </a:solidFill>
              <a:latin typeface="Times New Roman" pitchFamily="18" charset="0"/>
              <a:ea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7328080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 fill="hold"/>
                                        <p:tgtEl>
                                          <p:spTgt spid="368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866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矩形 5"/>
          <p:cNvSpPr>
            <a:spLocks noChangeArrowheads="1"/>
          </p:cNvSpPr>
          <p:nvPr/>
        </p:nvSpPr>
        <p:spPr bwMode="auto">
          <a:xfrm>
            <a:off x="581025" y="546100"/>
            <a:ext cx="8023225" cy="3970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marL="358140" indent="-358140" algn="just">
              <a:lnSpc>
                <a:spcPct val="150000"/>
              </a:lnSpc>
            </a:pP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【典例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9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】如图所示的电路，电源电压不变，</a:t>
            </a:r>
            <a:r>
              <a:rPr lang="en-US" altLang="zh-CN" sz="2400" b="1" i="1" kern="0">
                <a:solidFill>
                  <a:prstClr val="black"/>
                </a:solidFill>
                <a:latin typeface="Times New Roman"/>
              </a:rPr>
              <a:t>R</a:t>
            </a:r>
            <a:r>
              <a:rPr lang="en-US" altLang="zh-CN" sz="2400" b="1" kern="0" baseline="-25000">
                <a:solidFill>
                  <a:prstClr val="black"/>
                </a:solidFill>
                <a:latin typeface="Times New Roman"/>
              </a:rPr>
              <a:t>1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为定值电阻，</a:t>
            </a:r>
            <a:r>
              <a:rPr lang="en-US" altLang="zh-CN" sz="2400" b="1" i="1" kern="0">
                <a:solidFill>
                  <a:prstClr val="black"/>
                </a:solidFill>
                <a:latin typeface="Times New Roman"/>
              </a:rPr>
              <a:t>R</a:t>
            </a:r>
            <a:r>
              <a:rPr lang="en-US" altLang="zh-CN" sz="2400" b="1" kern="0" baseline="-25000">
                <a:solidFill>
                  <a:prstClr val="black"/>
                </a:solidFill>
                <a:latin typeface="Times New Roman"/>
              </a:rPr>
              <a:t>2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为标有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“ 100 Ω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　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2  A ”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的变阻器，电压表量程为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0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～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15 V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，电流表量程为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0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～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3 A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。在保证电路安全的前提下，闭合开关，移动变阻器滑片，当电压表的示数为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4 V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时，电流表的示数为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0.8 A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；当电压表</a:t>
            </a:r>
            <a:endParaRPr lang="en-US" altLang="zh-CN" sz="2400" b="1" kern="0">
              <a:solidFill>
                <a:prstClr val="black"/>
              </a:solidFill>
              <a:latin typeface="Times New Roman"/>
            </a:endParaRPr>
          </a:p>
          <a:p>
            <a:pPr marL="358140" indent="-358140" algn="just">
              <a:lnSpc>
                <a:spcPct val="150000"/>
              </a:lnSpc>
            </a:pP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	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的示数为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10 V 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时，变阻器消耗</a:t>
            </a:r>
            <a:endParaRPr lang="en-US" altLang="zh-CN" sz="2400" b="1" kern="0">
              <a:solidFill>
                <a:prstClr val="black"/>
              </a:solidFill>
              <a:latin typeface="Times New Roman"/>
            </a:endParaRPr>
          </a:p>
          <a:p>
            <a:pPr marL="358140" indent="-358140" algn="just">
              <a:lnSpc>
                <a:spcPct val="150000"/>
              </a:lnSpc>
            </a:pP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	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的电功率为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5 W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。求：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</p:txBody>
      </p:sp>
      <p:pic>
        <p:nvPicPr>
          <p:cNvPr id="37890" name="Picture 5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5219700" y="2687638"/>
            <a:ext cx="3141663" cy="2022475"/>
          </a:xfrm>
          <a:prstGeom prst="rect">
            <a:avLst/>
          </a:prstGeom>
          <a:noFill/>
          <a:ln>
            <a:noFill/>
            <a:miter lim="800000"/>
          </a:ln>
        </p:spPr>
      </p:pic>
    </p:spTree>
    <p:extLst>
      <p:ext uri="{BB962C8B-B14F-4D97-AF65-F5344CB8AC3E}">
        <p14:creationId xmlns:p14="http://schemas.microsoft.com/office/powerpoint/2010/main" val="2684769213"/>
      </p:ext>
    </p:extLst>
  </p:cSld>
  <p:clrMapOvr>
    <a:masterClrMapping/>
  </p:clrMapOvr>
  <p:transition/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矩形 5"/>
          <p:cNvSpPr>
            <a:spLocks noChangeArrowheads="1"/>
          </p:cNvSpPr>
          <p:nvPr/>
        </p:nvSpPr>
        <p:spPr bwMode="auto">
          <a:xfrm>
            <a:off x="581025" y="484188"/>
            <a:ext cx="8023225" cy="576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marL="358140" indent="-358140" algn="just">
              <a:lnSpc>
                <a:spcPct val="150000"/>
              </a:lnSpc>
            </a:pP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(1)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当电压表的示数为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4 V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时，变阻器接入电路的阻值；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</p:txBody>
      </p:sp>
      <p:graphicFrame>
        <p:nvGraphicFramePr>
          <p:cNvPr id="38914" name="对象 1"/>
          <p:cNvGraphicFramePr>
            <a:graphicFrameLocks noChangeAspect="1"/>
          </p:cNvGraphicFramePr>
          <p:nvPr/>
        </p:nvGraphicFramePr>
        <p:xfrm>
          <a:off x="827088" y="1492250"/>
          <a:ext cx="7302500" cy="2578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2" r:id="rId4" imgW="7302500" imgH="2578100" progId="Word.Document.8">
                  <p:embed/>
                </p:oleObj>
              </mc:Choice>
              <mc:Fallback>
                <p:oleObj r:id="rId4" imgW="7302500" imgH="2578100" progId="Word.Document.8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827088" y="1492250"/>
                        <a:ext cx="7302500" cy="25781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 lim="800000"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41329439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 fill="hold"/>
                                        <p:tgtEl>
                                          <p:spTgt spid="389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矩形 5"/>
          <p:cNvSpPr>
            <a:spLocks noChangeArrowheads="1"/>
          </p:cNvSpPr>
          <p:nvPr/>
        </p:nvSpPr>
        <p:spPr bwMode="auto">
          <a:xfrm>
            <a:off x="581025" y="508000"/>
            <a:ext cx="8023225" cy="576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marL="358140" indent="-358140" algn="just">
              <a:lnSpc>
                <a:spcPct val="150000"/>
              </a:lnSpc>
            </a:pP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(2)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电源电压和电阻</a:t>
            </a:r>
            <a:r>
              <a:rPr lang="en-US" altLang="zh-CN" sz="2400" b="1" i="1" kern="0">
                <a:solidFill>
                  <a:prstClr val="black"/>
                </a:solidFill>
                <a:latin typeface="Times New Roman"/>
              </a:rPr>
              <a:t>R</a:t>
            </a:r>
            <a:r>
              <a:rPr lang="en-US" altLang="zh-CN" sz="2400" b="1" kern="0" baseline="-25000">
                <a:solidFill>
                  <a:prstClr val="black"/>
                </a:solidFill>
                <a:latin typeface="Times New Roman"/>
              </a:rPr>
              <a:t>1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阻值；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</p:txBody>
      </p:sp>
      <p:graphicFrame>
        <p:nvGraphicFramePr>
          <p:cNvPr id="39938" name="对象 1"/>
          <p:cNvGraphicFramePr>
            <a:graphicFrameLocks noChangeAspect="1"/>
          </p:cNvGraphicFramePr>
          <p:nvPr/>
        </p:nvGraphicFramePr>
        <p:xfrm>
          <a:off x="827088" y="1276350"/>
          <a:ext cx="7518400" cy="3314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66" r:id="rId4" imgW="7518400" imgH="3314700" progId="Word.Document.8">
                  <p:embed/>
                </p:oleObj>
              </mc:Choice>
              <mc:Fallback>
                <p:oleObj r:id="rId4" imgW="7518400" imgH="3314700" progId="Word.Document.8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827088" y="1276350"/>
                        <a:ext cx="7518400" cy="33147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 lim="800000"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81740877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 fill="hold"/>
                                        <p:tgtEl>
                                          <p:spTgt spid="399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矩形 5"/>
          <p:cNvSpPr>
            <a:spLocks noChangeArrowheads="1"/>
          </p:cNvSpPr>
          <p:nvPr/>
        </p:nvSpPr>
        <p:spPr bwMode="auto">
          <a:xfrm>
            <a:off x="581025" y="555625"/>
            <a:ext cx="8023225" cy="576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marL="358140" indent="-358140" algn="just">
              <a:lnSpc>
                <a:spcPct val="150000"/>
              </a:lnSpc>
            </a:pP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(3)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电路中的最小电流。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</p:txBody>
      </p:sp>
      <p:graphicFrame>
        <p:nvGraphicFramePr>
          <p:cNvPr id="40962" name="对象 1"/>
          <p:cNvGraphicFramePr>
            <a:graphicFrameLocks noChangeAspect="1"/>
          </p:cNvGraphicFramePr>
          <p:nvPr/>
        </p:nvGraphicFramePr>
        <p:xfrm>
          <a:off x="1157288" y="1419225"/>
          <a:ext cx="7302500" cy="2578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0" r:id="rId4" imgW="7302500" imgH="2578100" progId="Word.Document.8">
                  <p:embed/>
                </p:oleObj>
              </mc:Choice>
              <mc:Fallback>
                <p:oleObj r:id="rId4" imgW="7302500" imgH="2578100" progId="Word.Document.8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157288" y="1419225"/>
                        <a:ext cx="7302500" cy="25781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 lim="800000"/>
                      </a:ln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40963" name="Picture 7" descr="C:\Users\Administrator\Desktop\习题课件\返回框.png">
            <a:hlinkClick r:id="rId6" action="ppaction://hlinksldjump"/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150225" y="4146550"/>
            <a:ext cx="669925" cy="669925"/>
          </a:xfrm>
          <a:prstGeom prst="rect">
            <a:avLst/>
          </a:prstGeom>
          <a:noFill/>
          <a:ln>
            <a:noFill/>
            <a:miter lim="800000"/>
          </a:ln>
        </p:spPr>
      </p:pic>
    </p:spTree>
    <p:extLst>
      <p:ext uri="{BB962C8B-B14F-4D97-AF65-F5344CB8AC3E}">
        <p14:creationId xmlns:p14="http://schemas.microsoft.com/office/powerpoint/2010/main" val="393006357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 fill="hold"/>
                                        <p:tgtEl>
                                          <p:spTgt spid="409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矩形 4"/>
          <p:cNvSpPr>
            <a:spLocks noChangeArrowheads="1"/>
          </p:cNvSpPr>
          <p:nvPr/>
        </p:nvSpPr>
        <p:spPr bwMode="auto">
          <a:xfrm>
            <a:off x="565150" y="962025"/>
            <a:ext cx="8023225" cy="3970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marL="358140" indent="-358140" algn="just">
              <a:lnSpc>
                <a:spcPct val="150000"/>
              </a:lnSpc>
            </a:pP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【实验剖析】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  <a:p>
            <a:pPr marL="358140" indent="-358140" algn="just">
              <a:lnSpc>
                <a:spcPct val="150000"/>
              </a:lnSpc>
            </a:pP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1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．猜想与假设：导体电阻的大小可能与导体的材料、长度、横截面积和温度有关。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  <a:p>
            <a:pPr marL="358140" indent="-358140" algn="just">
              <a:lnSpc>
                <a:spcPct val="150000"/>
              </a:lnSpc>
            </a:pP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2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．主要实验器材：电源、</a:t>
            </a:r>
            <a:endParaRPr lang="en-US" altLang="zh-CN" sz="2400" b="1" kern="0">
              <a:solidFill>
                <a:prstClr val="black"/>
              </a:solidFill>
              <a:latin typeface="Times New Roman"/>
            </a:endParaRPr>
          </a:p>
          <a:p>
            <a:pPr marL="358140" indent="-358140" algn="just">
              <a:lnSpc>
                <a:spcPct val="150000"/>
              </a:lnSpc>
            </a:pP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	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电流表、小灯泡、三根</a:t>
            </a:r>
            <a:endParaRPr lang="en-US" altLang="zh-CN" sz="2400" b="1" kern="0">
              <a:solidFill>
                <a:prstClr val="black"/>
              </a:solidFill>
              <a:latin typeface="Times New Roman"/>
            </a:endParaRPr>
          </a:p>
          <a:p>
            <a:pPr marL="358140" indent="-358140" algn="just">
              <a:lnSpc>
                <a:spcPct val="150000"/>
              </a:lnSpc>
            </a:pP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	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长度相同的金属丝，</a:t>
            </a:r>
            <a:r>
              <a:rPr lang="en-US" altLang="zh-CN" sz="2400" b="1" i="1" kern="0">
                <a:solidFill>
                  <a:prstClr val="black"/>
                </a:solidFill>
                <a:latin typeface="Times New Roman"/>
              </a:rPr>
              <a:t>AB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和</a:t>
            </a:r>
            <a:r>
              <a:rPr lang="en-US" altLang="zh-CN" sz="2400" b="1" i="1" kern="0">
                <a:solidFill>
                  <a:prstClr val="black"/>
                </a:solidFill>
                <a:latin typeface="Times New Roman"/>
              </a:rPr>
              <a:t>CD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为镍铬合金丝、</a:t>
            </a:r>
            <a:r>
              <a:rPr lang="en-US" altLang="zh-CN" sz="2400" b="1" i="1" kern="0">
                <a:solidFill>
                  <a:prstClr val="black"/>
                </a:solidFill>
                <a:latin typeface="Times New Roman"/>
              </a:rPr>
              <a:t>EF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为康铜丝；</a:t>
            </a:r>
            <a:r>
              <a:rPr lang="en-US" altLang="zh-CN" sz="2400" b="1" i="1" kern="0">
                <a:solidFill>
                  <a:prstClr val="black"/>
                </a:solidFill>
                <a:latin typeface="Times New Roman"/>
              </a:rPr>
              <a:t>AB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和</a:t>
            </a:r>
            <a:r>
              <a:rPr lang="en-US" altLang="zh-CN" sz="2400" b="1" i="1" kern="0">
                <a:solidFill>
                  <a:prstClr val="black"/>
                </a:solidFill>
                <a:latin typeface="Times New Roman"/>
              </a:rPr>
              <a:t>EF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粗细相同，</a:t>
            </a:r>
            <a:r>
              <a:rPr lang="en-US" altLang="zh-CN" sz="2400" b="1" i="1" kern="0">
                <a:solidFill>
                  <a:prstClr val="black"/>
                </a:solidFill>
                <a:latin typeface="Times New Roman"/>
              </a:rPr>
              <a:t>CD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较粗。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</p:txBody>
      </p:sp>
      <p:sp>
        <p:nvSpPr>
          <p:cNvPr id="41986" name="矩形 15"/>
          <p:cNvSpPr>
            <a:spLocks noChangeArrowheads="1"/>
          </p:cNvSpPr>
          <p:nvPr/>
        </p:nvSpPr>
        <p:spPr bwMode="auto">
          <a:xfrm>
            <a:off x="569913" y="555625"/>
            <a:ext cx="6459538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r>
              <a:rPr sz="2400" b="1" kern="0">
                <a:solidFill>
                  <a:srgbClr val="E46C0A"/>
                </a:solidFill>
                <a:latin typeface="Times New Roman"/>
              </a:rPr>
              <a:t>重点</a:t>
            </a:r>
            <a:r>
              <a:rPr lang="en-US" altLang="zh-CN" sz="2400" b="1" kern="0">
                <a:solidFill>
                  <a:srgbClr val="E46C0A"/>
                </a:solidFill>
                <a:latin typeface="Times New Roman"/>
              </a:rPr>
              <a:t>5   </a:t>
            </a:r>
            <a:r>
              <a:rPr sz="2400" b="1" kern="0">
                <a:solidFill>
                  <a:srgbClr val="E46C0A"/>
                </a:solidFill>
                <a:latin typeface="Times New Roman"/>
              </a:rPr>
              <a:t>实验：探究影响电阻大小的因素</a:t>
            </a:r>
          </a:p>
        </p:txBody>
      </p:sp>
      <p:pic>
        <p:nvPicPr>
          <p:cNvPr id="41987" name="Picture 3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4356100" y="2139950"/>
            <a:ext cx="4289425" cy="1589088"/>
          </a:xfrm>
          <a:prstGeom prst="rect">
            <a:avLst/>
          </a:prstGeom>
          <a:noFill/>
          <a:ln>
            <a:noFill/>
            <a:miter lim="800000"/>
          </a:ln>
        </p:spPr>
      </p:pic>
    </p:spTree>
    <p:extLst>
      <p:ext uri="{BB962C8B-B14F-4D97-AF65-F5344CB8AC3E}">
        <p14:creationId xmlns:p14="http://schemas.microsoft.com/office/powerpoint/2010/main" val="3299664300"/>
      </p:ext>
    </p:extLst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145" name="组合 5"/>
          <p:cNvGrpSpPr/>
          <p:nvPr/>
        </p:nvGrpSpPr>
        <p:grpSpPr>
          <a:xfrm>
            <a:off x="2425700" y="279400"/>
            <a:ext cx="4192588" cy="1992313"/>
            <a:chOff x="1851755" y="1505713"/>
            <a:chExt cx="5440491" cy="2584754"/>
          </a:xfrm>
        </p:grpSpPr>
        <p:grpSp>
          <p:nvGrpSpPr>
            <p:cNvPr id="6146" name="组合 81"/>
            <p:cNvGrpSpPr>
              <a:grpSpLocks noGrp="1" noChangeAspect="1"/>
            </p:cNvGrpSpPr>
            <p:nvPr/>
          </p:nvGrpSpPr>
          <p:grpSpPr>
            <a:xfrm>
              <a:off x="1533189" y="1385529"/>
              <a:ext cx="2664226" cy="2591900"/>
              <a:chOff x="3295850" y="1895995"/>
              <a:chExt cx="3725149" cy="4660916"/>
            </a:xfrm>
          </p:grpSpPr>
        </p:grpSp>
        <p:grpSp>
          <p:nvGrpSpPr>
            <p:cNvPr id="6147" name="组合 82"/>
            <p:cNvGrpSpPr/>
            <p:nvPr/>
          </p:nvGrpSpPr>
          <p:grpSpPr>
            <a:xfrm>
              <a:off x="2302897" y="1980707"/>
              <a:ext cx="4989349" cy="751080"/>
              <a:chOff x="2302897" y="1980707"/>
              <a:chExt cx="4989349" cy="751080"/>
            </a:xfrm>
          </p:grpSpPr>
          <p:sp>
            <p:nvSpPr>
              <p:cNvPr id="6148" name="圆角矩形 8"/>
              <p:cNvSpPr/>
              <p:nvPr/>
            </p:nvSpPr>
            <p:spPr>
              <a:xfrm>
                <a:off x="3316286" y="1899715"/>
                <a:ext cx="4150195" cy="1006268"/>
              </a:xfrm>
              <a:prstGeom prst="roundRect">
                <a:avLst>
                  <a:gd name="adj" fmla="val 9976"/>
                </a:avLst>
              </a:prstGeom>
              <a:solidFill>
                <a:srgbClr val="00B0F0"/>
              </a:solidFill>
              <a:ln w="25400">
                <a:gradFill flip="none" rotWithShape="1">
                  <a:gsLst>
                    <a:gs pos="88000">
                      <a:schemeClr val="bg1"/>
                    </a:gs>
                    <a:gs pos="0">
                      <a:schemeClr val="bg1">
                        <a:lumMod val="75000"/>
                      </a:schemeClr>
                    </a:gs>
                    <a:gs pos="71000">
                      <a:schemeClr val="bg1">
                        <a:lumMod val="85000"/>
                      </a:schemeClr>
                    </a:gs>
                    <a:gs pos="55000">
                      <a:schemeClr val="bg1"/>
                    </a:gs>
                    <a:gs pos="37000">
                      <a:schemeClr val="bg1">
                        <a:lumMod val="85000"/>
                      </a:schemeClr>
                    </a:gs>
                    <a:gs pos="22000">
                      <a:schemeClr val="bg1"/>
                    </a:gs>
                    <a:gs pos="100000">
                      <a:schemeClr val="bg1">
                        <a:lumMod val="75000"/>
                      </a:schemeClr>
                    </a:gs>
                  </a:gsLst>
                  <a:lin ang="1200000" scaled="0"/>
                </a:gradFill>
              </a:ln>
              <a:effectLst>
                <a:outerShdw blurRad="101600" dist="508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zh-CN" altLang="en-US" sz="1015" b="1">
                  <a:solidFill>
                    <a:prstClr val="white"/>
                  </a:solidFill>
                </a:endParaRPr>
              </a:p>
            </p:txBody>
          </p:sp>
          <p:grpSp>
            <p:nvGrpSpPr>
              <p:cNvPr id="6149" name="组合 84"/>
              <p:cNvGrpSpPr/>
              <p:nvPr/>
            </p:nvGrpSpPr>
            <p:grpSpPr>
              <a:xfrm>
                <a:off x="3467584" y="2294564"/>
                <a:ext cx="118508" cy="118509"/>
                <a:chOff x="4486616" y="3001075"/>
                <a:chExt cx="274695" cy="274699"/>
              </a:xfrm>
            </p:grpSpPr>
            <p:sp>
              <p:nvSpPr>
                <p:cNvPr id="6150" name="椭圆 21"/>
                <p:cNvSpPr/>
                <p:nvPr/>
              </p:nvSpPr>
              <p:spPr>
                <a:xfrm rot="16200000">
                  <a:off x="4484837" y="3000957"/>
                  <a:ext cx="276891" cy="276951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7000">
                      <a:srgbClr val="A6A6A6"/>
                    </a:gs>
                    <a:gs pos="35001">
                      <a:srgbClr val="F2F2F2"/>
                    </a:gs>
                    <a:gs pos="55000">
                      <a:srgbClr val="A6A6A6"/>
                    </a:gs>
                    <a:gs pos="75000">
                      <a:srgbClr val="F2F2F2"/>
                    </a:gs>
                    <a:gs pos="100000">
                      <a:srgbClr val="A6A6A6"/>
                    </a:gs>
                  </a:gsLst>
                  <a:lin ang="2700000" scaled="1"/>
                </a:gradFill>
                <a:ln w="25400">
                  <a:noFill/>
                  <a:miter lim="800000"/>
                </a:ln>
                <a:effectLst>
                  <a:outerShdw blurRad="12700" dist="12700" dir="2700000" algn="tl">
                    <a:srgbClr val="000000">
                      <a:alpha val="39999"/>
                    </a:srgbClr>
                  </a:outerShdw>
                </a:effectLst>
              </p:spPr>
              <p:txBody>
                <a:bodyPr anchor="ctr" anchorCtr="0"/>
                <a:lstStyle>
                  <a:defPPr>
                    <a:defRPr lang="zh-CN"/>
                  </a:defPPr>
                  <a:lvl1pPr marL="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1pPr>
                  <a:lvl2pPr marL="4572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2pPr>
                  <a:lvl3pPr marL="9144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3pPr>
                  <a:lvl4pPr marL="13716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4pPr>
                  <a:lvl5pPr marL="18288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5pPr>
                </a:lstStyle>
                <a:p>
                  <a:pPr algn="ctr"/>
                  <a:endParaRPr sz="1000" b="1" kern="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6151" name="椭圆 22"/>
                <p:cNvSpPr/>
                <p:nvPr/>
              </p:nvSpPr>
              <p:spPr>
                <a:xfrm>
                  <a:off x="4385233" y="2756459"/>
                  <a:ext cx="469760" cy="494401"/>
                </a:xfrm>
                <a:prstGeom prst="ellipse">
                  <a:avLst/>
                </a:prstGeom>
                <a:solidFill>
                  <a:schemeClr val="tx1">
                    <a:lumMod val="65000"/>
                    <a:lumOff val="35000"/>
                  </a:schemeClr>
                </a:solidFill>
                <a:ln>
                  <a:noFill/>
                </a:ln>
                <a:effectLst>
                  <a:innerShdw blurRad="12700" dist="12700" dir="13500000">
                    <a:prstClr val="black">
                      <a:alpha val="50000"/>
                    </a:prstClr>
                  </a:inn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zh-CN" altLang="en-US" sz="1015" b="1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6152" name="组合 85"/>
              <p:cNvGrpSpPr/>
              <p:nvPr/>
            </p:nvGrpSpPr>
            <p:grpSpPr>
              <a:xfrm>
                <a:off x="3168079" y="2294564"/>
                <a:ext cx="118508" cy="118509"/>
                <a:chOff x="4486616" y="3001075"/>
                <a:chExt cx="274695" cy="274699"/>
              </a:xfrm>
            </p:grpSpPr>
            <p:sp>
              <p:nvSpPr>
                <p:cNvPr id="6153" name="椭圆 19"/>
                <p:cNvSpPr/>
                <p:nvPr/>
              </p:nvSpPr>
              <p:spPr>
                <a:xfrm rot="16200000">
                  <a:off x="4479537" y="3008122"/>
                  <a:ext cx="276891" cy="262624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7000">
                      <a:srgbClr val="A6A6A6"/>
                    </a:gs>
                    <a:gs pos="35001">
                      <a:srgbClr val="F2F2F2"/>
                    </a:gs>
                    <a:gs pos="55000">
                      <a:srgbClr val="A6A6A6"/>
                    </a:gs>
                    <a:gs pos="75000">
                      <a:srgbClr val="F2F2F2"/>
                    </a:gs>
                    <a:gs pos="100000">
                      <a:srgbClr val="A6A6A6"/>
                    </a:gs>
                  </a:gsLst>
                  <a:lin ang="2700000" scaled="1"/>
                </a:gradFill>
                <a:ln w="25400">
                  <a:noFill/>
                  <a:miter lim="800000"/>
                </a:ln>
                <a:effectLst>
                  <a:outerShdw blurRad="12700" dist="12700" dir="2700000" algn="tl">
                    <a:srgbClr val="000000">
                      <a:alpha val="39999"/>
                    </a:srgbClr>
                  </a:outerShdw>
                </a:effectLst>
              </p:spPr>
              <p:txBody>
                <a:bodyPr anchor="ctr" anchorCtr="0"/>
                <a:lstStyle>
                  <a:defPPr>
                    <a:defRPr lang="zh-CN"/>
                  </a:defPPr>
                  <a:lvl1pPr marL="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1pPr>
                  <a:lvl2pPr marL="4572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2pPr>
                  <a:lvl3pPr marL="9144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3pPr>
                  <a:lvl4pPr marL="13716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4pPr>
                  <a:lvl5pPr marL="18288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5pPr>
                </a:lstStyle>
                <a:p>
                  <a:pPr algn="ctr"/>
                  <a:endParaRPr sz="1000" b="1" kern="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6154" name="椭圆 20"/>
                <p:cNvSpPr/>
                <p:nvPr/>
              </p:nvSpPr>
              <p:spPr>
                <a:xfrm>
                  <a:off x="4385233" y="2756459"/>
                  <a:ext cx="469760" cy="494401"/>
                </a:xfrm>
                <a:prstGeom prst="ellipse">
                  <a:avLst/>
                </a:prstGeom>
                <a:solidFill>
                  <a:schemeClr val="tx1">
                    <a:lumMod val="65000"/>
                    <a:lumOff val="35000"/>
                  </a:schemeClr>
                </a:solidFill>
                <a:ln>
                  <a:noFill/>
                </a:ln>
                <a:effectLst>
                  <a:innerShdw blurRad="12700" dist="12700" dir="13500000">
                    <a:prstClr val="black">
                      <a:alpha val="50000"/>
                    </a:prstClr>
                  </a:inn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zh-CN" altLang="en-US" sz="1015" b="1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6155" name="组合 86"/>
              <p:cNvGrpSpPr>
                <a:grpSpLocks noGrp="1" noChangeAspect="1"/>
              </p:cNvGrpSpPr>
              <p:nvPr/>
            </p:nvGrpSpPr>
            <p:grpSpPr>
              <a:xfrm>
                <a:off x="3197698" y="2171864"/>
                <a:ext cx="362117" cy="236685"/>
                <a:chOff x="4312849" y="3104300"/>
                <a:chExt cx="384317" cy="61430"/>
              </a:xfrm>
            </p:grpSpPr>
          </p:grpSp>
          <p:grpSp>
            <p:nvGrpSpPr>
              <p:cNvPr id="6156" name="组合 87"/>
              <p:cNvGrpSpPr/>
              <p:nvPr/>
            </p:nvGrpSpPr>
            <p:grpSpPr>
              <a:xfrm>
                <a:off x="3635164" y="2097014"/>
                <a:ext cx="630643" cy="550614"/>
                <a:chOff x="4846885" y="2796017"/>
                <a:chExt cx="840857" cy="734151"/>
              </a:xfrm>
            </p:grpSpPr>
            <p:sp>
              <p:nvSpPr>
                <p:cNvPr id="6157" name="椭圆 15"/>
                <p:cNvSpPr/>
                <p:nvPr/>
              </p:nvSpPr>
              <p:spPr>
                <a:xfrm>
                  <a:off x="4902566" y="2795742"/>
                  <a:ext cx="722379" cy="755172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 anchorCtr="0"/>
                <a:lstStyle>
                  <a:defPPr>
                    <a:defRPr lang="zh-CN"/>
                  </a:defPPr>
                  <a:lvl1pPr marL="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1pPr>
                  <a:lvl2pPr marL="4572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2pPr>
                  <a:lvl3pPr marL="9144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3pPr>
                  <a:lvl4pPr marL="13716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4pPr>
                  <a:lvl5pPr marL="18288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5pPr>
                </a:lstStyle>
                <a:p>
                  <a:pPr algn="ctr"/>
                  <a:endParaRPr sz="1000" b="1" kern="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6158" name="文本框 18"/>
                <p:cNvSpPr/>
                <p:nvPr/>
              </p:nvSpPr>
              <p:spPr>
                <a:xfrm>
                  <a:off x="4846885" y="2811166"/>
                  <a:ext cx="840857" cy="719002"/>
                </a:xfrm>
                <a:prstGeom prst="rect">
                  <a:avLst/>
                </a:prstGeom>
                <a:noFill/>
                <a:ln>
                  <a:noFill/>
                  <a:miter lim="800000"/>
                </a:ln>
              </p:spPr>
              <p:txBody>
                <a:bodyPr anchor="t" anchorCtr="0">
                  <a:spAutoFit/>
                </a:bodyPr>
                <a:lstStyle>
                  <a:defPPr>
                    <a:defRPr lang="zh-CN"/>
                  </a:defPPr>
                  <a:lvl1pPr marL="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1pPr>
                  <a:lvl2pPr marL="4572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2pPr>
                  <a:lvl3pPr marL="9144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3pPr>
                  <a:lvl4pPr marL="13716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4pPr>
                  <a:lvl5pPr marL="18288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5pPr>
                </a:lstStyle>
                <a:p>
                  <a:pPr algn="ctr"/>
                  <a:r>
                    <a:rPr lang="en-US" altLang="zh-CN" sz="2100" b="1" kern="0">
                      <a:solidFill>
                        <a:srgbClr val="00B0F0"/>
                      </a:solidFill>
                      <a:latin typeface="Impact" pitchFamily="34" charset="0"/>
                    </a:rPr>
                    <a:t>01</a:t>
                  </a:r>
                  <a:endParaRPr sz="2100" b="1" kern="0">
                    <a:solidFill>
                      <a:srgbClr val="00B0F0"/>
                    </a:solidFill>
                    <a:latin typeface="Impact" pitchFamily="34" charset="0"/>
                  </a:endParaRPr>
                </a:p>
              </p:txBody>
            </p:sp>
          </p:grpSp>
          <p:sp>
            <p:nvSpPr>
              <p:cNvPr id="6159" name="文本框 24"/>
              <p:cNvSpPr/>
              <p:nvPr/>
            </p:nvSpPr>
            <p:spPr>
              <a:xfrm>
                <a:off x="4035549" y="2014039"/>
                <a:ext cx="2629911" cy="659085"/>
              </a:xfrm>
              <a:prstGeom prst="rect">
                <a:avLst/>
              </a:prstGeom>
              <a:noFill/>
              <a:ln>
                <a:noFill/>
                <a:miter lim="800000"/>
              </a:ln>
            </p:spPr>
            <p:txBody>
              <a:bodyPr anchor="t" anchorCtr="0">
                <a:spAutoFit/>
              </a:bodyPr>
              <a:lstStyle>
                <a:defPPr>
                  <a:defRPr lang="zh-CN"/>
                </a:defPPr>
                <a:lvl1pPr marL="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1pPr>
                <a:lvl2pPr marL="4572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2pPr>
                <a:lvl3pPr marL="9144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3pPr>
                <a:lvl4pPr marL="13716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4pPr>
                <a:lvl5pPr marL="18288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5pPr>
              </a:lstStyle>
              <a:p>
                <a:pPr algn="ctr"/>
                <a:r>
                  <a:rPr sz="2700" b="1" kern="0">
                    <a:solidFill>
                      <a:prstClr val="white"/>
                    </a:solidFill>
                    <a:latin typeface="黑体" pitchFamily="49" charset="-122"/>
                    <a:ea typeface="黑体" pitchFamily="49" charset="-122"/>
                  </a:rPr>
                  <a:t>知识梳理</a:t>
                </a:r>
              </a:p>
            </p:txBody>
          </p:sp>
          <p:sp>
            <p:nvSpPr>
              <p:cNvPr id="6160" name="KSO_Shape"/>
              <p:cNvSpPr/>
              <p:nvPr/>
            </p:nvSpPr>
            <p:spPr>
              <a:xfrm>
                <a:off x="2302898" y="2098867"/>
                <a:ext cx="558262" cy="533428"/>
              </a:xfrm>
              <a:custGeom>
                <a:avLst/>
                <a:gdLst/>
                <a:ahLst/>
                <a:cxnLst/>
                <a:rect l="l" t="t" r="r" b="b"/>
                <a:pathLst>
                  <a:path w="1889279" h="1810503">
                    <a:moveTo>
                      <a:pt x="1408636" y="1462945"/>
                    </a:moveTo>
                    <a:cubicBezTo>
                      <a:pt x="1471912" y="1494489"/>
                      <a:pt x="1528819" y="1532588"/>
                      <a:pt x="1575786" y="1578162"/>
                    </a:cubicBezTo>
                    <a:cubicBezTo>
                      <a:pt x="1467281" y="1672800"/>
                      <a:pt x="1335058" y="1742507"/>
                      <a:pt x="1188886" y="1779443"/>
                    </a:cubicBezTo>
                    <a:cubicBezTo>
                      <a:pt x="1278166" y="1700386"/>
                      <a:pt x="1353810" y="1592053"/>
                      <a:pt x="1408636" y="1462945"/>
                    </a:cubicBezTo>
                    <a:close/>
                    <a:moveTo>
                      <a:pt x="494888" y="1445849"/>
                    </a:moveTo>
                    <a:cubicBezTo>
                      <a:pt x="556747" y="1590569"/>
                      <a:pt x="643865" y="1709702"/>
                      <a:pt x="747068" y="1790925"/>
                    </a:cubicBezTo>
                    <a:cubicBezTo>
                      <a:pt x="576321" y="1756303"/>
                      <a:pt x="422614" y="1677538"/>
                      <a:pt x="300900" y="1566189"/>
                    </a:cubicBezTo>
                    <a:cubicBezTo>
                      <a:pt x="355309" y="1517036"/>
                      <a:pt x="421005" y="1476420"/>
                      <a:pt x="494888" y="1445849"/>
                    </a:cubicBezTo>
                    <a:close/>
                    <a:moveTo>
                      <a:pt x="900586" y="1355871"/>
                    </a:moveTo>
                    <a:lnTo>
                      <a:pt x="900586" y="1808904"/>
                    </a:lnTo>
                    <a:lnTo>
                      <a:pt x="884222" y="1808113"/>
                    </a:lnTo>
                    <a:cubicBezTo>
                      <a:pt x="745280" y="1742581"/>
                      <a:pt x="627378" y="1604992"/>
                      <a:pt x="551037" y="1423344"/>
                    </a:cubicBezTo>
                    <a:cubicBezTo>
                      <a:pt x="655969" y="1381011"/>
                      <a:pt x="774745" y="1357337"/>
                      <a:pt x="900586" y="1355871"/>
                    </a:cubicBezTo>
                    <a:close/>
                    <a:moveTo>
                      <a:pt x="953521" y="1355186"/>
                    </a:moveTo>
                    <a:cubicBezTo>
                      <a:pt x="1099660" y="1356509"/>
                      <a:pt x="1236550" y="1386650"/>
                      <a:pt x="1354036" y="1440083"/>
                    </a:cubicBezTo>
                    <a:cubicBezTo>
                      <a:pt x="1283551" y="1605630"/>
                      <a:pt x="1178611" y="1734316"/>
                      <a:pt x="1054486" y="1804443"/>
                    </a:cubicBezTo>
                    <a:lnTo>
                      <a:pt x="953521" y="1810503"/>
                    </a:lnTo>
                    <a:close/>
                    <a:moveTo>
                      <a:pt x="1517159" y="931303"/>
                    </a:moveTo>
                    <a:lnTo>
                      <a:pt x="1889279" y="931303"/>
                    </a:lnTo>
                    <a:cubicBezTo>
                      <a:pt x="1883282" y="1167646"/>
                      <a:pt x="1781715" y="1381244"/>
                      <a:pt x="1618873" y="1536894"/>
                    </a:cubicBezTo>
                    <a:cubicBezTo>
                      <a:pt x="1566437" y="1485571"/>
                      <a:pt x="1502786" y="1442774"/>
                      <a:pt x="1431939" y="1407715"/>
                    </a:cubicBezTo>
                    <a:cubicBezTo>
                      <a:pt x="1485774" y="1266553"/>
                      <a:pt x="1516428" y="1104135"/>
                      <a:pt x="1517159" y="931303"/>
                    </a:cubicBezTo>
                    <a:close/>
                    <a:moveTo>
                      <a:pt x="953521" y="931303"/>
                    </a:moveTo>
                    <a:lnTo>
                      <a:pt x="1456842" y="931303"/>
                    </a:lnTo>
                    <a:cubicBezTo>
                      <a:pt x="1456123" y="1096196"/>
                      <a:pt x="1427268" y="1250986"/>
                      <a:pt x="1375819" y="1384691"/>
                    </a:cubicBezTo>
                    <a:cubicBezTo>
                      <a:pt x="1251537" y="1327928"/>
                      <a:pt x="1107288" y="1296191"/>
                      <a:pt x="953521" y="1294902"/>
                    </a:cubicBezTo>
                    <a:close/>
                    <a:moveTo>
                      <a:pt x="448568" y="931303"/>
                    </a:moveTo>
                    <a:lnTo>
                      <a:pt x="900586" y="931303"/>
                    </a:lnTo>
                    <a:lnTo>
                      <a:pt x="900586" y="1295603"/>
                    </a:lnTo>
                    <a:cubicBezTo>
                      <a:pt x="766605" y="1297053"/>
                      <a:pt x="640053" y="1322469"/>
                      <a:pt x="528061" y="1368046"/>
                    </a:cubicBezTo>
                    <a:cubicBezTo>
                      <a:pt x="478984" y="1238632"/>
                      <a:pt x="450499" y="1089843"/>
                      <a:pt x="448568" y="931303"/>
                    </a:cubicBezTo>
                    <a:close/>
                    <a:moveTo>
                      <a:pt x="0" y="931303"/>
                    </a:moveTo>
                    <a:lnTo>
                      <a:pt x="388264" y="931303"/>
                    </a:lnTo>
                    <a:cubicBezTo>
                      <a:pt x="390220" y="1097785"/>
                      <a:pt x="420532" y="1254193"/>
                      <a:pt x="473139" y="1390578"/>
                    </a:cubicBezTo>
                    <a:cubicBezTo>
                      <a:pt x="391203" y="1423988"/>
                      <a:pt x="318506" y="1469260"/>
                      <a:pt x="258353" y="1524144"/>
                    </a:cubicBezTo>
                    <a:cubicBezTo>
                      <a:pt x="102364" y="1370026"/>
                      <a:pt x="5849" y="1161456"/>
                      <a:pt x="0" y="931303"/>
                    </a:cubicBezTo>
                    <a:close/>
                    <a:moveTo>
                      <a:pt x="536834" y="421694"/>
                    </a:moveTo>
                    <a:cubicBezTo>
                      <a:pt x="646682" y="464986"/>
                      <a:pt x="770110" y="489176"/>
                      <a:pt x="900586" y="490537"/>
                    </a:cubicBezTo>
                    <a:lnTo>
                      <a:pt x="900586" y="875390"/>
                    </a:lnTo>
                    <a:lnTo>
                      <a:pt x="448805" y="875390"/>
                    </a:lnTo>
                    <a:cubicBezTo>
                      <a:pt x="451150" y="709592"/>
                      <a:pt x="482649" y="554587"/>
                      <a:pt x="536834" y="421694"/>
                    </a:cubicBezTo>
                    <a:close/>
                    <a:moveTo>
                      <a:pt x="1356131" y="409527"/>
                    </a:moveTo>
                    <a:cubicBezTo>
                      <a:pt x="1415590" y="544412"/>
                      <a:pt x="1451132" y="703874"/>
                      <a:pt x="1455052" y="875390"/>
                    </a:cubicBezTo>
                    <a:lnTo>
                      <a:pt x="953521" y="875390"/>
                    </a:lnTo>
                    <a:lnTo>
                      <a:pt x="953521" y="491238"/>
                    </a:lnTo>
                    <a:cubicBezTo>
                      <a:pt x="1099303" y="490092"/>
                      <a:pt x="1236528" y="461431"/>
                      <a:pt x="1356131" y="409527"/>
                    </a:cubicBezTo>
                    <a:close/>
                    <a:moveTo>
                      <a:pt x="271202" y="273767"/>
                    </a:moveTo>
                    <a:cubicBezTo>
                      <a:pt x="330895" y="324894"/>
                      <a:pt x="401533" y="367494"/>
                      <a:pt x="480768" y="398692"/>
                    </a:cubicBezTo>
                    <a:cubicBezTo>
                      <a:pt x="424147" y="539118"/>
                      <a:pt x="390867" y="701724"/>
                      <a:pt x="388496" y="875390"/>
                    </a:cubicBezTo>
                    <a:lnTo>
                      <a:pt x="238" y="875390"/>
                    </a:lnTo>
                    <a:cubicBezTo>
                      <a:pt x="7162" y="640451"/>
                      <a:pt x="108645" y="428248"/>
                      <a:pt x="271202" y="273767"/>
                    </a:cubicBezTo>
                    <a:close/>
                    <a:moveTo>
                      <a:pt x="1605567" y="261436"/>
                    </a:moveTo>
                    <a:cubicBezTo>
                      <a:pt x="1775300" y="417133"/>
                      <a:pt x="1881942" y="634296"/>
                      <a:pt x="1889035" y="875390"/>
                    </a:cubicBezTo>
                    <a:lnTo>
                      <a:pt x="1515364" y="875390"/>
                    </a:lnTo>
                    <a:cubicBezTo>
                      <a:pt x="1511419" y="696081"/>
                      <a:pt x="1474168" y="529014"/>
                      <a:pt x="1413107" y="386152"/>
                    </a:cubicBezTo>
                    <a:cubicBezTo>
                      <a:pt x="1485941" y="353453"/>
                      <a:pt x="1551126" y="311628"/>
                      <a:pt x="1605567" y="261436"/>
                    </a:cubicBezTo>
                    <a:close/>
                    <a:moveTo>
                      <a:pt x="748157" y="19413"/>
                    </a:moveTo>
                    <a:cubicBezTo>
                      <a:pt x="649482" y="96557"/>
                      <a:pt x="565491" y="208310"/>
                      <a:pt x="504779" y="344256"/>
                    </a:cubicBezTo>
                    <a:cubicBezTo>
                      <a:pt x="432706" y="315858"/>
                      <a:pt x="368354" y="277545"/>
                      <a:pt x="313920" y="231604"/>
                    </a:cubicBezTo>
                    <a:cubicBezTo>
                      <a:pt x="434240" y="127070"/>
                      <a:pt x="583275" y="52667"/>
                      <a:pt x="748157" y="19413"/>
                    </a:cubicBezTo>
                    <a:close/>
                    <a:moveTo>
                      <a:pt x="1137621" y="18543"/>
                    </a:moveTo>
                    <a:cubicBezTo>
                      <a:pt x="1297904" y="50310"/>
                      <a:pt x="1443338" y="120918"/>
                      <a:pt x="1562575" y="219802"/>
                    </a:cubicBezTo>
                    <a:cubicBezTo>
                      <a:pt x="1512842" y="265093"/>
                      <a:pt x="1453308" y="302843"/>
                      <a:pt x="1386970" y="332857"/>
                    </a:cubicBezTo>
                    <a:cubicBezTo>
                      <a:pt x="1323718" y="199817"/>
                      <a:pt x="1237626" y="91674"/>
                      <a:pt x="1137621" y="18543"/>
                    </a:cubicBezTo>
                    <a:close/>
                    <a:moveTo>
                      <a:pt x="900586" y="1702"/>
                    </a:moveTo>
                    <a:lnTo>
                      <a:pt x="900586" y="430269"/>
                    </a:lnTo>
                    <a:cubicBezTo>
                      <a:pt x="778345" y="428899"/>
                      <a:pt x="662774" y="406468"/>
                      <a:pt x="560047" y="366408"/>
                    </a:cubicBezTo>
                    <a:cubicBezTo>
                      <a:pt x="637783" y="193348"/>
                      <a:pt x="753999" y="63227"/>
                      <a:pt x="890213" y="2203"/>
                    </a:cubicBezTo>
                    <a:close/>
                    <a:moveTo>
                      <a:pt x="953521" y="0"/>
                    </a:moveTo>
                    <a:lnTo>
                      <a:pt x="981035" y="1330"/>
                    </a:lnTo>
                    <a:cubicBezTo>
                      <a:pt x="1124068" y="53565"/>
                      <a:pt x="1247786" y="180867"/>
                      <a:pt x="1332000" y="354889"/>
                    </a:cubicBezTo>
                    <a:cubicBezTo>
                      <a:pt x="1219743" y="403080"/>
                      <a:pt x="1090709" y="429800"/>
                      <a:pt x="953521" y="430954"/>
                    </a:cubicBezTo>
                    <a:close/>
                  </a:path>
                </a:pathLst>
              </a:custGeom>
              <a:solidFill>
                <a:schemeClr val="bg1"/>
              </a:solidFill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/>
              <a:lstStyle>
                <a:defPPr>
                  <a:defRPr lang="zh-CN"/>
                </a:defPPr>
                <a:lvl1pPr marL="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lang="zh-CN" altLang="en-US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lang="zh-CN" altLang="en-US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lang="zh-CN" altLang="en-US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lang="zh-CN" altLang="en-US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>
                  <a:solidFill>
                    <a:srgbClr val="FFFFFF"/>
                  </a:solidFill>
                  <a:ea typeface="宋体"/>
                </a:endParaRPr>
              </a:p>
            </p:txBody>
          </p:sp>
        </p:grpSp>
      </p:grpSp>
      <p:sp>
        <p:nvSpPr>
          <p:cNvPr id="6161" name="矩形 1">
            <a:hlinkClick r:id="rId2" action="ppaction://hlinksldjump"/>
          </p:cNvPr>
          <p:cNvSpPr/>
          <p:nvPr/>
        </p:nvSpPr>
        <p:spPr>
          <a:xfrm>
            <a:off x="1835150" y="1685925"/>
            <a:ext cx="5788025" cy="460375"/>
          </a:xfrm>
          <a:prstGeom prst="rect">
            <a:avLst/>
          </a:prstGeom>
          <a:solidFill>
            <a:srgbClr val="E56666"/>
          </a:solidFill>
          <a:ln>
            <a:noFill/>
            <a:miter lim="800000"/>
          </a:ln>
        </p:spPr>
        <p:txBody>
          <a:bodyPr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r>
              <a:rPr lang="en-US" altLang="zh-CN" sz="2400" b="1" kern="0">
                <a:solidFill>
                  <a:prstClr val="white"/>
                </a:solidFill>
                <a:latin typeface="隶书" pitchFamily="49" charset="-122"/>
                <a:ea typeface="隶书" pitchFamily="49" charset="-122"/>
              </a:rPr>
              <a:t>·1 </a:t>
            </a:r>
            <a:r>
              <a:rPr sz="2400" b="1" kern="0">
                <a:solidFill>
                  <a:prstClr val="white"/>
                </a:solidFill>
                <a:latin typeface="隶书" pitchFamily="49" charset="-122"/>
                <a:ea typeface="隶书" pitchFamily="49" charset="-122"/>
              </a:rPr>
              <a:t>电阻</a:t>
            </a:r>
          </a:p>
        </p:txBody>
      </p:sp>
      <p:sp>
        <p:nvSpPr>
          <p:cNvPr id="6162" name="矩形 2">
            <a:hlinkClick r:id="rId3" action="ppaction://hlinksldjump"/>
          </p:cNvPr>
          <p:cNvSpPr/>
          <p:nvPr/>
        </p:nvSpPr>
        <p:spPr>
          <a:xfrm>
            <a:off x="1835150" y="2284413"/>
            <a:ext cx="5788025" cy="461962"/>
          </a:xfrm>
          <a:prstGeom prst="rect">
            <a:avLst/>
          </a:prstGeom>
          <a:solidFill>
            <a:srgbClr val="00B7CA"/>
          </a:solidFill>
          <a:ln>
            <a:noFill/>
            <a:miter lim="800000"/>
          </a:ln>
        </p:spPr>
        <p:txBody>
          <a:bodyPr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r>
              <a:rPr lang="en-US" altLang="zh-CN" sz="2400" b="1" kern="0">
                <a:solidFill>
                  <a:prstClr val="white"/>
                </a:solidFill>
                <a:latin typeface="隶书" pitchFamily="49" charset="-122"/>
                <a:ea typeface="隶书" pitchFamily="49" charset="-122"/>
              </a:rPr>
              <a:t>·2 </a:t>
            </a:r>
            <a:r>
              <a:rPr sz="2400" b="1" kern="0">
                <a:solidFill>
                  <a:prstClr val="white"/>
                </a:solidFill>
                <a:latin typeface="隶书" pitchFamily="49" charset="-122"/>
                <a:ea typeface="隶书" pitchFamily="49" charset="-122"/>
              </a:rPr>
              <a:t>变阻器</a:t>
            </a:r>
          </a:p>
        </p:txBody>
      </p:sp>
      <p:pic>
        <p:nvPicPr>
          <p:cNvPr id="6163" name="Picture 7" descr="C:\Users\Administrator\Desktop\习题课件\返回框.png">
            <a:hlinkClick r:id="rId4" action="ppaction://hlinksldjump"/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101013" y="4130675"/>
            <a:ext cx="669925" cy="669925"/>
          </a:xfrm>
          <a:prstGeom prst="rect">
            <a:avLst/>
          </a:prstGeom>
          <a:noFill/>
          <a:ln>
            <a:noFill/>
            <a:miter lim="800000"/>
          </a:ln>
        </p:spPr>
      </p:pic>
      <p:sp>
        <p:nvSpPr>
          <p:cNvPr id="6164" name="矩形 27">
            <a:hlinkClick r:id="rId6" action="ppaction://hlinksldjump"/>
          </p:cNvPr>
          <p:cNvSpPr/>
          <p:nvPr/>
        </p:nvSpPr>
        <p:spPr>
          <a:xfrm>
            <a:off x="1835150" y="2859088"/>
            <a:ext cx="5788025" cy="460375"/>
          </a:xfrm>
          <a:prstGeom prst="rect">
            <a:avLst/>
          </a:prstGeom>
          <a:solidFill>
            <a:srgbClr val="FFC000"/>
          </a:solidFill>
          <a:ln>
            <a:noFill/>
            <a:miter lim="800000"/>
          </a:ln>
        </p:spPr>
        <p:txBody>
          <a:bodyPr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r>
              <a:rPr lang="en-US" altLang="zh-CN" sz="2400" b="1" kern="0">
                <a:solidFill>
                  <a:prstClr val="white"/>
                </a:solidFill>
                <a:latin typeface="隶书" pitchFamily="49" charset="-122"/>
                <a:ea typeface="隶书" pitchFamily="49" charset="-122"/>
              </a:rPr>
              <a:t>·3 </a:t>
            </a:r>
            <a:r>
              <a:rPr sz="2400" b="1" kern="0">
                <a:solidFill>
                  <a:prstClr val="white"/>
                </a:solidFill>
                <a:latin typeface="隶书" pitchFamily="49" charset="-122"/>
                <a:ea typeface="隶书" pitchFamily="49" charset="-122"/>
              </a:rPr>
              <a:t>欧姆定律</a:t>
            </a:r>
          </a:p>
        </p:txBody>
      </p:sp>
    </p:spTree>
    <p:extLst>
      <p:ext uri="{BB962C8B-B14F-4D97-AF65-F5344CB8AC3E}">
        <p14:creationId xmlns:p14="http://schemas.microsoft.com/office/powerpoint/2010/main" val="135948742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1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1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1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1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1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1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61" grpId="0" animBg="1"/>
      <p:bldP spid="6162" grpId="0" animBg="1"/>
      <p:bldP spid="6164" grpId="0" animBg="1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矩形 4"/>
          <p:cNvSpPr>
            <a:spLocks noChangeArrowheads="1"/>
          </p:cNvSpPr>
          <p:nvPr/>
        </p:nvSpPr>
        <p:spPr bwMode="auto">
          <a:xfrm>
            <a:off x="539750" y="595313"/>
            <a:ext cx="8023225" cy="3416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marL="358140" indent="-358140" algn="just">
              <a:lnSpc>
                <a:spcPct val="150000"/>
              </a:lnSpc>
            </a:pP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3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．实验方法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  <a:p>
            <a:pPr marL="358140" indent="-358140" algn="just">
              <a:lnSpc>
                <a:spcPct val="150000"/>
              </a:lnSpc>
            </a:pP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(1)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转换法：通过比较电流表示数或小灯泡的亮度来判断电阻的大小。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  <a:p>
            <a:pPr marL="358140" indent="-358140" algn="just">
              <a:lnSpc>
                <a:spcPct val="150000"/>
              </a:lnSpc>
            </a:pP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(2)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控制变量法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  <a:p>
            <a:pPr marL="357505" indent="-1905" algn="just">
              <a:lnSpc>
                <a:spcPct val="150000"/>
              </a:lnSpc>
            </a:pPr>
            <a:r>
              <a:rPr altLang="zh-CN" sz="2400" b="1" kern="0">
                <a:solidFill>
                  <a:prstClr val="black"/>
                </a:solidFill>
                <a:latin typeface="宋体" pitchFamily="2" charset="-122"/>
              </a:rPr>
              <a:t>①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控制导体的长度和横截面积相同，材料不同，来探究导体电阻与导体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________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的关系。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</p:txBody>
      </p:sp>
      <p:sp>
        <p:nvSpPr>
          <p:cNvPr id="43010" name="矩形 7"/>
          <p:cNvSpPr>
            <a:spLocks noChangeArrowheads="1"/>
          </p:cNvSpPr>
          <p:nvPr/>
        </p:nvSpPr>
        <p:spPr bwMode="auto">
          <a:xfrm>
            <a:off x="3419475" y="3295650"/>
            <a:ext cx="803275" cy="560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algn="just">
              <a:lnSpc>
                <a:spcPct val="150000"/>
              </a:lnSpc>
            </a:pPr>
            <a:r>
              <a:rPr altLang="zh-CN" sz="2400" b="1" kern="0">
                <a:solidFill>
                  <a:srgbClr val="C00000"/>
                </a:solidFill>
                <a:latin typeface="Times New Roman"/>
              </a:rPr>
              <a:t>材料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10221869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 fill="hold"/>
                                        <p:tgtEl>
                                          <p:spTgt spid="430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010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矩形 4"/>
          <p:cNvSpPr>
            <a:spLocks noChangeArrowheads="1"/>
          </p:cNvSpPr>
          <p:nvPr/>
        </p:nvSpPr>
        <p:spPr bwMode="auto">
          <a:xfrm>
            <a:off x="539750" y="868363"/>
            <a:ext cx="8023225" cy="2308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marL="357505" indent="-1905" algn="just">
              <a:lnSpc>
                <a:spcPct val="150000"/>
              </a:lnSpc>
            </a:pPr>
            <a:r>
              <a:rPr altLang="zh-CN" sz="2400" b="1" kern="0">
                <a:solidFill>
                  <a:prstClr val="black"/>
                </a:solidFill>
                <a:latin typeface="宋体" pitchFamily="2" charset="-122"/>
              </a:rPr>
              <a:t>②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控制导体的材料和横截面积相同，长度不同，来探究导体电阻与导体长度的关系。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  <a:p>
            <a:pPr marL="357505" indent="-1905" algn="just">
              <a:lnSpc>
                <a:spcPct val="150000"/>
              </a:lnSpc>
            </a:pPr>
            <a:r>
              <a:rPr altLang="zh-CN" sz="2400" b="1" kern="0">
                <a:solidFill>
                  <a:prstClr val="black"/>
                </a:solidFill>
                <a:latin typeface="宋体" pitchFamily="2" charset="-122"/>
              </a:rPr>
              <a:t>③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控制导体的材料和长度相同，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________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不同，来探究导体电阻与导体横截面积的关系。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</p:txBody>
      </p:sp>
      <p:sp>
        <p:nvSpPr>
          <p:cNvPr id="44034" name="矩形 6"/>
          <p:cNvSpPr>
            <a:spLocks noChangeArrowheads="1"/>
          </p:cNvSpPr>
          <p:nvPr/>
        </p:nvSpPr>
        <p:spPr bwMode="auto">
          <a:xfrm>
            <a:off x="5245100" y="1935163"/>
            <a:ext cx="1422400" cy="55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algn="just">
              <a:lnSpc>
                <a:spcPct val="150000"/>
              </a:lnSpc>
            </a:pPr>
            <a:r>
              <a:rPr altLang="zh-CN" sz="2400" b="1" kern="0">
                <a:solidFill>
                  <a:srgbClr val="C00000"/>
                </a:solidFill>
                <a:latin typeface="Times New Roman"/>
              </a:rPr>
              <a:t>横截面积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</p:txBody>
      </p:sp>
      <p:sp>
        <p:nvSpPr>
          <p:cNvPr id="44035" name="矩形 5"/>
          <p:cNvSpPr>
            <a:spLocks noChangeArrowheads="1"/>
          </p:cNvSpPr>
          <p:nvPr/>
        </p:nvSpPr>
        <p:spPr bwMode="auto">
          <a:xfrm>
            <a:off x="468313" y="3003550"/>
            <a:ext cx="8023225" cy="576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marL="358140" indent="-358140" algn="just">
              <a:lnSpc>
                <a:spcPct val="150000"/>
              </a:lnSpc>
            </a:pP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4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．实验步骤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39120263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 fill="hold"/>
                                        <p:tgtEl>
                                          <p:spTgt spid="440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034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5057" name="表格 6"/>
          <p:cNvGraphicFramePr>
            <a:graphicFrameLocks noGrp="1"/>
          </p:cNvGraphicFramePr>
          <p:nvPr/>
        </p:nvGraphicFramePr>
        <p:xfrm>
          <a:off x="971550" y="850900"/>
          <a:ext cx="7056438" cy="3095625"/>
        </p:xfrm>
        <a:graphic>
          <a:graphicData uri="http://schemas.openxmlformats.org/drawingml/2006/table">
            <a:tbl>
              <a:tblPr/>
              <a:tblGrid>
                <a:gridCol w="542925"/>
                <a:gridCol w="2171700"/>
                <a:gridCol w="2171700"/>
                <a:gridCol w="2170112"/>
              </a:tblGrid>
              <a:tr h="1031875">
                <a:tc>
                  <a:txBody>
                    <a:bodyPr/>
                    <a:lstStyle>
                      <a:defPPr>
                        <a:defRPr lang="zh-CN"/>
                      </a:defPPr>
                      <a:lvl1pPr marL="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1pPr>
                      <a:lvl2pPr marL="4572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2pPr>
                      <a:lvl3pPr marL="9144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3pPr>
                      <a:lvl4pPr marL="13716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4pPr>
                      <a:lvl5pPr marL="18288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5pPr>
                    </a:lstStyle>
                    <a:p>
                      <a:pPr marL="358775" lvl="0" indent="-358775" algn="ctr">
                        <a:spcAft>
                          <a:spcPct val="0"/>
                        </a:spcAft>
                      </a:pPr>
                      <a:r>
                        <a:rPr lang="en-US" altLang="zh-CN" sz="2400" b="1">
                          <a:latin typeface="Times New Roman" pitchFamily="18" charset="0"/>
                        </a:rPr>
                        <a:t> </a:t>
                      </a:r>
                      <a:endParaRPr lang="zh-CN" altLang="zh-CN" sz="2400">
                        <a:latin typeface="Times New Roman" pitchFamily="18" charset="0"/>
                        <a:ea typeface="宋体" pitchFamily="2" charset="-122"/>
                      </a:endParaRPr>
                    </a:p>
                  </a:txBody>
                  <a:tcPr marL="10878" marR="10878" marT="0" marB="0" anchor="ctr">
                    <a:lnL w="12700">
                      <a:solidFill>
                        <a:prstClr val="black"/>
                      </a:solidFill>
                      <a:round/>
                    </a:lnL>
                    <a:lnR w="12700">
                      <a:solidFill>
                        <a:prstClr val="black"/>
                      </a:solidFill>
                      <a:round/>
                    </a:lnR>
                    <a:lnT w="12700">
                      <a:solidFill>
                        <a:prstClr val="black"/>
                      </a:solidFill>
                      <a:round/>
                    </a:lnT>
                    <a:lnB w="12700">
                      <a:solidFill>
                        <a:prstClr val="black"/>
                      </a:solidFill>
                      <a:round/>
                    </a:lnB>
                    <a:noFill/>
                  </a:tcPr>
                </a:tc>
                <a:tc>
                  <a:txBody>
                    <a:bodyPr/>
                    <a:lstStyle>
                      <a:defPPr>
                        <a:defRPr lang="zh-CN"/>
                      </a:defPPr>
                      <a:lvl1pPr marL="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1pPr>
                      <a:lvl2pPr marL="4572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2pPr>
                      <a:lvl3pPr marL="9144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3pPr>
                      <a:lvl4pPr marL="13716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4pPr>
                      <a:lvl5pPr marL="18288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5pPr>
                    </a:lstStyle>
                    <a:p>
                      <a:pPr lvl="0" algn="ctr">
                        <a:spcAft>
                          <a:spcPct val="0"/>
                        </a:spcAft>
                      </a:pPr>
                      <a:r>
                        <a:rPr lang="zh-CN" altLang="zh-CN" sz="2400" b="1">
                          <a:latin typeface="Times New Roman" pitchFamily="18" charset="0"/>
                          <a:ea typeface="宋体" pitchFamily="2" charset="-122"/>
                        </a:rPr>
                        <a:t>导体的电阻与横截面积的关系</a:t>
                      </a:r>
                      <a:endParaRPr lang="zh-CN" altLang="zh-CN" sz="2400">
                        <a:latin typeface="Times New Roman" pitchFamily="18" charset="0"/>
                        <a:ea typeface="宋体" pitchFamily="2" charset="-122"/>
                      </a:endParaRPr>
                    </a:p>
                  </a:txBody>
                  <a:tcPr marL="10878" marR="10878" marT="0" marB="0" anchor="ctr">
                    <a:lnL w="12700">
                      <a:solidFill>
                        <a:prstClr val="black"/>
                      </a:solidFill>
                      <a:round/>
                    </a:lnL>
                    <a:lnR w="12700">
                      <a:solidFill>
                        <a:prstClr val="black"/>
                      </a:solidFill>
                      <a:round/>
                    </a:lnR>
                    <a:lnT w="12700">
                      <a:solidFill>
                        <a:prstClr val="black"/>
                      </a:solidFill>
                      <a:round/>
                    </a:lnT>
                    <a:lnB w="12700">
                      <a:solidFill>
                        <a:prstClr val="black"/>
                      </a:solidFill>
                      <a:round/>
                    </a:lnB>
                    <a:noFill/>
                  </a:tcPr>
                </a:tc>
                <a:tc>
                  <a:txBody>
                    <a:bodyPr/>
                    <a:lstStyle>
                      <a:defPPr>
                        <a:defRPr lang="zh-CN"/>
                      </a:defPPr>
                      <a:lvl1pPr marL="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1pPr>
                      <a:lvl2pPr marL="4572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2pPr>
                      <a:lvl3pPr marL="9144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3pPr>
                      <a:lvl4pPr marL="13716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4pPr>
                      <a:lvl5pPr marL="18288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5pPr>
                    </a:lstStyle>
                    <a:p>
                      <a:pPr marL="358775" lvl="0" indent="-358775" algn="ctr">
                        <a:spcAft>
                          <a:spcPct val="0"/>
                        </a:spcAft>
                      </a:pPr>
                      <a:r>
                        <a:rPr lang="zh-CN" altLang="zh-CN" sz="2400" b="1">
                          <a:latin typeface="Times New Roman" pitchFamily="18" charset="0"/>
                          <a:ea typeface="宋体" pitchFamily="2" charset="-122"/>
                        </a:rPr>
                        <a:t>导体的电阻与长度的关系</a:t>
                      </a:r>
                      <a:endParaRPr lang="zh-CN" altLang="zh-CN" sz="2400">
                        <a:latin typeface="Times New Roman" pitchFamily="18" charset="0"/>
                        <a:ea typeface="宋体" pitchFamily="2" charset="-122"/>
                      </a:endParaRPr>
                    </a:p>
                  </a:txBody>
                  <a:tcPr marL="10878" marR="10878" marT="0" marB="0" anchor="ctr">
                    <a:lnL w="12700">
                      <a:solidFill>
                        <a:prstClr val="black"/>
                      </a:solidFill>
                      <a:round/>
                    </a:lnL>
                    <a:lnR w="12700">
                      <a:solidFill>
                        <a:prstClr val="black"/>
                      </a:solidFill>
                      <a:round/>
                    </a:lnR>
                    <a:lnT w="12700">
                      <a:solidFill>
                        <a:prstClr val="black"/>
                      </a:solidFill>
                      <a:round/>
                    </a:lnT>
                    <a:lnB w="12700">
                      <a:solidFill>
                        <a:prstClr val="black"/>
                      </a:solidFill>
                      <a:round/>
                    </a:lnB>
                    <a:noFill/>
                  </a:tcPr>
                </a:tc>
                <a:tc>
                  <a:txBody>
                    <a:bodyPr/>
                    <a:lstStyle>
                      <a:defPPr>
                        <a:defRPr lang="zh-CN"/>
                      </a:defPPr>
                      <a:lvl1pPr marL="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1pPr>
                      <a:lvl2pPr marL="4572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2pPr>
                      <a:lvl3pPr marL="9144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3pPr>
                      <a:lvl4pPr marL="13716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4pPr>
                      <a:lvl5pPr marL="18288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5pPr>
                    </a:lstStyle>
                    <a:p>
                      <a:pPr marL="358775" lvl="0" indent="-358775" algn="ctr">
                        <a:spcAft>
                          <a:spcPct val="0"/>
                        </a:spcAft>
                      </a:pPr>
                      <a:r>
                        <a:rPr lang="zh-CN" altLang="zh-CN" sz="2400" b="1">
                          <a:latin typeface="Times New Roman" pitchFamily="18" charset="0"/>
                          <a:ea typeface="宋体" pitchFamily="2" charset="-122"/>
                        </a:rPr>
                        <a:t>导体的电阻与</a:t>
                      </a:r>
                      <a:endParaRPr lang="zh-CN" altLang="zh-CN" sz="2400">
                        <a:latin typeface="Times New Roman" pitchFamily="18" charset="0"/>
                        <a:ea typeface="宋体" pitchFamily="2" charset="-122"/>
                      </a:endParaRPr>
                    </a:p>
                    <a:p>
                      <a:pPr marL="358775" lvl="0" indent="-358775" algn="ctr">
                        <a:spcAft>
                          <a:spcPct val="0"/>
                        </a:spcAft>
                      </a:pPr>
                      <a:r>
                        <a:rPr lang="zh-CN" altLang="zh-CN" sz="2400" b="1">
                          <a:latin typeface="Times New Roman" pitchFamily="18" charset="0"/>
                          <a:ea typeface="宋体" pitchFamily="2" charset="-122"/>
                        </a:rPr>
                        <a:t>材料的关系</a:t>
                      </a:r>
                      <a:endParaRPr lang="zh-CN" altLang="zh-CN" sz="2400">
                        <a:latin typeface="Times New Roman" pitchFamily="18" charset="0"/>
                        <a:ea typeface="宋体" pitchFamily="2" charset="-122"/>
                      </a:endParaRPr>
                    </a:p>
                  </a:txBody>
                  <a:tcPr marL="10878" marR="10878" marT="0" marB="0" anchor="ctr">
                    <a:lnL w="12700">
                      <a:solidFill>
                        <a:prstClr val="black"/>
                      </a:solidFill>
                      <a:round/>
                    </a:lnL>
                    <a:lnR w="12700">
                      <a:solidFill>
                        <a:prstClr val="black"/>
                      </a:solidFill>
                      <a:round/>
                    </a:lnR>
                    <a:lnT w="12700">
                      <a:solidFill>
                        <a:prstClr val="black"/>
                      </a:solidFill>
                      <a:round/>
                    </a:lnT>
                    <a:lnB w="12700">
                      <a:solidFill>
                        <a:prstClr val="black"/>
                      </a:solidFill>
                      <a:round/>
                    </a:lnB>
                    <a:noFill/>
                  </a:tcPr>
                </a:tc>
              </a:tr>
              <a:tr h="2063750">
                <a:tc>
                  <a:txBody>
                    <a:bodyPr/>
                    <a:lstStyle>
                      <a:defPPr>
                        <a:defRPr lang="zh-CN"/>
                      </a:defPPr>
                      <a:lvl1pPr marL="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1pPr>
                      <a:lvl2pPr marL="4572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2pPr>
                      <a:lvl3pPr marL="9144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3pPr>
                      <a:lvl4pPr marL="13716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4pPr>
                      <a:lvl5pPr marL="18288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5pPr>
                    </a:lstStyle>
                    <a:p>
                      <a:pPr marL="358775" lvl="0" indent="-358775" algn="ctr">
                        <a:spcAft>
                          <a:spcPct val="0"/>
                        </a:spcAft>
                      </a:pPr>
                      <a:r>
                        <a:rPr lang="zh-CN" altLang="zh-CN" sz="2400" b="1">
                          <a:latin typeface="Times New Roman" pitchFamily="18" charset="0"/>
                          <a:ea typeface="宋体" pitchFamily="2" charset="-122"/>
                        </a:rPr>
                        <a:t>操</a:t>
                      </a:r>
                      <a:endParaRPr lang="zh-CN" altLang="zh-CN" sz="2400">
                        <a:latin typeface="Times New Roman" pitchFamily="18" charset="0"/>
                        <a:ea typeface="宋体" pitchFamily="2" charset="-122"/>
                      </a:endParaRPr>
                    </a:p>
                    <a:p>
                      <a:pPr marL="358775" lvl="0" indent="-358775" algn="ctr">
                        <a:spcAft>
                          <a:spcPct val="0"/>
                        </a:spcAft>
                      </a:pPr>
                      <a:r>
                        <a:rPr lang="zh-CN" altLang="zh-CN" sz="2400" b="1">
                          <a:latin typeface="Times New Roman" pitchFamily="18" charset="0"/>
                          <a:ea typeface="宋体" pitchFamily="2" charset="-122"/>
                        </a:rPr>
                        <a:t>作</a:t>
                      </a:r>
                      <a:endParaRPr lang="zh-CN" altLang="zh-CN" sz="2400">
                        <a:latin typeface="Times New Roman" pitchFamily="18" charset="0"/>
                        <a:ea typeface="宋体" pitchFamily="2" charset="-122"/>
                      </a:endParaRPr>
                    </a:p>
                  </a:txBody>
                  <a:tcPr marL="10878" marR="10878" marT="0" marB="0" anchor="ctr">
                    <a:lnL w="12700">
                      <a:solidFill>
                        <a:prstClr val="black"/>
                      </a:solidFill>
                      <a:round/>
                    </a:lnL>
                    <a:lnR w="12700">
                      <a:solidFill>
                        <a:prstClr val="black"/>
                      </a:solidFill>
                      <a:round/>
                    </a:lnR>
                    <a:lnT w="12700">
                      <a:solidFill>
                        <a:prstClr val="black"/>
                      </a:solidFill>
                      <a:round/>
                    </a:lnT>
                    <a:lnB w="12700">
                      <a:solidFill>
                        <a:prstClr val="black"/>
                      </a:solidFill>
                      <a:round/>
                    </a:lnB>
                    <a:noFill/>
                  </a:tcPr>
                </a:tc>
                <a:tc>
                  <a:txBody>
                    <a:bodyPr/>
                    <a:lstStyle>
                      <a:defPPr>
                        <a:defRPr lang="zh-CN"/>
                      </a:defPPr>
                      <a:lvl1pPr marL="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1pPr>
                      <a:lvl2pPr marL="4572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2pPr>
                      <a:lvl3pPr marL="9144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3pPr>
                      <a:lvl4pPr marL="13716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4pPr>
                      <a:lvl5pPr marL="18288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5pPr>
                    </a:lstStyle>
                    <a:p>
                      <a:pPr marL="358775" lvl="0" indent="-358775">
                        <a:spcAft>
                          <a:spcPct val="0"/>
                        </a:spcAft>
                      </a:pPr>
                      <a:r>
                        <a:rPr lang="en-US" altLang="zh-CN" sz="2400" b="1">
                          <a:latin typeface="Times New Roman" pitchFamily="18" charset="0"/>
                        </a:rPr>
                        <a:t>    </a:t>
                      </a:r>
                      <a:r>
                        <a:rPr lang="zh-CN" altLang="zh-CN" sz="2400" b="1">
                          <a:latin typeface="Times New Roman" pitchFamily="18" charset="0"/>
                          <a:ea typeface="宋体" pitchFamily="2" charset="-122"/>
                        </a:rPr>
                        <a:t>分别把金属丝</a:t>
                      </a:r>
                      <a:r>
                        <a:rPr lang="zh-CN" altLang="zh-CN" sz="2400" b="1">
                          <a:latin typeface="Times New Roman" pitchFamily="18" charset="0"/>
                          <a:ea typeface="Times New Roman" panose="02020603050405020304" charset="0"/>
                        </a:rPr>
                        <a:t> </a:t>
                      </a:r>
                      <a:r>
                        <a:rPr lang="en-US" altLang="zh-CN" sz="2400" b="1" i="1">
                          <a:latin typeface="Times New Roman" pitchFamily="18" charset="0"/>
                          <a:ea typeface="Times New Roman" panose="02020603050405020304" charset="0"/>
                        </a:rPr>
                        <a:t>AB</a:t>
                      </a:r>
                      <a:r>
                        <a:rPr lang="en-US" altLang="zh-CN" sz="2400" b="1">
                          <a:latin typeface="Times New Roman" pitchFamily="18" charset="0"/>
                          <a:ea typeface="Times New Roman" panose="02020603050405020304" charset="0"/>
                        </a:rPr>
                        <a:t> </a:t>
                      </a:r>
                      <a:r>
                        <a:rPr lang="zh-CN" altLang="zh-CN" sz="2400" b="1">
                          <a:latin typeface="Times New Roman" pitchFamily="18" charset="0"/>
                          <a:ea typeface="宋体" pitchFamily="2" charset="-122"/>
                        </a:rPr>
                        <a:t>和</a:t>
                      </a:r>
                      <a:r>
                        <a:rPr lang="zh-CN" altLang="zh-CN" sz="2400" b="1">
                          <a:latin typeface="Times New Roman" pitchFamily="18" charset="0"/>
                          <a:ea typeface="Times New Roman" panose="02020603050405020304" charset="0"/>
                        </a:rPr>
                        <a:t> </a:t>
                      </a:r>
                      <a:r>
                        <a:rPr lang="en-US" altLang="zh-CN" sz="2400" b="1" i="1">
                          <a:latin typeface="Times New Roman" pitchFamily="18" charset="0"/>
                          <a:ea typeface="Times New Roman" panose="02020603050405020304" charset="0"/>
                        </a:rPr>
                        <a:t>CD</a:t>
                      </a:r>
                      <a:r>
                        <a:rPr lang="en-US" altLang="zh-CN" sz="2400" b="1">
                          <a:latin typeface="Times New Roman" pitchFamily="18" charset="0"/>
                          <a:ea typeface="Times New Roman" panose="02020603050405020304" charset="0"/>
                        </a:rPr>
                        <a:t> </a:t>
                      </a:r>
                      <a:r>
                        <a:rPr lang="zh-CN" altLang="zh-CN" sz="2400" b="1">
                          <a:latin typeface="Times New Roman" pitchFamily="18" charset="0"/>
                          <a:ea typeface="宋体" pitchFamily="2" charset="-122"/>
                        </a:rPr>
                        <a:t>接入电路</a:t>
                      </a:r>
                      <a:endParaRPr lang="zh-CN" altLang="zh-CN" sz="2400">
                        <a:latin typeface="Times New Roman" pitchFamily="18" charset="0"/>
                        <a:ea typeface="宋体" pitchFamily="2" charset="-122"/>
                      </a:endParaRPr>
                    </a:p>
                  </a:txBody>
                  <a:tcPr marL="10878" marR="10878" marT="0" marB="0" anchor="ctr">
                    <a:lnL w="12700">
                      <a:solidFill>
                        <a:prstClr val="black"/>
                      </a:solidFill>
                      <a:round/>
                    </a:lnL>
                    <a:lnR w="12700">
                      <a:solidFill>
                        <a:prstClr val="black"/>
                      </a:solidFill>
                      <a:round/>
                    </a:lnR>
                    <a:lnT w="12700">
                      <a:solidFill>
                        <a:prstClr val="black"/>
                      </a:solidFill>
                      <a:round/>
                    </a:lnT>
                    <a:lnB w="12700">
                      <a:solidFill>
                        <a:prstClr val="black"/>
                      </a:solidFill>
                      <a:round/>
                    </a:lnB>
                    <a:noFill/>
                  </a:tcPr>
                </a:tc>
                <a:tc>
                  <a:txBody>
                    <a:bodyPr/>
                    <a:lstStyle>
                      <a:defPPr>
                        <a:defRPr lang="zh-CN"/>
                      </a:defPPr>
                      <a:lvl1pPr marL="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1pPr>
                      <a:lvl2pPr marL="4572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2pPr>
                      <a:lvl3pPr marL="9144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3pPr>
                      <a:lvl4pPr marL="13716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4pPr>
                      <a:lvl5pPr marL="18288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5pPr>
                    </a:lstStyle>
                    <a:p>
                      <a:pPr marL="358775" lvl="0" indent="-358775">
                        <a:spcAft>
                          <a:spcPct val="0"/>
                        </a:spcAft>
                      </a:pPr>
                      <a:r>
                        <a:rPr lang="en-US" altLang="zh-CN" sz="2400" b="1">
                          <a:latin typeface="Times New Roman" pitchFamily="18" charset="0"/>
                        </a:rPr>
                        <a:t>    </a:t>
                      </a:r>
                      <a:r>
                        <a:rPr lang="zh-CN" altLang="zh-CN" sz="2400" b="1">
                          <a:latin typeface="Times New Roman" pitchFamily="18" charset="0"/>
                          <a:ea typeface="宋体" pitchFamily="2" charset="-122"/>
                        </a:rPr>
                        <a:t>把</a:t>
                      </a:r>
                      <a:r>
                        <a:rPr lang="en-US" altLang="zh-CN" sz="2400" b="1" i="1">
                          <a:latin typeface="Times New Roman" pitchFamily="18" charset="0"/>
                        </a:rPr>
                        <a:t>A</a:t>
                      </a:r>
                      <a:r>
                        <a:rPr lang="zh-CN" altLang="zh-CN" sz="2400" b="1">
                          <a:latin typeface="Times New Roman" pitchFamily="18" charset="0"/>
                          <a:ea typeface="宋体" pitchFamily="2" charset="-122"/>
                        </a:rPr>
                        <a:t>接线柱连入电路。闭合开关，让鳄鱼夹</a:t>
                      </a:r>
                      <a:r>
                        <a:rPr lang="en-US" altLang="zh-CN" sz="2400" b="1" i="1">
                          <a:latin typeface="Times New Roman" pitchFamily="18" charset="0"/>
                        </a:rPr>
                        <a:t>P</a:t>
                      </a:r>
                      <a:r>
                        <a:rPr lang="zh-CN" altLang="zh-CN" sz="2400" b="1">
                          <a:latin typeface="Times New Roman" pitchFamily="18" charset="0"/>
                          <a:ea typeface="宋体" pitchFamily="2" charset="-122"/>
                        </a:rPr>
                        <a:t>在</a:t>
                      </a:r>
                      <a:r>
                        <a:rPr lang="en-US" altLang="zh-CN" sz="2400" b="1" i="1">
                          <a:latin typeface="Times New Roman" pitchFamily="18" charset="0"/>
                        </a:rPr>
                        <a:t>A</a:t>
                      </a:r>
                      <a:r>
                        <a:rPr lang="zh-CN" altLang="zh-CN" sz="2400" b="1">
                          <a:latin typeface="Times New Roman" pitchFamily="18" charset="0"/>
                          <a:ea typeface="宋体" pitchFamily="2" charset="-122"/>
                        </a:rPr>
                        <a:t>、</a:t>
                      </a:r>
                      <a:r>
                        <a:rPr lang="en-US" altLang="zh-CN" sz="2400" b="1" i="1">
                          <a:latin typeface="Times New Roman" pitchFamily="18" charset="0"/>
                        </a:rPr>
                        <a:t>B</a:t>
                      </a:r>
                      <a:r>
                        <a:rPr lang="zh-CN" altLang="zh-CN" sz="2400" b="1">
                          <a:latin typeface="Times New Roman" pitchFamily="18" charset="0"/>
                          <a:ea typeface="宋体" pitchFamily="2" charset="-122"/>
                        </a:rPr>
                        <a:t>之间滑动</a:t>
                      </a:r>
                      <a:endParaRPr lang="zh-CN" altLang="zh-CN" sz="2400">
                        <a:latin typeface="Times New Roman" pitchFamily="18" charset="0"/>
                        <a:ea typeface="宋体" pitchFamily="2" charset="-122"/>
                      </a:endParaRPr>
                    </a:p>
                  </a:txBody>
                  <a:tcPr marL="10878" marR="10878" marT="0" marB="0" anchor="ctr">
                    <a:lnL w="12700">
                      <a:solidFill>
                        <a:prstClr val="black"/>
                      </a:solidFill>
                      <a:round/>
                    </a:lnL>
                    <a:lnR w="12700">
                      <a:solidFill>
                        <a:prstClr val="black"/>
                      </a:solidFill>
                      <a:round/>
                    </a:lnR>
                    <a:lnT w="12700">
                      <a:solidFill>
                        <a:prstClr val="black"/>
                      </a:solidFill>
                      <a:round/>
                    </a:lnT>
                    <a:lnB w="12700">
                      <a:solidFill>
                        <a:prstClr val="black"/>
                      </a:solidFill>
                      <a:round/>
                    </a:lnB>
                    <a:noFill/>
                  </a:tcPr>
                </a:tc>
                <a:tc>
                  <a:txBody>
                    <a:bodyPr/>
                    <a:lstStyle>
                      <a:defPPr>
                        <a:defRPr lang="zh-CN"/>
                      </a:defPPr>
                      <a:lvl1pPr marL="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1pPr>
                      <a:lvl2pPr marL="4572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2pPr>
                      <a:lvl3pPr marL="9144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3pPr>
                      <a:lvl4pPr marL="13716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4pPr>
                      <a:lvl5pPr marL="18288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5pPr>
                    </a:lstStyle>
                    <a:p>
                      <a:pPr marL="358775" lvl="0" indent="-358775">
                        <a:spcAft>
                          <a:spcPct val="0"/>
                        </a:spcAft>
                      </a:pPr>
                      <a:r>
                        <a:rPr lang="en-US" altLang="zh-CN" sz="2400" b="1">
                          <a:latin typeface="Times New Roman" pitchFamily="18" charset="0"/>
                        </a:rPr>
                        <a:t>    </a:t>
                      </a:r>
                      <a:r>
                        <a:rPr lang="zh-CN" altLang="zh-CN" sz="2400" b="1">
                          <a:latin typeface="Times New Roman" pitchFamily="18" charset="0"/>
                          <a:ea typeface="宋体" pitchFamily="2" charset="-122"/>
                        </a:rPr>
                        <a:t>分别把金属丝</a:t>
                      </a:r>
                      <a:r>
                        <a:rPr lang="en-US" altLang="zh-CN" sz="2400" b="1" i="1">
                          <a:latin typeface="Times New Roman" pitchFamily="18" charset="0"/>
                        </a:rPr>
                        <a:t>AB</a:t>
                      </a:r>
                      <a:r>
                        <a:rPr lang="en-US" altLang="zh-CN" sz="2400" b="1">
                          <a:latin typeface="Times New Roman" pitchFamily="18" charset="0"/>
                        </a:rPr>
                        <a:t> </a:t>
                      </a:r>
                      <a:r>
                        <a:rPr lang="zh-CN" altLang="zh-CN" sz="2400" b="1">
                          <a:latin typeface="Times New Roman" pitchFamily="18" charset="0"/>
                          <a:ea typeface="宋体" pitchFamily="2" charset="-122"/>
                        </a:rPr>
                        <a:t>和</a:t>
                      </a:r>
                      <a:r>
                        <a:rPr lang="en-US" altLang="zh-CN" sz="2400" b="1" i="1">
                          <a:latin typeface="Times New Roman" pitchFamily="18" charset="0"/>
                        </a:rPr>
                        <a:t>EF</a:t>
                      </a:r>
                      <a:r>
                        <a:rPr lang="en-US" altLang="zh-CN" sz="2400" b="1">
                          <a:latin typeface="Times New Roman" pitchFamily="18" charset="0"/>
                        </a:rPr>
                        <a:t> </a:t>
                      </a:r>
                      <a:r>
                        <a:rPr lang="zh-CN" altLang="zh-CN" sz="2400" b="1">
                          <a:latin typeface="Times New Roman" pitchFamily="18" charset="0"/>
                          <a:ea typeface="宋体" pitchFamily="2" charset="-122"/>
                        </a:rPr>
                        <a:t>接入电路</a:t>
                      </a:r>
                      <a:endParaRPr lang="zh-CN" altLang="zh-CN" sz="2400">
                        <a:latin typeface="Times New Roman" pitchFamily="18" charset="0"/>
                        <a:ea typeface="宋体" pitchFamily="2" charset="-122"/>
                      </a:endParaRPr>
                    </a:p>
                  </a:txBody>
                  <a:tcPr marL="10878" marR="10878" marT="0" marB="0" anchor="ctr">
                    <a:lnL w="12700">
                      <a:solidFill>
                        <a:prstClr val="black"/>
                      </a:solidFill>
                      <a:round/>
                    </a:lnL>
                    <a:lnR w="12700">
                      <a:solidFill>
                        <a:prstClr val="black"/>
                      </a:solidFill>
                      <a:round/>
                    </a:lnR>
                    <a:lnT w="12700">
                      <a:solidFill>
                        <a:prstClr val="black"/>
                      </a:solidFill>
                      <a:round/>
                    </a:lnT>
                    <a:lnB w="12700">
                      <a:solidFill>
                        <a:prstClr val="black"/>
                      </a:solidFill>
                      <a:round/>
                    </a:lnB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4836956"/>
      </p:ext>
    </p:extLst>
  </p:cSld>
  <p:clrMapOvr>
    <a:masterClrMapping/>
  </p:clrMapOvr>
  <p:transition/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6081" name="表格 6"/>
          <p:cNvGraphicFramePr>
            <a:graphicFrameLocks noGrp="1"/>
          </p:cNvGraphicFramePr>
          <p:nvPr/>
        </p:nvGraphicFramePr>
        <p:xfrm>
          <a:off x="649288" y="614362"/>
          <a:ext cx="8064500" cy="4023678"/>
        </p:xfrm>
        <a:graphic>
          <a:graphicData uri="http://schemas.openxmlformats.org/drawingml/2006/table">
            <a:tbl>
              <a:tblPr/>
              <a:tblGrid>
                <a:gridCol w="620712"/>
                <a:gridCol w="2481262"/>
                <a:gridCol w="2481262"/>
                <a:gridCol w="2481262"/>
              </a:tblGrid>
              <a:tr h="731838">
                <a:tc>
                  <a:txBody>
                    <a:bodyPr/>
                    <a:lstStyle>
                      <a:defPPr>
                        <a:defRPr lang="zh-CN"/>
                      </a:defPPr>
                      <a:lvl1pPr marL="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1pPr>
                      <a:lvl2pPr marL="4572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2pPr>
                      <a:lvl3pPr marL="9144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3pPr>
                      <a:lvl4pPr marL="13716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4pPr>
                      <a:lvl5pPr marL="18288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5pPr>
                    </a:lstStyle>
                    <a:p>
                      <a:pPr marL="358775" lvl="0" indent="-358775" algn="ctr">
                        <a:spcAft>
                          <a:spcPct val="0"/>
                        </a:spcAft>
                      </a:pPr>
                      <a:r>
                        <a:rPr lang="en-US" altLang="zh-CN" sz="2400" b="1">
                          <a:latin typeface="Times New Roman" pitchFamily="18" charset="0"/>
                        </a:rPr>
                        <a:t> </a:t>
                      </a:r>
                      <a:endParaRPr lang="zh-CN" altLang="zh-CN" sz="2400">
                        <a:latin typeface="Times New Roman" pitchFamily="18" charset="0"/>
                        <a:ea typeface="宋体" pitchFamily="2" charset="-122"/>
                      </a:endParaRPr>
                    </a:p>
                  </a:txBody>
                  <a:tcPr marL="10878" marR="10878" marT="0" marB="0" anchor="ctr">
                    <a:lnL w="12700">
                      <a:solidFill>
                        <a:prstClr val="black"/>
                      </a:solidFill>
                      <a:round/>
                    </a:lnL>
                    <a:lnR w="12700">
                      <a:solidFill>
                        <a:prstClr val="black"/>
                      </a:solidFill>
                      <a:round/>
                    </a:lnR>
                    <a:lnT w="12700">
                      <a:solidFill>
                        <a:prstClr val="black"/>
                      </a:solidFill>
                      <a:round/>
                    </a:lnT>
                    <a:lnB w="12700">
                      <a:solidFill>
                        <a:prstClr val="black"/>
                      </a:solidFill>
                      <a:round/>
                    </a:lnB>
                    <a:noFill/>
                  </a:tcPr>
                </a:tc>
                <a:tc>
                  <a:txBody>
                    <a:bodyPr/>
                    <a:lstStyle>
                      <a:defPPr>
                        <a:defRPr lang="zh-CN"/>
                      </a:defPPr>
                      <a:lvl1pPr marL="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1pPr>
                      <a:lvl2pPr marL="4572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2pPr>
                      <a:lvl3pPr marL="9144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3pPr>
                      <a:lvl4pPr marL="13716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4pPr>
                      <a:lvl5pPr marL="18288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5pPr>
                    </a:lstStyle>
                    <a:p>
                      <a:pPr marL="358775" lvl="0" indent="-358775" algn="ctr">
                        <a:spcAft>
                          <a:spcPct val="0"/>
                        </a:spcAft>
                      </a:pPr>
                      <a:r>
                        <a:rPr lang="zh-CN" altLang="zh-CN" sz="2400" b="1">
                          <a:latin typeface="Times New Roman" pitchFamily="18" charset="0"/>
                          <a:ea typeface="宋体" pitchFamily="2" charset="-122"/>
                        </a:rPr>
                        <a:t>导体的电阻与</a:t>
                      </a:r>
                      <a:endParaRPr lang="en-US" altLang="zh-CN" sz="2400" b="1">
                        <a:latin typeface="Times New Roman" pitchFamily="18" charset="0"/>
                      </a:endParaRPr>
                    </a:p>
                    <a:p>
                      <a:pPr marL="358775" lvl="0" indent="-358775" algn="ctr">
                        <a:spcAft>
                          <a:spcPct val="0"/>
                        </a:spcAft>
                      </a:pPr>
                      <a:r>
                        <a:rPr lang="zh-CN" altLang="zh-CN" sz="2400" b="1">
                          <a:latin typeface="Times New Roman" pitchFamily="18" charset="0"/>
                          <a:ea typeface="宋体" pitchFamily="2" charset="-122"/>
                        </a:rPr>
                        <a:t>横截面积的关系</a:t>
                      </a:r>
                      <a:endParaRPr lang="zh-CN" altLang="zh-CN" sz="2400">
                        <a:latin typeface="Times New Roman" pitchFamily="18" charset="0"/>
                        <a:ea typeface="宋体" pitchFamily="2" charset="-122"/>
                      </a:endParaRPr>
                    </a:p>
                  </a:txBody>
                  <a:tcPr marL="10878" marR="10878" marT="0" marB="0" anchor="ctr">
                    <a:lnL w="12700">
                      <a:solidFill>
                        <a:prstClr val="black"/>
                      </a:solidFill>
                      <a:round/>
                    </a:lnL>
                    <a:lnR w="12700">
                      <a:solidFill>
                        <a:prstClr val="black"/>
                      </a:solidFill>
                      <a:round/>
                    </a:lnR>
                    <a:lnT w="12700">
                      <a:solidFill>
                        <a:prstClr val="black"/>
                      </a:solidFill>
                      <a:round/>
                    </a:lnT>
                    <a:lnB w="12700">
                      <a:solidFill>
                        <a:prstClr val="black"/>
                      </a:solidFill>
                      <a:round/>
                    </a:lnB>
                    <a:noFill/>
                  </a:tcPr>
                </a:tc>
                <a:tc>
                  <a:txBody>
                    <a:bodyPr/>
                    <a:lstStyle>
                      <a:defPPr>
                        <a:defRPr lang="zh-CN"/>
                      </a:defPPr>
                      <a:lvl1pPr marL="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1pPr>
                      <a:lvl2pPr marL="4572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2pPr>
                      <a:lvl3pPr marL="9144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3pPr>
                      <a:lvl4pPr marL="13716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4pPr>
                      <a:lvl5pPr marL="18288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5pPr>
                    </a:lstStyle>
                    <a:p>
                      <a:pPr marL="358775" lvl="0" indent="-358775" algn="ctr">
                        <a:spcAft>
                          <a:spcPct val="0"/>
                        </a:spcAft>
                      </a:pPr>
                      <a:r>
                        <a:rPr lang="zh-CN" altLang="zh-CN" sz="2400" b="1">
                          <a:latin typeface="Times New Roman" pitchFamily="18" charset="0"/>
                          <a:ea typeface="宋体" pitchFamily="2" charset="-122"/>
                        </a:rPr>
                        <a:t>导体的电阻与</a:t>
                      </a:r>
                      <a:endParaRPr lang="en-US" altLang="zh-CN" sz="2400" b="1">
                        <a:latin typeface="Times New Roman" pitchFamily="18" charset="0"/>
                      </a:endParaRPr>
                    </a:p>
                    <a:p>
                      <a:pPr marL="358775" lvl="0" indent="-358775" algn="ctr">
                        <a:spcAft>
                          <a:spcPct val="0"/>
                        </a:spcAft>
                      </a:pPr>
                      <a:r>
                        <a:rPr lang="zh-CN" altLang="zh-CN" sz="2400" b="1">
                          <a:latin typeface="Times New Roman" pitchFamily="18" charset="0"/>
                          <a:ea typeface="宋体" pitchFamily="2" charset="-122"/>
                        </a:rPr>
                        <a:t>长度的关系</a:t>
                      </a:r>
                      <a:endParaRPr lang="zh-CN" altLang="zh-CN" sz="2400">
                        <a:latin typeface="Times New Roman" pitchFamily="18" charset="0"/>
                        <a:ea typeface="宋体" pitchFamily="2" charset="-122"/>
                      </a:endParaRPr>
                    </a:p>
                  </a:txBody>
                  <a:tcPr marL="10878" marR="10878" marT="0" marB="0" anchor="ctr">
                    <a:lnL w="12700">
                      <a:solidFill>
                        <a:prstClr val="black"/>
                      </a:solidFill>
                      <a:round/>
                    </a:lnL>
                    <a:lnR w="12700">
                      <a:solidFill>
                        <a:prstClr val="black"/>
                      </a:solidFill>
                      <a:round/>
                    </a:lnR>
                    <a:lnT w="12700">
                      <a:solidFill>
                        <a:prstClr val="black"/>
                      </a:solidFill>
                      <a:round/>
                    </a:lnT>
                    <a:lnB w="12700">
                      <a:solidFill>
                        <a:prstClr val="black"/>
                      </a:solidFill>
                      <a:round/>
                    </a:lnB>
                    <a:noFill/>
                  </a:tcPr>
                </a:tc>
                <a:tc>
                  <a:txBody>
                    <a:bodyPr/>
                    <a:lstStyle>
                      <a:defPPr>
                        <a:defRPr lang="zh-CN"/>
                      </a:defPPr>
                      <a:lvl1pPr marL="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1pPr>
                      <a:lvl2pPr marL="4572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2pPr>
                      <a:lvl3pPr marL="9144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3pPr>
                      <a:lvl4pPr marL="13716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4pPr>
                      <a:lvl5pPr marL="18288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5pPr>
                    </a:lstStyle>
                    <a:p>
                      <a:pPr marL="358775" lvl="0" indent="-358775" algn="ctr">
                        <a:spcAft>
                          <a:spcPct val="0"/>
                        </a:spcAft>
                      </a:pPr>
                      <a:r>
                        <a:rPr lang="zh-CN" altLang="zh-CN" sz="2400" b="1">
                          <a:latin typeface="Times New Roman" pitchFamily="18" charset="0"/>
                          <a:ea typeface="宋体" pitchFamily="2" charset="-122"/>
                        </a:rPr>
                        <a:t>导体的电阻与</a:t>
                      </a:r>
                      <a:endParaRPr lang="zh-CN" altLang="zh-CN" sz="2400">
                        <a:latin typeface="Times New Roman" pitchFamily="18" charset="0"/>
                        <a:ea typeface="宋体" pitchFamily="2" charset="-122"/>
                      </a:endParaRPr>
                    </a:p>
                    <a:p>
                      <a:pPr marL="358775" lvl="0" indent="-358775" algn="ctr">
                        <a:spcAft>
                          <a:spcPct val="0"/>
                        </a:spcAft>
                      </a:pPr>
                      <a:r>
                        <a:rPr lang="zh-CN" altLang="zh-CN" sz="2400" b="1">
                          <a:latin typeface="Times New Roman" pitchFamily="18" charset="0"/>
                          <a:ea typeface="宋体" pitchFamily="2" charset="-122"/>
                        </a:rPr>
                        <a:t>材料的关系</a:t>
                      </a:r>
                      <a:endParaRPr lang="zh-CN" altLang="zh-CN" sz="2400">
                        <a:latin typeface="Times New Roman" pitchFamily="18" charset="0"/>
                        <a:ea typeface="宋体" pitchFamily="2" charset="-122"/>
                      </a:endParaRPr>
                    </a:p>
                  </a:txBody>
                  <a:tcPr marL="10878" marR="10878" marT="0" marB="0" anchor="ctr">
                    <a:lnL w="12700">
                      <a:solidFill>
                        <a:prstClr val="black"/>
                      </a:solidFill>
                      <a:round/>
                    </a:lnL>
                    <a:lnR w="12700">
                      <a:solidFill>
                        <a:prstClr val="black"/>
                      </a:solidFill>
                      <a:round/>
                    </a:lnR>
                    <a:lnT w="12700">
                      <a:solidFill>
                        <a:prstClr val="black"/>
                      </a:solidFill>
                      <a:round/>
                    </a:lnT>
                    <a:lnB w="12700">
                      <a:solidFill>
                        <a:prstClr val="black"/>
                      </a:solidFill>
                      <a:round/>
                    </a:lnB>
                    <a:noFill/>
                  </a:tcPr>
                </a:tc>
              </a:tr>
              <a:tr h="1462088">
                <a:tc>
                  <a:txBody>
                    <a:bodyPr/>
                    <a:lstStyle>
                      <a:defPPr>
                        <a:defRPr lang="zh-CN"/>
                      </a:defPPr>
                      <a:lvl1pPr marL="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1pPr>
                      <a:lvl2pPr marL="4572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2pPr>
                      <a:lvl3pPr marL="9144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3pPr>
                      <a:lvl4pPr marL="13716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4pPr>
                      <a:lvl5pPr marL="18288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5pPr>
                    </a:lstStyle>
                    <a:p>
                      <a:pPr marL="358775" lvl="0" indent="-358775" algn="ctr">
                        <a:spcAft>
                          <a:spcPct val="0"/>
                        </a:spcAft>
                      </a:pPr>
                      <a:r>
                        <a:rPr lang="zh-CN" altLang="zh-CN" sz="2400" b="1">
                          <a:latin typeface="Times New Roman" pitchFamily="18" charset="0"/>
                          <a:ea typeface="宋体" pitchFamily="2" charset="-122"/>
                        </a:rPr>
                        <a:t>现</a:t>
                      </a:r>
                      <a:endParaRPr lang="zh-CN" altLang="zh-CN" sz="2400">
                        <a:latin typeface="Times New Roman" pitchFamily="18" charset="0"/>
                        <a:ea typeface="宋体" pitchFamily="2" charset="-122"/>
                      </a:endParaRPr>
                    </a:p>
                    <a:p>
                      <a:pPr marL="358775" lvl="0" indent="-358775" algn="ctr">
                        <a:spcAft>
                          <a:spcPct val="0"/>
                        </a:spcAft>
                      </a:pPr>
                      <a:r>
                        <a:rPr lang="zh-CN" altLang="zh-CN" sz="2400" b="1">
                          <a:latin typeface="Times New Roman" pitchFamily="18" charset="0"/>
                          <a:ea typeface="宋体" pitchFamily="2" charset="-122"/>
                        </a:rPr>
                        <a:t>象</a:t>
                      </a:r>
                      <a:endParaRPr lang="zh-CN" altLang="zh-CN" sz="2400">
                        <a:latin typeface="Times New Roman" pitchFamily="18" charset="0"/>
                        <a:ea typeface="宋体" pitchFamily="2" charset="-122"/>
                      </a:endParaRPr>
                    </a:p>
                  </a:txBody>
                  <a:tcPr marL="10878" marR="10878" marT="0" marB="0" anchor="ctr">
                    <a:lnL w="12700">
                      <a:solidFill>
                        <a:prstClr val="black"/>
                      </a:solidFill>
                      <a:round/>
                    </a:lnL>
                    <a:lnR w="12700">
                      <a:solidFill>
                        <a:prstClr val="black"/>
                      </a:solidFill>
                      <a:round/>
                    </a:lnR>
                    <a:lnT w="12700">
                      <a:solidFill>
                        <a:prstClr val="black"/>
                      </a:solidFill>
                      <a:round/>
                    </a:lnT>
                    <a:lnB w="12700">
                      <a:solidFill>
                        <a:prstClr val="black"/>
                      </a:solidFill>
                      <a:round/>
                    </a:lnB>
                    <a:noFill/>
                  </a:tcPr>
                </a:tc>
                <a:tc>
                  <a:txBody>
                    <a:bodyPr/>
                    <a:lstStyle>
                      <a:defPPr>
                        <a:defRPr lang="zh-CN"/>
                      </a:defPPr>
                      <a:lvl1pPr marL="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1pPr>
                      <a:lvl2pPr marL="4572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2pPr>
                      <a:lvl3pPr marL="9144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3pPr>
                      <a:lvl4pPr marL="13716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4pPr>
                      <a:lvl5pPr marL="18288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5pPr>
                    </a:lstStyle>
                    <a:p>
                      <a:pPr marL="88900" lvl="0" indent="0">
                        <a:spcAft>
                          <a:spcPct val="0"/>
                        </a:spcAft>
                      </a:pPr>
                      <a:r>
                        <a:rPr lang="zh-CN" altLang="zh-CN" sz="2400" b="1">
                          <a:latin typeface="Times New Roman" pitchFamily="18" charset="0"/>
                          <a:ea typeface="宋体" pitchFamily="2" charset="-122"/>
                        </a:rPr>
                        <a:t>闭合开关，发现接入</a:t>
                      </a:r>
                      <a:r>
                        <a:rPr lang="en-US" altLang="zh-CN" sz="2400" b="1" i="1">
                          <a:latin typeface="Times New Roman" pitchFamily="18" charset="0"/>
                        </a:rPr>
                        <a:t>CD</a:t>
                      </a:r>
                      <a:r>
                        <a:rPr lang="zh-CN" altLang="zh-CN" sz="2400" b="1">
                          <a:latin typeface="Times New Roman" pitchFamily="18" charset="0"/>
                          <a:ea typeface="宋体" pitchFamily="2" charset="-122"/>
                        </a:rPr>
                        <a:t>时，灯泡比较亮，电流表示数比较大</a:t>
                      </a:r>
                      <a:r>
                        <a:rPr lang="zh-CN" altLang="zh-CN" sz="2400" b="1">
                          <a:latin typeface="Times New Roman" pitchFamily="18" charset="0"/>
                          <a:ea typeface="Times New Roman" panose="02020603050405020304" charset="0"/>
                        </a:rPr>
                        <a:t> </a:t>
                      </a:r>
                      <a:endParaRPr lang="zh-CN" altLang="zh-CN" sz="2400">
                        <a:latin typeface="Times New Roman" pitchFamily="18" charset="0"/>
                        <a:ea typeface="宋体" pitchFamily="2" charset="-122"/>
                      </a:endParaRPr>
                    </a:p>
                  </a:txBody>
                  <a:tcPr marL="10878" marR="10878" marT="0" marB="0" anchor="ctr">
                    <a:lnL w="12700">
                      <a:solidFill>
                        <a:prstClr val="black"/>
                      </a:solidFill>
                      <a:round/>
                    </a:lnL>
                    <a:lnR w="12700">
                      <a:solidFill>
                        <a:prstClr val="black"/>
                      </a:solidFill>
                      <a:round/>
                    </a:lnR>
                    <a:lnT w="12700">
                      <a:solidFill>
                        <a:prstClr val="black"/>
                      </a:solidFill>
                      <a:round/>
                    </a:lnT>
                    <a:lnB w="12700">
                      <a:solidFill>
                        <a:prstClr val="black"/>
                      </a:solidFill>
                      <a:round/>
                    </a:lnB>
                    <a:noFill/>
                  </a:tcPr>
                </a:tc>
                <a:tc>
                  <a:txBody>
                    <a:bodyPr/>
                    <a:lstStyle>
                      <a:defPPr>
                        <a:defRPr lang="zh-CN"/>
                      </a:defPPr>
                      <a:lvl1pPr marL="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1pPr>
                      <a:lvl2pPr marL="4572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2pPr>
                      <a:lvl3pPr marL="9144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3pPr>
                      <a:lvl4pPr marL="13716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4pPr>
                      <a:lvl5pPr marL="18288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5pPr>
                    </a:lstStyle>
                    <a:p>
                      <a:pPr marL="88900" lvl="0" indent="0">
                        <a:spcAft>
                          <a:spcPct val="0"/>
                        </a:spcAft>
                      </a:pPr>
                      <a:r>
                        <a:rPr lang="zh-CN" altLang="zh-CN" sz="2400" b="1">
                          <a:latin typeface="Times New Roman" pitchFamily="18" charset="0"/>
                          <a:ea typeface="宋体" pitchFamily="2" charset="-122"/>
                        </a:rPr>
                        <a:t>发现接入电路的导体越长，灯泡越暗，电流表示数越小</a:t>
                      </a:r>
                      <a:endParaRPr lang="zh-CN" altLang="zh-CN" sz="2400">
                        <a:latin typeface="Times New Roman" pitchFamily="18" charset="0"/>
                        <a:ea typeface="宋体" pitchFamily="2" charset="-122"/>
                      </a:endParaRPr>
                    </a:p>
                  </a:txBody>
                  <a:tcPr marL="10878" marR="10878" marT="0" marB="0" anchor="ctr">
                    <a:lnL w="12700">
                      <a:solidFill>
                        <a:prstClr val="black"/>
                      </a:solidFill>
                      <a:round/>
                    </a:lnL>
                    <a:lnR w="12700">
                      <a:solidFill>
                        <a:prstClr val="black"/>
                      </a:solidFill>
                      <a:round/>
                    </a:lnR>
                    <a:lnT w="12700">
                      <a:solidFill>
                        <a:prstClr val="black"/>
                      </a:solidFill>
                      <a:round/>
                    </a:lnT>
                    <a:lnB w="12700">
                      <a:solidFill>
                        <a:prstClr val="black"/>
                      </a:solidFill>
                      <a:round/>
                    </a:lnB>
                    <a:noFill/>
                  </a:tcPr>
                </a:tc>
                <a:tc>
                  <a:txBody>
                    <a:bodyPr/>
                    <a:lstStyle>
                      <a:defPPr>
                        <a:defRPr lang="zh-CN"/>
                      </a:defPPr>
                      <a:lvl1pPr marL="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1pPr>
                      <a:lvl2pPr marL="4572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2pPr>
                      <a:lvl3pPr marL="9144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3pPr>
                      <a:lvl4pPr marL="13716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4pPr>
                      <a:lvl5pPr marL="18288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5pPr>
                    </a:lstStyle>
                    <a:p>
                      <a:pPr marL="88900" lvl="0" indent="0">
                        <a:spcAft>
                          <a:spcPct val="0"/>
                        </a:spcAft>
                      </a:pPr>
                      <a:r>
                        <a:rPr lang="zh-CN" altLang="zh-CN" sz="2400" b="1">
                          <a:latin typeface="Times New Roman" pitchFamily="18" charset="0"/>
                          <a:ea typeface="宋体" pitchFamily="2" charset="-122"/>
                        </a:rPr>
                        <a:t>闭合开关，发现接入</a:t>
                      </a:r>
                      <a:r>
                        <a:rPr lang="en-US" altLang="zh-CN" sz="2400" b="1" i="1">
                          <a:latin typeface="Times New Roman" pitchFamily="18" charset="0"/>
                        </a:rPr>
                        <a:t>EF</a:t>
                      </a:r>
                      <a:r>
                        <a:rPr lang="zh-CN" altLang="zh-CN" sz="2400" b="1">
                          <a:latin typeface="Times New Roman" pitchFamily="18" charset="0"/>
                          <a:ea typeface="宋体" pitchFamily="2" charset="-122"/>
                        </a:rPr>
                        <a:t>时，灯泡比较亮</a:t>
                      </a:r>
                      <a:r>
                        <a:rPr lang="en-US" altLang="zh-CN" sz="2400" b="1">
                          <a:latin typeface="Times New Roman" pitchFamily="18" charset="0"/>
                        </a:rPr>
                        <a:t> </a:t>
                      </a:r>
                      <a:endParaRPr lang="zh-CN" altLang="zh-CN" sz="2400">
                        <a:latin typeface="Times New Roman" pitchFamily="18" charset="0"/>
                        <a:ea typeface="宋体" pitchFamily="2" charset="-122"/>
                      </a:endParaRPr>
                    </a:p>
                  </a:txBody>
                  <a:tcPr marL="10878" marR="10878" marT="0" marB="0" anchor="ctr">
                    <a:lnL w="12700">
                      <a:solidFill>
                        <a:prstClr val="black"/>
                      </a:solidFill>
                      <a:round/>
                    </a:lnL>
                    <a:lnR w="12700">
                      <a:solidFill>
                        <a:prstClr val="black"/>
                      </a:solidFill>
                      <a:round/>
                    </a:lnR>
                    <a:lnT w="12700">
                      <a:solidFill>
                        <a:prstClr val="black"/>
                      </a:solidFill>
                      <a:round/>
                    </a:lnT>
                    <a:lnB w="12700">
                      <a:solidFill>
                        <a:prstClr val="black"/>
                      </a:solidFill>
                      <a:round/>
                    </a:lnB>
                    <a:noFill/>
                  </a:tcPr>
                </a:tc>
              </a:tr>
              <a:tr h="1828800">
                <a:tc>
                  <a:txBody>
                    <a:bodyPr/>
                    <a:lstStyle>
                      <a:defPPr>
                        <a:defRPr lang="zh-CN"/>
                      </a:defPPr>
                      <a:lvl1pPr marL="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1pPr>
                      <a:lvl2pPr marL="4572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2pPr>
                      <a:lvl3pPr marL="9144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3pPr>
                      <a:lvl4pPr marL="13716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4pPr>
                      <a:lvl5pPr marL="18288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5pPr>
                    </a:lstStyle>
                    <a:p>
                      <a:pPr marL="358775" lvl="0" indent="-358775" algn="ctr">
                        <a:spcAft>
                          <a:spcPct val="0"/>
                        </a:spcAft>
                      </a:pPr>
                      <a:r>
                        <a:rPr lang="zh-CN" altLang="zh-CN" sz="2400" b="1">
                          <a:latin typeface="Times New Roman" pitchFamily="18" charset="0"/>
                          <a:ea typeface="宋体" pitchFamily="2" charset="-122"/>
                        </a:rPr>
                        <a:t>分</a:t>
                      </a:r>
                      <a:endParaRPr lang="zh-CN" altLang="zh-CN" sz="2400">
                        <a:latin typeface="Times New Roman" pitchFamily="18" charset="0"/>
                        <a:ea typeface="宋体" pitchFamily="2" charset="-122"/>
                      </a:endParaRPr>
                    </a:p>
                    <a:p>
                      <a:pPr marL="358775" lvl="0" indent="-358775" algn="ctr">
                        <a:spcAft>
                          <a:spcPct val="0"/>
                        </a:spcAft>
                      </a:pPr>
                      <a:r>
                        <a:rPr lang="zh-CN" altLang="zh-CN" sz="2400" b="1">
                          <a:latin typeface="Times New Roman" pitchFamily="18" charset="0"/>
                          <a:ea typeface="宋体" pitchFamily="2" charset="-122"/>
                        </a:rPr>
                        <a:t>析</a:t>
                      </a:r>
                      <a:endParaRPr lang="zh-CN" altLang="zh-CN" sz="2400">
                        <a:latin typeface="Times New Roman" pitchFamily="18" charset="0"/>
                        <a:ea typeface="宋体" pitchFamily="2" charset="-122"/>
                      </a:endParaRPr>
                    </a:p>
                  </a:txBody>
                  <a:tcPr marL="10878" marR="10878" marT="0" marB="0" anchor="ctr">
                    <a:lnL w="12700">
                      <a:solidFill>
                        <a:prstClr val="black"/>
                      </a:solidFill>
                      <a:round/>
                    </a:lnL>
                    <a:lnR w="12700">
                      <a:solidFill>
                        <a:prstClr val="black"/>
                      </a:solidFill>
                      <a:round/>
                    </a:lnR>
                    <a:lnT w="12700">
                      <a:solidFill>
                        <a:prstClr val="black"/>
                      </a:solidFill>
                      <a:round/>
                    </a:lnT>
                    <a:lnB w="12700">
                      <a:solidFill>
                        <a:prstClr val="black"/>
                      </a:solidFill>
                      <a:round/>
                    </a:lnB>
                    <a:noFill/>
                  </a:tcPr>
                </a:tc>
                <a:tc>
                  <a:txBody>
                    <a:bodyPr/>
                    <a:lstStyle>
                      <a:defPPr>
                        <a:defRPr lang="zh-CN"/>
                      </a:defPPr>
                      <a:lvl1pPr marL="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1pPr>
                      <a:lvl2pPr marL="4572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2pPr>
                      <a:lvl3pPr marL="9144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3pPr>
                      <a:lvl4pPr marL="13716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4pPr>
                      <a:lvl5pPr marL="18288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5pPr>
                    </a:lstStyle>
                    <a:p>
                      <a:pPr marL="88900" lvl="0" indent="0">
                        <a:spcAft>
                          <a:spcPct val="0"/>
                        </a:spcAft>
                        <a:tabLst>
                          <a:tab pos="0" algn="l"/>
                        </a:tabLst>
                      </a:pPr>
                      <a:r>
                        <a:rPr lang="zh-CN" altLang="zh-CN" sz="2400" b="1">
                          <a:latin typeface="Times New Roman" pitchFamily="18" charset="0"/>
                          <a:ea typeface="宋体" pitchFamily="2" charset="-122"/>
                        </a:rPr>
                        <a:t>当导体的材料和长度相同时，导体横截面积越大，电阻越小</a:t>
                      </a:r>
                      <a:endParaRPr lang="zh-CN" altLang="zh-CN" sz="2400">
                        <a:latin typeface="Times New Roman" pitchFamily="18" charset="0"/>
                        <a:ea typeface="宋体" pitchFamily="2" charset="-122"/>
                      </a:endParaRPr>
                    </a:p>
                  </a:txBody>
                  <a:tcPr marL="10878" marR="10878" marT="0" marB="0" anchor="ctr">
                    <a:lnL w="12700">
                      <a:solidFill>
                        <a:prstClr val="black"/>
                      </a:solidFill>
                      <a:round/>
                    </a:lnL>
                    <a:lnR w="12700">
                      <a:solidFill>
                        <a:prstClr val="black"/>
                      </a:solidFill>
                      <a:round/>
                    </a:lnR>
                    <a:lnT w="12700">
                      <a:solidFill>
                        <a:prstClr val="black"/>
                      </a:solidFill>
                      <a:round/>
                    </a:lnT>
                    <a:lnB w="12700">
                      <a:solidFill>
                        <a:prstClr val="black"/>
                      </a:solidFill>
                      <a:round/>
                    </a:lnB>
                    <a:noFill/>
                  </a:tcPr>
                </a:tc>
                <a:tc>
                  <a:txBody>
                    <a:bodyPr/>
                    <a:lstStyle>
                      <a:defPPr>
                        <a:defRPr lang="zh-CN"/>
                      </a:defPPr>
                      <a:lvl1pPr marL="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1pPr>
                      <a:lvl2pPr marL="4572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2pPr>
                      <a:lvl3pPr marL="9144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3pPr>
                      <a:lvl4pPr marL="13716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4pPr>
                      <a:lvl5pPr marL="18288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5pPr>
                    </a:lstStyle>
                    <a:p>
                      <a:pPr marL="88900" lvl="0" indent="0">
                        <a:spcAft>
                          <a:spcPct val="0"/>
                        </a:spcAft>
                      </a:pPr>
                      <a:r>
                        <a:rPr lang="zh-CN" altLang="zh-CN" sz="2400" b="1">
                          <a:latin typeface="Times New Roman" pitchFamily="18" charset="0"/>
                          <a:ea typeface="宋体" pitchFamily="2" charset="-122"/>
                        </a:rPr>
                        <a:t>当导体的材料和横截面积相同时，导体越长，电阻越大</a:t>
                      </a:r>
                      <a:r>
                        <a:rPr lang="en-US" altLang="zh-CN" sz="2400" b="1">
                          <a:latin typeface="Times New Roman" pitchFamily="18" charset="0"/>
                        </a:rPr>
                        <a:t> </a:t>
                      </a:r>
                      <a:endParaRPr lang="zh-CN" altLang="zh-CN" sz="2400">
                        <a:latin typeface="Times New Roman" pitchFamily="18" charset="0"/>
                        <a:ea typeface="宋体" pitchFamily="2" charset="-122"/>
                      </a:endParaRPr>
                    </a:p>
                  </a:txBody>
                  <a:tcPr marL="10878" marR="10878" marT="0" marB="0" anchor="ctr">
                    <a:lnL w="12700">
                      <a:solidFill>
                        <a:prstClr val="black"/>
                      </a:solidFill>
                      <a:round/>
                    </a:lnL>
                    <a:lnR w="12700">
                      <a:solidFill>
                        <a:prstClr val="black"/>
                      </a:solidFill>
                      <a:round/>
                    </a:lnR>
                    <a:lnT w="12700">
                      <a:solidFill>
                        <a:prstClr val="black"/>
                      </a:solidFill>
                      <a:round/>
                    </a:lnT>
                    <a:lnB w="12700">
                      <a:solidFill>
                        <a:prstClr val="black"/>
                      </a:solidFill>
                      <a:round/>
                    </a:lnB>
                    <a:noFill/>
                  </a:tcPr>
                </a:tc>
                <a:tc>
                  <a:txBody>
                    <a:bodyPr/>
                    <a:lstStyle>
                      <a:defPPr>
                        <a:defRPr lang="zh-CN"/>
                      </a:defPPr>
                      <a:lvl1pPr marL="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1pPr>
                      <a:lvl2pPr marL="4572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2pPr>
                      <a:lvl3pPr marL="9144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3pPr>
                      <a:lvl4pPr marL="13716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4pPr>
                      <a:lvl5pPr marL="18288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5pPr>
                    </a:lstStyle>
                    <a:p>
                      <a:pPr marL="88900" lvl="0" indent="0">
                        <a:spcAft>
                          <a:spcPct val="0"/>
                        </a:spcAft>
                      </a:pPr>
                      <a:r>
                        <a:rPr lang="zh-CN" altLang="zh-CN" sz="2400" b="1">
                          <a:latin typeface="Times New Roman" pitchFamily="18" charset="0"/>
                          <a:ea typeface="宋体" pitchFamily="2" charset="-122"/>
                        </a:rPr>
                        <a:t>当导体的长度</a:t>
                      </a:r>
                      <a:endParaRPr lang="zh-CN" altLang="zh-CN" sz="2400">
                        <a:latin typeface="Times New Roman" pitchFamily="18" charset="0"/>
                        <a:ea typeface="宋体" pitchFamily="2" charset="-122"/>
                      </a:endParaRPr>
                    </a:p>
                    <a:p>
                      <a:pPr marL="88900" lvl="0" indent="0">
                        <a:spcAft>
                          <a:spcPct val="0"/>
                        </a:spcAft>
                      </a:pPr>
                      <a:r>
                        <a:rPr lang="zh-CN" altLang="zh-CN" sz="2400" b="1">
                          <a:latin typeface="Times New Roman" pitchFamily="18" charset="0"/>
                          <a:ea typeface="宋体" pitchFamily="2" charset="-122"/>
                        </a:rPr>
                        <a:t>和横截面积相</a:t>
                      </a:r>
                      <a:endParaRPr lang="zh-CN" altLang="zh-CN" sz="2400">
                        <a:latin typeface="Times New Roman" pitchFamily="18" charset="0"/>
                        <a:ea typeface="宋体" pitchFamily="2" charset="-122"/>
                      </a:endParaRPr>
                    </a:p>
                    <a:p>
                      <a:pPr marL="88900" lvl="0" indent="0">
                        <a:spcAft>
                          <a:spcPct val="0"/>
                        </a:spcAft>
                      </a:pPr>
                      <a:r>
                        <a:rPr lang="zh-CN" altLang="zh-CN" sz="2400" b="1">
                          <a:latin typeface="Times New Roman" pitchFamily="18" charset="0"/>
                          <a:ea typeface="宋体" pitchFamily="2" charset="-122"/>
                        </a:rPr>
                        <a:t>同时，不同材</a:t>
                      </a:r>
                      <a:endParaRPr lang="zh-CN" altLang="zh-CN" sz="2400">
                        <a:latin typeface="Times New Roman" pitchFamily="18" charset="0"/>
                        <a:ea typeface="宋体" pitchFamily="2" charset="-122"/>
                      </a:endParaRPr>
                    </a:p>
                    <a:p>
                      <a:pPr marL="88900" lvl="0" indent="0">
                        <a:spcAft>
                          <a:spcPct val="0"/>
                        </a:spcAft>
                      </a:pPr>
                      <a:r>
                        <a:rPr lang="zh-CN" altLang="zh-CN" sz="2400" b="1">
                          <a:latin typeface="Times New Roman" pitchFamily="18" charset="0"/>
                          <a:ea typeface="宋体" pitchFamily="2" charset="-122"/>
                        </a:rPr>
                        <a:t>料的导体，其</a:t>
                      </a:r>
                      <a:endParaRPr lang="zh-CN" altLang="zh-CN" sz="2400">
                        <a:latin typeface="Times New Roman" pitchFamily="18" charset="0"/>
                        <a:ea typeface="宋体" pitchFamily="2" charset="-122"/>
                      </a:endParaRPr>
                    </a:p>
                    <a:p>
                      <a:pPr marL="88900" lvl="0" indent="0">
                        <a:spcAft>
                          <a:spcPct val="0"/>
                        </a:spcAft>
                      </a:pPr>
                      <a:r>
                        <a:rPr lang="zh-CN" altLang="zh-CN" sz="2400" b="1">
                          <a:latin typeface="Times New Roman" pitchFamily="18" charset="0"/>
                          <a:ea typeface="宋体" pitchFamily="2" charset="-122"/>
                        </a:rPr>
                        <a:t>电阻不同　　</a:t>
                      </a:r>
                      <a:endParaRPr lang="zh-CN" altLang="zh-CN" sz="2400">
                        <a:latin typeface="Times New Roman" pitchFamily="18" charset="0"/>
                        <a:ea typeface="宋体" pitchFamily="2" charset="-122"/>
                      </a:endParaRPr>
                    </a:p>
                  </a:txBody>
                  <a:tcPr marL="10878" marR="10878" marT="0" marB="0" anchor="ctr">
                    <a:lnL w="12700">
                      <a:solidFill>
                        <a:prstClr val="black"/>
                      </a:solidFill>
                      <a:round/>
                    </a:lnL>
                    <a:lnR w="12700">
                      <a:solidFill>
                        <a:prstClr val="black"/>
                      </a:solidFill>
                      <a:round/>
                    </a:lnR>
                    <a:lnT w="12700">
                      <a:solidFill>
                        <a:prstClr val="black"/>
                      </a:solidFill>
                      <a:round/>
                    </a:lnT>
                    <a:lnB w="12700">
                      <a:solidFill>
                        <a:prstClr val="black"/>
                      </a:solidFill>
                      <a:round/>
                    </a:lnB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13508701"/>
      </p:ext>
    </p:extLst>
  </p:cSld>
  <p:clrMapOvr>
    <a:masterClrMapping/>
  </p:clrMapOvr>
  <p:transition/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矩形 4"/>
          <p:cNvSpPr>
            <a:spLocks noChangeArrowheads="1"/>
          </p:cNvSpPr>
          <p:nvPr/>
        </p:nvSpPr>
        <p:spPr bwMode="auto">
          <a:xfrm>
            <a:off x="539750" y="788988"/>
            <a:ext cx="8023225" cy="2862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marL="358140" indent="-358140" algn="just">
              <a:lnSpc>
                <a:spcPct val="150000"/>
              </a:lnSpc>
            </a:pP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5.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根据实验现象，分析总结实验结论。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  <a:p>
            <a:pPr marL="358140" indent="-358140" algn="just">
              <a:lnSpc>
                <a:spcPct val="150000"/>
              </a:lnSpc>
            </a:pP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6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．实验多次测量的目的：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________________________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。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  <a:p>
            <a:pPr marL="358140" indent="-358140" algn="just">
              <a:lnSpc>
                <a:spcPct val="150000"/>
              </a:lnSpc>
            </a:pP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7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．导体的电阻还与温度有关。大多数导体的电阻随温度的升高而增大，如金属导体；少数导体的电阻随温度的升高而减小，如石墨。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</p:txBody>
      </p:sp>
      <p:sp>
        <p:nvSpPr>
          <p:cNvPr id="47106" name="矩形 2"/>
          <p:cNvSpPr>
            <a:spLocks noChangeArrowheads="1"/>
          </p:cNvSpPr>
          <p:nvPr/>
        </p:nvSpPr>
        <p:spPr bwMode="auto">
          <a:xfrm>
            <a:off x="4602163" y="1306513"/>
            <a:ext cx="2970213" cy="55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algn="just">
              <a:lnSpc>
                <a:spcPct val="150000"/>
              </a:lnSpc>
            </a:pPr>
            <a:r>
              <a:rPr altLang="zh-CN" sz="2400" b="1" kern="0">
                <a:solidFill>
                  <a:srgbClr val="C00000"/>
                </a:solidFill>
                <a:latin typeface="Times New Roman"/>
              </a:rPr>
              <a:t>使结论更具有普遍性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27359234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 fill="hold"/>
                                        <p:tgtEl>
                                          <p:spTgt spid="47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106" grpId="0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矩形 4"/>
          <p:cNvSpPr>
            <a:spLocks noChangeArrowheads="1"/>
          </p:cNvSpPr>
          <p:nvPr/>
        </p:nvSpPr>
        <p:spPr bwMode="auto">
          <a:xfrm>
            <a:off x="539750" y="627063"/>
            <a:ext cx="8023225" cy="3346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marL="358140" indent="-358140" algn="just">
              <a:lnSpc>
                <a:spcPct val="150000"/>
              </a:lnSpc>
            </a:pP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8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．实验结论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  <a:p>
            <a:pPr marL="358140" indent="-358140" algn="just">
              <a:lnSpc>
                <a:spcPct val="150000"/>
              </a:lnSpc>
            </a:pP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(1)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导体电阻的大小与导体的横截面积有关，在其他条件相同时，导体的横截面积越大，电阻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____________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；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  <a:p>
            <a:pPr marL="358140" indent="-358140" algn="just">
              <a:lnSpc>
                <a:spcPct val="150000"/>
              </a:lnSpc>
            </a:pP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(2)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导体电阻的大小与导体的长度有关，在其他条件相同时，长度越长，电阻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______________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。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  <a:p>
            <a:pPr marL="358140" indent="-358140" algn="just">
              <a:lnSpc>
                <a:spcPct val="150000"/>
              </a:lnSpc>
            </a:pP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(3)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导体电阻的大小与导体的材料有关。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</p:txBody>
      </p:sp>
      <p:sp>
        <p:nvSpPr>
          <p:cNvPr id="48130" name="矩形 3"/>
          <p:cNvSpPr>
            <a:spLocks noChangeArrowheads="1"/>
          </p:cNvSpPr>
          <p:nvPr/>
        </p:nvSpPr>
        <p:spPr bwMode="auto">
          <a:xfrm>
            <a:off x="6080125" y="1673225"/>
            <a:ext cx="803275" cy="560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algn="just">
              <a:lnSpc>
                <a:spcPct val="150000"/>
              </a:lnSpc>
            </a:pPr>
            <a:r>
              <a:rPr altLang="zh-CN" sz="2400" b="1" kern="0">
                <a:solidFill>
                  <a:srgbClr val="C00000"/>
                </a:solidFill>
                <a:latin typeface="Times New Roman"/>
              </a:rPr>
              <a:t>越小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</p:txBody>
      </p:sp>
      <p:sp>
        <p:nvSpPr>
          <p:cNvPr id="48131" name="矩形 5"/>
          <p:cNvSpPr>
            <a:spLocks noChangeArrowheads="1"/>
          </p:cNvSpPr>
          <p:nvPr/>
        </p:nvSpPr>
        <p:spPr bwMode="auto">
          <a:xfrm>
            <a:off x="3924300" y="2787650"/>
            <a:ext cx="803275" cy="560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algn="just">
              <a:lnSpc>
                <a:spcPct val="150000"/>
              </a:lnSpc>
            </a:pPr>
            <a:r>
              <a:rPr altLang="zh-CN" sz="2400" b="1" kern="0">
                <a:solidFill>
                  <a:srgbClr val="C00000"/>
                </a:solidFill>
                <a:latin typeface="Times New Roman"/>
              </a:rPr>
              <a:t>越大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01598859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 fill="hold"/>
                                        <p:tgtEl>
                                          <p:spTgt spid="48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 fill="hold"/>
                                        <p:tgtEl>
                                          <p:spTgt spid="48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130" grpId="0"/>
      <p:bldP spid="48131" grpId="0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矩形 4"/>
          <p:cNvSpPr>
            <a:spLocks noChangeArrowheads="1"/>
          </p:cNvSpPr>
          <p:nvPr/>
        </p:nvSpPr>
        <p:spPr bwMode="auto">
          <a:xfrm>
            <a:off x="539750" y="627063"/>
            <a:ext cx="8023225" cy="3346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marL="358140" indent="-358140" algn="just">
              <a:lnSpc>
                <a:spcPct val="150000"/>
              </a:lnSpc>
            </a:pP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【典例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10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】小明、小红和小亮在做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“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探究影响导体的电阻大小因素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”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实验时，做出了如下猜想。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  <a:p>
            <a:pPr marL="357505" indent="-1905" algn="just">
              <a:lnSpc>
                <a:spcPct val="150000"/>
              </a:lnSpc>
            </a:pP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猜想一：导体的电阻可能与导体的长度有关。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 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  <a:p>
            <a:pPr marL="357505" indent="-1905" algn="just">
              <a:lnSpc>
                <a:spcPct val="150000"/>
              </a:lnSpc>
            </a:pP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猜想二：导体的电阻可能与导体的横截面积有关。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 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  <a:p>
            <a:pPr marL="357505" indent="-1905" algn="just">
              <a:lnSpc>
                <a:spcPct val="150000"/>
              </a:lnSpc>
            </a:pP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猜想三：导体的电阻可能与导体的材料有关。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  <a:p>
            <a:pPr marL="357505" indent="-1905" algn="just">
              <a:lnSpc>
                <a:spcPct val="150000"/>
              </a:lnSpc>
            </a:pP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实验室提供了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4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根电阻丝，其规格、材料如下表所示。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998597752"/>
      </p:ext>
    </p:extLst>
  </p:cSld>
  <p:clrMapOvr>
    <a:masterClrMapping/>
  </p:clrMapOvr>
  <p:transition/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0177" name="表格 6"/>
          <p:cNvGraphicFramePr>
            <a:graphicFrameLocks noGrp="1"/>
          </p:cNvGraphicFramePr>
          <p:nvPr/>
        </p:nvGraphicFramePr>
        <p:xfrm>
          <a:off x="884238" y="2046288"/>
          <a:ext cx="7432675" cy="2520950"/>
        </p:xfrm>
        <a:graphic>
          <a:graphicData uri="http://schemas.openxmlformats.org/drawingml/2006/table">
            <a:tbl>
              <a:tblPr/>
              <a:tblGrid>
                <a:gridCol w="1800225"/>
                <a:gridCol w="1428750"/>
                <a:gridCol w="1625600"/>
                <a:gridCol w="2578100"/>
              </a:tblGrid>
              <a:tr h="504825">
                <a:tc>
                  <a:txBody>
                    <a:bodyPr/>
                    <a:lstStyle>
                      <a:defPPr>
                        <a:defRPr lang="zh-CN"/>
                      </a:defPPr>
                      <a:lvl1pPr marL="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1pPr>
                      <a:lvl2pPr marL="4572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2pPr>
                      <a:lvl3pPr marL="9144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3pPr>
                      <a:lvl4pPr marL="13716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4pPr>
                      <a:lvl5pPr marL="18288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5pPr>
                    </a:lstStyle>
                    <a:p>
                      <a:pPr marL="358775" lvl="0" indent="-358775" algn="ctr">
                        <a:spcAft>
                          <a:spcPct val="0"/>
                        </a:spcAft>
                      </a:pPr>
                      <a:r>
                        <a:rPr lang="zh-CN" altLang="zh-CN" sz="2400" b="1">
                          <a:latin typeface="Times New Roman"/>
                          <a:ea typeface="宋体" pitchFamily="2" charset="-122"/>
                        </a:rPr>
                        <a:t>编号</a:t>
                      </a:r>
                      <a:endParaRPr lang="zh-CN" altLang="zh-CN" sz="2400"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30304" marR="30304" marT="0" marB="0" anchor="ctr">
                    <a:lnL w="12700">
                      <a:solidFill>
                        <a:prstClr val="black"/>
                      </a:solidFill>
                      <a:round/>
                    </a:lnL>
                    <a:lnR w="12700">
                      <a:solidFill>
                        <a:prstClr val="black"/>
                      </a:solidFill>
                      <a:round/>
                    </a:lnR>
                    <a:lnT w="12700">
                      <a:solidFill>
                        <a:prstClr val="black"/>
                      </a:solidFill>
                      <a:round/>
                    </a:lnT>
                    <a:lnB w="12700">
                      <a:solidFill>
                        <a:prstClr val="black"/>
                      </a:solidFill>
                      <a:round/>
                    </a:lnB>
                    <a:noFill/>
                  </a:tcPr>
                </a:tc>
                <a:tc>
                  <a:txBody>
                    <a:bodyPr/>
                    <a:lstStyle>
                      <a:defPPr>
                        <a:defRPr lang="zh-CN"/>
                      </a:defPPr>
                      <a:lvl1pPr marL="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1pPr>
                      <a:lvl2pPr marL="4572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2pPr>
                      <a:lvl3pPr marL="9144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3pPr>
                      <a:lvl4pPr marL="13716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4pPr>
                      <a:lvl5pPr marL="18288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5pPr>
                    </a:lstStyle>
                    <a:p>
                      <a:pPr marL="358775" lvl="0" indent="-358775" algn="ctr">
                        <a:spcAft>
                          <a:spcPct val="0"/>
                        </a:spcAft>
                      </a:pPr>
                      <a:r>
                        <a:rPr lang="zh-CN" altLang="zh-CN" sz="2400" b="1">
                          <a:latin typeface="Times New Roman"/>
                          <a:ea typeface="宋体" pitchFamily="2" charset="-122"/>
                        </a:rPr>
                        <a:t>材料</a:t>
                      </a:r>
                      <a:endParaRPr lang="zh-CN" altLang="zh-CN" sz="2400"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30304" marR="30304" marT="0" marB="0" anchor="ctr">
                    <a:lnL w="12700">
                      <a:solidFill>
                        <a:prstClr val="black"/>
                      </a:solidFill>
                      <a:round/>
                    </a:lnL>
                    <a:lnR w="12700">
                      <a:solidFill>
                        <a:prstClr val="black"/>
                      </a:solidFill>
                      <a:round/>
                    </a:lnR>
                    <a:lnT w="12700">
                      <a:solidFill>
                        <a:prstClr val="black"/>
                      </a:solidFill>
                      <a:round/>
                    </a:lnT>
                    <a:lnB w="12700">
                      <a:solidFill>
                        <a:prstClr val="black"/>
                      </a:solidFill>
                      <a:round/>
                    </a:lnB>
                    <a:noFill/>
                  </a:tcPr>
                </a:tc>
                <a:tc>
                  <a:txBody>
                    <a:bodyPr/>
                    <a:lstStyle>
                      <a:defPPr>
                        <a:defRPr lang="zh-CN"/>
                      </a:defPPr>
                      <a:lvl1pPr marL="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1pPr>
                      <a:lvl2pPr marL="4572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2pPr>
                      <a:lvl3pPr marL="9144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3pPr>
                      <a:lvl4pPr marL="13716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4pPr>
                      <a:lvl5pPr marL="18288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5pPr>
                    </a:lstStyle>
                    <a:p>
                      <a:pPr marL="358775" lvl="0" indent="-358775" algn="ctr">
                        <a:spcAft>
                          <a:spcPct val="0"/>
                        </a:spcAft>
                      </a:pPr>
                      <a:r>
                        <a:rPr lang="zh-CN" altLang="zh-CN" sz="2400" b="1">
                          <a:latin typeface="Times New Roman"/>
                          <a:ea typeface="宋体" pitchFamily="2" charset="-122"/>
                        </a:rPr>
                        <a:t>长度</a:t>
                      </a:r>
                      <a:r>
                        <a:rPr lang="en-US" altLang="zh-CN" sz="2400" b="1">
                          <a:latin typeface="Times New Roman"/>
                        </a:rPr>
                        <a:t>/m</a:t>
                      </a:r>
                      <a:endParaRPr lang="zh-CN" altLang="zh-CN" sz="2400"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30304" marR="30304" marT="0" marB="0" anchor="ctr">
                    <a:lnL w="12700">
                      <a:solidFill>
                        <a:prstClr val="black"/>
                      </a:solidFill>
                      <a:round/>
                    </a:lnL>
                    <a:lnR w="12700">
                      <a:solidFill>
                        <a:prstClr val="black"/>
                      </a:solidFill>
                      <a:round/>
                    </a:lnR>
                    <a:lnT w="12700">
                      <a:solidFill>
                        <a:prstClr val="black"/>
                      </a:solidFill>
                      <a:round/>
                    </a:lnT>
                    <a:lnB w="12700">
                      <a:solidFill>
                        <a:prstClr val="black"/>
                      </a:solidFill>
                      <a:round/>
                    </a:lnB>
                    <a:noFill/>
                  </a:tcPr>
                </a:tc>
                <a:tc>
                  <a:txBody>
                    <a:bodyPr/>
                    <a:lstStyle>
                      <a:defPPr>
                        <a:defRPr lang="zh-CN"/>
                      </a:defPPr>
                      <a:lvl1pPr marL="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1pPr>
                      <a:lvl2pPr marL="4572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2pPr>
                      <a:lvl3pPr marL="9144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3pPr>
                      <a:lvl4pPr marL="13716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4pPr>
                      <a:lvl5pPr marL="18288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5pPr>
                    </a:lstStyle>
                    <a:p>
                      <a:pPr marL="358775" lvl="0" indent="-358775" algn="ctr">
                        <a:spcAft>
                          <a:spcPct val="0"/>
                        </a:spcAft>
                      </a:pPr>
                      <a:r>
                        <a:rPr lang="zh-CN" altLang="zh-CN" sz="2400" b="1">
                          <a:latin typeface="Times New Roman"/>
                          <a:ea typeface="宋体" pitchFamily="2" charset="-122"/>
                        </a:rPr>
                        <a:t>横截面积</a:t>
                      </a:r>
                      <a:r>
                        <a:rPr lang="en-US" altLang="zh-CN" sz="2400" b="1">
                          <a:latin typeface="Times New Roman"/>
                        </a:rPr>
                        <a:t>/mm</a:t>
                      </a:r>
                      <a:r>
                        <a:rPr lang="en-US" altLang="zh-CN" sz="2400" b="1" baseline="30000">
                          <a:latin typeface="Times New Roman"/>
                        </a:rPr>
                        <a:t>2</a:t>
                      </a:r>
                      <a:endParaRPr lang="zh-CN" altLang="zh-CN" sz="2400"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30304" marR="30304" marT="0" marB="0" anchor="ctr">
                    <a:lnL w="12700">
                      <a:solidFill>
                        <a:prstClr val="black"/>
                      </a:solidFill>
                      <a:round/>
                    </a:lnL>
                    <a:lnR w="12700">
                      <a:solidFill>
                        <a:prstClr val="black"/>
                      </a:solidFill>
                      <a:round/>
                    </a:lnR>
                    <a:lnT w="12700">
                      <a:solidFill>
                        <a:prstClr val="black"/>
                      </a:solidFill>
                      <a:round/>
                    </a:lnT>
                    <a:lnB w="12700">
                      <a:solidFill>
                        <a:prstClr val="black"/>
                      </a:solidFill>
                      <a:round/>
                    </a:lnB>
                    <a:noFill/>
                  </a:tcPr>
                </a:tc>
              </a:tr>
              <a:tr h="503238">
                <a:tc>
                  <a:txBody>
                    <a:bodyPr/>
                    <a:lstStyle>
                      <a:defPPr>
                        <a:defRPr lang="zh-CN"/>
                      </a:defPPr>
                      <a:lvl1pPr marL="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1pPr>
                      <a:lvl2pPr marL="4572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2pPr>
                      <a:lvl3pPr marL="9144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3pPr>
                      <a:lvl4pPr marL="13716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4pPr>
                      <a:lvl5pPr marL="18288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5pPr>
                    </a:lstStyle>
                    <a:p>
                      <a:pPr marL="358775" lvl="0" indent="-358775" algn="ctr">
                        <a:spcAft>
                          <a:spcPct val="0"/>
                        </a:spcAft>
                      </a:pPr>
                      <a:r>
                        <a:rPr lang="en-US" altLang="zh-CN" sz="2400" b="1">
                          <a:latin typeface="Times New Roman"/>
                        </a:rPr>
                        <a:t>A</a:t>
                      </a:r>
                      <a:endParaRPr lang="zh-CN" altLang="zh-CN" sz="2400"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30304" marR="30304" marT="0" marB="0" anchor="ctr">
                    <a:lnL w="12700">
                      <a:solidFill>
                        <a:prstClr val="black"/>
                      </a:solidFill>
                      <a:round/>
                    </a:lnL>
                    <a:lnR w="12700">
                      <a:solidFill>
                        <a:prstClr val="black"/>
                      </a:solidFill>
                      <a:round/>
                    </a:lnR>
                    <a:lnT w="12700">
                      <a:solidFill>
                        <a:prstClr val="black"/>
                      </a:solidFill>
                      <a:round/>
                    </a:lnT>
                    <a:lnB w="12700">
                      <a:solidFill>
                        <a:prstClr val="black"/>
                      </a:solidFill>
                      <a:round/>
                    </a:lnB>
                    <a:noFill/>
                  </a:tcPr>
                </a:tc>
                <a:tc>
                  <a:txBody>
                    <a:bodyPr/>
                    <a:lstStyle>
                      <a:defPPr>
                        <a:defRPr lang="zh-CN"/>
                      </a:defPPr>
                      <a:lvl1pPr marL="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1pPr>
                      <a:lvl2pPr marL="4572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2pPr>
                      <a:lvl3pPr marL="9144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3pPr>
                      <a:lvl4pPr marL="13716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4pPr>
                      <a:lvl5pPr marL="18288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5pPr>
                    </a:lstStyle>
                    <a:p>
                      <a:pPr marL="358775" lvl="0" indent="-358775" algn="ctr">
                        <a:spcAft>
                          <a:spcPct val="0"/>
                        </a:spcAft>
                      </a:pPr>
                      <a:r>
                        <a:rPr lang="zh-CN" altLang="zh-CN" sz="2400" b="1">
                          <a:latin typeface="Times New Roman"/>
                          <a:ea typeface="宋体" pitchFamily="2" charset="-122"/>
                        </a:rPr>
                        <a:t>镍铬合金</a:t>
                      </a:r>
                      <a:endParaRPr lang="zh-CN" altLang="zh-CN" sz="2400"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30304" marR="30304" marT="0" marB="0" anchor="ctr">
                    <a:lnL w="12700">
                      <a:solidFill>
                        <a:prstClr val="black"/>
                      </a:solidFill>
                      <a:round/>
                    </a:lnL>
                    <a:lnR w="12700">
                      <a:solidFill>
                        <a:prstClr val="black"/>
                      </a:solidFill>
                      <a:round/>
                    </a:lnR>
                    <a:lnT w="12700">
                      <a:solidFill>
                        <a:prstClr val="black"/>
                      </a:solidFill>
                      <a:round/>
                    </a:lnT>
                    <a:lnB w="12700">
                      <a:solidFill>
                        <a:prstClr val="black"/>
                      </a:solidFill>
                      <a:round/>
                    </a:lnB>
                    <a:noFill/>
                  </a:tcPr>
                </a:tc>
                <a:tc>
                  <a:txBody>
                    <a:bodyPr/>
                    <a:lstStyle>
                      <a:defPPr>
                        <a:defRPr lang="zh-CN"/>
                      </a:defPPr>
                      <a:lvl1pPr marL="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1pPr>
                      <a:lvl2pPr marL="4572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2pPr>
                      <a:lvl3pPr marL="9144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3pPr>
                      <a:lvl4pPr marL="13716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4pPr>
                      <a:lvl5pPr marL="18288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5pPr>
                    </a:lstStyle>
                    <a:p>
                      <a:pPr marL="358775" lvl="0" indent="-358775" algn="ctr">
                        <a:spcAft>
                          <a:spcPct val="0"/>
                        </a:spcAft>
                      </a:pPr>
                      <a:r>
                        <a:rPr lang="en-US" altLang="zh-CN" sz="2400" b="1">
                          <a:latin typeface="Times New Roman"/>
                        </a:rPr>
                        <a:t>0.25</a:t>
                      </a:r>
                      <a:endParaRPr lang="zh-CN" altLang="zh-CN" sz="2400"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30304" marR="30304" marT="0" marB="0" anchor="ctr">
                    <a:lnL w="12700">
                      <a:solidFill>
                        <a:prstClr val="black"/>
                      </a:solidFill>
                      <a:round/>
                    </a:lnL>
                    <a:lnR w="12700">
                      <a:solidFill>
                        <a:prstClr val="black"/>
                      </a:solidFill>
                      <a:round/>
                    </a:lnR>
                    <a:lnT w="12700">
                      <a:solidFill>
                        <a:prstClr val="black"/>
                      </a:solidFill>
                      <a:round/>
                    </a:lnT>
                    <a:lnB w="12700">
                      <a:solidFill>
                        <a:prstClr val="black"/>
                      </a:solidFill>
                      <a:round/>
                    </a:lnB>
                    <a:noFill/>
                  </a:tcPr>
                </a:tc>
                <a:tc>
                  <a:txBody>
                    <a:bodyPr/>
                    <a:lstStyle>
                      <a:defPPr>
                        <a:defRPr lang="zh-CN"/>
                      </a:defPPr>
                      <a:lvl1pPr marL="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1pPr>
                      <a:lvl2pPr marL="4572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2pPr>
                      <a:lvl3pPr marL="9144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3pPr>
                      <a:lvl4pPr marL="13716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4pPr>
                      <a:lvl5pPr marL="18288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5pPr>
                    </a:lstStyle>
                    <a:p>
                      <a:pPr marL="358775" lvl="0" indent="-358775" algn="ctr">
                        <a:spcAft>
                          <a:spcPct val="0"/>
                        </a:spcAft>
                      </a:pPr>
                      <a:r>
                        <a:rPr lang="en-US" altLang="zh-CN" sz="2400" b="1">
                          <a:latin typeface="Times New Roman"/>
                        </a:rPr>
                        <a:t>1.0</a:t>
                      </a:r>
                      <a:endParaRPr lang="zh-CN" altLang="zh-CN" sz="2400"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30304" marR="30304" marT="0" marB="0" anchor="ctr">
                    <a:lnL w="12700">
                      <a:solidFill>
                        <a:prstClr val="black"/>
                      </a:solidFill>
                      <a:round/>
                    </a:lnL>
                    <a:lnR w="12700">
                      <a:solidFill>
                        <a:prstClr val="black"/>
                      </a:solidFill>
                      <a:round/>
                    </a:lnR>
                    <a:lnT w="12700">
                      <a:solidFill>
                        <a:prstClr val="black"/>
                      </a:solidFill>
                      <a:round/>
                    </a:lnT>
                    <a:lnB w="12700">
                      <a:solidFill>
                        <a:prstClr val="black"/>
                      </a:solidFill>
                      <a:round/>
                    </a:lnB>
                    <a:noFill/>
                  </a:tcPr>
                </a:tc>
              </a:tr>
              <a:tr h="503238">
                <a:tc>
                  <a:txBody>
                    <a:bodyPr/>
                    <a:lstStyle>
                      <a:defPPr>
                        <a:defRPr lang="zh-CN"/>
                      </a:defPPr>
                      <a:lvl1pPr marL="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1pPr>
                      <a:lvl2pPr marL="4572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2pPr>
                      <a:lvl3pPr marL="9144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3pPr>
                      <a:lvl4pPr marL="13716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4pPr>
                      <a:lvl5pPr marL="18288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5pPr>
                    </a:lstStyle>
                    <a:p>
                      <a:pPr marL="358775" lvl="0" indent="-358775" algn="ctr">
                        <a:spcAft>
                          <a:spcPct val="0"/>
                        </a:spcAft>
                      </a:pPr>
                      <a:r>
                        <a:rPr lang="en-US" altLang="zh-CN" sz="2400" b="1">
                          <a:latin typeface="Times New Roman"/>
                        </a:rPr>
                        <a:t>B</a:t>
                      </a:r>
                      <a:endParaRPr lang="zh-CN" altLang="zh-CN" sz="2400"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30304" marR="30304" marT="0" marB="0" anchor="ctr">
                    <a:lnL w="12700">
                      <a:solidFill>
                        <a:prstClr val="black"/>
                      </a:solidFill>
                      <a:round/>
                    </a:lnL>
                    <a:lnR w="12700">
                      <a:solidFill>
                        <a:prstClr val="black"/>
                      </a:solidFill>
                      <a:round/>
                    </a:lnR>
                    <a:lnT w="12700">
                      <a:solidFill>
                        <a:prstClr val="black"/>
                      </a:solidFill>
                      <a:round/>
                    </a:lnT>
                    <a:lnB w="12700">
                      <a:solidFill>
                        <a:prstClr val="black"/>
                      </a:solidFill>
                      <a:round/>
                    </a:lnB>
                    <a:noFill/>
                  </a:tcPr>
                </a:tc>
                <a:tc>
                  <a:txBody>
                    <a:bodyPr/>
                    <a:lstStyle>
                      <a:defPPr>
                        <a:defRPr lang="zh-CN"/>
                      </a:defPPr>
                      <a:lvl1pPr marL="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1pPr>
                      <a:lvl2pPr marL="4572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2pPr>
                      <a:lvl3pPr marL="9144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3pPr>
                      <a:lvl4pPr marL="13716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4pPr>
                      <a:lvl5pPr marL="18288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5pPr>
                    </a:lstStyle>
                    <a:p>
                      <a:pPr marL="358775" lvl="0" indent="-358775" algn="ctr">
                        <a:spcAft>
                          <a:spcPct val="0"/>
                        </a:spcAft>
                      </a:pPr>
                      <a:r>
                        <a:rPr lang="zh-CN" altLang="zh-CN" sz="2400" b="1">
                          <a:latin typeface="Times New Roman"/>
                          <a:ea typeface="宋体" pitchFamily="2" charset="-122"/>
                        </a:rPr>
                        <a:t>镍铬合金</a:t>
                      </a:r>
                      <a:endParaRPr lang="zh-CN" altLang="zh-CN" sz="2400"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30304" marR="30304" marT="0" marB="0" anchor="ctr">
                    <a:lnL w="12700">
                      <a:solidFill>
                        <a:prstClr val="black"/>
                      </a:solidFill>
                      <a:round/>
                    </a:lnL>
                    <a:lnR w="12700">
                      <a:solidFill>
                        <a:prstClr val="black"/>
                      </a:solidFill>
                      <a:round/>
                    </a:lnR>
                    <a:lnT w="12700">
                      <a:solidFill>
                        <a:prstClr val="black"/>
                      </a:solidFill>
                      <a:round/>
                    </a:lnT>
                    <a:lnB w="12700">
                      <a:solidFill>
                        <a:prstClr val="black"/>
                      </a:solidFill>
                      <a:round/>
                    </a:lnB>
                    <a:noFill/>
                  </a:tcPr>
                </a:tc>
                <a:tc>
                  <a:txBody>
                    <a:bodyPr/>
                    <a:lstStyle>
                      <a:defPPr>
                        <a:defRPr lang="zh-CN"/>
                      </a:defPPr>
                      <a:lvl1pPr marL="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1pPr>
                      <a:lvl2pPr marL="4572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2pPr>
                      <a:lvl3pPr marL="9144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3pPr>
                      <a:lvl4pPr marL="13716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4pPr>
                      <a:lvl5pPr marL="18288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5pPr>
                    </a:lstStyle>
                    <a:p>
                      <a:pPr marL="358775" lvl="0" indent="-358775" algn="ctr">
                        <a:spcAft>
                          <a:spcPct val="0"/>
                        </a:spcAft>
                      </a:pPr>
                      <a:r>
                        <a:rPr lang="en-US" altLang="zh-CN" sz="2400" b="1">
                          <a:latin typeface="Times New Roman"/>
                        </a:rPr>
                        <a:t>0.50</a:t>
                      </a:r>
                      <a:endParaRPr lang="zh-CN" altLang="zh-CN" sz="2400"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30304" marR="30304" marT="0" marB="0" anchor="ctr">
                    <a:lnL w="12700">
                      <a:solidFill>
                        <a:prstClr val="black"/>
                      </a:solidFill>
                      <a:round/>
                    </a:lnL>
                    <a:lnR w="12700">
                      <a:solidFill>
                        <a:prstClr val="black"/>
                      </a:solidFill>
                      <a:round/>
                    </a:lnR>
                    <a:lnT w="12700">
                      <a:solidFill>
                        <a:prstClr val="black"/>
                      </a:solidFill>
                      <a:round/>
                    </a:lnT>
                    <a:lnB w="12700">
                      <a:solidFill>
                        <a:prstClr val="black"/>
                      </a:solidFill>
                      <a:round/>
                    </a:lnB>
                    <a:noFill/>
                  </a:tcPr>
                </a:tc>
                <a:tc>
                  <a:txBody>
                    <a:bodyPr/>
                    <a:lstStyle>
                      <a:defPPr>
                        <a:defRPr lang="zh-CN"/>
                      </a:defPPr>
                      <a:lvl1pPr marL="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1pPr>
                      <a:lvl2pPr marL="4572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2pPr>
                      <a:lvl3pPr marL="9144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3pPr>
                      <a:lvl4pPr marL="13716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4pPr>
                      <a:lvl5pPr marL="18288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5pPr>
                    </a:lstStyle>
                    <a:p>
                      <a:pPr marL="358775" lvl="0" indent="-358775" algn="ctr">
                        <a:spcAft>
                          <a:spcPct val="0"/>
                        </a:spcAft>
                      </a:pPr>
                      <a:r>
                        <a:rPr lang="en-US" altLang="zh-CN" sz="2400" b="1">
                          <a:latin typeface="Times New Roman"/>
                        </a:rPr>
                        <a:t>1.0</a:t>
                      </a:r>
                      <a:endParaRPr lang="zh-CN" altLang="zh-CN" sz="2400"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30304" marR="30304" marT="0" marB="0" anchor="ctr">
                    <a:lnL w="12700">
                      <a:solidFill>
                        <a:prstClr val="black"/>
                      </a:solidFill>
                      <a:round/>
                    </a:lnL>
                    <a:lnR w="12700">
                      <a:solidFill>
                        <a:prstClr val="black"/>
                      </a:solidFill>
                      <a:round/>
                    </a:lnR>
                    <a:lnT w="12700">
                      <a:solidFill>
                        <a:prstClr val="black"/>
                      </a:solidFill>
                      <a:round/>
                    </a:lnT>
                    <a:lnB w="12700">
                      <a:solidFill>
                        <a:prstClr val="black"/>
                      </a:solidFill>
                      <a:round/>
                    </a:lnB>
                    <a:noFill/>
                  </a:tcPr>
                </a:tc>
              </a:tr>
              <a:tr h="504825">
                <a:tc>
                  <a:txBody>
                    <a:bodyPr/>
                    <a:lstStyle>
                      <a:defPPr>
                        <a:defRPr lang="zh-CN"/>
                      </a:defPPr>
                      <a:lvl1pPr marL="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1pPr>
                      <a:lvl2pPr marL="4572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2pPr>
                      <a:lvl3pPr marL="9144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3pPr>
                      <a:lvl4pPr marL="13716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4pPr>
                      <a:lvl5pPr marL="18288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5pPr>
                    </a:lstStyle>
                    <a:p>
                      <a:pPr marL="358775" lvl="0" indent="-358775" algn="ctr">
                        <a:spcAft>
                          <a:spcPct val="0"/>
                        </a:spcAft>
                      </a:pPr>
                      <a:r>
                        <a:rPr lang="en-US" altLang="zh-CN" sz="2400" b="1">
                          <a:latin typeface="Times New Roman"/>
                        </a:rPr>
                        <a:t>C</a:t>
                      </a:r>
                      <a:endParaRPr lang="zh-CN" altLang="zh-CN" sz="2400"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30304" marR="30304" marT="0" marB="0" anchor="ctr">
                    <a:lnL w="12700">
                      <a:solidFill>
                        <a:prstClr val="black"/>
                      </a:solidFill>
                      <a:round/>
                    </a:lnL>
                    <a:lnR w="12700">
                      <a:solidFill>
                        <a:prstClr val="black"/>
                      </a:solidFill>
                      <a:round/>
                    </a:lnR>
                    <a:lnT w="12700">
                      <a:solidFill>
                        <a:prstClr val="black"/>
                      </a:solidFill>
                      <a:round/>
                    </a:lnT>
                    <a:lnB w="12700">
                      <a:solidFill>
                        <a:prstClr val="black"/>
                      </a:solidFill>
                      <a:round/>
                    </a:lnB>
                    <a:noFill/>
                  </a:tcPr>
                </a:tc>
                <a:tc>
                  <a:txBody>
                    <a:bodyPr/>
                    <a:lstStyle>
                      <a:defPPr>
                        <a:defRPr lang="zh-CN"/>
                      </a:defPPr>
                      <a:lvl1pPr marL="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1pPr>
                      <a:lvl2pPr marL="4572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2pPr>
                      <a:lvl3pPr marL="9144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3pPr>
                      <a:lvl4pPr marL="13716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4pPr>
                      <a:lvl5pPr marL="18288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5pPr>
                    </a:lstStyle>
                    <a:p>
                      <a:pPr marL="358775" lvl="0" indent="-358775" algn="ctr">
                        <a:spcAft>
                          <a:spcPct val="0"/>
                        </a:spcAft>
                      </a:pPr>
                      <a:r>
                        <a:rPr lang="zh-CN" altLang="zh-CN" sz="2400" b="1">
                          <a:latin typeface="Times New Roman"/>
                          <a:ea typeface="宋体" pitchFamily="2" charset="-122"/>
                        </a:rPr>
                        <a:t>镍铬合金</a:t>
                      </a:r>
                      <a:endParaRPr lang="zh-CN" altLang="zh-CN" sz="2400"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30304" marR="30304" marT="0" marB="0" anchor="ctr">
                    <a:lnL w="12700">
                      <a:solidFill>
                        <a:prstClr val="black"/>
                      </a:solidFill>
                      <a:round/>
                    </a:lnL>
                    <a:lnR w="12700">
                      <a:solidFill>
                        <a:prstClr val="black"/>
                      </a:solidFill>
                      <a:round/>
                    </a:lnR>
                    <a:lnT w="12700">
                      <a:solidFill>
                        <a:prstClr val="black"/>
                      </a:solidFill>
                      <a:round/>
                    </a:lnT>
                    <a:lnB w="12700">
                      <a:solidFill>
                        <a:prstClr val="black"/>
                      </a:solidFill>
                      <a:round/>
                    </a:lnB>
                    <a:noFill/>
                  </a:tcPr>
                </a:tc>
                <a:tc>
                  <a:txBody>
                    <a:bodyPr/>
                    <a:lstStyle>
                      <a:defPPr>
                        <a:defRPr lang="zh-CN"/>
                      </a:defPPr>
                      <a:lvl1pPr marL="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1pPr>
                      <a:lvl2pPr marL="4572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2pPr>
                      <a:lvl3pPr marL="9144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3pPr>
                      <a:lvl4pPr marL="13716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4pPr>
                      <a:lvl5pPr marL="18288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5pPr>
                    </a:lstStyle>
                    <a:p>
                      <a:pPr marL="358775" lvl="0" indent="-358775" algn="ctr">
                        <a:spcAft>
                          <a:spcPct val="0"/>
                        </a:spcAft>
                      </a:pPr>
                      <a:r>
                        <a:rPr lang="en-US" altLang="zh-CN" sz="2400" b="1">
                          <a:latin typeface="Times New Roman"/>
                        </a:rPr>
                        <a:t>0.25</a:t>
                      </a:r>
                      <a:endParaRPr lang="zh-CN" altLang="zh-CN" sz="2400"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30304" marR="30304" marT="0" marB="0" anchor="ctr">
                    <a:lnL w="12700">
                      <a:solidFill>
                        <a:prstClr val="black"/>
                      </a:solidFill>
                      <a:round/>
                    </a:lnL>
                    <a:lnR w="12700">
                      <a:solidFill>
                        <a:prstClr val="black"/>
                      </a:solidFill>
                      <a:round/>
                    </a:lnR>
                    <a:lnT w="12700">
                      <a:solidFill>
                        <a:prstClr val="black"/>
                      </a:solidFill>
                      <a:round/>
                    </a:lnT>
                    <a:lnB w="12700">
                      <a:solidFill>
                        <a:prstClr val="black"/>
                      </a:solidFill>
                      <a:round/>
                    </a:lnB>
                    <a:noFill/>
                  </a:tcPr>
                </a:tc>
                <a:tc>
                  <a:txBody>
                    <a:bodyPr/>
                    <a:lstStyle>
                      <a:defPPr>
                        <a:defRPr lang="zh-CN"/>
                      </a:defPPr>
                      <a:lvl1pPr marL="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1pPr>
                      <a:lvl2pPr marL="4572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2pPr>
                      <a:lvl3pPr marL="9144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3pPr>
                      <a:lvl4pPr marL="13716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4pPr>
                      <a:lvl5pPr marL="18288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5pPr>
                    </a:lstStyle>
                    <a:p>
                      <a:pPr marL="358775" lvl="0" indent="-358775" algn="ctr">
                        <a:spcAft>
                          <a:spcPct val="0"/>
                        </a:spcAft>
                      </a:pPr>
                      <a:r>
                        <a:rPr lang="en-US" altLang="zh-CN" sz="2400" b="1">
                          <a:latin typeface="Times New Roman"/>
                        </a:rPr>
                        <a:t>2.0</a:t>
                      </a:r>
                      <a:endParaRPr lang="zh-CN" altLang="zh-CN" sz="2400"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30304" marR="30304" marT="0" marB="0" anchor="ctr">
                    <a:lnL w="12700">
                      <a:solidFill>
                        <a:prstClr val="black"/>
                      </a:solidFill>
                      <a:round/>
                    </a:lnL>
                    <a:lnR w="12700">
                      <a:solidFill>
                        <a:prstClr val="black"/>
                      </a:solidFill>
                      <a:round/>
                    </a:lnR>
                    <a:lnT w="12700">
                      <a:solidFill>
                        <a:prstClr val="black"/>
                      </a:solidFill>
                      <a:round/>
                    </a:lnT>
                    <a:lnB w="12700">
                      <a:solidFill>
                        <a:prstClr val="black"/>
                      </a:solidFill>
                      <a:round/>
                    </a:lnB>
                    <a:noFill/>
                  </a:tcPr>
                </a:tc>
              </a:tr>
              <a:tr h="504825">
                <a:tc>
                  <a:txBody>
                    <a:bodyPr/>
                    <a:lstStyle>
                      <a:defPPr>
                        <a:defRPr lang="zh-CN"/>
                      </a:defPPr>
                      <a:lvl1pPr marL="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1pPr>
                      <a:lvl2pPr marL="4572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2pPr>
                      <a:lvl3pPr marL="9144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3pPr>
                      <a:lvl4pPr marL="13716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4pPr>
                      <a:lvl5pPr marL="18288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5pPr>
                    </a:lstStyle>
                    <a:p>
                      <a:pPr marL="358775" lvl="0" indent="-358775" algn="ctr">
                        <a:spcAft>
                          <a:spcPct val="0"/>
                        </a:spcAft>
                      </a:pPr>
                      <a:r>
                        <a:rPr lang="en-US" altLang="zh-CN" sz="2400" b="1">
                          <a:latin typeface="Times New Roman"/>
                        </a:rPr>
                        <a:t>D</a:t>
                      </a:r>
                      <a:endParaRPr lang="zh-CN" altLang="zh-CN" sz="2400"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30304" marR="30304" marT="0" marB="0" anchor="ctr">
                    <a:lnL w="12700">
                      <a:solidFill>
                        <a:prstClr val="black"/>
                      </a:solidFill>
                      <a:round/>
                    </a:lnL>
                    <a:lnR w="12700">
                      <a:solidFill>
                        <a:prstClr val="black"/>
                      </a:solidFill>
                      <a:round/>
                    </a:lnR>
                    <a:lnT w="12700">
                      <a:solidFill>
                        <a:prstClr val="black"/>
                      </a:solidFill>
                      <a:round/>
                    </a:lnT>
                    <a:lnB w="12700">
                      <a:solidFill>
                        <a:prstClr val="black"/>
                      </a:solidFill>
                      <a:round/>
                    </a:lnB>
                    <a:noFill/>
                  </a:tcPr>
                </a:tc>
                <a:tc>
                  <a:txBody>
                    <a:bodyPr/>
                    <a:lstStyle>
                      <a:defPPr>
                        <a:defRPr lang="zh-CN"/>
                      </a:defPPr>
                      <a:lvl1pPr marL="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1pPr>
                      <a:lvl2pPr marL="4572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2pPr>
                      <a:lvl3pPr marL="9144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3pPr>
                      <a:lvl4pPr marL="13716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4pPr>
                      <a:lvl5pPr marL="18288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5pPr>
                    </a:lstStyle>
                    <a:p>
                      <a:pPr marL="358775" lvl="0" indent="-358775" algn="ctr">
                        <a:spcAft>
                          <a:spcPct val="0"/>
                        </a:spcAft>
                      </a:pPr>
                      <a:r>
                        <a:rPr lang="zh-CN" altLang="zh-CN" sz="2400" b="1">
                          <a:latin typeface="Times New Roman"/>
                          <a:ea typeface="宋体" pitchFamily="2" charset="-122"/>
                        </a:rPr>
                        <a:t>锰铜合金</a:t>
                      </a:r>
                      <a:endParaRPr lang="zh-CN" altLang="zh-CN" sz="2400"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30304" marR="30304" marT="0" marB="0" anchor="ctr">
                    <a:lnL w="12700">
                      <a:solidFill>
                        <a:prstClr val="black"/>
                      </a:solidFill>
                      <a:round/>
                    </a:lnL>
                    <a:lnR w="12700">
                      <a:solidFill>
                        <a:prstClr val="black"/>
                      </a:solidFill>
                      <a:round/>
                    </a:lnR>
                    <a:lnT w="12700">
                      <a:solidFill>
                        <a:prstClr val="black"/>
                      </a:solidFill>
                      <a:round/>
                    </a:lnT>
                    <a:lnB w="12700">
                      <a:solidFill>
                        <a:prstClr val="black"/>
                      </a:solidFill>
                      <a:round/>
                    </a:lnB>
                    <a:noFill/>
                  </a:tcPr>
                </a:tc>
                <a:tc>
                  <a:txBody>
                    <a:bodyPr/>
                    <a:lstStyle>
                      <a:defPPr>
                        <a:defRPr lang="zh-CN"/>
                      </a:defPPr>
                      <a:lvl1pPr marL="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1pPr>
                      <a:lvl2pPr marL="4572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2pPr>
                      <a:lvl3pPr marL="9144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3pPr>
                      <a:lvl4pPr marL="13716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4pPr>
                      <a:lvl5pPr marL="18288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5pPr>
                    </a:lstStyle>
                    <a:p>
                      <a:pPr marL="358775" lvl="0" indent="-358775" algn="ctr">
                        <a:spcAft>
                          <a:spcPct val="0"/>
                        </a:spcAft>
                      </a:pPr>
                      <a:r>
                        <a:rPr lang="en-US" altLang="zh-CN" sz="2400" b="1">
                          <a:latin typeface="Times New Roman"/>
                        </a:rPr>
                        <a:t>0.25</a:t>
                      </a:r>
                      <a:endParaRPr lang="zh-CN" altLang="zh-CN" sz="2400"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30304" marR="30304" marT="0" marB="0" anchor="ctr">
                    <a:lnL w="12700">
                      <a:solidFill>
                        <a:prstClr val="black"/>
                      </a:solidFill>
                      <a:round/>
                    </a:lnL>
                    <a:lnR w="12700">
                      <a:solidFill>
                        <a:prstClr val="black"/>
                      </a:solidFill>
                      <a:round/>
                    </a:lnR>
                    <a:lnT w="12700">
                      <a:solidFill>
                        <a:prstClr val="black"/>
                      </a:solidFill>
                      <a:round/>
                    </a:lnT>
                    <a:lnB w="12700">
                      <a:solidFill>
                        <a:prstClr val="black"/>
                      </a:solidFill>
                      <a:round/>
                    </a:lnB>
                    <a:noFill/>
                  </a:tcPr>
                </a:tc>
                <a:tc>
                  <a:txBody>
                    <a:bodyPr/>
                    <a:lstStyle>
                      <a:defPPr>
                        <a:defRPr lang="zh-CN"/>
                      </a:defPPr>
                      <a:lvl1pPr marL="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1pPr>
                      <a:lvl2pPr marL="4572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2pPr>
                      <a:lvl3pPr marL="9144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3pPr>
                      <a:lvl4pPr marL="13716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4pPr>
                      <a:lvl5pPr marL="18288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5pPr>
                    </a:lstStyle>
                    <a:p>
                      <a:pPr marL="358775" lvl="0" indent="-358775" algn="ctr">
                        <a:spcAft>
                          <a:spcPct val="0"/>
                        </a:spcAft>
                      </a:pPr>
                      <a:r>
                        <a:rPr lang="en-US" altLang="zh-CN" sz="2400" b="1">
                          <a:latin typeface="Times New Roman"/>
                        </a:rPr>
                        <a:t>1.0</a:t>
                      </a:r>
                      <a:endParaRPr lang="zh-CN" altLang="zh-CN" sz="2400"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30304" marR="30304" marT="0" marB="0" anchor="ctr">
                    <a:lnL w="12700">
                      <a:solidFill>
                        <a:prstClr val="black"/>
                      </a:solidFill>
                      <a:round/>
                    </a:lnL>
                    <a:lnR w="12700">
                      <a:solidFill>
                        <a:prstClr val="black"/>
                      </a:solidFill>
                      <a:round/>
                    </a:lnR>
                    <a:lnT w="12700">
                      <a:solidFill>
                        <a:prstClr val="black"/>
                      </a:solidFill>
                      <a:round/>
                    </a:lnT>
                    <a:lnB w="12700">
                      <a:solidFill>
                        <a:prstClr val="black"/>
                      </a:solidFill>
                      <a:round/>
                    </a:lnB>
                    <a:noFill/>
                  </a:tcPr>
                </a:tc>
              </a:tr>
            </a:tbl>
          </a:graphicData>
        </a:graphic>
      </p:graphicFrame>
      <p:pic>
        <p:nvPicPr>
          <p:cNvPr id="50209" name="Picture 1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2535238" y="268288"/>
            <a:ext cx="3981450" cy="1687512"/>
          </a:xfrm>
          <a:prstGeom prst="rect">
            <a:avLst/>
          </a:prstGeom>
          <a:noFill/>
          <a:ln>
            <a:noFill/>
            <a:miter lim="800000"/>
          </a:ln>
        </p:spPr>
      </p:pic>
    </p:spTree>
    <p:extLst>
      <p:ext uri="{BB962C8B-B14F-4D97-AF65-F5344CB8AC3E}">
        <p14:creationId xmlns:p14="http://schemas.microsoft.com/office/powerpoint/2010/main" val="3202243035"/>
      </p:ext>
    </p:extLst>
  </p:cSld>
  <p:clrMapOvr>
    <a:masterClrMapping/>
  </p:clrMapOvr>
  <p:transition/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矩形 4"/>
          <p:cNvSpPr>
            <a:spLocks noChangeArrowheads="1"/>
          </p:cNvSpPr>
          <p:nvPr/>
        </p:nvSpPr>
        <p:spPr bwMode="auto">
          <a:xfrm>
            <a:off x="539750" y="627063"/>
            <a:ext cx="8023225" cy="3970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marL="358140" indent="-358140" algn="just">
              <a:lnSpc>
                <a:spcPct val="150000"/>
              </a:lnSpc>
            </a:pP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(1)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如图所示，闭合开关后，在</a:t>
            </a:r>
            <a:r>
              <a:rPr lang="en-US" altLang="zh-CN" sz="2400" b="1" i="1" kern="0">
                <a:solidFill>
                  <a:prstClr val="black"/>
                </a:solidFill>
                <a:latin typeface="Times New Roman"/>
              </a:rPr>
              <a:t>M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、</a:t>
            </a:r>
            <a:r>
              <a:rPr lang="en-US" altLang="zh-CN" sz="2400" b="1" i="1" kern="0">
                <a:solidFill>
                  <a:prstClr val="black"/>
                </a:solidFill>
                <a:latin typeface="Times New Roman"/>
              </a:rPr>
              <a:t>N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之间分别接上不同导体，通过观察相关现象来比较导体电阻大小，小明、小红和小亮对图中的电路设计提出了自己的观点：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  <a:p>
            <a:pPr marL="357505" indent="-1905" algn="just">
              <a:lnSpc>
                <a:spcPct val="150000"/>
              </a:lnSpc>
            </a:pP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小明认为：电流表是多余的，观察灯泡的亮度就可以判断导体电阻的大小。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  <a:p>
            <a:pPr marL="357505" indent="-1905" algn="just">
              <a:lnSpc>
                <a:spcPct val="150000"/>
              </a:lnSpc>
            </a:pP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小红认为：灯泡是多余的，根据电流表示数的变化就可以判断导体电阻的大小。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115008577"/>
      </p:ext>
    </p:extLst>
  </p:cSld>
  <p:clrMapOvr>
    <a:masterClrMapping/>
  </p:clrMapOvr>
  <p:transition/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矩形 4"/>
          <p:cNvSpPr>
            <a:spLocks noChangeArrowheads="1"/>
          </p:cNvSpPr>
          <p:nvPr/>
        </p:nvSpPr>
        <p:spPr bwMode="auto">
          <a:xfrm>
            <a:off x="539750" y="627063"/>
            <a:ext cx="8023225" cy="3330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marL="357505" indent="-1905" algn="just">
              <a:lnSpc>
                <a:spcPct val="150000"/>
              </a:lnSpc>
            </a:pP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小亮认为：灯泡和电流表同时使用更好，因为灯泡可以保护电路，从而防止烧坏电流表。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  <a:p>
            <a:pPr marL="357505" indent="-1905" algn="just">
              <a:lnSpc>
                <a:spcPct val="150000"/>
              </a:lnSpc>
            </a:pP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你赞同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__________(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填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“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小明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” “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小红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”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或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“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小亮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”)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的观点。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  <a:p>
            <a:pPr marL="358140" indent="-358140" algn="just">
              <a:lnSpc>
                <a:spcPct val="150000"/>
              </a:lnSpc>
            </a:pP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(2)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为了验证猜想二，可依次把</a:t>
            </a:r>
            <a:r>
              <a:rPr lang="en-US" altLang="zh-CN" sz="2400" b="1" i="1" kern="0">
                <a:solidFill>
                  <a:prstClr val="black"/>
                </a:solidFill>
                <a:latin typeface="Times New Roman"/>
              </a:rPr>
              <a:t>M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、</a:t>
            </a:r>
            <a:r>
              <a:rPr lang="en-US" altLang="zh-CN" sz="2400" b="1" i="1" kern="0">
                <a:solidFill>
                  <a:prstClr val="black"/>
                </a:solidFill>
                <a:latin typeface="Times New Roman"/>
              </a:rPr>
              <a:t>N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跟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________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的两端相连，闭合开关，记下电流表的示数，分析比较这两根电阻丝电阻的大小。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</p:txBody>
      </p:sp>
      <p:sp>
        <p:nvSpPr>
          <p:cNvPr id="53250" name="矩形 2"/>
          <p:cNvSpPr>
            <a:spLocks noChangeArrowheads="1"/>
          </p:cNvSpPr>
          <p:nvPr/>
        </p:nvSpPr>
        <p:spPr bwMode="auto">
          <a:xfrm>
            <a:off x="2328863" y="1690688"/>
            <a:ext cx="803275" cy="55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algn="just">
              <a:lnSpc>
                <a:spcPct val="150000"/>
              </a:lnSpc>
            </a:pPr>
            <a:r>
              <a:rPr altLang="zh-CN" sz="2400" b="1" kern="0">
                <a:solidFill>
                  <a:srgbClr val="C00000"/>
                </a:solidFill>
                <a:latin typeface="Times New Roman"/>
              </a:rPr>
              <a:t>小亮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</p:txBody>
      </p:sp>
      <p:sp>
        <p:nvSpPr>
          <p:cNvPr id="53251" name="矩形 3"/>
          <p:cNvSpPr>
            <a:spLocks noChangeArrowheads="1"/>
          </p:cNvSpPr>
          <p:nvPr/>
        </p:nvSpPr>
        <p:spPr bwMode="auto">
          <a:xfrm>
            <a:off x="6224588" y="2262188"/>
            <a:ext cx="939800" cy="576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algn="just">
              <a:lnSpc>
                <a:spcPct val="150000"/>
              </a:lnSpc>
            </a:pPr>
            <a:r>
              <a:rPr lang="en-US" altLang="zh-CN" sz="2400" b="1" kern="0">
                <a:solidFill>
                  <a:srgbClr val="C00000"/>
                </a:solidFill>
                <a:latin typeface="Times New Roman"/>
              </a:rPr>
              <a:t>A</a:t>
            </a:r>
            <a:r>
              <a:rPr altLang="zh-CN" sz="2400" b="1" kern="0">
                <a:solidFill>
                  <a:srgbClr val="C00000"/>
                </a:solidFill>
                <a:latin typeface="Times New Roman"/>
              </a:rPr>
              <a:t>、</a:t>
            </a:r>
            <a:r>
              <a:rPr lang="en-US" altLang="zh-CN" sz="2400" b="1" kern="0">
                <a:solidFill>
                  <a:srgbClr val="C00000"/>
                </a:solidFill>
                <a:latin typeface="Times New Roman"/>
              </a:rPr>
              <a:t>C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88471147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 fill="hold"/>
                                        <p:tgtEl>
                                          <p:spTgt spid="532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 fill="hold"/>
                                        <p:tgtEl>
                                          <p:spTgt spid="532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250" grpId="0"/>
      <p:bldP spid="5325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69" name="Picture 7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212850" y="830263"/>
            <a:ext cx="6718300" cy="4127500"/>
          </a:xfrm>
          <a:prstGeom prst="rect">
            <a:avLst/>
          </a:prstGeom>
          <a:noFill/>
          <a:ln>
            <a:noFill/>
            <a:miter lim="800000"/>
          </a:ln>
        </p:spPr>
      </p:pic>
      <p:sp>
        <p:nvSpPr>
          <p:cNvPr id="7170" name="矩形 15"/>
          <p:cNvSpPr>
            <a:spLocks noChangeArrowheads="1"/>
          </p:cNvSpPr>
          <p:nvPr/>
        </p:nvSpPr>
        <p:spPr bwMode="auto">
          <a:xfrm>
            <a:off x="539750" y="555625"/>
            <a:ext cx="69850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r>
              <a:rPr sz="2400" b="1" kern="0">
                <a:solidFill>
                  <a:srgbClr val="E46C0A"/>
                </a:solidFill>
                <a:latin typeface="Times New Roman" pitchFamily="18" charset="0"/>
              </a:rPr>
              <a:t>知识点</a:t>
            </a:r>
            <a:r>
              <a:rPr lang="en-US" altLang="zh-CN" sz="2400" b="1" kern="0">
                <a:solidFill>
                  <a:srgbClr val="E46C0A"/>
                </a:solidFill>
                <a:latin typeface="Times New Roman" pitchFamily="18" charset="0"/>
              </a:rPr>
              <a:t>1    </a:t>
            </a:r>
            <a:r>
              <a:rPr sz="2400" b="1" kern="0">
                <a:solidFill>
                  <a:srgbClr val="E46C0A"/>
                </a:solidFill>
                <a:latin typeface="Times New Roman" pitchFamily="18" charset="0"/>
              </a:rPr>
              <a:t>电阻</a:t>
            </a:r>
          </a:p>
        </p:txBody>
      </p:sp>
      <p:sp>
        <p:nvSpPr>
          <p:cNvPr id="7171" name="矩形 1"/>
          <p:cNvSpPr/>
          <p:nvPr/>
        </p:nvSpPr>
        <p:spPr>
          <a:xfrm>
            <a:off x="2771775" y="830263"/>
            <a:ext cx="3278188" cy="461962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none"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r>
              <a:rPr altLang="zh-CN" sz="2400" b="1" kern="0">
                <a:solidFill>
                  <a:srgbClr val="C00000"/>
                </a:solidFill>
                <a:latin typeface="Times New Roman" pitchFamily="18" charset="0"/>
              </a:rPr>
              <a:t>导体对电流的阻碍作用</a:t>
            </a:r>
            <a:endParaRPr kern="0">
              <a:solidFill>
                <a:prstClr val="black"/>
              </a:solidFill>
            </a:endParaRPr>
          </a:p>
        </p:txBody>
      </p:sp>
      <p:sp>
        <p:nvSpPr>
          <p:cNvPr id="7172" name="矩形 11"/>
          <p:cNvSpPr/>
          <p:nvPr/>
        </p:nvSpPr>
        <p:spPr>
          <a:xfrm>
            <a:off x="3444875" y="1419225"/>
            <a:ext cx="390525" cy="461963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none"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r>
              <a:rPr lang="en-US" altLang="zh-CN" sz="2400" b="1" i="1" kern="0">
                <a:solidFill>
                  <a:srgbClr val="C00000"/>
                </a:solidFill>
                <a:latin typeface="Times New Roman" pitchFamily="18" charset="0"/>
              </a:rPr>
              <a:t>R</a:t>
            </a:r>
            <a:endParaRPr kern="0">
              <a:solidFill>
                <a:prstClr val="black"/>
              </a:solidFill>
            </a:endParaRPr>
          </a:p>
        </p:txBody>
      </p:sp>
      <p:sp>
        <p:nvSpPr>
          <p:cNvPr id="7173" name="矩形 12"/>
          <p:cNvSpPr/>
          <p:nvPr/>
        </p:nvSpPr>
        <p:spPr>
          <a:xfrm>
            <a:off x="4386263" y="2108200"/>
            <a:ext cx="431800" cy="461963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none"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r>
              <a:rPr lang="en-US" altLang="zh-CN" sz="2400" b="1" kern="0">
                <a:solidFill>
                  <a:srgbClr val="C00000"/>
                </a:solidFill>
                <a:latin typeface="Times New Roman" pitchFamily="18" charset="0"/>
              </a:rPr>
              <a:t>Ω</a:t>
            </a:r>
            <a:endParaRPr kern="0">
              <a:solidFill>
                <a:prstClr val="black"/>
              </a:solidFill>
            </a:endParaRPr>
          </a:p>
        </p:txBody>
      </p:sp>
      <p:sp>
        <p:nvSpPr>
          <p:cNvPr id="7174" name="矩形 7"/>
          <p:cNvSpPr/>
          <p:nvPr/>
        </p:nvSpPr>
        <p:spPr>
          <a:xfrm>
            <a:off x="4572000" y="2570163"/>
            <a:ext cx="595313" cy="461962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none"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r>
              <a:rPr lang="en-US" altLang="zh-CN" sz="2400" b="1" kern="0">
                <a:solidFill>
                  <a:srgbClr val="C00000"/>
                </a:solidFill>
                <a:latin typeface="Times New Roman" pitchFamily="18" charset="0"/>
              </a:rPr>
              <a:t>10</a:t>
            </a:r>
            <a:r>
              <a:rPr lang="en-US" altLang="zh-CN" sz="2400" b="1" kern="0" baseline="30000">
                <a:solidFill>
                  <a:srgbClr val="C00000"/>
                </a:solidFill>
                <a:latin typeface="Times New Roman" pitchFamily="18" charset="0"/>
              </a:rPr>
              <a:t>3</a:t>
            </a:r>
            <a:endParaRPr kern="0">
              <a:solidFill>
                <a:prstClr val="black"/>
              </a:solidFill>
            </a:endParaRPr>
          </a:p>
        </p:txBody>
      </p:sp>
      <p:sp>
        <p:nvSpPr>
          <p:cNvPr id="7175" name="矩形 8"/>
          <p:cNvSpPr/>
          <p:nvPr/>
        </p:nvSpPr>
        <p:spPr>
          <a:xfrm>
            <a:off x="5921375" y="2570163"/>
            <a:ext cx="595313" cy="461962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none"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r>
              <a:rPr lang="en-US" altLang="zh-CN" sz="2400" b="1" kern="0">
                <a:solidFill>
                  <a:srgbClr val="C00000"/>
                </a:solidFill>
                <a:latin typeface="Times New Roman" pitchFamily="18" charset="0"/>
              </a:rPr>
              <a:t>10</a:t>
            </a:r>
            <a:r>
              <a:rPr lang="en-US" altLang="zh-CN" sz="2400" b="1" kern="0" baseline="30000">
                <a:solidFill>
                  <a:srgbClr val="C00000"/>
                </a:solidFill>
                <a:latin typeface="Times New Roman" pitchFamily="18" charset="0"/>
              </a:rPr>
              <a:t>6</a:t>
            </a:r>
            <a:endParaRPr kern="0">
              <a:solidFill>
                <a:prstClr val="black"/>
              </a:solidFill>
            </a:endParaRPr>
          </a:p>
        </p:txBody>
      </p:sp>
      <p:sp>
        <p:nvSpPr>
          <p:cNvPr id="7176" name="矩形 9"/>
          <p:cNvSpPr/>
          <p:nvPr/>
        </p:nvSpPr>
        <p:spPr>
          <a:xfrm>
            <a:off x="4662488" y="4011613"/>
            <a:ext cx="1422400" cy="461962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none"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r>
              <a:rPr altLang="zh-CN" sz="2400" b="1" kern="0">
                <a:solidFill>
                  <a:srgbClr val="C00000"/>
                </a:solidFill>
                <a:latin typeface="Times New Roman" pitchFamily="18" charset="0"/>
              </a:rPr>
              <a:t>横截面积</a:t>
            </a:r>
            <a:endParaRPr kern="0">
              <a:solidFill>
                <a:prstClr val="black"/>
              </a:solidFill>
            </a:endParaRPr>
          </a:p>
        </p:txBody>
      </p:sp>
      <p:sp>
        <p:nvSpPr>
          <p:cNvPr id="7177" name="矩形 10"/>
          <p:cNvSpPr/>
          <p:nvPr/>
        </p:nvSpPr>
        <p:spPr>
          <a:xfrm>
            <a:off x="6361113" y="4011613"/>
            <a:ext cx="803275" cy="461962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none"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r>
              <a:rPr altLang="zh-CN" sz="2400" b="1" kern="0">
                <a:solidFill>
                  <a:srgbClr val="C00000"/>
                </a:solidFill>
                <a:latin typeface="Times New Roman" pitchFamily="18" charset="0"/>
              </a:rPr>
              <a:t>长度</a:t>
            </a:r>
            <a:endParaRPr kern="0">
              <a:solidFill>
                <a:prstClr val="black"/>
              </a:solidFill>
            </a:endParaRPr>
          </a:p>
        </p:txBody>
      </p:sp>
      <p:sp>
        <p:nvSpPr>
          <p:cNvPr id="7178" name="矩形 14"/>
          <p:cNvSpPr/>
          <p:nvPr/>
        </p:nvSpPr>
        <p:spPr>
          <a:xfrm>
            <a:off x="2832100" y="4471988"/>
            <a:ext cx="803275" cy="461962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none"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r>
              <a:rPr altLang="zh-CN" sz="2400" b="1" kern="0">
                <a:solidFill>
                  <a:srgbClr val="C00000"/>
                </a:solidFill>
                <a:latin typeface="Times New Roman" pitchFamily="18" charset="0"/>
              </a:rPr>
              <a:t>材料</a:t>
            </a:r>
            <a:endParaRPr kern="0">
              <a:solidFill>
                <a:prstClr val="black"/>
              </a:solidFill>
            </a:endParaRPr>
          </a:p>
        </p:txBody>
      </p:sp>
      <p:sp>
        <p:nvSpPr>
          <p:cNvPr id="7179" name="矩形 15"/>
          <p:cNvSpPr/>
          <p:nvPr/>
        </p:nvSpPr>
        <p:spPr>
          <a:xfrm>
            <a:off x="4821238" y="4471988"/>
            <a:ext cx="803275" cy="461962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none"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r>
              <a:rPr altLang="zh-CN" sz="2400" b="1" kern="0">
                <a:solidFill>
                  <a:srgbClr val="C00000"/>
                </a:solidFill>
                <a:latin typeface="Times New Roman" pitchFamily="18" charset="0"/>
              </a:rPr>
              <a:t>温度</a:t>
            </a:r>
            <a:endParaRPr kern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1906996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 fill="hold"/>
                                        <p:tgtEl>
                                          <p:spTgt spid="7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 fill="hold"/>
                                        <p:tgtEl>
                                          <p:spTgt spid="7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 fill="hold"/>
                                        <p:tgtEl>
                                          <p:spTgt spid="7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 fill="hold"/>
                                        <p:tgtEl>
                                          <p:spTgt spid="7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 fill="hold"/>
                                        <p:tgtEl>
                                          <p:spTgt spid="7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 fill="hold"/>
                                        <p:tgtEl>
                                          <p:spTgt spid="7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 fill="hold"/>
                                        <p:tgtEl>
                                          <p:spTgt spid="7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 fill="hold"/>
                                        <p:tgtEl>
                                          <p:spTgt spid="7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 fill="hold"/>
                                        <p:tgtEl>
                                          <p:spTgt spid="71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1" grpId="0"/>
      <p:bldP spid="7172" grpId="0"/>
      <p:bldP spid="7173" grpId="0"/>
      <p:bldP spid="7174" grpId="0"/>
      <p:bldP spid="7175" grpId="0"/>
      <p:bldP spid="7176" grpId="0"/>
      <p:bldP spid="7177" grpId="0"/>
      <p:bldP spid="7178" grpId="0"/>
      <p:bldP spid="7179" grpId="0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矩形 4"/>
          <p:cNvSpPr>
            <a:spLocks noChangeArrowheads="1"/>
          </p:cNvSpPr>
          <p:nvPr/>
        </p:nvSpPr>
        <p:spPr bwMode="auto">
          <a:xfrm>
            <a:off x="539750" y="627063"/>
            <a:ext cx="8023225" cy="3970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marL="358140" indent="-358140" algn="just">
              <a:lnSpc>
                <a:spcPct val="150000"/>
              </a:lnSpc>
            </a:pP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(3)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依次把</a:t>
            </a:r>
            <a:r>
              <a:rPr lang="en-US" altLang="zh-CN" sz="2400" b="1" i="1" kern="0">
                <a:solidFill>
                  <a:prstClr val="black"/>
                </a:solidFill>
                <a:latin typeface="Times New Roman"/>
              </a:rPr>
              <a:t>M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、</a:t>
            </a:r>
            <a:r>
              <a:rPr lang="en-US" altLang="zh-CN" sz="2400" b="1" i="1" kern="0">
                <a:solidFill>
                  <a:prstClr val="black"/>
                </a:solidFill>
                <a:latin typeface="Times New Roman"/>
              </a:rPr>
              <a:t>N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跟电阻丝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A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、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B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的两端连接，闭合开关，电流表的示数不同，分析比较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A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、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B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两根电阻丝电阻的大小，可探究电阻跟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______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的关系，其结论是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______________</a:t>
            </a:r>
          </a:p>
          <a:p>
            <a:pPr marL="358140" indent="-358140" algn="just">
              <a:lnSpc>
                <a:spcPct val="150000"/>
              </a:lnSpc>
            </a:pP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	_________________________________________________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。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  <a:p>
            <a:pPr marL="358140" indent="-358140" algn="just">
              <a:lnSpc>
                <a:spcPct val="150000"/>
              </a:lnSpc>
            </a:pP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(4)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小丽在探究同样的课题时，手边只有一根电阻丝，那么，她利用这根电阻丝和上述电路，不能够完成猜想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________(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填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“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一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” “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二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”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或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“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三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”)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的实验验证。</a:t>
            </a:r>
            <a:endParaRPr altLang="zh-CN" sz="1000" kern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54274" name="矩形 2"/>
          <p:cNvSpPr>
            <a:spLocks noChangeArrowheads="1"/>
          </p:cNvSpPr>
          <p:nvPr/>
        </p:nvSpPr>
        <p:spPr bwMode="auto">
          <a:xfrm>
            <a:off x="2916238" y="1700213"/>
            <a:ext cx="871538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algn="just">
              <a:lnSpc>
                <a:spcPct val="150000"/>
              </a:lnSpc>
            </a:pPr>
            <a:r>
              <a:rPr altLang="zh-CN" sz="2400" b="1" kern="0">
                <a:solidFill>
                  <a:srgbClr val="C00000"/>
                </a:solidFill>
                <a:latin typeface="Times New Roman"/>
              </a:rPr>
              <a:t>长度</a:t>
            </a:r>
            <a:r>
              <a:rPr altLang="zh-CN" sz="2400" b="1" kern="0">
                <a:solidFill>
                  <a:srgbClr val="C00000"/>
                </a:solidFill>
                <a:ea typeface="Times New Roman"/>
              </a:rPr>
              <a:t> 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</p:txBody>
      </p:sp>
      <p:sp>
        <p:nvSpPr>
          <p:cNvPr id="54275" name="矩形 3"/>
          <p:cNvSpPr>
            <a:spLocks noChangeArrowheads="1"/>
          </p:cNvSpPr>
          <p:nvPr/>
        </p:nvSpPr>
        <p:spPr bwMode="auto">
          <a:xfrm>
            <a:off x="1225550" y="3867150"/>
            <a:ext cx="493713" cy="560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algn="just">
              <a:lnSpc>
                <a:spcPct val="150000"/>
              </a:lnSpc>
            </a:pPr>
            <a:r>
              <a:rPr altLang="zh-CN" sz="2400" b="1" kern="0">
                <a:solidFill>
                  <a:srgbClr val="C00000"/>
                </a:solidFill>
                <a:latin typeface="Times New Roman"/>
              </a:rPr>
              <a:t>三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</p:txBody>
      </p:sp>
      <p:sp>
        <p:nvSpPr>
          <p:cNvPr id="54276" name="矩形 5"/>
          <p:cNvSpPr>
            <a:spLocks noChangeArrowheads="1"/>
          </p:cNvSpPr>
          <p:nvPr/>
        </p:nvSpPr>
        <p:spPr bwMode="auto">
          <a:xfrm>
            <a:off x="900113" y="1681163"/>
            <a:ext cx="7662863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algn="just">
              <a:lnSpc>
                <a:spcPct val="150000"/>
              </a:lnSpc>
            </a:pPr>
            <a:r>
              <a:rPr lang="en-US" altLang="zh-CN" sz="2400" b="1" kern="0">
                <a:solidFill>
                  <a:srgbClr val="C00000"/>
                </a:solidFill>
                <a:latin typeface="Times New Roman"/>
              </a:rPr>
              <a:t>                                                                      </a:t>
            </a:r>
            <a:r>
              <a:rPr altLang="zh-CN" sz="2400" b="1" kern="0">
                <a:solidFill>
                  <a:srgbClr val="C00000"/>
                </a:solidFill>
                <a:latin typeface="Times New Roman"/>
              </a:rPr>
              <a:t>当导体的材料和横截面积相同时，电阻的长度越长，导体的电阻越大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12087705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 fill="hold"/>
                                        <p:tgtEl>
                                          <p:spTgt spid="542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 fill="hold"/>
                                        <p:tgtEl>
                                          <p:spTgt spid="542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 fill="hold"/>
                                        <p:tgtEl>
                                          <p:spTgt spid="542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274" grpId="0"/>
      <p:bldP spid="54275" grpId="0"/>
      <p:bldP spid="54276" grpId="0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矩形 4"/>
          <p:cNvSpPr>
            <a:spLocks noChangeArrowheads="1"/>
          </p:cNvSpPr>
          <p:nvPr/>
        </p:nvSpPr>
        <p:spPr bwMode="auto">
          <a:xfrm>
            <a:off x="539750" y="627063"/>
            <a:ext cx="8023225" cy="2678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marL="358140" indent="-358140" algn="just">
              <a:lnSpc>
                <a:spcPct val="150000"/>
              </a:lnSpc>
            </a:pP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(5)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以上方法在研究物理问题时经常用到，被称为控制变量法。下列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3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个实验中没有用到此方法的是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(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　　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)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  <a:p>
            <a:pPr marL="355600" algn="just">
              <a:lnSpc>
                <a:spcPct val="150000"/>
              </a:lnSpc>
            </a:pP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A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．探究影响压力作用效果的因素实验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 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  <a:p>
            <a:pPr marL="355600" algn="just">
              <a:lnSpc>
                <a:spcPct val="150000"/>
              </a:lnSpc>
            </a:pP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B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．探究平面镜成像的特点实验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 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  <a:p>
            <a:pPr marL="355600" algn="just"/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C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．探究影响摩擦力大小的因素实验</a:t>
            </a:r>
            <a:endParaRPr altLang="zh-CN" sz="1000" kern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55298" name="矩形 3"/>
          <p:cNvSpPr>
            <a:spLocks noChangeArrowheads="1"/>
          </p:cNvSpPr>
          <p:nvPr/>
        </p:nvSpPr>
        <p:spPr bwMode="auto">
          <a:xfrm>
            <a:off x="6630988" y="1131888"/>
            <a:ext cx="388938" cy="576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algn="just">
              <a:lnSpc>
                <a:spcPct val="150000"/>
              </a:lnSpc>
            </a:pPr>
            <a:r>
              <a:rPr lang="en-US" altLang="zh-CN" sz="2400" b="1" kern="0">
                <a:solidFill>
                  <a:srgbClr val="C00000"/>
                </a:solidFill>
                <a:latin typeface="Times New Roman"/>
              </a:rPr>
              <a:t>B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</p:txBody>
      </p:sp>
      <p:pic>
        <p:nvPicPr>
          <p:cNvPr id="55299" name="Picture 7" descr="C:\Users\Administrator\Desktop\习题课件\返回框.png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50225" y="4146550"/>
            <a:ext cx="669925" cy="669925"/>
          </a:xfrm>
          <a:prstGeom prst="rect">
            <a:avLst/>
          </a:prstGeom>
          <a:noFill/>
          <a:ln>
            <a:noFill/>
            <a:miter lim="800000"/>
          </a:ln>
        </p:spPr>
      </p:pic>
    </p:spTree>
    <p:extLst>
      <p:ext uri="{BB962C8B-B14F-4D97-AF65-F5344CB8AC3E}">
        <p14:creationId xmlns:p14="http://schemas.microsoft.com/office/powerpoint/2010/main" val="174924314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 fill="hold"/>
                                        <p:tgtEl>
                                          <p:spTgt spid="552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298" grpId="0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6321" name="组合 27"/>
          <p:cNvGrpSpPr/>
          <p:nvPr/>
        </p:nvGrpSpPr>
        <p:grpSpPr>
          <a:xfrm>
            <a:off x="2425700" y="269875"/>
            <a:ext cx="4449763" cy="2085975"/>
            <a:chOff x="2000534" y="2474331"/>
            <a:chExt cx="5723839" cy="2584754"/>
          </a:xfrm>
        </p:grpSpPr>
        <p:grpSp>
          <p:nvGrpSpPr>
            <p:cNvPr id="56322" name="组合 31"/>
            <p:cNvGrpSpPr>
              <a:grpSpLocks noGrp="1" noChangeAspect="1"/>
            </p:cNvGrpSpPr>
            <p:nvPr/>
          </p:nvGrpSpPr>
          <p:grpSpPr>
            <a:xfrm>
              <a:off x="1684793" y="2368687"/>
              <a:ext cx="2695413" cy="2568248"/>
              <a:chOff x="3295850" y="1895995"/>
              <a:chExt cx="3725149" cy="4660916"/>
            </a:xfrm>
          </p:grpSpPr>
        </p:grpSp>
        <p:sp>
          <p:nvSpPr>
            <p:cNvPr id="56323" name="圆角矩形 29"/>
            <p:cNvSpPr/>
            <p:nvPr/>
          </p:nvSpPr>
          <p:spPr>
            <a:xfrm>
              <a:off x="3465772" y="2871970"/>
              <a:ext cx="4147968" cy="994810"/>
            </a:xfrm>
            <a:prstGeom prst="roundRect">
              <a:avLst>
                <a:gd name="adj" fmla="val 9976"/>
              </a:avLst>
            </a:prstGeom>
            <a:solidFill>
              <a:srgbClr val="01ACBE"/>
            </a:solidFill>
            <a:ln w="25400">
              <a:gradFill flip="none" rotWithShape="1">
                <a:gsLst>
                  <a:gs pos="88000">
                    <a:schemeClr val="bg1"/>
                  </a:gs>
                  <a:gs pos="0">
                    <a:schemeClr val="bg1">
                      <a:lumMod val="75000"/>
                    </a:schemeClr>
                  </a:gs>
                  <a:gs pos="71000">
                    <a:schemeClr val="bg1">
                      <a:lumMod val="85000"/>
                    </a:schemeClr>
                  </a:gs>
                  <a:gs pos="55000">
                    <a:schemeClr val="bg1"/>
                  </a:gs>
                  <a:gs pos="37000">
                    <a:schemeClr val="bg1">
                      <a:lumMod val="85000"/>
                    </a:schemeClr>
                  </a:gs>
                  <a:gs pos="22000">
                    <a:schemeClr val="bg1"/>
                  </a:gs>
                  <a:gs pos="100000">
                    <a:schemeClr val="bg1">
                      <a:lumMod val="75000"/>
                    </a:schemeClr>
                  </a:gs>
                </a:gsLst>
                <a:lin ang="1200000" scaled="0"/>
              </a:gradFill>
            </a:ln>
            <a:effectLst>
              <a:outerShdw blurRad="101600" dist="508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zh-CN" altLang="en-US" sz="1015" b="1">
                <a:solidFill>
                  <a:prstClr val="white"/>
                </a:solidFill>
              </a:endParaRPr>
            </a:p>
          </p:txBody>
        </p:sp>
        <p:grpSp>
          <p:nvGrpSpPr>
            <p:cNvPr id="56324" name="组合 33"/>
            <p:cNvGrpSpPr/>
            <p:nvPr/>
          </p:nvGrpSpPr>
          <p:grpSpPr>
            <a:xfrm>
              <a:off x="3616363" y="3263182"/>
              <a:ext cx="118508" cy="118509"/>
              <a:chOff x="4486616" y="3001075"/>
              <a:chExt cx="274695" cy="274699"/>
            </a:xfrm>
          </p:grpSpPr>
          <p:sp>
            <p:nvSpPr>
              <p:cNvPr id="56325" name="椭圆 46"/>
              <p:cNvSpPr/>
              <p:nvPr/>
            </p:nvSpPr>
            <p:spPr>
              <a:xfrm rot="16200000">
                <a:off x="4485761" y="3000483"/>
                <a:ext cx="273579" cy="274534"/>
              </a:xfrm>
              <a:prstGeom prst="ellipse">
                <a:avLst/>
              </a:prstGeom>
              <a:gradFill rotWithShape="1">
                <a:gsLst>
                  <a:gs pos="0">
                    <a:srgbClr val="FFFFFF"/>
                  </a:gs>
                  <a:gs pos="17000">
                    <a:srgbClr val="A6A6A6"/>
                  </a:gs>
                  <a:gs pos="35001">
                    <a:srgbClr val="F2F2F2"/>
                  </a:gs>
                  <a:gs pos="55000">
                    <a:srgbClr val="A6A6A6"/>
                  </a:gs>
                  <a:gs pos="75000">
                    <a:srgbClr val="F2F2F2"/>
                  </a:gs>
                  <a:gs pos="100000">
                    <a:srgbClr val="A6A6A6"/>
                  </a:gs>
                </a:gsLst>
                <a:lin ang="2700000" scaled="1"/>
              </a:gradFill>
              <a:ln w="25400">
                <a:noFill/>
                <a:miter lim="800000"/>
              </a:ln>
              <a:effectLst>
                <a:outerShdw blurRad="12700" dist="12700" dir="2700000" algn="tl">
                  <a:srgbClr val="000000">
                    <a:alpha val="39999"/>
                  </a:srgbClr>
                </a:outerShdw>
              </a:effectLst>
            </p:spPr>
            <p:txBody>
              <a:bodyPr anchor="ctr" anchorCtr="0"/>
              <a:lstStyle>
                <a:defPPr>
                  <a:defRPr lang="zh-CN"/>
                </a:defPPr>
                <a:lvl1pPr marL="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1pPr>
                <a:lvl2pPr marL="4572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2pPr>
                <a:lvl3pPr marL="9144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3pPr>
                <a:lvl4pPr marL="13716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4pPr>
                <a:lvl5pPr marL="18288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5pPr>
              </a:lstStyle>
              <a:p>
                <a:pPr algn="ctr"/>
                <a:endParaRPr sz="1000" b="1" ker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56326" name="椭圆 47"/>
              <p:cNvSpPr/>
              <p:nvPr/>
            </p:nvSpPr>
            <p:spPr>
              <a:xfrm>
                <a:off x="4390939" y="2764996"/>
                <a:ext cx="448668" cy="495325"/>
              </a:xfrm>
              <a:prstGeom prst="ellipse">
                <a:avLst/>
              </a:pr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  <a:effectLst>
                <a:innerShdw blurRad="12700" dist="12700" dir="135000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zh-CN" altLang="en-US" sz="1015" b="1">
                  <a:solidFill>
                    <a:prstClr val="white"/>
                  </a:solidFill>
                </a:endParaRPr>
              </a:p>
            </p:txBody>
          </p:sp>
        </p:grpSp>
        <p:grpSp>
          <p:nvGrpSpPr>
            <p:cNvPr id="56327" name="组合 34"/>
            <p:cNvGrpSpPr/>
            <p:nvPr/>
          </p:nvGrpSpPr>
          <p:grpSpPr>
            <a:xfrm>
              <a:off x="3316858" y="3263182"/>
              <a:ext cx="118508" cy="118509"/>
              <a:chOff x="4486616" y="3001075"/>
              <a:chExt cx="274695" cy="274699"/>
            </a:xfrm>
          </p:grpSpPr>
          <p:sp>
            <p:nvSpPr>
              <p:cNvPr id="56328" name="椭圆 44"/>
              <p:cNvSpPr/>
              <p:nvPr/>
            </p:nvSpPr>
            <p:spPr>
              <a:xfrm rot="16200000">
                <a:off x="4488931" y="3000483"/>
                <a:ext cx="273579" cy="274534"/>
              </a:xfrm>
              <a:prstGeom prst="ellipse">
                <a:avLst/>
              </a:prstGeom>
              <a:gradFill rotWithShape="1">
                <a:gsLst>
                  <a:gs pos="0">
                    <a:srgbClr val="FFFFFF"/>
                  </a:gs>
                  <a:gs pos="17000">
                    <a:srgbClr val="A6A6A6"/>
                  </a:gs>
                  <a:gs pos="35001">
                    <a:srgbClr val="F2F2F2"/>
                  </a:gs>
                  <a:gs pos="55000">
                    <a:srgbClr val="A6A6A6"/>
                  </a:gs>
                  <a:gs pos="75000">
                    <a:srgbClr val="F2F2F2"/>
                  </a:gs>
                  <a:gs pos="100000">
                    <a:srgbClr val="A6A6A6"/>
                  </a:gs>
                </a:gsLst>
                <a:lin ang="2700000" scaled="1"/>
              </a:gradFill>
              <a:ln w="25400">
                <a:noFill/>
                <a:miter lim="800000"/>
              </a:ln>
              <a:effectLst>
                <a:outerShdw blurRad="12700" dist="12700" dir="2700000" algn="tl">
                  <a:srgbClr val="000000">
                    <a:alpha val="39999"/>
                  </a:srgbClr>
                </a:outerShdw>
              </a:effectLst>
            </p:spPr>
            <p:txBody>
              <a:bodyPr anchor="ctr" anchorCtr="0"/>
              <a:lstStyle>
                <a:defPPr>
                  <a:defRPr lang="zh-CN"/>
                </a:defPPr>
                <a:lvl1pPr marL="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1pPr>
                <a:lvl2pPr marL="4572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2pPr>
                <a:lvl3pPr marL="9144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3pPr>
                <a:lvl4pPr marL="13716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4pPr>
                <a:lvl5pPr marL="18288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5pPr>
              </a:lstStyle>
              <a:p>
                <a:pPr algn="ctr"/>
                <a:endParaRPr sz="1000" b="1" ker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56329" name="椭圆 45"/>
              <p:cNvSpPr/>
              <p:nvPr/>
            </p:nvSpPr>
            <p:spPr>
              <a:xfrm>
                <a:off x="4390939" y="2764996"/>
                <a:ext cx="448668" cy="495325"/>
              </a:xfrm>
              <a:prstGeom prst="ellipse">
                <a:avLst/>
              </a:pr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  <a:effectLst>
                <a:innerShdw blurRad="12700" dist="12700" dir="135000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zh-CN" altLang="en-US" sz="1015" b="1">
                  <a:solidFill>
                    <a:prstClr val="white"/>
                  </a:solidFill>
                </a:endParaRPr>
              </a:p>
            </p:txBody>
          </p:sp>
        </p:grpSp>
        <p:grpSp>
          <p:nvGrpSpPr>
            <p:cNvPr id="56330" name="组合 35"/>
            <p:cNvGrpSpPr>
              <a:grpSpLocks noGrp="1" noChangeAspect="1"/>
            </p:cNvGrpSpPr>
            <p:nvPr/>
          </p:nvGrpSpPr>
          <p:grpSpPr>
            <a:xfrm>
              <a:off x="3346774" y="3147881"/>
              <a:ext cx="361523" cy="227756"/>
              <a:chOff x="4312849" y="3104300"/>
              <a:chExt cx="384317" cy="61430"/>
            </a:xfrm>
          </p:grpSpPr>
        </p:grpSp>
        <p:grpSp>
          <p:nvGrpSpPr>
            <p:cNvPr id="56331" name="组合 36"/>
            <p:cNvGrpSpPr/>
            <p:nvPr/>
          </p:nvGrpSpPr>
          <p:grpSpPr>
            <a:xfrm>
              <a:off x="3731804" y="3056740"/>
              <a:ext cx="674163" cy="552077"/>
              <a:chOff x="4777361" y="2784157"/>
              <a:chExt cx="898883" cy="736101"/>
            </a:xfrm>
          </p:grpSpPr>
          <p:sp>
            <p:nvSpPr>
              <p:cNvPr id="56332" name="椭圆 40"/>
              <p:cNvSpPr/>
              <p:nvPr/>
            </p:nvSpPr>
            <p:spPr>
              <a:xfrm>
                <a:off x="4881330" y="2783955"/>
                <a:ext cx="735134" cy="737001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/>
              <a:lstStyle>
                <a:defPPr>
                  <a:defRPr lang="zh-CN"/>
                </a:defPPr>
                <a:lvl1pPr marL="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1pPr>
                <a:lvl2pPr marL="4572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2pPr>
                <a:lvl3pPr marL="9144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3pPr>
                <a:lvl4pPr marL="13716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4pPr>
                <a:lvl5pPr marL="18288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5pPr>
              </a:lstStyle>
              <a:p>
                <a:pPr algn="ctr"/>
                <a:endParaRPr sz="1000" b="1" ker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56333" name="文本框 41"/>
              <p:cNvSpPr/>
              <p:nvPr/>
            </p:nvSpPr>
            <p:spPr>
              <a:xfrm>
                <a:off x="4777361" y="2821067"/>
                <a:ext cx="898883" cy="690947"/>
              </a:xfrm>
              <a:prstGeom prst="rect">
                <a:avLst/>
              </a:prstGeom>
              <a:noFill/>
              <a:ln>
                <a:noFill/>
                <a:miter lim="800000"/>
              </a:ln>
            </p:spPr>
            <p:txBody>
              <a:bodyPr anchor="t" anchorCtr="0">
                <a:spAutoFit/>
              </a:bodyPr>
              <a:lstStyle>
                <a:defPPr>
                  <a:defRPr lang="zh-CN"/>
                </a:defPPr>
                <a:lvl1pPr marL="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1pPr>
                <a:lvl2pPr marL="4572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2pPr>
                <a:lvl3pPr marL="9144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3pPr>
                <a:lvl4pPr marL="13716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4pPr>
                <a:lvl5pPr marL="18288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5pPr>
              </a:lstStyle>
              <a:p>
                <a:pPr algn="ctr"/>
                <a:r>
                  <a:rPr lang="en-US" altLang="zh-CN" sz="2100" b="1" kern="0">
                    <a:solidFill>
                      <a:srgbClr val="01ACBE"/>
                    </a:solidFill>
                    <a:latin typeface="Impact" pitchFamily="34" charset="0"/>
                  </a:rPr>
                  <a:t>03</a:t>
                </a:r>
                <a:endParaRPr sz="2100" b="1" kern="0">
                  <a:solidFill>
                    <a:srgbClr val="01ACBE"/>
                  </a:solidFill>
                  <a:latin typeface="Impact" pitchFamily="34" charset="0"/>
                </a:endParaRPr>
              </a:p>
            </p:txBody>
          </p:sp>
        </p:grpSp>
        <p:grpSp>
          <p:nvGrpSpPr>
            <p:cNvPr id="56334" name="组合 34"/>
            <p:cNvGrpSpPr>
              <a:grpSpLocks noGrp="1" noChangeAspect="1"/>
            </p:cNvGrpSpPr>
            <p:nvPr/>
          </p:nvGrpSpPr>
          <p:grpSpPr>
            <a:xfrm>
              <a:off x="2434145" y="3056739"/>
              <a:ext cx="623455" cy="497016"/>
              <a:chOff x="9404083" y="1238855"/>
              <a:chExt cx="801342" cy="665020"/>
            </a:xfrm>
          </p:grpSpPr>
        </p:grpSp>
        <p:sp>
          <p:nvSpPr>
            <p:cNvPr id="56335" name="文本框 47"/>
            <p:cNvSpPr/>
            <p:nvPr/>
          </p:nvSpPr>
          <p:spPr>
            <a:xfrm>
              <a:off x="4051919" y="3037104"/>
              <a:ext cx="3672454" cy="572054"/>
            </a:xfrm>
            <a:prstGeom prst="rect">
              <a:avLst/>
            </a:prstGeom>
            <a:noFill/>
            <a:ln>
              <a:noFill/>
              <a:miter lim="800000"/>
            </a:ln>
          </p:spPr>
          <p:txBody>
            <a:bodyPr anchor="t" anchorCtr="0">
              <a:spAutoFit/>
            </a:bodyPr>
            <a:lstStyle>
              <a:defPPr>
                <a:defRPr lang="zh-CN"/>
              </a:defPPr>
              <a:lvl1pPr marL="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1pPr>
              <a:lvl2pPr marL="4572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2pPr>
              <a:lvl3pPr marL="9144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3pPr>
              <a:lvl4pPr marL="13716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4pPr>
              <a:lvl5pPr marL="18288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5pPr>
            </a:lstStyle>
            <a:p>
              <a:pPr algn="ctr"/>
              <a:r>
                <a:rPr sz="2400" b="1" kern="0">
                  <a:solidFill>
                    <a:prstClr val="white"/>
                  </a:solidFill>
                  <a:latin typeface="黑体" pitchFamily="49" charset="-122"/>
                  <a:ea typeface="黑体" pitchFamily="49" charset="-122"/>
                </a:rPr>
                <a:t>福建</a:t>
              </a:r>
              <a:r>
                <a:rPr lang="en-US" altLang="zh-CN" sz="2400" b="1" kern="0">
                  <a:solidFill>
                    <a:prstClr val="white"/>
                  </a:solidFill>
                  <a:latin typeface="黑体" pitchFamily="49" charset="-122"/>
                  <a:ea typeface="黑体" pitchFamily="49" charset="-122"/>
                </a:rPr>
                <a:t>4</a:t>
              </a:r>
              <a:r>
                <a:rPr sz="2400" b="1" kern="0">
                  <a:solidFill>
                    <a:prstClr val="white"/>
                  </a:solidFill>
                  <a:latin typeface="黑体" pitchFamily="49" charset="-122"/>
                  <a:ea typeface="黑体" pitchFamily="49" charset="-122"/>
                </a:rPr>
                <a:t>年中考聚焦</a:t>
              </a:r>
            </a:p>
          </p:txBody>
        </p:sp>
      </p:grpSp>
      <p:grpSp>
        <p:nvGrpSpPr>
          <p:cNvPr id="56336" name="组合 1"/>
          <p:cNvGrpSpPr/>
          <p:nvPr/>
        </p:nvGrpSpPr>
        <p:grpSpPr>
          <a:xfrm>
            <a:off x="1592263" y="1924050"/>
            <a:ext cx="542925" cy="547688"/>
            <a:chOff x="1153731" y="1592014"/>
            <a:chExt cx="543166" cy="547688"/>
          </a:xfrm>
        </p:grpSpPr>
        <p:pic>
          <p:nvPicPr>
            <p:cNvPr id="56337" name="Picture 2">
              <a:hlinkClick r:id="rId2" action="ppaction://hlinksldjump"/>
            </p:cNvPr>
            <p:cNvPicPr>
              <a:picLocks noChangeAspect="1"/>
            </p:cNvPicPr>
            <p:nvPr/>
          </p:nvPicPr>
          <p:blipFill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1153731" y="1592014"/>
              <a:ext cx="543166" cy="547688"/>
            </a:xfrm>
            <a:prstGeom prst="rect">
              <a:avLst/>
            </a:prstGeom>
            <a:noFill/>
            <a:ln>
              <a:noFill/>
              <a:miter lim="800000"/>
            </a:ln>
          </p:spPr>
        </p:pic>
        <p:sp>
          <p:nvSpPr>
            <p:cNvPr id="56338" name="矩形 53">
              <a:hlinkClick r:id="rId2" action="ppaction://hlinksldjump"/>
            </p:cNvPr>
            <p:cNvSpPr/>
            <p:nvPr/>
          </p:nvSpPr>
          <p:spPr>
            <a:xfrm>
              <a:off x="1258553" y="1642814"/>
              <a:ext cx="387522" cy="461963"/>
            </a:xfrm>
            <a:prstGeom prst="rect">
              <a:avLst/>
            </a:prstGeom>
            <a:noFill/>
            <a:ln>
              <a:noFill/>
            </a:ln>
          </p:spPr>
          <p:txBody>
            <a:bodyPr anchor="t" anchorCtr="0">
              <a:spAutoFit/>
            </a:bodyPr>
            <a:lstStyle>
              <a:defPPr>
                <a:defRPr lang="zh-CN"/>
              </a:defPPr>
              <a:lvl1pPr marL="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1pPr>
              <a:lvl2pPr marL="4572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2pPr>
              <a:lvl3pPr marL="9144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3pPr>
              <a:lvl4pPr marL="13716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4pPr>
              <a:lvl5pPr marL="18288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5pPr>
            </a:lstStyle>
            <a:p>
              <a:pPr algn="just"/>
              <a:r>
                <a:rPr lang="en-US" altLang="zh-CN" sz="2400" b="1" kern="0">
                  <a:solidFill>
                    <a:prstClr val="black"/>
                  </a:solidFill>
                  <a:latin typeface="Times New Roman"/>
                </a:rPr>
                <a:t>1</a:t>
              </a:r>
              <a:endParaRPr altLang="zh-CN" sz="1000" kern="0">
                <a:solidFill>
                  <a:prstClr val="black"/>
                </a:solidFill>
                <a:latin typeface="宋体" pitchFamily="2" charset="-122"/>
              </a:endParaRPr>
            </a:p>
          </p:txBody>
        </p:sp>
      </p:grpSp>
      <p:grpSp>
        <p:nvGrpSpPr>
          <p:cNvPr id="56339" name="组合 1"/>
          <p:cNvGrpSpPr/>
          <p:nvPr/>
        </p:nvGrpSpPr>
        <p:grpSpPr>
          <a:xfrm>
            <a:off x="2843213" y="1924050"/>
            <a:ext cx="542925" cy="547688"/>
            <a:chOff x="1153731" y="1592014"/>
            <a:chExt cx="543166" cy="547688"/>
          </a:xfrm>
        </p:grpSpPr>
        <p:pic>
          <p:nvPicPr>
            <p:cNvPr id="56340" name="Picture 2">
              <a:hlinkClick r:id="rId2" action="ppaction://hlinksldjump"/>
            </p:cNvPr>
            <p:cNvPicPr>
              <a:picLocks noChangeAspect="1"/>
            </p:cNvPicPr>
            <p:nvPr/>
          </p:nvPicPr>
          <p:blipFill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1153731" y="1592014"/>
              <a:ext cx="543166" cy="547688"/>
            </a:xfrm>
            <a:prstGeom prst="rect">
              <a:avLst/>
            </a:prstGeom>
            <a:noFill/>
            <a:ln>
              <a:noFill/>
              <a:miter lim="800000"/>
            </a:ln>
          </p:spPr>
        </p:pic>
        <p:sp>
          <p:nvSpPr>
            <p:cNvPr id="56341" name="矩形 32">
              <a:hlinkClick r:id="rId4" action="ppaction://hlinksldjump"/>
            </p:cNvPr>
            <p:cNvSpPr/>
            <p:nvPr/>
          </p:nvSpPr>
          <p:spPr>
            <a:xfrm>
              <a:off x="1258553" y="1642814"/>
              <a:ext cx="387522" cy="461963"/>
            </a:xfrm>
            <a:prstGeom prst="rect">
              <a:avLst/>
            </a:prstGeom>
            <a:noFill/>
            <a:ln>
              <a:noFill/>
            </a:ln>
          </p:spPr>
          <p:txBody>
            <a:bodyPr anchor="t" anchorCtr="0">
              <a:spAutoFit/>
            </a:bodyPr>
            <a:lstStyle>
              <a:defPPr>
                <a:defRPr lang="zh-CN"/>
              </a:defPPr>
              <a:lvl1pPr marL="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1pPr>
              <a:lvl2pPr marL="4572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2pPr>
              <a:lvl3pPr marL="9144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3pPr>
              <a:lvl4pPr marL="13716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4pPr>
              <a:lvl5pPr marL="18288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5pPr>
            </a:lstStyle>
            <a:p>
              <a:pPr algn="just"/>
              <a:r>
                <a:rPr lang="en-US" altLang="zh-CN" sz="2400" b="1" kern="0">
                  <a:solidFill>
                    <a:prstClr val="black"/>
                  </a:solidFill>
                  <a:latin typeface="Times New Roman"/>
                </a:rPr>
                <a:t>2</a:t>
              </a:r>
              <a:endParaRPr altLang="zh-CN" sz="1000" kern="0">
                <a:solidFill>
                  <a:prstClr val="black"/>
                </a:solidFill>
                <a:latin typeface="宋体" pitchFamily="2" charset="-122"/>
              </a:endParaRPr>
            </a:p>
          </p:txBody>
        </p:sp>
      </p:grpSp>
      <p:grpSp>
        <p:nvGrpSpPr>
          <p:cNvPr id="56342" name="组合 1"/>
          <p:cNvGrpSpPr/>
          <p:nvPr/>
        </p:nvGrpSpPr>
        <p:grpSpPr>
          <a:xfrm>
            <a:off x="4275138" y="1924050"/>
            <a:ext cx="542925" cy="547688"/>
            <a:chOff x="1153731" y="1592014"/>
            <a:chExt cx="543166" cy="547688"/>
          </a:xfrm>
        </p:grpSpPr>
        <p:pic>
          <p:nvPicPr>
            <p:cNvPr id="56343" name="Picture 2">
              <a:hlinkClick r:id="rId2" action="ppaction://hlinksldjump"/>
            </p:cNvPr>
            <p:cNvPicPr>
              <a:picLocks noChangeAspect="1"/>
            </p:cNvPicPr>
            <p:nvPr/>
          </p:nvPicPr>
          <p:blipFill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1153731" y="1592014"/>
              <a:ext cx="543166" cy="547688"/>
            </a:xfrm>
            <a:prstGeom prst="rect">
              <a:avLst/>
            </a:prstGeom>
            <a:noFill/>
            <a:ln>
              <a:noFill/>
              <a:miter lim="800000"/>
            </a:ln>
          </p:spPr>
        </p:pic>
        <p:sp>
          <p:nvSpPr>
            <p:cNvPr id="56344" name="矩形 41">
              <a:hlinkClick r:id="rId5" action="ppaction://hlinksldjump"/>
            </p:cNvPr>
            <p:cNvSpPr/>
            <p:nvPr/>
          </p:nvSpPr>
          <p:spPr>
            <a:xfrm>
              <a:off x="1258553" y="1642814"/>
              <a:ext cx="387522" cy="461963"/>
            </a:xfrm>
            <a:prstGeom prst="rect">
              <a:avLst/>
            </a:prstGeom>
            <a:noFill/>
            <a:ln>
              <a:noFill/>
            </a:ln>
          </p:spPr>
          <p:txBody>
            <a:bodyPr anchor="t" anchorCtr="0">
              <a:spAutoFit/>
            </a:bodyPr>
            <a:lstStyle>
              <a:defPPr>
                <a:defRPr lang="zh-CN"/>
              </a:defPPr>
              <a:lvl1pPr marL="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1pPr>
              <a:lvl2pPr marL="4572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2pPr>
              <a:lvl3pPr marL="9144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3pPr>
              <a:lvl4pPr marL="13716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4pPr>
              <a:lvl5pPr marL="18288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5pPr>
            </a:lstStyle>
            <a:p>
              <a:pPr algn="just"/>
              <a:r>
                <a:rPr lang="en-US" altLang="zh-CN" sz="2400" b="1" kern="0">
                  <a:solidFill>
                    <a:prstClr val="black"/>
                  </a:solidFill>
                  <a:latin typeface="Times New Roman"/>
                </a:rPr>
                <a:t>3</a:t>
              </a:r>
              <a:endParaRPr altLang="zh-CN" sz="1000" kern="0">
                <a:solidFill>
                  <a:prstClr val="black"/>
                </a:solidFill>
                <a:latin typeface="宋体" pitchFamily="2" charset="-122"/>
              </a:endParaRPr>
            </a:p>
          </p:txBody>
        </p:sp>
      </p:grpSp>
      <p:pic>
        <p:nvPicPr>
          <p:cNvPr id="56345" name="Picture 7" descr="C:\Users\Administrator\Desktop\习题课件\返回框.png">
            <a:hlinkClick r:id="rId6" action="ppaction://hlinksldjump"/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299450" y="4133850"/>
            <a:ext cx="669925" cy="669925"/>
          </a:xfrm>
          <a:prstGeom prst="rect">
            <a:avLst/>
          </a:prstGeom>
          <a:noFill/>
          <a:ln>
            <a:noFill/>
            <a:miter lim="800000"/>
          </a:ln>
        </p:spPr>
      </p:pic>
      <p:grpSp>
        <p:nvGrpSpPr>
          <p:cNvPr id="56346" name="组合 1"/>
          <p:cNvGrpSpPr/>
          <p:nvPr/>
        </p:nvGrpSpPr>
        <p:grpSpPr>
          <a:xfrm>
            <a:off x="5730875" y="1924050"/>
            <a:ext cx="542925" cy="547688"/>
            <a:chOff x="1153731" y="1592014"/>
            <a:chExt cx="543166" cy="547688"/>
          </a:xfrm>
        </p:grpSpPr>
        <p:pic>
          <p:nvPicPr>
            <p:cNvPr id="56347" name="Picture 2">
              <a:hlinkClick r:id="rId2" action="ppaction://hlinksldjump"/>
            </p:cNvPr>
            <p:cNvPicPr>
              <a:picLocks noChangeAspect="1"/>
            </p:cNvPicPr>
            <p:nvPr/>
          </p:nvPicPr>
          <p:blipFill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1153731" y="1592014"/>
              <a:ext cx="543166" cy="547688"/>
            </a:xfrm>
            <a:prstGeom prst="rect">
              <a:avLst/>
            </a:prstGeom>
            <a:noFill/>
            <a:ln>
              <a:noFill/>
              <a:miter lim="800000"/>
            </a:ln>
          </p:spPr>
        </p:pic>
        <p:sp>
          <p:nvSpPr>
            <p:cNvPr id="56348" name="矩形 55">
              <a:hlinkClick r:id="rId8" action="ppaction://hlinksldjump"/>
            </p:cNvPr>
            <p:cNvSpPr/>
            <p:nvPr/>
          </p:nvSpPr>
          <p:spPr>
            <a:xfrm>
              <a:off x="1258553" y="1642814"/>
              <a:ext cx="387522" cy="461963"/>
            </a:xfrm>
            <a:prstGeom prst="rect">
              <a:avLst/>
            </a:prstGeom>
            <a:noFill/>
            <a:ln>
              <a:noFill/>
            </a:ln>
          </p:spPr>
          <p:txBody>
            <a:bodyPr anchor="t" anchorCtr="0">
              <a:spAutoFit/>
            </a:bodyPr>
            <a:lstStyle>
              <a:defPPr>
                <a:defRPr lang="zh-CN"/>
              </a:defPPr>
              <a:lvl1pPr marL="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1pPr>
              <a:lvl2pPr marL="4572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2pPr>
              <a:lvl3pPr marL="9144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3pPr>
              <a:lvl4pPr marL="13716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4pPr>
              <a:lvl5pPr marL="18288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5pPr>
            </a:lstStyle>
            <a:p>
              <a:pPr algn="just"/>
              <a:r>
                <a:rPr lang="en-US" altLang="zh-CN" sz="2400" b="1" kern="0">
                  <a:solidFill>
                    <a:prstClr val="black"/>
                  </a:solidFill>
                  <a:latin typeface="Times New Roman"/>
                </a:rPr>
                <a:t>4</a:t>
              </a:r>
              <a:endParaRPr altLang="zh-CN" sz="1000" kern="0">
                <a:solidFill>
                  <a:prstClr val="black"/>
                </a:solidFill>
                <a:latin typeface="宋体" pitchFamily="2" charset="-122"/>
              </a:endParaRPr>
            </a:p>
          </p:txBody>
        </p:sp>
      </p:grpSp>
      <p:grpSp>
        <p:nvGrpSpPr>
          <p:cNvPr id="56349" name="组合 1"/>
          <p:cNvGrpSpPr/>
          <p:nvPr/>
        </p:nvGrpSpPr>
        <p:grpSpPr>
          <a:xfrm>
            <a:off x="7124700" y="1924050"/>
            <a:ext cx="542925" cy="547688"/>
            <a:chOff x="1153731" y="1592014"/>
            <a:chExt cx="543166" cy="547688"/>
          </a:xfrm>
        </p:grpSpPr>
        <p:pic>
          <p:nvPicPr>
            <p:cNvPr id="56350" name="Picture 2">
              <a:hlinkClick r:id="rId2" action="ppaction://hlinksldjump"/>
            </p:cNvPr>
            <p:cNvPicPr>
              <a:picLocks noChangeAspect="1"/>
            </p:cNvPicPr>
            <p:nvPr/>
          </p:nvPicPr>
          <p:blipFill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1153731" y="1592014"/>
              <a:ext cx="543166" cy="547688"/>
            </a:xfrm>
            <a:prstGeom prst="rect">
              <a:avLst/>
            </a:prstGeom>
            <a:noFill/>
            <a:ln>
              <a:noFill/>
              <a:miter lim="800000"/>
            </a:ln>
          </p:spPr>
        </p:pic>
        <p:sp>
          <p:nvSpPr>
            <p:cNvPr id="56351" name="矩形 58">
              <a:hlinkClick r:id="rId9" action="ppaction://hlinksldjump"/>
            </p:cNvPr>
            <p:cNvSpPr/>
            <p:nvPr/>
          </p:nvSpPr>
          <p:spPr>
            <a:xfrm>
              <a:off x="1258553" y="1642814"/>
              <a:ext cx="387522" cy="461963"/>
            </a:xfrm>
            <a:prstGeom prst="rect">
              <a:avLst/>
            </a:prstGeom>
            <a:noFill/>
            <a:ln>
              <a:noFill/>
            </a:ln>
          </p:spPr>
          <p:txBody>
            <a:bodyPr anchor="t" anchorCtr="0">
              <a:spAutoFit/>
            </a:bodyPr>
            <a:lstStyle>
              <a:defPPr>
                <a:defRPr lang="zh-CN"/>
              </a:defPPr>
              <a:lvl1pPr marL="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1pPr>
              <a:lvl2pPr marL="4572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2pPr>
              <a:lvl3pPr marL="9144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3pPr>
              <a:lvl4pPr marL="13716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4pPr>
              <a:lvl5pPr marL="18288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5pPr>
            </a:lstStyle>
            <a:p>
              <a:pPr algn="just"/>
              <a:r>
                <a:rPr lang="en-US" altLang="zh-CN" sz="2400" b="1" kern="0">
                  <a:solidFill>
                    <a:prstClr val="black"/>
                  </a:solidFill>
                  <a:latin typeface="Times New Roman"/>
                </a:rPr>
                <a:t>5</a:t>
              </a:r>
              <a:endParaRPr altLang="zh-CN" sz="1000" kern="0">
                <a:solidFill>
                  <a:prstClr val="black"/>
                </a:solidFill>
                <a:latin typeface="宋体" pitchFamily="2" charset="-122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048556336"/>
      </p:ext>
    </p:extLst>
  </p:cSld>
  <p:clrMapOvr>
    <a:masterClrMapping/>
  </p:clrMapOvr>
  <p:transition/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5" name="矩形 4"/>
          <p:cNvSpPr>
            <a:spLocks noChangeArrowheads="1"/>
          </p:cNvSpPr>
          <p:nvPr/>
        </p:nvSpPr>
        <p:spPr bwMode="auto">
          <a:xfrm>
            <a:off x="565150" y="555625"/>
            <a:ext cx="8023225" cy="2238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marL="358140" indent="-358140" algn="just">
              <a:lnSpc>
                <a:spcPct val="150000"/>
              </a:lnSpc>
            </a:pP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1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．【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2020·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福建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·2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分】物理学中以欧姆为单位的物理量是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(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　　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)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  <a:p>
            <a:pPr marL="357505" indent="1905" algn="just">
              <a:lnSpc>
                <a:spcPct val="150000"/>
              </a:lnSpc>
            </a:pP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A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．电阻　</a:t>
            </a:r>
            <a:r>
              <a:rPr altLang="zh-CN" sz="2400" b="1" kern="0">
                <a:solidFill>
                  <a:prstClr val="black"/>
                </a:solidFill>
                <a:latin typeface="宋体" pitchFamily="2" charset="-122"/>
                <a:ea typeface="Times New Roman"/>
              </a:rPr>
              <a:t> 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　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B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．电功　</a:t>
            </a:r>
            <a:r>
              <a:rPr altLang="zh-CN" sz="2400" b="1" kern="0">
                <a:solidFill>
                  <a:prstClr val="black"/>
                </a:solidFill>
                <a:latin typeface="宋体" pitchFamily="2" charset="-122"/>
                <a:ea typeface="Times New Roman"/>
              </a:rPr>
              <a:t> 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　</a:t>
            </a:r>
            <a:endParaRPr lang="en-US" altLang="zh-CN" sz="2400" b="1" kern="0">
              <a:solidFill>
                <a:prstClr val="black"/>
              </a:solidFill>
              <a:latin typeface="Times New Roman"/>
            </a:endParaRPr>
          </a:p>
          <a:p>
            <a:pPr marL="357505" indent="1905" algn="just">
              <a:lnSpc>
                <a:spcPct val="150000"/>
              </a:lnSpc>
            </a:pP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C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．电流　</a:t>
            </a:r>
            <a:r>
              <a:rPr altLang="zh-CN" sz="2400" b="1" kern="0">
                <a:solidFill>
                  <a:prstClr val="black"/>
                </a:solidFill>
                <a:latin typeface="宋体" pitchFamily="2" charset="-122"/>
                <a:ea typeface="Times New Roman"/>
              </a:rPr>
              <a:t> 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　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D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．电压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</p:txBody>
      </p:sp>
      <p:sp>
        <p:nvSpPr>
          <p:cNvPr id="57346" name="矩形 3"/>
          <p:cNvSpPr>
            <a:spLocks noChangeArrowheads="1"/>
          </p:cNvSpPr>
          <p:nvPr/>
        </p:nvSpPr>
        <p:spPr bwMode="auto">
          <a:xfrm>
            <a:off x="1258888" y="1058863"/>
            <a:ext cx="407988" cy="576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algn="just">
              <a:lnSpc>
                <a:spcPct val="150000"/>
              </a:lnSpc>
            </a:pPr>
            <a:r>
              <a:rPr lang="en-US" altLang="zh-CN" sz="2400" b="1" kern="0">
                <a:solidFill>
                  <a:srgbClr val="C00000"/>
                </a:solidFill>
                <a:latin typeface="Times New Roman"/>
              </a:rPr>
              <a:t>A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</p:txBody>
      </p:sp>
      <p:pic>
        <p:nvPicPr>
          <p:cNvPr id="57347" name="Picture 7" descr="C:\Users\Administrator\Desktop\习题课件\返回框.png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50225" y="4146550"/>
            <a:ext cx="669925" cy="669925"/>
          </a:xfrm>
          <a:prstGeom prst="rect">
            <a:avLst/>
          </a:prstGeom>
          <a:noFill/>
          <a:ln>
            <a:noFill/>
            <a:miter lim="800000"/>
          </a:ln>
        </p:spPr>
      </p:pic>
    </p:spTree>
    <p:extLst>
      <p:ext uri="{BB962C8B-B14F-4D97-AF65-F5344CB8AC3E}">
        <p14:creationId xmlns:p14="http://schemas.microsoft.com/office/powerpoint/2010/main" val="57870515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 fill="hold"/>
                                        <p:tgtEl>
                                          <p:spTgt spid="573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346" grpId="0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矩形 4"/>
          <p:cNvSpPr>
            <a:spLocks noChangeArrowheads="1"/>
          </p:cNvSpPr>
          <p:nvPr/>
        </p:nvSpPr>
        <p:spPr bwMode="auto">
          <a:xfrm>
            <a:off x="565150" y="627063"/>
            <a:ext cx="8023225" cy="3346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marL="358140" indent="-358140" algn="just">
              <a:lnSpc>
                <a:spcPct val="150000"/>
              </a:lnSpc>
            </a:pP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2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．【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2019·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福建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·2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分】在相同温度下，关于导体的电阻，下列说法正确的是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(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　　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)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  <a:p>
            <a:pPr marL="357505" indent="1905" algn="just">
              <a:lnSpc>
                <a:spcPct val="150000"/>
              </a:lnSpc>
            </a:pP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A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．铜线的电阻一定比铝线的小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  <a:p>
            <a:pPr marL="357505" indent="1905" algn="just">
              <a:lnSpc>
                <a:spcPct val="150000"/>
              </a:lnSpc>
            </a:pP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B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．长度相同粗细也相同的铜线和铝线电阻相等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  <a:p>
            <a:pPr marL="357505" indent="1905" algn="just">
              <a:lnSpc>
                <a:spcPct val="150000"/>
              </a:lnSpc>
            </a:pP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C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．长度相同的两根铜线，粗的那根电阻较大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  <a:p>
            <a:pPr marL="357505" indent="1905" algn="just">
              <a:lnSpc>
                <a:spcPct val="150000"/>
              </a:lnSpc>
            </a:pP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D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．粗细相同的两根铜线，长的那根电阻较大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</p:txBody>
      </p:sp>
      <p:sp>
        <p:nvSpPr>
          <p:cNvPr id="58370" name="矩形 3"/>
          <p:cNvSpPr>
            <a:spLocks noChangeArrowheads="1"/>
          </p:cNvSpPr>
          <p:nvPr/>
        </p:nvSpPr>
        <p:spPr bwMode="auto">
          <a:xfrm>
            <a:off x="3732213" y="1144588"/>
            <a:ext cx="407988" cy="576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algn="just">
              <a:lnSpc>
                <a:spcPct val="150000"/>
              </a:lnSpc>
            </a:pPr>
            <a:r>
              <a:rPr lang="en-US" altLang="zh-CN" sz="2400" b="1" kern="0">
                <a:solidFill>
                  <a:srgbClr val="C00000"/>
                </a:solidFill>
                <a:latin typeface="Times New Roman"/>
              </a:rPr>
              <a:t>D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</p:txBody>
      </p:sp>
      <p:pic>
        <p:nvPicPr>
          <p:cNvPr id="58371" name="Picture 7" descr="C:\Users\Administrator\Desktop\习题课件\返回框.png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50225" y="4146550"/>
            <a:ext cx="669925" cy="669925"/>
          </a:xfrm>
          <a:prstGeom prst="rect">
            <a:avLst/>
          </a:prstGeom>
          <a:noFill/>
          <a:ln>
            <a:noFill/>
            <a:miter lim="800000"/>
          </a:ln>
        </p:spPr>
      </p:pic>
    </p:spTree>
    <p:extLst>
      <p:ext uri="{BB962C8B-B14F-4D97-AF65-F5344CB8AC3E}">
        <p14:creationId xmlns:p14="http://schemas.microsoft.com/office/powerpoint/2010/main" val="387706715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 fill="hold"/>
                                        <p:tgtEl>
                                          <p:spTgt spid="583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370" grpId="0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3" name="矩形 4"/>
          <p:cNvSpPr>
            <a:spLocks noChangeArrowheads="1"/>
          </p:cNvSpPr>
          <p:nvPr/>
        </p:nvSpPr>
        <p:spPr bwMode="auto">
          <a:xfrm>
            <a:off x="565150" y="668338"/>
            <a:ext cx="8023225" cy="3416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marL="358140" indent="-358140" algn="just">
              <a:lnSpc>
                <a:spcPct val="150000"/>
              </a:lnSpc>
            </a:pP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3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．【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2019·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福建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·2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分】如图电路，电源电压恒定，</a:t>
            </a:r>
            <a:r>
              <a:rPr lang="en-US" altLang="zh-CN" sz="2400" b="1" i="1" kern="0">
                <a:solidFill>
                  <a:prstClr val="black"/>
                </a:solidFill>
                <a:latin typeface="Times New Roman"/>
              </a:rPr>
              <a:t>R</a:t>
            </a:r>
            <a:r>
              <a:rPr lang="en-US" altLang="zh-CN" sz="2400" b="1" kern="0" baseline="-25000">
                <a:solidFill>
                  <a:prstClr val="black"/>
                </a:solidFill>
                <a:latin typeface="Times New Roman"/>
              </a:rPr>
              <a:t>1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＝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12 Ω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，</a:t>
            </a:r>
            <a:r>
              <a:rPr lang="en-US" altLang="zh-CN" sz="2400" b="1" i="1" kern="0">
                <a:solidFill>
                  <a:prstClr val="black"/>
                </a:solidFill>
                <a:latin typeface="Times New Roman"/>
              </a:rPr>
              <a:t>R</a:t>
            </a:r>
            <a:r>
              <a:rPr lang="en-US" altLang="zh-CN" sz="2400" b="1" kern="0" baseline="-25000">
                <a:solidFill>
                  <a:prstClr val="black"/>
                </a:solidFill>
                <a:latin typeface="Times New Roman"/>
              </a:rPr>
              <a:t>2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＝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6 Ω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，</a:t>
            </a:r>
            <a:r>
              <a:rPr lang="en-US" altLang="zh-CN" sz="2400" b="1" i="1" kern="0">
                <a:solidFill>
                  <a:prstClr val="black"/>
                </a:solidFill>
                <a:latin typeface="Times New Roman"/>
              </a:rPr>
              <a:t>R</a:t>
            </a:r>
            <a:r>
              <a:rPr lang="en-US" altLang="zh-CN" sz="2400" b="1" kern="0" baseline="-25000">
                <a:solidFill>
                  <a:prstClr val="black"/>
                </a:solidFill>
                <a:latin typeface="Times New Roman"/>
              </a:rPr>
              <a:t>3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是定值电阻。闭合开关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S</a:t>
            </a:r>
            <a:r>
              <a:rPr lang="en-US" altLang="zh-CN" sz="2400" b="1" kern="0" baseline="-25000">
                <a:solidFill>
                  <a:prstClr val="black"/>
                </a:solidFill>
                <a:latin typeface="Times New Roman"/>
              </a:rPr>
              <a:t>1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，单刀双掷开关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S</a:t>
            </a:r>
            <a:r>
              <a:rPr lang="en-US" altLang="zh-CN" sz="2400" b="1" kern="0" baseline="-25000">
                <a:solidFill>
                  <a:prstClr val="black"/>
                </a:solidFill>
                <a:latin typeface="Times New Roman"/>
              </a:rPr>
              <a:t>2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接</a:t>
            </a:r>
            <a:r>
              <a:rPr lang="en-US" altLang="zh-CN" sz="2400" b="1" i="1" kern="0">
                <a:solidFill>
                  <a:prstClr val="black"/>
                </a:solidFill>
                <a:latin typeface="Times New Roman"/>
              </a:rPr>
              <a:t>a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时电流表的示数为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0.6 A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，接</a:t>
            </a:r>
            <a:r>
              <a:rPr lang="en-US" altLang="zh-CN" sz="2400" b="1" i="1" kern="0">
                <a:solidFill>
                  <a:prstClr val="black"/>
                </a:solidFill>
                <a:latin typeface="Times New Roman"/>
              </a:rPr>
              <a:t>b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时电流表的示数可能为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(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　　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)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  <a:p>
            <a:pPr marL="357505" indent="1905" algn="just">
              <a:lnSpc>
                <a:spcPct val="150000"/>
              </a:lnSpc>
            </a:pP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A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．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0.3 A  		B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．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0.6 A  </a:t>
            </a:r>
          </a:p>
          <a:p>
            <a:pPr marL="357505" indent="1905" algn="just">
              <a:lnSpc>
                <a:spcPct val="150000"/>
              </a:lnSpc>
            </a:pP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C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．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0.9 A  		D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．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1.2 A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</p:txBody>
      </p:sp>
      <p:sp>
        <p:nvSpPr>
          <p:cNvPr id="59394" name="矩形 3"/>
          <p:cNvSpPr>
            <a:spLocks noChangeArrowheads="1"/>
          </p:cNvSpPr>
          <p:nvPr/>
        </p:nvSpPr>
        <p:spPr bwMode="auto">
          <a:xfrm>
            <a:off x="1860550" y="2309813"/>
            <a:ext cx="407988" cy="576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algn="just">
              <a:lnSpc>
                <a:spcPct val="150000"/>
              </a:lnSpc>
            </a:pPr>
            <a:r>
              <a:rPr lang="en-US" altLang="zh-CN" sz="2400" b="1" kern="0">
                <a:solidFill>
                  <a:srgbClr val="C00000"/>
                </a:solidFill>
                <a:latin typeface="Times New Roman"/>
              </a:rPr>
              <a:t>C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</p:txBody>
      </p:sp>
      <p:pic>
        <p:nvPicPr>
          <p:cNvPr id="59395" name="Picture 7" descr="C:\Users\Administrator\Desktop\习题课件\返回框.png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50225" y="4146550"/>
            <a:ext cx="669925" cy="669925"/>
          </a:xfrm>
          <a:prstGeom prst="rect">
            <a:avLst/>
          </a:prstGeom>
          <a:noFill/>
          <a:ln>
            <a:noFill/>
            <a:miter lim="800000"/>
          </a:ln>
        </p:spPr>
      </p:pic>
      <p:pic>
        <p:nvPicPr>
          <p:cNvPr id="59396" name="Picture 5"/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4821238" y="2355850"/>
            <a:ext cx="3279775" cy="2095500"/>
          </a:xfrm>
          <a:prstGeom prst="rect">
            <a:avLst/>
          </a:prstGeom>
          <a:noFill/>
          <a:ln>
            <a:noFill/>
            <a:miter lim="800000"/>
          </a:ln>
        </p:spPr>
      </p:pic>
    </p:spTree>
    <p:extLst>
      <p:ext uri="{BB962C8B-B14F-4D97-AF65-F5344CB8AC3E}">
        <p14:creationId xmlns:p14="http://schemas.microsoft.com/office/powerpoint/2010/main" val="74386481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 fill="hold"/>
                                        <p:tgtEl>
                                          <p:spTgt spid="593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394" grpId="0"/>
    </p:bld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矩形 4"/>
          <p:cNvSpPr>
            <a:spLocks noChangeArrowheads="1"/>
          </p:cNvSpPr>
          <p:nvPr/>
        </p:nvSpPr>
        <p:spPr bwMode="auto">
          <a:xfrm>
            <a:off x="581025" y="671513"/>
            <a:ext cx="8023225" cy="1684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marL="358140" indent="-358140" algn="just">
              <a:lnSpc>
                <a:spcPct val="150000"/>
              </a:lnSpc>
            </a:pP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4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．【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2020·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福建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·2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分】如图所示电路，电源电压为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3 V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，</a:t>
            </a:r>
            <a:r>
              <a:rPr lang="en-US" altLang="zh-CN" sz="2400" b="1" i="1" kern="0">
                <a:solidFill>
                  <a:prstClr val="black"/>
                </a:solidFill>
                <a:latin typeface="Times New Roman"/>
              </a:rPr>
              <a:t>R</a:t>
            </a:r>
            <a:r>
              <a:rPr lang="en-US" altLang="zh-CN" sz="2400" b="1" kern="0" baseline="-25000">
                <a:solidFill>
                  <a:prstClr val="black"/>
                </a:solidFill>
                <a:latin typeface="Times New Roman"/>
              </a:rPr>
              <a:t>1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、</a:t>
            </a:r>
            <a:r>
              <a:rPr lang="en-US" altLang="zh-CN" sz="2400" b="1" i="1" kern="0">
                <a:solidFill>
                  <a:prstClr val="black"/>
                </a:solidFill>
                <a:latin typeface="Times New Roman"/>
              </a:rPr>
              <a:t>R</a:t>
            </a:r>
            <a:r>
              <a:rPr lang="en-US" altLang="zh-CN" sz="2400" b="1" kern="0" baseline="-25000">
                <a:solidFill>
                  <a:prstClr val="black"/>
                </a:solidFill>
                <a:latin typeface="Times New Roman"/>
              </a:rPr>
              <a:t>2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、</a:t>
            </a:r>
            <a:r>
              <a:rPr lang="en-US" altLang="zh-CN" sz="2400" b="1" i="1" kern="0">
                <a:solidFill>
                  <a:prstClr val="black"/>
                </a:solidFill>
                <a:latin typeface="Times New Roman"/>
              </a:rPr>
              <a:t>R</a:t>
            </a:r>
            <a:r>
              <a:rPr lang="en-US" altLang="zh-CN" sz="2400" b="1" kern="0" baseline="-25000">
                <a:solidFill>
                  <a:prstClr val="black"/>
                </a:solidFill>
                <a:latin typeface="Times New Roman"/>
              </a:rPr>
              <a:t>3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阻值均为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10 Ω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，闭合开关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S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，电压表示数为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______V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，电流表示数为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______A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。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</p:txBody>
      </p:sp>
      <p:pic>
        <p:nvPicPr>
          <p:cNvPr id="60418" name="Picture 3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3001963" y="2419350"/>
            <a:ext cx="3140075" cy="2024063"/>
          </a:xfrm>
          <a:prstGeom prst="rect">
            <a:avLst/>
          </a:prstGeom>
          <a:noFill/>
          <a:ln>
            <a:noFill/>
            <a:miter lim="800000"/>
          </a:ln>
        </p:spPr>
      </p:pic>
      <p:sp>
        <p:nvSpPr>
          <p:cNvPr id="60419" name="矩形 3"/>
          <p:cNvSpPr>
            <a:spLocks noChangeArrowheads="1"/>
          </p:cNvSpPr>
          <p:nvPr/>
        </p:nvSpPr>
        <p:spPr bwMode="auto">
          <a:xfrm>
            <a:off x="1403350" y="1708150"/>
            <a:ext cx="338138" cy="576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algn="just">
              <a:lnSpc>
                <a:spcPct val="150000"/>
              </a:lnSpc>
            </a:pPr>
            <a:r>
              <a:rPr lang="en-US" altLang="zh-CN" sz="2400" b="1" kern="0">
                <a:solidFill>
                  <a:srgbClr val="C00000"/>
                </a:solidFill>
                <a:latin typeface="Times New Roman"/>
              </a:rPr>
              <a:t>3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</p:txBody>
      </p:sp>
      <p:sp>
        <p:nvSpPr>
          <p:cNvPr id="60420" name="矩形 5"/>
          <p:cNvSpPr>
            <a:spLocks noChangeArrowheads="1"/>
          </p:cNvSpPr>
          <p:nvPr/>
        </p:nvSpPr>
        <p:spPr bwMode="auto">
          <a:xfrm>
            <a:off x="4557713" y="1720850"/>
            <a:ext cx="877888" cy="576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algn="just">
              <a:lnSpc>
                <a:spcPct val="150000"/>
              </a:lnSpc>
            </a:pPr>
            <a:r>
              <a:rPr lang="en-US" altLang="zh-CN" sz="2400" b="1" kern="0">
                <a:solidFill>
                  <a:srgbClr val="C00000"/>
                </a:solidFill>
                <a:latin typeface="Times New Roman"/>
              </a:rPr>
              <a:t>0.6</a:t>
            </a:r>
            <a:r>
              <a:rPr sz="2400" b="1" kern="0">
                <a:solidFill>
                  <a:srgbClr val="C00000"/>
                </a:solidFill>
                <a:latin typeface="Times New Roman"/>
              </a:rPr>
              <a:t>　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</p:txBody>
      </p:sp>
      <p:pic>
        <p:nvPicPr>
          <p:cNvPr id="60421" name="Picture 7" descr="C:\Users\Administrator\Desktop\习题课件\返回框.png">
            <a:hlinkClick r:id="rId3" action="ppaction://hlinksldjump"/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150225" y="4146550"/>
            <a:ext cx="669925" cy="669925"/>
          </a:xfrm>
          <a:prstGeom prst="rect">
            <a:avLst/>
          </a:prstGeom>
          <a:noFill/>
          <a:ln>
            <a:noFill/>
            <a:miter lim="800000"/>
          </a:ln>
        </p:spPr>
      </p:pic>
    </p:spTree>
    <p:extLst>
      <p:ext uri="{BB962C8B-B14F-4D97-AF65-F5344CB8AC3E}">
        <p14:creationId xmlns:p14="http://schemas.microsoft.com/office/powerpoint/2010/main" val="75983712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 fill="hold"/>
                                        <p:tgtEl>
                                          <p:spTgt spid="604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 fill="hold"/>
                                        <p:tgtEl>
                                          <p:spTgt spid="604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419" grpId="0"/>
      <p:bldP spid="60420" grpId="0"/>
    </p:bld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1" name="矩形 4"/>
          <p:cNvSpPr>
            <a:spLocks noChangeArrowheads="1"/>
          </p:cNvSpPr>
          <p:nvPr/>
        </p:nvSpPr>
        <p:spPr bwMode="auto">
          <a:xfrm>
            <a:off x="565150" y="617538"/>
            <a:ext cx="8023225" cy="3416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marL="358140" indent="-358140" algn="just">
              <a:lnSpc>
                <a:spcPct val="150000"/>
              </a:lnSpc>
            </a:pP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5.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【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2019·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福建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·2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分】图为某种灯泡的电流</a:t>
            </a:r>
            <a:r>
              <a:rPr lang="en-US" altLang="zh-CN" sz="2400" b="1" i="1" kern="0">
                <a:solidFill>
                  <a:prstClr val="black"/>
                </a:solidFill>
                <a:latin typeface="Times New Roman"/>
              </a:rPr>
              <a:t>I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与电压</a:t>
            </a:r>
            <a:r>
              <a:rPr lang="en-US" altLang="zh-CN" sz="2400" b="1" i="1" kern="0">
                <a:solidFill>
                  <a:prstClr val="black"/>
                </a:solidFill>
                <a:latin typeface="Times New Roman"/>
              </a:rPr>
              <a:t>U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的关系图像。若有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6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只这种灯泡串联接在电压为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  6 V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的电源上，通过灯泡的电流为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______A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；若把一只这种灯泡与一电阻并联接在电压为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6 V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的电源</a:t>
            </a:r>
            <a:endParaRPr lang="en-US" altLang="zh-CN" sz="2400" b="1" kern="0">
              <a:solidFill>
                <a:prstClr val="black"/>
              </a:solidFill>
              <a:latin typeface="Times New Roman"/>
            </a:endParaRPr>
          </a:p>
          <a:p>
            <a:pPr marL="358140" indent="-358140" algn="just">
              <a:lnSpc>
                <a:spcPct val="150000"/>
              </a:lnSpc>
            </a:pP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	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上，总电流为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1.5 A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，则该</a:t>
            </a:r>
            <a:endParaRPr lang="en-US" altLang="zh-CN" sz="2400" b="1" kern="0">
              <a:solidFill>
                <a:prstClr val="black"/>
              </a:solidFill>
              <a:latin typeface="Times New Roman"/>
            </a:endParaRPr>
          </a:p>
          <a:p>
            <a:pPr marL="358140" indent="-358140" algn="just">
              <a:lnSpc>
                <a:spcPct val="150000"/>
              </a:lnSpc>
            </a:pP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	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电阻的阻值为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______Ω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。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 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</p:txBody>
      </p:sp>
      <p:sp>
        <p:nvSpPr>
          <p:cNvPr id="61442" name="矩形 3"/>
          <p:cNvSpPr>
            <a:spLocks noChangeArrowheads="1"/>
          </p:cNvSpPr>
          <p:nvPr/>
        </p:nvSpPr>
        <p:spPr bwMode="auto">
          <a:xfrm>
            <a:off x="3779838" y="1652588"/>
            <a:ext cx="569913" cy="576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algn="just">
              <a:lnSpc>
                <a:spcPct val="150000"/>
              </a:lnSpc>
            </a:pPr>
            <a:r>
              <a:rPr lang="en-US" altLang="zh-CN" sz="2400" b="1" kern="0">
                <a:solidFill>
                  <a:srgbClr val="C00000"/>
                </a:solidFill>
                <a:latin typeface="Times New Roman"/>
              </a:rPr>
              <a:t>0.2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</p:txBody>
      </p:sp>
      <p:pic>
        <p:nvPicPr>
          <p:cNvPr id="61443" name="Picture 7" descr="C:\Users\Administrator\Desktop\习题课件\返回框.png">
            <a:hlinkClick r:id="rId3" action="ppaction://hlinksldjump"/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150225" y="4146550"/>
            <a:ext cx="669925" cy="669925"/>
          </a:xfrm>
          <a:prstGeom prst="rect">
            <a:avLst/>
          </a:prstGeom>
          <a:noFill/>
          <a:ln>
            <a:noFill/>
            <a:miter lim="800000"/>
          </a:ln>
        </p:spPr>
      </p:pic>
      <p:pic>
        <p:nvPicPr>
          <p:cNvPr id="61444" name="Picture 5"/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4932363" y="2314575"/>
            <a:ext cx="3033712" cy="2370138"/>
          </a:xfrm>
          <a:prstGeom prst="rect">
            <a:avLst/>
          </a:prstGeom>
          <a:noFill/>
          <a:ln>
            <a:noFill/>
            <a:miter lim="800000"/>
          </a:ln>
        </p:spPr>
      </p:pic>
      <p:sp>
        <p:nvSpPr>
          <p:cNvPr id="61445" name="矩形 5"/>
          <p:cNvSpPr>
            <a:spLocks noChangeArrowheads="1"/>
          </p:cNvSpPr>
          <p:nvPr/>
        </p:nvSpPr>
        <p:spPr bwMode="auto">
          <a:xfrm>
            <a:off x="3248025" y="3292475"/>
            <a:ext cx="338138" cy="576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algn="just">
              <a:lnSpc>
                <a:spcPct val="150000"/>
              </a:lnSpc>
            </a:pPr>
            <a:r>
              <a:rPr lang="en-US" altLang="zh-CN" sz="2400" b="1" kern="0">
                <a:solidFill>
                  <a:srgbClr val="C00000"/>
                </a:solidFill>
                <a:latin typeface="Times New Roman"/>
              </a:rPr>
              <a:t>6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</p:txBody>
      </p:sp>
      <p:pic>
        <p:nvPicPr>
          <p:cNvPr id="61446" name="New picture"/>
          <p:cNvPicPr/>
          <p:nvPr/>
        </p:nvPicPr>
        <p:blipFill>
          <a:blip r:embed="rId6"/>
          <a:stretch>
            <a:fillRect/>
          </a:stretch>
        </p:blipFill>
        <p:spPr>
          <a:xfrm>
            <a:off x="10922000" y="12001500"/>
            <a:ext cx="342900" cy="254000"/>
          </a:xfrm>
          <a:prstGeom prst="cube">
            <a:avLst/>
          </a:prstGeom>
        </p:spPr>
      </p:pic>
    </p:spTree>
    <p:extLst>
      <p:ext uri="{BB962C8B-B14F-4D97-AF65-F5344CB8AC3E}">
        <p14:creationId xmlns:p14="http://schemas.microsoft.com/office/powerpoint/2010/main" val="59128494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 fill="hold"/>
                                        <p:tgtEl>
                                          <p:spTgt spid="614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 fill="hold"/>
                                        <p:tgtEl>
                                          <p:spTgt spid="614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42" grpId="0"/>
      <p:bldP spid="6144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7" name="Picture 7" descr="C:\Users\Administrator\Desktop\习题课件\返回框.png">
            <a:hlinkClick r:id="rId3" action="ppaction://hlinksldjump"/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101013" y="4122738"/>
            <a:ext cx="669925" cy="669925"/>
          </a:xfrm>
          <a:prstGeom prst="rect">
            <a:avLst/>
          </a:prstGeom>
          <a:noFill/>
          <a:ln>
            <a:noFill/>
            <a:miter lim="800000"/>
          </a:ln>
        </p:spPr>
      </p:pic>
      <p:sp>
        <p:nvSpPr>
          <p:cNvPr id="9218" name="矩形 6"/>
          <p:cNvSpPr/>
          <p:nvPr/>
        </p:nvSpPr>
        <p:spPr>
          <a:xfrm>
            <a:off x="850900" y="1181100"/>
            <a:ext cx="7488238" cy="113030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>
              <a:lnSpc>
                <a:spcPct val="150000"/>
              </a:lnSpc>
            </a:pPr>
            <a:r>
              <a:rPr lang="en-US" altLang="zh-CN" sz="2400" b="1" kern="0">
                <a:solidFill>
                  <a:srgbClr val="00B050"/>
                </a:solidFill>
                <a:latin typeface="Times New Roman" pitchFamily="18" charset="0"/>
              </a:rPr>
              <a:t>【</a:t>
            </a:r>
            <a:r>
              <a:rPr sz="2400" b="1" kern="0">
                <a:solidFill>
                  <a:srgbClr val="00B050"/>
                </a:solidFill>
                <a:latin typeface="Times New Roman" pitchFamily="18" charset="0"/>
              </a:rPr>
              <a:t>易错提醒</a:t>
            </a:r>
            <a:r>
              <a:rPr lang="en-US" altLang="zh-CN" sz="2400" b="1" kern="0">
                <a:solidFill>
                  <a:srgbClr val="00B050"/>
                </a:solidFill>
                <a:latin typeface="Times New Roman" pitchFamily="18" charset="0"/>
              </a:rPr>
              <a:t>】</a:t>
            </a:r>
            <a:r>
              <a:rPr sz="2400" b="1" kern="0">
                <a:solidFill>
                  <a:srgbClr val="C00000"/>
                </a:solidFill>
                <a:latin typeface="Times New Roman" pitchFamily="18" charset="0"/>
              </a:rPr>
              <a:t>易错提醒：电阻是导体本身的一种性质，与电压和电流无关。</a:t>
            </a:r>
            <a:endParaRPr sz="2400" b="1" kern="0">
              <a:solidFill>
                <a:srgbClr val="C00000"/>
              </a:solidFill>
              <a:latin typeface="Times New Roman" pitchFamily="18" charset="0"/>
              <a:ea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0278083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 fill="hold"/>
                                        <p:tgtEl>
                                          <p:spTgt spid="92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265" name="表格 3"/>
          <p:cNvGraphicFramePr>
            <a:graphicFrameLocks noGrp="1"/>
          </p:cNvGraphicFramePr>
          <p:nvPr/>
        </p:nvGraphicFramePr>
        <p:xfrm>
          <a:off x="900112" y="1033462"/>
          <a:ext cx="7416800" cy="3409950"/>
        </p:xfrm>
        <a:graphic>
          <a:graphicData uri="http://schemas.openxmlformats.org/drawingml/2006/table">
            <a:tbl>
              <a:tblPr/>
              <a:tblGrid>
                <a:gridCol w="1439862"/>
                <a:gridCol w="5976938"/>
              </a:tblGrid>
              <a:tr h="882650">
                <a:tc>
                  <a:txBody>
                    <a:bodyPr/>
                    <a:lstStyle>
                      <a:defPPr>
                        <a:defRPr lang="zh-CN"/>
                      </a:defPPr>
                      <a:lvl1pPr marL="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1pPr>
                      <a:lvl2pPr marL="4572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2pPr>
                      <a:lvl3pPr marL="9144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3pPr>
                      <a:lvl4pPr marL="13716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4pPr>
                      <a:lvl5pPr marL="18288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5pPr>
                    </a:lstStyle>
                    <a:p>
                      <a:pPr marL="358775" lvl="0" indent="-358775" algn="ctr">
                        <a:spcAft>
                          <a:spcPct val="0"/>
                        </a:spcAft>
                      </a:pPr>
                      <a:r>
                        <a:rPr lang="en-US" altLang="zh-CN" sz="2400" b="1">
                          <a:latin typeface="Times New Roman"/>
                        </a:rPr>
                        <a:t> </a:t>
                      </a:r>
                      <a:endParaRPr lang="zh-CN" altLang="zh-CN" sz="2400"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28284" marR="28284" marT="0" marB="0" anchor="ctr">
                    <a:lnL w="12700">
                      <a:solidFill>
                        <a:prstClr val="black"/>
                      </a:solidFill>
                      <a:round/>
                    </a:lnL>
                    <a:lnR w="12700">
                      <a:solidFill>
                        <a:prstClr val="black"/>
                      </a:solidFill>
                      <a:round/>
                    </a:lnR>
                    <a:lnT w="12700">
                      <a:solidFill>
                        <a:prstClr val="black"/>
                      </a:solidFill>
                      <a:round/>
                    </a:lnT>
                    <a:lnB w="12700">
                      <a:solidFill>
                        <a:prstClr val="black"/>
                      </a:solidFill>
                      <a:round/>
                    </a:lnB>
                    <a:noFill/>
                  </a:tcPr>
                </a:tc>
                <a:tc>
                  <a:txBody>
                    <a:bodyPr/>
                    <a:lstStyle>
                      <a:defPPr>
                        <a:defRPr lang="zh-CN"/>
                      </a:defPPr>
                      <a:lvl1pPr marL="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1pPr>
                      <a:lvl2pPr marL="4572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2pPr>
                      <a:lvl3pPr marL="9144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3pPr>
                      <a:lvl4pPr marL="13716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4pPr>
                      <a:lvl5pPr marL="18288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5pPr>
                    </a:lstStyle>
                    <a:p>
                      <a:pPr marL="358775" lvl="0" indent="-358775" algn="ctr">
                        <a:spcAft>
                          <a:spcPct val="0"/>
                        </a:spcAft>
                      </a:pPr>
                      <a:r>
                        <a:rPr lang="zh-CN" altLang="zh-CN" sz="2400" b="1">
                          <a:latin typeface="Times New Roman"/>
                          <a:ea typeface="宋体" pitchFamily="2" charset="-122"/>
                        </a:rPr>
                        <a:t>滑动变阻器</a:t>
                      </a:r>
                      <a:endParaRPr lang="zh-CN" altLang="zh-CN" sz="2400"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28284" marR="28284" marT="0" marB="0" anchor="ctr">
                    <a:lnL w="12700">
                      <a:solidFill>
                        <a:prstClr val="black"/>
                      </a:solidFill>
                      <a:round/>
                    </a:lnL>
                    <a:lnR w="12700">
                      <a:solidFill>
                        <a:prstClr val="black"/>
                      </a:solidFill>
                      <a:round/>
                    </a:lnR>
                    <a:lnT w="12700">
                      <a:solidFill>
                        <a:prstClr val="black"/>
                      </a:solidFill>
                      <a:round/>
                    </a:lnT>
                    <a:lnB w="12700">
                      <a:solidFill>
                        <a:prstClr val="black"/>
                      </a:solidFill>
                      <a:round/>
                    </a:lnB>
                    <a:noFill/>
                  </a:tcPr>
                </a:tc>
              </a:tr>
              <a:tr h="1519238">
                <a:tc>
                  <a:txBody>
                    <a:bodyPr/>
                    <a:lstStyle>
                      <a:defPPr>
                        <a:defRPr lang="zh-CN"/>
                      </a:defPPr>
                      <a:lvl1pPr marL="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1pPr>
                      <a:lvl2pPr marL="4572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2pPr>
                      <a:lvl3pPr marL="9144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3pPr>
                      <a:lvl4pPr marL="13716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4pPr>
                      <a:lvl5pPr marL="18288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5pPr>
                    </a:lstStyle>
                    <a:p>
                      <a:pPr marL="358775" lvl="0" indent="-358775" algn="ctr">
                        <a:spcAft>
                          <a:spcPct val="0"/>
                        </a:spcAft>
                      </a:pPr>
                      <a:r>
                        <a:rPr lang="zh-CN" altLang="zh-CN" sz="2400" b="1">
                          <a:latin typeface="Times New Roman"/>
                          <a:ea typeface="宋体" pitchFamily="2" charset="-122"/>
                        </a:rPr>
                        <a:t>构造</a:t>
                      </a:r>
                      <a:endParaRPr lang="zh-CN" altLang="zh-CN" sz="2400"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28284" marR="28284" marT="0" marB="0" anchor="ctr">
                    <a:lnL w="12700">
                      <a:solidFill>
                        <a:prstClr val="black"/>
                      </a:solidFill>
                      <a:round/>
                    </a:lnL>
                    <a:lnR w="12700">
                      <a:solidFill>
                        <a:prstClr val="black"/>
                      </a:solidFill>
                      <a:round/>
                    </a:lnR>
                    <a:lnT w="12700">
                      <a:solidFill>
                        <a:prstClr val="black"/>
                      </a:solidFill>
                      <a:round/>
                    </a:lnT>
                    <a:lnB w="12700">
                      <a:solidFill>
                        <a:prstClr val="black"/>
                      </a:solidFill>
                      <a:round/>
                    </a:lnB>
                    <a:noFill/>
                  </a:tcPr>
                </a:tc>
                <a:tc>
                  <a:txBody>
                    <a:bodyPr/>
                    <a:lstStyle>
                      <a:defPPr>
                        <a:defRPr lang="zh-CN"/>
                      </a:defPPr>
                      <a:lvl1pPr marL="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1pPr>
                      <a:lvl2pPr marL="4572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2pPr>
                      <a:lvl3pPr marL="9144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3pPr>
                      <a:lvl4pPr marL="13716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4pPr>
                      <a:lvl5pPr marL="18288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5pPr>
                    </a:lstStyle>
                    <a:p>
                      <a:pPr marL="358775" lvl="0" indent="-358775" algn="ctr">
                        <a:spcAft>
                          <a:spcPct val="0"/>
                        </a:spcAft>
                      </a:pPr>
                      <a:endParaRPr lang="zh-CN" altLang="zh-CN" sz="2400"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28284" marR="28284" marT="0" marB="0" anchor="ctr">
                    <a:lnL w="12700">
                      <a:solidFill>
                        <a:prstClr val="black"/>
                      </a:solidFill>
                      <a:round/>
                    </a:lnL>
                    <a:lnR w="12700">
                      <a:solidFill>
                        <a:prstClr val="black"/>
                      </a:solidFill>
                      <a:round/>
                    </a:lnR>
                    <a:lnT w="12700">
                      <a:solidFill>
                        <a:prstClr val="black"/>
                      </a:solidFill>
                      <a:round/>
                    </a:lnT>
                    <a:lnB w="12700">
                      <a:solidFill>
                        <a:prstClr val="black"/>
                      </a:solidFill>
                      <a:round/>
                    </a:lnB>
                    <a:noFill/>
                  </a:tcPr>
                </a:tc>
              </a:tr>
              <a:tr h="1008062">
                <a:tc>
                  <a:txBody>
                    <a:bodyPr/>
                    <a:lstStyle>
                      <a:defPPr>
                        <a:defRPr lang="zh-CN"/>
                      </a:defPPr>
                      <a:lvl1pPr marL="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1pPr>
                      <a:lvl2pPr marL="4572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2pPr>
                      <a:lvl3pPr marL="9144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3pPr>
                      <a:lvl4pPr marL="13716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4pPr>
                      <a:lvl5pPr marL="18288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5pPr>
                    </a:lstStyle>
                    <a:p>
                      <a:pPr marL="358775" lvl="0" indent="-358775" algn="ctr">
                        <a:spcAft>
                          <a:spcPct val="0"/>
                        </a:spcAft>
                      </a:pPr>
                      <a:r>
                        <a:rPr lang="zh-CN" altLang="zh-CN" sz="2400" b="1">
                          <a:latin typeface="Times New Roman"/>
                          <a:ea typeface="宋体" pitchFamily="2" charset="-122"/>
                        </a:rPr>
                        <a:t>原理</a:t>
                      </a:r>
                      <a:endParaRPr lang="zh-CN" altLang="zh-CN" sz="2400"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28284" marR="28284" marT="0" marB="0" anchor="ctr">
                    <a:lnL w="12700">
                      <a:solidFill>
                        <a:prstClr val="black"/>
                      </a:solidFill>
                      <a:round/>
                    </a:lnL>
                    <a:lnR w="12700">
                      <a:solidFill>
                        <a:prstClr val="black"/>
                      </a:solidFill>
                      <a:round/>
                    </a:lnR>
                    <a:lnT w="12700">
                      <a:solidFill>
                        <a:prstClr val="black"/>
                      </a:solidFill>
                      <a:round/>
                    </a:lnT>
                    <a:lnB w="12700">
                      <a:solidFill>
                        <a:prstClr val="black"/>
                      </a:solidFill>
                      <a:round/>
                    </a:lnB>
                    <a:noFill/>
                  </a:tcPr>
                </a:tc>
                <a:tc>
                  <a:txBody>
                    <a:bodyPr/>
                    <a:lstStyle>
                      <a:defPPr>
                        <a:defRPr lang="zh-CN"/>
                      </a:defPPr>
                      <a:lvl1pPr marL="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1pPr>
                      <a:lvl2pPr marL="4572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2pPr>
                      <a:lvl3pPr marL="9144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3pPr>
                      <a:lvl4pPr marL="13716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4pPr>
                      <a:lvl5pPr marL="18288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5pPr>
                    </a:lstStyle>
                    <a:p>
                      <a:pPr marL="358775" lvl="0" indent="-358775">
                        <a:spcAft>
                          <a:spcPct val="0"/>
                        </a:spcAft>
                      </a:pPr>
                      <a:r>
                        <a:rPr lang="zh-CN" altLang="zh-CN" sz="2400" b="1">
                          <a:latin typeface="Times New Roman"/>
                          <a:ea typeface="宋体" pitchFamily="2" charset="-122"/>
                        </a:rPr>
                        <a:t>通过改变电阻接入电路中的</a:t>
                      </a:r>
                      <a:r>
                        <a:rPr lang="en-US" altLang="zh-CN" sz="2400" b="1">
                          <a:latin typeface="Times New Roman"/>
                        </a:rPr>
                        <a:t>__________</a:t>
                      </a:r>
                      <a:r>
                        <a:rPr lang="zh-CN" altLang="zh-CN" sz="2400" b="1">
                          <a:latin typeface="Times New Roman"/>
                          <a:ea typeface="宋体" pitchFamily="2" charset="-122"/>
                        </a:rPr>
                        <a:t>来改变电阻的大小</a:t>
                      </a:r>
                      <a:endParaRPr lang="zh-CN" altLang="zh-CN" sz="2400"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28284" marR="28284" marT="0" marB="0" anchor="ctr">
                    <a:lnL w="12700">
                      <a:solidFill>
                        <a:prstClr val="black"/>
                      </a:solidFill>
                      <a:round/>
                    </a:lnL>
                    <a:lnR w="12700">
                      <a:solidFill>
                        <a:prstClr val="black"/>
                      </a:solidFill>
                      <a:round/>
                    </a:lnR>
                    <a:lnT w="12700">
                      <a:solidFill>
                        <a:prstClr val="black"/>
                      </a:solidFill>
                      <a:round/>
                    </a:lnT>
                    <a:lnB w="12700">
                      <a:solidFill>
                        <a:prstClr val="black"/>
                      </a:solidFill>
                      <a:round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11279" name="矩形 15"/>
          <p:cNvSpPr>
            <a:spLocks noChangeArrowheads="1"/>
          </p:cNvSpPr>
          <p:nvPr/>
        </p:nvSpPr>
        <p:spPr bwMode="auto">
          <a:xfrm>
            <a:off x="539750" y="555625"/>
            <a:ext cx="69850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r>
              <a:rPr sz="2400" b="1" kern="0">
                <a:solidFill>
                  <a:srgbClr val="E46C0A"/>
                </a:solidFill>
                <a:latin typeface="Times New Roman" pitchFamily="18" charset="0"/>
              </a:rPr>
              <a:t>知识点</a:t>
            </a:r>
            <a:r>
              <a:rPr lang="en-US" altLang="zh-CN" sz="2400" b="1" kern="0">
                <a:solidFill>
                  <a:srgbClr val="E46C0A"/>
                </a:solidFill>
                <a:latin typeface="Times New Roman" pitchFamily="18" charset="0"/>
              </a:rPr>
              <a:t>2   </a:t>
            </a:r>
            <a:r>
              <a:rPr sz="2400" b="1" kern="0">
                <a:solidFill>
                  <a:srgbClr val="E46C0A"/>
                </a:solidFill>
                <a:latin typeface="Times New Roman" pitchFamily="18" charset="0"/>
              </a:rPr>
              <a:t>变阻器</a:t>
            </a:r>
          </a:p>
        </p:txBody>
      </p:sp>
      <p:sp>
        <p:nvSpPr>
          <p:cNvPr id="11280" name="矩形 7"/>
          <p:cNvSpPr/>
          <p:nvPr/>
        </p:nvSpPr>
        <p:spPr>
          <a:xfrm>
            <a:off x="6516688" y="3478213"/>
            <a:ext cx="803275" cy="461962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none"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r>
              <a:rPr altLang="zh-CN" sz="2400" b="1" kern="0">
                <a:solidFill>
                  <a:srgbClr val="C00000"/>
                </a:solidFill>
                <a:latin typeface="Times New Roman" pitchFamily="18" charset="0"/>
              </a:rPr>
              <a:t>长度</a:t>
            </a:r>
            <a:endParaRPr kern="0">
              <a:solidFill>
                <a:prstClr val="black"/>
              </a:solidFill>
            </a:endParaRPr>
          </a:p>
        </p:txBody>
      </p:sp>
      <p:pic>
        <p:nvPicPr>
          <p:cNvPr id="11281" name="Picture 12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2790825" y="1901825"/>
            <a:ext cx="4589463" cy="1697038"/>
          </a:xfrm>
          <a:prstGeom prst="rect">
            <a:avLst/>
          </a:prstGeom>
          <a:noFill/>
          <a:ln>
            <a:noFill/>
            <a:miter lim="800000"/>
          </a:ln>
        </p:spPr>
      </p:pic>
    </p:spTree>
    <p:extLst>
      <p:ext uri="{BB962C8B-B14F-4D97-AF65-F5344CB8AC3E}">
        <p14:creationId xmlns:p14="http://schemas.microsoft.com/office/powerpoint/2010/main" val="204061806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 fill="hold"/>
                                        <p:tgtEl>
                                          <p:spTgt spid="112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8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313" name="表格 5"/>
          <p:cNvGraphicFramePr>
            <a:graphicFrameLocks noGrp="1"/>
          </p:cNvGraphicFramePr>
          <p:nvPr/>
        </p:nvGraphicFramePr>
        <p:xfrm>
          <a:off x="827088" y="614362"/>
          <a:ext cx="7345362" cy="4000500"/>
        </p:xfrm>
        <a:graphic>
          <a:graphicData uri="http://schemas.openxmlformats.org/drawingml/2006/table">
            <a:tbl>
              <a:tblPr/>
              <a:tblGrid>
                <a:gridCol w="1008062"/>
                <a:gridCol w="6337300"/>
              </a:tblGrid>
              <a:tr h="398462">
                <a:tc>
                  <a:txBody>
                    <a:bodyPr/>
                    <a:lstStyle>
                      <a:defPPr>
                        <a:defRPr lang="zh-CN"/>
                      </a:defPPr>
                      <a:lvl1pPr marL="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1pPr>
                      <a:lvl2pPr marL="4572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2pPr>
                      <a:lvl3pPr marL="9144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3pPr>
                      <a:lvl4pPr marL="13716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4pPr>
                      <a:lvl5pPr marL="18288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5pPr>
                    </a:lstStyle>
                    <a:p>
                      <a:pPr marL="358775" lvl="0" indent="-358775" algn="ctr">
                        <a:spcAft>
                          <a:spcPct val="0"/>
                        </a:spcAft>
                      </a:pPr>
                      <a:r>
                        <a:rPr lang="en-US" altLang="zh-CN" sz="2400" b="1">
                          <a:latin typeface="Times New Roman"/>
                        </a:rPr>
                        <a:t> </a:t>
                      </a:r>
                      <a:endParaRPr lang="zh-CN" altLang="zh-CN" sz="2400"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28284" marR="28284" marT="0" marB="0" anchor="ctr">
                    <a:lnL w="12700">
                      <a:solidFill>
                        <a:prstClr val="black"/>
                      </a:solidFill>
                      <a:round/>
                    </a:lnL>
                    <a:lnR w="12700">
                      <a:solidFill>
                        <a:prstClr val="black"/>
                      </a:solidFill>
                      <a:round/>
                    </a:lnR>
                    <a:lnT w="12700">
                      <a:solidFill>
                        <a:prstClr val="black"/>
                      </a:solidFill>
                      <a:round/>
                    </a:lnT>
                    <a:lnB w="12700">
                      <a:solidFill>
                        <a:prstClr val="black"/>
                      </a:solidFill>
                      <a:round/>
                    </a:lnB>
                    <a:noFill/>
                  </a:tcPr>
                </a:tc>
                <a:tc>
                  <a:txBody>
                    <a:bodyPr/>
                    <a:lstStyle>
                      <a:defPPr>
                        <a:defRPr lang="zh-CN"/>
                      </a:defPPr>
                      <a:lvl1pPr marL="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1pPr>
                      <a:lvl2pPr marL="4572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2pPr>
                      <a:lvl3pPr marL="9144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3pPr>
                      <a:lvl4pPr marL="13716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4pPr>
                      <a:lvl5pPr marL="18288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5pPr>
                    </a:lstStyle>
                    <a:p>
                      <a:pPr marL="358775" lvl="0" indent="-358775" algn="ctr">
                        <a:spcAft>
                          <a:spcPct val="0"/>
                        </a:spcAft>
                      </a:pPr>
                      <a:r>
                        <a:rPr lang="zh-CN" altLang="zh-CN" sz="2400" b="1">
                          <a:latin typeface="Times New Roman"/>
                          <a:ea typeface="宋体" pitchFamily="2" charset="-122"/>
                        </a:rPr>
                        <a:t>滑动变阻器</a:t>
                      </a:r>
                      <a:endParaRPr lang="zh-CN" altLang="zh-CN" sz="2400"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28284" marR="28284" marT="0" marB="0" anchor="ctr">
                    <a:lnL w="12700">
                      <a:solidFill>
                        <a:prstClr val="black"/>
                      </a:solidFill>
                      <a:round/>
                    </a:lnL>
                    <a:lnR w="12700">
                      <a:solidFill>
                        <a:prstClr val="black"/>
                      </a:solidFill>
                      <a:round/>
                    </a:lnR>
                    <a:lnT w="12700">
                      <a:solidFill>
                        <a:prstClr val="black"/>
                      </a:solidFill>
                      <a:round/>
                    </a:lnT>
                    <a:lnB w="12700">
                      <a:solidFill>
                        <a:prstClr val="black"/>
                      </a:solidFill>
                      <a:round/>
                    </a:lnB>
                    <a:noFill/>
                  </a:tcPr>
                </a:tc>
              </a:tr>
              <a:tr h="1463675">
                <a:tc>
                  <a:txBody>
                    <a:bodyPr/>
                    <a:lstStyle>
                      <a:defPPr>
                        <a:defRPr lang="zh-CN"/>
                      </a:defPPr>
                      <a:lvl1pPr marL="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1pPr>
                      <a:lvl2pPr marL="4572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2pPr>
                      <a:lvl3pPr marL="9144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3pPr>
                      <a:lvl4pPr marL="13716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4pPr>
                      <a:lvl5pPr marL="18288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5pPr>
                    </a:lstStyle>
                    <a:p>
                      <a:pPr marL="358775" lvl="0" indent="-358775" algn="ctr">
                        <a:spcAft>
                          <a:spcPct val="0"/>
                        </a:spcAft>
                      </a:pPr>
                      <a:r>
                        <a:rPr lang="zh-CN" altLang="zh-CN" sz="2400" b="1">
                          <a:latin typeface="Times New Roman"/>
                          <a:ea typeface="宋体" pitchFamily="2" charset="-122"/>
                        </a:rPr>
                        <a:t>铭牌</a:t>
                      </a:r>
                      <a:endParaRPr lang="zh-CN" altLang="zh-CN" sz="2400">
                        <a:latin typeface="宋体" pitchFamily="2" charset="-122"/>
                        <a:ea typeface="宋体" pitchFamily="2" charset="-122"/>
                      </a:endParaRPr>
                    </a:p>
                    <a:p>
                      <a:pPr marL="358775" lvl="0" indent="-358775" algn="ctr">
                        <a:spcAft>
                          <a:spcPct val="0"/>
                        </a:spcAft>
                      </a:pPr>
                      <a:r>
                        <a:rPr lang="zh-CN" altLang="zh-CN" sz="2400" b="1">
                          <a:latin typeface="Times New Roman"/>
                          <a:ea typeface="宋体" pitchFamily="2" charset="-122"/>
                        </a:rPr>
                        <a:t>含义</a:t>
                      </a:r>
                      <a:endParaRPr lang="zh-CN" altLang="zh-CN" sz="2400"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28284" marR="28284" marT="0" marB="0" anchor="ctr">
                    <a:lnL w="12700">
                      <a:solidFill>
                        <a:prstClr val="black"/>
                      </a:solidFill>
                      <a:round/>
                    </a:lnL>
                    <a:lnR w="12700">
                      <a:solidFill>
                        <a:prstClr val="black"/>
                      </a:solidFill>
                      <a:round/>
                    </a:lnR>
                    <a:lnT w="12700">
                      <a:solidFill>
                        <a:prstClr val="black"/>
                      </a:solidFill>
                      <a:round/>
                    </a:lnT>
                    <a:lnB w="12700">
                      <a:solidFill>
                        <a:prstClr val="black"/>
                      </a:solidFill>
                      <a:round/>
                    </a:lnB>
                    <a:noFill/>
                  </a:tcPr>
                </a:tc>
                <a:tc>
                  <a:txBody>
                    <a:bodyPr/>
                    <a:lstStyle>
                      <a:defPPr>
                        <a:defRPr lang="zh-CN"/>
                      </a:defPPr>
                      <a:lvl1pPr marL="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1pPr>
                      <a:lvl2pPr marL="4572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2pPr>
                      <a:lvl3pPr marL="9144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3pPr>
                      <a:lvl4pPr marL="13716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4pPr>
                      <a:lvl5pPr marL="18288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5pPr>
                    </a:lstStyle>
                    <a:p>
                      <a:pPr marL="358775" lvl="0" indent="-358775">
                        <a:spcAft>
                          <a:spcPct val="0"/>
                        </a:spcAft>
                      </a:pPr>
                      <a:r>
                        <a:rPr lang="en-US" altLang="zh-CN" sz="2400" b="1">
                          <a:latin typeface="Times New Roman"/>
                        </a:rPr>
                        <a:t>    </a:t>
                      </a:r>
                      <a:r>
                        <a:rPr lang="zh-CN" altLang="zh-CN" sz="2400" b="1">
                          <a:latin typeface="Times New Roman"/>
                          <a:ea typeface="宋体" pitchFamily="2" charset="-122"/>
                        </a:rPr>
                        <a:t>滑动变阻器铭牌上标有</a:t>
                      </a:r>
                      <a:r>
                        <a:rPr lang="en-US" altLang="zh-CN" sz="2400" b="1">
                          <a:latin typeface="Times New Roman"/>
                        </a:rPr>
                        <a:t>“50Ω 2A”</a:t>
                      </a:r>
                      <a:r>
                        <a:rPr lang="zh-CN" altLang="zh-CN" sz="2400" b="1">
                          <a:latin typeface="Times New Roman"/>
                          <a:ea typeface="宋体" pitchFamily="2" charset="-122"/>
                        </a:rPr>
                        <a:t>字样：</a:t>
                      </a:r>
                      <a:r>
                        <a:rPr lang="en-US" altLang="zh-CN" sz="2400" b="1">
                          <a:latin typeface="Times New Roman"/>
                        </a:rPr>
                        <a:t> “ 50Ω”</a:t>
                      </a:r>
                      <a:r>
                        <a:rPr lang="zh-CN" altLang="zh-CN" sz="2400" b="1">
                          <a:latin typeface="Times New Roman"/>
                          <a:ea typeface="宋体" pitchFamily="2" charset="-122"/>
                        </a:rPr>
                        <a:t>表示该滑动变阻器的</a:t>
                      </a:r>
                      <a:r>
                        <a:rPr lang="en-US" altLang="zh-CN" sz="2400" b="1">
                          <a:latin typeface="Times New Roman"/>
                        </a:rPr>
                        <a:t>____</a:t>
                      </a:r>
                      <a:r>
                        <a:rPr lang="en-US" altLang="zh-CN" sz="2400" b="1">
                          <a:latin typeface="Times New Roman"/>
                          <a:ea typeface="宋体" pitchFamily="2" charset="-122"/>
                        </a:rPr>
                        <a:t>__</a:t>
                      </a:r>
                      <a:r>
                        <a:rPr lang="en-US" altLang="zh-CN" sz="2400" b="1">
                          <a:latin typeface="Times New Roman"/>
                        </a:rPr>
                        <a:t>____</a:t>
                      </a:r>
                      <a:r>
                        <a:rPr lang="zh-CN" altLang="zh-CN" sz="2400" b="1">
                          <a:latin typeface="Times New Roman"/>
                          <a:ea typeface="宋体" pitchFamily="2" charset="-122"/>
                        </a:rPr>
                        <a:t>是</a:t>
                      </a:r>
                      <a:r>
                        <a:rPr lang="en-US" altLang="zh-CN" sz="2400" b="1">
                          <a:latin typeface="Times New Roman"/>
                        </a:rPr>
                        <a:t>50Ω</a:t>
                      </a:r>
                      <a:r>
                        <a:rPr lang="zh-CN" altLang="zh-CN" sz="2400" b="1">
                          <a:latin typeface="Times New Roman"/>
                          <a:ea typeface="宋体" pitchFamily="2" charset="-122"/>
                        </a:rPr>
                        <a:t>；</a:t>
                      </a:r>
                      <a:r>
                        <a:rPr lang="en-US" altLang="zh-CN" sz="2400" b="1">
                          <a:latin typeface="Times New Roman"/>
                        </a:rPr>
                        <a:t>“ 2A”</a:t>
                      </a:r>
                      <a:r>
                        <a:rPr lang="zh-CN" altLang="zh-CN" sz="2400" b="1">
                          <a:latin typeface="Times New Roman"/>
                          <a:ea typeface="宋体" pitchFamily="2" charset="-122"/>
                        </a:rPr>
                        <a:t>表示它允许通过的最大电流是</a:t>
                      </a:r>
                      <a:r>
                        <a:rPr lang="en-US" altLang="zh-CN" sz="2400" b="1">
                          <a:latin typeface="Times New Roman"/>
                        </a:rPr>
                        <a:t>2A</a:t>
                      </a:r>
                      <a:endParaRPr lang="zh-CN" altLang="zh-CN" sz="2400"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28284" marR="28284" marT="0" marB="0" anchor="ctr">
                    <a:lnL w="12700">
                      <a:solidFill>
                        <a:prstClr val="black"/>
                      </a:solidFill>
                      <a:round/>
                    </a:lnL>
                    <a:lnR w="12700">
                      <a:solidFill>
                        <a:prstClr val="black"/>
                      </a:solidFill>
                      <a:round/>
                    </a:lnR>
                    <a:lnT w="12700">
                      <a:solidFill>
                        <a:prstClr val="black"/>
                      </a:solidFill>
                      <a:round/>
                    </a:lnT>
                    <a:lnB w="12700">
                      <a:solidFill>
                        <a:prstClr val="black"/>
                      </a:solidFill>
                      <a:round/>
                    </a:lnB>
                    <a:noFill/>
                  </a:tcPr>
                </a:tc>
              </a:tr>
              <a:tr h="1068388">
                <a:tc>
                  <a:txBody>
                    <a:bodyPr/>
                    <a:lstStyle>
                      <a:defPPr>
                        <a:defRPr lang="zh-CN"/>
                      </a:defPPr>
                      <a:lvl1pPr marL="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1pPr>
                      <a:lvl2pPr marL="4572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2pPr>
                      <a:lvl3pPr marL="9144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3pPr>
                      <a:lvl4pPr marL="13716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4pPr>
                      <a:lvl5pPr marL="18288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5pPr>
                    </a:lstStyle>
                    <a:p>
                      <a:pPr marL="358775" lvl="0" indent="-358775" algn="ctr">
                        <a:spcAft>
                          <a:spcPct val="0"/>
                        </a:spcAft>
                      </a:pPr>
                      <a:r>
                        <a:rPr lang="zh-CN" altLang="zh-CN" sz="2400" b="1">
                          <a:latin typeface="Times New Roman"/>
                          <a:ea typeface="宋体" pitchFamily="2" charset="-122"/>
                        </a:rPr>
                        <a:t>接线</a:t>
                      </a:r>
                      <a:endParaRPr lang="zh-CN" altLang="zh-CN" sz="2400">
                        <a:latin typeface="宋体" pitchFamily="2" charset="-122"/>
                        <a:ea typeface="宋体" pitchFamily="2" charset="-122"/>
                      </a:endParaRPr>
                    </a:p>
                    <a:p>
                      <a:pPr marL="358775" lvl="0" indent="-358775" algn="ctr">
                        <a:spcAft>
                          <a:spcPct val="0"/>
                        </a:spcAft>
                      </a:pPr>
                      <a:r>
                        <a:rPr lang="zh-CN" altLang="zh-CN" sz="2400" b="1">
                          <a:latin typeface="Times New Roman"/>
                          <a:ea typeface="宋体" pitchFamily="2" charset="-122"/>
                        </a:rPr>
                        <a:t>原则</a:t>
                      </a:r>
                      <a:endParaRPr lang="zh-CN" altLang="zh-CN" sz="2400"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28284" marR="28284" marT="0" marB="0" anchor="ctr">
                    <a:lnL w="12700">
                      <a:solidFill>
                        <a:prstClr val="black"/>
                      </a:solidFill>
                      <a:round/>
                    </a:lnL>
                    <a:lnR w="12700">
                      <a:solidFill>
                        <a:prstClr val="black"/>
                      </a:solidFill>
                      <a:round/>
                    </a:lnR>
                    <a:lnT w="12700">
                      <a:solidFill>
                        <a:prstClr val="black"/>
                      </a:solidFill>
                      <a:round/>
                    </a:lnT>
                    <a:lnB w="12700">
                      <a:solidFill>
                        <a:prstClr val="black"/>
                      </a:solidFill>
                      <a:round/>
                    </a:lnB>
                    <a:noFill/>
                  </a:tcPr>
                </a:tc>
                <a:tc>
                  <a:txBody>
                    <a:bodyPr/>
                    <a:lstStyle>
                      <a:defPPr>
                        <a:defRPr lang="zh-CN"/>
                      </a:defPPr>
                      <a:lvl1pPr marL="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1pPr>
                      <a:lvl2pPr marL="4572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2pPr>
                      <a:lvl3pPr marL="9144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3pPr>
                      <a:lvl4pPr marL="13716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4pPr>
                      <a:lvl5pPr marL="18288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5pPr>
                    </a:lstStyle>
                    <a:p>
                      <a:pPr marL="358775" lvl="0" indent="-358775">
                        <a:spcAft>
                          <a:spcPct val="0"/>
                        </a:spcAft>
                      </a:pPr>
                      <a:r>
                        <a:rPr lang="en-US" altLang="zh-CN" sz="2400" b="1">
                          <a:latin typeface="Times New Roman"/>
                        </a:rPr>
                        <a:t>    </a:t>
                      </a:r>
                      <a:r>
                        <a:rPr lang="zh-CN" altLang="zh-CN" sz="2400" b="1">
                          <a:latin typeface="Times New Roman"/>
                          <a:ea typeface="宋体" pitchFamily="2" charset="-122"/>
                        </a:rPr>
                        <a:t>一上一下。口诀：</a:t>
                      </a:r>
                      <a:r>
                        <a:rPr lang="zh-CN" altLang="zh-CN" sz="2400" b="1">
                          <a:latin typeface="宋体" pitchFamily="2" charset="-122"/>
                          <a:ea typeface="Times New Roman" panose="02020603050405020304" charset="0"/>
                        </a:rPr>
                        <a:t> </a:t>
                      </a:r>
                      <a:r>
                        <a:rPr lang="zh-CN" altLang="zh-CN" sz="2400" b="1">
                          <a:latin typeface="Times New Roman"/>
                          <a:ea typeface="宋体" pitchFamily="2" charset="-122"/>
                        </a:rPr>
                        <a:t>开关</a:t>
                      </a:r>
                      <a:r>
                        <a:rPr lang="en-US" altLang="zh-CN" sz="2400" b="1">
                          <a:latin typeface="Times New Roman"/>
                        </a:rPr>
                        <a:t>S</a:t>
                      </a:r>
                      <a:r>
                        <a:rPr lang="zh-CN" altLang="zh-CN" sz="2400" b="1">
                          <a:latin typeface="Times New Roman"/>
                          <a:ea typeface="宋体" pitchFamily="2" charset="-122"/>
                        </a:rPr>
                        <a:t>闭合前，</a:t>
                      </a:r>
                      <a:r>
                        <a:rPr lang="en-US" altLang="zh-CN" sz="2400" b="1" i="1">
                          <a:latin typeface="Times New Roman"/>
                        </a:rPr>
                        <a:t>P</a:t>
                      </a:r>
                      <a:r>
                        <a:rPr lang="zh-CN" altLang="zh-CN" sz="2400" b="1">
                          <a:latin typeface="Times New Roman"/>
                          <a:ea typeface="宋体" pitchFamily="2" charset="-122"/>
                        </a:rPr>
                        <a:t>放阻值最大边。连入电阻看下边，远离大，靠近小</a:t>
                      </a:r>
                      <a:endParaRPr lang="zh-CN" altLang="zh-CN" sz="2400"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28284" marR="28284" marT="0" marB="0" anchor="ctr">
                    <a:lnL w="12700">
                      <a:solidFill>
                        <a:prstClr val="black"/>
                      </a:solidFill>
                      <a:round/>
                    </a:lnL>
                    <a:lnR w="12700">
                      <a:solidFill>
                        <a:prstClr val="black"/>
                      </a:solidFill>
                      <a:round/>
                    </a:lnR>
                    <a:lnT w="12700">
                      <a:solidFill>
                        <a:prstClr val="black"/>
                      </a:solidFill>
                      <a:round/>
                    </a:lnT>
                    <a:lnB w="12700">
                      <a:solidFill>
                        <a:prstClr val="black"/>
                      </a:solidFill>
                      <a:round/>
                    </a:lnB>
                    <a:noFill/>
                  </a:tcPr>
                </a:tc>
              </a:tr>
              <a:tr h="1069975">
                <a:tc>
                  <a:txBody>
                    <a:bodyPr/>
                    <a:lstStyle>
                      <a:defPPr>
                        <a:defRPr lang="zh-CN"/>
                      </a:defPPr>
                      <a:lvl1pPr marL="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1pPr>
                      <a:lvl2pPr marL="4572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2pPr>
                      <a:lvl3pPr marL="9144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3pPr>
                      <a:lvl4pPr marL="13716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4pPr>
                      <a:lvl5pPr marL="18288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5pPr>
                    </a:lstStyle>
                    <a:p>
                      <a:pPr marL="358775" lvl="0" indent="-358775" algn="ctr">
                        <a:spcAft>
                          <a:spcPct val="0"/>
                        </a:spcAft>
                      </a:pPr>
                      <a:r>
                        <a:rPr lang="zh-CN" altLang="zh-CN" sz="2400" b="1">
                          <a:latin typeface="Times New Roman"/>
                          <a:ea typeface="宋体" pitchFamily="2" charset="-122"/>
                        </a:rPr>
                        <a:t>作用</a:t>
                      </a:r>
                      <a:endParaRPr lang="zh-CN" altLang="zh-CN" sz="1000"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68580" marR="68580" marT="0" marB="0" anchor="ctr">
                    <a:lnL w="12700">
                      <a:solidFill>
                        <a:prstClr val="black"/>
                      </a:solidFill>
                      <a:round/>
                    </a:lnL>
                    <a:lnR w="12700">
                      <a:solidFill>
                        <a:prstClr val="black"/>
                      </a:solidFill>
                      <a:round/>
                    </a:lnR>
                    <a:lnT w="12700">
                      <a:solidFill>
                        <a:prstClr val="black"/>
                      </a:solidFill>
                      <a:round/>
                    </a:lnT>
                    <a:lnB w="12700">
                      <a:solidFill>
                        <a:prstClr val="black"/>
                      </a:solidFill>
                      <a:round/>
                    </a:lnB>
                    <a:noFill/>
                  </a:tcPr>
                </a:tc>
                <a:tc>
                  <a:txBody>
                    <a:bodyPr/>
                    <a:lstStyle>
                      <a:defPPr>
                        <a:defRPr lang="zh-CN"/>
                      </a:defPPr>
                      <a:lvl1pPr marL="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1pPr>
                      <a:lvl2pPr marL="4572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2pPr>
                      <a:lvl3pPr marL="9144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3pPr>
                      <a:lvl4pPr marL="13716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4pPr>
                      <a:lvl5pPr marL="18288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5pPr>
                    </a:lstStyle>
                    <a:p>
                      <a:pPr marL="358775" lvl="0" indent="-358775">
                        <a:spcAft>
                          <a:spcPct val="0"/>
                        </a:spcAft>
                      </a:pPr>
                      <a:r>
                        <a:rPr lang="en-US" altLang="zh-CN" sz="2400" b="1">
                          <a:latin typeface="Times New Roman"/>
                        </a:rPr>
                        <a:t>    (1)</a:t>
                      </a:r>
                      <a:r>
                        <a:rPr lang="zh-CN" altLang="zh-CN" sz="2400" b="1">
                          <a:latin typeface="Times New Roman"/>
                          <a:ea typeface="宋体" pitchFamily="2" charset="-122"/>
                        </a:rPr>
                        <a:t>通过调节其阻值来改变电路中的电流或改变用电器两端的电压</a:t>
                      </a:r>
                      <a:r>
                        <a:rPr lang="en-US" altLang="zh-CN" sz="2400" b="1">
                          <a:latin typeface="Times New Roman"/>
                        </a:rPr>
                        <a:t>(2)</a:t>
                      </a:r>
                      <a:r>
                        <a:rPr lang="zh-CN" altLang="zh-CN" sz="2400" b="1">
                          <a:latin typeface="Times New Roman"/>
                          <a:ea typeface="宋体" pitchFamily="2" charset="-122"/>
                        </a:rPr>
                        <a:t>保护电路</a:t>
                      </a:r>
                      <a:endParaRPr lang="zh-CN" altLang="zh-CN" sz="1000"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68580" marR="68580" marT="0" marB="0" anchor="ctr">
                    <a:lnL w="12700">
                      <a:solidFill>
                        <a:prstClr val="black"/>
                      </a:solidFill>
                      <a:round/>
                    </a:lnL>
                    <a:lnR w="12700">
                      <a:solidFill>
                        <a:prstClr val="black"/>
                      </a:solidFill>
                      <a:round/>
                    </a:lnR>
                    <a:lnT w="12700">
                      <a:solidFill>
                        <a:prstClr val="black"/>
                      </a:solidFill>
                      <a:round/>
                    </a:lnT>
                    <a:lnB w="12700">
                      <a:solidFill>
                        <a:prstClr val="black"/>
                      </a:solidFill>
                      <a:round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13330" name="矩形 2"/>
          <p:cNvSpPr/>
          <p:nvPr/>
        </p:nvSpPr>
        <p:spPr>
          <a:xfrm>
            <a:off x="5783263" y="1482725"/>
            <a:ext cx="1422400" cy="461963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none"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r>
              <a:rPr altLang="zh-CN" sz="2400" b="1" kern="0">
                <a:solidFill>
                  <a:srgbClr val="C00000"/>
                </a:solidFill>
                <a:latin typeface="Times New Roman" pitchFamily="18" charset="0"/>
              </a:rPr>
              <a:t>最大阻值</a:t>
            </a:r>
            <a:endParaRPr kern="0">
              <a:solidFill>
                <a:prstClr val="black"/>
              </a:solidFill>
            </a:endParaRPr>
          </a:p>
        </p:txBody>
      </p:sp>
      <p:pic>
        <p:nvPicPr>
          <p:cNvPr id="13331" name="Picture 7" descr="C:\Users\Administrator\Desktop\习题课件\返回框.png">
            <a:hlinkClick r:id="rId3" action="ppaction://hlinksldjump"/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223250" y="4122738"/>
            <a:ext cx="669925" cy="669925"/>
          </a:xfrm>
          <a:prstGeom prst="rect">
            <a:avLst/>
          </a:prstGeom>
          <a:noFill/>
          <a:ln>
            <a:noFill/>
            <a:miter lim="800000"/>
          </a:ln>
        </p:spPr>
      </p:pic>
    </p:spTree>
    <p:extLst>
      <p:ext uri="{BB962C8B-B14F-4D97-AF65-F5344CB8AC3E}">
        <p14:creationId xmlns:p14="http://schemas.microsoft.com/office/powerpoint/2010/main" val="256065615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 fill="hold"/>
                                        <p:tgtEl>
                                          <p:spTgt spid="133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3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1" name="Picture 8"/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2233613" y="1058863"/>
            <a:ext cx="6299200" cy="2317750"/>
          </a:xfrm>
          <a:prstGeom prst="rect">
            <a:avLst/>
          </a:prstGeom>
          <a:noFill/>
          <a:ln>
            <a:noFill/>
            <a:miter lim="800000"/>
          </a:ln>
        </p:spPr>
      </p:pic>
      <p:sp>
        <p:nvSpPr>
          <p:cNvPr id="15362" name="矩形 2"/>
          <p:cNvSpPr/>
          <p:nvPr/>
        </p:nvSpPr>
        <p:spPr>
          <a:xfrm>
            <a:off x="2709863" y="1492250"/>
            <a:ext cx="493712" cy="461963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none"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r>
              <a:rPr altLang="zh-CN" sz="2400" b="1" kern="0">
                <a:solidFill>
                  <a:srgbClr val="C00000"/>
                </a:solidFill>
                <a:latin typeface="Times New Roman" pitchFamily="18" charset="0"/>
              </a:rPr>
              <a:t>正</a:t>
            </a:r>
            <a:endParaRPr kern="0">
              <a:solidFill>
                <a:prstClr val="black"/>
              </a:solidFill>
            </a:endParaRPr>
          </a:p>
        </p:txBody>
      </p:sp>
      <p:sp>
        <p:nvSpPr>
          <p:cNvPr id="15363" name="矩形 15"/>
          <p:cNvSpPr>
            <a:spLocks noChangeArrowheads="1"/>
          </p:cNvSpPr>
          <p:nvPr/>
        </p:nvSpPr>
        <p:spPr bwMode="auto">
          <a:xfrm>
            <a:off x="539750" y="614363"/>
            <a:ext cx="69850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r>
              <a:rPr sz="2400" b="1" kern="0">
                <a:solidFill>
                  <a:srgbClr val="E46C0A"/>
                </a:solidFill>
                <a:latin typeface="Times New Roman" pitchFamily="18" charset="0"/>
              </a:rPr>
              <a:t>知识点</a:t>
            </a:r>
            <a:r>
              <a:rPr lang="en-US" altLang="zh-CN" sz="2400" b="1" kern="0">
                <a:solidFill>
                  <a:srgbClr val="E46C0A"/>
                </a:solidFill>
                <a:latin typeface="Times New Roman" pitchFamily="18" charset="0"/>
              </a:rPr>
              <a:t>3   </a:t>
            </a:r>
            <a:r>
              <a:rPr sz="2400" b="1" kern="0">
                <a:solidFill>
                  <a:srgbClr val="E46C0A"/>
                </a:solidFill>
                <a:latin typeface="Times New Roman" pitchFamily="18" charset="0"/>
              </a:rPr>
              <a:t>欧姆定律</a:t>
            </a:r>
          </a:p>
        </p:txBody>
      </p:sp>
      <p:sp>
        <p:nvSpPr>
          <p:cNvPr id="15364" name="矩形 6"/>
          <p:cNvSpPr/>
          <p:nvPr/>
        </p:nvSpPr>
        <p:spPr>
          <a:xfrm>
            <a:off x="5937250" y="1492250"/>
            <a:ext cx="493713" cy="461963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none"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r>
              <a:rPr altLang="zh-CN" sz="2400" b="1" kern="0">
                <a:solidFill>
                  <a:srgbClr val="C00000"/>
                </a:solidFill>
                <a:latin typeface="Times New Roman" pitchFamily="18" charset="0"/>
              </a:rPr>
              <a:t>反</a:t>
            </a:r>
            <a:endParaRPr kern="0">
              <a:solidFill>
                <a:prstClr val="black"/>
              </a:solidFill>
            </a:endParaRPr>
          </a:p>
        </p:txBody>
      </p:sp>
      <p:pic>
        <p:nvPicPr>
          <p:cNvPr id="15365" name="Picture 9"/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479550" y="1752600"/>
            <a:ext cx="500063" cy="1654175"/>
          </a:xfrm>
          <a:prstGeom prst="rect">
            <a:avLst/>
          </a:prstGeom>
          <a:noFill/>
          <a:ln>
            <a:noFill/>
            <a:miter lim="800000"/>
          </a:ln>
        </p:spPr>
      </p:pic>
      <p:pic>
        <p:nvPicPr>
          <p:cNvPr id="15366" name="Picture 6"/>
          <p:cNvPicPr>
            <a:picLocks noChangeAspect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61540"/>
          <a:stretch>
            <a:fillRect/>
          </a:stretch>
        </p:blipFill>
        <p:spPr>
          <a:xfrm>
            <a:off x="2001838" y="1347788"/>
            <a:ext cx="193675" cy="2919412"/>
          </a:xfrm>
          <a:prstGeom prst="rect">
            <a:avLst/>
          </a:prstGeom>
          <a:noFill/>
          <a:ln>
            <a:noFill/>
            <a:miter lim="800000"/>
          </a:ln>
        </p:spPr>
      </p:pic>
      <p:pic>
        <p:nvPicPr>
          <p:cNvPr id="15367" name="Picture 10"/>
          <p:cNvPicPr>
            <a:picLocks noChangeAspect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2370138" y="3516313"/>
            <a:ext cx="401637" cy="865187"/>
          </a:xfrm>
          <a:prstGeom prst="rect">
            <a:avLst/>
          </a:prstGeom>
          <a:noFill/>
          <a:ln>
            <a:noFill/>
            <a:miter lim="800000"/>
          </a:ln>
        </p:spPr>
      </p:pic>
      <p:graphicFrame>
        <p:nvGraphicFramePr>
          <p:cNvPr id="15368" name="对象 1"/>
          <p:cNvGraphicFramePr>
            <a:graphicFrameLocks noChangeAspect="1"/>
          </p:cNvGraphicFramePr>
          <p:nvPr/>
        </p:nvGraphicFramePr>
        <p:xfrm>
          <a:off x="4051300" y="2066925"/>
          <a:ext cx="1384300" cy="1206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6" r:id="rId9" imgW="1384300" imgH="1206500" progId="Word.Document.8">
                  <p:embed/>
                </p:oleObj>
              </mc:Choice>
              <mc:Fallback>
                <p:oleObj r:id="rId9" imgW="1384300" imgH="1206500" progId="Word.Document.8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4051300" y="2066925"/>
                        <a:ext cx="1384300" cy="12065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 lim="800000"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9" name="对象 14"/>
          <p:cNvGraphicFramePr>
            <a:graphicFrameLocks noChangeAspect="1"/>
          </p:cNvGraphicFramePr>
          <p:nvPr/>
        </p:nvGraphicFramePr>
        <p:xfrm>
          <a:off x="6554788" y="2074863"/>
          <a:ext cx="1384300" cy="1206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7" r:id="rId12" imgW="1384300" imgH="1206500" progId="Word.Document.8">
                  <p:embed/>
                </p:oleObj>
              </mc:Choice>
              <mc:Fallback>
                <p:oleObj r:id="rId12" imgW="1384300" imgH="1206500" progId="Word.Document.8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6554788" y="2074863"/>
                        <a:ext cx="1384300" cy="12065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 lim="800000"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370" name="矩形 15"/>
          <p:cNvSpPr/>
          <p:nvPr/>
        </p:nvSpPr>
        <p:spPr>
          <a:xfrm>
            <a:off x="2771775" y="2881313"/>
            <a:ext cx="1041400" cy="461962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none"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r>
              <a:rPr lang="en-US" altLang="zh-CN" sz="2400" b="1" i="1" kern="0">
                <a:solidFill>
                  <a:srgbClr val="C00000"/>
                </a:solidFill>
                <a:latin typeface="Times New Roman" pitchFamily="18" charset="0"/>
              </a:rPr>
              <a:t>U</a:t>
            </a:r>
            <a:r>
              <a:rPr altLang="zh-CN" sz="2400" b="1" kern="0">
                <a:solidFill>
                  <a:srgbClr val="C00000"/>
                </a:solidFill>
                <a:latin typeface="Times New Roman" pitchFamily="18" charset="0"/>
              </a:rPr>
              <a:t>＝</a:t>
            </a:r>
            <a:r>
              <a:rPr lang="en-US" altLang="zh-CN" sz="2400" b="1" i="1" kern="0">
                <a:solidFill>
                  <a:srgbClr val="C00000"/>
                </a:solidFill>
                <a:latin typeface="Times New Roman" pitchFamily="18" charset="0"/>
              </a:rPr>
              <a:t>IR</a:t>
            </a:r>
            <a:endParaRPr kern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539344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 fill="hold"/>
                                        <p:tgtEl>
                                          <p:spTgt spid="153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 fill="hold"/>
                                        <p:tgtEl>
                                          <p:spTgt spid="153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 fill="hold"/>
                                        <p:tgtEl>
                                          <p:spTgt spid="153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 fill="hold"/>
                                        <p:tgtEl>
                                          <p:spTgt spid="153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 fill="hold"/>
                                        <p:tgtEl>
                                          <p:spTgt spid="153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2" grpId="0"/>
      <p:bldP spid="15364" grpId="0"/>
      <p:bldP spid="1537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09" name="Picture 6"/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61540"/>
          <a:stretch>
            <a:fillRect/>
          </a:stretch>
        </p:blipFill>
        <p:spPr>
          <a:xfrm>
            <a:off x="1763713" y="915988"/>
            <a:ext cx="234950" cy="3532187"/>
          </a:xfrm>
          <a:prstGeom prst="rect">
            <a:avLst/>
          </a:prstGeom>
          <a:noFill/>
          <a:ln>
            <a:noFill/>
            <a:miter lim="800000"/>
          </a:ln>
        </p:spPr>
      </p:pic>
      <p:pic>
        <p:nvPicPr>
          <p:cNvPr id="17410" name="Picture 10"/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331913" y="2211388"/>
            <a:ext cx="401637" cy="866775"/>
          </a:xfrm>
          <a:prstGeom prst="rect">
            <a:avLst/>
          </a:prstGeom>
          <a:noFill/>
          <a:ln>
            <a:noFill/>
            <a:miter lim="800000"/>
          </a:ln>
        </p:spPr>
      </p:pic>
      <p:pic>
        <p:nvPicPr>
          <p:cNvPr id="17411" name="Picture 2"/>
          <p:cNvPicPr>
            <a:picLocks noChangeAspect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982788" y="411163"/>
            <a:ext cx="6189662" cy="3663950"/>
          </a:xfrm>
          <a:prstGeom prst="rect">
            <a:avLst/>
          </a:prstGeom>
          <a:noFill/>
          <a:ln>
            <a:noFill/>
            <a:miter lim="800000"/>
          </a:ln>
        </p:spPr>
      </p:pic>
      <p:pic>
        <p:nvPicPr>
          <p:cNvPr id="17412" name="Picture 3"/>
          <p:cNvPicPr>
            <a:picLocks noChangeAspect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2017713" y="3924300"/>
            <a:ext cx="6010275" cy="735013"/>
          </a:xfrm>
          <a:prstGeom prst="rect">
            <a:avLst/>
          </a:prstGeom>
          <a:noFill/>
          <a:ln>
            <a:noFill/>
            <a:miter lim="800000"/>
          </a:ln>
        </p:spPr>
      </p:pic>
      <p:graphicFrame>
        <p:nvGraphicFramePr>
          <p:cNvPr id="17413" name="对象 1"/>
          <p:cNvGraphicFramePr>
            <a:graphicFrameLocks noChangeAspect="1"/>
          </p:cNvGraphicFramePr>
          <p:nvPr/>
        </p:nvGraphicFramePr>
        <p:xfrm>
          <a:off x="6421438" y="280988"/>
          <a:ext cx="1384300" cy="1206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0" r:id="rId9" imgW="1384300" imgH="1206500" progId="Word.Document.8">
                  <p:embed/>
                </p:oleObj>
              </mc:Choice>
              <mc:Fallback>
                <p:oleObj r:id="rId9" imgW="1384300" imgH="1206500" progId="Word.Document.8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6421438" y="280988"/>
                        <a:ext cx="1384300" cy="12065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 lim="800000"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32791355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 fill="hold"/>
                                        <p:tgtEl>
                                          <p:spTgt spid="174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2_自定义设计方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="" xmlns:r="http://schemas.openxmlformats.org/officeDocument/2006/relationships"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1470</Words>
  <Application>Microsoft Office PowerPoint</Application>
  <PresentationFormat>全屏显示(16:9)</PresentationFormat>
  <Paragraphs>253</Paragraphs>
  <Slides>47</Slides>
  <Notes>11</Notes>
  <HiddenSlides>0</HiddenSlides>
  <MMClips>0</MMClips>
  <ScaleCrop>false</ScaleCrop>
  <HeadingPairs>
    <vt:vector size="6" baseType="variant">
      <vt:variant>
        <vt:lpstr>主题</vt:lpstr>
      </vt:variant>
      <vt:variant>
        <vt:i4>2</vt:i4>
      </vt:variant>
      <vt:variant>
        <vt:lpstr>嵌入 OLE 服务器</vt:lpstr>
      </vt:variant>
      <vt:variant>
        <vt:i4>1</vt:i4>
      </vt:variant>
      <vt:variant>
        <vt:lpstr>幻灯片标题</vt:lpstr>
      </vt:variant>
      <vt:variant>
        <vt:i4>47</vt:i4>
      </vt:variant>
    </vt:vector>
  </HeadingPairs>
  <TitlesOfParts>
    <vt:vector size="50" baseType="lpstr">
      <vt:lpstr>Office 主题</vt:lpstr>
      <vt:lpstr>2_自定义设计方案</vt:lpstr>
      <vt:lpstr>Microsoft Word 97 - 2003 文档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Administrator</dc:creator>
  <cp:lastModifiedBy>User</cp:lastModifiedBy>
  <cp:revision>2</cp:revision>
  <dcterms:created xsi:type="dcterms:W3CDTF">2021-03-14T01:54:00Z</dcterms:created>
  <dcterms:modified xsi:type="dcterms:W3CDTF">2021-03-14T02:07:17Z</dcterms:modified>
</cp:coreProperties>
</file>