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87" r:id="rId2"/>
    <p:sldId id="256" r:id="rId3"/>
    <p:sldId id="286" r:id="rId4"/>
    <p:sldId id="288" r:id="rId5"/>
    <p:sldId id="272" r:id="rId6"/>
    <p:sldId id="273" r:id="rId7"/>
    <p:sldId id="290" r:id="rId8"/>
    <p:sldId id="274" r:id="rId9"/>
    <p:sldId id="485" r:id="rId10"/>
    <p:sldId id="275" r:id="rId11"/>
    <p:sldId id="276" r:id="rId12"/>
    <p:sldId id="277" r:id="rId13"/>
    <p:sldId id="280" r:id="rId14"/>
    <p:sldId id="434" r:id="rId15"/>
    <p:sldId id="435" r:id="rId16"/>
    <p:sldId id="278" r:id="rId17"/>
    <p:sldId id="279" r:id="rId18"/>
    <p:sldId id="281" r:id="rId19"/>
    <p:sldId id="436" r:id="rId20"/>
    <p:sldId id="431" r:id="rId21"/>
    <p:sldId id="432" r:id="rId22"/>
    <p:sldId id="283" r:id="rId23"/>
    <p:sldId id="310" r:id="rId24"/>
    <p:sldId id="311" r:id="rId25"/>
    <p:sldId id="285" r:id="rId26"/>
    <p:sldId id="308" r:id="rId27"/>
    <p:sldId id="306" r:id="rId28"/>
    <p:sldId id="375" r:id="rId29"/>
    <p:sldId id="437" r:id="rId30"/>
    <p:sldId id="466" r:id="rId31"/>
    <p:sldId id="467" r:id="rId32"/>
    <p:sldId id="388" r:id="rId33"/>
    <p:sldId id="417" r:id="rId34"/>
    <p:sldId id="405" r:id="rId35"/>
    <p:sldId id="406" r:id="rId36"/>
    <p:sldId id="392" r:id="rId37"/>
    <p:sldId id="307" r:id="rId38"/>
    <p:sldId id="318" r:id="rId39"/>
    <p:sldId id="319" r:id="rId40"/>
    <p:sldId id="320" r:id="rId41"/>
    <p:sldId id="321" r:id="rId42"/>
    <p:sldId id="322" r:id="rId43"/>
    <p:sldId id="389" r:id="rId44"/>
    <p:sldId id="430" r:id="rId45"/>
    <p:sldId id="39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646AF-C189-4E55-9EB4-AC83A648E848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CEDE-4D30-415F-B84C-4BAFDE5B3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37088E4A-C5DA-4F40-BB80-539F563ECE54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60419" name="文本占位符 2">
            <a:extLst>
              <a:ext uri="{FF2B5EF4-FFF2-40B4-BE49-F238E27FC236}">
                <a16:creationId xmlns:a16="http://schemas.microsoft.com/office/drawing/2014/main" id="{7464BD01-FCD2-4493-AD01-F8CF57CBD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75F3D9D-D419-49DA-A282-67A188CD72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E1586-5CA9-4D5B-B4CA-18BE517DB2E6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8E26AC53-1428-4E44-8283-7DF9AAF74C3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98A4ADB3-E9A2-4A6B-8CDD-2582D0D871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9593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20061;&#26032;&#29256;\&#31532;&#21313;&#20061;&#31456;%20&#29983;&#27963;&#29992;&#30005;\&#31532;&#21313;&#20061;&#31456;%20&#29983;&#27963;&#29992;&#30005;\&#31532;&#19977;&#33410;%20&#23433;&#20840;&#29992;&#30005;\&#35302;&#30005;&#35270;&#39057;\&#20107;&#25925;-&#26045;&#25937;&#35302;&#30005;&#32773;&#30340;&#20154;&#34987;&#39640;&#21387;&#30005;&#27963;&#27963;&#30005;&#27515;_&#26631;&#28165;.wmv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20061;&#26032;&#29256;\&#31532;&#21313;&#20061;&#31456;%20&#29983;&#27963;&#29992;&#30005;\&#31532;&#21313;&#20061;&#31456;%20&#29983;&#27963;&#29992;&#30005;\&#31532;&#19977;&#33410;%20&#23433;&#20840;&#29992;&#30005;\&#35302;&#30005;&#35270;&#39057;\&#20196;&#20154;&#38663;&#24778;&#30340;&#21360;&#24230;&#28779;&#36710;&#31449;&#19968;&#24149;_&#26631;&#28165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aokan.baidu.com/v?pd=wisenatural&amp;vid=178244653293538133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073">
            <a:extLst>
              <a:ext uri="{FF2B5EF4-FFF2-40B4-BE49-F238E27FC236}">
                <a16:creationId xmlns:a16="http://schemas.microsoft.com/office/drawing/2014/main" id="{BFE4154E-F867-44F6-B5EE-E2E38BAB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825500"/>
            <a:ext cx="35242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73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4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2004</a:t>
            </a:r>
            <a:r>
              <a:rPr lang="zh-CN" altLang="en-US" sz="2800" b="1">
                <a:latin typeface="宋体" panose="02010600030101010101" pitchFamily="2" charset="-122"/>
              </a:rPr>
              <a:t>年</a:t>
            </a:r>
            <a:r>
              <a:rPr lang="en-US" altLang="zh-CN" sz="2800" b="1">
                <a:latin typeface="宋体" panose="02010600030101010101" pitchFamily="2" charset="-122"/>
              </a:rPr>
              <a:t>11</a:t>
            </a:r>
            <a:r>
              <a:rPr lang="zh-CN" altLang="en-US" sz="2800" b="1">
                <a:latin typeface="宋体" panose="02010600030101010101" pitchFamily="2" charset="-122"/>
              </a:rPr>
              <a:t>月</a:t>
            </a:r>
            <a:r>
              <a:rPr lang="en-US" altLang="zh-CN" sz="2800" b="1">
                <a:latin typeface="宋体" panose="02010600030101010101" pitchFamily="2" charset="-122"/>
              </a:rPr>
              <a:t>23</a:t>
            </a:r>
            <a:r>
              <a:rPr lang="zh-CN" altLang="en-US" sz="2800" b="1">
                <a:latin typeface="宋体" panose="02010600030101010101" pitchFamily="2" charset="-122"/>
              </a:rPr>
              <a:t>日凌晨，武汉一盗窃电线的小偷倒挂在</a:t>
            </a:r>
            <a:r>
              <a:rPr lang="en-US" altLang="zh-CN" sz="2800" b="1">
                <a:latin typeface="宋体" panose="02010600030101010101" pitchFamily="2" charset="-122"/>
              </a:rPr>
              <a:t>30</a:t>
            </a:r>
            <a:r>
              <a:rPr lang="zh-CN" altLang="en-US" sz="2800" b="1">
                <a:latin typeface="宋体" panose="02010600030101010101" pitchFamily="2" charset="-122"/>
              </a:rPr>
              <a:t>余米高空的高压塔上，供电、消防断掉</a:t>
            </a:r>
            <a:r>
              <a:rPr lang="en-US" altLang="zh-CN" sz="2800" b="1">
                <a:latin typeface="宋体" panose="02010600030101010101" pitchFamily="2" charset="-122"/>
              </a:rPr>
              <a:t>11</a:t>
            </a:r>
            <a:r>
              <a:rPr lang="zh-CN" altLang="en-US" sz="2800" b="1">
                <a:latin typeface="宋体" panose="02010600030101010101" pitchFamily="2" charset="-122"/>
              </a:rPr>
              <a:t>万伏高压电后，派出</a:t>
            </a:r>
            <a:r>
              <a:rPr lang="en-US" altLang="zh-CN" sz="2800" b="1">
                <a:latin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</a:rPr>
              <a:t>名勇士爬上铁塔，将小偷救下。遗憾的是，小偷已触电身亡。</a:t>
            </a:r>
          </a:p>
        </p:txBody>
      </p:sp>
      <p:pic>
        <p:nvPicPr>
          <p:cNvPr id="13315" name="图片 3074" descr="小偷倒挂高压线">
            <a:extLst>
              <a:ext uri="{FF2B5EF4-FFF2-40B4-BE49-F238E27FC236}">
                <a16:creationId xmlns:a16="http://schemas.microsoft.com/office/drawing/2014/main" id="{4F2BBB62-1304-4000-8A3F-587FE3F7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76250"/>
            <a:ext cx="5102225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8B8B01AD-A0A3-45A4-B48A-278720A09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5445125"/>
            <a:ext cx="2952750" cy="673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跨步电压触电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A8972A72-0955-4118-974E-91DF1B08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445125"/>
            <a:ext cx="1763713" cy="6683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电弧触电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2532" name="文本框 12291">
            <a:extLst>
              <a:ext uri="{FF2B5EF4-FFF2-40B4-BE49-F238E27FC236}">
                <a16:creationId xmlns:a16="http://schemas.microsoft.com/office/drawing/2014/main" id="{CF280836-9D24-4A54-95E2-F153E60C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08000"/>
            <a:ext cx="255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</a:rPr>
              <a:t>．高压触电</a:t>
            </a:r>
          </a:p>
        </p:txBody>
      </p:sp>
      <p:pic>
        <p:nvPicPr>
          <p:cNvPr id="22533" name="图片 12292" descr="H{14L1CN(}UKR]NDK)(J2_W">
            <a:extLst>
              <a:ext uri="{FF2B5EF4-FFF2-40B4-BE49-F238E27FC236}">
                <a16:creationId xmlns:a16="http://schemas.microsoft.com/office/drawing/2014/main" id="{3C2886D4-A009-4FA3-9A26-16EF7C34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4200"/>
            <a:ext cx="4187825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2293" descr="`6624ACYH89H[3_G[FR[1RD">
            <a:extLst>
              <a:ext uri="{FF2B5EF4-FFF2-40B4-BE49-F238E27FC236}">
                <a16:creationId xmlns:a16="http://schemas.microsoft.com/office/drawing/2014/main" id="{96724AFE-94B8-4762-8248-2DC3F2DF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68413"/>
            <a:ext cx="37607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0A7F5B1-F292-49B7-A606-33BD959C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12295">
            <a:extLst>
              <a:ext uri="{FF2B5EF4-FFF2-40B4-BE49-F238E27FC236}">
                <a16:creationId xmlns:a16="http://schemas.microsoft.com/office/drawing/2014/main" id="{EB36B986-675F-4249-A5DD-535C34D295AE}"/>
              </a:ext>
            </a:extLst>
          </p:cNvPr>
          <p:cNvSpPr/>
          <p:nvPr/>
        </p:nvSpPr>
        <p:spPr>
          <a:xfrm>
            <a:off x="2952750" y="1049338"/>
            <a:ext cx="3027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不靠近高压带电体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3313">
            <a:extLst>
              <a:ext uri="{FF2B5EF4-FFF2-40B4-BE49-F238E27FC236}">
                <a16:creationId xmlns:a16="http://schemas.microsoft.com/office/drawing/2014/main" id="{487C2255-1951-4774-AD1A-2C7820C9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82725"/>
            <a:ext cx="8243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　除了图示的几种情况外，还有哪些情况可能引起触电？</a:t>
            </a:r>
          </a:p>
        </p:txBody>
      </p:sp>
      <p:grpSp>
        <p:nvGrpSpPr>
          <p:cNvPr id="23555" name="组合 13314">
            <a:extLst>
              <a:ext uri="{FF2B5EF4-FFF2-40B4-BE49-F238E27FC236}">
                <a16:creationId xmlns:a16="http://schemas.microsoft.com/office/drawing/2014/main" id="{9306ABF2-E03F-488E-B876-EB5D795645B0}"/>
              </a:ext>
            </a:extLst>
          </p:cNvPr>
          <p:cNvGrpSpPr>
            <a:grpSpLocks/>
          </p:cNvGrpSpPr>
          <p:nvPr/>
        </p:nvGrpSpPr>
        <p:grpSpPr bwMode="auto">
          <a:xfrm>
            <a:off x="1222375" y="2414588"/>
            <a:ext cx="6592888" cy="4251325"/>
            <a:chOff x="0" y="0"/>
            <a:chExt cx="4309" cy="2982"/>
          </a:xfrm>
        </p:grpSpPr>
        <p:pic>
          <p:nvPicPr>
            <p:cNvPr id="23556" name="Picture 2">
              <a:extLst>
                <a:ext uri="{FF2B5EF4-FFF2-40B4-BE49-F238E27FC236}">
                  <a16:creationId xmlns:a16="http://schemas.microsoft.com/office/drawing/2014/main" id="{27A237D2-1FFC-4AC3-AB9D-15DC3C840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8" r="2455"/>
            <a:stretch>
              <a:fillRect/>
            </a:stretch>
          </p:blipFill>
          <p:spPr bwMode="auto">
            <a:xfrm>
              <a:off x="0" y="0"/>
              <a:ext cx="4309" cy="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矩形 13316">
              <a:extLst>
                <a:ext uri="{FF2B5EF4-FFF2-40B4-BE49-F238E27FC236}">
                  <a16:creationId xmlns:a16="http://schemas.microsoft.com/office/drawing/2014/main" id="{388DF86D-FAE9-4463-909D-F0614879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209"/>
              <a:ext cx="653" cy="863"/>
            </a:xfrm>
            <a:prstGeom prst="rect">
              <a:avLst/>
            </a:prstGeom>
            <a:solidFill>
              <a:srgbClr val="FFE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b="1">
                  <a:solidFill>
                    <a:srgbClr val="1F497D"/>
                  </a:solidFill>
                </a:rPr>
                <a:t>几种容易引起触电的情况</a:t>
              </a:r>
              <a:endParaRPr lang="zh-CN" altLang="en-US" b="1"/>
            </a:p>
          </p:txBody>
        </p:sp>
      </p:grpSp>
      <p:grpSp>
        <p:nvGrpSpPr>
          <p:cNvPr id="23558" name="组合 13317">
            <a:extLst>
              <a:ext uri="{FF2B5EF4-FFF2-40B4-BE49-F238E27FC236}">
                <a16:creationId xmlns:a16="http://schemas.microsoft.com/office/drawing/2014/main" id="{D2E142DC-FABD-4AEE-8969-5E000DCD3FA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490538"/>
            <a:ext cx="2789238" cy="920750"/>
            <a:chOff x="0" y="0"/>
            <a:chExt cx="2231" cy="580"/>
          </a:xfrm>
        </p:grpSpPr>
        <p:pic>
          <p:nvPicPr>
            <p:cNvPr id="23559" name="圆角矩形 1">
              <a:extLst>
                <a:ext uri="{FF2B5EF4-FFF2-40B4-BE49-F238E27FC236}">
                  <a16:creationId xmlns:a16="http://schemas.microsoft.com/office/drawing/2014/main" id="{585045E7-BDE1-4957-945F-27AB301A22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文本框 13319">
              <a:extLst>
                <a:ext uri="{FF2B5EF4-FFF2-40B4-BE49-F238E27FC236}">
                  <a16:creationId xmlns:a16="http://schemas.microsoft.com/office/drawing/2014/main" id="{8DF48537-65A3-44E1-8B13-13AD74C0C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  <p:pic>
        <p:nvPicPr>
          <p:cNvPr id="2356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5F5F78B-6F6F-4823-8C44-B36A4E3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719E31BB-5AF8-435D-91D7-7DA16E1C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>
            <a:extLst>
              <a:ext uri="{FF2B5EF4-FFF2-40B4-BE49-F238E27FC236}">
                <a16:creationId xmlns:a16="http://schemas.microsoft.com/office/drawing/2014/main" id="{31D1632C-0A6C-4B39-A338-014868C9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6250"/>
            <a:ext cx="7848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0" bIns="10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748A2427-5E64-4973-B6CB-60CA6546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97200"/>
            <a:ext cx="36004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0" bIns="10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4581" name="对象 14340">
            <a:extLst>
              <a:ext uri="{FF2B5EF4-FFF2-40B4-BE49-F238E27FC236}">
                <a16:creationId xmlns:a16="http://schemas.microsoft.com/office/drawing/2014/main" id="{676B0E72-A994-4032-8A84-8CF8F7B8F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16835" imgH="220689" progId="Equation.3">
                  <p:embed/>
                </p:oleObj>
              </mc:Choice>
              <mc:Fallback>
                <p:oleObj r:id="rId4" imgW="116835" imgH="220689" progId="Equation.3">
                  <p:embed/>
                  <p:pic>
                    <p:nvPicPr>
                      <p:cNvPr id="24581" name="对象 14340">
                        <a:extLst>
                          <a:ext uri="{FF2B5EF4-FFF2-40B4-BE49-F238E27FC236}">
                            <a16:creationId xmlns:a16="http://schemas.microsoft.com/office/drawing/2014/main" id="{676B0E72-A994-4032-8A84-8CF8F7B8F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5" descr="32">
            <a:extLst>
              <a:ext uri="{FF2B5EF4-FFF2-40B4-BE49-F238E27FC236}">
                <a16:creationId xmlns:a16="http://schemas.microsoft.com/office/drawing/2014/main" id="{AD2031E5-D9DC-49D8-9D30-7B793FAB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2834" r="4207" b="15123"/>
          <a:stretch>
            <a:fillRect/>
          </a:stretch>
        </p:blipFill>
        <p:spPr bwMode="auto">
          <a:xfrm>
            <a:off x="739775" y="1208088"/>
            <a:ext cx="76644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F15AE42-FD08-4C63-9354-DE3D3815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584200"/>
            <a:ext cx="648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3</a:t>
            </a:r>
            <a:r>
              <a:rPr lang="zh-CN" altLang="en-US" sz="3200" b="1"/>
              <a:t>．触电的急救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8B314AF1-7562-4D25-9B42-52940942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181100"/>
            <a:ext cx="382587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61E5B49E-1D0B-4C15-9A13-A476BDED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181100"/>
            <a:ext cx="400526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>
            <a:extLst>
              <a:ext uri="{FF2B5EF4-FFF2-40B4-BE49-F238E27FC236}">
                <a16:creationId xmlns:a16="http://schemas.microsoft.com/office/drawing/2014/main" id="{DD71E3A8-2624-4536-B9D8-07259C61EEB7}"/>
              </a:ext>
            </a:extLst>
          </p:cNvPr>
          <p:cNvSpPr/>
          <p:nvPr/>
        </p:nvSpPr>
        <p:spPr>
          <a:xfrm>
            <a:off x="622300" y="4648200"/>
            <a:ext cx="7900988" cy="10668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　　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-94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）切断电源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　　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-94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）迅速使触电人摆脱电源</a:t>
            </a:r>
            <a:endParaRPr sz="2800" b="1">
              <a:solidFill>
                <a:srgbClr val="CC0000"/>
              </a:solidFill>
              <a:latin typeface="宋体" pitchFamily="2" charset="-122"/>
            </a:endParaRPr>
          </a:p>
        </p:txBody>
      </p:sp>
      <p:pic>
        <p:nvPicPr>
          <p:cNvPr id="2560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2BB8068-8DBF-4DD9-85B4-7F7EF171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1">
            <a:extLst>
              <a:ext uri="{FF2B5EF4-FFF2-40B4-BE49-F238E27FC236}">
                <a16:creationId xmlns:a16="http://schemas.microsoft.com/office/drawing/2014/main" id="{986CB9E9-519B-493F-B81D-442326852B6E}"/>
              </a:ext>
            </a:extLst>
          </p:cNvPr>
          <p:cNvSpPr/>
          <p:nvPr/>
        </p:nvSpPr>
        <p:spPr>
          <a:xfrm>
            <a:off x="547688" y="5911850"/>
            <a:ext cx="80486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温馨提示：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发现有人触电千万不要直接去拉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！！！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事故-施救触电者的人被高压电活活电死_标清.wmv">
            <a:hlinkClick r:id="" action="ppaction://media"/>
            <a:extLst>
              <a:ext uri="{FF2B5EF4-FFF2-40B4-BE49-F238E27FC236}">
                <a16:creationId xmlns:a16="http://schemas.microsoft.com/office/drawing/2014/main" id="{72CEEDBB-4350-4BB6-B06E-58E31754DA1E}"/>
              </a:ext>
            </a:extLst>
          </p:cNvPr>
          <p:cNvPicPr>
            <a:picLocks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73125"/>
            <a:ext cx="769937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62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令人震惊的印度火车站一幕_标清.wmv">
            <a:hlinkClick r:id="" action="ppaction://media"/>
            <a:extLst>
              <a:ext uri="{FF2B5EF4-FFF2-40B4-BE49-F238E27FC236}">
                <a16:creationId xmlns:a16="http://schemas.microsoft.com/office/drawing/2014/main" id="{71D4FDB7-8AB9-4DCF-9E9B-B2D2DFDF7E2D}"/>
              </a:ext>
            </a:extLst>
          </p:cNvPr>
          <p:cNvPicPr>
            <a:picLocks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728663"/>
            <a:ext cx="7526338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65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BFC460CB-DFEE-4936-BEA3-3A56647E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3305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16386">
            <a:extLst>
              <a:ext uri="{FF2B5EF4-FFF2-40B4-BE49-F238E27FC236}">
                <a16:creationId xmlns:a16="http://schemas.microsoft.com/office/drawing/2014/main" id="{5A313318-D684-42D1-B8ED-5B5BFB6E1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527175"/>
            <a:ext cx="6372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/>
              <a:t>．家庭电路中防止触电措施</a:t>
            </a:r>
          </a:p>
        </p:txBody>
      </p:sp>
      <p:pic>
        <p:nvPicPr>
          <p:cNvPr id="28676" name="图片 16387">
            <a:extLst>
              <a:ext uri="{FF2B5EF4-FFF2-40B4-BE49-F238E27FC236}">
                <a16:creationId xmlns:a16="http://schemas.microsoft.com/office/drawing/2014/main" id="{665CBDB1-FE05-4040-89A9-BC653F90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608388"/>
            <a:ext cx="234791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16388">
            <a:extLst>
              <a:ext uri="{FF2B5EF4-FFF2-40B4-BE49-F238E27FC236}">
                <a16:creationId xmlns:a16="http://schemas.microsoft.com/office/drawing/2014/main" id="{29119489-8774-4837-815C-438074A0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860800"/>
            <a:ext cx="13684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4">
            <a:extLst>
              <a:ext uri="{FF2B5EF4-FFF2-40B4-BE49-F238E27FC236}">
                <a16:creationId xmlns:a16="http://schemas.microsoft.com/office/drawing/2014/main" id="{B3094E14-5407-4BAB-9C8E-F7D8D5ADF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663575"/>
            <a:ext cx="3457575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三、安全用电原则</a:t>
            </a:r>
          </a:p>
        </p:txBody>
      </p:sp>
      <p:pic>
        <p:nvPicPr>
          <p:cNvPr id="2867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0B92AFC-CDDF-49A4-A897-812A980D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矩形 16391">
            <a:extLst>
              <a:ext uri="{FF2B5EF4-FFF2-40B4-BE49-F238E27FC236}">
                <a16:creationId xmlns:a16="http://schemas.microsoft.com/office/drawing/2014/main" id="{CAB79574-55FE-45E7-AA23-062AD1B68628}"/>
              </a:ext>
            </a:extLst>
          </p:cNvPr>
          <p:cNvSpPr/>
          <p:nvPr/>
        </p:nvSpPr>
        <p:spPr>
          <a:xfrm>
            <a:off x="976313" y="1995488"/>
            <a:ext cx="6372225" cy="1630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开关必须接在火线上；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螺丝口灯泡，尾部接火线；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有金属外壳的电器，外壳要接地。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>
            <a:extLst>
              <a:ext uri="{FF2B5EF4-FFF2-40B4-BE49-F238E27FC236}">
                <a16:creationId xmlns:a16="http://schemas.microsoft.com/office/drawing/2014/main" id="{7798E5AC-A4A6-409E-A5AC-91CBD88ED000}"/>
              </a:ext>
            </a:extLst>
          </p:cNvPr>
          <p:cNvSpPr/>
          <p:nvPr/>
        </p:nvSpPr>
        <p:spPr>
          <a:xfrm>
            <a:off x="431800" y="1495425"/>
            <a:ext cx="8064500" cy="3294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" tIns="10800" rIns="0" bIns="108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●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不接触低压带电体，不靠近高压带电体；</a:t>
            </a:r>
            <a:endParaRPr lang="en-US" altLang="zh-CN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● 更换灯泡、搬动电器前应断开电源开关；</a:t>
            </a:r>
            <a:endParaRPr lang="en-US" altLang="zh-CN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● 不弄湿用电器，不损坏绝缘层；</a:t>
            </a:r>
            <a:endParaRPr lang="en-US" altLang="zh-CN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● 保险装置、插座、导线、家用电器等达到使用寿命应及时更换</a:t>
            </a:r>
            <a:endParaRPr sz="2800" b="1"/>
          </a:p>
        </p:txBody>
      </p:sp>
      <p:sp>
        <p:nvSpPr>
          <p:cNvPr id="29699" name="矩形 3">
            <a:extLst>
              <a:ext uri="{FF2B5EF4-FFF2-40B4-BE49-F238E27FC236}">
                <a16:creationId xmlns:a16="http://schemas.microsoft.com/office/drawing/2014/main" id="{2CAFF986-7267-44E4-A88B-8154CD2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219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/>
              <a:t>．安全用电原则：</a:t>
            </a:r>
            <a:endParaRPr lang="zh-CN" altLang="en-US" sz="1800"/>
          </a:p>
        </p:txBody>
      </p:sp>
      <p:pic>
        <p:nvPicPr>
          <p:cNvPr id="2970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EF95F291-55E7-49B3-B593-71B6D34E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FB427BD7-13D8-4AE3-A8AE-865D19CC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1390650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/>
              <a:t>雷电是大气中一种剧烈的放电现象</a:t>
            </a:r>
          </a:p>
        </p:txBody>
      </p:sp>
      <p:pic>
        <p:nvPicPr>
          <p:cNvPr id="30723" name="图片 19458">
            <a:extLst>
              <a:ext uri="{FF2B5EF4-FFF2-40B4-BE49-F238E27FC236}">
                <a16:creationId xmlns:a16="http://schemas.microsoft.com/office/drawing/2014/main" id="{32EA4ADB-191E-4FFE-BC86-E34C1C93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071688"/>
            <a:ext cx="66294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4">
            <a:extLst>
              <a:ext uri="{FF2B5EF4-FFF2-40B4-BE49-F238E27FC236}">
                <a16:creationId xmlns:a16="http://schemas.microsoft.com/office/drawing/2014/main" id="{B9A2B711-1540-4489-800E-144D5EBE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60400"/>
            <a:ext cx="2641600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四、注意防雷</a:t>
            </a:r>
          </a:p>
        </p:txBody>
      </p:sp>
      <p:pic>
        <p:nvPicPr>
          <p:cNvPr id="3072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E682EF8-D30E-401D-9021-A61A8883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7">
            <a:extLst>
              <a:ext uri="{FF2B5EF4-FFF2-40B4-BE49-F238E27FC236}">
                <a16:creationId xmlns:a16="http://schemas.microsoft.com/office/drawing/2014/main" id="{0371CB22-7603-4870-9EBE-E305990F2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587375"/>
            <a:ext cx="1612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雷击视频</a:t>
            </a:r>
          </a:p>
        </p:txBody>
      </p:sp>
      <p:sp>
        <p:nvSpPr>
          <p:cNvPr id="22530" name="矩形 1">
            <a:hlinkClick r:id="rId2" action="ppaction://hlinkfile"/>
            <a:extLst>
              <a:ext uri="{FF2B5EF4-FFF2-40B4-BE49-F238E27FC236}">
                <a16:creationId xmlns:a16="http://schemas.microsoft.com/office/drawing/2014/main" id="{945497B4-303A-4E61-A590-E208E97DD238}"/>
              </a:ext>
            </a:extLst>
          </p:cNvPr>
          <p:cNvSpPr/>
          <p:nvPr/>
        </p:nvSpPr>
        <p:spPr>
          <a:xfrm>
            <a:off x="792163" y="1233488"/>
            <a:ext cx="7559675" cy="4932362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rgbClr val="385D8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>
            <a:extLst>
              <a:ext uri="{FF2B5EF4-FFF2-40B4-BE49-F238E27FC236}">
                <a16:creationId xmlns:a16="http://schemas.microsoft.com/office/drawing/2014/main" id="{6C620B8C-5FE2-4DB8-BE1E-785FD379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19" y="3001962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安全用电 </a:t>
            </a: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6D5ACB12-F03C-4AA7-958C-8346FDC32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95" y="1355899"/>
            <a:ext cx="310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第十九章 第３节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>
            <a:extLst>
              <a:ext uri="{FF2B5EF4-FFF2-40B4-BE49-F238E27FC236}">
                <a16:creationId xmlns:a16="http://schemas.microsoft.com/office/drawing/2014/main" id="{4DEDE543-C94A-4291-8A0F-C9A6C7F75960}"/>
              </a:ext>
            </a:extLst>
          </p:cNvPr>
          <p:cNvSpPr/>
          <p:nvPr/>
        </p:nvSpPr>
        <p:spPr>
          <a:xfrm>
            <a:off x="396875" y="1665288"/>
            <a:ext cx="8410575" cy="4005262"/>
          </a:xfrm>
          <a:prstGeom prst="roundRect">
            <a:avLst>
              <a:gd name="adj" fmla="val 12546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lIns="0" rIns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1．不要靠近金属栏杆，各种电器应暂停使用。</a:t>
            </a:r>
          </a:p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2．迅速走进屋内，或汽车内。</a:t>
            </a:r>
          </a:p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3．不要手持金属杆，金属饰物包括手表也要抛离。</a:t>
            </a:r>
          </a:p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4．在高山上，应该找没有积水的凹坑处双脚并拢蹲下.</a:t>
            </a:r>
          </a:p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5.    雷雨天不要使用手机</a:t>
            </a:r>
          </a:p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6、不要在高大的树下躲雨</a:t>
            </a:r>
            <a:endParaRPr sz="2800" b="1">
              <a:latin typeface="Times New Roman" pitchFamily="2" charset="-94"/>
            </a:endParaRPr>
          </a:p>
        </p:txBody>
      </p:sp>
      <p:sp>
        <p:nvSpPr>
          <p:cNvPr id="32771" name="矩形 23554">
            <a:extLst>
              <a:ext uri="{FF2B5EF4-FFF2-40B4-BE49-F238E27FC236}">
                <a16:creationId xmlns:a16="http://schemas.microsoft.com/office/drawing/2014/main" id="{5A1C274C-EF6D-4371-A9E4-1759003D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20713"/>
            <a:ext cx="530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1</a:t>
            </a:r>
            <a:r>
              <a:rPr lang="zh-CN" altLang="en-US" sz="3200" b="1"/>
              <a:t>、人防止被雷击应该注意：</a:t>
            </a:r>
            <a:endParaRPr lang="en-US" altLang="zh-CN" sz="3200" b="1"/>
          </a:p>
        </p:txBody>
      </p:sp>
      <p:pic>
        <p:nvPicPr>
          <p:cNvPr id="3277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D298F97-1E9F-486F-B89F-C3FBA2E5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>
            <a:extLst>
              <a:ext uri="{FF2B5EF4-FFF2-40B4-BE49-F238E27FC236}">
                <a16:creationId xmlns:a16="http://schemas.microsoft.com/office/drawing/2014/main" id="{41EF2AD6-125D-4633-9E9C-3D82B797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2117725"/>
            <a:ext cx="408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2</a:t>
            </a:r>
            <a:r>
              <a:rPr lang="zh-CN" altLang="en-US" sz="3200" b="1"/>
              <a:t>、建筑物防止被雷击</a:t>
            </a:r>
          </a:p>
        </p:txBody>
      </p:sp>
      <p:sp>
        <p:nvSpPr>
          <p:cNvPr id="24578" name="文本框 4">
            <a:extLst>
              <a:ext uri="{FF2B5EF4-FFF2-40B4-BE49-F238E27FC236}">
                <a16:creationId xmlns:a16="http://schemas.microsoft.com/office/drawing/2014/main" id="{B07A61DC-6EF6-4A7A-B4DA-A10298D39940}"/>
              </a:ext>
            </a:extLst>
          </p:cNvPr>
          <p:cNvSpPr/>
          <p:nvPr/>
        </p:nvSpPr>
        <p:spPr>
          <a:xfrm>
            <a:off x="5360988" y="2117725"/>
            <a:ext cx="19700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安装避雷针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0481">
            <a:extLst>
              <a:ext uri="{FF2B5EF4-FFF2-40B4-BE49-F238E27FC236}">
                <a16:creationId xmlns:a16="http://schemas.microsoft.com/office/drawing/2014/main" id="{7C29AF1C-DAF8-414B-9A5B-2603E0EF4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509588"/>
            <a:ext cx="435610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矩形 20482">
            <a:extLst>
              <a:ext uri="{FF2B5EF4-FFF2-40B4-BE49-F238E27FC236}">
                <a16:creationId xmlns:a16="http://schemas.microsoft.com/office/drawing/2014/main" id="{ADAF0464-4FFE-447F-B79F-6E81A35F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46100"/>
            <a:ext cx="187325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20" name="图片 20483" descr="图片1">
            <a:extLst>
              <a:ext uri="{FF2B5EF4-FFF2-40B4-BE49-F238E27FC236}">
                <a16:creationId xmlns:a16="http://schemas.microsoft.com/office/drawing/2014/main" id="{03062083-6A3F-4A7C-8227-8D9AAE3D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630" b="7114"/>
          <a:stretch>
            <a:fillRect/>
          </a:stretch>
        </p:blipFill>
        <p:spPr bwMode="auto">
          <a:xfrm>
            <a:off x="107950" y="1484313"/>
            <a:ext cx="36671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91B06B32-88C4-4170-821C-33128EC9E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6100"/>
            <a:ext cx="21240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</a:rPr>
              <a:t>现代建筑上的避雷针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FC0D641E-B44E-42D7-AB92-3D45B075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509588"/>
            <a:ext cx="424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高压输电铁塔最上面有两条上的防雷导线</a:t>
            </a:r>
          </a:p>
        </p:txBody>
      </p:sp>
      <p:grpSp>
        <p:nvGrpSpPr>
          <p:cNvPr id="34823" name="组合 20487">
            <a:extLst>
              <a:ext uri="{FF2B5EF4-FFF2-40B4-BE49-F238E27FC236}">
                <a16:creationId xmlns:a16="http://schemas.microsoft.com/office/drawing/2014/main" id="{470592CF-E8FC-4A29-9569-1FD8BB50B8AC}"/>
              </a:ext>
            </a:extLst>
          </p:cNvPr>
          <p:cNvGrpSpPr>
            <a:grpSpLocks/>
          </p:cNvGrpSpPr>
          <p:nvPr/>
        </p:nvGrpSpPr>
        <p:grpSpPr bwMode="auto">
          <a:xfrm>
            <a:off x="4103688" y="1555750"/>
            <a:ext cx="4859337" cy="5184775"/>
            <a:chOff x="0" y="0"/>
            <a:chExt cx="8616" cy="7598"/>
          </a:xfrm>
        </p:grpSpPr>
        <p:pic>
          <p:nvPicPr>
            <p:cNvPr id="34824" name="图片 20488" descr="IMG_5475">
              <a:extLst>
                <a:ext uri="{FF2B5EF4-FFF2-40B4-BE49-F238E27FC236}">
                  <a16:creationId xmlns:a16="http://schemas.microsoft.com/office/drawing/2014/main" id="{D58C7C3E-70BE-4D84-97A8-8B628930A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17" cy="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曲线 100">
              <a:extLst>
                <a:ext uri="{FF2B5EF4-FFF2-40B4-BE49-F238E27FC236}">
                  <a16:creationId xmlns:a16="http://schemas.microsoft.com/office/drawing/2014/main" id="{2D9E7E57-A4A8-4C9C-A2E2-9EB0EF35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1146"/>
              <a:ext cx="5995" cy="206"/>
            </a:xfrm>
            <a:custGeom>
              <a:avLst/>
              <a:gdLst>
                <a:gd name="T0" fmla="*/ 21600 w 21600"/>
                <a:gd name="T1" fmla="*/ 11951 h 21600"/>
                <a:gd name="T2" fmla="*/ 16526 w 21600"/>
                <a:gd name="T3" fmla="*/ 19187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11951"/>
                  </a:moveTo>
                  <a:cubicBezTo>
                    <a:pt x="20917" y="13815"/>
                    <a:pt x="20846" y="21600"/>
                    <a:pt x="16526" y="19187"/>
                  </a:cubicBezTo>
                  <a:cubicBezTo>
                    <a:pt x="12206" y="16775"/>
                    <a:pt x="3202" y="3947"/>
                    <a:pt x="0" y="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曲线 103">
              <a:extLst>
                <a:ext uri="{FF2B5EF4-FFF2-40B4-BE49-F238E27FC236}">
                  <a16:creationId xmlns:a16="http://schemas.microsoft.com/office/drawing/2014/main" id="{98768164-1CE2-43F5-B643-850F08CEC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" y="1260"/>
              <a:ext cx="2429" cy="1326"/>
            </a:xfrm>
            <a:custGeom>
              <a:avLst/>
              <a:gdLst>
                <a:gd name="T0" fmla="*/ 0 w 21600"/>
                <a:gd name="T1" fmla="*/ 0 h 21600"/>
                <a:gd name="T2" fmla="*/ 10901 w 21600"/>
                <a:gd name="T3" fmla="*/ 12284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961" y="2269"/>
                    <a:pt x="6579" y="7967"/>
                    <a:pt x="10901" y="12284"/>
                  </a:cubicBezTo>
                  <a:cubicBezTo>
                    <a:pt x="15223" y="16600"/>
                    <a:pt x="19675" y="19979"/>
                    <a:pt x="21600" y="2160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曲线 104">
              <a:extLst>
                <a:ext uri="{FF2B5EF4-FFF2-40B4-BE49-F238E27FC236}">
                  <a16:creationId xmlns:a16="http://schemas.microsoft.com/office/drawing/2014/main" id="{E2FFEE2C-4B72-4A1C-A012-6D003D74B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" y="2151"/>
              <a:ext cx="3883" cy="138"/>
            </a:xfrm>
            <a:custGeom>
              <a:avLst/>
              <a:gdLst>
                <a:gd name="T0" fmla="*/ 21600 w 21600"/>
                <a:gd name="T1" fmla="*/ 17972 h 21600"/>
                <a:gd name="T2" fmla="*/ 10229 w 21600"/>
                <a:gd name="T3" fmla="*/ 17972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17972"/>
                  </a:moveTo>
                  <a:cubicBezTo>
                    <a:pt x="19533" y="18302"/>
                    <a:pt x="14548" y="21600"/>
                    <a:pt x="10229" y="17972"/>
                  </a:cubicBezTo>
                  <a:cubicBezTo>
                    <a:pt x="5910" y="14345"/>
                    <a:pt x="1817" y="3627"/>
                    <a:pt x="0" y="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曲线 105">
              <a:extLst>
                <a:ext uri="{FF2B5EF4-FFF2-40B4-BE49-F238E27FC236}">
                  <a16:creationId xmlns:a16="http://schemas.microsoft.com/office/drawing/2014/main" id="{7E7BC3A5-187C-4AA7-BC66-9746C1E29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2220"/>
              <a:ext cx="4678" cy="2444"/>
            </a:xfrm>
            <a:custGeom>
              <a:avLst/>
              <a:gdLst>
                <a:gd name="T0" fmla="*/ 0 w 21600"/>
                <a:gd name="T1" fmla="*/ 0 h 21600"/>
                <a:gd name="T2" fmla="*/ 2307 w 21600"/>
                <a:gd name="T3" fmla="*/ 3026 h 21600"/>
                <a:gd name="T4" fmla="*/ 10170 w 21600"/>
                <a:gd name="T5" fmla="*/ 11299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302" y="444"/>
                    <a:pt x="273" y="768"/>
                    <a:pt x="2307" y="3026"/>
                  </a:cubicBezTo>
                  <a:cubicBezTo>
                    <a:pt x="4340" y="5284"/>
                    <a:pt x="6310" y="7588"/>
                    <a:pt x="10170" y="11299"/>
                  </a:cubicBezTo>
                  <a:cubicBezTo>
                    <a:pt x="14029" y="15010"/>
                    <a:pt x="19470" y="19702"/>
                    <a:pt x="21600" y="21600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4829" name="直接连接符 20493">
            <a:extLst>
              <a:ext uri="{FF2B5EF4-FFF2-40B4-BE49-F238E27FC236}">
                <a16:creationId xmlns:a16="http://schemas.microsoft.com/office/drawing/2014/main" id="{E5D320FD-2D8E-4612-B4F5-6A19CE58CA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2850" y="1446213"/>
            <a:ext cx="28575" cy="1192212"/>
          </a:xfrm>
          <a:prstGeom prst="line">
            <a:avLst/>
          </a:prstGeom>
          <a:noFill/>
          <a:ln w="57150" algn="ctr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直接连接符 20494">
            <a:extLst>
              <a:ext uri="{FF2B5EF4-FFF2-40B4-BE49-F238E27FC236}">
                <a16:creationId xmlns:a16="http://schemas.microsoft.com/office/drawing/2014/main" id="{EBA17768-542D-4CBB-8100-02005508E4F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19625" y="1423988"/>
            <a:ext cx="820738" cy="992187"/>
          </a:xfrm>
          <a:prstGeom prst="line">
            <a:avLst/>
          </a:prstGeom>
          <a:noFill/>
          <a:ln w="57150" algn="ctr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直接连接符 20495">
            <a:extLst>
              <a:ext uri="{FF2B5EF4-FFF2-40B4-BE49-F238E27FC236}">
                <a16:creationId xmlns:a16="http://schemas.microsoft.com/office/drawing/2014/main" id="{BBC4CD9F-F3A8-4E61-99D7-44FA8A28CF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00675" y="1416050"/>
            <a:ext cx="39688" cy="1546225"/>
          </a:xfrm>
          <a:prstGeom prst="line">
            <a:avLst/>
          </a:prstGeom>
          <a:noFill/>
          <a:ln w="57150" algn="ctr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1505" descr="mst3">
            <a:extLst>
              <a:ext uri="{FF2B5EF4-FFF2-40B4-BE49-F238E27FC236}">
                <a16:creationId xmlns:a16="http://schemas.microsoft.com/office/drawing/2014/main" id="{F7A8AE45-DA37-4061-8F04-359185ED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74688"/>
            <a:ext cx="382587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21506" descr="mst4">
            <a:extLst>
              <a:ext uri="{FF2B5EF4-FFF2-40B4-BE49-F238E27FC236}">
                <a16:creationId xmlns:a16="http://schemas.microsoft.com/office/drawing/2014/main" id="{AE5B0B2D-C208-4A49-B1A9-B3E2A8C1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90563"/>
            <a:ext cx="37607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21507" descr="mst7">
            <a:extLst>
              <a:ext uri="{FF2B5EF4-FFF2-40B4-BE49-F238E27FC236}">
                <a16:creationId xmlns:a16="http://schemas.microsoft.com/office/drawing/2014/main" id="{B6A190D7-9D9B-44E0-A00F-34CC0CE5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852738"/>
            <a:ext cx="3827462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21508" descr="mst6">
            <a:extLst>
              <a:ext uri="{FF2B5EF4-FFF2-40B4-BE49-F238E27FC236}">
                <a16:creationId xmlns:a16="http://schemas.microsoft.com/office/drawing/2014/main" id="{C6435E5B-A9B7-41ED-88F4-ECD14808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52738"/>
            <a:ext cx="382587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文本框 21509">
            <a:extLst>
              <a:ext uri="{FF2B5EF4-FFF2-40B4-BE49-F238E27FC236}">
                <a16:creationId xmlns:a16="http://schemas.microsoft.com/office/drawing/2014/main" id="{FDEEC962-7987-47D2-A7CD-3A3E1A883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795338"/>
            <a:ext cx="592137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形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状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多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样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的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避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雷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2529" descr="sate">
            <a:extLst>
              <a:ext uri="{FF2B5EF4-FFF2-40B4-BE49-F238E27FC236}">
                <a16:creationId xmlns:a16="http://schemas.microsoft.com/office/drawing/2014/main" id="{0F1F1C37-100A-4D86-A545-F3BDCFCF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67183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22530">
            <a:extLst>
              <a:ext uri="{FF2B5EF4-FFF2-40B4-BE49-F238E27FC236}">
                <a16:creationId xmlns:a16="http://schemas.microsoft.com/office/drawing/2014/main" id="{B67B6C54-CED0-4CC8-8BDE-351BD41EAECA}"/>
              </a:ext>
            </a:extLst>
          </p:cNvPr>
          <p:cNvSpPr/>
          <p:nvPr/>
        </p:nvSpPr>
        <p:spPr>
          <a:xfrm>
            <a:off x="7415213" y="3103563"/>
            <a:ext cx="1258887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sym typeface="Wingdings"/>
              </a:rPr>
              <a:t>“卫星”避雷针</a:t>
            </a:r>
            <a:endParaRPr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>
            <a:extLst>
              <a:ext uri="{FF2B5EF4-FFF2-40B4-BE49-F238E27FC236}">
                <a16:creationId xmlns:a16="http://schemas.microsoft.com/office/drawing/2014/main" id="{ACE5C02D-E2B7-4BE4-96B9-4B635517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408613"/>
            <a:ext cx="2295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/>
              <a:t>．急救措施</a:t>
            </a:r>
          </a:p>
        </p:txBody>
      </p:sp>
      <p:sp>
        <p:nvSpPr>
          <p:cNvPr id="37891" name="Text Box 10">
            <a:extLst>
              <a:ext uri="{FF2B5EF4-FFF2-40B4-BE49-F238E27FC236}">
                <a16:creationId xmlns:a16="http://schemas.microsoft.com/office/drawing/2014/main" id="{9B52D4F3-1053-4DEF-BE43-5F3A5C0E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3860800"/>
            <a:ext cx="2925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/>
              <a:t>．安全用电原则</a:t>
            </a:r>
          </a:p>
        </p:txBody>
      </p:sp>
      <p:sp>
        <p:nvSpPr>
          <p:cNvPr id="37892" name="Text Box 11">
            <a:extLst>
              <a:ext uri="{FF2B5EF4-FFF2-40B4-BE49-F238E27FC236}">
                <a16:creationId xmlns:a16="http://schemas.microsoft.com/office/drawing/2014/main" id="{DFEE3BBF-7C76-4586-857D-E1429796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024063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/>
              <a:t>．触电类型</a:t>
            </a:r>
          </a:p>
        </p:txBody>
      </p:sp>
      <p:grpSp>
        <p:nvGrpSpPr>
          <p:cNvPr id="37893" name="组合 24580">
            <a:extLst>
              <a:ext uri="{FF2B5EF4-FFF2-40B4-BE49-F238E27FC236}">
                <a16:creationId xmlns:a16="http://schemas.microsoft.com/office/drawing/2014/main" id="{3571E7A5-2EFE-41CC-A54F-F78AAE0C0BCE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1493838"/>
            <a:ext cx="2203450" cy="1598612"/>
            <a:chOff x="0" y="0"/>
            <a:chExt cx="1388" cy="1007"/>
          </a:xfrm>
        </p:grpSpPr>
        <p:sp>
          <p:nvSpPr>
            <p:cNvPr id="37894" name="Text Box 3">
              <a:extLst>
                <a:ext uri="{FF2B5EF4-FFF2-40B4-BE49-F238E27FC236}">
                  <a16:creationId xmlns:a16="http://schemas.microsoft.com/office/drawing/2014/main" id="{98FFE4E1-A12A-457C-9926-1FEA2274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0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/>
                <a:t>低压触电</a:t>
              </a:r>
            </a:p>
          </p:txBody>
        </p:sp>
        <p:sp>
          <p:nvSpPr>
            <p:cNvPr id="37895" name="Text Box 4">
              <a:extLst>
                <a:ext uri="{FF2B5EF4-FFF2-40B4-BE49-F238E27FC236}">
                  <a16:creationId xmlns:a16="http://schemas.microsoft.com/office/drawing/2014/main" id="{C1BB69C0-88E3-4BEE-AB05-312989386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680"/>
              <a:ext cx="11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/>
                <a:t>高压触电</a:t>
              </a:r>
            </a:p>
          </p:txBody>
        </p:sp>
        <p:sp>
          <p:nvSpPr>
            <p:cNvPr id="37896" name="左大括号 24583">
              <a:extLst>
                <a:ext uri="{FF2B5EF4-FFF2-40B4-BE49-F238E27FC236}">
                  <a16:creationId xmlns:a16="http://schemas.microsoft.com/office/drawing/2014/main" id="{592C14B5-844A-4752-85E8-099956BA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8"/>
              <a:ext cx="170" cy="624"/>
            </a:xfrm>
            <a:prstGeom prst="leftBrace">
              <a:avLst>
                <a:gd name="adj1" fmla="val 30452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7" name="组合 24584">
            <a:extLst>
              <a:ext uri="{FF2B5EF4-FFF2-40B4-BE49-F238E27FC236}">
                <a16:creationId xmlns:a16="http://schemas.microsoft.com/office/drawing/2014/main" id="{1200B294-5580-4317-B066-6EDA2EA5024F}"/>
              </a:ext>
            </a:extLst>
          </p:cNvPr>
          <p:cNvGrpSpPr>
            <a:grpSpLocks/>
          </p:cNvGrpSpPr>
          <p:nvPr/>
        </p:nvGrpSpPr>
        <p:grpSpPr bwMode="auto">
          <a:xfrm>
            <a:off x="5246688" y="1133475"/>
            <a:ext cx="2098675" cy="1117600"/>
            <a:chOff x="0" y="0"/>
            <a:chExt cx="1322" cy="704"/>
          </a:xfrm>
        </p:grpSpPr>
        <p:sp>
          <p:nvSpPr>
            <p:cNvPr id="37898" name="Text Box 5">
              <a:extLst>
                <a:ext uri="{FF2B5EF4-FFF2-40B4-BE49-F238E27FC236}">
                  <a16:creationId xmlns:a16="http://schemas.microsoft.com/office/drawing/2014/main" id="{790EBA0E-73E4-46FF-94D0-439470030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0"/>
              <a:ext cx="1152" cy="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单线触电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双线触电</a:t>
              </a:r>
            </a:p>
          </p:txBody>
        </p:sp>
        <p:sp>
          <p:nvSpPr>
            <p:cNvPr id="37899" name="左大括号 24586">
              <a:extLst>
                <a:ext uri="{FF2B5EF4-FFF2-40B4-BE49-F238E27FC236}">
                  <a16:creationId xmlns:a16="http://schemas.microsoft.com/office/drawing/2014/main" id="{20656BDD-0603-4AC1-81EE-58D07BB5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70" cy="340"/>
            </a:xfrm>
            <a:prstGeom prst="leftBrace">
              <a:avLst>
                <a:gd name="adj1" fmla="val 16593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0" name="组合 24587">
            <a:extLst>
              <a:ext uri="{FF2B5EF4-FFF2-40B4-BE49-F238E27FC236}">
                <a16:creationId xmlns:a16="http://schemas.microsoft.com/office/drawing/2014/main" id="{720324D0-57AA-4A1C-BE48-422358DC5A96}"/>
              </a:ext>
            </a:extLst>
          </p:cNvPr>
          <p:cNvGrpSpPr>
            <a:grpSpLocks/>
          </p:cNvGrpSpPr>
          <p:nvPr/>
        </p:nvGrpSpPr>
        <p:grpSpPr bwMode="auto">
          <a:xfrm>
            <a:off x="5246688" y="2259013"/>
            <a:ext cx="2805112" cy="1117600"/>
            <a:chOff x="0" y="0"/>
            <a:chExt cx="1767" cy="704"/>
          </a:xfrm>
        </p:grpSpPr>
        <p:sp>
          <p:nvSpPr>
            <p:cNvPr id="37901" name="Text Box 6">
              <a:extLst>
                <a:ext uri="{FF2B5EF4-FFF2-40B4-BE49-F238E27FC236}">
                  <a16:creationId xmlns:a16="http://schemas.microsoft.com/office/drawing/2014/main" id="{60B24829-638F-47FD-B7C7-3DE5DEE4B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0"/>
              <a:ext cx="1540" cy="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高压电弧触电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跨步电压触电</a:t>
              </a:r>
            </a:p>
          </p:txBody>
        </p:sp>
        <p:sp>
          <p:nvSpPr>
            <p:cNvPr id="37902" name="左大括号 24589">
              <a:extLst>
                <a:ext uri="{FF2B5EF4-FFF2-40B4-BE49-F238E27FC236}">
                  <a16:creationId xmlns:a16="http://schemas.microsoft.com/office/drawing/2014/main" id="{E01FF88A-97D2-4DBF-AA91-14D38DF80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70" cy="340"/>
            </a:xfrm>
            <a:prstGeom prst="leftBrace">
              <a:avLst>
                <a:gd name="adj1" fmla="val 16593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3" name="组合 24590">
            <a:extLst>
              <a:ext uri="{FF2B5EF4-FFF2-40B4-BE49-F238E27FC236}">
                <a16:creationId xmlns:a16="http://schemas.microsoft.com/office/drawing/2014/main" id="{85DC5108-0368-4C1A-847E-F1F141BF3762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563938"/>
            <a:ext cx="3556000" cy="1117600"/>
            <a:chOff x="0" y="0"/>
            <a:chExt cx="2240" cy="704"/>
          </a:xfrm>
        </p:grpSpPr>
        <p:sp>
          <p:nvSpPr>
            <p:cNvPr id="37904" name="Text Box 9">
              <a:extLst>
                <a:ext uri="{FF2B5EF4-FFF2-40B4-BE49-F238E27FC236}">
                  <a16:creationId xmlns:a16="http://schemas.microsoft.com/office/drawing/2014/main" id="{0FE8DB1F-5AB9-4F64-A078-01DF4461B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0"/>
              <a:ext cx="2033" cy="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不靠近高压带电体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不接触低压带电体</a:t>
              </a:r>
            </a:p>
          </p:txBody>
        </p:sp>
        <p:sp>
          <p:nvSpPr>
            <p:cNvPr id="37905" name="左大括号 24592">
              <a:extLst>
                <a:ext uri="{FF2B5EF4-FFF2-40B4-BE49-F238E27FC236}">
                  <a16:creationId xmlns:a16="http://schemas.microsoft.com/office/drawing/2014/main" id="{5AF40EA6-5E6C-4CC3-933E-4BDB6B68A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70" cy="340"/>
            </a:xfrm>
            <a:prstGeom prst="leftBrace">
              <a:avLst>
                <a:gd name="adj1" fmla="val 16593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6" name="组合 24593">
            <a:extLst>
              <a:ext uri="{FF2B5EF4-FFF2-40B4-BE49-F238E27FC236}">
                <a16:creationId xmlns:a16="http://schemas.microsoft.com/office/drawing/2014/main" id="{D1C27264-88F9-49E2-8460-016730333F55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5083175"/>
            <a:ext cx="5834062" cy="1117600"/>
            <a:chOff x="0" y="0"/>
            <a:chExt cx="3675" cy="704"/>
          </a:xfrm>
        </p:grpSpPr>
        <p:sp>
          <p:nvSpPr>
            <p:cNvPr id="37907" name="Text Box 8">
              <a:extLst>
                <a:ext uri="{FF2B5EF4-FFF2-40B4-BE49-F238E27FC236}">
                  <a16:creationId xmlns:a16="http://schemas.microsoft.com/office/drawing/2014/main" id="{E7C84579-2530-475C-9CAF-7574E257B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0"/>
              <a:ext cx="3505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切断电源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用绝缘体将触电者与带电体分开</a:t>
              </a:r>
            </a:p>
          </p:txBody>
        </p:sp>
        <p:sp>
          <p:nvSpPr>
            <p:cNvPr id="37908" name="左大括号 24595">
              <a:extLst>
                <a:ext uri="{FF2B5EF4-FFF2-40B4-BE49-F238E27FC236}">
                  <a16:creationId xmlns:a16="http://schemas.microsoft.com/office/drawing/2014/main" id="{E692C4D0-0B0E-4C39-B482-05A232F20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"/>
              <a:ext cx="159" cy="448"/>
            </a:xfrm>
            <a:prstGeom prst="leftBrace">
              <a:avLst>
                <a:gd name="adj1" fmla="val 23376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9" name="组合 24596">
            <a:extLst>
              <a:ext uri="{FF2B5EF4-FFF2-40B4-BE49-F238E27FC236}">
                <a16:creationId xmlns:a16="http://schemas.microsoft.com/office/drawing/2014/main" id="{CD62D81C-B9EC-43C2-B346-DE61A07546EC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60388"/>
            <a:ext cx="2789238" cy="920750"/>
            <a:chOff x="0" y="0"/>
            <a:chExt cx="2231" cy="580"/>
          </a:xfrm>
        </p:grpSpPr>
        <p:pic>
          <p:nvPicPr>
            <p:cNvPr id="37910" name="圆角矩形 1">
              <a:extLst>
                <a:ext uri="{FF2B5EF4-FFF2-40B4-BE49-F238E27FC236}">
                  <a16:creationId xmlns:a16="http://schemas.microsoft.com/office/drawing/2014/main" id="{DD7C64CD-FF19-4FAB-980D-21135D782C2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1" name="文本框 24598">
              <a:extLst>
                <a:ext uri="{FF2B5EF4-FFF2-40B4-BE49-F238E27FC236}">
                  <a16:creationId xmlns:a16="http://schemas.microsoft.com/office/drawing/2014/main" id="{4D9F0BB6-8043-4AAB-A13D-84FAB949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pic>
        <p:nvPicPr>
          <p:cNvPr id="3791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6C312B2-429E-413B-9C34-EA091FF0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5601" descr="高压电线上的小鸟">
            <a:extLst>
              <a:ext uri="{FF2B5EF4-FFF2-40B4-BE49-F238E27FC236}">
                <a16:creationId xmlns:a16="http://schemas.microsoft.com/office/drawing/2014/main" id="{14BDFB9E-29A0-4227-8F90-8C3A47A9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49275"/>
            <a:ext cx="45720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框 25602">
            <a:extLst>
              <a:ext uri="{FF2B5EF4-FFF2-40B4-BE49-F238E27FC236}">
                <a16:creationId xmlns:a16="http://schemas.microsoft.com/office/drawing/2014/main" id="{EC80FEC4-634D-4954-84C6-FAB68F514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512763"/>
            <a:ext cx="36718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969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人体触及破损照明电路的电线，常常有触电危险，而小鸟两脚站在高压线上却平安无事，为什么？</a:t>
            </a:r>
          </a:p>
        </p:txBody>
      </p:sp>
      <p:sp>
        <p:nvSpPr>
          <p:cNvPr id="29699" name="文本框 25603">
            <a:extLst>
              <a:ext uri="{FF2B5EF4-FFF2-40B4-BE49-F238E27FC236}">
                <a16:creationId xmlns:a16="http://schemas.microsoft.com/office/drawing/2014/main" id="{2EF1AD8D-DBDE-49DE-9F1E-50FC5125E368}"/>
              </a:ext>
            </a:extLst>
          </p:cNvPr>
          <p:cNvSpPr/>
          <p:nvPr/>
        </p:nvSpPr>
        <p:spPr>
          <a:xfrm>
            <a:off x="468313" y="4184650"/>
            <a:ext cx="8316912" cy="1798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 eaLnBrk="0" hangingPunct="0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因为小鸟只站在一根高压线上没有把身体和电路接通，虽然两脚之间有距离，但是很小，两脚之间的跨步电压很小，根据欧姆定律：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I=U/R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可知通过小鸟的电流很小，不会造成对小鸟的伤害。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649">
            <a:extLst>
              <a:ext uri="{FF2B5EF4-FFF2-40B4-BE49-F238E27FC236}">
                <a16:creationId xmlns:a16="http://schemas.microsoft.com/office/drawing/2014/main" id="{E028AF5D-ECFB-4006-B474-F1ED0937AB14}"/>
              </a:ext>
            </a:extLst>
          </p:cNvPr>
          <p:cNvSpPr/>
          <p:nvPr/>
        </p:nvSpPr>
        <p:spPr>
          <a:xfrm>
            <a:off x="323850" y="1233488"/>
            <a:ext cx="8207375" cy="535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2、某人声称自己不怕电做了如下表演，表演者先将一标有“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220V—100W”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的灯泡接到两导线头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之间，灯泡正常发光。随后将灯泡取下，站到干燥的木凳上后，左、右手分别抓住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两导线头（如图）。观众用测电笔分别测试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及人的皮肤，发现测电笔的氖管都发光，而表演者却谈笑自如，其真相是（    ）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A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．此人确实不怕电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B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．他双手戴着绝缘手套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C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．在人、灯替换之时，</a:t>
            </a:r>
          </a:p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有人将零线断开了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D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．在人、灯替换之时，</a:t>
            </a:r>
          </a:p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有人将火线断开了</a:t>
            </a:r>
            <a:endParaRPr sz="2400" b="1"/>
          </a:p>
        </p:txBody>
      </p:sp>
      <p:pic>
        <p:nvPicPr>
          <p:cNvPr id="39939" name="图片 27650">
            <a:extLst>
              <a:ext uri="{FF2B5EF4-FFF2-40B4-BE49-F238E27FC236}">
                <a16:creationId xmlns:a16="http://schemas.microsoft.com/office/drawing/2014/main" id="{D520E057-B7D5-4139-9797-E7CF7A60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2D4"/>
              </a:clrFrom>
              <a:clrTo>
                <a:srgbClr val="FDF2D4">
                  <a:alpha val="0"/>
                </a:srgbClr>
              </a:clrTo>
            </a:clrChange>
            <a:lum bright="-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681413"/>
            <a:ext cx="35179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27651">
            <a:extLst>
              <a:ext uri="{FF2B5EF4-FFF2-40B4-BE49-F238E27FC236}">
                <a16:creationId xmlns:a16="http://schemas.microsoft.com/office/drawing/2014/main" id="{BDF72CF5-C393-48ED-8A87-88482131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charset="-122"/>
              </a:rPr>
              <a:t>练   习</a:t>
            </a:r>
          </a:p>
        </p:txBody>
      </p:sp>
      <p:sp>
        <p:nvSpPr>
          <p:cNvPr id="30724" name="文本框 27652">
            <a:extLst>
              <a:ext uri="{FF2B5EF4-FFF2-40B4-BE49-F238E27FC236}">
                <a16:creationId xmlns:a16="http://schemas.microsoft.com/office/drawing/2014/main" id="{642646B2-5378-4DA7-912A-F76349C8AC19}"/>
              </a:ext>
            </a:extLst>
          </p:cNvPr>
          <p:cNvSpPr/>
          <p:nvPr/>
        </p:nvSpPr>
        <p:spPr>
          <a:xfrm>
            <a:off x="3455988" y="3573463"/>
            <a:ext cx="403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C</a:t>
            </a:r>
            <a:endParaRPr sz="24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8673">
            <a:extLst>
              <a:ext uri="{FF2B5EF4-FFF2-40B4-BE49-F238E27FC236}">
                <a16:creationId xmlns:a16="http://schemas.microsoft.com/office/drawing/2014/main" id="{0BC9EC26-F3B4-4AA7-ABF9-D537CB680B4D}"/>
              </a:ext>
            </a:extLst>
          </p:cNvPr>
          <p:cNvSpPr/>
          <p:nvPr/>
        </p:nvSpPr>
        <p:spPr>
          <a:xfrm>
            <a:off x="288925" y="571500"/>
            <a:ext cx="8634413" cy="5259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1、插头上标有字母"E"的导线与用电器的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</a:t>
            </a:r>
            <a:r>
              <a:rPr lang="en-US"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</a:t>
            </a:r>
            <a:r>
              <a:rPr lang="en-US"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相连，插座上相应的导线和室外的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相连。</a:t>
            </a:r>
          </a:p>
          <a:p>
            <a:pPr algn="just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2、用电器电源插头标有字母"L"的插脚应与家庭电路的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相连（选填“火线”、“零线”、“地线”）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3、如果一个家用电器的金属外壳不接地可能造成（        ）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A、用电器不能正常工作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B、短路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C、断路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2" charset="-122"/>
                <a:sym typeface="Wingdings"/>
              </a:rPr>
              <a:t>D、触电事故</a:t>
            </a:r>
            <a:endParaRPr sz="2800" b="1">
              <a:ea typeface="黑体" panose="02010609060101010101" pitchFamily="2" charset="-122"/>
            </a:endParaRPr>
          </a:p>
        </p:txBody>
      </p:sp>
      <p:sp>
        <p:nvSpPr>
          <p:cNvPr id="31746" name="文本框 28674">
            <a:extLst>
              <a:ext uri="{FF2B5EF4-FFF2-40B4-BE49-F238E27FC236}">
                <a16:creationId xmlns:a16="http://schemas.microsoft.com/office/drawing/2014/main" id="{AB679E2B-8B09-4DEF-B37F-67F57A26B3B7}"/>
              </a:ext>
            </a:extLst>
          </p:cNvPr>
          <p:cNvSpPr/>
          <p:nvPr/>
        </p:nvSpPr>
        <p:spPr>
          <a:xfrm>
            <a:off x="6804025" y="62071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anose="02010609060101010101" pitchFamily="2" charset="-122"/>
                <a:sym typeface="Wingdings"/>
              </a:rPr>
              <a:t>金属外壳</a:t>
            </a:r>
            <a:endParaRPr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1747" name="文本框 28675">
            <a:extLst>
              <a:ext uri="{FF2B5EF4-FFF2-40B4-BE49-F238E27FC236}">
                <a16:creationId xmlns:a16="http://schemas.microsoft.com/office/drawing/2014/main" id="{B01B6AAC-6775-4B2D-BEE0-CF1E0722354F}"/>
              </a:ext>
            </a:extLst>
          </p:cNvPr>
          <p:cNvSpPr/>
          <p:nvPr/>
        </p:nvSpPr>
        <p:spPr>
          <a:xfrm>
            <a:off x="5829300" y="1158875"/>
            <a:ext cx="8985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anose="02010609060101010101" pitchFamily="2" charset="-122"/>
                <a:sym typeface="Wingdings"/>
              </a:rPr>
              <a:t>大地</a:t>
            </a:r>
            <a:endParaRPr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1748" name="文本框 28676">
            <a:extLst>
              <a:ext uri="{FF2B5EF4-FFF2-40B4-BE49-F238E27FC236}">
                <a16:creationId xmlns:a16="http://schemas.microsoft.com/office/drawing/2014/main" id="{6A3AC98C-346D-4EBB-8370-0BAF016809A9}"/>
              </a:ext>
            </a:extLst>
          </p:cNvPr>
          <p:cNvSpPr/>
          <p:nvPr/>
        </p:nvSpPr>
        <p:spPr>
          <a:xfrm>
            <a:off x="935038" y="3222625"/>
            <a:ext cx="4381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anose="02010609060101010101" pitchFamily="2" charset="-122"/>
                <a:sym typeface="Wingdings"/>
              </a:rPr>
              <a:t>D</a:t>
            </a:r>
            <a:endParaRPr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1749" name="文本框 28677">
            <a:extLst>
              <a:ext uri="{FF2B5EF4-FFF2-40B4-BE49-F238E27FC236}">
                <a16:creationId xmlns:a16="http://schemas.microsoft.com/office/drawing/2014/main" id="{7F2FDC3E-F03E-436E-9FBA-B0709253698D}"/>
              </a:ext>
            </a:extLst>
          </p:cNvPr>
          <p:cNvSpPr/>
          <p:nvPr/>
        </p:nvSpPr>
        <p:spPr>
          <a:xfrm>
            <a:off x="760413" y="2162175"/>
            <a:ext cx="8969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anose="02010609060101010101" pitchFamily="2" charset="-122"/>
                <a:sym typeface="Wingdings"/>
              </a:rPr>
              <a:t>火线</a:t>
            </a:r>
            <a:endParaRPr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1">
            <a:extLst>
              <a:ext uri="{FF2B5EF4-FFF2-40B4-BE49-F238E27FC236}">
                <a16:creationId xmlns:a16="http://schemas.microsoft.com/office/drawing/2014/main" id="{1ED72C38-55BE-4D59-A94F-A94FFC9D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781300"/>
            <a:ext cx="181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超越训练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内容占位符 6145" descr="11304001">
            <a:extLst>
              <a:ext uri="{FF2B5EF4-FFF2-40B4-BE49-F238E27FC236}">
                <a16:creationId xmlns:a16="http://schemas.microsoft.com/office/drawing/2014/main" id="{F332B5F8-D283-4D63-9177-5123C8F6B4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44563"/>
            <a:ext cx="7067550" cy="5324475"/>
          </a:xfrm>
        </p:spPr>
      </p:pic>
      <p:pic>
        <p:nvPicPr>
          <p:cNvPr id="15363" name="内容占位符 6146" descr="高压危险警标">
            <a:extLst>
              <a:ext uri="{FF2B5EF4-FFF2-40B4-BE49-F238E27FC236}">
                <a16:creationId xmlns:a16="http://schemas.microsoft.com/office/drawing/2014/main" id="{767A138D-FCCB-48C3-8D5F-E3B9488FC5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0538" y="3465513"/>
            <a:ext cx="2232025" cy="29368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">
            <a:extLst>
              <a:ext uri="{FF2B5EF4-FFF2-40B4-BE49-F238E27FC236}">
                <a16:creationId xmlns:a16="http://schemas.microsoft.com/office/drawing/2014/main" id="{F064D9E0-83D6-4DA0-8AE4-C1BE00AE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742950"/>
            <a:ext cx="86471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1</a:t>
            </a:r>
            <a:r>
              <a:rPr lang="zh-CN" altLang="en-US" sz="2800" b="1"/>
              <a:t>、在自然灾害中输电线路容易出现故障，科技小组的同学通过实验探究来体验判断故障类型和位置的方法。他们用AB、CD两根长为L的长直电阻丝模拟输电线，在电阻丝的左右两侧可以安装检测电路，电阻丝单位长度的阻值为r。如图所示，在左侧安装检测电路，其中R0为保护电阻，右侧用导线连接。线路无故障时，电压表V1示数为U，电流表示数为</a:t>
            </a:r>
            <a:r>
              <a:rPr lang="zh-CN" altLang="en-US" sz="2800" b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zh-CN" altLang="en-US" sz="2800" b="1"/>
              <a:t>。</a:t>
            </a:r>
          </a:p>
          <a:p>
            <a:r>
              <a:rPr lang="zh-CN" altLang="en-US" sz="2800" b="1"/>
              <a:t>（1）若检测电路中电流表示数为0，电压表V1示数为U，表明输电线故障为 </a:t>
            </a:r>
            <a:r>
              <a:rPr lang="zh-CN" altLang="en-US" sz="2800" b="1" u="sng"/>
              <a:t>                    </a:t>
            </a:r>
            <a:r>
              <a:rPr lang="zh-CN" altLang="en-US" sz="2800" b="1"/>
              <a:t>。</a:t>
            </a:r>
          </a:p>
        </p:txBody>
      </p:sp>
      <p:pic>
        <p:nvPicPr>
          <p:cNvPr id="43011" name="图片 4">
            <a:extLst>
              <a:ext uri="{FF2B5EF4-FFF2-40B4-BE49-F238E27FC236}">
                <a16:creationId xmlns:a16="http://schemas.microsoft.com/office/drawing/2014/main" id="{8B4D43A0-7A0A-4F44-AB4A-B9B651DF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76813"/>
            <a:ext cx="37512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5">
            <a:extLst>
              <a:ext uri="{FF2B5EF4-FFF2-40B4-BE49-F238E27FC236}">
                <a16:creationId xmlns:a16="http://schemas.microsoft.com/office/drawing/2014/main" id="{486BE247-0CDA-44E5-B5C2-77A3409F2BCF}"/>
              </a:ext>
            </a:extLst>
          </p:cNvPr>
          <p:cNvSpPr/>
          <p:nvPr/>
        </p:nvSpPr>
        <p:spPr>
          <a:xfrm>
            <a:off x="4500563" y="4156075"/>
            <a:ext cx="8969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断路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>
            <a:extLst>
              <a:ext uri="{FF2B5EF4-FFF2-40B4-BE49-F238E27FC236}">
                <a16:creationId xmlns:a16="http://schemas.microsoft.com/office/drawing/2014/main" id="{60EA5938-3D6B-4E24-835A-B150D392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63550"/>
            <a:ext cx="87391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（2）若检测电路中电流表示数大于</a:t>
            </a:r>
            <a:r>
              <a:rPr lang="zh-CN" altLang="en-US" sz="2800" b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zh-CN" altLang="en-US" sz="2800" b="1"/>
              <a:t>，电压表V1示数为U，表明输电线可能出现短路或形成间隙电阻。如图</a:t>
            </a:r>
            <a:r>
              <a:rPr lang="zh-CN" altLang="en-US" sz="2800" b="1">
                <a:solidFill>
                  <a:srgbClr val="FF0000"/>
                </a:solidFill>
              </a:rPr>
              <a:t>乙</a:t>
            </a:r>
            <a:r>
              <a:rPr lang="zh-CN" altLang="en-US" sz="2800" b="1"/>
              <a:t>所示，小组在AB、CD之间某处连接一根导线模拟输电线短路，或在另一处连接未知电阻Rx模拟输电线之间形成间隙电阻，在右侧连接电压表V2。若输电线短路，则电压表V2示数</a:t>
            </a:r>
            <a:r>
              <a:rPr lang="zh-CN" altLang="en-US" sz="2800" b="1" u="sng"/>
              <a:t>          </a:t>
            </a:r>
            <a:r>
              <a:rPr lang="zh-CN" altLang="en-US" sz="2800" b="1"/>
              <a:t>；若输电线之间形成间隙电阻，则电压表V2示数  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。</a:t>
            </a:r>
          </a:p>
          <a:p>
            <a:r>
              <a:rPr lang="zh-CN" altLang="en-US" sz="2800" b="1"/>
              <a:t>（3）在图中，若输电线的故障是短路，电流表的示数为</a:t>
            </a:r>
            <a:r>
              <a:rPr lang="zh-CN" altLang="en-US" sz="2800" b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zh-CN" altLang="en-US" sz="2800" b="1"/>
              <a:t>1，电压表V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的示数为U，则故障处与A端的距离</a:t>
            </a:r>
          </a:p>
          <a:p>
            <a:r>
              <a:rPr lang="zh-CN" altLang="en-US" sz="2800" b="1"/>
              <a:t>为</a:t>
            </a:r>
            <a:r>
              <a:rPr lang="zh-CN" altLang="en-US" sz="2800" b="1" u="sng"/>
              <a:t>               </a:t>
            </a:r>
            <a:r>
              <a:rPr lang="zh-CN" altLang="en-US" sz="2800" b="1"/>
              <a:t>（用r、I</a:t>
            </a:r>
            <a:r>
              <a:rPr lang="zh-CN" altLang="en-US" sz="2800" b="1">
                <a:latin typeface="华文宋体" panose="02010600040101010101" pitchFamily="2" charset="-122"/>
                <a:ea typeface="华文宋体" panose="02010600040101010101" pitchFamily="2" charset="-122"/>
              </a:rPr>
              <a:t>1</a:t>
            </a:r>
            <a:r>
              <a:rPr lang="zh-CN" altLang="en-US" sz="2800" b="1"/>
              <a:t>、U、R0表示）。</a:t>
            </a:r>
            <a:endParaRPr lang="zh-CN" altLang="en-US" sz="2800"/>
          </a:p>
        </p:txBody>
      </p:sp>
      <p:sp>
        <p:nvSpPr>
          <p:cNvPr id="34818" name="文本框 4">
            <a:extLst>
              <a:ext uri="{FF2B5EF4-FFF2-40B4-BE49-F238E27FC236}">
                <a16:creationId xmlns:a16="http://schemas.microsoft.com/office/drawing/2014/main" id="{D17AB737-5349-4A62-9BD6-C3C3749C4CBB}"/>
              </a:ext>
            </a:extLst>
          </p:cNvPr>
          <p:cNvSpPr/>
          <p:nvPr/>
        </p:nvSpPr>
        <p:spPr>
          <a:xfrm>
            <a:off x="3903663" y="2500313"/>
            <a:ext cx="37941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4819" name="文本框 5">
            <a:extLst>
              <a:ext uri="{FF2B5EF4-FFF2-40B4-BE49-F238E27FC236}">
                <a16:creationId xmlns:a16="http://schemas.microsoft.com/office/drawing/2014/main" id="{A5589592-3BC3-4D25-8CF4-8368AB978E85}"/>
              </a:ext>
            </a:extLst>
          </p:cNvPr>
          <p:cNvSpPr/>
          <p:nvPr/>
        </p:nvSpPr>
        <p:spPr>
          <a:xfrm>
            <a:off x="4283075" y="3017838"/>
            <a:ext cx="11557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小于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U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graphicFrame>
        <p:nvGraphicFramePr>
          <p:cNvPr id="44037" name="对象 6">
            <a:extLst>
              <a:ext uri="{FF2B5EF4-FFF2-40B4-BE49-F238E27FC236}">
                <a16:creationId xmlns:a16="http://schemas.microsoft.com/office/drawing/2014/main" id="{AFCD0770-A450-4975-BF94-D27EC44A3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8" y="4822825"/>
          <a:ext cx="2128837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77480" imgH="853560" progId="Equation.KSEE3">
                  <p:embed/>
                </p:oleObj>
              </mc:Choice>
              <mc:Fallback>
                <p:oleObj r:id="rId3" imgW="1077480" imgH="853560" progId="Equation.KSEE3">
                  <p:embed/>
                  <p:pic>
                    <p:nvPicPr>
                      <p:cNvPr id="44037" name="对象 6">
                        <a:extLst>
                          <a:ext uri="{FF2B5EF4-FFF2-40B4-BE49-F238E27FC236}">
                            <a16:creationId xmlns:a16="http://schemas.microsoft.com/office/drawing/2014/main" id="{AFCD0770-A450-4975-BF94-D27EC44A38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4822825"/>
                        <a:ext cx="2128837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图片 7">
            <a:extLst>
              <a:ext uri="{FF2B5EF4-FFF2-40B4-BE49-F238E27FC236}">
                <a16:creationId xmlns:a16="http://schemas.microsoft.com/office/drawing/2014/main" id="{044F7E80-1C47-406B-8AC5-33AB7E06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822825"/>
            <a:ext cx="48990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9697">
            <a:extLst>
              <a:ext uri="{FF2B5EF4-FFF2-40B4-BE49-F238E27FC236}">
                <a16:creationId xmlns:a16="http://schemas.microsoft.com/office/drawing/2014/main" id="{557B44F8-A569-446A-A09C-E1EBD865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908050"/>
            <a:ext cx="9191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/>
              <a:t>2、小明家新买回一盏台灯，当台灯插头插入插座，未闭合开关时，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家中保险丝就烧断，分析原因可能是（           ）；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当台灯插头插入插座，闭合开关后，家中保险丝烧断，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分析原因可能是（           ）；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A、插座短路    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B、开关短路   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C、灯头内短路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D、插头内短路  </a:t>
            </a:r>
          </a:p>
          <a:p>
            <a:pPr>
              <a:lnSpc>
                <a:spcPct val="130000"/>
              </a:lnSpc>
            </a:pPr>
            <a:r>
              <a:rPr lang="zh-CN" altLang="en-US" sz="2400" b="1"/>
              <a:t>E、电路总功率过大</a:t>
            </a:r>
          </a:p>
        </p:txBody>
      </p:sp>
      <p:sp>
        <p:nvSpPr>
          <p:cNvPr id="35842" name="文本框 29698">
            <a:extLst>
              <a:ext uri="{FF2B5EF4-FFF2-40B4-BE49-F238E27FC236}">
                <a16:creationId xmlns:a16="http://schemas.microsoft.com/office/drawing/2014/main" id="{4563BAED-516E-41E2-B383-7BAD3C0BF1B1}"/>
              </a:ext>
            </a:extLst>
          </p:cNvPr>
          <p:cNvSpPr/>
          <p:nvPr/>
        </p:nvSpPr>
        <p:spPr>
          <a:xfrm>
            <a:off x="5829300" y="1450975"/>
            <a:ext cx="4413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FF"/>
                </a:solidFill>
                <a:sym typeface="Wingdings"/>
              </a:rPr>
              <a:t>D</a:t>
            </a:r>
            <a:endParaRPr sz="2800" b="1">
              <a:solidFill>
                <a:srgbClr val="0066FF"/>
              </a:solidFill>
            </a:endParaRPr>
          </a:p>
        </p:txBody>
      </p:sp>
      <p:sp>
        <p:nvSpPr>
          <p:cNvPr id="35843" name="文本框 29699">
            <a:extLst>
              <a:ext uri="{FF2B5EF4-FFF2-40B4-BE49-F238E27FC236}">
                <a16:creationId xmlns:a16="http://schemas.microsoft.com/office/drawing/2014/main" id="{C9843488-978E-47D3-80A6-3C7AEBB2BBF5}"/>
              </a:ext>
            </a:extLst>
          </p:cNvPr>
          <p:cNvSpPr/>
          <p:nvPr/>
        </p:nvSpPr>
        <p:spPr>
          <a:xfrm>
            <a:off x="3060700" y="2387600"/>
            <a:ext cx="439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FF"/>
                </a:solidFill>
                <a:sym typeface="Wingdings"/>
              </a:rPr>
              <a:t>C</a:t>
            </a:r>
            <a:endParaRPr sz="28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内容占位符 30721" descr="BU2$%0)JV7`X8[E$49H0~AO">
            <a:extLst>
              <a:ext uri="{FF2B5EF4-FFF2-40B4-BE49-F238E27FC236}">
                <a16:creationId xmlns:a16="http://schemas.microsoft.com/office/drawing/2014/main" id="{0C6B525E-8F12-484E-993F-64206DFF8C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0"/>
          <a:stretch>
            <a:fillRect/>
          </a:stretch>
        </p:blipFill>
        <p:spPr>
          <a:xfrm>
            <a:off x="1763713" y="3213100"/>
            <a:ext cx="1695450" cy="3302000"/>
          </a:xfrm>
        </p:spPr>
      </p:pic>
      <p:sp>
        <p:nvSpPr>
          <p:cNvPr id="46083" name="文本框 30722">
            <a:extLst>
              <a:ext uri="{FF2B5EF4-FFF2-40B4-BE49-F238E27FC236}">
                <a16:creationId xmlns:a16="http://schemas.microsoft.com/office/drawing/2014/main" id="{B7B2099E-D0ED-4B16-9B09-FEE6B2E3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0413"/>
            <a:ext cx="813593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3</a:t>
            </a:r>
            <a:r>
              <a:rPr lang="zh-CN" altLang="en-US" sz="2400" b="1"/>
              <a:t>、对于家庭电路中的漏电保护器和空气开关的作用，以下说法正确的是[           ]（多选）</a:t>
            </a:r>
          </a:p>
          <a:p>
            <a:r>
              <a:rPr lang="zh-CN" altLang="en-US" sz="2400" b="1"/>
              <a:t>A．发生如图甲触电时，漏电保护器不起作用 </a:t>
            </a:r>
          </a:p>
          <a:p>
            <a:r>
              <a:rPr lang="zh-CN" altLang="en-US" sz="2400" b="1"/>
              <a:t>B．发生如图乙触电时，漏电保护器不起作用 </a:t>
            </a:r>
          </a:p>
          <a:p>
            <a:r>
              <a:rPr lang="zh-CN" altLang="en-US" sz="2400" b="1"/>
              <a:t>C．发生如图所示的两种触电时，空气开关都不会断开电路 </a:t>
            </a:r>
          </a:p>
          <a:p>
            <a:r>
              <a:rPr lang="zh-CN" altLang="en-US" sz="2400" b="1"/>
              <a:t>D．当电路发生短路时，空气开关会自动切断电路</a:t>
            </a:r>
          </a:p>
        </p:txBody>
      </p:sp>
      <p:sp>
        <p:nvSpPr>
          <p:cNvPr id="36867" name="文本框 30723">
            <a:extLst>
              <a:ext uri="{FF2B5EF4-FFF2-40B4-BE49-F238E27FC236}">
                <a16:creationId xmlns:a16="http://schemas.microsoft.com/office/drawing/2014/main" id="{709BE120-D65A-48C2-A613-4C3044D5C7D7}"/>
              </a:ext>
            </a:extLst>
          </p:cNvPr>
          <p:cNvSpPr/>
          <p:nvPr/>
        </p:nvSpPr>
        <p:spPr>
          <a:xfrm>
            <a:off x="2592388" y="1089025"/>
            <a:ext cx="8445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ACD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46085" name="内容占位符 30724" descr="BU2$%0)JV7`X8[E$49H0~AO">
            <a:extLst>
              <a:ext uri="{FF2B5EF4-FFF2-40B4-BE49-F238E27FC236}">
                <a16:creationId xmlns:a16="http://schemas.microsoft.com/office/drawing/2014/main" id="{AE5130A0-E366-4F2E-BD49-E750956BE1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8"/>
          <a:stretch>
            <a:fillRect/>
          </a:stretch>
        </p:blipFill>
        <p:spPr>
          <a:xfrm>
            <a:off x="4572000" y="3284538"/>
            <a:ext cx="1695450" cy="3230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31745">
            <a:extLst>
              <a:ext uri="{FF2B5EF4-FFF2-40B4-BE49-F238E27FC236}">
                <a16:creationId xmlns:a16="http://schemas.microsoft.com/office/drawing/2014/main" id="{79C3576E-93A8-4372-834A-ADC2AD0A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0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7107" name="表格 31746">
            <a:extLst>
              <a:ext uri="{FF2B5EF4-FFF2-40B4-BE49-F238E27FC236}">
                <a16:creationId xmlns:a16="http://schemas.microsoft.com/office/drawing/2014/main" id="{6D3B0FD8-E669-4AD3-AB3C-DE23BABB384B}"/>
              </a:ext>
            </a:extLst>
          </p:cNvPr>
          <p:cNvGraphicFramePr>
            <a:graphicFrameLocks noGrp="1"/>
          </p:cNvGraphicFramePr>
          <p:nvPr/>
        </p:nvGraphicFramePr>
        <p:xfrm>
          <a:off x="0" y="2560638"/>
          <a:ext cx="5121275" cy="2225675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786188328"/>
                    </a:ext>
                  </a:extLst>
                </a:gridCol>
                <a:gridCol w="4692650">
                  <a:extLst>
                    <a:ext uri="{9D8B030D-6E8A-4147-A177-3AD203B41FA5}">
                      <a16:colId xmlns:a16="http://schemas.microsoft.com/office/drawing/2014/main" val="1193561088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540879"/>
                  </a:ext>
                </a:extLst>
              </a:tr>
              <a:tr h="170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7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 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                                                                   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91855"/>
                  </a:ext>
                </a:extLst>
              </a:tr>
            </a:tbl>
          </a:graphicData>
        </a:graphic>
      </p:graphicFrame>
      <p:pic>
        <p:nvPicPr>
          <p:cNvPr id="47118" name="图片 31755" descr="image003">
            <a:extLst>
              <a:ext uri="{FF2B5EF4-FFF2-40B4-BE49-F238E27FC236}">
                <a16:creationId xmlns:a16="http://schemas.microsoft.com/office/drawing/2014/main" id="{9CBB8AAA-D8AA-4D3A-8E48-5C66D3DE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/>
          <a:stretch>
            <a:fillRect/>
          </a:stretch>
        </p:blipFill>
        <p:spPr bwMode="auto">
          <a:xfrm>
            <a:off x="1116013" y="2924175"/>
            <a:ext cx="72009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矩形 31756">
            <a:extLst>
              <a:ext uri="{FF2B5EF4-FFF2-40B4-BE49-F238E27FC236}">
                <a16:creationId xmlns:a16="http://schemas.microsoft.com/office/drawing/2014/main" id="{2AB1141C-5DB3-48BD-86C3-3D215921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7775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400" b="1"/>
              <a:t>将如图所示电水壶的</a:t>
            </a:r>
            <a:r>
              <a:rPr lang="en-US" altLang="zh-CN" sz="2400" b="1"/>
              <a:t>3</a:t>
            </a:r>
            <a:r>
              <a:rPr lang="zh-CN" altLang="en-US" sz="2400" b="1"/>
              <a:t>条接线按照安全用电的原则对应连接到插头上．</a:t>
            </a:r>
            <a:r>
              <a:rPr lang="zh-CN" altLang="en-US" sz="2400"/>
              <a:t> </a:t>
            </a:r>
            <a:endParaRPr lang="en-US" altLang="zh-CN" sz="2400"/>
          </a:p>
        </p:txBody>
      </p:sp>
      <p:sp>
        <p:nvSpPr>
          <p:cNvPr id="47120" name="文本框 31757">
            <a:extLst>
              <a:ext uri="{FF2B5EF4-FFF2-40B4-BE49-F238E27FC236}">
                <a16:creationId xmlns:a16="http://schemas.microsoft.com/office/drawing/2014/main" id="{D24EFE5C-B688-4DA2-8E70-9511DAF80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620713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charset="-122"/>
              </a:rPr>
              <a:t>练   习</a:t>
            </a:r>
          </a:p>
        </p:txBody>
      </p:sp>
      <p:sp>
        <p:nvSpPr>
          <p:cNvPr id="37904" name="自由曲线 287">
            <a:extLst>
              <a:ext uri="{FF2B5EF4-FFF2-40B4-BE49-F238E27FC236}">
                <a16:creationId xmlns:a16="http://schemas.microsoft.com/office/drawing/2014/main" id="{173C2E20-A136-4F83-88FD-BEFA1A484B1D}"/>
              </a:ext>
            </a:extLst>
          </p:cNvPr>
          <p:cNvSpPr/>
          <p:nvPr/>
        </p:nvSpPr>
        <p:spPr>
          <a:xfrm>
            <a:off x="3763963" y="3862388"/>
            <a:ext cx="866775" cy="10033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623"/>
                </a:moveTo>
                <a:cubicBezTo>
                  <a:pt x="332" y="2636"/>
                  <a:pt x="1060" y="2759"/>
                  <a:pt x="1898" y="2623"/>
                </a:cubicBezTo>
                <a:cubicBezTo>
                  <a:pt x="2737" y="2486"/>
                  <a:pt x="3338" y="2363"/>
                  <a:pt x="4177" y="1967"/>
                </a:cubicBezTo>
                <a:cubicBezTo>
                  <a:pt x="5016" y="1571"/>
                  <a:pt x="5301" y="915"/>
                  <a:pt x="6060" y="655"/>
                </a:cubicBezTo>
                <a:cubicBezTo>
                  <a:pt x="6820" y="396"/>
                  <a:pt x="7200" y="724"/>
                  <a:pt x="7959" y="655"/>
                </a:cubicBezTo>
                <a:cubicBezTo>
                  <a:pt x="8719" y="587"/>
                  <a:pt x="9098" y="396"/>
                  <a:pt x="9858" y="327"/>
                </a:cubicBezTo>
                <a:cubicBezTo>
                  <a:pt x="10618" y="259"/>
                  <a:pt x="10997" y="0"/>
                  <a:pt x="11757" y="327"/>
                </a:cubicBezTo>
                <a:cubicBezTo>
                  <a:pt x="12516" y="655"/>
                  <a:pt x="12960" y="1311"/>
                  <a:pt x="13640" y="1967"/>
                </a:cubicBezTo>
                <a:cubicBezTo>
                  <a:pt x="14320" y="2623"/>
                  <a:pt x="14779" y="2951"/>
                  <a:pt x="15159" y="3606"/>
                </a:cubicBezTo>
                <a:cubicBezTo>
                  <a:pt x="15539" y="4262"/>
                  <a:pt x="15381" y="4576"/>
                  <a:pt x="15539" y="5232"/>
                </a:cubicBezTo>
                <a:cubicBezTo>
                  <a:pt x="15697" y="5888"/>
                  <a:pt x="15697" y="6216"/>
                  <a:pt x="15919" y="6872"/>
                </a:cubicBezTo>
                <a:cubicBezTo>
                  <a:pt x="16140" y="7527"/>
                  <a:pt x="16520" y="7855"/>
                  <a:pt x="16678" y="8511"/>
                </a:cubicBezTo>
                <a:cubicBezTo>
                  <a:pt x="16836" y="9167"/>
                  <a:pt x="16457" y="9481"/>
                  <a:pt x="16678" y="10137"/>
                </a:cubicBezTo>
                <a:cubicBezTo>
                  <a:pt x="16900" y="10793"/>
                  <a:pt x="17359" y="11121"/>
                  <a:pt x="17818" y="11776"/>
                </a:cubicBezTo>
                <a:cubicBezTo>
                  <a:pt x="18276" y="12432"/>
                  <a:pt x="18435" y="12760"/>
                  <a:pt x="18957" y="13416"/>
                </a:cubicBezTo>
                <a:cubicBezTo>
                  <a:pt x="19479" y="14072"/>
                  <a:pt x="20160" y="14400"/>
                  <a:pt x="20460" y="15055"/>
                </a:cubicBezTo>
                <a:cubicBezTo>
                  <a:pt x="20761" y="15711"/>
                  <a:pt x="20302" y="16025"/>
                  <a:pt x="20460" y="16681"/>
                </a:cubicBezTo>
                <a:cubicBezTo>
                  <a:pt x="20618" y="17337"/>
                  <a:pt x="21061" y="17665"/>
                  <a:pt x="21220" y="18321"/>
                </a:cubicBezTo>
                <a:cubicBezTo>
                  <a:pt x="21378" y="18976"/>
                  <a:pt x="21141" y="19304"/>
                  <a:pt x="21220" y="19960"/>
                </a:cubicBezTo>
                <a:cubicBezTo>
                  <a:pt x="21299" y="20616"/>
                  <a:pt x="21520" y="21299"/>
                  <a:pt x="21600" y="21600"/>
                </a:cubicBezTo>
              </a:path>
            </a:pathLst>
          </a:custGeom>
          <a:noFill/>
          <a:ln w="47625">
            <a:solidFill>
              <a:schemeClr val="hlink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37905" name="自由曲线 291">
            <a:extLst>
              <a:ext uri="{FF2B5EF4-FFF2-40B4-BE49-F238E27FC236}">
                <a16:creationId xmlns:a16="http://schemas.microsoft.com/office/drawing/2014/main" id="{BAA80922-E27B-4C84-8B3F-DBA733D00C04}"/>
              </a:ext>
            </a:extLst>
          </p:cNvPr>
          <p:cNvSpPr/>
          <p:nvPr/>
        </p:nvSpPr>
        <p:spPr>
          <a:xfrm>
            <a:off x="3717925" y="4479925"/>
            <a:ext cx="1430338" cy="827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65"/>
                </a:moveTo>
                <a:cubicBezTo>
                  <a:pt x="201" y="149"/>
                  <a:pt x="633" y="0"/>
                  <a:pt x="1141" y="165"/>
                </a:cubicBezTo>
                <a:cubicBezTo>
                  <a:pt x="1650" y="331"/>
                  <a:pt x="1967" y="480"/>
                  <a:pt x="2523" y="961"/>
                </a:cubicBezTo>
                <a:cubicBezTo>
                  <a:pt x="3080" y="1442"/>
                  <a:pt x="3444" y="1840"/>
                  <a:pt x="3905" y="2552"/>
                </a:cubicBezTo>
                <a:cubicBezTo>
                  <a:pt x="4366" y="3265"/>
                  <a:pt x="4404" y="3895"/>
                  <a:pt x="4817" y="4525"/>
                </a:cubicBezTo>
                <a:cubicBezTo>
                  <a:pt x="5229" y="5155"/>
                  <a:pt x="5603" y="5089"/>
                  <a:pt x="5968" y="5719"/>
                </a:cubicBezTo>
                <a:cubicBezTo>
                  <a:pt x="6333" y="6349"/>
                  <a:pt x="6294" y="6995"/>
                  <a:pt x="6659" y="7708"/>
                </a:cubicBezTo>
                <a:cubicBezTo>
                  <a:pt x="7024" y="8421"/>
                  <a:pt x="7350" y="8586"/>
                  <a:pt x="7810" y="9299"/>
                </a:cubicBezTo>
                <a:cubicBezTo>
                  <a:pt x="8271" y="10012"/>
                  <a:pt x="8492" y="10476"/>
                  <a:pt x="8952" y="11272"/>
                </a:cubicBezTo>
                <a:cubicBezTo>
                  <a:pt x="9413" y="12068"/>
                  <a:pt x="9691" y="12466"/>
                  <a:pt x="10104" y="13261"/>
                </a:cubicBezTo>
                <a:cubicBezTo>
                  <a:pt x="10516" y="14057"/>
                  <a:pt x="10660" y="14455"/>
                  <a:pt x="11025" y="15250"/>
                </a:cubicBezTo>
                <a:cubicBezTo>
                  <a:pt x="11390" y="16046"/>
                  <a:pt x="11534" y="16610"/>
                  <a:pt x="11946" y="17240"/>
                </a:cubicBezTo>
                <a:cubicBezTo>
                  <a:pt x="12359" y="17870"/>
                  <a:pt x="12627" y="17953"/>
                  <a:pt x="13088" y="18433"/>
                </a:cubicBezTo>
                <a:cubicBezTo>
                  <a:pt x="13549" y="18914"/>
                  <a:pt x="13779" y="19130"/>
                  <a:pt x="14240" y="19610"/>
                </a:cubicBezTo>
                <a:cubicBezTo>
                  <a:pt x="14700" y="20091"/>
                  <a:pt x="14930" y="20489"/>
                  <a:pt x="15391" y="20804"/>
                </a:cubicBezTo>
                <a:cubicBezTo>
                  <a:pt x="15852" y="21119"/>
                  <a:pt x="16082" y="21119"/>
                  <a:pt x="16543" y="21202"/>
                </a:cubicBezTo>
                <a:cubicBezTo>
                  <a:pt x="17003" y="21285"/>
                  <a:pt x="17224" y="21202"/>
                  <a:pt x="17684" y="21202"/>
                </a:cubicBezTo>
                <a:cubicBezTo>
                  <a:pt x="18145" y="21202"/>
                  <a:pt x="18375" y="21202"/>
                  <a:pt x="18836" y="21202"/>
                </a:cubicBezTo>
                <a:cubicBezTo>
                  <a:pt x="19297" y="21202"/>
                  <a:pt x="19527" y="21202"/>
                  <a:pt x="19987" y="21202"/>
                </a:cubicBezTo>
                <a:cubicBezTo>
                  <a:pt x="20448" y="21202"/>
                  <a:pt x="20813" y="21600"/>
                  <a:pt x="21139" y="21202"/>
                </a:cubicBezTo>
                <a:cubicBezTo>
                  <a:pt x="21465" y="20804"/>
                  <a:pt x="21600" y="20008"/>
                  <a:pt x="21600" y="19212"/>
                </a:cubicBezTo>
                <a:cubicBezTo>
                  <a:pt x="21600" y="18417"/>
                  <a:pt x="21244" y="17588"/>
                  <a:pt x="21139" y="17240"/>
                </a:cubicBezTo>
              </a:path>
            </a:pathLst>
          </a:custGeom>
          <a:noFill/>
          <a:ln w="41275">
            <a:solidFill>
              <a:schemeClr val="hlink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37906" name="自由曲线 294">
            <a:extLst>
              <a:ext uri="{FF2B5EF4-FFF2-40B4-BE49-F238E27FC236}">
                <a16:creationId xmlns:a16="http://schemas.microsoft.com/office/drawing/2014/main" id="{3516ECDE-F4A6-470B-94AC-0A0A7F6545EF}"/>
              </a:ext>
            </a:extLst>
          </p:cNvPr>
          <p:cNvSpPr/>
          <p:nvPr/>
        </p:nvSpPr>
        <p:spPr>
          <a:xfrm>
            <a:off x="3717925" y="4859338"/>
            <a:ext cx="1812925" cy="1019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34"/>
                </a:moveTo>
                <a:cubicBezTo>
                  <a:pt x="158" y="121"/>
                  <a:pt x="537" y="0"/>
                  <a:pt x="900" y="134"/>
                </a:cubicBezTo>
                <a:cubicBezTo>
                  <a:pt x="1263" y="269"/>
                  <a:pt x="1521" y="336"/>
                  <a:pt x="1808" y="781"/>
                </a:cubicBezTo>
                <a:cubicBezTo>
                  <a:pt x="2096" y="1225"/>
                  <a:pt x="2134" y="1737"/>
                  <a:pt x="2353" y="2383"/>
                </a:cubicBezTo>
                <a:cubicBezTo>
                  <a:pt x="2573" y="3029"/>
                  <a:pt x="2679" y="3353"/>
                  <a:pt x="2898" y="3999"/>
                </a:cubicBezTo>
                <a:cubicBezTo>
                  <a:pt x="3118" y="4645"/>
                  <a:pt x="3186" y="4969"/>
                  <a:pt x="3436" y="5615"/>
                </a:cubicBezTo>
                <a:cubicBezTo>
                  <a:pt x="3685" y="6261"/>
                  <a:pt x="3943" y="6504"/>
                  <a:pt x="4162" y="7217"/>
                </a:cubicBezTo>
                <a:cubicBezTo>
                  <a:pt x="4382" y="7931"/>
                  <a:pt x="4306" y="8443"/>
                  <a:pt x="4525" y="9157"/>
                </a:cubicBezTo>
                <a:cubicBezTo>
                  <a:pt x="4745" y="9870"/>
                  <a:pt x="4964" y="10059"/>
                  <a:pt x="5252" y="10773"/>
                </a:cubicBezTo>
                <a:cubicBezTo>
                  <a:pt x="5540" y="11486"/>
                  <a:pt x="5653" y="11998"/>
                  <a:pt x="5978" y="12712"/>
                </a:cubicBezTo>
                <a:cubicBezTo>
                  <a:pt x="6304" y="13425"/>
                  <a:pt x="6516" y="13735"/>
                  <a:pt x="6879" y="14314"/>
                </a:cubicBezTo>
                <a:cubicBezTo>
                  <a:pt x="7242" y="14893"/>
                  <a:pt x="7424" y="15028"/>
                  <a:pt x="7787" y="15607"/>
                </a:cubicBezTo>
                <a:cubicBezTo>
                  <a:pt x="8151" y="16186"/>
                  <a:pt x="8332" y="16711"/>
                  <a:pt x="8696" y="17223"/>
                </a:cubicBezTo>
                <a:cubicBezTo>
                  <a:pt x="9059" y="17735"/>
                  <a:pt x="9240" y="17802"/>
                  <a:pt x="9604" y="18193"/>
                </a:cubicBezTo>
                <a:cubicBezTo>
                  <a:pt x="9967" y="18583"/>
                  <a:pt x="10141" y="18758"/>
                  <a:pt x="10504" y="19149"/>
                </a:cubicBezTo>
                <a:cubicBezTo>
                  <a:pt x="10868" y="19539"/>
                  <a:pt x="11049" y="19795"/>
                  <a:pt x="11413" y="20118"/>
                </a:cubicBezTo>
                <a:cubicBezTo>
                  <a:pt x="11776" y="20441"/>
                  <a:pt x="11957" y="20509"/>
                  <a:pt x="12321" y="20765"/>
                </a:cubicBezTo>
                <a:cubicBezTo>
                  <a:pt x="12684" y="21020"/>
                  <a:pt x="12866" y="21276"/>
                  <a:pt x="13229" y="21411"/>
                </a:cubicBezTo>
                <a:cubicBezTo>
                  <a:pt x="13592" y="21546"/>
                  <a:pt x="13766" y="21411"/>
                  <a:pt x="14130" y="21411"/>
                </a:cubicBezTo>
                <a:cubicBezTo>
                  <a:pt x="14493" y="21411"/>
                  <a:pt x="14674" y="21411"/>
                  <a:pt x="15038" y="21411"/>
                </a:cubicBezTo>
                <a:cubicBezTo>
                  <a:pt x="15401" y="21411"/>
                  <a:pt x="15583" y="21411"/>
                  <a:pt x="15946" y="21411"/>
                </a:cubicBezTo>
                <a:cubicBezTo>
                  <a:pt x="16309" y="21411"/>
                  <a:pt x="16491" y="21411"/>
                  <a:pt x="16854" y="21411"/>
                </a:cubicBezTo>
                <a:cubicBezTo>
                  <a:pt x="17217" y="21411"/>
                  <a:pt x="17392" y="21600"/>
                  <a:pt x="17755" y="21411"/>
                </a:cubicBezTo>
                <a:cubicBezTo>
                  <a:pt x="18118" y="21222"/>
                  <a:pt x="18300" y="20832"/>
                  <a:pt x="18663" y="20441"/>
                </a:cubicBezTo>
                <a:cubicBezTo>
                  <a:pt x="19026" y="20051"/>
                  <a:pt x="19246" y="19984"/>
                  <a:pt x="19571" y="19472"/>
                </a:cubicBezTo>
                <a:cubicBezTo>
                  <a:pt x="19897" y="18960"/>
                  <a:pt x="20116" y="18516"/>
                  <a:pt x="20298" y="17869"/>
                </a:cubicBezTo>
                <a:cubicBezTo>
                  <a:pt x="20479" y="17223"/>
                  <a:pt x="20434" y="16900"/>
                  <a:pt x="20472" y="16253"/>
                </a:cubicBezTo>
                <a:cubicBezTo>
                  <a:pt x="20510" y="15607"/>
                  <a:pt x="20396" y="15284"/>
                  <a:pt x="20472" y="14637"/>
                </a:cubicBezTo>
                <a:cubicBezTo>
                  <a:pt x="20548" y="13991"/>
                  <a:pt x="20729" y="13668"/>
                  <a:pt x="20835" y="13021"/>
                </a:cubicBezTo>
                <a:cubicBezTo>
                  <a:pt x="20941" y="12375"/>
                  <a:pt x="20941" y="12065"/>
                  <a:pt x="21017" y="11419"/>
                </a:cubicBezTo>
                <a:cubicBezTo>
                  <a:pt x="21092" y="10773"/>
                  <a:pt x="21161" y="10449"/>
                  <a:pt x="21198" y="9803"/>
                </a:cubicBezTo>
                <a:cubicBezTo>
                  <a:pt x="21236" y="9157"/>
                  <a:pt x="21198" y="8833"/>
                  <a:pt x="21198" y="8187"/>
                </a:cubicBezTo>
                <a:cubicBezTo>
                  <a:pt x="21198" y="7541"/>
                  <a:pt x="21123" y="7231"/>
                  <a:pt x="21198" y="6585"/>
                </a:cubicBezTo>
                <a:cubicBezTo>
                  <a:pt x="21274" y="5938"/>
                  <a:pt x="21600" y="5615"/>
                  <a:pt x="21562" y="4969"/>
                </a:cubicBezTo>
                <a:cubicBezTo>
                  <a:pt x="21524" y="4322"/>
                  <a:pt x="21198" y="3999"/>
                  <a:pt x="21017" y="3353"/>
                </a:cubicBezTo>
                <a:cubicBezTo>
                  <a:pt x="20835" y="2706"/>
                  <a:pt x="20903" y="2383"/>
                  <a:pt x="20653" y="1737"/>
                </a:cubicBezTo>
                <a:cubicBezTo>
                  <a:pt x="20404" y="1090"/>
                  <a:pt x="19927" y="417"/>
                  <a:pt x="19753" y="134"/>
                </a:cubicBezTo>
              </a:path>
            </a:pathLst>
          </a:custGeom>
          <a:noFill/>
          <a:ln w="47625">
            <a:solidFill>
              <a:schemeClr val="hlink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内容占位符 32769">
            <a:extLst>
              <a:ext uri="{FF2B5EF4-FFF2-40B4-BE49-F238E27FC236}">
                <a16:creationId xmlns:a16="http://schemas.microsoft.com/office/drawing/2014/main" id="{0B15610E-CE88-4F4F-8F0B-222DDE8A2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3" y="4076700"/>
            <a:ext cx="4502150" cy="2190750"/>
          </a:xfrm>
        </p:spPr>
      </p:pic>
      <p:sp>
        <p:nvSpPr>
          <p:cNvPr id="38914" name="文本框 32770">
            <a:extLst>
              <a:ext uri="{FF2B5EF4-FFF2-40B4-BE49-F238E27FC236}">
                <a16:creationId xmlns:a16="http://schemas.microsoft.com/office/drawing/2014/main" id="{4E4E524E-5752-40BE-BAC5-51A540336867}"/>
              </a:ext>
            </a:extLst>
          </p:cNvPr>
          <p:cNvSpPr/>
          <p:nvPr/>
        </p:nvSpPr>
        <p:spPr>
          <a:xfrm>
            <a:off x="468313" y="549275"/>
            <a:ext cx="8135937" cy="3162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居民楼的楼道里，夜间楼道灯一直亮着会造成浪费。科研人员用“光敏”材料制成“光控开关”，它能在天黑时自动闭合，天亮时自动断开；利用“声敏”材料制成“声控开关”。它能在有人走动发出声音时闭合，无人走动时自动断开。请将右图的“光控开关”、“声控开关”、灯泡用笔画线代替导线正确连入电路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设计出只有在夜间且有声音时灯才亮的楼道灯自动控制电路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同时安装一个不受开关控制的三孔插座。</a:t>
            </a:r>
            <a:endParaRPr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33793">
            <a:extLst>
              <a:ext uri="{FF2B5EF4-FFF2-40B4-BE49-F238E27FC236}">
                <a16:creationId xmlns:a16="http://schemas.microsoft.com/office/drawing/2014/main" id="{59B8137A-3A7D-4879-918B-2B1552DE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873125"/>
            <a:ext cx="77041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/>
              <a:t>如图所示的电路中，正常发光的三盏灯突然全部熄灭，经检查保险丝完好，用试电笔插进插座的两孔，氖管均发光．造成这一现象的原因是 ( </a:t>
            </a:r>
            <a:r>
              <a:rPr lang="en-US" altLang="zh-CN" sz="2400" b="1"/>
              <a:t> </a:t>
            </a:r>
            <a:r>
              <a:rPr lang="zh-CN" altLang="en-US" sz="2400" b="1"/>
              <a:t>   )</a:t>
            </a:r>
            <a:endParaRPr lang="zh-CN" altLang="en-US" sz="1800"/>
          </a:p>
        </p:txBody>
      </p:sp>
      <p:pic>
        <p:nvPicPr>
          <p:cNvPr id="49155" name="内容占位符 33794">
            <a:extLst>
              <a:ext uri="{FF2B5EF4-FFF2-40B4-BE49-F238E27FC236}">
                <a16:creationId xmlns:a16="http://schemas.microsoft.com/office/drawing/2014/main" id="{6E929F79-2DE3-4C0F-B4B0-1A3966542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752850"/>
            <a:ext cx="5846763" cy="2722563"/>
          </a:xfrm>
        </p:spPr>
      </p:pic>
      <p:sp>
        <p:nvSpPr>
          <p:cNvPr id="49156" name="文本框 33795">
            <a:extLst>
              <a:ext uri="{FF2B5EF4-FFF2-40B4-BE49-F238E27FC236}">
                <a16:creationId xmlns:a16="http://schemas.microsoft.com/office/drawing/2014/main" id="{F8920E25-7F74-48AC-B7A3-22F724CA6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711450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A．插座发生短路了             B．进户的火线断了</a:t>
            </a:r>
          </a:p>
          <a:p>
            <a:r>
              <a:rPr lang="zh-CN" altLang="en-US" sz="2400" b="1"/>
              <a:t>C．进户的零线断了             D．某盏电灯的灯丝断</a:t>
            </a:r>
            <a:endParaRPr lang="zh-CN" altLang="en-US" sz="1800"/>
          </a:p>
        </p:txBody>
      </p:sp>
      <p:sp>
        <p:nvSpPr>
          <p:cNvPr id="39940" name="文本框 33796">
            <a:extLst>
              <a:ext uri="{FF2B5EF4-FFF2-40B4-BE49-F238E27FC236}">
                <a16:creationId xmlns:a16="http://schemas.microsoft.com/office/drawing/2014/main" id="{0F0E3E19-71B2-4538-8078-62D2A7606D11}"/>
              </a:ext>
            </a:extLst>
          </p:cNvPr>
          <p:cNvSpPr/>
          <p:nvPr/>
        </p:nvSpPr>
        <p:spPr>
          <a:xfrm>
            <a:off x="4899025" y="2027238"/>
            <a:ext cx="4413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C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35841">
            <a:extLst>
              <a:ext uri="{FF2B5EF4-FFF2-40B4-BE49-F238E27FC236}">
                <a16:creationId xmlns:a16="http://schemas.microsoft.com/office/drawing/2014/main" id="{66AC9955-3EE3-4BDD-AE7F-3827F20E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450975"/>
            <a:ext cx="8208962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/>
              <a:t>1.</a:t>
            </a:r>
            <a:r>
              <a:rPr lang="zh-CN" altLang="en-US" sz="2800" b="1"/>
              <a:t>在家庭电路中常常发生在台灯开关断开的情况  下，把台灯插头插入插座时，室内其他电灯全部熄  灭，保险丝熔断；有时是在台灯插头插入插座后，闭合台灯开关，室内其他电灯熄灭，保险丝熔断，引起这两种故障的最大可能</a:t>
            </a:r>
            <a:r>
              <a:rPr lang="en-US" altLang="zh-CN" sz="2800" b="1"/>
              <a:t>(    </a:t>
            </a:r>
            <a:r>
              <a:rPr lang="zh-CN" altLang="en-US" sz="2800" b="1"/>
              <a:t>    </a:t>
            </a:r>
            <a:r>
              <a:rPr lang="en-US" altLang="zh-CN" sz="2800" b="1"/>
              <a:t>)</a:t>
            </a:r>
          </a:p>
          <a:p>
            <a:pPr algn="just"/>
            <a:endParaRPr lang="en-US" altLang="zh-CN" sz="2800" b="1"/>
          </a:p>
          <a:p>
            <a:r>
              <a:rPr lang="en-US" altLang="zh-CN" sz="2800" b="1"/>
              <a:t>  A</a:t>
            </a:r>
            <a:r>
              <a:rPr lang="zh-CN" altLang="en-US" sz="2800" b="1"/>
              <a:t>．前者是插座短路，后者是灯泡短路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B</a:t>
            </a:r>
            <a:r>
              <a:rPr lang="zh-CN" altLang="en-US" sz="2800" b="1"/>
              <a:t>．前者是插头短路，后者是灯泡短路    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C</a:t>
            </a:r>
            <a:r>
              <a:rPr lang="zh-CN" altLang="en-US" sz="2800" b="1"/>
              <a:t>．两者都是插座短路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D</a:t>
            </a:r>
            <a:r>
              <a:rPr lang="zh-CN" altLang="en-US" sz="2800" b="1"/>
              <a:t>．两者都是插头短路</a:t>
            </a:r>
          </a:p>
          <a:p>
            <a:endParaRPr lang="zh-CN" altLang="en-US" sz="2800" b="1"/>
          </a:p>
        </p:txBody>
      </p:sp>
      <p:sp>
        <p:nvSpPr>
          <p:cNvPr id="40962" name="文本框 35842">
            <a:extLst>
              <a:ext uri="{FF2B5EF4-FFF2-40B4-BE49-F238E27FC236}">
                <a16:creationId xmlns:a16="http://schemas.microsoft.com/office/drawing/2014/main" id="{0ED40231-B7B6-4736-BF66-C20F69EC5430}"/>
              </a:ext>
            </a:extLst>
          </p:cNvPr>
          <p:cNvSpPr/>
          <p:nvPr/>
        </p:nvSpPr>
        <p:spPr>
          <a:xfrm>
            <a:off x="4424363" y="3251200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r"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36865">
            <a:extLst>
              <a:ext uri="{FF2B5EF4-FFF2-40B4-BE49-F238E27FC236}">
                <a16:creationId xmlns:a16="http://schemas.microsoft.com/office/drawing/2014/main" id="{B8B9A2C7-6159-46DC-9D3D-DA80D872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222375"/>
            <a:ext cx="81359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如图为四个同学设计的楼梯照明电路图，其中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分别为楼上和楼下的开关（都是单刀双掷开关），要求拨动其中任何一个开关都能改变电灯原来发光或熄灭的状态，则在实际中最理想的方案是（    ）</a:t>
            </a:r>
            <a:endParaRPr lang="zh-CN" altLang="en-US" sz="4000" b="1"/>
          </a:p>
        </p:txBody>
      </p:sp>
      <p:pic>
        <p:nvPicPr>
          <p:cNvPr id="51203" name="图片 36866" descr="B166 拷贝">
            <a:extLst>
              <a:ext uri="{FF2B5EF4-FFF2-40B4-BE49-F238E27FC236}">
                <a16:creationId xmlns:a16="http://schemas.microsoft.com/office/drawing/2014/main" id="{5084D814-ED77-43D0-A675-7FCBF138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717925"/>
            <a:ext cx="7343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36867">
            <a:extLst>
              <a:ext uri="{FF2B5EF4-FFF2-40B4-BE49-F238E27FC236}">
                <a16:creationId xmlns:a16="http://schemas.microsoft.com/office/drawing/2014/main" id="{8448E6DA-0176-4461-8551-6CF0E5F0AFBC}"/>
              </a:ext>
            </a:extLst>
          </p:cNvPr>
          <p:cNvSpPr/>
          <p:nvPr/>
        </p:nvSpPr>
        <p:spPr>
          <a:xfrm>
            <a:off x="4249738" y="2693988"/>
            <a:ext cx="4397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37889">
            <a:extLst>
              <a:ext uri="{FF2B5EF4-FFF2-40B4-BE49-F238E27FC236}">
                <a16:creationId xmlns:a16="http://schemas.microsoft.com/office/drawing/2014/main" id="{44522C77-7876-4F3C-A7CF-008073CAA382}"/>
              </a:ext>
            </a:extLst>
          </p:cNvPr>
          <p:cNvSpPr/>
          <p:nvPr/>
        </p:nvSpPr>
        <p:spPr>
          <a:xfrm>
            <a:off x="684213" y="1377950"/>
            <a:ext cx="7850187" cy="1814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要将一个“一开三孔”开关（即一个开关和一个三孔插座连在一起）安装在新房里，如图是接线示意图。请你将图中的电路连接完整，使开关控制电灯，插座方便其他电器使用。</a:t>
            </a:r>
            <a:endParaRPr sz="2800" b="1"/>
          </a:p>
        </p:txBody>
      </p:sp>
      <p:pic>
        <p:nvPicPr>
          <p:cNvPr id="52227" name="内容占位符 37890">
            <a:extLst>
              <a:ext uri="{FF2B5EF4-FFF2-40B4-BE49-F238E27FC236}">
                <a16:creationId xmlns:a16="http://schemas.microsoft.com/office/drawing/2014/main" id="{F930E60C-2194-461F-B532-E552E294ED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6950" y="3502025"/>
            <a:ext cx="4203700" cy="312420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7169">
            <a:extLst>
              <a:ext uri="{FF2B5EF4-FFF2-40B4-BE49-F238E27FC236}">
                <a16:creationId xmlns:a16="http://schemas.microsoft.com/office/drawing/2014/main" id="{1FDF7DDB-30D3-4974-83D9-022F7C7C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801688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阅读思考</a:t>
            </a:r>
          </a:p>
        </p:txBody>
      </p:sp>
      <p:sp>
        <p:nvSpPr>
          <p:cNvPr id="16387" name="文本框 7170">
            <a:extLst>
              <a:ext uri="{FF2B5EF4-FFF2-40B4-BE49-F238E27FC236}">
                <a16:creationId xmlns:a16="http://schemas.microsoft.com/office/drawing/2014/main" id="{9D3B8B30-1FCD-4A2D-A313-1D5DD8F5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984375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hlinkClick r:id="rId2" action="ppaction://hlinksldjump"/>
              </a:rPr>
              <a:t>1.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hlinkClick r:id="rId2" action="ppaction://hlinksldjump"/>
              </a:rPr>
              <a:t>为什么电压越高越危险？</a:t>
            </a:r>
            <a:endParaRPr lang="zh-CN" altLang="en-US" sz="3200" b="1">
              <a:latin typeface="宋体" panose="02010600030101010101" pitchFamily="2" charset="-122"/>
              <a:hlinkClick r:id="rId2" action="ppaction://hlinksldjump"/>
            </a:endParaRPr>
          </a:p>
        </p:txBody>
      </p:sp>
      <p:sp>
        <p:nvSpPr>
          <p:cNvPr id="16388" name="文本框 7171">
            <a:extLst>
              <a:ext uri="{FF2B5EF4-FFF2-40B4-BE49-F238E27FC236}">
                <a16:creationId xmlns:a16="http://schemas.microsoft.com/office/drawing/2014/main" id="{69C80117-4AC0-4AA0-8779-3BECFC18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776538"/>
            <a:ext cx="8101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hlinkClick r:id="rId3" action="ppaction://hlinksldjump"/>
              </a:rPr>
              <a:t>2.常见的触电类型有哪些？当发生触电事故时应该怎么办？</a:t>
            </a:r>
            <a:endParaRPr lang="zh-CN" altLang="en-US" sz="3200" b="1">
              <a:latin typeface="宋体" panose="02010600030101010101" pitchFamily="2" charset="-122"/>
              <a:hlinkClick r:id="rId3" action="ppaction://hlinksldjump"/>
            </a:endParaRPr>
          </a:p>
        </p:txBody>
      </p:sp>
      <p:sp>
        <p:nvSpPr>
          <p:cNvPr id="16389" name="文本框 7172">
            <a:extLst>
              <a:ext uri="{FF2B5EF4-FFF2-40B4-BE49-F238E27FC236}">
                <a16:creationId xmlns:a16="http://schemas.microsoft.com/office/drawing/2014/main" id="{6C5EE5CE-E5CD-40C0-8B50-26A01D6E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4157663"/>
            <a:ext cx="6661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hlinkClick r:id="rId4" action="ppaction://hlinksldjump"/>
              </a:rPr>
              <a:t>3.安全用电的原则是什么？</a:t>
            </a:r>
            <a:endParaRPr lang="zh-CN" altLang="en-US" sz="3200" b="1">
              <a:latin typeface="宋体" panose="02010600030101010101" pitchFamily="2" charset="-122"/>
              <a:hlinkClick r:id="rId4" action="ppaction://hlinksldjump"/>
            </a:endParaRPr>
          </a:p>
        </p:txBody>
      </p:sp>
      <p:sp>
        <p:nvSpPr>
          <p:cNvPr id="16390" name="文本框 7173">
            <a:hlinkClick r:id="rId5" action="ppaction://hlinksldjump"/>
            <a:extLst>
              <a:ext uri="{FF2B5EF4-FFF2-40B4-BE49-F238E27FC236}">
                <a16:creationId xmlns:a16="http://schemas.microsoft.com/office/drawing/2014/main" id="{B211F051-28BF-4463-BE55-835F9370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5164138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hlinkClick r:id="rId5" action="ppaction://hlinksldjump"/>
              </a:rPr>
              <a:t>4.雷电是怎样产生的？怎样预防？</a:t>
            </a:r>
            <a:endParaRPr lang="zh-CN" altLang="en-US" sz="3200" b="1">
              <a:latin typeface="宋体" panose="02010600030101010101" pitchFamily="2" charset="-122"/>
              <a:hlinkClick r:id="rId5" action="ppaction://hlinksldjump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内容占位符 38913">
            <a:extLst>
              <a:ext uri="{FF2B5EF4-FFF2-40B4-BE49-F238E27FC236}">
                <a16:creationId xmlns:a16="http://schemas.microsoft.com/office/drawing/2014/main" id="{870E4A58-A3C4-4EB0-896D-BD00C5DED78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454275"/>
            <a:ext cx="2092325" cy="1512888"/>
          </a:xfrm>
        </p:spPr>
      </p:pic>
      <p:sp>
        <p:nvSpPr>
          <p:cNvPr id="44035" name="文本框 38914">
            <a:extLst>
              <a:ext uri="{FF2B5EF4-FFF2-40B4-BE49-F238E27FC236}">
                <a16:creationId xmlns:a16="http://schemas.microsoft.com/office/drawing/2014/main" id="{4A8E2CF0-AB32-45A3-ABC8-187B910955F7}"/>
              </a:ext>
            </a:extLst>
          </p:cNvPr>
          <p:cNvSpPr/>
          <p:nvPr/>
        </p:nvSpPr>
        <p:spPr>
          <a:xfrm>
            <a:off x="287338" y="617538"/>
            <a:ext cx="8567737" cy="1798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家庭电路中需要安装一个“一开三孔”开关(即一个开关和一个三孔插座连在一起)，要求插座能单独使用，开关能控制电灯且符合安全用电原则。从实物正面观察，如图所示的几种接线中符合要求的是(         )</a:t>
            </a:r>
            <a:endParaRPr sz="2800" b="1"/>
          </a:p>
        </p:txBody>
      </p:sp>
      <p:grpSp>
        <p:nvGrpSpPr>
          <p:cNvPr id="53252" name="组合 38915">
            <a:extLst>
              <a:ext uri="{FF2B5EF4-FFF2-40B4-BE49-F238E27FC236}">
                <a16:creationId xmlns:a16="http://schemas.microsoft.com/office/drawing/2014/main" id="{E21F5D7C-0B7C-471D-A278-020C8899AC0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005263"/>
            <a:ext cx="7710487" cy="2678112"/>
            <a:chOff x="0" y="0"/>
            <a:chExt cx="13013" cy="4520"/>
          </a:xfrm>
        </p:grpSpPr>
        <p:pic>
          <p:nvPicPr>
            <p:cNvPr id="53253" name="内容占位符 38916">
              <a:extLst>
                <a:ext uri="{FF2B5EF4-FFF2-40B4-BE49-F238E27FC236}">
                  <a16:creationId xmlns:a16="http://schemas.microsoft.com/office/drawing/2014/main" id="{B3F051E1-BD7B-43DE-BE29-02EBDD7399AD}"/>
                </a:ext>
              </a:extLst>
            </p:cNvPr>
            <p:cNvPicPr>
              <a:picLocks noGrp="1"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1"/>
              <a:ext cx="2943" cy="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内容占位符 38917">
              <a:extLst>
                <a:ext uri="{FF2B5EF4-FFF2-40B4-BE49-F238E27FC236}">
                  <a16:creationId xmlns:a16="http://schemas.microsoft.com/office/drawing/2014/main" id="{E5357884-25A9-4EA7-9E9E-817C416DDC1A}"/>
                </a:ext>
              </a:extLst>
            </p:cNvPr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" y="0"/>
              <a:ext cx="2916" cy="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图片 38918">
              <a:extLst>
                <a:ext uri="{FF2B5EF4-FFF2-40B4-BE49-F238E27FC236}">
                  <a16:creationId xmlns:a16="http://schemas.microsoft.com/office/drawing/2014/main" id="{3038F473-374B-443C-82BA-348C51A14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" y="0"/>
              <a:ext cx="3055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图片 38919">
              <a:extLst>
                <a:ext uri="{FF2B5EF4-FFF2-40B4-BE49-F238E27FC236}">
                  <a16:creationId xmlns:a16="http://schemas.microsoft.com/office/drawing/2014/main" id="{B2CA4CC9-558A-46EC-A80E-1B3D62A23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3038" cy="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文本框 38920">
              <a:extLst>
                <a:ext uri="{FF2B5EF4-FFF2-40B4-BE49-F238E27FC236}">
                  <a16:creationId xmlns:a16="http://schemas.microsoft.com/office/drawing/2014/main" id="{E03AC436-43FA-41CD-B679-99628F2F7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629"/>
              <a:ext cx="635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/>
                <a:t>A</a:t>
              </a:r>
            </a:p>
          </p:txBody>
        </p:sp>
        <p:sp>
          <p:nvSpPr>
            <p:cNvPr id="53258" name="文本框 38921">
              <a:extLst>
                <a:ext uri="{FF2B5EF4-FFF2-40B4-BE49-F238E27FC236}">
                  <a16:creationId xmlns:a16="http://schemas.microsoft.com/office/drawing/2014/main" id="{60D86ED3-3465-48F0-90CC-2F55C8F13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3582"/>
              <a:ext cx="635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/>
                <a:t>B</a:t>
              </a:r>
            </a:p>
          </p:txBody>
        </p:sp>
        <p:sp>
          <p:nvSpPr>
            <p:cNvPr id="53259" name="文本框 38922">
              <a:extLst>
                <a:ext uri="{FF2B5EF4-FFF2-40B4-BE49-F238E27FC236}">
                  <a16:creationId xmlns:a16="http://schemas.microsoft.com/office/drawing/2014/main" id="{407FB579-E27C-44DA-8926-E98A6645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" y="3700"/>
              <a:ext cx="635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/>
                <a:t>C</a:t>
              </a:r>
              <a:endParaRPr lang="zh-CN" altLang="en-US" sz="1800"/>
            </a:p>
          </p:txBody>
        </p:sp>
        <p:sp>
          <p:nvSpPr>
            <p:cNvPr id="53260" name="文本框 38923">
              <a:extLst>
                <a:ext uri="{FF2B5EF4-FFF2-40B4-BE49-F238E27FC236}">
                  <a16:creationId xmlns:a16="http://schemas.microsoft.com/office/drawing/2014/main" id="{947FDCFC-5ADE-4F8D-A449-6F3B7586D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2" y="3743"/>
              <a:ext cx="635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/>
                <a:t>D</a:t>
              </a:r>
              <a:endParaRPr lang="zh-CN" altLang="en-US" sz="1800"/>
            </a:p>
          </p:txBody>
        </p:sp>
      </p:grpSp>
      <p:sp>
        <p:nvSpPr>
          <p:cNvPr id="44045" name="文本框 38924">
            <a:extLst>
              <a:ext uri="{FF2B5EF4-FFF2-40B4-BE49-F238E27FC236}">
                <a16:creationId xmlns:a16="http://schemas.microsoft.com/office/drawing/2014/main" id="{D1D0FA68-8CA0-4BC6-989C-B5C08CE6F6C2}"/>
              </a:ext>
            </a:extLst>
          </p:cNvPr>
          <p:cNvSpPr/>
          <p:nvPr/>
        </p:nvSpPr>
        <p:spPr>
          <a:xfrm>
            <a:off x="7197725" y="1936750"/>
            <a:ext cx="439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39937">
            <a:extLst>
              <a:ext uri="{FF2B5EF4-FFF2-40B4-BE49-F238E27FC236}">
                <a16:creationId xmlns:a16="http://schemas.microsoft.com/office/drawing/2014/main" id="{F9AF551F-83B2-436B-9BBA-09A0C9FA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706438"/>
            <a:ext cx="86566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/>
            <a:r>
              <a:rPr lang="zh-CN" altLang="en-US" sz="2400" b="1"/>
              <a:t>小明买来新的三孔插座，在更换插座时，他发现自己家的老式楼房里没有安装地线．小明认为，零线在户外就已经和大地相连，把右图中</a:t>
            </a:r>
            <a:r>
              <a:rPr lang="en-US" altLang="zh-CN" sz="2400" b="1"/>
              <a:t>A</a:t>
            </a:r>
            <a:r>
              <a:rPr lang="zh-CN" altLang="en-US" sz="2400" b="1"/>
              <a:t>孔与</a:t>
            </a:r>
            <a:r>
              <a:rPr lang="en-US" altLang="zh-CN" sz="2400" b="1"/>
              <a:t>B</a:t>
            </a:r>
            <a:r>
              <a:rPr lang="zh-CN" altLang="en-US" sz="2400" b="1"/>
              <a:t>点连接起来，就可以将</a:t>
            </a:r>
            <a:r>
              <a:rPr lang="en-US" altLang="zh-CN" sz="2400" b="1"/>
              <a:t>A</a:t>
            </a:r>
            <a:r>
              <a:rPr lang="zh-CN" altLang="en-US" sz="2400" b="1"/>
              <a:t>孔接地了．如果按小明的说法连接，当</a:t>
            </a:r>
            <a:r>
              <a:rPr lang="en-US" altLang="zh-CN" sz="2400" b="1"/>
              <a:t>C</a:t>
            </a:r>
            <a:r>
              <a:rPr lang="zh-CN" altLang="en-US" sz="2400" b="1"/>
              <a:t>点出现断路时，将带有金属外壳的用电器接入插座后，带来的安全隐患是    </a:t>
            </a:r>
            <a:r>
              <a:rPr lang="en-US" altLang="zh-CN" sz="2400" b="1"/>
              <a:t>(    )</a:t>
            </a:r>
          </a:p>
          <a:p>
            <a:pPr algn="just" eaLnBrk="0" hangingPunct="0"/>
            <a:r>
              <a:rPr lang="en-US" altLang="zh-CN" sz="2400" b="1"/>
              <a:t>A</a:t>
            </a:r>
            <a:r>
              <a:rPr lang="zh-CN" altLang="en-US" sz="2400" b="1"/>
              <a:t>．用电器开关闭合时，外壳会带电，人接触外壳易触电</a:t>
            </a:r>
          </a:p>
          <a:p>
            <a:pPr algn="just" eaLnBrk="0" hangingPunct="0"/>
            <a:r>
              <a:rPr lang="en-US" altLang="zh-CN" sz="2400" b="1"/>
              <a:t>B</a:t>
            </a:r>
            <a:r>
              <a:rPr lang="zh-CN" altLang="en-US" sz="2400" b="1"/>
              <a:t>．用电器开关闭合时，会短路，造成电流过大，引起火灾</a:t>
            </a:r>
          </a:p>
          <a:p>
            <a:pPr algn="just" eaLnBrk="0" hangingPunct="0"/>
            <a:r>
              <a:rPr lang="en-US" altLang="zh-CN" sz="2400" b="1"/>
              <a:t>C</a:t>
            </a:r>
            <a:r>
              <a:rPr lang="zh-CN" altLang="en-US" sz="2400" b="1"/>
              <a:t>．无论用电器开关是否闭合，外壳都会带电，人接触外壳易触电</a:t>
            </a:r>
          </a:p>
          <a:p>
            <a:pPr algn="just" eaLnBrk="0" hangingPunct="0"/>
            <a:r>
              <a:rPr lang="en-US" altLang="zh-CN" sz="2400" b="1"/>
              <a:t>D</a:t>
            </a:r>
            <a:r>
              <a:rPr lang="zh-CN" altLang="en-US" sz="2400" b="1"/>
              <a:t>．用电器外壳无法接地，当用电器绝缘部分破损或潮湿时，外壳才带电，人接触外壳易触电 </a:t>
            </a:r>
          </a:p>
        </p:txBody>
      </p:sp>
      <p:pic>
        <p:nvPicPr>
          <p:cNvPr id="54275" name="图片 39938">
            <a:extLst>
              <a:ext uri="{FF2B5EF4-FFF2-40B4-BE49-F238E27FC236}">
                <a16:creationId xmlns:a16="http://schemas.microsoft.com/office/drawing/2014/main" id="{343BAD6F-578F-4D18-95C7-0125C7205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5D1"/>
              </a:clrFrom>
              <a:clrTo>
                <a:srgbClr val="E3E5D1">
                  <a:alpha val="0"/>
                </a:srgbClr>
              </a:clrTo>
            </a:clrChange>
            <a:lum bright="-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725988"/>
            <a:ext cx="25622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文本框 39939">
            <a:extLst>
              <a:ext uri="{FF2B5EF4-FFF2-40B4-BE49-F238E27FC236}">
                <a16:creationId xmlns:a16="http://schemas.microsoft.com/office/drawing/2014/main" id="{DB2D966E-B4BD-47DC-A424-289B543E5900}"/>
              </a:ext>
            </a:extLst>
          </p:cNvPr>
          <p:cNvSpPr/>
          <p:nvPr/>
        </p:nvSpPr>
        <p:spPr>
          <a:xfrm>
            <a:off x="5948363" y="2203450"/>
            <a:ext cx="3524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40961">
            <a:extLst>
              <a:ext uri="{FF2B5EF4-FFF2-40B4-BE49-F238E27FC236}">
                <a16:creationId xmlns:a16="http://schemas.microsoft.com/office/drawing/2014/main" id="{EFD0E46B-40D6-41AC-8A60-3CD7E4B6F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557338"/>
            <a:ext cx="820896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/>
              <a:t>1.</a:t>
            </a:r>
            <a:r>
              <a:rPr lang="zh-CN" altLang="en-US" sz="2800" b="1"/>
              <a:t>在家庭电路中常常发生在台灯开关断开的情况  下，把台灯插头插入插座时，室内其他电灯全部熄  灭，保险丝熔断；有时是在台灯插头插入插座后，闭合台灯开关，室内其他电灯熄灭，保险丝熔断，引起这两种故障的最大可能</a:t>
            </a:r>
            <a:r>
              <a:rPr lang="en-US" altLang="zh-CN" sz="2800" b="1"/>
              <a:t>(    </a:t>
            </a:r>
            <a:r>
              <a:rPr lang="zh-CN" altLang="en-US" sz="2800" b="1"/>
              <a:t>    </a:t>
            </a:r>
            <a:r>
              <a:rPr lang="en-US" altLang="zh-CN" sz="2800" b="1"/>
              <a:t>)</a:t>
            </a:r>
          </a:p>
          <a:p>
            <a:r>
              <a:rPr lang="en-US" altLang="zh-CN" sz="2800" b="1"/>
              <a:t>  A</a:t>
            </a:r>
            <a:r>
              <a:rPr lang="zh-CN" altLang="en-US" sz="2800" b="1"/>
              <a:t>．前者是插座短路，后者是灯泡短路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B</a:t>
            </a:r>
            <a:r>
              <a:rPr lang="zh-CN" altLang="en-US" sz="2800" b="1"/>
              <a:t>．前者是插头短路，后者是灯泡短路    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C</a:t>
            </a:r>
            <a:r>
              <a:rPr lang="zh-CN" altLang="en-US" sz="2800" b="1"/>
              <a:t>．两者都是插座短路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D</a:t>
            </a:r>
            <a:r>
              <a:rPr lang="zh-CN" altLang="en-US" sz="2800" b="1"/>
              <a:t>．两者都是插头短路</a:t>
            </a:r>
          </a:p>
          <a:p>
            <a:endParaRPr lang="zh-CN" altLang="en-US" sz="2800" b="1"/>
          </a:p>
        </p:txBody>
      </p:sp>
      <p:sp>
        <p:nvSpPr>
          <p:cNvPr id="46082" name="文本框 40962">
            <a:extLst>
              <a:ext uri="{FF2B5EF4-FFF2-40B4-BE49-F238E27FC236}">
                <a16:creationId xmlns:a16="http://schemas.microsoft.com/office/drawing/2014/main" id="{9BA16D80-4582-490F-9478-441E5DE76B3A}"/>
              </a:ext>
            </a:extLst>
          </p:cNvPr>
          <p:cNvSpPr/>
          <p:nvPr/>
        </p:nvSpPr>
        <p:spPr>
          <a:xfrm>
            <a:off x="4424363" y="3322638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r"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41985">
            <a:extLst>
              <a:ext uri="{FF2B5EF4-FFF2-40B4-BE49-F238E27FC236}">
                <a16:creationId xmlns:a16="http://schemas.microsoft.com/office/drawing/2014/main" id="{F6225F6C-D6C6-45BE-B35A-8C01ADE89D05}"/>
              </a:ext>
            </a:extLst>
          </p:cNvPr>
          <p:cNvSpPr/>
          <p:nvPr/>
        </p:nvSpPr>
        <p:spPr>
          <a:xfrm>
            <a:off x="900113" y="1989138"/>
            <a:ext cx="7488237" cy="3046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3、电能表标有“220V 10A”字样。家中正在使用着一台100W的电冰箱，两盏40W的日光灯。此时需要再用一个60W的台灯，可每当台灯的插头插进插座时，灯不亮，空气开关就“跳闸”，发生这种现象的原因可能是(        ) </a:t>
            </a:r>
          </a:p>
          <a:p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A．用电器的总功率过大  B．日光灯断路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C．插头或台灯短路        D．电冰箱的功率突然增大</a:t>
            </a:r>
            <a:endParaRPr sz="2400" b="1"/>
          </a:p>
        </p:txBody>
      </p:sp>
      <p:sp>
        <p:nvSpPr>
          <p:cNvPr id="56323" name="文本框 41986">
            <a:extLst>
              <a:ext uri="{FF2B5EF4-FFF2-40B4-BE49-F238E27FC236}">
                <a16:creationId xmlns:a16="http://schemas.microsoft.com/office/drawing/2014/main" id="{1B5564B3-3808-476A-871A-A68BCE4F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3465513"/>
            <a:ext cx="439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</a:rPr>
              <a:t>C</a:t>
            </a:r>
            <a:endParaRPr lang="en-US" altLang="zh-CN" sz="28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17409">
            <a:extLst>
              <a:ext uri="{FF2B5EF4-FFF2-40B4-BE49-F238E27FC236}">
                <a16:creationId xmlns:a16="http://schemas.microsoft.com/office/drawing/2014/main" id="{D756211C-CDF3-4DF6-8F3D-26390438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133600"/>
            <a:ext cx="6938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</a:rPr>
              <a:t>想一想：</a:t>
            </a:r>
          </a:p>
          <a:p>
            <a:r>
              <a:rPr lang="zh-CN" altLang="en-US" sz="2800" b="1">
                <a:solidFill>
                  <a:srgbClr val="3333FF"/>
                </a:solidFill>
              </a:rPr>
              <a:t>生活中为什么有的用电器的电源线是两脚？</a:t>
            </a:r>
          </a:p>
          <a:p>
            <a:r>
              <a:rPr lang="zh-CN" altLang="en-US" sz="2800" b="1">
                <a:solidFill>
                  <a:srgbClr val="3333FF"/>
                </a:solidFill>
              </a:rPr>
              <a:t>而有的又是三脚？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Host Control 251">
            <a:extLst>
              <a:ext uri="{FF2B5EF4-FFF2-40B4-BE49-F238E27FC236}">
                <a16:creationId xmlns:a16="http://schemas.microsoft.com/office/drawing/2014/main" id="{1C41907C-4516-4E43-A79E-6A38A425A13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73125"/>
            <a:ext cx="7381875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New picture">
            <a:extLst>
              <a:ext uri="{FF2B5EF4-FFF2-40B4-BE49-F238E27FC236}">
                <a16:creationId xmlns:a16="http://schemas.microsoft.com/office/drawing/2014/main" id="{F6E93633-BA80-4D2E-AA36-F89AB945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22047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>
            <a:extLst>
              <a:ext uri="{FF2B5EF4-FFF2-40B4-BE49-F238E27FC236}">
                <a16:creationId xmlns:a16="http://schemas.microsoft.com/office/drawing/2014/main" id="{FF01B53B-388F-4B3F-BA0A-26163982052F}"/>
              </a:ext>
            </a:extLst>
          </p:cNvPr>
          <p:cNvSpPr/>
          <p:nvPr/>
        </p:nvSpPr>
        <p:spPr>
          <a:xfrm>
            <a:off x="431800" y="1270000"/>
            <a:ext cx="8101013" cy="1044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" tIns="10800" rIns="0" bIns="108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．电对人体造成的伤害程度与通过人体电流的大小及持续时间有关。</a:t>
            </a:r>
            <a:endParaRPr sz="2800" b="1">
              <a:latin typeface="宋体" pitchFamily="2" charset="-122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5F9FA5E2-3E57-4DA4-AAB6-1FE5DCCD957A}"/>
              </a:ext>
            </a:extLst>
          </p:cNvPr>
          <p:cNvSpPr/>
          <p:nvPr/>
        </p:nvSpPr>
        <p:spPr>
          <a:xfrm>
            <a:off x="431800" y="4184650"/>
            <a:ext cx="8064500" cy="874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" tIns="10800" rIns="0" bIns="108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 eaLnBrk="0" hangingPunct="0"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　　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．触电电流大小由人体电阻和加在人体两端的电压决定。</a:t>
            </a:r>
            <a:endParaRPr sz="2800" b="1"/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FD455942-859A-4F36-802F-2F86B65ACC5F}"/>
              </a:ext>
            </a:extLst>
          </p:cNvPr>
          <p:cNvSpPr/>
          <p:nvPr/>
        </p:nvSpPr>
        <p:spPr>
          <a:xfrm>
            <a:off x="1150938" y="2562225"/>
            <a:ext cx="7092950" cy="155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round/>
          </a:ln>
        </p:spPr>
        <p:txBody>
          <a:bodyPr lIns="18000" tIns="0" rIns="18000" bIns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1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 1 mA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电流通过人体       感觉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发麻</a:t>
            </a:r>
          </a:p>
          <a:p>
            <a:pPr>
              <a:lnSpc>
                <a:spcPct val="11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2" charset="-94"/>
                <a:sym typeface="Wingdings"/>
              </a:rPr>
              <a:t>10 mA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2" charset="-94"/>
                <a:sym typeface="Wingdings"/>
              </a:rPr>
              <a:t>     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2" charset="-94"/>
                <a:sym typeface="Wingdings"/>
              </a:rPr>
              <a:t>人手难于摆脱</a:t>
            </a:r>
          </a:p>
          <a:p>
            <a:pPr>
              <a:lnSpc>
                <a:spcPct val="11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 100 mA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  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短时间呼吸困难</a:t>
            </a:r>
            <a:endParaRPr sz="2800" b="1">
              <a:solidFill>
                <a:srgbClr val="000000"/>
              </a:solidFill>
              <a:latin typeface="Times New Roman" pitchFamily="2" charset="-94"/>
            </a:endParaRPr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id="{1B4CB2E8-BCBB-4522-8F25-683D741A36DD}"/>
              </a:ext>
            </a:extLst>
          </p:cNvPr>
          <p:cNvSpPr/>
          <p:nvPr/>
        </p:nvSpPr>
        <p:spPr>
          <a:xfrm>
            <a:off x="1050925" y="5156200"/>
            <a:ext cx="7092950" cy="1233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8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人体电阻约为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2" charset="-94"/>
                <a:sym typeface="Wingdings"/>
              </a:rPr>
              <a:t>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2" charset="-94"/>
                <a:sym typeface="Wingdings"/>
              </a:rPr>
              <a:t>4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～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5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ymbol" pitchFamily="2" charset="2"/>
                <a:sym typeface="Wingdings"/>
              </a:rPr>
              <a:t>W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；在皮肤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潮湿时，人体的电阻可降低到约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3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ymbol" pitchFamily="2" charset="2"/>
                <a:sym typeface="Wingdings"/>
              </a:rPr>
              <a:t>W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ymbol" pitchFamily="2" charset="2"/>
                <a:sym typeface="Wingdings"/>
              </a:rPr>
              <a:t>。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7173" name="矩形 4">
            <a:extLst>
              <a:ext uri="{FF2B5EF4-FFF2-40B4-BE49-F238E27FC236}">
                <a16:creationId xmlns:a16="http://schemas.microsoft.com/office/drawing/2014/main" id="{4A663EA1-81B1-4566-B8CC-B4826996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60400"/>
            <a:ext cx="3865563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一、电压越高越危险</a:t>
            </a:r>
          </a:p>
        </p:txBody>
      </p:sp>
      <p:sp>
        <p:nvSpPr>
          <p:cNvPr id="7174" name="文本框 1">
            <a:extLst>
              <a:ext uri="{FF2B5EF4-FFF2-40B4-BE49-F238E27FC236}">
                <a16:creationId xmlns:a16="http://schemas.microsoft.com/office/drawing/2014/main" id="{3E7298E7-2FEE-4577-B2B9-7F15A353C98F}"/>
              </a:ext>
            </a:extLst>
          </p:cNvPr>
          <p:cNvSpPr/>
          <p:nvPr/>
        </p:nvSpPr>
        <p:spPr>
          <a:xfrm>
            <a:off x="4456113" y="731838"/>
            <a:ext cx="43894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人体的安全电压不高于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36V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0A929BD-5FC5-4936-B4FD-2D904D4A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>
            <a:extLst>
              <a:ext uri="{FF2B5EF4-FFF2-40B4-BE49-F238E27FC236}">
                <a16:creationId xmlns:a16="http://schemas.microsoft.com/office/drawing/2014/main" id="{5E937193-8FE1-4505-A7F6-FADD0B502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963613"/>
            <a:ext cx="7453312" cy="1801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0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家庭电路的电压                   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220 V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工厂用的动力电路的电压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380 V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高压输电线路的电压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10 kV</a:t>
            </a:r>
            <a:r>
              <a:rPr lang="zh-CN" altLang="en-US" sz="2800" b="1">
                <a:latin typeface="Times New Roman" panose="02020603050405020304" pitchFamily="18" charset="0"/>
              </a:rPr>
              <a:t>～</a:t>
            </a:r>
            <a:r>
              <a:rPr lang="en-US" altLang="zh-CN" sz="2800" b="1">
                <a:latin typeface="Times New Roman" panose="02020603050405020304" pitchFamily="18" charset="0"/>
              </a:rPr>
              <a:t>500 kV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8195" name="文本框 9219">
            <a:extLst>
              <a:ext uri="{FF2B5EF4-FFF2-40B4-BE49-F238E27FC236}">
                <a16:creationId xmlns:a16="http://schemas.microsoft.com/office/drawing/2014/main" id="{9625D08A-B661-44C4-B390-3B9B882B96A0}"/>
              </a:ext>
            </a:extLst>
          </p:cNvPr>
          <p:cNvSpPr/>
          <p:nvPr/>
        </p:nvSpPr>
        <p:spPr>
          <a:xfrm>
            <a:off x="431800" y="2886075"/>
            <a:ext cx="7669213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根据欧姆定律计算可能产生的最大电流</a:t>
            </a:r>
          </a:p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例如：</a:t>
            </a:r>
            <a:endParaRPr sz="2800" b="1"/>
          </a:p>
        </p:txBody>
      </p:sp>
      <p:graphicFrame>
        <p:nvGraphicFramePr>
          <p:cNvPr id="18437" name="对象 9220">
            <a:extLst>
              <a:ext uri="{FF2B5EF4-FFF2-40B4-BE49-F238E27FC236}">
                <a16:creationId xmlns:a16="http://schemas.microsoft.com/office/drawing/2014/main" id="{AE88E8B8-13DF-4C05-A989-80980B462F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92576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16835" imgH="220689" progId="Equation.3">
                  <p:embed/>
                </p:oleObj>
              </mc:Choice>
              <mc:Fallback>
                <p:oleObj r:id="rId4" imgW="116835" imgH="220689" progId="Equation.3">
                  <p:embed/>
                  <p:pic>
                    <p:nvPicPr>
                      <p:cNvPr id="18437" name="对象 9220">
                        <a:extLst>
                          <a:ext uri="{FF2B5EF4-FFF2-40B4-BE49-F238E27FC236}">
                            <a16:creationId xmlns:a16="http://schemas.microsoft.com/office/drawing/2014/main" id="{AE88E8B8-13DF-4C05-A989-80980B462F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25763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5">
            <a:extLst>
              <a:ext uri="{FF2B5EF4-FFF2-40B4-BE49-F238E27FC236}">
                <a16:creationId xmlns:a16="http://schemas.microsoft.com/office/drawing/2014/main" id="{5BA2F5F8-9C9B-48FE-9817-347563A880DC}"/>
              </a:ext>
            </a:extLst>
          </p:cNvPr>
          <p:cNvSpPr/>
          <p:nvPr/>
        </p:nvSpPr>
        <p:spPr>
          <a:xfrm>
            <a:off x="458788" y="5229225"/>
            <a:ext cx="7864475" cy="668338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　　家庭电路的电压值远远超过安全电压。</a:t>
            </a:r>
            <a:endParaRPr sz="2800" b="1">
              <a:solidFill>
                <a:srgbClr val="CC0000"/>
              </a:solidFill>
            </a:endParaRPr>
          </a:p>
        </p:txBody>
      </p:sp>
      <p:grpSp>
        <p:nvGrpSpPr>
          <p:cNvPr id="18439" name="组合 9222">
            <a:extLst>
              <a:ext uri="{FF2B5EF4-FFF2-40B4-BE49-F238E27FC236}">
                <a16:creationId xmlns:a16="http://schemas.microsoft.com/office/drawing/2014/main" id="{00E6F3CD-BF85-4E46-BF76-22E6469E9B26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005263"/>
            <a:ext cx="6661150" cy="946150"/>
            <a:chOff x="0" y="0"/>
            <a:chExt cx="4196" cy="596"/>
          </a:xfrm>
        </p:grpSpPr>
        <p:sp>
          <p:nvSpPr>
            <p:cNvPr id="8199" name="矩形 9223">
              <a:extLst>
                <a:ext uri="{FF2B5EF4-FFF2-40B4-BE49-F238E27FC236}">
                  <a16:creationId xmlns:a16="http://schemas.microsoft.com/office/drawing/2014/main" id="{00F129BD-1B17-487D-B2E8-DFBDCC45E418}"/>
                </a:ext>
              </a:extLst>
            </p:cNvPr>
            <p:cNvSpPr/>
            <p:nvPr/>
          </p:nvSpPr>
          <p:spPr>
            <a:xfrm>
              <a:off x="0" y="136"/>
              <a:ext cx="4196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lang="en-US" altLang="zh-CN" sz="2400" b="1" i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 I 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=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　　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= 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　　　   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= 2.2×10</a:t>
              </a:r>
              <a:r>
                <a:rPr lang="en-US" altLang="zh-CN" sz="2400" b="1" baseline="300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sym typeface="Wingdings"/>
                </a:rPr>
                <a:t>-</a:t>
              </a:r>
              <a:r>
                <a:rPr lang="en-US" altLang="zh-CN" sz="2400" b="1" baseline="300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2 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A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 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= 22 mA</a:t>
              </a:r>
              <a:endParaRPr lang="en-US" altLang="zh-CN" sz="2400" b="1">
                <a:latin typeface="Times New Roman" pitchFamily="2" charset="-94"/>
              </a:endParaRPr>
            </a:p>
          </p:txBody>
        </p:sp>
        <p:sp>
          <p:nvSpPr>
            <p:cNvPr id="18441" name="矩形 9224">
              <a:extLst>
                <a:ext uri="{FF2B5EF4-FFF2-40B4-BE49-F238E27FC236}">
                  <a16:creationId xmlns:a16="http://schemas.microsoft.com/office/drawing/2014/main" id="{DE665E9C-9276-41AB-9687-E28959F08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8442" name="直接连接符 9225">
              <a:extLst>
                <a:ext uri="{FF2B5EF4-FFF2-40B4-BE49-F238E27FC236}">
                  <a16:creationId xmlns:a16="http://schemas.microsoft.com/office/drawing/2014/main" id="{D0DAAA46-CE65-4DE4-8301-32E3B92BD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295"/>
              <a:ext cx="27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矩形 9226">
              <a:extLst>
                <a:ext uri="{FF2B5EF4-FFF2-40B4-BE49-F238E27FC236}">
                  <a16:creationId xmlns:a16="http://schemas.microsoft.com/office/drawing/2014/main" id="{0C4DCC95-F447-4F62-A68B-29246BE891DD}"/>
                </a:ext>
              </a:extLst>
            </p:cNvPr>
            <p:cNvSpPr/>
            <p:nvPr/>
          </p:nvSpPr>
          <p:spPr>
            <a:xfrm>
              <a:off x="1058" y="0"/>
              <a:ext cx="697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220 V</a:t>
              </a:r>
            </a:p>
            <a:p>
              <a:pPr algn="ctr"/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10</a:t>
              </a:r>
              <a:r>
                <a:rPr lang="en-US" altLang="zh-CN" sz="2400" b="1" baseline="300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4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-94"/>
                  <a:sym typeface="Wingdings"/>
                </a:rPr>
                <a:t> Ω</a:t>
              </a:r>
              <a:endParaRPr lang="en-US" altLang="zh-CN" sz="2400" b="1">
                <a:latin typeface="Times New Roman" pitchFamily="2" charset="-94"/>
              </a:endParaRPr>
            </a:p>
          </p:txBody>
        </p:sp>
        <p:sp>
          <p:nvSpPr>
            <p:cNvPr id="18444" name="直接连接符 9227">
              <a:extLst>
                <a:ext uri="{FF2B5EF4-FFF2-40B4-BE49-F238E27FC236}">
                  <a16:creationId xmlns:a16="http://schemas.microsoft.com/office/drawing/2014/main" id="{95E5B43B-5098-4DF0-A61B-78413E89B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95"/>
              <a:ext cx="79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0241">
            <a:extLst>
              <a:ext uri="{FF2B5EF4-FFF2-40B4-BE49-F238E27FC236}">
                <a16:creationId xmlns:a16="http://schemas.microsoft.com/office/drawing/2014/main" id="{08DF6EA3-572C-4A66-BEDB-7B8DA452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270000"/>
            <a:ext cx="73088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电压按照供电系统划分：1000V以下为</a:t>
            </a:r>
            <a:r>
              <a:rPr lang="zh-CN" altLang="en-US" sz="2800" b="1">
                <a:solidFill>
                  <a:srgbClr val="FF0000"/>
                </a:solidFill>
              </a:rPr>
              <a:t>低压</a:t>
            </a:r>
            <a:r>
              <a:rPr lang="zh-CN" altLang="en-US" sz="2800" b="1"/>
              <a:t>；1000V～10KV叫</a:t>
            </a:r>
            <a:r>
              <a:rPr lang="zh-CN" altLang="en-US" sz="2800" b="1">
                <a:solidFill>
                  <a:srgbClr val="FF0000"/>
                </a:solidFill>
              </a:rPr>
              <a:t>中压</a:t>
            </a:r>
            <a:r>
              <a:rPr lang="zh-CN" altLang="en-US" sz="2800" b="1"/>
              <a:t>，330KV叫</a:t>
            </a:r>
            <a:r>
              <a:rPr lang="zh-CN" altLang="en-US" sz="2800" b="1">
                <a:solidFill>
                  <a:srgbClr val="FF0000"/>
                </a:solidFill>
              </a:rPr>
              <a:t>高压</a:t>
            </a:r>
            <a:r>
              <a:rPr lang="zh-CN" altLang="en-US" sz="2800" b="1"/>
              <a:t>，330KV及以上叫</a:t>
            </a:r>
            <a:r>
              <a:rPr lang="zh-CN" altLang="en-US" sz="2800" b="1">
                <a:solidFill>
                  <a:srgbClr val="FF0000"/>
                </a:solidFill>
              </a:rPr>
              <a:t>超高压</a:t>
            </a:r>
            <a:r>
              <a:rPr lang="zh-CN" altLang="en-US" sz="2800" b="1"/>
              <a:t>，500KV及以上叫</a:t>
            </a:r>
            <a:r>
              <a:rPr lang="zh-CN" altLang="en-US" sz="2800" b="1">
                <a:solidFill>
                  <a:srgbClr val="FF0000"/>
                </a:solidFill>
              </a:rPr>
              <a:t>特高压。</a:t>
            </a:r>
          </a:p>
        </p:txBody>
      </p:sp>
      <p:sp>
        <p:nvSpPr>
          <p:cNvPr id="9218" name="矩形 4">
            <a:extLst>
              <a:ext uri="{FF2B5EF4-FFF2-40B4-BE49-F238E27FC236}">
                <a16:creationId xmlns:a16="http://schemas.microsoft.com/office/drawing/2014/main" id="{DE2C8DC4-C037-4630-A2AA-6CE0C4ED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57563"/>
            <a:ext cx="264160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二、触电种类</a:t>
            </a:r>
          </a:p>
        </p:txBody>
      </p:sp>
      <p:sp>
        <p:nvSpPr>
          <p:cNvPr id="9219" name="文本框 10243">
            <a:extLst>
              <a:ext uri="{FF2B5EF4-FFF2-40B4-BE49-F238E27FC236}">
                <a16:creationId xmlns:a16="http://schemas.microsoft.com/office/drawing/2014/main" id="{15FA68AB-CD14-491B-92BA-ADDF38C24332}"/>
              </a:ext>
            </a:extLst>
          </p:cNvPr>
          <p:cNvSpPr/>
          <p:nvPr/>
        </p:nvSpPr>
        <p:spPr>
          <a:xfrm>
            <a:off x="1655763" y="4149725"/>
            <a:ext cx="224948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．低压触电</a:t>
            </a:r>
            <a:endParaRPr sz="2800" b="1">
              <a:latin typeface="Times New Roman" pitchFamily="2" charset="-94"/>
            </a:endParaRPr>
          </a:p>
        </p:txBody>
      </p:sp>
      <p:sp>
        <p:nvSpPr>
          <p:cNvPr id="9220" name="文本框 10244">
            <a:extLst>
              <a:ext uri="{FF2B5EF4-FFF2-40B4-BE49-F238E27FC236}">
                <a16:creationId xmlns:a16="http://schemas.microsoft.com/office/drawing/2014/main" id="{DF666C44-1C39-41EF-AC15-3306C6B84F1C}"/>
              </a:ext>
            </a:extLst>
          </p:cNvPr>
          <p:cNvSpPr/>
          <p:nvPr/>
        </p:nvSpPr>
        <p:spPr>
          <a:xfrm>
            <a:off x="1687513" y="4689475"/>
            <a:ext cx="25558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．高压触电</a:t>
            </a:r>
            <a:endParaRPr sz="2800" b="1">
              <a:latin typeface="Times New Roman" pitchFamily="2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>
            <a:extLst>
              <a:ext uri="{FF2B5EF4-FFF2-40B4-BE49-F238E27FC236}">
                <a16:creationId xmlns:a16="http://schemas.microsoft.com/office/drawing/2014/main" id="{E3BDB88C-2591-4097-9C3B-663506AC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53075"/>
            <a:ext cx="3511550" cy="569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1F497D"/>
                </a:solidFill>
                <a:latin typeface="宋体" panose="02010600030101010101" pitchFamily="2" charset="-122"/>
              </a:rPr>
              <a:t>人体接触火线、零线 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2038C0E8-9CC4-47C9-BF31-64AE7775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589588"/>
            <a:ext cx="3511550" cy="496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1F497D"/>
                </a:solidFill>
                <a:latin typeface="宋体" panose="02010600030101010101" pitchFamily="2" charset="-122"/>
              </a:rPr>
              <a:t>人体接触火线、大地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20484" name="文本框 11267">
            <a:extLst>
              <a:ext uri="{FF2B5EF4-FFF2-40B4-BE49-F238E27FC236}">
                <a16:creationId xmlns:a16="http://schemas.microsoft.com/office/drawing/2014/main" id="{C0CCDB35-7717-4F90-A221-E9B82E6C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2249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．低压触电</a:t>
            </a:r>
          </a:p>
        </p:txBody>
      </p:sp>
      <p:sp>
        <p:nvSpPr>
          <p:cNvPr id="10244" name="矩形 4">
            <a:extLst>
              <a:ext uri="{FF2B5EF4-FFF2-40B4-BE49-F238E27FC236}">
                <a16:creationId xmlns:a16="http://schemas.microsoft.com/office/drawing/2014/main" id="{CCA2A0FF-97A6-40F0-891C-018026198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3888"/>
            <a:ext cx="264160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二、触电种类</a:t>
            </a:r>
          </a:p>
        </p:txBody>
      </p:sp>
      <p:pic>
        <p:nvPicPr>
          <p:cNvPr id="20486" name="图片 11269" descr="BU2$%0)JV7`X8[E$49H0~AO">
            <a:extLst>
              <a:ext uri="{FF2B5EF4-FFF2-40B4-BE49-F238E27FC236}">
                <a16:creationId xmlns:a16="http://schemas.microsoft.com/office/drawing/2014/main" id="{BEADA47A-DCAF-4254-80AD-89CD4C60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0"/>
          <a:stretch>
            <a:fillRect/>
          </a:stretch>
        </p:blipFill>
        <p:spPr bwMode="auto">
          <a:xfrm>
            <a:off x="468313" y="1844675"/>
            <a:ext cx="263683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11270" descr="BU2$%0)JV7`X8[E$49H0~AO">
            <a:extLst>
              <a:ext uri="{FF2B5EF4-FFF2-40B4-BE49-F238E27FC236}">
                <a16:creationId xmlns:a16="http://schemas.microsoft.com/office/drawing/2014/main" id="{138793A3-80ED-4D36-9E5C-0507EB02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8"/>
          <a:stretch>
            <a:fillRect/>
          </a:stretch>
        </p:blipFill>
        <p:spPr bwMode="auto">
          <a:xfrm>
            <a:off x="3240088" y="1773238"/>
            <a:ext cx="27368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C29C99E-6701-43C8-8676-97509E38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270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1272">
            <a:extLst>
              <a:ext uri="{FF2B5EF4-FFF2-40B4-BE49-F238E27FC236}">
                <a16:creationId xmlns:a16="http://schemas.microsoft.com/office/drawing/2014/main" id="{799660B1-3FA3-4771-9E67-3C3A60ADBD3C}"/>
              </a:ext>
            </a:extLst>
          </p:cNvPr>
          <p:cNvSpPr/>
          <p:nvPr/>
        </p:nvSpPr>
        <p:spPr>
          <a:xfrm>
            <a:off x="3240088" y="1255713"/>
            <a:ext cx="30289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不接触低压带电体</a:t>
            </a:r>
            <a:endParaRPr sz="2800" b="1">
              <a:solidFill>
                <a:srgbClr val="FF0000"/>
              </a:solidFill>
            </a:endParaRPr>
          </a:p>
        </p:txBody>
      </p:sp>
      <p:graphicFrame>
        <p:nvGraphicFramePr>
          <p:cNvPr id="20490" name="内容占位符 11273">
            <a:extLst>
              <a:ext uri="{FF2B5EF4-FFF2-40B4-BE49-F238E27FC236}">
                <a16:creationId xmlns:a16="http://schemas.microsoft.com/office/drawing/2014/main" id="{294F958D-6E14-448A-9A72-DA290BB9EA5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19813" y="1881188"/>
          <a:ext cx="260985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2610000" imgH="3152880" progId="PBrush">
                  <p:embed/>
                </p:oleObj>
              </mc:Choice>
              <mc:Fallback>
                <p:oleObj r:id="rId5" imgW="2610000" imgH="3152880" progId="PBrush">
                  <p:embed/>
                  <p:pic>
                    <p:nvPicPr>
                      <p:cNvPr id="20490" name="内容占位符 11273">
                        <a:extLst>
                          <a:ext uri="{FF2B5EF4-FFF2-40B4-BE49-F238E27FC236}">
                            <a16:creationId xmlns:a16="http://schemas.microsoft.com/office/drawing/2014/main" id="{294F958D-6E14-448A-9A72-DA290BB9EA5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1881188"/>
                        <a:ext cx="260985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文本框 11274">
            <a:extLst>
              <a:ext uri="{FF2B5EF4-FFF2-40B4-BE49-F238E27FC236}">
                <a16:creationId xmlns:a16="http://schemas.microsoft.com/office/drawing/2014/main" id="{9064E013-B5DB-4A86-ABB5-3F2B75F780B8}"/>
              </a:ext>
            </a:extLst>
          </p:cNvPr>
          <p:cNvSpPr/>
          <p:nvPr/>
        </p:nvSpPr>
        <p:spPr>
          <a:xfrm>
            <a:off x="1193800" y="6127750"/>
            <a:ext cx="1411288" cy="466725"/>
          </a:xfrm>
          <a:prstGeom prst="rect">
            <a:avLst/>
          </a:prstGeom>
          <a:noFill/>
          <a:ln>
            <a:solidFill>
              <a:srgbClr val="CC0000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双线触电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251" name="文本框 11275">
            <a:extLst>
              <a:ext uri="{FF2B5EF4-FFF2-40B4-BE49-F238E27FC236}">
                <a16:creationId xmlns:a16="http://schemas.microsoft.com/office/drawing/2014/main" id="{70B4CC59-3A7F-499B-890B-D6D5AC410277}"/>
              </a:ext>
            </a:extLst>
          </p:cNvPr>
          <p:cNvSpPr/>
          <p:nvPr/>
        </p:nvSpPr>
        <p:spPr>
          <a:xfrm>
            <a:off x="3816350" y="6165850"/>
            <a:ext cx="1401763" cy="457200"/>
          </a:xfrm>
          <a:prstGeom prst="rect">
            <a:avLst/>
          </a:prstGeom>
          <a:noFill/>
          <a:ln>
            <a:solidFill>
              <a:srgbClr val="CC0000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单线触电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252" name="文本框 11276">
            <a:extLst>
              <a:ext uri="{FF2B5EF4-FFF2-40B4-BE49-F238E27FC236}">
                <a16:creationId xmlns:a16="http://schemas.microsoft.com/office/drawing/2014/main" id="{56BC2F04-4EA4-49E9-BF7D-EFF2CD682468}"/>
              </a:ext>
            </a:extLst>
          </p:cNvPr>
          <p:cNvSpPr/>
          <p:nvPr/>
        </p:nvSpPr>
        <p:spPr>
          <a:xfrm>
            <a:off x="6877050" y="5626100"/>
            <a:ext cx="1401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不会触电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0" grpId="0" animBg="1"/>
      <p:bldP spid="10251" grpId="0" animBg="1"/>
      <p:bldP spid="102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">
            <a:extLst>
              <a:ext uri="{FF2B5EF4-FFF2-40B4-BE49-F238E27FC236}">
                <a16:creationId xmlns:a16="http://schemas.microsoft.com/office/drawing/2014/main" id="{6E20CEF0-C7F9-49B0-8C20-B22156A3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785813"/>
            <a:ext cx="87090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b="1"/>
              <a:t>如图所示，甲站在干燥的木桌上，一只手接触到火线；乙站在干燥木桌上，一只手接触到火线，此时另有人丙站在地面上用手去拉乙。则关于甲、乙、丙三人是否触电，正确的判断是（　　）</a:t>
            </a:r>
          </a:p>
          <a:p>
            <a:r>
              <a:rPr lang="zh-CN" altLang="en-US" sz="2800" b="1"/>
              <a:t>A．甲、乙、丙三人都发生了触电事故</a:t>
            </a:r>
          </a:p>
          <a:p>
            <a:r>
              <a:rPr lang="zh-CN" altLang="en-US" sz="2800" b="1"/>
              <a:t>B．只有甲发生触电事故</a:t>
            </a:r>
          </a:p>
          <a:p>
            <a:r>
              <a:rPr lang="zh-CN" altLang="en-US" sz="2800" b="1"/>
              <a:t>C．乙、丙二人只有乙发生了触电事故</a:t>
            </a:r>
          </a:p>
          <a:p>
            <a:r>
              <a:rPr lang="zh-CN" altLang="en-US" sz="2800" b="1"/>
              <a:t>D．乙、丙二人都发生了触电事故，甲不发生触电事故</a:t>
            </a:r>
          </a:p>
        </p:txBody>
      </p:sp>
      <p:pic>
        <p:nvPicPr>
          <p:cNvPr id="21507" name="图片 4">
            <a:extLst>
              <a:ext uri="{FF2B5EF4-FFF2-40B4-BE49-F238E27FC236}">
                <a16:creationId xmlns:a16="http://schemas.microsoft.com/office/drawing/2014/main" id="{77CCA2AE-2A16-4B23-8B25-A214CE5E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4487863"/>
            <a:ext cx="40306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1947</Words>
  <Application>Microsoft Office PowerPoint</Application>
  <PresentationFormat>全屏显示(4:3)</PresentationFormat>
  <Paragraphs>196</Paragraphs>
  <Slides>45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等线</vt:lpstr>
      <vt:lpstr>黑体</vt:lpstr>
      <vt:lpstr>华文宋体</vt:lpstr>
      <vt:lpstr>楷体_GB2312</vt:lpstr>
      <vt:lpstr>宋体</vt:lpstr>
      <vt:lpstr>Arial</vt:lpstr>
      <vt:lpstr>Calibri</vt:lpstr>
      <vt:lpstr>Calibri Light</vt:lpstr>
      <vt:lpstr>Symbol</vt:lpstr>
      <vt:lpstr>Times New Roman</vt:lpstr>
      <vt:lpstr>Office 主题​​</vt:lpstr>
      <vt:lpstr>Equation.3</vt:lpstr>
      <vt:lpstr>WPS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5</cp:revision>
  <dcterms:created xsi:type="dcterms:W3CDTF">2021-10-09T05:43:02Z</dcterms:created>
  <dcterms:modified xsi:type="dcterms:W3CDTF">2021-10-14T02:36:24Z</dcterms:modified>
</cp:coreProperties>
</file>