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23"/>
  </p:notesMasterIdLst>
  <p:sldIdLst>
    <p:sldId id="304" r:id="rId2"/>
    <p:sldId id="423" r:id="rId3"/>
    <p:sldId id="462" r:id="rId4"/>
    <p:sldId id="445" r:id="rId5"/>
    <p:sldId id="446" r:id="rId6"/>
    <p:sldId id="447" r:id="rId7"/>
    <p:sldId id="448" r:id="rId8"/>
    <p:sldId id="449" r:id="rId9"/>
    <p:sldId id="450" r:id="rId10"/>
    <p:sldId id="451" r:id="rId11"/>
    <p:sldId id="452" r:id="rId12"/>
    <p:sldId id="453" r:id="rId13"/>
    <p:sldId id="454" r:id="rId14"/>
    <p:sldId id="455" r:id="rId15"/>
    <p:sldId id="456" r:id="rId16"/>
    <p:sldId id="457" r:id="rId17"/>
    <p:sldId id="458" r:id="rId18"/>
    <p:sldId id="459" r:id="rId19"/>
    <p:sldId id="460" r:id="rId20"/>
    <p:sldId id="461" r:id="rId21"/>
    <p:sldId id="443" r:id="rId22"/>
  </p:sldIdLst>
  <p:sldSz cx="9144000" cy="5143500" type="screen16x9"/>
  <p:notesSz cx="6858000" cy="9144000"/>
  <p:defaultTextStyle>
    <a:defPPr>
      <a:defRPr lang="zh-CN"/>
    </a:defPPr>
    <a:lvl1pPr marL="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000000"/>
    <a:srgbClr val="1C1C1C"/>
    <a:srgbClr val="FF00FF"/>
    <a:srgbClr val="319095"/>
    <a:srgbClr val="D16809"/>
    <a:srgbClr val="F3F3F3"/>
    <a:srgbClr val="F5F5F5"/>
    <a:srgbClr val="5FCACB"/>
    <a:srgbClr val="F5841C"/>
    <a:srgbClr val="A0BF0D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8857" autoAdjust="0"/>
    <p:restoredTop sz="99816" autoAdjust="0"/>
  </p:normalViewPr>
  <p:slideViewPr>
    <p:cSldViewPr snapToGrid="0" showGuides="1">
      <p:cViewPr>
        <p:scale>
          <a:sx n="62" d="100"/>
          <a:sy n="62" d="100"/>
        </p:scale>
        <p:origin x="-3024" y="-153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5118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1CC1E6C-1C7A-46AD-9DE2-C229C9E19362}" type="datetimeFigureOut">
              <a:rPr lang="zh-CN" altLang="en-US" smtClean="0"/>
              <a:pPr/>
              <a:t>2019/9/15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EE45790-5B6F-4904-B224-7CB9223085AA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E45790-5B6F-4904-B224-7CB9223085AA}" type="slidenum">
              <a:rPr lang="zh-CN" altLang="en-US" smtClean="0"/>
              <a:pPr/>
              <a:t>1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E45790-5B6F-4904-B224-7CB9223085AA}" type="slidenum">
              <a:rPr lang="zh-CN" altLang="en-US" smtClean="0"/>
              <a:pPr/>
              <a:t>2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E45790-5B6F-4904-B224-7CB9223085AA}" type="slidenum">
              <a:rPr lang="zh-CN" altLang="en-US" smtClean="0"/>
              <a:pPr/>
              <a:t>8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E45790-5B6F-4904-B224-7CB9223085AA}" type="slidenum">
              <a:rPr lang="zh-CN" altLang="en-US" smtClean="0"/>
              <a:pPr/>
              <a:t>11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E45790-5B6F-4904-B224-7CB9223085AA}" type="slidenum">
              <a:rPr lang="zh-CN" altLang="en-US" smtClean="0"/>
              <a:pPr/>
              <a:t>17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E45790-5B6F-4904-B224-7CB9223085AA}" type="slidenum">
              <a:rPr lang="zh-CN" altLang="en-US" smtClean="0"/>
              <a:pPr/>
              <a:t>21</a:t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标题幻灯片">
    <p:bg>
      <p:bgPr>
        <a:pattFill prst="lgGrid">
          <a:fgClr>
            <a:srgbClr val="F3F3F3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教学分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 userDrawn="1"/>
        </p:nvSpPr>
        <p:spPr>
          <a:xfrm>
            <a:off x="4104245" y="52756"/>
            <a:ext cx="1234456" cy="486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r>
              <a:rPr lang="zh-CN" altLang="en-US" sz="1800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教学分析</a:t>
            </a:r>
          </a:p>
        </p:txBody>
      </p:sp>
      <p:cxnSp>
        <p:nvCxnSpPr>
          <p:cNvPr id="12" name="直接连接符 11"/>
          <p:cNvCxnSpPr/>
          <p:nvPr userDrawn="1"/>
        </p:nvCxnSpPr>
        <p:spPr>
          <a:xfrm>
            <a:off x="5338700" y="146302"/>
            <a:ext cx="0" cy="270000"/>
          </a:xfrm>
          <a:prstGeom prst="line">
            <a:avLst/>
          </a:prstGeom>
          <a:ln w="1270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直接连接符 12"/>
          <p:cNvCxnSpPr/>
          <p:nvPr userDrawn="1"/>
        </p:nvCxnSpPr>
        <p:spPr>
          <a:xfrm>
            <a:off x="6573146" y="146302"/>
            <a:ext cx="0" cy="270000"/>
          </a:xfrm>
          <a:prstGeom prst="line">
            <a:avLst/>
          </a:prstGeom>
          <a:ln w="1270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直接连接符 13"/>
          <p:cNvCxnSpPr/>
          <p:nvPr userDrawn="1"/>
        </p:nvCxnSpPr>
        <p:spPr>
          <a:xfrm>
            <a:off x="7818176" y="146302"/>
            <a:ext cx="0" cy="270000"/>
          </a:xfrm>
          <a:prstGeom prst="line">
            <a:avLst/>
          </a:prstGeom>
          <a:ln w="1270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矩形 14"/>
          <p:cNvSpPr/>
          <p:nvPr userDrawn="1"/>
        </p:nvSpPr>
        <p:spPr>
          <a:xfrm>
            <a:off x="5338691" y="52756"/>
            <a:ext cx="1234456" cy="486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r>
              <a:rPr lang="zh-CN" altLang="en-US" sz="1500" dirty="0">
                <a:solidFill>
                  <a:schemeClr val="bg1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教学设计</a:t>
            </a:r>
          </a:p>
        </p:txBody>
      </p:sp>
      <p:sp>
        <p:nvSpPr>
          <p:cNvPr id="16" name="矩形 15"/>
          <p:cNvSpPr/>
          <p:nvPr userDrawn="1"/>
        </p:nvSpPr>
        <p:spPr>
          <a:xfrm>
            <a:off x="6573147" y="52756"/>
            <a:ext cx="1234456" cy="486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r>
              <a:rPr lang="zh-CN" altLang="en-US" sz="1500" dirty="0">
                <a:solidFill>
                  <a:schemeClr val="bg1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教学过程</a:t>
            </a:r>
          </a:p>
        </p:txBody>
      </p:sp>
      <p:sp>
        <p:nvSpPr>
          <p:cNvPr id="17" name="矩形 16"/>
          <p:cNvSpPr/>
          <p:nvPr userDrawn="1"/>
        </p:nvSpPr>
        <p:spPr>
          <a:xfrm>
            <a:off x="7807602" y="52756"/>
            <a:ext cx="1234456" cy="486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r>
              <a:rPr lang="zh-CN" altLang="en-US" sz="1500" dirty="0">
                <a:solidFill>
                  <a:schemeClr val="bg1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教学反思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教学设计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 userDrawn="1"/>
        </p:nvSpPr>
        <p:spPr>
          <a:xfrm>
            <a:off x="4104245" y="52756"/>
            <a:ext cx="1234456" cy="486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r>
              <a:rPr lang="zh-CN" altLang="en-US" sz="1500" dirty="0">
                <a:solidFill>
                  <a:schemeClr val="bg1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教学分析</a:t>
            </a:r>
          </a:p>
        </p:txBody>
      </p:sp>
      <p:cxnSp>
        <p:nvCxnSpPr>
          <p:cNvPr id="12" name="直接连接符 11"/>
          <p:cNvCxnSpPr/>
          <p:nvPr userDrawn="1"/>
        </p:nvCxnSpPr>
        <p:spPr>
          <a:xfrm>
            <a:off x="5338700" y="146302"/>
            <a:ext cx="0" cy="270000"/>
          </a:xfrm>
          <a:prstGeom prst="line">
            <a:avLst/>
          </a:prstGeom>
          <a:ln w="1270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直接连接符 12"/>
          <p:cNvCxnSpPr/>
          <p:nvPr userDrawn="1"/>
        </p:nvCxnSpPr>
        <p:spPr>
          <a:xfrm>
            <a:off x="6573146" y="146302"/>
            <a:ext cx="0" cy="270000"/>
          </a:xfrm>
          <a:prstGeom prst="line">
            <a:avLst/>
          </a:prstGeom>
          <a:ln w="1270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直接连接符 13"/>
          <p:cNvCxnSpPr/>
          <p:nvPr userDrawn="1"/>
        </p:nvCxnSpPr>
        <p:spPr>
          <a:xfrm>
            <a:off x="7818176" y="146302"/>
            <a:ext cx="0" cy="270000"/>
          </a:xfrm>
          <a:prstGeom prst="line">
            <a:avLst/>
          </a:prstGeom>
          <a:ln w="1270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矩形 14"/>
          <p:cNvSpPr/>
          <p:nvPr userDrawn="1"/>
        </p:nvSpPr>
        <p:spPr>
          <a:xfrm>
            <a:off x="5338691" y="52756"/>
            <a:ext cx="1234456" cy="486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lvl="0" algn="ctr"/>
            <a:r>
              <a:rPr lang="zh-CN" altLang="en-US" sz="1800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教学设计</a:t>
            </a:r>
          </a:p>
        </p:txBody>
      </p:sp>
      <p:sp>
        <p:nvSpPr>
          <p:cNvPr id="16" name="矩形 15"/>
          <p:cNvSpPr/>
          <p:nvPr userDrawn="1"/>
        </p:nvSpPr>
        <p:spPr>
          <a:xfrm>
            <a:off x="6573147" y="52756"/>
            <a:ext cx="1234456" cy="486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r>
              <a:rPr lang="zh-CN" altLang="en-US" sz="1500" dirty="0">
                <a:solidFill>
                  <a:schemeClr val="bg1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教学过程</a:t>
            </a:r>
          </a:p>
        </p:txBody>
      </p:sp>
      <p:sp>
        <p:nvSpPr>
          <p:cNvPr id="17" name="矩形 16"/>
          <p:cNvSpPr/>
          <p:nvPr userDrawn="1"/>
        </p:nvSpPr>
        <p:spPr>
          <a:xfrm>
            <a:off x="7807602" y="52756"/>
            <a:ext cx="1234456" cy="486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r>
              <a:rPr lang="zh-CN" altLang="en-US" sz="1500" dirty="0">
                <a:solidFill>
                  <a:schemeClr val="bg1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教学反思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教学过程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 userDrawn="1"/>
        </p:nvSpPr>
        <p:spPr>
          <a:xfrm>
            <a:off x="4104245" y="52756"/>
            <a:ext cx="1234456" cy="486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r>
              <a:rPr lang="zh-CN" altLang="en-US" sz="1500" dirty="0">
                <a:solidFill>
                  <a:schemeClr val="bg1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教学分析</a:t>
            </a:r>
          </a:p>
        </p:txBody>
      </p:sp>
      <p:cxnSp>
        <p:nvCxnSpPr>
          <p:cNvPr id="12" name="直接连接符 11"/>
          <p:cNvCxnSpPr/>
          <p:nvPr userDrawn="1"/>
        </p:nvCxnSpPr>
        <p:spPr>
          <a:xfrm>
            <a:off x="5338700" y="146302"/>
            <a:ext cx="0" cy="270000"/>
          </a:xfrm>
          <a:prstGeom prst="line">
            <a:avLst/>
          </a:prstGeom>
          <a:ln w="1270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直接连接符 12"/>
          <p:cNvCxnSpPr/>
          <p:nvPr userDrawn="1"/>
        </p:nvCxnSpPr>
        <p:spPr>
          <a:xfrm>
            <a:off x="6573146" y="146302"/>
            <a:ext cx="0" cy="270000"/>
          </a:xfrm>
          <a:prstGeom prst="line">
            <a:avLst/>
          </a:prstGeom>
          <a:ln w="1270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直接连接符 13"/>
          <p:cNvCxnSpPr/>
          <p:nvPr userDrawn="1"/>
        </p:nvCxnSpPr>
        <p:spPr>
          <a:xfrm>
            <a:off x="7818176" y="146302"/>
            <a:ext cx="0" cy="270000"/>
          </a:xfrm>
          <a:prstGeom prst="line">
            <a:avLst/>
          </a:prstGeom>
          <a:ln w="1270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矩形 14"/>
          <p:cNvSpPr/>
          <p:nvPr userDrawn="1"/>
        </p:nvSpPr>
        <p:spPr>
          <a:xfrm>
            <a:off x="5338691" y="52756"/>
            <a:ext cx="1234456" cy="486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r>
              <a:rPr lang="zh-CN" altLang="en-US" sz="1500" dirty="0">
                <a:solidFill>
                  <a:schemeClr val="bg1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教学设计</a:t>
            </a:r>
          </a:p>
        </p:txBody>
      </p:sp>
      <p:sp>
        <p:nvSpPr>
          <p:cNvPr id="16" name="矩形 15"/>
          <p:cNvSpPr/>
          <p:nvPr userDrawn="1"/>
        </p:nvSpPr>
        <p:spPr>
          <a:xfrm>
            <a:off x="6573147" y="52756"/>
            <a:ext cx="1234456" cy="486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lvl="0" algn="ctr"/>
            <a:r>
              <a:rPr lang="zh-CN" altLang="en-US" sz="1800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教学过程</a:t>
            </a:r>
          </a:p>
        </p:txBody>
      </p:sp>
      <p:sp>
        <p:nvSpPr>
          <p:cNvPr id="17" name="矩形 16"/>
          <p:cNvSpPr/>
          <p:nvPr userDrawn="1"/>
        </p:nvSpPr>
        <p:spPr>
          <a:xfrm>
            <a:off x="7807602" y="52756"/>
            <a:ext cx="1234456" cy="486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r>
              <a:rPr lang="zh-CN" altLang="en-US" sz="1500" dirty="0">
                <a:solidFill>
                  <a:schemeClr val="bg1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教学反思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教学反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 userDrawn="1"/>
        </p:nvSpPr>
        <p:spPr>
          <a:xfrm>
            <a:off x="4104245" y="52756"/>
            <a:ext cx="1234456" cy="486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r>
              <a:rPr lang="zh-CN" altLang="en-US" sz="1500" dirty="0">
                <a:solidFill>
                  <a:schemeClr val="bg1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教学分析</a:t>
            </a:r>
          </a:p>
        </p:txBody>
      </p:sp>
      <p:cxnSp>
        <p:nvCxnSpPr>
          <p:cNvPr id="12" name="直接连接符 11"/>
          <p:cNvCxnSpPr/>
          <p:nvPr userDrawn="1"/>
        </p:nvCxnSpPr>
        <p:spPr>
          <a:xfrm>
            <a:off x="5338700" y="146302"/>
            <a:ext cx="0" cy="270000"/>
          </a:xfrm>
          <a:prstGeom prst="line">
            <a:avLst/>
          </a:prstGeom>
          <a:ln w="1270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直接连接符 12"/>
          <p:cNvCxnSpPr/>
          <p:nvPr userDrawn="1"/>
        </p:nvCxnSpPr>
        <p:spPr>
          <a:xfrm>
            <a:off x="6573146" y="146302"/>
            <a:ext cx="0" cy="270000"/>
          </a:xfrm>
          <a:prstGeom prst="line">
            <a:avLst/>
          </a:prstGeom>
          <a:ln w="1270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直接连接符 13"/>
          <p:cNvCxnSpPr/>
          <p:nvPr userDrawn="1"/>
        </p:nvCxnSpPr>
        <p:spPr>
          <a:xfrm>
            <a:off x="7818176" y="146302"/>
            <a:ext cx="0" cy="270000"/>
          </a:xfrm>
          <a:prstGeom prst="line">
            <a:avLst/>
          </a:prstGeom>
          <a:ln w="1270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矩形 14"/>
          <p:cNvSpPr/>
          <p:nvPr userDrawn="1"/>
        </p:nvSpPr>
        <p:spPr>
          <a:xfrm>
            <a:off x="5338691" y="52756"/>
            <a:ext cx="1234456" cy="486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r>
              <a:rPr lang="zh-CN" altLang="en-US" sz="1500" dirty="0">
                <a:solidFill>
                  <a:schemeClr val="bg1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教学设计</a:t>
            </a:r>
          </a:p>
        </p:txBody>
      </p:sp>
      <p:sp>
        <p:nvSpPr>
          <p:cNvPr id="16" name="矩形 15"/>
          <p:cNvSpPr/>
          <p:nvPr userDrawn="1"/>
        </p:nvSpPr>
        <p:spPr>
          <a:xfrm>
            <a:off x="6573147" y="52756"/>
            <a:ext cx="1234456" cy="486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r>
              <a:rPr lang="zh-CN" altLang="en-US" sz="1500" dirty="0">
                <a:solidFill>
                  <a:schemeClr val="bg1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教学过程</a:t>
            </a:r>
          </a:p>
        </p:txBody>
      </p:sp>
      <p:sp>
        <p:nvSpPr>
          <p:cNvPr id="17" name="矩形 16"/>
          <p:cNvSpPr/>
          <p:nvPr userDrawn="1"/>
        </p:nvSpPr>
        <p:spPr>
          <a:xfrm>
            <a:off x="7807602" y="52756"/>
            <a:ext cx="1234456" cy="486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lvl="0" algn="ctr"/>
            <a:r>
              <a:rPr lang="zh-CN" altLang="en-US" sz="1800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教学反思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8" cstate="print">
            <a:alphaModFix amt="70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直接连接符 6"/>
          <p:cNvCxnSpPr/>
          <p:nvPr/>
        </p:nvCxnSpPr>
        <p:spPr>
          <a:xfrm>
            <a:off x="20171" y="490140"/>
            <a:ext cx="9153000" cy="0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组合 7"/>
          <p:cNvGrpSpPr/>
          <p:nvPr/>
        </p:nvGrpSpPr>
        <p:grpSpPr>
          <a:xfrm rot="13450455">
            <a:off x="8682067" y="4439898"/>
            <a:ext cx="496115" cy="1260894"/>
            <a:chOff x="11762339" y="3746221"/>
            <a:chExt cx="406107" cy="1155987"/>
          </a:xfrm>
        </p:grpSpPr>
        <p:sp>
          <p:nvSpPr>
            <p:cNvPr id="9" name="Freeform 16"/>
            <p:cNvSpPr/>
            <p:nvPr/>
          </p:nvSpPr>
          <p:spPr bwMode="auto">
            <a:xfrm flipV="1">
              <a:off x="11767353" y="3746221"/>
              <a:ext cx="396080" cy="564858"/>
            </a:xfrm>
            <a:custGeom>
              <a:avLst/>
              <a:gdLst>
                <a:gd name="T0" fmla="*/ 284 w 758"/>
                <a:gd name="T1" fmla="*/ 1081 h 1081"/>
                <a:gd name="T2" fmla="*/ 758 w 758"/>
                <a:gd name="T3" fmla="*/ 0 h 1081"/>
                <a:gd name="T4" fmla="*/ 0 w 758"/>
                <a:gd name="T5" fmla="*/ 288 h 1081"/>
                <a:gd name="T6" fmla="*/ 284 w 758"/>
                <a:gd name="T7" fmla="*/ 1081 h 10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8" h="1081">
                  <a:moveTo>
                    <a:pt x="284" y="1081"/>
                  </a:moveTo>
                  <a:lnTo>
                    <a:pt x="758" y="0"/>
                  </a:lnTo>
                  <a:lnTo>
                    <a:pt x="0" y="288"/>
                  </a:lnTo>
                  <a:lnTo>
                    <a:pt x="284" y="1081"/>
                  </a:lnTo>
                  <a:close/>
                </a:path>
              </a:pathLst>
            </a:custGeom>
            <a:solidFill>
              <a:srgbClr val="31909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0" name="Freeform 30"/>
            <p:cNvSpPr/>
            <p:nvPr/>
          </p:nvSpPr>
          <p:spPr bwMode="auto">
            <a:xfrm rot="15296182">
              <a:off x="11830602" y="4196908"/>
              <a:ext cx="275725" cy="329602"/>
            </a:xfrm>
            <a:custGeom>
              <a:avLst/>
              <a:gdLst>
                <a:gd name="T0" fmla="*/ 0 w 261"/>
                <a:gd name="T1" fmla="*/ 0 h 312"/>
                <a:gd name="T2" fmla="*/ 119 w 261"/>
                <a:gd name="T3" fmla="*/ 312 h 312"/>
                <a:gd name="T4" fmla="*/ 119 w 261"/>
                <a:gd name="T5" fmla="*/ 312 h 312"/>
                <a:gd name="T6" fmla="*/ 261 w 261"/>
                <a:gd name="T7" fmla="*/ 0 h 312"/>
                <a:gd name="T8" fmla="*/ 0 w 261"/>
                <a:gd name="T9" fmla="*/ 0 h 3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1" h="312">
                  <a:moveTo>
                    <a:pt x="0" y="0"/>
                  </a:moveTo>
                  <a:lnTo>
                    <a:pt x="119" y="312"/>
                  </a:lnTo>
                  <a:lnTo>
                    <a:pt x="119" y="312"/>
                  </a:lnTo>
                  <a:lnTo>
                    <a:pt x="261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A0BF0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1" name="Freeform 12"/>
            <p:cNvSpPr/>
            <p:nvPr/>
          </p:nvSpPr>
          <p:spPr bwMode="auto">
            <a:xfrm rot="7160246">
              <a:off x="11692179" y="4425941"/>
              <a:ext cx="546427" cy="406107"/>
            </a:xfrm>
            <a:custGeom>
              <a:avLst/>
              <a:gdLst>
                <a:gd name="T0" fmla="*/ 782 w 1067"/>
                <a:gd name="T1" fmla="*/ 0 h 793"/>
                <a:gd name="T2" fmla="*/ 0 w 1067"/>
                <a:gd name="T3" fmla="*/ 288 h 793"/>
                <a:gd name="T4" fmla="*/ 1067 w 1067"/>
                <a:gd name="T5" fmla="*/ 793 h 793"/>
                <a:gd name="T6" fmla="*/ 782 w 1067"/>
                <a:gd name="T7" fmla="*/ 0 h 7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67" h="793">
                  <a:moveTo>
                    <a:pt x="782" y="0"/>
                  </a:moveTo>
                  <a:lnTo>
                    <a:pt x="0" y="288"/>
                  </a:lnTo>
                  <a:lnTo>
                    <a:pt x="1067" y="793"/>
                  </a:lnTo>
                  <a:lnTo>
                    <a:pt x="782" y="0"/>
                  </a:lnTo>
                  <a:close/>
                </a:path>
              </a:pathLst>
            </a:custGeom>
            <a:solidFill>
              <a:srgbClr val="FDB9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</p:grpSp>
      <p:grpSp>
        <p:nvGrpSpPr>
          <p:cNvPr id="12" name="组合 11"/>
          <p:cNvGrpSpPr/>
          <p:nvPr/>
        </p:nvGrpSpPr>
        <p:grpSpPr>
          <a:xfrm rot="2731254">
            <a:off x="259471" y="-270342"/>
            <a:ext cx="424636" cy="1208734"/>
            <a:chOff x="4454660" y="3810474"/>
            <a:chExt cx="406107" cy="1155987"/>
          </a:xfrm>
        </p:grpSpPr>
        <p:sp>
          <p:nvSpPr>
            <p:cNvPr id="13" name="Freeform 16"/>
            <p:cNvSpPr/>
            <p:nvPr/>
          </p:nvSpPr>
          <p:spPr bwMode="auto">
            <a:xfrm flipV="1">
              <a:off x="4459674" y="3810474"/>
              <a:ext cx="396080" cy="564858"/>
            </a:xfrm>
            <a:custGeom>
              <a:avLst/>
              <a:gdLst>
                <a:gd name="T0" fmla="*/ 284 w 758"/>
                <a:gd name="T1" fmla="*/ 1081 h 1081"/>
                <a:gd name="T2" fmla="*/ 758 w 758"/>
                <a:gd name="T3" fmla="*/ 0 h 1081"/>
                <a:gd name="T4" fmla="*/ 0 w 758"/>
                <a:gd name="T5" fmla="*/ 288 h 1081"/>
                <a:gd name="T6" fmla="*/ 284 w 758"/>
                <a:gd name="T7" fmla="*/ 1081 h 10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8" h="1081">
                  <a:moveTo>
                    <a:pt x="284" y="1081"/>
                  </a:moveTo>
                  <a:lnTo>
                    <a:pt x="758" y="0"/>
                  </a:lnTo>
                  <a:lnTo>
                    <a:pt x="0" y="288"/>
                  </a:lnTo>
                  <a:lnTo>
                    <a:pt x="284" y="1081"/>
                  </a:lnTo>
                  <a:close/>
                </a:path>
              </a:pathLst>
            </a:custGeom>
            <a:solidFill>
              <a:srgbClr val="31909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4" name="Freeform 30"/>
            <p:cNvSpPr/>
            <p:nvPr/>
          </p:nvSpPr>
          <p:spPr bwMode="auto">
            <a:xfrm rot="15296182">
              <a:off x="4522923" y="4261161"/>
              <a:ext cx="275725" cy="329602"/>
            </a:xfrm>
            <a:custGeom>
              <a:avLst/>
              <a:gdLst>
                <a:gd name="T0" fmla="*/ 0 w 261"/>
                <a:gd name="T1" fmla="*/ 0 h 312"/>
                <a:gd name="T2" fmla="*/ 119 w 261"/>
                <a:gd name="T3" fmla="*/ 312 h 312"/>
                <a:gd name="T4" fmla="*/ 119 w 261"/>
                <a:gd name="T5" fmla="*/ 312 h 312"/>
                <a:gd name="T6" fmla="*/ 261 w 261"/>
                <a:gd name="T7" fmla="*/ 0 h 312"/>
                <a:gd name="T8" fmla="*/ 0 w 261"/>
                <a:gd name="T9" fmla="*/ 0 h 3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1" h="312">
                  <a:moveTo>
                    <a:pt x="0" y="0"/>
                  </a:moveTo>
                  <a:lnTo>
                    <a:pt x="119" y="312"/>
                  </a:lnTo>
                  <a:lnTo>
                    <a:pt x="119" y="312"/>
                  </a:lnTo>
                  <a:lnTo>
                    <a:pt x="261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A0BF0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5" name="Freeform 12"/>
            <p:cNvSpPr/>
            <p:nvPr/>
          </p:nvSpPr>
          <p:spPr bwMode="auto">
            <a:xfrm rot="7160246">
              <a:off x="4384500" y="4490194"/>
              <a:ext cx="546427" cy="406107"/>
            </a:xfrm>
            <a:custGeom>
              <a:avLst/>
              <a:gdLst>
                <a:gd name="T0" fmla="*/ 782 w 1067"/>
                <a:gd name="T1" fmla="*/ 0 h 793"/>
                <a:gd name="T2" fmla="*/ 0 w 1067"/>
                <a:gd name="T3" fmla="*/ 288 h 793"/>
                <a:gd name="T4" fmla="*/ 1067 w 1067"/>
                <a:gd name="T5" fmla="*/ 793 h 793"/>
                <a:gd name="T6" fmla="*/ 782 w 1067"/>
                <a:gd name="T7" fmla="*/ 0 h 7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67" h="793">
                  <a:moveTo>
                    <a:pt x="782" y="0"/>
                  </a:moveTo>
                  <a:lnTo>
                    <a:pt x="0" y="288"/>
                  </a:lnTo>
                  <a:lnTo>
                    <a:pt x="1067" y="793"/>
                  </a:lnTo>
                  <a:lnTo>
                    <a:pt x="782" y="0"/>
                  </a:lnTo>
                  <a:close/>
                </a:path>
              </a:pathLst>
            </a:custGeom>
            <a:solidFill>
              <a:srgbClr val="FDB9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</p:grpSp>
      <p:grpSp>
        <p:nvGrpSpPr>
          <p:cNvPr id="16" name="组合 15"/>
          <p:cNvGrpSpPr/>
          <p:nvPr/>
        </p:nvGrpSpPr>
        <p:grpSpPr>
          <a:xfrm rot="23880000" flipV="1">
            <a:off x="73789" y="-26610"/>
            <a:ext cx="159482" cy="453968"/>
            <a:chOff x="4454660" y="3810474"/>
            <a:chExt cx="406107" cy="1155987"/>
          </a:xfrm>
        </p:grpSpPr>
        <p:sp>
          <p:nvSpPr>
            <p:cNvPr id="17" name="Freeform 16"/>
            <p:cNvSpPr/>
            <p:nvPr/>
          </p:nvSpPr>
          <p:spPr bwMode="auto">
            <a:xfrm flipV="1">
              <a:off x="4459674" y="3810474"/>
              <a:ext cx="396080" cy="564858"/>
            </a:xfrm>
            <a:custGeom>
              <a:avLst/>
              <a:gdLst>
                <a:gd name="T0" fmla="*/ 284 w 758"/>
                <a:gd name="T1" fmla="*/ 1081 h 1081"/>
                <a:gd name="T2" fmla="*/ 758 w 758"/>
                <a:gd name="T3" fmla="*/ 0 h 1081"/>
                <a:gd name="T4" fmla="*/ 0 w 758"/>
                <a:gd name="T5" fmla="*/ 288 h 1081"/>
                <a:gd name="T6" fmla="*/ 284 w 758"/>
                <a:gd name="T7" fmla="*/ 1081 h 10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8" h="1081">
                  <a:moveTo>
                    <a:pt x="284" y="1081"/>
                  </a:moveTo>
                  <a:lnTo>
                    <a:pt x="758" y="0"/>
                  </a:lnTo>
                  <a:lnTo>
                    <a:pt x="0" y="288"/>
                  </a:lnTo>
                  <a:lnTo>
                    <a:pt x="284" y="1081"/>
                  </a:lnTo>
                  <a:close/>
                </a:path>
              </a:pathLst>
            </a:custGeom>
            <a:solidFill>
              <a:srgbClr val="31909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8" name="Freeform 30"/>
            <p:cNvSpPr/>
            <p:nvPr/>
          </p:nvSpPr>
          <p:spPr bwMode="auto">
            <a:xfrm rot="15296182">
              <a:off x="4522923" y="4261161"/>
              <a:ext cx="275725" cy="329602"/>
            </a:xfrm>
            <a:custGeom>
              <a:avLst/>
              <a:gdLst>
                <a:gd name="T0" fmla="*/ 0 w 261"/>
                <a:gd name="T1" fmla="*/ 0 h 312"/>
                <a:gd name="T2" fmla="*/ 119 w 261"/>
                <a:gd name="T3" fmla="*/ 312 h 312"/>
                <a:gd name="T4" fmla="*/ 119 w 261"/>
                <a:gd name="T5" fmla="*/ 312 h 312"/>
                <a:gd name="T6" fmla="*/ 261 w 261"/>
                <a:gd name="T7" fmla="*/ 0 h 312"/>
                <a:gd name="T8" fmla="*/ 0 w 261"/>
                <a:gd name="T9" fmla="*/ 0 h 3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1" h="312">
                  <a:moveTo>
                    <a:pt x="0" y="0"/>
                  </a:moveTo>
                  <a:lnTo>
                    <a:pt x="119" y="312"/>
                  </a:lnTo>
                  <a:lnTo>
                    <a:pt x="119" y="312"/>
                  </a:lnTo>
                  <a:lnTo>
                    <a:pt x="261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A0BF0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9" name="Freeform 12"/>
            <p:cNvSpPr/>
            <p:nvPr/>
          </p:nvSpPr>
          <p:spPr bwMode="auto">
            <a:xfrm rot="7160246">
              <a:off x="4384500" y="4490194"/>
              <a:ext cx="546427" cy="406107"/>
            </a:xfrm>
            <a:custGeom>
              <a:avLst/>
              <a:gdLst>
                <a:gd name="T0" fmla="*/ 782 w 1067"/>
                <a:gd name="T1" fmla="*/ 0 h 793"/>
                <a:gd name="T2" fmla="*/ 0 w 1067"/>
                <a:gd name="T3" fmla="*/ 288 h 793"/>
                <a:gd name="T4" fmla="*/ 1067 w 1067"/>
                <a:gd name="T5" fmla="*/ 793 h 793"/>
                <a:gd name="T6" fmla="*/ 782 w 1067"/>
                <a:gd name="T7" fmla="*/ 0 h 7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67" h="793">
                  <a:moveTo>
                    <a:pt x="782" y="0"/>
                  </a:moveTo>
                  <a:lnTo>
                    <a:pt x="0" y="288"/>
                  </a:lnTo>
                  <a:lnTo>
                    <a:pt x="1067" y="793"/>
                  </a:lnTo>
                  <a:lnTo>
                    <a:pt x="782" y="0"/>
                  </a:lnTo>
                  <a:close/>
                </a:path>
              </a:pathLst>
            </a:custGeom>
            <a:solidFill>
              <a:srgbClr val="FDB9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</p:grpSp>
      <p:grpSp>
        <p:nvGrpSpPr>
          <p:cNvPr id="24" name="组合 23"/>
          <p:cNvGrpSpPr/>
          <p:nvPr/>
        </p:nvGrpSpPr>
        <p:grpSpPr>
          <a:xfrm rot="19500000" flipH="1" flipV="1">
            <a:off x="9013919" y="291600"/>
            <a:ext cx="159482" cy="453968"/>
            <a:chOff x="4454660" y="3810474"/>
            <a:chExt cx="406107" cy="1155987"/>
          </a:xfrm>
        </p:grpSpPr>
        <p:sp>
          <p:nvSpPr>
            <p:cNvPr id="25" name="Freeform 16"/>
            <p:cNvSpPr/>
            <p:nvPr/>
          </p:nvSpPr>
          <p:spPr bwMode="auto">
            <a:xfrm flipV="1">
              <a:off x="4459674" y="3810474"/>
              <a:ext cx="396080" cy="564858"/>
            </a:xfrm>
            <a:custGeom>
              <a:avLst/>
              <a:gdLst>
                <a:gd name="T0" fmla="*/ 284 w 758"/>
                <a:gd name="T1" fmla="*/ 1081 h 1081"/>
                <a:gd name="T2" fmla="*/ 758 w 758"/>
                <a:gd name="T3" fmla="*/ 0 h 1081"/>
                <a:gd name="T4" fmla="*/ 0 w 758"/>
                <a:gd name="T5" fmla="*/ 288 h 1081"/>
                <a:gd name="T6" fmla="*/ 284 w 758"/>
                <a:gd name="T7" fmla="*/ 1081 h 10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8" h="1081">
                  <a:moveTo>
                    <a:pt x="284" y="1081"/>
                  </a:moveTo>
                  <a:lnTo>
                    <a:pt x="758" y="0"/>
                  </a:lnTo>
                  <a:lnTo>
                    <a:pt x="0" y="288"/>
                  </a:lnTo>
                  <a:lnTo>
                    <a:pt x="284" y="1081"/>
                  </a:lnTo>
                  <a:close/>
                </a:path>
              </a:pathLst>
            </a:custGeom>
            <a:solidFill>
              <a:srgbClr val="31909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26" name="Freeform 30"/>
            <p:cNvSpPr/>
            <p:nvPr/>
          </p:nvSpPr>
          <p:spPr bwMode="auto">
            <a:xfrm rot="15296182">
              <a:off x="4522923" y="4261161"/>
              <a:ext cx="275725" cy="329602"/>
            </a:xfrm>
            <a:custGeom>
              <a:avLst/>
              <a:gdLst>
                <a:gd name="T0" fmla="*/ 0 w 261"/>
                <a:gd name="T1" fmla="*/ 0 h 312"/>
                <a:gd name="T2" fmla="*/ 119 w 261"/>
                <a:gd name="T3" fmla="*/ 312 h 312"/>
                <a:gd name="T4" fmla="*/ 119 w 261"/>
                <a:gd name="T5" fmla="*/ 312 h 312"/>
                <a:gd name="T6" fmla="*/ 261 w 261"/>
                <a:gd name="T7" fmla="*/ 0 h 312"/>
                <a:gd name="T8" fmla="*/ 0 w 261"/>
                <a:gd name="T9" fmla="*/ 0 h 3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1" h="312">
                  <a:moveTo>
                    <a:pt x="0" y="0"/>
                  </a:moveTo>
                  <a:lnTo>
                    <a:pt x="119" y="312"/>
                  </a:lnTo>
                  <a:lnTo>
                    <a:pt x="119" y="312"/>
                  </a:lnTo>
                  <a:lnTo>
                    <a:pt x="261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A0BF0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27" name="Freeform 12"/>
            <p:cNvSpPr/>
            <p:nvPr/>
          </p:nvSpPr>
          <p:spPr bwMode="auto">
            <a:xfrm rot="7160246">
              <a:off x="4384500" y="4490194"/>
              <a:ext cx="546427" cy="406107"/>
            </a:xfrm>
            <a:custGeom>
              <a:avLst/>
              <a:gdLst>
                <a:gd name="T0" fmla="*/ 782 w 1067"/>
                <a:gd name="T1" fmla="*/ 0 h 793"/>
                <a:gd name="T2" fmla="*/ 0 w 1067"/>
                <a:gd name="T3" fmla="*/ 288 h 793"/>
                <a:gd name="T4" fmla="*/ 1067 w 1067"/>
                <a:gd name="T5" fmla="*/ 793 h 793"/>
                <a:gd name="T6" fmla="*/ 782 w 1067"/>
                <a:gd name="T7" fmla="*/ 0 h 7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67" h="793">
                  <a:moveTo>
                    <a:pt x="782" y="0"/>
                  </a:moveTo>
                  <a:lnTo>
                    <a:pt x="0" y="288"/>
                  </a:lnTo>
                  <a:lnTo>
                    <a:pt x="1067" y="793"/>
                  </a:lnTo>
                  <a:lnTo>
                    <a:pt x="782" y="0"/>
                  </a:lnTo>
                  <a:close/>
                </a:path>
              </a:pathLst>
            </a:custGeom>
            <a:solidFill>
              <a:srgbClr val="FDB9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8.jpe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9.jpe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0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1.jpe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7" Type="http://schemas.openxmlformats.org/officeDocument/2006/relationships/image" Target="../media/image2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4.png"/><Relationship Id="rId5" Type="http://schemas.openxmlformats.org/officeDocument/2006/relationships/image" Target="../media/image4.png"/><Relationship Id="rId4" Type="http://schemas.openxmlformats.org/officeDocument/2006/relationships/image" Target="../media/image2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0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2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5.jpeg"/><Relationship Id="rId4" Type="http://schemas.openxmlformats.org/officeDocument/2006/relationships/image" Target="../media/image14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6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Picture 3" descr="road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2139802"/>
            <a:ext cx="9144001" cy="3003698"/>
          </a:xfrm>
          <a:prstGeom prst="rect">
            <a:avLst/>
          </a:prstGeom>
        </p:spPr>
      </p:pic>
      <p:grpSp>
        <p:nvGrpSpPr>
          <p:cNvPr id="88" name="组合 87"/>
          <p:cNvGrpSpPr/>
          <p:nvPr/>
        </p:nvGrpSpPr>
        <p:grpSpPr>
          <a:xfrm>
            <a:off x="1962626" y="3100035"/>
            <a:ext cx="4438184" cy="1569660"/>
            <a:chOff x="6053682" y="2916363"/>
            <a:chExt cx="3825180" cy="1684623"/>
          </a:xfrm>
        </p:grpSpPr>
        <p:grpSp>
          <p:nvGrpSpPr>
            <p:cNvPr id="89" name="组合 72"/>
            <p:cNvGrpSpPr/>
            <p:nvPr/>
          </p:nvGrpSpPr>
          <p:grpSpPr>
            <a:xfrm>
              <a:off x="6053682" y="2916363"/>
              <a:ext cx="3825180" cy="1684623"/>
              <a:chOff x="6053682" y="2916363"/>
              <a:chExt cx="3825180" cy="1684623"/>
            </a:xfrm>
          </p:grpSpPr>
          <p:sp>
            <p:nvSpPr>
              <p:cNvPr id="94" name="文本框 79"/>
              <p:cNvSpPr txBox="1"/>
              <p:nvPr/>
            </p:nvSpPr>
            <p:spPr>
              <a:xfrm>
                <a:off x="6053682" y="2916363"/>
                <a:ext cx="3774795" cy="168462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>
                <a:defPPr>
                  <a:defRPr lang="zh-CN"/>
                </a:defPPr>
                <a:lvl1pPr>
                  <a:defRPr sz="3200" b="1">
                    <a:solidFill>
                      <a:srgbClr val="F5841C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</a:defRPr>
                </a:lvl1pPr>
              </a:lstStyle>
              <a:p>
                <a:pPr>
                  <a:lnSpc>
                    <a:spcPct val="150000"/>
                  </a:lnSpc>
                </a:pPr>
                <a:r>
                  <a:rPr lang="zh-CN" altLang="en-US" dirty="0" smtClean="0">
                    <a:solidFill>
                      <a:schemeClr val="accent3"/>
                    </a:solidFill>
                  </a:rPr>
                  <a:t>      新课标人教版</a:t>
                </a:r>
                <a:r>
                  <a:rPr lang="en-US" altLang="zh-CN" dirty="0" smtClean="0">
                    <a:solidFill>
                      <a:schemeClr val="accent3"/>
                    </a:solidFill>
                  </a:rPr>
                  <a:t>·</a:t>
                </a:r>
                <a:r>
                  <a:rPr lang="zh-CN" altLang="en-US" dirty="0" smtClean="0">
                    <a:solidFill>
                      <a:srgbClr val="319095"/>
                    </a:solidFill>
                  </a:rPr>
                  <a:t>物理</a:t>
                </a:r>
                <a:endParaRPr lang="en-US" altLang="zh-CN" dirty="0" smtClean="0">
                  <a:solidFill>
                    <a:srgbClr val="319095"/>
                  </a:solidFill>
                </a:endParaRPr>
              </a:p>
              <a:p>
                <a:pPr algn="ctr">
                  <a:lnSpc>
                    <a:spcPct val="150000"/>
                  </a:lnSpc>
                </a:pPr>
                <a:r>
                  <a:rPr lang="zh-CN" altLang="en-US" dirty="0" smtClean="0">
                    <a:solidFill>
                      <a:schemeClr val="accent3"/>
                    </a:solidFill>
                  </a:rPr>
                  <a:t>     </a:t>
                </a:r>
                <a:r>
                  <a:rPr lang="zh-CN" altLang="en-US" dirty="0" smtClean="0">
                    <a:solidFill>
                      <a:srgbClr val="D16809"/>
                    </a:solidFill>
                  </a:rPr>
                  <a:t>八年级上</a:t>
                </a:r>
                <a:endParaRPr lang="zh-CN" altLang="en-US" dirty="0">
                  <a:solidFill>
                    <a:srgbClr val="D16809"/>
                  </a:solidFill>
                </a:endParaRPr>
              </a:p>
            </p:txBody>
          </p:sp>
          <p:sp>
            <p:nvSpPr>
              <p:cNvPr id="95" name="圆角矩形 94"/>
              <p:cNvSpPr/>
              <p:nvPr/>
            </p:nvSpPr>
            <p:spPr>
              <a:xfrm>
                <a:off x="6409827" y="3087476"/>
                <a:ext cx="3469035" cy="1476135"/>
              </a:xfrm>
              <a:prstGeom prst="roundRect">
                <a:avLst/>
              </a:prstGeom>
              <a:noFill/>
              <a:ln w="6350">
                <a:solidFill>
                  <a:srgbClr val="A0BF0D"/>
                </a:solidFill>
                <a:prstDash val="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  <p:grpSp>
          <p:nvGrpSpPr>
            <p:cNvPr id="90" name="组合 45"/>
            <p:cNvGrpSpPr/>
            <p:nvPr/>
          </p:nvGrpSpPr>
          <p:grpSpPr>
            <a:xfrm rot="2731254">
              <a:off x="6341934" y="2879007"/>
              <a:ext cx="109793" cy="312528"/>
              <a:chOff x="4454660" y="3810474"/>
              <a:chExt cx="406107" cy="1155987"/>
            </a:xfrm>
          </p:grpSpPr>
          <p:sp>
            <p:nvSpPr>
              <p:cNvPr id="91" name="Freeform 16"/>
              <p:cNvSpPr/>
              <p:nvPr/>
            </p:nvSpPr>
            <p:spPr bwMode="auto">
              <a:xfrm flipV="1">
                <a:off x="4459674" y="3810474"/>
                <a:ext cx="396080" cy="564858"/>
              </a:xfrm>
              <a:custGeom>
                <a:avLst/>
                <a:gdLst>
                  <a:gd name="T0" fmla="*/ 284 w 758"/>
                  <a:gd name="T1" fmla="*/ 1081 h 1081"/>
                  <a:gd name="T2" fmla="*/ 758 w 758"/>
                  <a:gd name="T3" fmla="*/ 0 h 1081"/>
                  <a:gd name="T4" fmla="*/ 0 w 758"/>
                  <a:gd name="T5" fmla="*/ 288 h 1081"/>
                  <a:gd name="T6" fmla="*/ 284 w 758"/>
                  <a:gd name="T7" fmla="*/ 1081 h 10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758" h="1081">
                    <a:moveTo>
                      <a:pt x="284" y="1081"/>
                    </a:moveTo>
                    <a:lnTo>
                      <a:pt x="758" y="0"/>
                    </a:lnTo>
                    <a:lnTo>
                      <a:pt x="0" y="288"/>
                    </a:lnTo>
                    <a:lnTo>
                      <a:pt x="284" y="1081"/>
                    </a:lnTo>
                    <a:close/>
                  </a:path>
                </a:pathLst>
              </a:custGeom>
              <a:solidFill>
                <a:srgbClr val="31909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92" name="Freeform 30"/>
              <p:cNvSpPr/>
              <p:nvPr/>
            </p:nvSpPr>
            <p:spPr bwMode="auto">
              <a:xfrm rot="15296182">
                <a:off x="4522923" y="4261161"/>
                <a:ext cx="275725" cy="329602"/>
              </a:xfrm>
              <a:custGeom>
                <a:avLst/>
                <a:gdLst>
                  <a:gd name="T0" fmla="*/ 0 w 261"/>
                  <a:gd name="T1" fmla="*/ 0 h 312"/>
                  <a:gd name="T2" fmla="*/ 119 w 261"/>
                  <a:gd name="T3" fmla="*/ 312 h 312"/>
                  <a:gd name="T4" fmla="*/ 119 w 261"/>
                  <a:gd name="T5" fmla="*/ 312 h 312"/>
                  <a:gd name="T6" fmla="*/ 261 w 261"/>
                  <a:gd name="T7" fmla="*/ 0 h 312"/>
                  <a:gd name="T8" fmla="*/ 0 w 261"/>
                  <a:gd name="T9" fmla="*/ 0 h 3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61" h="312">
                    <a:moveTo>
                      <a:pt x="0" y="0"/>
                    </a:moveTo>
                    <a:lnTo>
                      <a:pt x="119" y="312"/>
                    </a:lnTo>
                    <a:lnTo>
                      <a:pt x="119" y="312"/>
                    </a:lnTo>
                    <a:lnTo>
                      <a:pt x="261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A0BF0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93" name="Freeform 12"/>
              <p:cNvSpPr/>
              <p:nvPr/>
            </p:nvSpPr>
            <p:spPr bwMode="auto">
              <a:xfrm rot="7160246">
                <a:off x="4384500" y="4490194"/>
                <a:ext cx="546427" cy="406107"/>
              </a:xfrm>
              <a:custGeom>
                <a:avLst/>
                <a:gdLst>
                  <a:gd name="T0" fmla="*/ 782 w 1067"/>
                  <a:gd name="T1" fmla="*/ 0 h 793"/>
                  <a:gd name="T2" fmla="*/ 0 w 1067"/>
                  <a:gd name="T3" fmla="*/ 288 h 793"/>
                  <a:gd name="T4" fmla="*/ 1067 w 1067"/>
                  <a:gd name="T5" fmla="*/ 793 h 793"/>
                  <a:gd name="T6" fmla="*/ 782 w 1067"/>
                  <a:gd name="T7" fmla="*/ 0 h 79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067" h="793">
                    <a:moveTo>
                      <a:pt x="782" y="0"/>
                    </a:moveTo>
                    <a:lnTo>
                      <a:pt x="0" y="288"/>
                    </a:lnTo>
                    <a:lnTo>
                      <a:pt x="1067" y="793"/>
                    </a:lnTo>
                    <a:lnTo>
                      <a:pt x="782" y="0"/>
                    </a:lnTo>
                    <a:close/>
                  </a:path>
                </a:pathLst>
              </a:custGeom>
              <a:solidFill>
                <a:srgbClr val="FDB9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</p:grpSp>
      </p:grpSp>
      <p:sp>
        <p:nvSpPr>
          <p:cNvPr id="96" name="文本框 78"/>
          <p:cNvSpPr txBox="1"/>
          <p:nvPr/>
        </p:nvSpPr>
        <p:spPr>
          <a:xfrm>
            <a:off x="3018172" y="2343420"/>
            <a:ext cx="2908489" cy="623248"/>
          </a:xfrm>
          <a:prstGeom prst="rect">
            <a:avLst/>
          </a:prstGeom>
          <a:noFill/>
        </p:spPr>
        <p:txBody>
          <a:bodyPr wrap="none" lIns="68580" tIns="34290" rIns="68580" bIns="34290" rtlCol="0">
            <a:spAutoFit/>
          </a:bodyPr>
          <a:lstStyle>
            <a:defPPr>
              <a:defRPr lang="zh-CN"/>
            </a:defPPr>
            <a:lvl1pPr>
              <a:defRPr sz="3200" b="1">
                <a:solidFill>
                  <a:srgbClr val="F5841C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zh-CN" altLang="en-US" sz="3600" dirty="0" smtClean="0">
                <a:solidFill>
                  <a:srgbClr val="FF0000"/>
                </a:solidFill>
              </a:rPr>
              <a:t>学科素养课件</a:t>
            </a:r>
            <a:endParaRPr lang="zh-CN" altLang="en-US" sz="3600" dirty="0">
              <a:solidFill>
                <a:srgbClr val="FF0000"/>
              </a:solidFill>
            </a:endParaRPr>
          </a:p>
        </p:txBody>
      </p:sp>
      <p:pic>
        <p:nvPicPr>
          <p:cNvPr id="54" name="Picture 5" descr="cloudandb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892786" y="39705"/>
            <a:ext cx="6225455" cy="998520"/>
          </a:xfrm>
          <a:prstGeom prst="rect">
            <a:avLst/>
          </a:prstGeom>
        </p:spPr>
      </p:pic>
      <p:pic>
        <p:nvPicPr>
          <p:cNvPr id="97" name="Picture 4" descr="cloud_ballon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7796518" y="5143500"/>
            <a:ext cx="842657" cy="68989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500"/>
                            </p:stCondLst>
                            <p:childTnLst>
                              <p:par>
                                <p:cTn id="2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500"/>
                            </p:stCondLst>
                            <p:childTnLst>
                              <p:par>
                                <p:cTn id="24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2057 -0.10209 C -0.02722 -0.10602 -0.03307 -0.11204 -0.03932 -0.1169 C -0.04271 -0.11945 -0.04636 -0.12037 -0.04974 -0.12246 C -0.05091 -0.12315 -0.05169 -0.12546 -0.05287 -0.12616 C -0.05417 -0.12709 -0.06354 -0.12963 -0.06432 -0.12986 C -0.07162 -0.13241 -0.07761 -0.13588 -0.08516 -0.13727 C -0.08972 -0.13935 -0.09414 -0.1419 -0.0987 -0.14468 C -0.10222 -0.14676 -0.10391 -0.1456 -0.10703 -0.14838 C -0.11289 -0.15347 -0.11823 -0.15857 -0.12474 -0.16134 C -0.12578 -0.1625 -0.12669 -0.16412 -0.12787 -0.16505 C -0.12891 -0.16597 -0.13008 -0.16597 -0.13099 -0.1669 C -0.1375 -0.17338 -0.14258 -0.18125 -0.14974 -0.18542 C -0.15287 -0.19097 -0.15599 -0.19653 -0.15912 -0.20209 C -0.16081 -0.20509 -0.16341 -0.20533 -0.16537 -0.20764 C -0.16849 -0.21597 -0.17383 -0.22269 -0.17787 -0.22986 C -0.18399 -0.24074 -0.18998 -0.25139 -0.19557 -0.2632 C -0.20365 -0.28033 -0.20729 -0.30556 -0.2112 -0.32616 C -0.21211 -0.33773 -0.2138 -0.34815 -0.21537 -0.35949 C -0.21563 -0.38634 -0.2125 -0.44815 -0.21953 -0.48542 C -0.2224 -0.53079 -0.22149 -0.57037 -0.23307 -0.61134 C -0.23503 -0.61806 -0.23672 -0.62778 -0.23932 -0.63357 C -0.24675 -0.6507 -0.24297 -0.63982 -0.2487 -0.64838 C -0.25248 -0.65394 -0.25638 -0.66227 -0.2612 -0.66505 C -0.27448 -0.67292 -0.28659 -0.67639 -0.30078 -0.67801 C -0.32878 -0.69468 -0.36094 -0.68056 -0.39037 -0.67616 C -0.41211 -0.6632 -0.42669 -0.67824 -0.44349 -0.69468 C -0.44623 -0.69722 -0.44961 -0.69815 -0.45182 -0.70209 C -0.45547 -0.70857 -0.45821 -0.71088 -0.46328 -0.7132 C -0.46732 -0.72037 -0.4724 -0.72153 -0.47682 -0.72801 C -0.48099 -0.73426 -0.48451 -0.73704 -0.48932 -0.74283 C -0.49141 -0.74537 -0.4944 -0.74445 -0.49662 -0.74653 C -0.50313 -0.75301 -0.50612 -0.75625 -0.51328 -0.75949 C -0.51862 -0.76574 -0.52578 -0.76783 -0.53203 -0.7706 C -0.54219 -0.78264 -0.57383 -0.77778 -0.57787 -0.77801 C -0.58867 -0.78449 -0.57656 -0.77801 -0.60391 -0.77801 C -0.65287 -0.77801 -0.70182 -0.77917 -0.75078 -0.77986 C -0.76094 -0.78588 -0.76992 -0.79722 -0.77995 -0.80394 C -0.78334 -0.80625 -0.78568 -0.81134 -0.78932 -0.81134 " pathEditMode="relative" ptsTypes="fffffffffffffffffffffffffffffffffffffA">
                                      <p:cBhvr>
                                        <p:cTn id="25" dur="20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6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9"/>
          <p:cNvGrpSpPr/>
          <p:nvPr/>
        </p:nvGrpSpPr>
        <p:grpSpPr>
          <a:xfrm>
            <a:off x="0" y="0"/>
            <a:ext cx="2407920" cy="818555"/>
            <a:chOff x="444500" y="496094"/>
            <a:chExt cx="2362200" cy="1091406"/>
          </a:xfrm>
          <a:solidFill>
            <a:schemeClr val="accent4">
              <a:lumMod val="20000"/>
              <a:lumOff val="80000"/>
            </a:schemeClr>
          </a:solidFill>
        </p:grpSpPr>
        <p:sp>
          <p:nvSpPr>
            <p:cNvPr id="15" name="圆角矩形 14"/>
            <p:cNvSpPr/>
            <p:nvPr/>
          </p:nvSpPr>
          <p:spPr>
            <a:xfrm>
              <a:off x="444500" y="901700"/>
              <a:ext cx="2362200" cy="685800"/>
            </a:xfrm>
            <a:prstGeom prst="roundRect">
              <a:avLst/>
            </a:prstGeom>
            <a:grpFill/>
            <a:ln w="19050"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cxnSp>
          <p:nvCxnSpPr>
            <p:cNvPr id="16" name="直接连接符 15"/>
            <p:cNvCxnSpPr/>
            <p:nvPr/>
          </p:nvCxnSpPr>
          <p:spPr>
            <a:xfrm rot="5400000">
              <a:off x="7810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7" name="直接连接符 16"/>
            <p:cNvCxnSpPr/>
            <p:nvPr/>
          </p:nvCxnSpPr>
          <p:spPr>
            <a:xfrm rot="5400000">
              <a:off x="18859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pic>
        <p:nvPicPr>
          <p:cNvPr id="21" name="图片 20" descr="book3.png"/>
          <p:cNvPicPr>
            <a:picLocks noChangeAspect="1"/>
          </p:cNvPicPr>
          <p:nvPr/>
        </p:nvPicPr>
        <p:blipFill>
          <a:blip r:embed="rId2" cstate="print"/>
          <a:srcRect l="10980" t="7891" r="17050" b="13779"/>
          <a:stretch>
            <a:fillRect/>
          </a:stretch>
        </p:blipFill>
        <p:spPr>
          <a:xfrm>
            <a:off x="7968343" y="3947300"/>
            <a:ext cx="971550" cy="1057407"/>
          </a:xfrm>
          <a:prstGeom prst="rect">
            <a:avLst/>
          </a:prstGeom>
        </p:spPr>
      </p:pic>
      <p:sp>
        <p:nvSpPr>
          <p:cNvPr id="9" name="矩形 8"/>
          <p:cNvSpPr/>
          <p:nvPr/>
        </p:nvSpPr>
        <p:spPr>
          <a:xfrm>
            <a:off x="275120" y="348923"/>
            <a:ext cx="1972335" cy="484748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r>
              <a:rPr lang="zh-CN" altLang="en-US" sz="27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知识点 密度</a:t>
            </a:r>
            <a:endParaRPr lang="en-US" altLang="zh-CN" sz="270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9" name="矩形 18"/>
          <p:cNvSpPr/>
          <p:nvPr/>
        </p:nvSpPr>
        <p:spPr>
          <a:xfrm>
            <a:off x="929640" y="1710988"/>
            <a:ext cx="6659880" cy="28079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(1)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密度是表示物质特性的物理量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它不随物体形状、位置等条件的变化而变化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与物体的质量和体积大小无关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(2)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同种物质的密度与温度、压强和物质的状态有关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例如冰和水的密度不同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(3)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密度相同的也不一定就是同种物质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例如煤油和酒精、冰和蜡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.</a:t>
            </a:r>
          </a:p>
        </p:txBody>
      </p:sp>
      <p:pic>
        <p:nvPicPr>
          <p:cNvPr id="13" name="图片 12" descr="图片1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912190"/>
            <a:ext cx="1548256" cy="67050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9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TextBox 61"/>
          <p:cNvSpPr txBox="1"/>
          <p:nvPr/>
        </p:nvSpPr>
        <p:spPr>
          <a:xfrm>
            <a:off x="1021080" y="586821"/>
            <a:ext cx="8787540" cy="900246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>
            <a:defPPr>
              <a:defRPr lang="zh-CN"/>
            </a:defPPr>
            <a:lvl1pPr>
              <a:defRPr sz="19900" b="1">
                <a:solidFill>
                  <a:srgbClr val="5FCACB"/>
                </a:solidFill>
              </a:defRPr>
            </a:lvl1pPr>
          </a:lstStyle>
          <a:p>
            <a:r>
              <a:rPr lang="zh-CN" altLang="en-US" sz="5400" dirty="0" smtClean="0">
                <a:solidFill>
                  <a:schemeClr val="accent1"/>
                </a:solidFill>
                <a:latin typeface="隶书" panose="02010509060101010101" pitchFamily="49" charset="-122"/>
                <a:ea typeface="隶书" panose="02010509060101010101" pitchFamily="49" charset="-122"/>
              </a:rPr>
              <a:t>   第六章 质量与密度</a:t>
            </a:r>
          </a:p>
        </p:txBody>
      </p:sp>
      <p:sp>
        <p:nvSpPr>
          <p:cNvPr id="64" name="文本框 78"/>
          <p:cNvSpPr txBox="1"/>
          <p:nvPr/>
        </p:nvSpPr>
        <p:spPr>
          <a:xfrm>
            <a:off x="2700695" y="1789651"/>
            <a:ext cx="4631717" cy="577081"/>
          </a:xfrm>
          <a:prstGeom prst="rect">
            <a:avLst/>
          </a:prstGeom>
          <a:noFill/>
        </p:spPr>
        <p:txBody>
          <a:bodyPr wrap="none" lIns="68580" tIns="34290" rIns="68580" bIns="34290" rtlCol="0">
            <a:spAutoFit/>
          </a:bodyPr>
          <a:lstStyle>
            <a:defPPr>
              <a:defRPr lang="zh-CN"/>
            </a:defPPr>
            <a:lvl1pPr>
              <a:defRPr sz="3200" b="1">
                <a:solidFill>
                  <a:srgbClr val="F5841C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zh-CN" altLang="en-US" sz="3300" dirty="0" smtClean="0">
                <a:solidFill>
                  <a:schemeClr val="accent1"/>
                </a:solidFill>
              </a:rPr>
              <a:t>第</a:t>
            </a:r>
            <a:r>
              <a:rPr lang="en-US" altLang="zh-CN" sz="3300" dirty="0" smtClean="0">
                <a:solidFill>
                  <a:schemeClr val="accent1"/>
                </a:solidFill>
              </a:rPr>
              <a:t>3</a:t>
            </a:r>
            <a:r>
              <a:rPr lang="zh-CN" altLang="en-US" sz="3300" dirty="0" smtClean="0">
                <a:solidFill>
                  <a:schemeClr val="accent1"/>
                </a:solidFill>
              </a:rPr>
              <a:t>节　测量物质的密度</a:t>
            </a:r>
          </a:p>
        </p:txBody>
      </p:sp>
      <p:pic>
        <p:nvPicPr>
          <p:cNvPr id="25" name="Picture 12" descr="clouds1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821839" y="3102759"/>
            <a:ext cx="4771653" cy="827958"/>
          </a:xfrm>
          <a:prstGeom prst="rect">
            <a:avLst/>
          </a:prstGeom>
        </p:spPr>
      </p:pic>
      <p:pic>
        <p:nvPicPr>
          <p:cNvPr id="26" name="Picture 10" descr="field1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88457" y="3838045"/>
            <a:ext cx="8916747" cy="1354442"/>
          </a:xfrm>
          <a:prstGeom prst="rect">
            <a:avLst/>
          </a:prstGeom>
        </p:spPr>
      </p:pic>
      <p:pic>
        <p:nvPicPr>
          <p:cNvPr id="27" name="Picture 11" descr="server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2759528" y="3294761"/>
            <a:ext cx="3559629" cy="1954878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200">
        <p14:prism dir="u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2" dur="1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7" dur="1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" grpId="0"/>
      <p:bldP spid="6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9"/>
          <p:cNvGrpSpPr/>
          <p:nvPr/>
        </p:nvGrpSpPr>
        <p:grpSpPr>
          <a:xfrm>
            <a:off x="0" y="0"/>
            <a:ext cx="3368040" cy="818555"/>
            <a:chOff x="444500" y="496094"/>
            <a:chExt cx="2362200" cy="1091406"/>
          </a:xfrm>
          <a:solidFill>
            <a:schemeClr val="accent4">
              <a:lumMod val="20000"/>
              <a:lumOff val="80000"/>
            </a:schemeClr>
          </a:solidFill>
        </p:grpSpPr>
        <p:sp>
          <p:nvSpPr>
            <p:cNvPr id="15" name="圆角矩形 14"/>
            <p:cNvSpPr/>
            <p:nvPr/>
          </p:nvSpPr>
          <p:spPr>
            <a:xfrm>
              <a:off x="444500" y="901700"/>
              <a:ext cx="2362200" cy="685800"/>
            </a:xfrm>
            <a:prstGeom prst="roundRect">
              <a:avLst/>
            </a:prstGeom>
            <a:grpFill/>
            <a:ln w="19050"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cxnSp>
          <p:nvCxnSpPr>
            <p:cNvPr id="16" name="直接连接符 15"/>
            <p:cNvCxnSpPr/>
            <p:nvPr/>
          </p:nvCxnSpPr>
          <p:spPr>
            <a:xfrm rot="5400000">
              <a:off x="7810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7" name="直接连接符 16"/>
            <p:cNvCxnSpPr/>
            <p:nvPr/>
          </p:nvCxnSpPr>
          <p:spPr>
            <a:xfrm rot="5400000">
              <a:off x="18859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pic>
        <p:nvPicPr>
          <p:cNvPr id="21" name="图片 20" descr="book3.png"/>
          <p:cNvPicPr>
            <a:picLocks noChangeAspect="1"/>
          </p:cNvPicPr>
          <p:nvPr/>
        </p:nvPicPr>
        <p:blipFill>
          <a:blip r:embed="rId2" cstate="print"/>
          <a:srcRect l="10980" t="7891" r="17050" b="13779"/>
          <a:stretch>
            <a:fillRect/>
          </a:stretch>
        </p:blipFill>
        <p:spPr>
          <a:xfrm>
            <a:off x="7968343" y="3947300"/>
            <a:ext cx="971550" cy="1057407"/>
          </a:xfrm>
          <a:prstGeom prst="rect">
            <a:avLst/>
          </a:prstGeom>
        </p:spPr>
      </p:pic>
      <p:sp>
        <p:nvSpPr>
          <p:cNvPr id="9" name="矩形 8"/>
          <p:cNvSpPr/>
          <p:nvPr/>
        </p:nvSpPr>
        <p:spPr>
          <a:xfrm>
            <a:off x="275120" y="348923"/>
            <a:ext cx="3011081" cy="484748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r>
              <a:rPr lang="zh-CN" altLang="en-US" sz="27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知识点 量筒的使用</a:t>
            </a:r>
            <a:endParaRPr lang="en-US" altLang="zh-CN" sz="270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9" name="矩形 18"/>
          <p:cNvSpPr/>
          <p:nvPr/>
        </p:nvSpPr>
        <p:spPr>
          <a:xfrm>
            <a:off x="822960" y="1695748"/>
            <a:ext cx="6659880" cy="23462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    量筒、量杯、烧杯都可以作为量取液体的容器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.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量筒的横截面积较小、分度值较小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测量最精确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;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量杯也是有刻度的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用于量取化学试剂等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刻度不均匀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越往上越小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;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烧杯呈圆柱形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顶部有槽口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便于倾倒液体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部分烧杯有刻度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可粗测液体体积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(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但刻度稀疏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误差大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).</a:t>
            </a:r>
          </a:p>
        </p:txBody>
      </p:sp>
      <p:pic>
        <p:nvPicPr>
          <p:cNvPr id="12" name="图片 11" descr="图片1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820750"/>
            <a:ext cx="1548256" cy="67050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9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9"/>
          <p:cNvGrpSpPr/>
          <p:nvPr/>
        </p:nvGrpSpPr>
        <p:grpSpPr>
          <a:xfrm>
            <a:off x="0" y="0"/>
            <a:ext cx="5532120" cy="818555"/>
            <a:chOff x="444500" y="496094"/>
            <a:chExt cx="2362200" cy="1091406"/>
          </a:xfrm>
          <a:solidFill>
            <a:schemeClr val="accent4">
              <a:lumMod val="20000"/>
              <a:lumOff val="80000"/>
            </a:schemeClr>
          </a:solidFill>
        </p:grpSpPr>
        <p:sp>
          <p:nvSpPr>
            <p:cNvPr id="15" name="圆角矩形 14"/>
            <p:cNvSpPr/>
            <p:nvPr/>
          </p:nvSpPr>
          <p:spPr>
            <a:xfrm>
              <a:off x="444500" y="901700"/>
              <a:ext cx="2362200" cy="685800"/>
            </a:xfrm>
            <a:prstGeom prst="roundRect">
              <a:avLst/>
            </a:prstGeom>
            <a:grpFill/>
            <a:ln w="19050"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cxnSp>
          <p:nvCxnSpPr>
            <p:cNvPr id="16" name="直接连接符 15"/>
            <p:cNvCxnSpPr/>
            <p:nvPr/>
          </p:nvCxnSpPr>
          <p:spPr>
            <a:xfrm rot="5400000">
              <a:off x="7810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7" name="直接连接符 16"/>
            <p:cNvCxnSpPr/>
            <p:nvPr/>
          </p:nvCxnSpPr>
          <p:spPr>
            <a:xfrm rot="5400000">
              <a:off x="18859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pic>
        <p:nvPicPr>
          <p:cNvPr id="21" name="图片 20" descr="book3.png"/>
          <p:cNvPicPr>
            <a:picLocks noChangeAspect="1"/>
          </p:cNvPicPr>
          <p:nvPr/>
        </p:nvPicPr>
        <p:blipFill>
          <a:blip r:embed="rId2" cstate="print"/>
          <a:srcRect l="10980" t="7891" r="17050" b="13779"/>
          <a:stretch>
            <a:fillRect/>
          </a:stretch>
        </p:blipFill>
        <p:spPr>
          <a:xfrm>
            <a:off x="7968343" y="3947300"/>
            <a:ext cx="971550" cy="1057407"/>
          </a:xfrm>
          <a:prstGeom prst="rect">
            <a:avLst/>
          </a:prstGeom>
        </p:spPr>
      </p:pic>
      <p:sp>
        <p:nvSpPr>
          <p:cNvPr id="9" name="矩形 8"/>
          <p:cNvSpPr/>
          <p:nvPr/>
        </p:nvSpPr>
        <p:spPr>
          <a:xfrm>
            <a:off x="275120" y="348923"/>
            <a:ext cx="5088573" cy="484748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r>
              <a:rPr lang="zh-CN" altLang="en-US" sz="27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知识点 使用量筒测量固体的体积</a:t>
            </a:r>
            <a:endParaRPr lang="en-US" altLang="zh-CN" sz="270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9" name="矩形 18"/>
          <p:cNvSpPr/>
          <p:nvPr/>
        </p:nvSpPr>
        <p:spPr>
          <a:xfrm>
            <a:off x="1508760" y="1009948"/>
            <a:ext cx="6659880" cy="37312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如果物体有吸水性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如一小块砖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.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用天平先称出它的质量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.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在量筒中放入一定量的水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将砖块用细线吊着浸没入量筒里的水中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让它充分吸水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待砖块吸足水后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通过增、减水量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使量筒内的水面与某个整数刻度线相齐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记下这个数值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V1,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把砖块从量筒中提出水面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滴干后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再观察此时量筒中剩余的水量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V2,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那么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砖块的体积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V=V1-V2,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求得砖块的实际体积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再根据测得的质量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就可以计算出砖块的密度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也可以用埋沙法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沙子选择用细沙误差更小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.</a:t>
            </a:r>
          </a:p>
        </p:txBody>
      </p:sp>
      <p:pic>
        <p:nvPicPr>
          <p:cNvPr id="12" name="图片 11" descr="图片1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820750"/>
            <a:ext cx="1548256" cy="67050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9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9"/>
          <p:cNvGrpSpPr/>
          <p:nvPr/>
        </p:nvGrpSpPr>
        <p:grpSpPr>
          <a:xfrm>
            <a:off x="0" y="0"/>
            <a:ext cx="6080760" cy="818555"/>
            <a:chOff x="444500" y="496094"/>
            <a:chExt cx="2362200" cy="1091406"/>
          </a:xfrm>
          <a:solidFill>
            <a:schemeClr val="accent4">
              <a:lumMod val="20000"/>
              <a:lumOff val="80000"/>
            </a:schemeClr>
          </a:solidFill>
        </p:grpSpPr>
        <p:sp>
          <p:nvSpPr>
            <p:cNvPr id="15" name="圆角矩形 14"/>
            <p:cNvSpPr/>
            <p:nvPr/>
          </p:nvSpPr>
          <p:spPr>
            <a:xfrm>
              <a:off x="444500" y="901700"/>
              <a:ext cx="2362200" cy="685800"/>
            </a:xfrm>
            <a:prstGeom prst="roundRect">
              <a:avLst/>
            </a:prstGeom>
            <a:grpFill/>
            <a:ln w="19050"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cxnSp>
          <p:nvCxnSpPr>
            <p:cNvPr id="16" name="直接连接符 15"/>
            <p:cNvCxnSpPr/>
            <p:nvPr/>
          </p:nvCxnSpPr>
          <p:spPr>
            <a:xfrm rot="5400000">
              <a:off x="7810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7" name="直接连接符 16"/>
            <p:cNvCxnSpPr/>
            <p:nvPr/>
          </p:nvCxnSpPr>
          <p:spPr>
            <a:xfrm rot="5400000">
              <a:off x="18859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pic>
        <p:nvPicPr>
          <p:cNvPr id="21" name="图片 20" descr="book3.png"/>
          <p:cNvPicPr>
            <a:picLocks noChangeAspect="1"/>
          </p:cNvPicPr>
          <p:nvPr/>
        </p:nvPicPr>
        <p:blipFill>
          <a:blip r:embed="rId2" cstate="print"/>
          <a:srcRect l="10980" t="7891" r="17050" b="13779"/>
          <a:stretch>
            <a:fillRect/>
          </a:stretch>
        </p:blipFill>
        <p:spPr>
          <a:xfrm>
            <a:off x="7968343" y="3947300"/>
            <a:ext cx="971550" cy="1057407"/>
          </a:xfrm>
          <a:prstGeom prst="rect">
            <a:avLst/>
          </a:prstGeom>
        </p:spPr>
      </p:pic>
      <p:sp>
        <p:nvSpPr>
          <p:cNvPr id="9" name="矩形 8"/>
          <p:cNvSpPr/>
          <p:nvPr/>
        </p:nvSpPr>
        <p:spPr>
          <a:xfrm>
            <a:off x="275120" y="348923"/>
            <a:ext cx="5781070" cy="484748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r>
              <a:rPr lang="zh-CN" altLang="en-US" sz="27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知识点 用天平和量筒测量固体的密度</a:t>
            </a:r>
            <a:endParaRPr lang="en-US" altLang="zh-CN" sz="270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9" name="矩形 18"/>
          <p:cNvSpPr/>
          <p:nvPr/>
        </p:nvSpPr>
        <p:spPr>
          <a:xfrm>
            <a:off x="1341120" y="1771948"/>
            <a:ext cx="6659880" cy="18846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    测固体密度时应先测质量后测体积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.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若顺序颠倒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先测体积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由于固体上沾有水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再测质量时会使质量值偏大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计算出的密度偏大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.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同时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不干燥的固体放在天平托盘上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可能会腐蚀天平托盘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.</a:t>
            </a:r>
          </a:p>
        </p:txBody>
      </p:sp>
      <p:pic>
        <p:nvPicPr>
          <p:cNvPr id="12" name="图片 11" descr="图片1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820750"/>
            <a:ext cx="1548256" cy="67050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9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9"/>
          <p:cNvGrpSpPr/>
          <p:nvPr/>
        </p:nvGrpSpPr>
        <p:grpSpPr>
          <a:xfrm>
            <a:off x="0" y="0"/>
            <a:ext cx="6080760" cy="818555"/>
            <a:chOff x="444500" y="496094"/>
            <a:chExt cx="2362200" cy="1091406"/>
          </a:xfrm>
          <a:solidFill>
            <a:schemeClr val="accent4">
              <a:lumMod val="20000"/>
              <a:lumOff val="80000"/>
            </a:schemeClr>
          </a:solidFill>
        </p:grpSpPr>
        <p:sp>
          <p:nvSpPr>
            <p:cNvPr id="15" name="圆角矩形 14"/>
            <p:cNvSpPr/>
            <p:nvPr/>
          </p:nvSpPr>
          <p:spPr>
            <a:xfrm>
              <a:off x="444500" y="901700"/>
              <a:ext cx="2362200" cy="685800"/>
            </a:xfrm>
            <a:prstGeom prst="roundRect">
              <a:avLst/>
            </a:prstGeom>
            <a:grpFill/>
            <a:ln w="19050"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cxnSp>
          <p:nvCxnSpPr>
            <p:cNvPr id="16" name="直接连接符 15"/>
            <p:cNvCxnSpPr/>
            <p:nvPr/>
          </p:nvCxnSpPr>
          <p:spPr>
            <a:xfrm rot="5400000">
              <a:off x="7810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7" name="直接连接符 16"/>
            <p:cNvCxnSpPr/>
            <p:nvPr/>
          </p:nvCxnSpPr>
          <p:spPr>
            <a:xfrm rot="5400000">
              <a:off x="18859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pic>
        <p:nvPicPr>
          <p:cNvPr id="21" name="图片 20" descr="book3.png"/>
          <p:cNvPicPr>
            <a:picLocks noChangeAspect="1"/>
          </p:cNvPicPr>
          <p:nvPr/>
        </p:nvPicPr>
        <p:blipFill>
          <a:blip r:embed="rId2" cstate="print"/>
          <a:srcRect l="10980" t="7891" r="17050" b="13779"/>
          <a:stretch>
            <a:fillRect/>
          </a:stretch>
        </p:blipFill>
        <p:spPr>
          <a:xfrm>
            <a:off x="7968343" y="3947300"/>
            <a:ext cx="971550" cy="1057407"/>
          </a:xfrm>
          <a:prstGeom prst="rect">
            <a:avLst/>
          </a:prstGeom>
        </p:spPr>
      </p:pic>
      <p:sp>
        <p:nvSpPr>
          <p:cNvPr id="9" name="矩形 8"/>
          <p:cNvSpPr/>
          <p:nvPr/>
        </p:nvSpPr>
        <p:spPr>
          <a:xfrm>
            <a:off x="275120" y="348923"/>
            <a:ext cx="5781070" cy="484748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r>
              <a:rPr lang="zh-CN" altLang="en-US" sz="27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知识点 用天平和量筒测量液体的密度</a:t>
            </a:r>
            <a:endParaRPr lang="en-US" altLang="zh-CN" sz="270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9" name="矩形 18"/>
          <p:cNvSpPr/>
          <p:nvPr/>
        </p:nvSpPr>
        <p:spPr>
          <a:xfrm>
            <a:off x="1508760" y="3768388"/>
            <a:ext cx="6659880" cy="4996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利用液体密度测量仪可以快速测量液体密度</a:t>
            </a:r>
            <a:endParaRPr lang="en-US" altLang="zh-CN" sz="200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10" name="图片 9" descr="图片6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805534"/>
            <a:ext cx="1597020" cy="670505"/>
          </a:xfrm>
          <a:prstGeom prst="rect">
            <a:avLst/>
          </a:prstGeom>
        </p:spPr>
      </p:pic>
      <p:pic>
        <p:nvPicPr>
          <p:cNvPr id="11" name="wj901.jpg" descr="id:2147522226;FounderCES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2784299" y="1239689"/>
            <a:ext cx="2610661" cy="232243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9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9"/>
          <p:cNvGrpSpPr/>
          <p:nvPr/>
        </p:nvGrpSpPr>
        <p:grpSpPr>
          <a:xfrm>
            <a:off x="0" y="0"/>
            <a:ext cx="6080760" cy="818555"/>
            <a:chOff x="444500" y="496094"/>
            <a:chExt cx="2362200" cy="1091406"/>
          </a:xfrm>
          <a:solidFill>
            <a:schemeClr val="accent4">
              <a:lumMod val="20000"/>
              <a:lumOff val="80000"/>
            </a:schemeClr>
          </a:solidFill>
        </p:grpSpPr>
        <p:sp>
          <p:nvSpPr>
            <p:cNvPr id="15" name="圆角矩形 14"/>
            <p:cNvSpPr/>
            <p:nvPr/>
          </p:nvSpPr>
          <p:spPr>
            <a:xfrm>
              <a:off x="444500" y="901700"/>
              <a:ext cx="2362200" cy="685800"/>
            </a:xfrm>
            <a:prstGeom prst="roundRect">
              <a:avLst/>
            </a:prstGeom>
            <a:grpFill/>
            <a:ln w="19050"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cxnSp>
          <p:nvCxnSpPr>
            <p:cNvPr id="16" name="直接连接符 15"/>
            <p:cNvCxnSpPr/>
            <p:nvPr/>
          </p:nvCxnSpPr>
          <p:spPr>
            <a:xfrm rot="5400000">
              <a:off x="7810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7" name="直接连接符 16"/>
            <p:cNvCxnSpPr/>
            <p:nvPr/>
          </p:nvCxnSpPr>
          <p:spPr>
            <a:xfrm rot="5400000">
              <a:off x="18859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pic>
        <p:nvPicPr>
          <p:cNvPr id="21" name="图片 20" descr="book3.png"/>
          <p:cNvPicPr>
            <a:picLocks noChangeAspect="1"/>
          </p:cNvPicPr>
          <p:nvPr/>
        </p:nvPicPr>
        <p:blipFill>
          <a:blip r:embed="rId2" cstate="print"/>
          <a:srcRect l="10980" t="7891" r="17050" b="13779"/>
          <a:stretch>
            <a:fillRect/>
          </a:stretch>
        </p:blipFill>
        <p:spPr>
          <a:xfrm>
            <a:off x="7968343" y="3947300"/>
            <a:ext cx="971550" cy="1057407"/>
          </a:xfrm>
          <a:prstGeom prst="rect">
            <a:avLst/>
          </a:prstGeom>
        </p:spPr>
      </p:pic>
      <p:sp>
        <p:nvSpPr>
          <p:cNvPr id="9" name="矩形 8"/>
          <p:cNvSpPr/>
          <p:nvPr/>
        </p:nvSpPr>
        <p:spPr>
          <a:xfrm>
            <a:off x="275120" y="348923"/>
            <a:ext cx="5781070" cy="484748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r>
              <a:rPr lang="zh-CN" altLang="en-US" sz="27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知识点 用天平和量筒测量液体的密度</a:t>
            </a:r>
            <a:endParaRPr lang="en-US" altLang="zh-CN" sz="270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9" name="矩形 18"/>
          <p:cNvSpPr/>
          <p:nvPr/>
        </p:nvSpPr>
        <p:spPr>
          <a:xfrm>
            <a:off x="944880" y="1634788"/>
            <a:ext cx="6659880" cy="23462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    测液体密度时必须先测出烧杯和液体的总质量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m1,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向量筒中倒入一部分液体后再测出剩余部分液体和烧杯的质量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m2.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如果先测空烧杯的质量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再测烧杯和盐水的总质量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最后把液体倒入量筒中测体积时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烧杯中还留着一部分液体未倒入量筒中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会使测量的体积偏小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密度偏大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.</a:t>
            </a:r>
          </a:p>
        </p:txBody>
      </p:sp>
      <p:pic>
        <p:nvPicPr>
          <p:cNvPr id="12" name="图片 11" descr="图片1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820750"/>
            <a:ext cx="1548256" cy="67050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9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TextBox 61"/>
          <p:cNvSpPr txBox="1"/>
          <p:nvPr/>
        </p:nvSpPr>
        <p:spPr>
          <a:xfrm>
            <a:off x="1021080" y="586821"/>
            <a:ext cx="8787540" cy="900246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>
            <a:defPPr>
              <a:defRPr lang="zh-CN"/>
            </a:defPPr>
            <a:lvl1pPr>
              <a:defRPr sz="19900" b="1">
                <a:solidFill>
                  <a:srgbClr val="5FCACB"/>
                </a:solidFill>
              </a:defRPr>
            </a:lvl1pPr>
          </a:lstStyle>
          <a:p>
            <a:r>
              <a:rPr lang="zh-CN" altLang="en-US" sz="5400" dirty="0" smtClean="0">
                <a:solidFill>
                  <a:schemeClr val="accent1"/>
                </a:solidFill>
                <a:latin typeface="隶书" panose="02010509060101010101" pitchFamily="49" charset="-122"/>
                <a:ea typeface="隶书" panose="02010509060101010101" pitchFamily="49" charset="-122"/>
              </a:rPr>
              <a:t>   第六章 质量与密度</a:t>
            </a:r>
          </a:p>
        </p:txBody>
      </p:sp>
      <p:sp>
        <p:nvSpPr>
          <p:cNvPr id="64" name="文本框 78"/>
          <p:cNvSpPr txBox="1"/>
          <p:nvPr/>
        </p:nvSpPr>
        <p:spPr>
          <a:xfrm>
            <a:off x="2700695" y="1789651"/>
            <a:ext cx="4631717" cy="577081"/>
          </a:xfrm>
          <a:prstGeom prst="rect">
            <a:avLst/>
          </a:prstGeom>
          <a:noFill/>
        </p:spPr>
        <p:txBody>
          <a:bodyPr wrap="none" lIns="68580" tIns="34290" rIns="68580" bIns="34290" rtlCol="0">
            <a:spAutoFit/>
          </a:bodyPr>
          <a:lstStyle>
            <a:defPPr>
              <a:defRPr lang="zh-CN"/>
            </a:defPPr>
            <a:lvl1pPr>
              <a:defRPr sz="3200" b="1">
                <a:solidFill>
                  <a:srgbClr val="F5841C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zh-CN" altLang="en-US" sz="3300" dirty="0" smtClean="0">
                <a:solidFill>
                  <a:schemeClr val="accent1"/>
                </a:solidFill>
              </a:rPr>
              <a:t>第</a:t>
            </a:r>
            <a:r>
              <a:rPr lang="en-US" altLang="zh-CN" sz="3300" dirty="0" smtClean="0">
                <a:solidFill>
                  <a:schemeClr val="accent1"/>
                </a:solidFill>
              </a:rPr>
              <a:t>4</a:t>
            </a:r>
            <a:r>
              <a:rPr lang="zh-CN" altLang="en-US" sz="3300" dirty="0" smtClean="0">
                <a:solidFill>
                  <a:schemeClr val="accent1"/>
                </a:solidFill>
              </a:rPr>
              <a:t>节　密度与社会生活</a:t>
            </a:r>
          </a:p>
        </p:txBody>
      </p:sp>
      <p:pic>
        <p:nvPicPr>
          <p:cNvPr id="25" name="Picture 12" descr="clouds1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821839" y="3102759"/>
            <a:ext cx="4771653" cy="827958"/>
          </a:xfrm>
          <a:prstGeom prst="rect">
            <a:avLst/>
          </a:prstGeom>
        </p:spPr>
      </p:pic>
      <p:pic>
        <p:nvPicPr>
          <p:cNvPr id="26" name="Picture 10" descr="field1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88457" y="3838045"/>
            <a:ext cx="8916747" cy="1354442"/>
          </a:xfrm>
          <a:prstGeom prst="rect">
            <a:avLst/>
          </a:prstGeom>
        </p:spPr>
      </p:pic>
      <p:pic>
        <p:nvPicPr>
          <p:cNvPr id="27" name="Picture 11" descr="server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2759528" y="3294761"/>
            <a:ext cx="3559629" cy="1954878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200">
        <p14:prism dir="u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2" dur="1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7" dur="1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" grpId="0"/>
      <p:bldP spid="64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9"/>
          <p:cNvGrpSpPr/>
          <p:nvPr/>
        </p:nvGrpSpPr>
        <p:grpSpPr>
          <a:xfrm>
            <a:off x="0" y="0"/>
            <a:ext cx="3368040" cy="818555"/>
            <a:chOff x="444500" y="496094"/>
            <a:chExt cx="2362200" cy="1091406"/>
          </a:xfrm>
          <a:solidFill>
            <a:schemeClr val="accent4">
              <a:lumMod val="20000"/>
              <a:lumOff val="80000"/>
            </a:schemeClr>
          </a:solidFill>
        </p:grpSpPr>
        <p:sp>
          <p:nvSpPr>
            <p:cNvPr id="15" name="圆角矩形 14"/>
            <p:cNvSpPr/>
            <p:nvPr/>
          </p:nvSpPr>
          <p:spPr>
            <a:xfrm>
              <a:off x="444500" y="901700"/>
              <a:ext cx="2362200" cy="685800"/>
            </a:xfrm>
            <a:prstGeom prst="roundRect">
              <a:avLst/>
            </a:prstGeom>
            <a:grpFill/>
            <a:ln w="19050"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cxnSp>
          <p:nvCxnSpPr>
            <p:cNvPr id="16" name="直接连接符 15"/>
            <p:cNvCxnSpPr/>
            <p:nvPr/>
          </p:nvCxnSpPr>
          <p:spPr>
            <a:xfrm rot="5400000">
              <a:off x="7810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7" name="直接连接符 16"/>
            <p:cNvCxnSpPr/>
            <p:nvPr/>
          </p:nvCxnSpPr>
          <p:spPr>
            <a:xfrm rot="5400000">
              <a:off x="18859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pic>
        <p:nvPicPr>
          <p:cNvPr id="21" name="图片 20" descr="book3.png"/>
          <p:cNvPicPr>
            <a:picLocks noChangeAspect="1"/>
          </p:cNvPicPr>
          <p:nvPr/>
        </p:nvPicPr>
        <p:blipFill>
          <a:blip r:embed="rId2" cstate="print"/>
          <a:srcRect l="10980" t="7891" r="17050" b="13779"/>
          <a:stretch>
            <a:fillRect/>
          </a:stretch>
        </p:blipFill>
        <p:spPr>
          <a:xfrm>
            <a:off x="7968343" y="3947300"/>
            <a:ext cx="971550" cy="1057407"/>
          </a:xfrm>
          <a:prstGeom prst="rect">
            <a:avLst/>
          </a:prstGeom>
        </p:spPr>
      </p:pic>
      <p:sp>
        <p:nvSpPr>
          <p:cNvPr id="9" name="矩形 8"/>
          <p:cNvSpPr/>
          <p:nvPr/>
        </p:nvSpPr>
        <p:spPr>
          <a:xfrm>
            <a:off x="275120" y="348923"/>
            <a:ext cx="3011081" cy="484748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r>
              <a:rPr lang="zh-CN" altLang="en-US" sz="27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知识点 密度与温度</a:t>
            </a:r>
            <a:endParaRPr lang="en-US" altLang="zh-CN" sz="270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9" name="矩形 18"/>
          <p:cNvSpPr/>
          <p:nvPr/>
        </p:nvSpPr>
        <p:spPr>
          <a:xfrm>
            <a:off x="1005840" y="3829348"/>
            <a:ext cx="710184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                                 孔明灯</a:t>
            </a:r>
          </a:p>
          <a:p>
            <a:pPr>
              <a:lnSpc>
                <a:spcPct val="150000"/>
              </a:lnSpc>
            </a:pP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 点燃燃料后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罩内气体的温度升高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密度变小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从而使孔明灯升空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.</a:t>
            </a:r>
          </a:p>
        </p:txBody>
      </p:sp>
      <p:pic>
        <p:nvPicPr>
          <p:cNvPr id="10" name="图片 9" descr="图片6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805534"/>
            <a:ext cx="1597020" cy="670505"/>
          </a:xfrm>
          <a:prstGeom prst="rect">
            <a:avLst/>
          </a:prstGeom>
        </p:spPr>
      </p:pic>
      <p:pic>
        <p:nvPicPr>
          <p:cNvPr id="12" name="wj952.jpg" descr="id:2147522775;FounderCES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918679" y="1171170"/>
            <a:ext cx="4300635" cy="263883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9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9"/>
          <p:cNvGrpSpPr/>
          <p:nvPr/>
        </p:nvGrpSpPr>
        <p:grpSpPr>
          <a:xfrm>
            <a:off x="0" y="0"/>
            <a:ext cx="3368040" cy="818555"/>
            <a:chOff x="444500" y="496094"/>
            <a:chExt cx="2362200" cy="1091406"/>
          </a:xfrm>
          <a:solidFill>
            <a:schemeClr val="accent4">
              <a:lumMod val="20000"/>
              <a:lumOff val="80000"/>
            </a:schemeClr>
          </a:solidFill>
        </p:grpSpPr>
        <p:sp>
          <p:nvSpPr>
            <p:cNvPr id="15" name="圆角矩形 14"/>
            <p:cNvSpPr/>
            <p:nvPr/>
          </p:nvSpPr>
          <p:spPr>
            <a:xfrm>
              <a:off x="444500" y="901700"/>
              <a:ext cx="2362200" cy="685800"/>
            </a:xfrm>
            <a:prstGeom prst="roundRect">
              <a:avLst/>
            </a:prstGeom>
            <a:grpFill/>
            <a:ln w="19050"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cxnSp>
          <p:nvCxnSpPr>
            <p:cNvPr id="16" name="直接连接符 15"/>
            <p:cNvCxnSpPr/>
            <p:nvPr/>
          </p:nvCxnSpPr>
          <p:spPr>
            <a:xfrm rot="5400000">
              <a:off x="7810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7" name="直接连接符 16"/>
            <p:cNvCxnSpPr/>
            <p:nvPr/>
          </p:nvCxnSpPr>
          <p:spPr>
            <a:xfrm rot="5400000">
              <a:off x="18859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pic>
        <p:nvPicPr>
          <p:cNvPr id="21" name="图片 20" descr="book3.png"/>
          <p:cNvPicPr>
            <a:picLocks noChangeAspect="1"/>
          </p:cNvPicPr>
          <p:nvPr/>
        </p:nvPicPr>
        <p:blipFill>
          <a:blip r:embed="rId2" cstate="print"/>
          <a:srcRect l="10980" t="7891" r="17050" b="13779"/>
          <a:stretch>
            <a:fillRect/>
          </a:stretch>
        </p:blipFill>
        <p:spPr>
          <a:xfrm>
            <a:off x="7968343" y="3947300"/>
            <a:ext cx="971550" cy="1057407"/>
          </a:xfrm>
          <a:prstGeom prst="rect">
            <a:avLst/>
          </a:prstGeom>
        </p:spPr>
      </p:pic>
      <p:sp>
        <p:nvSpPr>
          <p:cNvPr id="9" name="矩形 8"/>
          <p:cNvSpPr/>
          <p:nvPr/>
        </p:nvSpPr>
        <p:spPr>
          <a:xfrm>
            <a:off x="275120" y="348923"/>
            <a:ext cx="3011081" cy="484748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r>
              <a:rPr lang="zh-CN" altLang="en-US" sz="27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知识点 密度与温度</a:t>
            </a:r>
            <a:endParaRPr lang="en-US" altLang="zh-CN" sz="270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9" name="矩形 18"/>
          <p:cNvSpPr/>
          <p:nvPr/>
        </p:nvSpPr>
        <p:spPr>
          <a:xfrm>
            <a:off x="975360" y="3402628"/>
            <a:ext cx="7101840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                                         走马灯</a:t>
            </a:r>
          </a:p>
          <a:p>
            <a:pPr>
              <a:lnSpc>
                <a:spcPct val="150000"/>
              </a:lnSpc>
            </a:pP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 点燃后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走马灯上方空气受热膨胀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密度降低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热空气即上升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而冷空气由下方进入补充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产生空气对流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从而推动叶轮旋转</a:t>
            </a:r>
            <a:endParaRPr lang="en-US" altLang="zh-CN" sz="200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10" name="图片 9" descr="图片6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805534"/>
            <a:ext cx="1597020" cy="670505"/>
          </a:xfrm>
          <a:prstGeom prst="rect">
            <a:avLst/>
          </a:prstGeom>
        </p:spPr>
      </p:pic>
      <p:pic>
        <p:nvPicPr>
          <p:cNvPr id="11" name="wj953.jpg" descr="id:2147522789;FounderCES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3409140" y="881550"/>
            <a:ext cx="1894380" cy="240964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9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TextBox 61"/>
          <p:cNvSpPr txBox="1"/>
          <p:nvPr/>
        </p:nvSpPr>
        <p:spPr>
          <a:xfrm>
            <a:off x="822960" y="617301"/>
            <a:ext cx="8787540" cy="900246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>
            <a:defPPr>
              <a:defRPr lang="zh-CN"/>
            </a:defPPr>
            <a:lvl1pPr>
              <a:defRPr sz="19900" b="1">
                <a:solidFill>
                  <a:srgbClr val="5FCACB"/>
                </a:solidFill>
              </a:defRPr>
            </a:lvl1pPr>
          </a:lstStyle>
          <a:p>
            <a:r>
              <a:rPr lang="zh-CN" altLang="en-US" sz="5400" dirty="0" smtClean="0">
                <a:solidFill>
                  <a:srgbClr val="FF0000"/>
                </a:solidFill>
                <a:latin typeface="隶书" panose="02010509060101010101" pitchFamily="49" charset="-122"/>
                <a:ea typeface="隶书" panose="02010509060101010101" pitchFamily="49" charset="-122"/>
              </a:rPr>
              <a:t>   第六章 质量与密度</a:t>
            </a:r>
          </a:p>
        </p:txBody>
      </p:sp>
      <p:sp>
        <p:nvSpPr>
          <p:cNvPr id="64" name="文本框 78"/>
          <p:cNvSpPr txBox="1"/>
          <p:nvPr/>
        </p:nvSpPr>
        <p:spPr>
          <a:xfrm>
            <a:off x="3462695" y="2079211"/>
            <a:ext cx="2938946" cy="577081"/>
          </a:xfrm>
          <a:prstGeom prst="rect">
            <a:avLst/>
          </a:prstGeom>
          <a:noFill/>
        </p:spPr>
        <p:txBody>
          <a:bodyPr wrap="none" lIns="68580" tIns="34290" rIns="68580" bIns="34290" rtlCol="0">
            <a:spAutoFit/>
          </a:bodyPr>
          <a:lstStyle>
            <a:defPPr>
              <a:defRPr lang="zh-CN"/>
            </a:defPPr>
            <a:lvl1pPr>
              <a:defRPr sz="3200" b="1">
                <a:solidFill>
                  <a:srgbClr val="F5841C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zh-CN" altLang="en-US" sz="3300" dirty="0" smtClean="0">
                <a:solidFill>
                  <a:schemeClr val="accent1"/>
                </a:solidFill>
              </a:rPr>
              <a:t>第</a:t>
            </a:r>
            <a:r>
              <a:rPr lang="en-US" altLang="zh-CN" sz="3300" dirty="0" smtClean="0">
                <a:solidFill>
                  <a:schemeClr val="accent1"/>
                </a:solidFill>
              </a:rPr>
              <a:t>1</a:t>
            </a:r>
            <a:r>
              <a:rPr lang="zh-CN" altLang="en-US" sz="3300" dirty="0" smtClean="0">
                <a:solidFill>
                  <a:schemeClr val="accent1"/>
                </a:solidFill>
              </a:rPr>
              <a:t>节　质　量</a:t>
            </a:r>
          </a:p>
        </p:txBody>
      </p:sp>
      <p:pic>
        <p:nvPicPr>
          <p:cNvPr id="25" name="Picture 12" descr="clouds1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821839" y="3102759"/>
            <a:ext cx="4771653" cy="827958"/>
          </a:xfrm>
          <a:prstGeom prst="rect">
            <a:avLst/>
          </a:prstGeom>
        </p:spPr>
      </p:pic>
      <p:pic>
        <p:nvPicPr>
          <p:cNvPr id="26" name="Picture 10" descr="field1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88457" y="3838045"/>
            <a:ext cx="8916747" cy="1354442"/>
          </a:xfrm>
          <a:prstGeom prst="rect">
            <a:avLst/>
          </a:prstGeom>
        </p:spPr>
      </p:pic>
      <p:pic>
        <p:nvPicPr>
          <p:cNvPr id="27" name="Picture 11" descr="server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2759528" y="3294761"/>
            <a:ext cx="3559629" cy="1954878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200">
        <p14:prism dir="u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2" dur="1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7" dur="1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" grpId="0"/>
      <p:bldP spid="64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9"/>
          <p:cNvGrpSpPr/>
          <p:nvPr/>
        </p:nvGrpSpPr>
        <p:grpSpPr>
          <a:xfrm>
            <a:off x="0" y="0"/>
            <a:ext cx="4434840" cy="818555"/>
            <a:chOff x="444500" y="496094"/>
            <a:chExt cx="2362200" cy="1091406"/>
          </a:xfrm>
          <a:solidFill>
            <a:schemeClr val="accent4">
              <a:lumMod val="20000"/>
              <a:lumOff val="80000"/>
            </a:schemeClr>
          </a:solidFill>
        </p:grpSpPr>
        <p:sp>
          <p:nvSpPr>
            <p:cNvPr id="15" name="圆角矩形 14"/>
            <p:cNvSpPr/>
            <p:nvPr/>
          </p:nvSpPr>
          <p:spPr>
            <a:xfrm>
              <a:off x="444500" y="901700"/>
              <a:ext cx="2362200" cy="685800"/>
            </a:xfrm>
            <a:prstGeom prst="roundRect">
              <a:avLst/>
            </a:prstGeom>
            <a:grpFill/>
            <a:ln w="19050"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cxnSp>
          <p:nvCxnSpPr>
            <p:cNvPr id="16" name="直接连接符 15"/>
            <p:cNvCxnSpPr/>
            <p:nvPr/>
          </p:nvCxnSpPr>
          <p:spPr>
            <a:xfrm rot="5400000">
              <a:off x="7810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7" name="直接连接符 16"/>
            <p:cNvCxnSpPr/>
            <p:nvPr/>
          </p:nvCxnSpPr>
          <p:spPr>
            <a:xfrm rot="5400000">
              <a:off x="18859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pic>
        <p:nvPicPr>
          <p:cNvPr id="21" name="图片 20" descr="book3.png"/>
          <p:cNvPicPr>
            <a:picLocks noChangeAspect="1"/>
          </p:cNvPicPr>
          <p:nvPr/>
        </p:nvPicPr>
        <p:blipFill>
          <a:blip r:embed="rId2" cstate="print"/>
          <a:srcRect l="10980" t="7891" r="17050" b="13779"/>
          <a:stretch>
            <a:fillRect/>
          </a:stretch>
        </p:blipFill>
        <p:spPr>
          <a:xfrm>
            <a:off x="7968343" y="3947300"/>
            <a:ext cx="971550" cy="1057407"/>
          </a:xfrm>
          <a:prstGeom prst="rect">
            <a:avLst/>
          </a:prstGeom>
        </p:spPr>
      </p:pic>
      <p:sp>
        <p:nvSpPr>
          <p:cNvPr id="9" name="矩形 8"/>
          <p:cNvSpPr/>
          <p:nvPr/>
        </p:nvSpPr>
        <p:spPr>
          <a:xfrm>
            <a:off x="275120" y="348923"/>
            <a:ext cx="4049827" cy="484748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r>
              <a:rPr lang="zh-CN" altLang="en-US" sz="27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知识点 密度与物质的鉴别</a:t>
            </a:r>
            <a:endParaRPr lang="en-US" altLang="zh-CN" sz="270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9" name="矩形 18"/>
          <p:cNvSpPr/>
          <p:nvPr/>
        </p:nvSpPr>
        <p:spPr>
          <a:xfrm>
            <a:off x="1097280" y="3768388"/>
            <a:ext cx="7101840" cy="4996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航空器材常采用高强度、低密度的合金或新型的复合材料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.</a:t>
            </a:r>
          </a:p>
        </p:txBody>
      </p:sp>
      <p:pic>
        <p:nvPicPr>
          <p:cNvPr id="10" name="图片 9" descr="图片6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805534"/>
            <a:ext cx="1597020" cy="670505"/>
          </a:xfrm>
          <a:prstGeom prst="rect">
            <a:avLst/>
          </a:prstGeom>
        </p:spPr>
      </p:pic>
      <p:pic>
        <p:nvPicPr>
          <p:cNvPr id="12" name="ee972.jpg" descr="id:2147522839;FounderCES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2328720" y="1634490"/>
            <a:ext cx="4072080" cy="175902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9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文本框 78"/>
          <p:cNvSpPr txBox="1"/>
          <p:nvPr/>
        </p:nvSpPr>
        <p:spPr>
          <a:xfrm>
            <a:off x="3711968" y="2078424"/>
            <a:ext cx="2123477" cy="655252"/>
          </a:xfrm>
          <a:prstGeom prst="rect">
            <a:avLst/>
          </a:prstGeom>
          <a:noFill/>
        </p:spPr>
        <p:txBody>
          <a:bodyPr wrap="none" lIns="68580" tIns="34290" rIns="68580" bIns="34290" rtlCol="0">
            <a:prstTxWarp prst="textArchUp">
              <a:avLst/>
            </a:prstTxWarp>
            <a:spAutoFit/>
          </a:bodyPr>
          <a:lstStyle>
            <a:defPPr>
              <a:defRPr lang="zh-CN"/>
            </a:defPPr>
            <a:lvl1pPr>
              <a:defRPr sz="3200" b="1">
                <a:solidFill>
                  <a:srgbClr val="F5841C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zh-CN" altLang="en-US" sz="5400" dirty="0" smtClean="0">
                <a:solidFill>
                  <a:schemeClr val="accent5"/>
                </a:solidFill>
              </a:rPr>
              <a:t>谢    谢</a:t>
            </a:r>
            <a:endParaRPr lang="zh-CN" altLang="en-US" sz="5400" dirty="0">
              <a:solidFill>
                <a:schemeClr val="accent5"/>
              </a:solidFill>
            </a:endParaRPr>
          </a:p>
        </p:txBody>
      </p:sp>
      <p:pic>
        <p:nvPicPr>
          <p:cNvPr id="44" name="Picture 4" descr="clouds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705475" y="123144"/>
            <a:ext cx="3228975" cy="611433"/>
          </a:xfrm>
          <a:prstGeom prst="rect">
            <a:avLst/>
          </a:prstGeom>
        </p:spPr>
      </p:pic>
      <p:pic>
        <p:nvPicPr>
          <p:cNvPr id="45" name="Picture 3" descr="field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" y="4076700"/>
            <a:ext cx="9183278" cy="1066800"/>
          </a:xfrm>
          <a:prstGeom prst="rect">
            <a:avLst/>
          </a:prstGeom>
        </p:spPr>
      </p:pic>
      <p:pic>
        <p:nvPicPr>
          <p:cNvPr id="47" name="Picture 4" descr="cloud_ballon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7796518" y="5143500"/>
            <a:ext cx="842657" cy="689895"/>
          </a:xfrm>
          <a:prstGeom prst="rect">
            <a:avLst/>
          </a:prstGeom>
        </p:spPr>
      </p:pic>
      <p:pic>
        <p:nvPicPr>
          <p:cNvPr id="48" name="Picture 4" descr="clouds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23850" y="513669"/>
            <a:ext cx="5134350" cy="972232"/>
          </a:xfrm>
          <a:prstGeom prst="rect">
            <a:avLst/>
          </a:prstGeom>
        </p:spPr>
      </p:pic>
      <p:pic>
        <p:nvPicPr>
          <p:cNvPr id="49" name="Picture 10" descr="together.pn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2654378" y="3448050"/>
            <a:ext cx="4251379" cy="1200150"/>
          </a:xfrm>
          <a:prstGeom prst="rect">
            <a:avLst/>
          </a:prstGeom>
        </p:spPr>
      </p:pic>
      <p:pic>
        <p:nvPicPr>
          <p:cNvPr id="50" name="Picture 2" descr="C:\Users\Administrator\Desktop\兔子.pn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5876925" y="4352925"/>
            <a:ext cx="800100" cy="790575"/>
          </a:xfrm>
          <a:prstGeom prst="rect">
            <a:avLst/>
          </a:prstGeom>
          <a:noFill/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:split orient="vert" dir="in"/>
      </p:transition>
    </mc:Choice>
    <mc:Fallback>
      <p:transition spd="slow">
        <p:split orient="vert" dir="in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5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1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000"/>
                            </p:stCondLst>
                            <p:childTnLst>
                              <p:par>
                                <p:cTn id="23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3984 -0.24838 C 0.03346 -0.25232 0.02799 -0.25787 0.02213 -0.2625 C 0.01888 -0.26505 0.01549 -0.26597 0.01237 -0.26783 C 0.0112 -0.26852 0.01041 -0.27084 0.00937 -0.27153 C 0.0082 -0.27222 -0.00065 -0.27477 -0.00143 -0.275 C -0.00834 -0.27732 -0.01393 -0.28079 -0.0211 -0.28195 C -0.02539 -0.28403 -0.02956 -0.28634 -0.03386 -0.28912 C -0.03711 -0.29097 -0.03867 -0.29005 -0.04167 -0.29259 C -0.04714 -0.29746 -0.05222 -0.30232 -0.05834 -0.30486 C -0.05925 -0.30602 -0.06016 -0.30764 -0.0612 -0.30857 C -0.06224 -0.30949 -0.06328 -0.30949 -0.06419 -0.31019 C -0.07031 -0.31644 -0.07513 -0.32384 -0.0819 -0.32801 C -0.08477 -0.3331 -0.08776 -0.33843 -0.09076 -0.34375 C -0.09232 -0.34676 -0.09479 -0.34699 -0.09662 -0.34908 C -0.09948 -0.35695 -0.10456 -0.36343 -0.10834 -0.37037 C -0.11406 -0.38056 -0.11979 -0.39074 -0.125 -0.40209 C -0.13268 -0.41829 -0.13607 -0.44236 -0.13972 -0.46204 C -0.14063 -0.47315 -0.14219 -0.4831 -0.14362 -0.49375 C -0.14388 -0.51945 -0.14102 -0.57824 -0.14753 -0.61389 C -0.15026 -0.65695 -0.14948 -0.69468 -0.16029 -0.7338 C -0.16224 -0.74028 -0.1638 -0.74954 -0.16628 -0.75509 C -0.17318 -0.7713 -0.16966 -0.76088 -0.175 -0.76921 C -0.17865 -0.77431 -0.18229 -0.78241 -0.18685 -0.78496 C -0.19935 -0.79259 -0.21068 -0.79584 -0.22409 -0.79746 C -0.25052 -0.8132 -0.28073 -0.79977 -0.30847 -0.7956 C -0.32891 -0.78334 -0.34271 -0.79769 -0.35847 -0.8132 C -0.36107 -0.81574 -0.36432 -0.81644 -0.36641 -0.82037 C -0.36979 -0.82639 -0.3724 -0.82871 -0.37709 -0.83079 C -0.38099 -0.83773 -0.38568 -0.83889 -0.38985 -0.84491 C -0.39375 -0.85093 -0.39714 -0.85371 -0.40169 -0.85903 C -0.40365 -0.86158 -0.40638 -0.86065 -0.40847 -0.86273 C -0.41472 -0.86875 -0.41745 -0.87199 -0.42422 -0.875 C -0.4293 -0.88102 -0.43594 -0.88287 -0.44193 -0.88565 C -0.45143 -0.89699 -0.48125 -0.89236 -0.48503 -0.89259 C -0.49518 -0.89884 -0.48386 -0.89259 -0.50951 -0.89259 C -0.55573 -0.89259 -0.60182 -0.89375 -0.64792 -0.89445 C -0.65742 -0.90023 -0.66589 -0.91088 -0.67539 -0.91736 C -0.67852 -0.91968 -0.68073 -0.92431 -0.68412 -0.92431 " pathEditMode="relative" rAng="0" ptsTypes="fffffffffffffffffffffffffffffffffffffA">
                                      <p:cBhvr>
                                        <p:cTn id="24" dur="2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62" y="-33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0"/>
                            </p:stCondLst>
                            <p:childTnLst>
                              <p:par>
                                <p:cTn id="26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7000"/>
                            </p:stCondLst>
                            <p:childTnLst>
                              <p:par>
                                <p:cTn id="43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5104 0.01759 C -0.05638 0.01134 -0.05586 0.00416 -0.05938 -0.00463 C -0.06029 -0.00671 -0.06159 -0.0081 -0.0625 -0.01019 C -0.06706 -0.0206 -0.06836 -0.03033 -0.075 -0.03611 C -0.08464 -0.03033 -0.09271 -0.02685 -0.1 -0.01389 C -0.10195 -0.00324 -0.10039 0.00926 -0.10313 0.01944 C -0.10404 0.02291 -0.10938 0.02315 -0.10938 0.02338 C -0.11498 0.02199 -0.1207 0.02222 -0.12604 0.01944 C -0.12722 0.01875 -0.12761 0.01597 -0.12813 0.01389 C -0.13307 -0.00671 -0.12266 0.02407 -0.13333 -0.00463 C -0.13477 -0.00857 -0.13503 -0.01366 -0.13646 -0.01759 C -0.13867 -0.02338 -0.14154 -0.02847 -0.14375 -0.03426 C -0.1444 -0.03611 -0.14466 -0.03912 -0.14583 -0.03982 C -0.15013 -0.04236 -0.14805 -0.04051 -0.15208 -0.04537 C -0.16315 -0.04468 -0.17435 -0.04584 -0.18542 -0.04352 C -0.18672 -0.04329 -0.18724 -0.04005 -0.1875 -0.03796 C -0.18841 -0.02871 -0.18737 -0.01921 -0.18854 -0.01019 C -0.18906 -0.00579 -0.19128 -0.00278 -0.19271 0.00092 C -0.1957 0.00879 -0.19623 0.01643 -0.2 0.02315 C -0.20169 0.03241 -0.20534 0.0368 -0.21042 0.03981 C -0.21862 0.03773 -0.22214 0.03704 -0.22917 0.0287 C -0.23125 0.02616 -0.23542 0.02129 -0.23542 0.02153 C -0.23685 0.01759 -0.23815 0.01389 -0.23958 0.01018 C -0.24505 -0.00417 -0.24219 -0.02477 -0.25104 -0.03611 C -0.25404 -0.03982 -0.25599 -0.04028 -0.25938 -0.04167 C -0.26914 -0.04097 -0.27891 -0.04213 -0.28854 -0.03982 C -0.29219 -0.03889 -0.2918 -0.03056 -0.29271 -0.02685 C -0.29518 -0.0169 -0.29857 -0.01412 -0.30208 -0.00463 C -0.30352 -0.00093 -0.3043 0.0037 -0.30625 0.00648 C -0.31133 0.01342 -0.31693 0.01597 -0.32292 0.01944 C -0.32852 0.02268 -0.33281 0.03079 -0.33854 0.03426 C -0.34037 0.03403 -0.34974 0.0331 -0.35313 0.03055 C -0.35625 0.02824 -0.35768 0.025 -0.36146 0.025 " pathEditMode="relative" rAng="0" ptsTypes="ffffffffffffffffffffffffffffffffA">
                                      <p:cBhvr>
                                        <p:cTn id="50" dur="2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5" y="-2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9"/>
          <p:cNvGrpSpPr/>
          <p:nvPr/>
        </p:nvGrpSpPr>
        <p:grpSpPr>
          <a:xfrm>
            <a:off x="0" y="0"/>
            <a:ext cx="2392680" cy="818555"/>
            <a:chOff x="444500" y="496094"/>
            <a:chExt cx="2362200" cy="1091406"/>
          </a:xfrm>
          <a:solidFill>
            <a:schemeClr val="accent4">
              <a:lumMod val="20000"/>
              <a:lumOff val="80000"/>
            </a:schemeClr>
          </a:solidFill>
        </p:grpSpPr>
        <p:sp>
          <p:nvSpPr>
            <p:cNvPr id="15" name="圆角矩形 14"/>
            <p:cNvSpPr/>
            <p:nvPr/>
          </p:nvSpPr>
          <p:spPr>
            <a:xfrm>
              <a:off x="444500" y="901700"/>
              <a:ext cx="2362200" cy="685800"/>
            </a:xfrm>
            <a:prstGeom prst="roundRect">
              <a:avLst/>
            </a:prstGeom>
            <a:grpFill/>
            <a:ln w="19050"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cxnSp>
          <p:nvCxnSpPr>
            <p:cNvPr id="16" name="直接连接符 15"/>
            <p:cNvCxnSpPr/>
            <p:nvPr/>
          </p:nvCxnSpPr>
          <p:spPr>
            <a:xfrm rot="5400000">
              <a:off x="7810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7" name="直接连接符 16"/>
            <p:cNvCxnSpPr/>
            <p:nvPr/>
          </p:nvCxnSpPr>
          <p:spPr>
            <a:xfrm rot="5400000">
              <a:off x="18859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pic>
        <p:nvPicPr>
          <p:cNvPr id="21" name="图片 20" descr="book3.png"/>
          <p:cNvPicPr>
            <a:picLocks noChangeAspect="1"/>
          </p:cNvPicPr>
          <p:nvPr/>
        </p:nvPicPr>
        <p:blipFill>
          <a:blip r:embed="rId2" cstate="print"/>
          <a:srcRect l="10980" t="7891" r="17050" b="13779"/>
          <a:stretch>
            <a:fillRect/>
          </a:stretch>
        </p:blipFill>
        <p:spPr>
          <a:xfrm>
            <a:off x="7968343" y="3947300"/>
            <a:ext cx="971550" cy="1057407"/>
          </a:xfrm>
          <a:prstGeom prst="rect">
            <a:avLst/>
          </a:prstGeom>
        </p:spPr>
      </p:pic>
      <p:sp>
        <p:nvSpPr>
          <p:cNvPr id="9" name="矩形 8"/>
          <p:cNvSpPr/>
          <p:nvPr/>
        </p:nvSpPr>
        <p:spPr>
          <a:xfrm>
            <a:off x="275120" y="348923"/>
            <a:ext cx="1972335" cy="484748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r>
              <a:rPr lang="zh-CN" altLang="en-US" sz="27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知识点 质量</a:t>
            </a:r>
            <a:endParaRPr lang="en-US" altLang="zh-CN" sz="270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9" name="矩形 18"/>
          <p:cNvSpPr/>
          <p:nvPr/>
        </p:nvSpPr>
        <p:spPr>
          <a:xfrm>
            <a:off x="1508760" y="2742843"/>
            <a:ext cx="6035040" cy="24006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年幼的弟弟将面包挤扁后说面包变少了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哥哥却说面包没变少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.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妈妈走过来问弟弟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你为什么说面包变少了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?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弟弟说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:“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因为面包的形状变小了”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.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哥哥纠正说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:“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形状变小只是面包的体积变小了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但面包的质量没变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所以面包并没有变少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.”</a:t>
            </a:r>
          </a:p>
        </p:txBody>
      </p:sp>
      <p:pic>
        <p:nvPicPr>
          <p:cNvPr id="12" name="Picture 2" descr="C:\Users\Administrator\Desktop\生活中的物理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2104" y="1035808"/>
            <a:ext cx="1858963" cy="523875"/>
          </a:xfrm>
          <a:prstGeom prst="rect">
            <a:avLst/>
          </a:prstGeom>
          <a:noFill/>
        </p:spPr>
      </p:pic>
      <p:pic>
        <p:nvPicPr>
          <p:cNvPr id="13" name="wj853.jpg" descr="id:2147520918;FounderCES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3043380" y="1145369"/>
            <a:ext cx="2884980" cy="160126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9"/>
          <p:cNvGrpSpPr/>
          <p:nvPr/>
        </p:nvGrpSpPr>
        <p:grpSpPr>
          <a:xfrm>
            <a:off x="0" y="0"/>
            <a:ext cx="2392680" cy="818555"/>
            <a:chOff x="444500" y="496094"/>
            <a:chExt cx="2362200" cy="1091406"/>
          </a:xfrm>
          <a:solidFill>
            <a:schemeClr val="accent4">
              <a:lumMod val="20000"/>
              <a:lumOff val="80000"/>
            </a:schemeClr>
          </a:solidFill>
        </p:grpSpPr>
        <p:sp>
          <p:nvSpPr>
            <p:cNvPr id="15" name="圆角矩形 14"/>
            <p:cNvSpPr/>
            <p:nvPr/>
          </p:nvSpPr>
          <p:spPr>
            <a:xfrm>
              <a:off x="444500" y="901700"/>
              <a:ext cx="2362200" cy="685800"/>
            </a:xfrm>
            <a:prstGeom prst="roundRect">
              <a:avLst/>
            </a:prstGeom>
            <a:grpFill/>
            <a:ln w="19050"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cxnSp>
          <p:nvCxnSpPr>
            <p:cNvPr id="16" name="直接连接符 15"/>
            <p:cNvCxnSpPr/>
            <p:nvPr/>
          </p:nvCxnSpPr>
          <p:spPr>
            <a:xfrm rot="5400000">
              <a:off x="7810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7" name="直接连接符 16"/>
            <p:cNvCxnSpPr/>
            <p:nvPr/>
          </p:nvCxnSpPr>
          <p:spPr>
            <a:xfrm rot="5400000">
              <a:off x="18859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pic>
        <p:nvPicPr>
          <p:cNvPr id="21" name="图片 20" descr="book3.png"/>
          <p:cNvPicPr>
            <a:picLocks noChangeAspect="1"/>
          </p:cNvPicPr>
          <p:nvPr/>
        </p:nvPicPr>
        <p:blipFill>
          <a:blip r:embed="rId2" cstate="print"/>
          <a:srcRect l="10980" t="7891" r="17050" b="13779"/>
          <a:stretch>
            <a:fillRect/>
          </a:stretch>
        </p:blipFill>
        <p:spPr>
          <a:xfrm>
            <a:off x="7968343" y="3947300"/>
            <a:ext cx="971550" cy="1057407"/>
          </a:xfrm>
          <a:prstGeom prst="rect">
            <a:avLst/>
          </a:prstGeom>
        </p:spPr>
      </p:pic>
      <p:sp>
        <p:nvSpPr>
          <p:cNvPr id="9" name="矩形 8"/>
          <p:cNvSpPr/>
          <p:nvPr/>
        </p:nvSpPr>
        <p:spPr>
          <a:xfrm>
            <a:off x="275120" y="348923"/>
            <a:ext cx="1972335" cy="484748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r>
              <a:rPr lang="zh-CN" altLang="en-US" sz="27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知识点 质量</a:t>
            </a:r>
            <a:endParaRPr lang="en-US" altLang="zh-CN" sz="270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14" name="图片 13" descr="图片6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1069447"/>
            <a:ext cx="1597020" cy="580934"/>
          </a:xfrm>
          <a:prstGeom prst="rect">
            <a:avLst/>
          </a:prstGeom>
        </p:spPr>
      </p:pic>
      <p:sp>
        <p:nvSpPr>
          <p:cNvPr id="19" name="矩形 18"/>
          <p:cNvSpPr/>
          <p:nvPr/>
        </p:nvSpPr>
        <p:spPr>
          <a:xfrm>
            <a:off x="2514600" y="3494068"/>
            <a:ext cx="3870960" cy="14229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伴随卫星和天宫二号从地球到太空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物体所含物质的多少没有改变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质量不发生改变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.</a:t>
            </a:r>
          </a:p>
        </p:txBody>
      </p:sp>
      <p:pic>
        <p:nvPicPr>
          <p:cNvPr id="11" name="wj854.jpg" descr="id:2147520946;FounderCES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2331900" y="1248029"/>
            <a:ext cx="3459300" cy="200496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9"/>
          <p:cNvGrpSpPr/>
          <p:nvPr/>
        </p:nvGrpSpPr>
        <p:grpSpPr>
          <a:xfrm>
            <a:off x="0" y="0"/>
            <a:ext cx="2392680" cy="818555"/>
            <a:chOff x="444500" y="496094"/>
            <a:chExt cx="2362200" cy="1091406"/>
          </a:xfrm>
          <a:solidFill>
            <a:schemeClr val="accent4">
              <a:lumMod val="20000"/>
              <a:lumOff val="80000"/>
            </a:schemeClr>
          </a:solidFill>
        </p:grpSpPr>
        <p:sp>
          <p:nvSpPr>
            <p:cNvPr id="15" name="圆角矩形 14"/>
            <p:cNvSpPr/>
            <p:nvPr/>
          </p:nvSpPr>
          <p:spPr>
            <a:xfrm>
              <a:off x="444500" y="901700"/>
              <a:ext cx="2362200" cy="685800"/>
            </a:xfrm>
            <a:prstGeom prst="roundRect">
              <a:avLst/>
            </a:prstGeom>
            <a:grpFill/>
            <a:ln w="19050"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cxnSp>
          <p:nvCxnSpPr>
            <p:cNvPr id="16" name="直接连接符 15"/>
            <p:cNvCxnSpPr/>
            <p:nvPr/>
          </p:nvCxnSpPr>
          <p:spPr>
            <a:xfrm rot="5400000">
              <a:off x="7810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7" name="直接连接符 16"/>
            <p:cNvCxnSpPr/>
            <p:nvPr/>
          </p:nvCxnSpPr>
          <p:spPr>
            <a:xfrm rot="5400000">
              <a:off x="18859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pic>
        <p:nvPicPr>
          <p:cNvPr id="21" name="图片 20" descr="book3.png"/>
          <p:cNvPicPr>
            <a:picLocks noChangeAspect="1"/>
          </p:cNvPicPr>
          <p:nvPr/>
        </p:nvPicPr>
        <p:blipFill>
          <a:blip r:embed="rId2" cstate="print"/>
          <a:srcRect l="10980" t="7891" r="17050" b="13779"/>
          <a:stretch>
            <a:fillRect/>
          </a:stretch>
        </p:blipFill>
        <p:spPr>
          <a:xfrm>
            <a:off x="7968343" y="3947300"/>
            <a:ext cx="971550" cy="1057407"/>
          </a:xfrm>
          <a:prstGeom prst="rect">
            <a:avLst/>
          </a:prstGeom>
        </p:spPr>
      </p:pic>
      <p:sp>
        <p:nvSpPr>
          <p:cNvPr id="9" name="矩形 8"/>
          <p:cNvSpPr/>
          <p:nvPr/>
        </p:nvSpPr>
        <p:spPr>
          <a:xfrm>
            <a:off x="275120" y="348923"/>
            <a:ext cx="1972335" cy="484748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r>
              <a:rPr lang="zh-CN" altLang="en-US" sz="27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知识点 质量</a:t>
            </a:r>
            <a:endParaRPr lang="en-US" altLang="zh-CN" sz="270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9" name="矩形 18"/>
          <p:cNvSpPr/>
          <p:nvPr/>
        </p:nvSpPr>
        <p:spPr>
          <a:xfrm>
            <a:off x="2377440" y="1512868"/>
            <a:ext cx="3870960" cy="28079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鸡蛋的质量约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:50 g.</a:t>
            </a:r>
          </a:p>
          <a:p>
            <a:pPr>
              <a:lnSpc>
                <a:spcPct val="150000"/>
              </a:lnSpc>
            </a:pP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老母鸡的质量约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:2 kg.</a:t>
            </a:r>
          </a:p>
          <a:p>
            <a:pPr>
              <a:lnSpc>
                <a:spcPct val="150000"/>
              </a:lnSpc>
            </a:pP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方便面的质量约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:120 g.</a:t>
            </a:r>
          </a:p>
          <a:p>
            <a:pPr>
              <a:lnSpc>
                <a:spcPct val="150000"/>
              </a:lnSpc>
            </a:pP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中学生的质量约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:50 kg.</a:t>
            </a:r>
          </a:p>
          <a:p>
            <a:pPr>
              <a:lnSpc>
                <a:spcPct val="150000"/>
              </a:lnSpc>
            </a:pP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硬币的质量约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:6 g.</a:t>
            </a:r>
          </a:p>
          <a:p>
            <a:pPr>
              <a:lnSpc>
                <a:spcPct val="150000"/>
              </a:lnSpc>
            </a:pP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成年大象的质量约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:6 t.</a:t>
            </a:r>
          </a:p>
        </p:txBody>
      </p:sp>
      <p:pic>
        <p:nvPicPr>
          <p:cNvPr id="12" name="图片 11" descr="图片1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942670"/>
            <a:ext cx="1548256" cy="67050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9"/>
          <p:cNvGrpSpPr/>
          <p:nvPr/>
        </p:nvGrpSpPr>
        <p:grpSpPr>
          <a:xfrm>
            <a:off x="0" y="0"/>
            <a:ext cx="3459480" cy="818555"/>
            <a:chOff x="444500" y="496094"/>
            <a:chExt cx="2362200" cy="1091406"/>
          </a:xfrm>
          <a:solidFill>
            <a:schemeClr val="accent4">
              <a:lumMod val="20000"/>
              <a:lumOff val="80000"/>
            </a:schemeClr>
          </a:solidFill>
        </p:grpSpPr>
        <p:sp>
          <p:nvSpPr>
            <p:cNvPr id="15" name="圆角矩形 14"/>
            <p:cNvSpPr/>
            <p:nvPr/>
          </p:nvSpPr>
          <p:spPr>
            <a:xfrm>
              <a:off x="444500" y="901700"/>
              <a:ext cx="2362200" cy="685800"/>
            </a:xfrm>
            <a:prstGeom prst="roundRect">
              <a:avLst/>
            </a:prstGeom>
            <a:grpFill/>
            <a:ln w="19050"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cxnSp>
          <p:nvCxnSpPr>
            <p:cNvPr id="16" name="直接连接符 15"/>
            <p:cNvCxnSpPr/>
            <p:nvPr/>
          </p:nvCxnSpPr>
          <p:spPr>
            <a:xfrm rot="5400000">
              <a:off x="7810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7" name="直接连接符 16"/>
            <p:cNvCxnSpPr/>
            <p:nvPr/>
          </p:nvCxnSpPr>
          <p:spPr>
            <a:xfrm rot="5400000">
              <a:off x="18859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pic>
        <p:nvPicPr>
          <p:cNvPr id="21" name="图片 20" descr="book3.png"/>
          <p:cNvPicPr>
            <a:picLocks noChangeAspect="1"/>
          </p:cNvPicPr>
          <p:nvPr/>
        </p:nvPicPr>
        <p:blipFill>
          <a:blip r:embed="rId2" cstate="print"/>
          <a:srcRect l="10980" t="7891" r="17050" b="13779"/>
          <a:stretch>
            <a:fillRect/>
          </a:stretch>
        </p:blipFill>
        <p:spPr>
          <a:xfrm>
            <a:off x="7968343" y="3947300"/>
            <a:ext cx="971550" cy="1057407"/>
          </a:xfrm>
          <a:prstGeom prst="rect">
            <a:avLst/>
          </a:prstGeom>
        </p:spPr>
      </p:pic>
      <p:sp>
        <p:nvSpPr>
          <p:cNvPr id="9" name="矩形 8"/>
          <p:cNvSpPr/>
          <p:nvPr/>
        </p:nvSpPr>
        <p:spPr>
          <a:xfrm>
            <a:off x="275120" y="348923"/>
            <a:ext cx="3011081" cy="484748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r>
              <a:rPr lang="zh-CN" altLang="en-US" sz="27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知识点 天平的使用</a:t>
            </a:r>
            <a:endParaRPr lang="en-US" altLang="zh-CN" sz="270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9" name="矩形 18"/>
          <p:cNvSpPr/>
          <p:nvPr/>
        </p:nvSpPr>
        <p:spPr>
          <a:xfrm>
            <a:off x="2103120" y="3739526"/>
            <a:ext cx="5547360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磅秤                                            杆秤</a:t>
            </a:r>
          </a:p>
        </p:txBody>
      </p:sp>
      <p:pic>
        <p:nvPicPr>
          <p:cNvPr id="12" name="图片 11" descr="图片1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942670"/>
            <a:ext cx="1548256" cy="670505"/>
          </a:xfrm>
          <a:prstGeom prst="rect">
            <a:avLst/>
          </a:prstGeom>
        </p:spPr>
      </p:pic>
      <p:pic>
        <p:nvPicPr>
          <p:cNvPr id="10" name="wj856.jpg" descr="id:2147521025;FounderCES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763220" y="1378410"/>
            <a:ext cx="2099790" cy="2099790"/>
          </a:xfrm>
          <a:prstGeom prst="rect">
            <a:avLst/>
          </a:prstGeom>
        </p:spPr>
      </p:pic>
      <p:pic>
        <p:nvPicPr>
          <p:cNvPr id="11" name="wj857.jpg" descr="id:2147521032;FounderCES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4829519" y="1468350"/>
            <a:ext cx="2801593" cy="180825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9"/>
          <p:cNvGrpSpPr/>
          <p:nvPr/>
        </p:nvGrpSpPr>
        <p:grpSpPr>
          <a:xfrm>
            <a:off x="0" y="0"/>
            <a:ext cx="3352800" cy="818555"/>
            <a:chOff x="444500" y="496094"/>
            <a:chExt cx="2362200" cy="1091406"/>
          </a:xfrm>
          <a:solidFill>
            <a:schemeClr val="accent4">
              <a:lumMod val="20000"/>
              <a:lumOff val="80000"/>
            </a:schemeClr>
          </a:solidFill>
        </p:grpSpPr>
        <p:sp>
          <p:nvSpPr>
            <p:cNvPr id="15" name="圆角矩形 14"/>
            <p:cNvSpPr/>
            <p:nvPr/>
          </p:nvSpPr>
          <p:spPr>
            <a:xfrm>
              <a:off x="444500" y="901700"/>
              <a:ext cx="2362200" cy="685800"/>
            </a:xfrm>
            <a:prstGeom prst="roundRect">
              <a:avLst/>
            </a:prstGeom>
            <a:grpFill/>
            <a:ln w="19050"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cxnSp>
          <p:nvCxnSpPr>
            <p:cNvPr id="16" name="直接连接符 15"/>
            <p:cNvCxnSpPr/>
            <p:nvPr/>
          </p:nvCxnSpPr>
          <p:spPr>
            <a:xfrm rot="5400000">
              <a:off x="7810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7" name="直接连接符 16"/>
            <p:cNvCxnSpPr/>
            <p:nvPr/>
          </p:nvCxnSpPr>
          <p:spPr>
            <a:xfrm rot="5400000">
              <a:off x="18859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pic>
        <p:nvPicPr>
          <p:cNvPr id="21" name="图片 20" descr="book3.png"/>
          <p:cNvPicPr>
            <a:picLocks noChangeAspect="1"/>
          </p:cNvPicPr>
          <p:nvPr/>
        </p:nvPicPr>
        <p:blipFill>
          <a:blip r:embed="rId2" cstate="print"/>
          <a:srcRect l="10980" t="7891" r="17050" b="13779"/>
          <a:stretch>
            <a:fillRect/>
          </a:stretch>
        </p:blipFill>
        <p:spPr>
          <a:xfrm>
            <a:off x="7968343" y="3947300"/>
            <a:ext cx="971550" cy="1057407"/>
          </a:xfrm>
          <a:prstGeom prst="rect">
            <a:avLst/>
          </a:prstGeom>
        </p:spPr>
      </p:pic>
      <p:sp>
        <p:nvSpPr>
          <p:cNvPr id="9" name="矩形 8"/>
          <p:cNvSpPr/>
          <p:nvPr/>
        </p:nvSpPr>
        <p:spPr>
          <a:xfrm>
            <a:off x="275120" y="348923"/>
            <a:ext cx="3011081" cy="484748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r>
              <a:rPr lang="zh-CN" altLang="en-US" sz="27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知识点 天平的使用</a:t>
            </a:r>
            <a:endParaRPr lang="en-US" altLang="zh-CN" sz="270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14" name="图片 13" descr="图片6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1069447"/>
            <a:ext cx="1597020" cy="580934"/>
          </a:xfrm>
          <a:prstGeom prst="rect">
            <a:avLst/>
          </a:prstGeom>
        </p:spPr>
      </p:pic>
      <p:sp>
        <p:nvSpPr>
          <p:cNvPr id="19" name="矩形 18"/>
          <p:cNvSpPr/>
          <p:nvPr/>
        </p:nvSpPr>
        <p:spPr>
          <a:xfrm>
            <a:off x="2667000" y="3783628"/>
            <a:ext cx="3870960" cy="4996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戥子是我国古代的称量工具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.</a:t>
            </a:r>
          </a:p>
        </p:txBody>
      </p:sp>
      <p:pic>
        <p:nvPicPr>
          <p:cNvPr id="12" name="wj858.jpg" descr="id:2147521046;FounderCES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2543520" y="1347929"/>
            <a:ext cx="2958120" cy="202870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TextBox 61"/>
          <p:cNvSpPr txBox="1"/>
          <p:nvPr/>
        </p:nvSpPr>
        <p:spPr>
          <a:xfrm>
            <a:off x="1021080" y="586821"/>
            <a:ext cx="8787540" cy="900246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>
            <a:defPPr>
              <a:defRPr lang="zh-CN"/>
            </a:defPPr>
            <a:lvl1pPr>
              <a:defRPr sz="19900" b="1">
                <a:solidFill>
                  <a:srgbClr val="5FCACB"/>
                </a:solidFill>
              </a:defRPr>
            </a:lvl1pPr>
          </a:lstStyle>
          <a:p>
            <a:r>
              <a:rPr lang="zh-CN" altLang="en-US" sz="5400" dirty="0" smtClean="0">
                <a:solidFill>
                  <a:schemeClr val="accent1"/>
                </a:solidFill>
                <a:latin typeface="隶书" panose="02010509060101010101" pitchFamily="49" charset="-122"/>
                <a:ea typeface="隶书" panose="02010509060101010101" pitchFamily="49" charset="-122"/>
              </a:rPr>
              <a:t>   第六章 质量与密度</a:t>
            </a:r>
          </a:p>
        </p:txBody>
      </p:sp>
      <p:sp>
        <p:nvSpPr>
          <p:cNvPr id="64" name="文本框 78"/>
          <p:cNvSpPr txBox="1"/>
          <p:nvPr/>
        </p:nvSpPr>
        <p:spPr>
          <a:xfrm>
            <a:off x="3462695" y="2079211"/>
            <a:ext cx="2938946" cy="577081"/>
          </a:xfrm>
          <a:prstGeom prst="rect">
            <a:avLst/>
          </a:prstGeom>
          <a:noFill/>
        </p:spPr>
        <p:txBody>
          <a:bodyPr wrap="none" lIns="68580" tIns="34290" rIns="68580" bIns="34290" rtlCol="0">
            <a:spAutoFit/>
          </a:bodyPr>
          <a:lstStyle>
            <a:defPPr>
              <a:defRPr lang="zh-CN"/>
            </a:defPPr>
            <a:lvl1pPr>
              <a:defRPr sz="3200" b="1">
                <a:solidFill>
                  <a:srgbClr val="F5841C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zh-CN" altLang="en-US" sz="3300" dirty="0" smtClean="0">
                <a:solidFill>
                  <a:schemeClr val="accent1"/>
                </a:solidFill>
              </a:rPr>
              <a:t>第</a:t>
            </a:r>
            <a:r>
              <a:rPr lang="en-US" altLang="zh-CN" sz="3300" dirty="0" smtClean="0">
                <a:solidFill>
                  <a:schemeClr val="accent1"/>
                </a:solidFill>
              </a:rPr>
              <a:t>2</a:t>
            </a:r>
            <a:r>
              <a:rPr lang="zh-CN" altLang="en-US" sz="3300" dirty="0" smtClean="0">
                <a:solidFill>
                  <a:schemeClr val="accent1"/>
                </a:solidFill>
              </a:rPr>
              <a:t>节　密　度</a:t>
            </a:r>
          </a:p>
        </p:txBody>
      </p:sp>
      <p:pic>
        <p:nvPicPr>
          <p:cNvPr id="25" name="Picture 12" descr="clouds1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821839" y="3102759"/>
            <a:ext cx="4771653" cy="827958"/>
          </a:xfrm>
          <a:prstGeom prst="rect">
            <a:avLst/>
          </a:prstGeom>
        </p:spPr>
      </p:pic>
      <p:pic>
        <p:nvPicPr>
          <p:cNvPr id="26" name="Picture 10" descr="field1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88457" y="3838045"/>
            <a:ext cx="8916747" cy="1354442"/>
          </a:xfrm>
          <a:prstGeom prst="rect">
            <a:avLst/>
          </a:prstGeom>
        </p:spPr>
      </p:pic>
      <p:pic>
        <p:nvPicPr>
          <p:cNvPr id="27" name="Picture 11" descr="server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2759528" y="3294761"/>
            <a:ext cx="3559629" cy="1954878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200">
        <p14:prism dir="u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2" dur="1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7" dur="1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" grpId="0"/>
      <p:bldP spid="6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9"/>
          <p:cNvGrpSpPr/>
          <p:nvPr/>
        </p:nvGrpSpPr>
        <p:grpSpPr>
          <a:xfrm>
            <a:off x="0" y="0"/>
            <a:ext cx="5836920" cy="818555"/>
            <a:chOff x="444500" y="496094"/>
            <a:chExt cx="2362200" cy="1091406"/>
          </a:xfrm>
          <a:solidFill>
            <a:schemeClr val="accent4">
              <a:lumMod val="20000"/>
              <a:lumOff val="80000"/>
            </a:schemeClr>
          </a:solidFill>
        </p:grpSpPr>
        <p:sp>
          <p:nvSpPr>
            <p:cNvPr id="15" name="圆角矩形 14"/>
            <p:cNvSpPr/>
            <p:nvPr/>
          </p:nvSpPr>
          <p:spPr>
            <a:xfrm>
              <a:off x="444500" y="901700"/>
              <a:ext cx="2362200" cy="685800"/>
            </a:xfrm>
            <a:prstGeom prst="roundRect">
              <a:avLst/>
            </a:prstGeom>
            <a:grpFill/>
            <a:ln w="19050"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cxnSp>
          <p:nvCxnSpPr>
            <p:cNvPr id="16" name="直接连接符 15"/>
            <p:cNvCxnSpPr/>
            <p:nvPr/>
          </p:nvCxnSpPr>
          <p:spPr>
            <a:xfrm rot="5400000">
              <a:off x="7810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7" name="直接连接符 16"/>
            <p:cNvCxnSpPr/>
            <p:nvPr/>
          </p:nvCxnSpPr>
          <p:spPr>
            <a:xfrm rot="5400000">
              <a:off x="18859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pic>
        <p:nvPicPr>
          <p:cNvPr id="21" name="图片 20" descr="book3.png"/>
          <p:cNvPicPr>
            <a:picLocks noChangeAspect="1"/>
          </p:cNvPicPr>
          <p:nvPr/>
        </p:nvPicPr>
        <p:blipFill>
          <a:blip r:embed="rId2" cstate="print"/>
          <a:srcRect l="10980" t="7891" r="17050" b="13779"/>
          <a:stretch>
            <a:fillRect/>
          </a:stretch>
        </p:blipFill>
        <p:spPr>
          <a:xfrm>
            <a:off x="7968343" y="3947300"/>
            <a:ext cx="971550" cy="1057407"/>
          </a:xfrm>
          <a:prstGeom prst="rect">
            <a:avLst/>
          </a:prstGeom>
        </p:spPr>
      </p:pic>
      <p:sp>
        <p:nvSpPr>
          <p:cNvPr id="9" name="矩形 8"/>
          <p:cNvSpPr/>
          <p:nvPr/>
        </p:nvSpPr>
        <p:spPr>
          <a:xfrm>
            <a:off x="275120" y="348923"/>
            <a:ext cx="5434821" cy="484748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r>
              <a:rPr lang="zh-CN" altLang="en-US" sz="27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知识点 探究物质的质量与体积关系</a:t>
            </a:r>
            <a:endParaRPr lang="en-US" altLang="zh-CN" sz="270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14" name="图片 13" descr="图片6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1069447"/>
            <a:ext cx="1597020" cy="580934"/>
          </a:xfrm>
          <a:prstGeom prst="rect">
            <a:avLst/>
          </a:prstGeom>
        </p:spPr>
      </p:pic>
      <p:sp>
        <p:nvSpPr>
          <p:cNvPr id="19" name="矩形 18"/>
          <p:cNvSpPr/>
          <p:nvPr/>
        </p:nvSpPr>
        <p:spPr>
          <a:xfrm>
            <a:off x="1021080" y="3783628"/>
            <a:ext cx="665988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平昌冬奥会闭幕式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《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北京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8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分钟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》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上的熊猫木偶高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2.35 m,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却仅重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10 kg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左右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.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它利用了铝合金密度小的特点</a:t>
            </a:r>
            <a:endParaRPr lang="en-US" altLang="zh-CN" sz="200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11" name="wj870.jpg" descr="id:2147521476;FounderCES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2574000" y="1433369"/>
            <a:ext cx="3567720" cy="209786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9" grpId="0"/>
    </p:bldLst>
  </p:timing>
</p:sld>
</file>

<file path=ppt/theme/theme1.xml><?xml version="1.0" encoding="utf-8"?>
<a:theme xmlns:a="http://schemas.openxmlformats.org/drawingml/2006/main" name="Office 主题">
  <a:themeElements>
    <a:clrScheme name="自定义 33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826C4A"/>
      </a:accent1>
      <a:accent2>
        <a:srgbClr val="5FCACB"/>
      </a:accent2>
      <a:accent3>
        <a:srgbClr val="A0BF0D"/>
      </a:accent3>
      <a:accent4>
        <a:srgbClr val="FDB900"/>
      </a:accent4>
      <a:accent5>
        <a:srgbClr val="319095"/>
      </a:accent5>
      <a:accent6>
        <a:srgbClr val="F5841C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829</Words>
  <Application>WPS 演示</Application>
  <PresentationFormat>全屏显示(16:9)</PresentationFormat>
  <Paragraphs>58</Paragraphs>
  <Slides>21</Slides>
  <Notes>6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21</vt:i4>
      </vt:variant>
    </vt:vector>
  </HeadingPairs>
  <TitlesOfParts>
    <vt:vector size="22" baseType="lpstr">
      <vt:lpstr>Office 主题</vt:lpstr>
      <vt:lpstr>幻灯片 1</vt:lpstr>
      <vt:lpstr>幻灯片 2</vt:lpstr>
      <vt:lpstr>幻灯片 3</vt:lpstr>
      <vt:lpstr>幻灯片 4</vt:lpstr>
      <vt:lpstr>幻灯片 5</vt:lpstr>
      <vt:lpstr>幻灯片 6</vt:lpstr>
      <vt:lpstr>幻灯片 7</vt:lpstr>
      <vt:lpstr>幻灯片 8</vt:lpstr>
      <vt:lpstr>幻灯片 9</vt:lpstr>
      <vt:lpstr>幻灯片 10</vt:lpstr>
      <vt:lpstr>幻灯片 11</vt:lpstr>
      <vt:lpstr>幻灯片 12</vt:lpstr>
      <vt:lpstr>幻灯片 13</vt:lpstr>
      <vt:lpstr>幻灯片 14</vt:lpstr>
      <vt:lpstr>幻灯片 15</vt:lpstr>
      <vt:lpstr>幻灯片 16</vt:lpstr>
      <vt:lpstr>幻灯片 17</vt:lpstr>
      <vt:lpstr>幻灯片 18</vt:lpstr>
      <vt:lpstr>幻灯片 19</vt:lpstr>
      <vt:lpstr>幻灯片 20</vt:lpstr>
      <vt:lpstr>幻灯片 21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/>
  <cp:lastModifiedBy>User</cp:lastModifiedBy>
  <cp:revision>2</cp:revision>
  <dcterms:created xsi:type="dcterms:W3CDTF">2019-08-19T14:58:36Z</dcterms:created>
  <dcterms:modified xsi:type="dcterms:W3CDTF">2019-09-15T11:50:36Z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2052-11.1.0.8907</vt:lpwstr>
  </property>
</Properties>
</file>