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317" r:id="rId3"/>
    <p:sldId id="258" r:id="rId4"/>
    <p:sldId id="293" r:id="rId6"/>
    <p:sldId id="323" r:id="rId7"/>
    <p:sldId id="315" r:id="rId8"/>
    <p:sldId id="263" r:id="rId9"/>
    <p:sldId id="295" r:id="rId10"/>
    <p:sldId id="308" r:id="rId11"/>
    <p:sldId id="296" r:id="rId12"/>
    <p:sldId id="337" r:id="rId13"/>
    <p:sldId id="318" r:id="rId14"/>
    <p:sldId id="319" r:id="rId15"/>
    <p:sldId id="339" r:id="rId16"/>
    <p:sldId id="338" r:id="rId17"/>
    <p:sldId id="320" r:id="rId18"/>
    <p:sldId id="324" r:id="rId19"/>
    <p:sldId id="321" r:id="rId20"/>
    <p:sldId id="310" r:id="rId21"/>
    <p:sldId id="325" r:id="rId22"/>
    <p:sldId id="292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17"/>
    <a:srgbClr val="FF9900"/>
    <a:srgbClr val="177743"/>
    <a:srgbClr val="FF9B01"/>
    <a:srgbClr val="DE0023"/>
    <a:srgbClr val="1A804A"/>
    <a:srgbClr val="A7EA65"/>
    <a:srgbClr val="6DC01A"/>
    <a:srgbClr val="529013"/>
    <a:srgbClr val="147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pos="374"/>
        <p:guide pos="102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hyperlink" Target="&#30005;&#38459;&#22823;&#23567;&#19982;&#28909;&#37327;&#30340;&#20851;&#31995;.wmv" TargetMode="External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hyperlink" Target="&#30005;&#27969;&#19982;&#28909;&#37327;&#30340;&#20851;&#31995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6.xml"/><Relationship Id="rId3" Type="http://schemas.openxmlformats.org/officeDocument/2006/relationships/slide" Target="slide8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8.xml"/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slide" Target="slide8.xml"/><Relationship Id="rId2" Type="http://schemas.openxmlformats.org/officeDocument/2006/relationships/slide" Target="slide1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（电流的热效应）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09" y="5368515"/>
            <a:ext cx="1269841" cy="380952"/>
          </a:xfrm>
          <a:prstGeom prst="rect">
            <a:avLst/>
          </a:prstGeom>
        </p:spPr>
      </p:pic>
      <p:pic>
        <p:nvPicPr>
          <p:cNvPr id="9220" name="Picture 31" descr="0990400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75" y="1354455"/>
            <a:ext cx="5556250" cy="4148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26745" y="1744980"/>
            <a:ext cx="486981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两个密封容器中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空气温度变化的快慢一样吗？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200" y="3934460"/>
            <a:ext cx="44024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在电流相同、通电时间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相同的情况下，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电阻越大，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这个电阻产生的热量越多。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1200" y="3168650"/>
            <a:ext cx="1228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11200" y="2908300"/>
            <a:ext cx="4057650" cy="0"/>
          </a:xfrm>
          <a:prstGeom prst="line">
            <a:avLst/>
          </a:prstGeom>
          <a:ln w="22225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01392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（焦耳定律）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73345" y="1790700"/>
            <a:ext cx="486981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电流大小不同，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产生的热量多少相同吗？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73345" y="3745865"/>
            <a:ext cx="6024245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在电阻相同、通电时间相同的情况下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,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通过一个电阻的电流越大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,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这个电阻产生的热量越多。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73345" y="3155950"/>
            <a:ext cx="1276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173345" y="2928620"/>
            <a:ext cx="5083810" cy="0"/>
          </a:xfrm>
          <a:prstGeom prst="line">
            <a:avLst/>
          </a:prstGeom>
          <a:ln w="22225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9" descr="Z0XQN}J~F[C9A0~RD7`PWY9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" y="1449705"/>
            <a:ext cx="4452620" cy="3658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焦耳定律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3b87e950352ac65cbfa5fd61f8f2b21193138a04"/>
          <p:cNvPicPr>
            <a:picLocks noChangeAspect="1"/>
          </p:cNvPicPr>
          <p:nvPr/>
        </p:nvPicPr>
        <p:blipFill>
          <a:blip r:embed="rId1"/>
          <a:srcRect b="11679"/>
          <a:stretch>
            <a:fillRect/>
          </a:stretch>
        </p:blipFill>
        <p:spPr>
          <a:xfrm>
            <a:off x="1080770" y="1414780"/>
            <a:ext cx="3372485" cy="37509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66945" y="2877820"/>
            <a:ext cx="618934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用近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年的时间做了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400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多次实验，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研究热和功的关系，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根据所测电流通过电阻放出的热量，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提出</a:t>
            </a:r>
            <a:r>
              <a:rPr lang="zh-CN" altLang="en-US" sz="2400" b="1" dirty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焦耳定律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焦耳的研究为能量守恒的建立奠定了基础。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60595" y="1397635"/>
            <a:ext cx="6263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焦耳（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1818—1889)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60595" y="1829435"/>
            <a:ext cx="353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James Prescott Joule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6310" y="2358390"/>
            <a:ext cx="2642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英国物理学家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焦耳定律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200" y="1545590"/>
            <a:ext cx="2072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焦耳定律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2630" y="3195320"/>
            <a:ext cx="8214995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电流通过导体产生的热量跟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电流的二次方成正比</a:t>
            </a:r>
            <a:r>
              <a:rPr lang="zh-CN" altLang="en-US" sz="28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跟导体的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电阻成正比，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跟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通电时间成正比。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98195" y="2213610"/>
            <a:ext cx="7691120" cy="0"/>
          </a:xfrm>
          <a:prstGeom prst="line">
            <a:avLst/>
          </a:prstGeom>
          <a:ln w="15875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265045" y="1550035"/>
            <a:ext cx="20015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ctr"/>
            <a:r>
              <a:rPr lang="en-US" sz="32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</a:t>
            </a: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32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r>
              <a:rPr lang="en-US" sz="3200" b="1" i="1" baseline="300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en-US" sz="32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Rt</a:t>
            </a:r>
            <a:endParaRPr lang="en-US" altLang="en-US" sz="3200" b="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6670" y="2326640"/>
            <a:ext cx="74364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   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根据欧姆定律</a:t>
            </a:r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，就得到</a:t>
            </a:r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I</a:t>
            </a:r>
            <a:r>
              <a:rPr lang="en-US" sz="2400" b="1" i="1" baseline="300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en-US" sz="24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Rt</a:t>
            </a:r>
            <a:endParaRPr lang="en-US" altLang="en-US" sz="2400" b="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10708640" y="4712335"/>
            <a:ext cx="1116330" cy="368935"/>
          </a:xfrm>
          <a:prstGeom prst="roundRect">
            <a:avLst/>
          </a:prstGeom>
          <a:solidFill>
            <a:srgbClr val="17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焦耳定律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2615" y="1216025"/>
            <a:ext cx="829310" cy="482600"/>
            <a:chOff x="1108" y="1827"/>
            <a:chExt cx="1871" cy="794"/>
          </a:xfrm>
        </p:grpSpPr>
        <p:sp>
          <p:nvSpPr>
            <p:cNvPr id="21" name="圆角矩形 20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例</a:t>
              </a:r>
              <a:r>
                <a:rPr lang="en-US" altLang="zh-CN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endParaRPr lang="en-US" altLang="zh-CN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31925" y="1146810"/>
            <a:ext cx="107511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800" b="1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一根60Ω的电阻丝接在36V的电源两端</a:t>
            </a:r>
            <a:r>
              <a:rPr lang="en-US" sz="2800" b="1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sz="2800" b="1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在5min内共产生多少热量？</a:t>
            </a:r>
            <a:endParaRPr sz="2800" b="1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6425" y="2070100"/>
            <a:ext cx="548005" cy="482600"/>
            <a:chOff x="1108" y="1827"/>
            <a:chExt cx="1871" cy="794"/>
          </a:xfrm>
        </p:grpSpPr>
        <p:sp>
          <p:nvSpPr>
            <p:cNvPr id="12" name="圆角矩形 11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解</a:t>
              </a:r>
              <a:endPara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31925" y="2081530"/>
            <a:ext cx="856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先利用欧姆定律计算出通过电阻丝的电流。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31925" y="2603500"/>
          <a:ext cx="3899535" cy="111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371600" imgH="393700" progId="Equation.KSEE3">
                  <p:embed/>
                </p:oleObj>
              </mc:Choice>
              <mc:Fallback>
                <p:oleObj name="" r:id="rId1" imgW="1371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31925" y="2603500"/>
                        <a:ext cx="3899535" cy="111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431925" y="4111625"/>
            <a:ext cx="6417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用焦耳定律公式计算电流产生的热量。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0775" y="4636135"/>
            <a:ext cx="7150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8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8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I</a:t>
            </a:r>
            <a:r>
              <a:rPr lang="en-US" sz="28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8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Rt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(0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6A)</a:t>
            </a:r>
            <a:r>
              <a:rPr lang="en-US" sz="28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×60Ω×5×60s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6480J</a:t>
            </a:r>
            <a:endParaRPr lang="en-US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88955" y="4712335"/>
            <a:ext cx="1156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sldjump"/>
              </a:rPr>
              <a:t>幻灯片 8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" name="图片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84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（电热的利用和防止）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67700" y="2260600"/>
            <a:ext cx="294005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电热在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日常生活中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的应用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cd2b7f94ca5a3d5024cd51c0c3dd47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2116455"/>
            <a:ext cx="2790190" cy="238887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图片 3" descr="122273a62cfc2e0875ff748783bd0f7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90" y="2111375"/>
            <a:ext cx="4248785" cy="23825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 rot="5400000">
            <a:off x="840105" y="1528445"/>
            <a:ext cx="152400" cy="67373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1125855" y="986155"/>
            <a:ext cx="154940" cy="1249045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 flipH="1">
            <a:off x="10973435" y="4271010"/>
            <a:ext cx="111760" cy="356235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电热的利用和防止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43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1965" y="1488440"/>
            <a:ext cx="339979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</a:rPr>
              <a:t>电热的防止</a:t>
            </a:r>
            <a:endParaRPr lang="zh-CN" altLang="en-US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5890d438ba5a4ff2750381f3336faaea"/>
          <p:cNvPicPr>
            <a:picLocks noChangeAspect="1"/>
          </p:cNvPicPr>
          <p:nvPr/>
        </p:nvPicPr>
        <p:blipFill>
          <a:blip r:embed="rId3"/>
          <a:srcRect t="23949"/>
          <a:stretch>
            <a:fillRect/>
          </a:stretch>
        </p:blipFill>
        <p:spPr>
          <a:xfrm>
            <a:off x="8232775" y="3089275"/>
            <a:ext cx="3326765" cy="2136775"/>
          </a:xfrm>
          <a:prstGeom prst="rect">
            <a:avLst/>
          </a:prstGeom>
        </p:spPr>
      </p:pic>
      <p:pic>
        <p:nvPicPr>
          <p:cNvPr id="4" name="图片 3" descr="d031a27e0fd49279173cc57476d935eb"/>
          <p:cNvPicPr>
            <a:picLocks noChangeAspect="1"/>
          </p:cNvPicPr>
          <p:nvPr/>
        </p:nvPicPr>
        <p:blipFill>
          <a:blip r:embed="rId4"/>
          <a:srcRect l="17078" t="10325" r="17922" b="8206"/>
          <a:stretch>
            <a:fillRect/>
          </a:stretch>
        </p:blipFill>
        <p:spPr>
          <a:xfrm>
            <a:off x="8729345" y="912495"/>
            <a:ext cx="2079625" cy="2051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1965" y="2567940"/>
            <a:ext cx="747395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很多情况下我们并不希望用电器的温度过高。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电视机的后盖有很多孔，为了通风散热；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电脑运行时温度升高要用微型风扇及时散热。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过多的电热如果不能及时散失，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会产生许多安全隐患。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81965" y="2392045"/>
            <a:ext cx="6439535" cy="0"/>
          </a:xfrm>
          <a:prstGeom prst="line">
            <a:avLst/>
          </a:prstGeom>
          <a:ln w="15875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7525" y="4749800"/>
            <a:ext cx="3467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电热的利用和防止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225" y="1196340"/>
            <a:ext cx="3350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电流的热效应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5465" y="1832610"/>
            <a:ext cx="2207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焦耳定律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5465" y="2292985"/>
            <a:ext cx="8883650" cy="1308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内容：电流通过导体产生的热量跟电流的二次方成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跟导体的电阻成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跟通电时间成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0385" y="3601720"/>
            <a:ext cx="241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公式：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655" y="4087495"/>
            <a:ext cx="523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电能全部转化为内能：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_____________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220" y="3627120"/>
            <a:ext cx="1398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Q＝I</a:t>
            </a:r>
            <a:r>
              <a:rPr lang="zh-CN" altLang="en-US" sz="24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Rt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51555" y="4087495"/>
            <a:ext cx="196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Q＝W＝UIt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8855" y="2323465"/>
            <a:ext cx="873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正比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8235" y="2738120"/>
            <a:ext cx="873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正比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47085" y="3121025"/>
            <a:ext cx="873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正比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2" grpId="0"/>
      <p:bldP spid="14" grpId="0"/>
      <p:bldP spid="15" grpId="0"/>
      <p:bldP spid="9" grpId="0"/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5145" y="954405"/>
            <a:ext cx="1133729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如图所示两个相同的烧瓶中各放置一段电阻丝(R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)，在瓶中盛入等量煤油并插入温度计，通电一段时间后，甲瓶中温度计示数比乙瓶中温度计示数高。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该现象说明了电流产生的热量与下列哪个因素有关？(　)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3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665" y="2773680"/>
            <a:ext cx="4184015" cy="236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379845" y="2856230"/>
            <a:ext cx="263144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A．通电时间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B．电流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C．电荷量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D．电阻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45400" y="1985010"/>
            <a:ext cx="619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28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665" y="1266190"/>
            <a:ext cx="7171055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张洪同学在探究并联电路电流规律时，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通过如图所示的电路完成实验后，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他只记录了两个电流表的读数分别为0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2A和0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1A，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则0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2A应当是电流表______的读数：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若电阻R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和R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的阻值均为2Ω，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则电路的总电阻______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2Ω；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通电1分钟R</a:t>
            </a:r>
            <a:r>
              <a:rPr lang="zh-CN" altLang="en-US" sz="2400" baseline="-25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产生的热量是________J。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-2147482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1715" y="2266950"/>
            <a:ext cx="3851275" cy="235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20770" y="2859405"/>
            <a:ext cx="619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5445" y="3942715"/>
            <a:ext cx="953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小于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2765" y="4425950"/>
            <a:ext cx="72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1.2</a:t>
            </a:r>
            <a:endParaRPr lang="en-US" altLang="zh-CN" sz="28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05" y="518664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0794"/>
            <a:ext cx="10213326" cy="6825439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43675" y="2381176"/>
              <a:ext cx="6285186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第十八章 电功率</a:t>
              </a:r>
              <a:endPara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节 焦耳定律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31315" y="1959610"/>
            <a:ext cx="7572375" cy="409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1.知道电流的热效应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2.知道焦耳定律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3.知道电热的利用和防止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b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064" y="1251445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179830" y="2081530"/>
            <a:ext cx="3867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学习重难点： 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7135" y="3482975"/>
            <a:ext cx="9430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通过实验探究电流的热效应与哪些因素有关。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945" y="1071880"/>
            <a:ext cx="11151235" cy="249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1. 教师通过实验探究、点拨与学生分组讨论结合，实验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与多媒体课件相结合，变抽象为直观，突破重难点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2.学生通过分组讨论、实验探究电流的热效应与什么因素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有关，再结合生产与生活的切身体验，理解焦耳定律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230" y="3662680"/>
            <a:ext cx="11103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电源、导线、开关、U形管、橡胶导管、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红墨水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、小灯泡、                 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电阻丝(5Ω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根、10Ω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根)、带接线柱的密闭玻璃容器。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4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945" y="1376680"/>
            <a:ext cx="5359400" cy="3573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7945" y="1846580"/>
            <a:ext cx="5521960" cy="2501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妈妈用手摸一下电视机的后盖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就发现，小明看过电视。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你知道小明的妈妈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是根据什么道理判定的吗？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电流的热效应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56530" y="1293495"/>
            <a:ext cx="694880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电炉丝通过导线接到电路里，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电炉丝和导线通过的电流相同。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75580" y="2487930"/>
            <a:ext cx="8418830" cy="2825115"/>
            <a:chOff x="-8825" y="1242"/>
            <a:chExt cx="13258" cy="4449"/>
          </a:xfrm>
        </p:grpSpPr>
        <p:sp>
          <p:nvSpPr>
            <p:cNvPr id="10" name="文本框 9"/>
            <p:cNvSpPr txBox="1"/>
            <p:nvPr/>
          </p:nvSpPr>
          <p:spPr>
            <a:xfrm>
              <a:off x="-8825" y="1242"/>
              <a:ext cx="6560" cy="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rgbClr val="E9711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1.</a:t>
              </a:r>
              <a:r>
                <a:rPr lang="zh-CN" altLang="en-US" sz="2800" b="1">
                  <a:solidFill>
                    <a:srgbClr val="E9711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为什么电炉丝热得发红，</a:t>
              </a:r>
              <a:endPara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E9711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而导线却几乎不发热？</a:t>
              </a:r>
              <a:endPara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-8825" y="3483"/>
              <a:ext cx="13258" cy="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rgbClr val="E9711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2.</a:t>
              </a:r>
              <a:r>
                <a:rPr lang="zh-CN" altLang="en-US" sz="2800" b="1">
                  <a:solidFill>
                    <a:srgbClr val="E9711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电流通过导体时产生热的多少</a:t>
              </a:r>
              <a:endPara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E9711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跟什么因素有关？</a:t>
              </a:r>
              <a:endParaRPr lang="zh-CN" altLang="en-US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4" name="图片 13" descr="未标题-1"/>
          <p:cNvPicPr>
            <a:picLocks noChangeAspect="1"/>
          </p:cNvPicPr>
          <p:nvPr/>
        </p:nvPicPr>
        <p:blipFill>
          <a:blip r:embed="rId1"/>
          <a:srcRect l="27273" t="23844" r="17045" b="27862"/>
          <a:stretch>
            <a:fillRect/>
          </a:stretch>
        </p:blipFill>
        <p:spPr>
          <a:xfrm>
            <a:off x="694690" y="2007870"/>
            <a:ext cx="4267200" cy="26162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35000" y="1292860"/>
            <a:ext cx="4386580" cy="3607435"/>
          </a:xfrm>
          <a:prstGeom prst="rect">
            <a:avLst/>
          </a:prstGeom>
          <a:noFill/>
          <a:ln w="25400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5580" y="2912745"/>
            <a:ext cx="66427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电炉丝和导线串联，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通过的电流和通电时间相同，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但电炉丝的电阻要比导线的电阻大得多，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所以产生的热量不同。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2" action="ppaction://hlinksldjump"/>
          </p:cNvPr>
          <p:cNvSpPr/>
          <p:nvPr/>
        </p:nvSpPr>
        <p:spPr>
          <a:xfrm>
            <a:off x="10666095" y="4843145"/>
            <a:ext cx="1252220" cy="368935"/>
          </a:xfrm>
          <a:prstGeom prst="roundRect">
            <a:avLst/>
          </a:prstGeom>
          <a:solidFill>
            <a:srgbClr val="17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>
            <a:hlinkClick r:id="rId2" action="ppaction://hlinksldjump"/>
          </p:cNvPr>
          <p:cNvSpPr txBox="1"/>
          <p:nvPr/>
        </p:nvSpPr>
        <p:spPr>
          <a:xfrm>
            <a:off x="10685145" y="4843145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sldjump"/>
              </a:rPr>
              <a:t>幻灯片 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 action="ppaction://hlinksldjump"/>
              </a:rPr>
              <a:t>14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（电流的热效应）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390" y="1552575"/>
            <a:ext cx="378333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电流的热效应定义：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7000" y="2205355"/>
            <a:ext cx="983742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电流通过导体时电能转化成内能，这个现象叫做电流的热效应。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7060" y="3453765"/>
            <a:ext cx="5796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影响电流产生热量多少的因素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93190" y="4123690"/>
            <a:ext cx="968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电流通过任何导体产生的热量跟电流、电阻和通电时间有关。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DOC_GUID" val="{3e51ec63-fd45-43a2-b346-6037026548c4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1734</Words>
  <Application>WPS 演示</Application>
  <PresentationFormat>自定义</PresentationFormat>
  <Paragraphs>255</Paragraphs>
  <Slides>20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Arial Unicode MS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336</cp:revision>
  <dcterms:created xsi:type="dcterms:W3CDTF">2018-01-10T07:31:00Z</dcterms:created>
  <dcterms:modified xsi:type="dcterms:W3CDTF">2019-09-03T07:09:47Z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