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1" r:id="rId1"/>
  </p:sldMasterIdLst>
  <p:notesMasterIdLst>
    <p:notesMasterId r:id="rId19"/>
  </p:notesMasterIdLst>
  <p:sldIdLst>
    <p:sldId id="269" r:id="rId2"/>
    <p:sldId id="267" r:id="rId3"/>
    <p:sldId id="288" r:id="rId4"/>
    <p:sldId id="291" r:id="rId5"/>
    <p:sldId id="292" r:id="rId6"/>
    <p:sldId id="293" r:id="rId7"/>
    <p:sldId id="294" r:id="rId8"/>
    <p:sldId id="295" r:id="rId9"/>
    <p:sldId id="297" r:id="rId10"/>
    <p:sldId id="298" r:id="rId11"/>
    <p:sldId id="296" r:id="rId12"/>
    <p:sldId id="300" r:id="rId13"/>
    <p:sldId id="301" r:id="rId14"/>
    <p:sldId id="289" r:id="rId15"/>
    <p:sldId id="302" r:id="rId16"/>
    <p:sldId id="304" r:id="rId17"/>
    <p:sldId id="268" r:id="rId18"/>
  </p:sldIdLst>
  <p:sldSz cx="9144000" cy="5143500" type="screen16x9"/>
  <p:notesSz cx="6858000" cy="9144000"/>
  <p:custDataLst>
    <p:tags r:id="rId20"/>
  </p:custDataLst>
  <p:defaultTextStyle>
    <a:defPPr>
      <a:defRPr lang="en-US"/>
    </a:defPPr>
    <a:lvl1pPr marL="0" algn="l" defTabSz="342900" rtl="0" eaLnBrk="1" latinLnBrk="0" hangingPunct="1">
      <a:defRPr sz="1400" kern="1200">
        <a:solidFill>
          <a:schemeClr val="tx1"/>
        </a:solidFill>
        <a:latin typeface="+mn-lt"/>
        <a:ea typeface="+mn-ea"/>
        <a:cs typeface="+mn-cs"/>
      </a:defRPr>
    </a:lvl1pPr>
    <a:lvl2pPr marL="342900" algn="l" defTabSz="342900" rtl="0" eaLnBrk="1" latinLnBrk="0" hangingPunct="1">
      <a:defRPr sz="1400" kern="1200">
        <a:solidFill>
          <a:schemeClr val="tx1"/>
        </a:solidFill>
        <a:latin typeface="+mn-lt"/>
        <a:ea typeface="+mn-ea"/>
        <a:cs typeface="+mn-cs"/>
      </a:defRPr>
    </a:lvl2pPr>
    <a:lvl3pPr marL="685800" algn="l" defTabSz="342900" rtl="0" eaLnBrk="1" latinLnBrk="0" hangingPunct="1">
      <a:defRPr sz="1400" kern="1200">
        <a:solidFill>
          <a:schemeClr val="tx1"/>
        </a:solidFill>
        <a:latin typeface="+mn-lt"/>
        <a:ea typeface="+mn-ea"/>
        <a:cs typeface="+mn-cs"/>
      </a:defRPr>
    </a:lvl3pPr>
    <a:lvl4pPr marL="1028700" algn="l" defTabSz="342900" rtl="0" eaLnBrk="1" latinLnBrk="0" hangingPunct="1">
      <a:defRPr sz="1400" kern="1200">
        <a:solidFill>
          <a:schemeClr val="tx1"/>
        </a:solidFill>
        <a:latin typeface="+mn-lt"/>
        <a:ea typeface="+mn-ea"/>
        <a:cs typeface="+mn-cs"/>
      </a:defRPr>
    </a:lvl4pPr>
    <a:lvl5pPr marL="1371600" algn="l" defTabSz="342900" rtl="0" eaLnBrk="1" latinLnBrk="0" hangingPunct="1">
      <a:defRPr sz="1400" kern="1200">
        <a:solidFill>
          <a:schemeClr val="tx1"/>
        </a:solidFill>
        <a:latin typeface="+mn-lt"/>
        <a:ea typeface="+mn-ea"/>
        <a:cs typeface="+mn-cs"/>
      </a:defRPr>
    </a:lvl5pPr>
    <a:lvl6pPr marL="1714500" algn="l" defTabSz="342900" rtl="0" eaLnBrk="1" latinLnBrk="0" hangingPunct="1">
      <a:defRPr sz="1400" kern="1200">
        <a:solidFill>
          <a:schemeClr val="tx1"/>
        </a:solidFill>
        <a:latin typeface="+mn-lt"/>
        <a:ea typeface="+mn-ea"/>
        <a:cs typeface="+mn-cs"/>
      </a:defRPr>
    </a:lvl6pPr>
    <a:lvl7pPr marL="2057400" algn="l" defTabSz="342900" rtl="0" eaLnBrk="1" latinLnBrk="0" hangingPunct="1">
      <a:defRPr sz="1400" kern="1200">
        <a:solidFill>
          <a:schemeClr val="tx1"/>
        </a:solidFill>
        <a:latin typeface="+mn-lt"/>
        <a:ea typeface="+mn-ea"/>
        <a:cs typeface="+mn-cs"/>
      </a:defRPr>
    </a:lvl7pPr>
    <a:lvl8pPr marL="2400300" algn="l" defTabSz="342900" rtl="0" eaLnBrk="1" latinLnBrk="0" hangingPunct="1">
      <a:defRPr sz="1400" kern="1200">
        <a:solidFill>
          <a:schemeClr val="tx1"/>
        </a:solidFill>
        <a:latin typeface="+mn-lt"/>
        <a:ea typeface="+mn-ea"/>
        <a:cs typeface="+mn-cs"/>
      </a:defRPr>
    </a:lvl8pPr>
    <a:lvl9pPr marL="2743200" algn="l" defTabSz="3429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88" userDrawn="1">
          <p15:clr>
            <a:srgbClr val="A4A3A4"/>
          </p15:clr>
        </p15:guide>
        <p15:guide id="2" pos="3840" userDrawn="1">
          <p15:clr>
            <a:srgbClr val="A4A3A4"/>
          </p15:clr>
        </p15:guide>
        <p15:guide id="3" pos="416" userDrawn="1">
          <p15:clr>
            <a:srgbClr val="A4A3A4"/>
          </p15:clr>
        </p15:guide>
        <p15:guide id="4" pos="7256" userDrawn="1">
          <p15:clr>
            <a:srgbClr val="A4A3A4"/>
          </p15:clr>
        </p15:guide>
        <p15:guide id="5" orient="horz" pos="648" userDrawn="1">
          <p15:clr>
            <a:srgbClr val="A4A3A4"/>
          </p15:clr>
        </p15:guide>
        <p15:guide id="6" orient="horz" pos="709" userDrawn="1">
          <p15:clr>
            <a:srgbClr val="A4A3A4"/>
          </p15:clr>
        </p15:guide>
        <p15:guide id="7" orient="horz" pos="3928" userDrawn="1">
          <p15:clr>
            <a:srgbClr val="A4A3A4"/>
          </p15:clr>
        </p15:guide>
        <p15:guide id="8" orient="horz" pos="3864" userDrawn="1">
          <p15:clr>
            <a:srgbClr val="A4A3A4"/>
          </p15:clr>
        </p15:guide>
        <p15:guide id="9" orient="horz" pos="1716">
          <p15:clr>
            <a:srgbClr val="A4A3A4"/>
          </p15:clr>
        </p15:guide>
        <p15:guide id="10" orient="horz" pos="486">
          <p15:clr>
            <a:srgbClr val="A4A3A4"/>
          </p15:clr>
        </p15:guide>
        <p15:guide id="11" orient="horz" pos="532">
          <p15:clr>
            <a:srgbClr val="A4A3A4"/>
          </p15:clr>
        </p15:guide>
        <p15:guide id="12" orient="horz" pos="2946">
          <p15:clr>
            <a:srgbClr val="A4A3A4"/>
          </p15:clr>
        </p15:guide>
        <p15:guide id="13" orient="horz" pos="2898">
          <p15:clr>
            <a:srgbClr val="A4A3A4"/>
          </p15:clr>
        </p15:guide>
        <p15:guide id="14" pos="2880">
          <p15:clr>
            <a:srgbClr val="A4A3A4"/>
          </p15:clr>
        </p15:guide>
        <p15:guide id="15" pos="312">
          <p15:clr>
            <a:srgbClr val="A4A3A4"/>
          </p15:clr>
        </p15:guide>
        <p15:guide id="16" pos="544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9A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33" autoAdjust="0"/>
    <p:restoredTop sz="94660"/>
  </p:normalViewPr>
  <p:slideViewPr>
    <p:cSldViewPr snapToGrid="0">
      <p:cViewPr varScale="1">
        <p:scale>
          <a:sx n="100" d="100"/>
          <a:sy n="100" d="100"/>
        </p:scale>
        <p:origin x="62" y="250"/>
      </p:cViewPr>
      <p:guideLst>
        <p:guide orient="horz" pos="2288"/>
        <p:guide pos="3840"/>
        <p:guide pos="416"/>
        <p:guide pos="7256"/>
        <p:guide orient="horz" pos="648"/>
        <p:guide orient="horz" pos="709"/>
        <p:guide orient="horz" pos="3928"/>
        <p:guide orient="horz" pos="3864"/>
        <p:guide orient="horz" pos="1716"/>
        <p:guide orient="horz" pos="486"/>
        <p:guide orient="horz" pos="532"/>
        <p:guide orient="horz" pos="2946"/>
        <p:guide orient="horz" pos="2898"/>
        <p:guide pos="2880"/>
        <p:guide pos="312"/>
        <p:guide pos="5442"/>
      </p:guideLst>
    </p:cSldViewPr>
  </p:slideViewPr>
  <p:notesTextViewPr>
    <p:cViewPr>
      <p:scale>
        <a:sx n="1" d="1"/>
        <a:sy n="1" d="1"/>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FandolFang R" panose="00000500000000000000" pitchFamily="50" charset="-122"/>
                <a:ea typeface="FandolFang R" panose="00000500000000000000" pitchFamily="50" charset="-122"/>
              </a:defRPr>
            </a:lvl1pPr>
          </a:lstStyle>
          <a:p>
            <a:endParaRPr lang="zh-CN" altLang="en-US" dirty="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FandolFang R" panose="00000500000000000000" pitchFamily="50" charset="-122"/>
                <a:ea typeface="FandolFang R" panose="00000500000000000000" pitchFamily="50" charset="-122"/>
              </a:defRPr>
            </a:lvl1pPr>
          </a:lstStyle>
          <a:p>
            <a:fld id="{468BA9A6-9DEB-4F7A-9A00-D30D8578DFEB}" type="datetimeFigureOut">
              <a:rPr lang="zh-CN" altLang="en-US" smtClean="0"/>
              <a:pPr/>
              <a:t>2023/10/22</a:t>
            </a:fld>
            <a:endParaRPr lang="zh-CN" alt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dirty="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FandolFang R" panose="00000500000000000000" pitchFamily="50" charset="-122"/>
                <a:ea typeface="FandolFang R" panose="00000500000000000000" pitchFamily="50" charset="-122"/>
              </a:defRPr>
            </a:lvl1pPr>
          </a:lstStyle>
          <a:p>
            <a:endParaRPr lang="zh-CN" altLang="en-US" dirty="0"/>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FandolFang R" panose="00000500000000000000" pitchFamily="50" charset="-122"/>
                <a:ea typeface="FandolFang R" panose="00000500000000000000" pitchFamily="50" charset="-122"/>
              </a:defRPr>
            </a:lvl1pPr>
          </a:lstStyle>
          <a:p>
            <a:fld id="{61794600-9E53-4ACF-B519-50C55B4E2165}" type="slidenum">
              <a:rPr lang="zh-CN" altLang="en-US" smtClean="0"/>
              <a:pPr/>
              <a:t>‹#›</a:t>
            </a:fld>
            <a:endParaRPr lang="zh-CN" altLang="en-US" dirty="0"/>
          </a:p>
        </p:txBody>
      </p:sp>
    </p:spTree>
    <p:extLst>
      <p:ext uri="{BB962C8B-B14F-4D97-AF65-F5344CB8AC3E}">
        <p14:creationId xmlns:p14="http://schemas.microsoft.com/office/powerpoint/2010/main" val="1314888067"/>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FandolFang R" panose="00000500000000000000" pitchFamily="50" charset="-122"/>
        <a:ea typeface="FandolFang R" panose="00000500000000000000" pitchFamily="50" charset="-122"/>
        <a:cs typeface="+mn-cs"/>
      </a:defRPr>
    </a:lvl1pPr>
    <a:lvl2pPr marL="342900" algn="l" defTabSz="685800" rtl="0" eaLnBrk="1" latinLnBrk="0" hangingPunct="1">
      <a:defRPr sz="900" kern="1200">
        <a:solidFill>
          <a:schemeClr val="tx1"/>
        </a:solidFill>
        <a:latin typeface="FandolFang R" panose="00000500000000000000" pitchFamily="50" charset="-122"/>
        <a:ea typeface="FandolFang R" panose="00000500000000000000" pitchFamily="50" charset="-122"/>
        <a:cs typeface="+mn-cs"/>
      </a:defRPr>
    </a:lvl2pPr>
    <a:lvl3pPr marL="685800" algn="l" defTabSz="685800" rtl="0" eaLnBrk="1" latinLnBrk="0" hangingPunct="1">
      <a:defRPr sz="900" kern="1200">
        <a:solidFill>
          <a:schemeClr val="tx1"/>
        </a:solidFill>
        <a:latin typeface="FandolFang R" panose="00000500000000000000" pitchFamily="50" charset="-122"/>
        <a:ea typeface="FandolFang R" panose="00000500000000000000" pitchFamily="50" charset="-122"/>
        <a:cs typeface="+mn-cs"/>
      </a:defRPr>
    </a:lvl3pPr>
    <a:lvl4pPr marL="1028700" algn="l" defTabSz="685800" rtl="0" eaLnBrk="1" latinLnBrk="0" hangingPunct="1">
      <a:defRPr sz="900" kern="1200">
        <a:solidFill>
          <a:schemeClr val="tx1"/>
        </a:solidFill>
        <a:latin typeface="FandolFang R" panose="00000500000000000000" pitchFamily="50" charset="-122"/>
        <a:ea typeface="FandolFang R" panose="00000500000000000000" pitchFamily="50" charset="-122"/>
        <a:cs typeface="+mn-cs"/>
      </a:defRPr>
    </a:lvl4pPr>
    <a:lvl5pPr marL="1371600" algn="l" defTabSz="685800" rtl="0" eaLnBrk="1" latinLnBrk="0" hangingPunct="1">
      <a:defRPr sz="900" kern="1200">
        <a:solidFill>
          <a:schemeClr val="tx1"/>
        </a:solidFill>
        <a:latin typeface="FandolFang R" panose="00000500000000000000" pitchFamily="50" charset="-122"/>
        <a:ea typeface="FandolFang R" panose="00000500000000000000" pitchFamily="50" charset="-122"/>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61794600-9E53-4ACF-B519-50C55B4E2165}" type="slidenum">
              <a:rPr lang="zh-CN" altLang="en-US" smtClean="0"/>
              <a:t>1</a:t>
            </a:fld>
            <a:endParaRPr lang="zh-CN" altLang="en-US"/>
          </a:p>
        </p:txBody>
      </p:sp>
    </p:spTree>
    <p:extLst>
      <p:ext uri="{BB962C8B-B14F-4D97-AF65-F5344CB8AC3E}">
        <p14:creationId xmlns:p14="http://schemas.microsoft.com/office/powerpoint/2010/main" val="12697417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61794600-9E53-4ACF-B519-50C55B4E2165}" type="slidenum">
              <a:rPr lang="zh-CN" altLang="en-US" smtClean="0"/>
              <a:t>2</a:t>
            </a:fld>
            <a:endParaRPr lang="zh-CN" altLang="en-US"/>
          </a:p>
        </p:txBody>
      </p:sp>
    </p:spTree>
    <p:extLst>
      <p:ext uri="{BB962C8B-B14F-4D97-AF65-F5344CB8AC3E}">
        <p14:creationId xmlns:p14="http://schemas.microsoft.com/office/powerpoint/2010/main" val="3879703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12222772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61794600-9E53-4ACF-B519-50C55B4E2165}" type="slidenum">
              <a:rPr lang="zh-CN" altLang="en-US" smtClean="0"/>
              <a:t>17</a:t>
            </a:fld>
            <a:endParaRPr lang="zh-CN" altLang="en-US"/>
          </a:p>
        </p:txBody>
      </p:sp>
    </p:spTree>
    <p:extLst>
      <p:ext uri="{BB962C8B-B14F-4D97-AF65-F5344CB8AC3E}">
        <p14:creationId xmlns:p14="http://schemas.microsoft.com/office/powerpoint/2010/main" val="3739896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0_Custom Layout">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EA87DC7D-DEF2-48BA-871A-4B1BAB5BFFDA}"/>
              </a:ext>
            </a:extLst>
          </p:cNvPr>
          <p:cNvSpPr>
            <a:spLocks noGrp="1"/>
          </p:cNvSpPr>
          <p:nvPr>
            <p:ph type="pic" sz="quarter" idx="10"/>
          </p:nvPr>
        </p:nvSpPr>
        <p:spPr>
          <a:xfrm>
            <a:off x="528405" y="0"/>
            <a:ext cx="2686987" cy="4148528"/>
          </a:xfrm>
          <a:custGeom>
            <a:avLst/>
            <a:gdLst>
              <a:gd name="connsiteX0" fmla="*/ 895662 w 3582649"/>
              <a:gd name="connsiteY0" fmla="*/ 0 h 5531370"/>
              <a:gd name="connsiteX1" fmla="*/ 3582649 w 3582649"/>
              <a:gd name="connsiteY1" fmla="*/ 0 h 5531370"/>
              <a:gd name="connsiteX2" fmla="*/ 2686987 w 3582649"/>
              <a:gd name="connsiteY2" fmla="*/ 5531370 h 5531370"/>
              <a:gd name="connsiteX3" fmla="*/ 0 w 3582649"/>
              <a:gd name="connsiteY3" fmla="*/ 5531370 h 5531370"/>
            </a:gdLst>
            <a:ahLst/>
            <a:cxnLst>
              <a:cxn ang="0">
                <a:pos x="connsiteX0" y="connsiteY0"/>
              </a:cxn>
              <a:cxn ang="0">
                <a:pos x="connsiteX1" y="connsiteY1"/>
              </a:cxn>
              <a:cxn ang="0">
                <a:pos x="connsiteX2" y="connsiteY2"/>
              </a:cxn>
              <a:cxn ang="0">
                <a:pos x="connsiteX3" y="connsiteY3"/>
              </a:cxn>
            </a:cxnLst>
            <a:rect l="l" t="t" r="r" b="b"/>
            <a:pathLst>
              <a:path w="3582649" h="5531370">
                <a:moveTo>
                  <a:pt x="895662" y="0"/>
                </a:moveTo>
                <a:lnTo>
                  <a:pt x="3582649" y="0"/>
                </a:lnTo>
                <a:lnTo>
                  <a:pt x="2686987" y="5531370"/>
                </a:lnTo>
                <a:lnTo>
                  <a:pt x="0" y="5531370"/>
                </a:lnTo>
                <a:close/>
              </a:path>
            </a:pathLst>
          </a:custGeom>
        </p:spPr>
        <p:txBody>
          <a:bodyPr wrap="square">
            <a:noAutofit/>
          </a:bodyPr>
          <a:lstStyle>
            <a:lvl1pPr>
              <a:defRPr sz="1100">
                <a:solidFill>
                  <a:schemeClr val="accent1"/>
                </a:solidFill>
              </a:defRPr>
            </a:lvl1pPr>
          </a:lstStyle>
          <a:p>
            <a:endParaRPr lang="en-US"/>
          </a:p>
        </p:txBody>
      </p:sp>
      <p:sp>
        <p:nvSpPr>
          <p:cNvPr id="9" name="Picture Placeholder 8">
            <a:extLst>
              <a:ext uri="{FF2B5EF4-FFF2-40B4-BE49-F238E27FC236}">
                <a16:creationId xmlns:a16="http://schemas.microsoft.com/office/drawing/2014/main" id="{8ED6555C-C9C1-4673-948D-B0E7D5C4BF70}"/>
              </a:ext>
            </a:extLst>
          </p:cNvPr>
          <p:cNvSpPr>
            <a:spLocks noGrp="1"/>
          </p:cNvSpPr>
          <p:nvPr>
            <p:ph type="pic" sz="quarter" idx="11"/>
          </p:nvPr>
        </p:nvSpPr>
        <p:spPr>
          <a:xfrm>
            <a:off x="2587679" y="303552"/>
            <a:ext cx="2381562" cy="4588864"/>
          </a:xfrm>
          <a:custGeom>
            <a:avLst/>
            <a:gdLst>
              <a:gd name="connsiteX0" fmla="*/ 979616 w 3175416"/>
              <a:gd name="connsiteY0" fmla="*/ 0 h 6118485"/>
              <a:gd name="connsiteX1" fmla="*/ 3175416 w 3175416"/>
              <a:gd name="connsiteY1" fmla="*/ 0 h 6118485"/>
              <a:gd name="connsiteX2" fmla="*/ 2195800 w 3175416"/>
              <a:gd name="connsiteY2" fmla="*/ 6118485 h 6118485"/>
              <a:gd name="connsiteX3" fmla="*/ 0 w 3175416"/>
              <a:gd name="connsiteY3" fmla="*/ 6118485 h 6118485"/>
            </a:gdLst>
            <a:ahLst/>
            <a:cxnLst>
              <a:cxn ang="0">
                <a:pos x="connsiteX0" y="connsiteY0"/>
              </a:cxn>
              <a:cxn ang="0">
                <a:pos x="connsiteX1" y="connsiteY1"/>
              </a:cxn>
              <a:cxn ang="0">
                <a:pos x="connsiteX2" y="connsiteY2"/>
              </a:cxn>
              <a:cxn ang="0">
                <a:pos x="connsiteX3" y="connsiteY3"/>
              </a:cxn>
            </a:cxnLst>
            <a:rect l="l" t="t" r="r" b="b"/>
            <a:pathLst>
              <a:path w="3175416" h="6118485">
                <a:moveTo>
                  <a:pt x="979616" y="0"/>
                </a:moveTo>
                <a:lnTo>
                  <a:pt x="3175416" y="0"/>
                </a:lnTo>
                <a:lnTo>
                  <a:pt x="2195800" y="6118485"/>
                </a:lnTo>
                <a:lnTo>
                  <a:pt x="0" y="6118485"/>
                </a:lnTo>
                <a:close/>
              </a:path>
            </a:pathLst>
          </a:custGeom>
        </p:spPr>
        <p:txBody>
          <a:bodyPr wrap="square">
            <a:noAutofit/>
          </a:bodyPr>
          <a:lstStyle>
            <a:lvl1pPr>
              <a:defRPr sz="1100">
                <a:solidFill>
                  <a:schemeClr val="accent1"/>
                </a:solidFill>
              </a:defRPr>
            </a:lvl1pPr>
          </a:lstStyle>
          <a:p>
            <a:endParaRPr lang="en-US"/>
          </a:p>
        </p:txBody>
      </p:sp>
      <p:sp>
        <p:nvSpPr>
          <p:cNvPr id="4" name="矩形 3"/>
          <p:cNvSpPr/>
          <p:nvPr userDrawn="1"/>
        </p:nvSpPr>
        <p:spPr>
          <a:xfrm>
            <a:off x="350174" y="1916832"/>
            <a:ext cx="735006" cy="2412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100" dirty="0">
                <a:solidFill>
                  <a:schemeClr val="bg1"/>
                </a:solidFill>
              </a:rPr>
              <a:t>PPT</a:t>
            </a:r>
            <a:r>
              <a:rPr lang="zh-CN" altLang="en-US" sz="100" dirty="0">
                <a:solidFill>
                  <a:schemeClr val="bg1"/>
                </a:solidFill>
              </a:rPr>
              <a:t>模板：</a:t>
            </a:r>
            <a:r>
              <a:rPr lang="en-US" altLang="zh-CN" sz="100" dirty="0">
                <a:solidFill>
                  <a:schemeClr val="bg1"/>
                </a:solidFill>
              </a:rPr>
              <a:t>www.1ppt.com/moban/                  PPT</a:t>
            </a:r>
            <a:r>
              <a:rPr lang="zh-CN" altLang="en-US" sz="100" dirty="0">
                <a:solidFill>
                  <a:schemeClr val="bg1"/>
                </a:solidFill>
              </a:rPr>
              <a:t>素材：</a:t>
            </a:r>
            <a:r>
              <a:rPr lang="en-US" altLang="zh-CN" sz="100" dirty="0">
                <a:solidFill>
                  <a:schemeClr val="bg1"/>
                </a:solidFill>
              </a:rPr>
              <a:t>www.1ppt.com/sucai/</a:t>
            </a:r>
          </a:p>
          <a:p>
            <a:r>
              <a:rPr lang="en-US" altLang="zh-CN" sz="100" dirty="0">
                <a:solidFill>
                  <a:schemeClr val="bg1"/>
                </a:solidFill>
              </a:rPr>
              <a:t>PPT</a:t>
            </a:r>
            <a:r>
              <a:rPr lang="zh-CN" altLang="en-US" sz="100" dirty="0">
                <a:solidFill>
                  <a:schemeClr val="bg1"/>
                </a:solidFill>
              </a:rPr>
              <a:t>背景：</a:t>
            </a:r>
            <a:r>
              <a:rPr lang="en-US" altLang="zh-CN" sz="100" dirty="0">
                <a:solidFill>
                  <a:schemeClr val="bg1"/>
                </a:solidFill>
              </a:rPr>
              <a:t>www.1ppt.com/beijing/                   PPT</a:t>
            </a:r>
            <a:r>
              <a:rPr lang="zh-CN" altLang="en-US" sz="100" dirty="0">
                <a:solidFill>
                  <a:schemeClr val="bg1"/>
                </a:solidFill>
              </a:rPr>
              <a:t>图表：</a:t>
            </a:r>
            <a:r>
              <a:rPr lang="en-US" altLang="zh-CN" sz="100" dirty="0">
                <a:solidFill>
                  <a:schemeClr val="bg1"/>
                </a:solidFill>
              </a:rPr>
              <a:t>www.1ppt.com/tubiao/      </a:t>
            </a:r>
          </a:p>
          <a:p>
            <a:r>
              <a:rPr lang="en-US" altLang="zh-CN" sz="100" dirty="0">
                <a:solidFill>
                  <a:schemeClr val="bg1"/>
                </a:solidFill>
              </a:rPr>
              <a:t>PPT</a:t>
            </a:r>
            <a:r>
              <a:rPr lang="zh-CN" altLang="en-US" sz="100" dirty="0">
                <a:solidFill>
                  <a:schemeClr val="bg1"/>
                </a:solidFill>
              </a:rPr>
              <a:t>下载：</a:t>
            </a:r>
            <a:r>
              <a:rPr lang="en-US" altLang="zh-CN" sz="100" dirty="0">
                <a:solidFill>
                  <a:schemeClr val="bg1"/>
                </a:solidFill>
              </a:rPr>
              <a:t>www.1ppt.com/xiazai/                     PPT</a:t>
            </a:r>
            <a:r>
              <a:rPr lang="zh-CN" altLang="en-US" sz="100" dirty="0">
                <a:solidFill>
                  <a:schemeClr val="bg1"/>
                </a:solidFill>
              </a:rPr>
              <a:t>教程： </a:t>
            </a:r>
            <a:r>
              <a:rPr lang="en-US" altLang="zh-CN" sz="100" dirty="0">
                <a:solidFill>
                  <a:schemeClr val="bg1"/>
                </a:solidFill>
              </a:rPr>
              <a:t>www.1ppt.com/powerpoint/      </a:t>
            </a:r>
          </a:p>
          <a:p>
            <a:r>
              <a:rPr lang="zh-CN" altLang="en-US" sz="100" dirty="0">
                <a:solidFill>
                  <a:schemeClr val="bg1"/>
                </a:solidFill>
              </a:rPr>
              <a:t>资料下载：</a:t>
            </a:r>
            <a:r>
              <a:rPr lang="en-US" altLang="zh-CN" sz="100" dirty="0">
                <a:solidFill>
                  <a:schemeClr val="bg1"/>
                </a:solidFill>
              </a:rPr>
              <a:t>www.1ppt.com/ziliao/                   </a:t>
            </a:r>
            <a:r>
              <a:rPr lang="zh-CN" altLang="en-US" sz="100" dirty="0">
                <a:solidFill>
                  <a:schemeClr val="bg1"/>
                </a:solidFill>
              </a:rPr>
              <a:t>个人简历：</a:t>
            </a:r>
            <a:r>
              <a:rPr lang="en-US" altLang="zh-CN" sz="100" dirty="0">
                <a:solidFill>
                  <a:schemeClr val="bg1"/>
                </a:solidFill>
              </a:rPr>
              <a:t>www.1ppt.com/jianli/             </a:t>
            </a:r>
          </a:p>
          <a:p>
            <a:r>
              <a:rPr lang="zh-CN" altLang="en-US" sz="100" dirty="0">
                <a:solidFill>
                  <a:schemeClr val="bg1"/>
                </a:solidFill>
              </a:rPr>
              <a:t>试卷下载：</a:t>
            </a:r>
            <a:r>
              <a:rPr lang="en-US" altLang="zh-CN" sz="100" dirty="0">
                <a:solidFill>
                  <a:schemeClr val="bg1"/>
                </a:solidFill>
              </a:rPr>
              <a:t>www.1ppt.com/shiti/                     </a:t>
            </a:r>
            <a:r>
              <a:rPr lang="zh-CN" altLang="en-US" sz="100" dirty="0">
                <a:solidFill>
                  <a:schemeClr val="bg1"/>
                </a:solidFill>
              </a:rPr>
              <a:t>教案下载：</a:t>
            </a:r>
            <a:r>
              <a:rPr lang="en-US" altLang="zh-CN" sz="100" dirty="0">
                <a:solidFill>
                  <a:schemeClr val="bg1"/>
                </a:solidFill>
              </a:rPr>
              <a:t>www.1ppt.com/jiaoan/               </a:t>
            </a:r>
          </a:p>
          <a:p>
            <a:r>
              <a:rPr lang="zh-CN" altLang="en-US" sz="100" dirty="0">
                <a:solidFill>
                  <a:schemeClr val="bg1"/>
                </a:solidFill>
              </a:rPr>
              <a:t>手抄报：</a:t>
            </a:r>
            <a:r>
              <a:rPr lang="en-US" altLang="zh-CN" sz="100" dirty="0">
                <a:solidFill>
                  <a:schemeClr val="bg1"/>
                </a:solidFill>
              </a:rPr>
              <a:t>www.1ppt.com/shouchaobao/          PPT</a:t>
            </a:r>
            <a:r>
              <a:rPr lang="zh-CN" altLang="en-US" sz="100" dirty="0">
                <a:solidFill>
                  <a:schemeClr val="bg1"/>
                </a:solidFill>
              </a:rPr>
              <a:t>课件：</a:t>
            </a:r>
            <a:r>
              <a:rPr lang="en-US" altLang="zh-CN" sz="100" dirty="0">
                <a:solidFill>
                  <a:schemeClr val="bg1"/>
                </a:solidFill>
              </a:rPr>
              <a:t>www.1ppt.com/kejian/ </a:t>
            </a:r>
          </a:p>
          <a:p>
            <a:r>
              <a:rPr lang="zh-CN" altLang="en-US" sz="100" dirty="0">
                <a:solidFill>
                  <a:schemeClr val="bg1"/>
                </a:solidFill>
              </a:rPr>
              <a:t>语文课件：</a:t>
            </a:r>
            <a:r>
              <a:rPr lang="en-US" altLang="zh-CN" sz="100" dirty="0">
                <a:solidFill>
                  <a:schemeClr val="bg1"/>
                </a:solidFill>
              </a:rPr>
              <a:t>www.1ppt.com/kejian/yuwen/    </a:t>
            </a:r>
            <a:r>
              <a:rPr lang="zh-CN" altLang="en-US" sz="100" dirty="0">
                <a:solidFill>
                  <a:schemeClr val="bg1"/>
                </a:solidFill>
              </a:rPr>
              <a:t>数学课件：</a:t>
            </a:r>
            <a:r>
              <a:rPr lang="en-US" altLang="zh-CN" sz="100" dirty="0">
                <a:solidFill>
                  <a:schemeClr val="bg1"/>
                </a:solidFill>
              </a:rPr>
              <a:t>www.1ppt.com/kejian/shuxue/ </a:t>
            </a:r>
          </a:p>
          <a:p>
            <a:r>
              <a:rPr lang="zh-CN" altLang="en-US" sz="100" dirty="0">
                <a:solidFill>
                  <a:schemeClr val="bg1"/>
                </a:solidFill>
              </a:rPr>
              <a:t>英语课件：</a:t>
            </a:r>
            <a:r>
              <a:rPr lang="en-US" altLang="zh-CN" sz="100" dirty="0">
                <a:solidFill>
                  <a:schemeClr val="bg1"/>
                </a:solidFill>
              </a:rPr>
              <a:t>www.1ppt.com/kejian/yingyu/    </a:t>
            </a:r>
            <a:r>
              <a:rPr lang="zh-CN" altLang="en-US" sz="100" dirty="0">
                <a:solidFill>
                  <a:schemeClr val="bg1"/>
                </a:solidFill>
              </a:rPr>
              <a:t>美术课件：</a:t>
            </a:r>
            <a:r>
              <a:rPr lang="en-US" altLang="zh-CN" sz="100" dirty="0">
                <a:solidFill>
                  <a:schemeClr val="bg1"/>
                </a:solidFill>
              </a:rPr>
              <a:t>www.1ppt.com/kejian/meishu/ </a:t>
            </a:r>
          </a:p>
          <a:p>
            <a:r>
              <a:rPr lang="zh-CN" altLang="en-US" sz="100" dirty="0">
                <a:solidFill>
                  <a:schemeClr val="bg1"/>
                </a:solidFill>
              </a:rPr>
              <a:t>科学课件：</a:t>
            </a:r>
            <a:r>
              <a:rPr lang="en-US" altLang="zh-CN" sz="100" dirty="0">
                <a:solidFill>
                  <a:schemeClr val="bg1"/>
                </a:solidFill>
              </a:rPr>
              <a:t>www.1ppt.com/kejian/kexue/     </a:t>
            </a:r>
            <a:r>
              <a:rPr lang="zh-CN" altLang="en-US" sz="100" dirty="0">
                <a:solidFill>
                  <a:schemeClr val="bg1"/>
                </a:solidFill>
              </a:rPr>
              <a:t>物理课件：</a:t>
            </a:r>
            <a:r>
              <a:rPr lang="en-US" altLang="zh-CN" sz="100" dirty="0">
                <a:solidFill>
                  <a:schemeClr val="bg1"/>
                </a:solidFill>
              </a:rPr>
              <a:t>www.1ppt.com/kejian/wuli/ </a:t>
            </a:r>
          </a:p>
          <a:p>
            <a:r>
              <a:rPr lang="zh-CN" altLang="en-US" sz="100" dirty="0">
                <a:solidFill>
                  <a:schemeClr val="bg1"/>
                </a:solidFill>
              </a:rPr>
              <a:t>化学课件：</a:t>
            </a:r>
            <a:r>
              <a:rPr lang="en-US" altLang="zh-CN" sz="100" dirty="0">
                <a:solidFill>
                  <a:schemeClr val="bg1"/>
                </a:solidFill>
              </a:rPr>
              <a:t>www.1ppt.com/kejian/huaxue/  </a:t>
            </a:r>
            <a:r>
              <a:rPr lang="zh-CN" altLang="en-US" sz="100" dirty="0">
                <a:solidFill>
                  <a:schemeClr val="bg1"/>
                </a:solidFill>
              </a:rPr>
              <a:t>生物课件：</a:t>
            </a:r>
            <a:r>
              <a:rPr lang="en-US" altLang="zh-CN" sz="100" dirty="0">
                <a:solidFill>
                  <a:schemeClr val="bg1"/>
                </a:solidFill>
              </a:rPr>
              <a:t>www.1ppt.com/kejian/shengwu/ </a:t>
            </a:r>
          </a:p>
          <a:p>
            <a:r>
              <a:rPr lang="zh-CN" altLang="en-US" sz="100" dirty="0">
                <a:solidFill>
                  <a:schemeClr val="bg1"/>
                </a:solidFill>
              </a:rPr>
              <a:t>地理课件：</a:t>
            </a:r>
            <a:r>
              <a:rPr lang="en-US" altLang="zh-CN" sz="100" dirty="0">
                <a:solidFill>
                  <a:schemeClr val="bg1"/>
                </a:solidFill>
              </a:rPr>
              <a:t>www.1ppt.com/kejian/dili/          </a:t>
            </a:r>
            <a:r>
              <a:rPr lang="zh-CN" altLang="en-US" sz="100" dirty="0">
                <a:solidFill>
                  <a:schemeClr val="bg1"/>
                </a:solidFill>
              </a:rPr>
              <a:t>历史课件：</a:t>
            </a:r>
            <a:r>
              <a:rPr lang="en-US" altLang="zh-CN" sz="100" dirty="0">
                <a:solidFill>
                  <a:schemeClr val="bg1"/>
                </a:solidFill>
              </a:rPr>
              <a:t>www.1ppt.com/kejian/lishi/ </a:t>
            </a:r>
          </a:p>
        </p:txBody>
      </p:sp>
    </p:spTree>
    <p:extLst>
      <p:ext uri="{BB962C8B-B14F-4D97-AF65-F5344CB8AC3E}">
        <p14:creationId xmlns:p14="http://schemas.microsoft.com/office/powerpoint/2010/main" val="714971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AA04F23A-1E19-47E1-BC56-BC0AA760FE08}"/>
              </a:ext>
            </a:extLst>
          </p:cNvPr>
          <p:cNvSpPr/>
          <p:nvPr userDrawn="1"/>
        </p:nvSpPr>
        <p:spPr>
          <a:xfrm>
            <a:off x="326571" y="-1"/>
            <a:ext cx="283029" cy="783772"/>
          </a:xfrm>
          <a:prstGeom prst="rect">
            <a:avLst/>
          </a:prstGeom>
          <a:solidFill>
            <a:srgbClr val="1D9A78"/>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Tree>
    <p:extLst>
      <p:ext uri="{BB962C8B-B14F-4D97-AF65-F5344CB8AC3E}">
        <p14:creationId xmlns:p14="http://schemas.microsoft.com/office/powerpoint/2010/main" val="41880917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68580" tIns="34290" rIns="68580" bIns="3429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Tree>
    <p:extLst>
      <p:ext uri="{BB962C8B-B14F-4D97-AF65-F5344CB8AC3E}">
        <p14:creationId xmlns:p14="http://schemas.microsoft.com/office/powerpoint/2010/main" val="155692202"/>
      </p:ext>
    </p:extLst>
  </p:cSld>
  <p:clrMap bg1="lt1" tx1="dk1" bg2="lt2" tx2="dk2" accent1="accent1" accent2="accent2" accent3="accent3" accent4="accent4" accent5="accent5" accent6="accent6" hlink="hlink" folHlink="folHlink"/>
  <p:sldLayoutIdLst>
    <p:sldLayoutId id="2147483733" r:id="rId1"/>
    <p:sldLayoutId id="2147483734" r:id="rId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288" userDrawn="1">
          <p15:clr>
            <a:srgbClr val="F26B43"/>
          </p15:clr>
        </p15:guide>
        <p15:guide id="2" pos="3840" userDrawn="1">
          <p15:clr>
            <a:srgbClr val="F26B43"/>
          </p15:clr>
        </p15:guide>
        <p15:guide id="3" pos="416" userDrawn="1">
          <p15:clr>
            <a:srgbClr val="F26B43"/>
          </p15:clr>
        </p15:guide>
        <p15:guide id="4" pos="7256" userDrawn="1">
          <p15:clr>
            <a:srgbClr val="F26B43"/>
          </p15:clr>
        </p15:guide>
        <p15:guide id="5" orient="horz" pos="648" userDrawn="1">
          <p15:clr>
            <a:srgbClr val="F26B43"/>
          </p15:clr>
        </p15:guide>
        <p15:guide id="6" orient="horz" pos="712" userDrawn="1">
          <p15:clr>
            <a:srgbClr val="F26B43"/>
          </p15:clr>
        </p15:guide>
        <p15:guide id="7" orient="horz" pos="3928" userDrawn="1">
          <p15:clr>
            <a:srgbClr val="F26B43"/>
          </p15:clr>
        </p15:guide>
        <p15:guide id="8" orient="horz" pos="386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a:extLst>
              <a:ext uri="{FF2B5EF4-FFF2-40B4-BE49-F238E27FC236}">
                <a16:creationId xmlns:a16="http://schemas.microsoft.com/office/drawing/2014/main" id="{C2C9A836-CB7F-416D-84BB-430E526AE4FC}"/>
              </a:ext>
            </a:extLst>
          </p:cNvPr>
          <p:cNvGrpSpPr/>
          <p:nvPr/>
        </p:nvGrpSpPr>
        <p:grpSpPr>
          <a:xfrm>
            <a:off x="3947744" y="1834390"/>
            <a:ext cx="4848923" cy="1315363"/>
            <a:chOff x="-4708756" y="1074028"/>
            <a:chExt cx="6465231" cy="1753818"/>
          </a:xfrm>
        </p:grpSpPr>
        <p:cxnSp>
          <p:nvCxnSpPr>
            <p:cNvPr id="25" name="直接连接符 24">
              <a:extLst>
                <a:ext uri="{FF2B5EF4-FFF2-40B4-BE49-F238E27FC236}">
                  <a16:creationId xmlns:a16="http://schemas.microsoft.com/office/drawing/2014/main" id="{ADDEDAF2-9F69-46B9-9CC5-ACBFE847C75E}"/>
                </a:ext>
              </a:extLst>
            </p:cNvPr>
            <p:cNvCxnSpPr>
              <a:cxnSpLocks/>
            </p:cNvCxnSpPr>
            <p:nvPr/>
          </p:nvCxnSpPr>
          <p:spPr>
            <a:xfrm>
              <a:off x="-4634728" y="2827846"/>
              <a:ext cx="4901428"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26" name="文本占位符 19">
              <a:extLst>
                <a:ext uri="{FF2B5EF4-FFF2-40B4-BE49-F238E27FC236}">
                  <a16:creationId xmlns:a16="http://schemas.microsoft.com/office/drawing/2014/main" id="{C053E3EF-21D5-4509-99F6-8D2FC5F8CC66}"/>
                </a:ext>
              </a:extLst>
            </p:cNvPr>
            <p:cNvSpPr txBox="1">
              <a:spLocks/>
            </p:cNvSpPr>
            <p:nvPr/>
          </p:nvSpPr>
          <p:spPr>
            <a:xfrm>
              <a:off x="-4708756" y="1927396"/>
              <a:ext cx="6465231" cy="75660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lang="zh-CN" altLang="en-US" sz="3600" b="1" dirty="0">
                  <a:solidFill>
                    <a:schemeClr val="accent3">
                      <a:lumMod val="75000"/>
                    </a:schemeClr>
                  </a:solidFill>
                  <a:cs typeface="+mn-ea"/>
                  <a:sym typeface="+mn-lt"/>
                </a:rPr>
                <a:t>第</a:t>
              </a:r>
              <a:r>
                <a:rPr lang="en-US" altLang="zh-CN" sz="3600" b="1" dirty="0">
                  <a:solidFill>
                    <a:schemeClr val="accent3">
                      <a:lumMod val="75000"/>
                    </a:schemeClr>
                  </a:solidFill>
                  <a:cs typeface="+mn-ea"/>
                  <a:sym typeface="+mn-lt"/>
                </a:rPr>
                <a:t>2</a:t>
              </a:r>
              <a:r>
                <a:rPr lang="zh-CN" altLang="en-US" sz="3600" b="1" dirty="0">
                  <a:solidFill>
                    <a:schemeClr val="accent3">
                      <a:lumMod val="75000"/>
                    </a:schemeClr>
                  </a:solidFill>
                  <a:cs typeface="+mn-ea"/>
                  <a:sym typeface="+mn-lt"/>
                </a:rPr>
                <a:t>节  热机的效率</a:t>
              </a:r>
            </a:p>
          </p:txBody>
        </p:sp>
        <p:sp>
          <p:nvSpPr>
            <p:cNvPr id="27" name="文本占位符 20">
              <a:extLst>
                <a:ext uri="{FF2B5EF4-FFF2-40B4-BE49-F238E27FC236}">
                  <a16:creationId xmlns:a16="http://schemas.microsoft.com/office/drawing/2014/main" id="{FCB30E47-3C58-4654-BD18-8E6B47408445}"/>
                </a:ext>
              </a:extLst>
            </p:cNvPr>
            <p:cNvSpPr txBox="1">
              <a:spLocks/>
            </p:cNvSpPr>
            <p:nvPr/>
          </p:nvSpPr>
          <p:spPr>
            <a:xfrm>
              <a:off x="-3935483" y="1074028"/>
              <a:ext cx="3765282" cy="42326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lang="zh-CN" altLang="en-US" sz="2000" dirty="0">
                  <a:solidFill>
                    <a:prstClr val="black"/>
                  </a:solidFill>
                  <a:cs typeface="+mn-ea"/>
                  <a:sym typeface="+mn-lt"/>
                </a:rPr>
                <a:t>第十四章   内能的利用 </a:t>
              </a:r>
              <a:endParaRPr lang="en-US" altLang="zh-CN" sz="1800" dirty="0">
                <a:solidFill>
                  <a:prstClr val="black"/>
                </a:solidFill>
                <a:cs typeface="+mn-ea"/>
                <a:sym typeface="+mn-lt"/>
              </a:endParaRPr>
            </a:p>
          </p:txBody>
        </p:sp>
      </p:grpSp>
      <p:sp>
        <p:nvSpPr>
          <p:cNvPr id="28" name="矩形: 圆角 27">
            <a:extLst>
              <a:ext uri="{FF2B5EF4-FFF2-40B4-BE49-F238E27FC236}">
                <a16:creationId xmlns:a16="http://schemas.microsoft.com/office/drawing/2014/main" id="{EA9DBB32-FDDD-4C8C-A8A4-EA57A2B8AEC7}"/>
              </a:ext>
            </a:extLst>
          </p:cNvPr>
          <p:cNvSpPr/>
          <p:nvPr/>
        </p:nvSpPr>
        <p:spPr>
          <a:xfrm>
            <a:off x="8849614" y="4629033"/>
            <a:ext cx="665494" cy="104723"/>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cs typeface="+mn-ea"/>
              <a:sym typeface="+mn-lt"/>
            </a:endParaRPr>
          </a:p>
        </p:txBody>
      </p:sp>
      <p:sp>
        <p:nvSpPr>
          <p:cNvPr id="29" name="矩形 28">
            <a:extLst>
              <a:ext uri="{FF2B5EF4-FFF2-40B4-BE49-F238E27FC236}">
                <a16:creationId xmlns:a16="http://schemas.microsoft.com/office/drawing/2014/main" id="{1433682C-E825-458B-A9ED-0AEC4CDBA4F3}"/>
              </a:ext>
            </a:extLst>
          </p:cNvPr>
          <p:cNvSpPr/>
          <p:nvPr/>
        </p:nvSpPr>
        <p:spPr>
          <a:xfrm>
            <a:off x="6545993" y="196554"/>
            <a:ext cx="2445608" cy="290605"/>
          </a:xfrm>
          <a:prstGeom prst="rect">
            <a:avLst/>
          </a:prstGeom>
          <a:noFill/>
          <a:ln w="12700" cap="flat">
            <a:noFill/>
            <a:prstDash val="solid"/>
            <a:miter lim="800000"/>
          </a:ln>
          <a:effectLst>
            <a:outerShdw blurRad="76200" dir="18900000" sy="23000" kx="-1200000" algn="bl" rotWithShape="0">
              <a:prstClr val="black">
                <a:alpha val="20000"/>
              </a:prstClr>
            </a:outerShdw>
            <a:softEdge rad="19050"/>
          </a:effectLst>
        </p:spPr>
        <p:style>
          <a:lnRef idx="0">
            <a:scrgbClr r="0" g="0" b="0"/>
          </a:lnRef>
          <a:fillRef idx="0">
            <a:scrgbClr r="0" g="0" b="0"/>
          </a:fillRef>
          <a:effectRef idx="0">
            <a:scrgbClr r="0" g="0" b="0"/>
          </a:effectRef>
          <a:fontRef idx="none"/>
        </p:style>
        <p:txBody>
          <a:bodyPr spcFirstLastPara="1" wrap="square" lIns="43194" tIns="43194" rIns="43194" bIns="43194" spcCol="28575" anchor="ctr">
            <a:spAutoFit/>
          </a:bodyPr>
          <a:lstStyle/>
          <a:p>
            <a:pPr defTabSz="863828" latinLnBrk="1">
              <a:defRPr/>
            </a:pPr>
            <a:r>
              <a:rPr lang="zh-CN" altLang="en-US" sz="1300" spc="225" dirty="0">
                <a:solidFill>
                  <a:prstClr val="black"/>
                </a:solidFill>
                <a:cs typeface="+mn-ea"/>
                <a:sym typeface="+mn-lt"/>
              </a:rPr>
              <a:t>人教版九年级物理（初中）</a:t>
            </a:r>
          </a:p>
        </p:txBody>
      </p:sp>
      <p:pic>
        <p:nvPicPr>
          <p:cNvPr id="8" name="图片 7">
            <a:extLst>
              <a:ext uri="{FF2B5EF4-FFF2-40B4-BE49-F238E27FC236}">
                <a16:creationId xmlns:a16="http://schemas.microsoft.com/office/drawing/2014/main" id="{4F64874F-DA64-57E3-7D99-F0839F1C0F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014" y="466148"/>
            <a:ext cx="4291446" cy="4291446"/>
          </a:xfrm>
          <a:prstGeom prst="rect">
            <a:avLst/>
          </a:prstGeom>
        </p:spPr>
      </p:pic>
    </p:spTree>
    <p:extLst>
      <p:ext uri="{BB962C8B-B14F-4D97-AF65-F5344CB8AC3E}">
        <p14:creationId xmlns:p14="http://schemas.microsoft.com/office/powerpoint/2010/main" val="3817709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4"/>
          <p:cNvSpPr txBox="1">
            <a:spLocks noChangeArrowheads="1"/>
          </p:cNvSpPr>
          <p:nvPr/>
        </p:nvSpPr>
        <p:spPr bwMode="auto">
          <a:xfrm>
            <a:off x="495301" y="919999"/>
            <a:ext cx="6786563" cy="1731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defTabSz="914378">
              <a:lnSpc>
                <a:spcPct val="200000"/>
              </a:lnSpc>
            </a:pPr>
            <a:r>
              <a:rPr lang="zh-CN" altLang="en-US" sz="1800" kern="0" dirty="0">
                <a:solidFill>
                  <a:srgbClr val="000000"/>
                </a:solidFill>
                <a:latin typeface="+mn-lt"/>
                <a:ea typeface="+mn-ea"/>
                <a:cs typeface="+mn-ea"/>
                <a:sym typeface="+mn-lt"/>
              </a:rPr>
              <a:t>热机的效率是热机性能的重要指标。</a:t>
            </a:r>
            <a:endParaRPr lang="en-US" altLang="zh-CN" sz="1800" kern="0" dirty="0">
              <a:solidFill>
                <a:srgbClr val="000000"/>
              </a:solidFill>
              <a:latin typeface="+mn-lt"/>
              <a:ea typeface="+mn-ea"/>
              <a:cs typeface="+mn-ea"/>
              <a:sym typeface="+mn-lt"/>
            </a:endParaRPr>
          </a:p>
          <a:p>
            <a:pPr defTabSz="914378">
              <a:lnSpc>
                <a:spcPct val="200000"/>
              </a:lnSpc>
            </a:pPr>
            <a:r>
              <a:rPr lang="zh-CN" altLang="en-US" sz="1800" kern="0" dirty="0">
                <a:solidFill>
                  <a:srgbClr val="000000"/>
                </a:solidFill>
                <a:latin typeface="+mn-lt"/>
                <a:ea typeface="+mn-ea"/>
                <a:cs typeface="+mn-ea"/>
                <a:sym typeface="+mn-lt"/>
              </a:rPr>
              <a:t>热机的效率高，在做功同样多的情况下，</a:t>
            </a:r>
            <a:endParaRPr lang="en-US" altLang="zh-CN" sz="1800" kern="0" dirty="0">
              <a:solidFill>
                <a:srgbClr val="000000"/>
              </a:solidFill>
              <a:latin typeface="+mn-lt"/>
              <a:ea typeface="+mn-ea"/>
              <a:cs typeface="+mn-ea"/>
              <a:sym typeface="+mn-lt"/>
            </a:endParaRPr>
          </a:p>
          <a:p>
            <a:pPr defTabSz="914378">
              <a:lnSpc>
                <a:spcPct val="200000"/>
              </a:lnSpc>
            </a:pPr>
            <a:r>
              <a:rPr lang="zh-CN" altLang="en-US" sz="1800" kern="0" dirty="0">
                <a:solidFill>
                  <a:srgbClr val="000000"/>
                </a:solidFill>
                <a:latin typeface="+mn-lt"/>
                <a:ea typeface="+mn-ea"/>
                <a:cs typeface="+mn-ea"/>
                <a:sym typeface="+mn-lt"/>
              </a:rPr>
              <a:t>就消耗更少的燃料，从而</a:t>
            </a:r>
            <a:r>
              <a:rPr lang="zh-CN" altLang="en-US" sz="1800" kern="0" dirty="0">
                <a:solidFill>
                  <a:srgbClr val="FF0000"/>
                </a:solidFill>
                <a:latin typeface="+mn-lt"/>
                <a:ea typeface="+mn-ea"/>
                <a:cs typeface="+mn-ea"/>
                <a:sym typeface="+mn-lt"/>
              </a:rPr>
              <a:t>节约资源，减少污染。</a:t>
            </a:r>
          </a:p>
        </p:txBody>
      </p:sp>
      <p:pic>
        <p:nvPicPr>
          <p:cNvPr id="3"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p:blipFill>
        <p:spPr bwMode="auto">
          <a:xfrm>
            <a:off x="3297108" y="2749703"/>
            <a:ext cx="2488258" cy="161156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4" name="Picture 4"/>
          <p:cNvPicPr>
            <a:picLocks noChangeAspect="1" noChangeArrowheads="1"/>
          </p:cNvPicPr>
          <p:nvPr/>
        </p:nvPicPr>
        <p:blipFill>
          <a:blip r:embed="rId3" cstate="email">
            <a:extLst>
              <a:ext uri="{28A0092B-C50C-407E-A947-70E740481C1C}">
                <a14:useLocalDpi xmlns:a14="http://schemas.microsoft.com/office/drawing/2010/main"/>
              </a:ext>
            </a:extLst>
          </a:blip>
          <a:srcRect/>
          <a:stretch/>
        </p:blipFill>
        <p:spPr bwMode="auto">
          <a:xfrm>
            <a:off x="6053739" y="2849952"/>
            <a:ext cx="2257710" cy="141106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5" name="Picture 6"/>
          <p:cNvPicPr>
            <a:picLocks noChangeAspect="1" noChangeArrowheads="1"/>
          </p:cNvPicPr>
          <p:nvPr/>
        </p:nvPicPr>
        <p:blipFill>
          <a:blip r:embed="rId4" cstate="email">
            <a:extLst>
              <a:ext uri="{28A0092B-C50C-407E-A947-70E740481C1C}">
                <a14:useLocalDpi xmlns:a14="http://schemas.microsoft.com/office/drawing/2010/main"/>
              </a:ext>
            </a:extLst>
          </a:blip>
          <a:srcRect/>
          <a:stretch/>
        </p:blipFill>
        <p:spPr bwMode="auto">
          <a:xfrm>
            <a:off x="548328" y="2747226"/>
            <a:ext cx="2424780" cy="161652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 name="文本框 5">
            <a:extLst>
              <a:ext uri="{FF2B5EF4-FFF2-40B4-BE49-F238E27FC236}">
                <a16:creationId xmlns:a16="http://schemas.microsoft.com/office/drawing/2014/main" id="{326A953E-AD99-4000-93B4-72DC6B6F0A88}"/>
              </a:ext>
            </a:extLst>
          </p:cNvPr>
          <p:cNvSpPr txBox="1"/>
          <p:nvPr/>
        </p:nvSpPr>
        <p:spPr>
          <a:xfrm>
            <a:off x="678997" y="336097"/>
            <a:ext cx="2387914" cy="392415"/>
          </a:xfrm>
          <a:prstGeom prst="rect">
            <a:avLst/>
          </a:prstGeom>
          <a:noFill/>
        </p:spPr>
        <p:txBody>
          <a:bodyPr wrap="none" lIns="68580" tIns="34290" rIns="68580" bIns="34290" rtlCol="0">
            <a:spAutoFit/>
          </a:bodyPr>
          <a:lstStyle/>
          <a:p>
            <a:r>
              <a:rPr lang="zh-CN" altLang="en-US" sz="2100" b="1" dirty="0">
                <a:cs typeface="+mn-ea"/>
                <a:sym typeface="+mn-lt"/>
              </a:rPr>
              <a:t>热机的效率（ </a:t>
            </a:r>
            <a:r>
              <a:rPr lang="en-US" altLang="zh-CN" sz="2100" b="1" dirty="0">
                <a:cs typeface="+mn-ea"/>
                <a:sym typeface="+mn-lt"/>
              </a:rPr>
              <a:t>ɳ </a:t>
            </a:r>
            <a:r>
              <a:rPr lang="zh-CN" altLang="en-US" sz="2100" b="1" dirty="0">
                <a:cs typeface="+mn-ea"/>
                <a:sym typeface="+mn-lt"/>
              </a:rPr>
              <a:t>）</a:t>
            </a:r>
          </a:p>
        </p:txBody>
      </p:sp>
    </p:spTree>
    <p:extLst>
      <p:ext uri="{BB962C8B-B14F-4D97-AF65-F5344CB8AC3E}">
        <p14:creationId xmlns:p14="http://schemas.microsoft.com/office/powerpoint/2010/main" val="3822549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16"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par>
                                <p:cTn id="15" presetID="53" presetClass="entr" presetSubtype="16"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585885" y="956630"/>
            <a:ext cx="3986115" cy="415497"/>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t">
            <a:spAutoFit/>
          </a:bodyPr>
          <a:lstStyle>
            <a:lvl1pPr marL="0" marR="0" indent="0" algn="l" defTabSz="914400" rtl="0" fontAlgn="auto" latinLnBrk="1" hangingPunct="0">
              <a:lnSpc>
                <a:spcPct val="100000"/>
              </a:lnSpc>
              <a:spcBef>
                <a:spcPts val="0"/>
              </a:spcBef>
              <a:spcAft>
                <a:spcPts val="0"/>
              </a:spcAft>
              <a:buClrTx/>
              <a:buSzTx/>
              <a:buFontTx/>
              <a:buNone/>
              <a:defRPr kumimoji="0" sz="2400" b="0" i="0" u="none" strike="noStrike" cap="none" spc="0" normalizeH="0" baseline="0">
                <a:ln>
                  <a:noFill/>
                </a:ln>
                <a:solidFill>
                  <a:srgbClr val="FF0000"/>
                </a:solidFill>
                <a:effectLst/>
                <a:uFillTx/>
                <a:latin typeface="微软雅黑" pitchFamily="34" charset="-122"/>
                <a:ea typeface="微软雅黑" pitchFamily="34" charset="-122"/>
              </a:defRPr>
            </a:lvl1pPr>
          </a:lstStyle>
          <a:p>
            <a:pPr defTabSz="914378"/>
            <a:r>
              <a:rPr lang="en-US" altLang="zh-CN" sz="2100" kern="0" dirty="0">
                <a:latin typeface="+mn-lt"/>
                <a:ea typeface="+mn-ea"/>
                <a:cs typeface="+mn-ea"/>
                <a:sym typeface="+mn-lt"/>
              </a:rPr>
              <a:t>5.</a:t>
            </a:r>
            <a:r>
              <a:rPr lang="zh-CN" altLang="en-US" sz="2100" kern="0" dirty="0">
                <a:latin typeface="+mn-lt"/>
                <a:ea typeface="+mn-ea"/>
                <a:cs typeface="+mn-ea"/>
                <a:sym typeface="+mn-lt"/>
              </a:rPr>
              <a:t>提高热机效率的方法：</a:t>
            </a:r>
          </a:p>
        </p:txBody>
      </p:sp>
      <p:sp>
        <p:nvSpPr>
          <p:cNvPr id="3" name="Text Box 4"/>
          <p:cNvSpPr txBox="1">
            <a:spLocks noChangeArrowheads="1"/>
          </p:cNvSpPr>
          <p:nvPr/>
        </p:nvSpPr>
        <p:spPr bwMode="auto">
          <a:xfrm>
            <a:off x="495300" y="1461749"/>
            <a:ext cx="8143875" cy="2839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defTabSz="914378" eaLnBrk="0" hangingPunct="0">
              <a:lnSpc>
                <a:spcPct val="250000"/>
              </a:lnSpc>
            </a:pPr>
            <a:r>
              <a:rPr lang="zh-CN" altLang="en-US" sz="1800" kern="0" dirty="0">
                <a:solidFill>
                  <a:srgbClr val="000000"/>
                </a:solidFill>
                <a:latin typeface="+mn-lt"/>
                <a:ea typeface="+mn-ea"/>
                <a:cs typeface="+mn-ea"/>
                <a:sym typeface="+mn-lt"/>
              </a:rPr>
              <a:t>（</a:t>
            </a:r>
            <a:r>
              <a:rPr lang="en-US" altLang="zh-CN" sz="1800" kern="0" dirty="0">
                <a:solidFill>
                  <a:srgbClr val="000000"/>
                </a:solidFill>
                <a:latin typeface="+mn-lt"/>
                <a:ea typeface="+mn-ea"/>
                <a:cs typeface="+mn-ea"/>
                <a:sym typeface="+mn-lt"/>
              </a:rPr>
              <a:t>1</a:t>
            </a:r>
            <a:r>
              <a:rPr lang="zh-CN" altLang="en-US" sz="1800" kern="0" dirty="0">
                <a:solidFill>
                  <a:srgbClr val="000000"/>
                </a:solidFill>
                <a:latin typeface="+mn-lt"/>
                <a:ea typeface="+mn-ea"/>
                <a:cs typeface="+mn-ea"/>
                <a:sym typeface="+mn-lt"/>
              </a:rPr>
              <a:t>）使燃料充分燃烧</a:t>
            </a:r>
            <a:r>
              <a:rPr lang="en-US" altLang="zh-CN" sz="1800" kern="0" dirty="0">
                <a:solidFill>
                  <a:srgbClr val="000000"/>
                </a:solidFill>
                <a:latin typeface="+mn-lt"/>
                <a:ea typeface="+mn-ea"/>
                <a:cs typeface="+mn-ea"/>
                <a:sym typeface="+mn-lt"/>
              </a:rPr>
              <a:t>;</a:t>
            </a:r>
          </a:p>
          <a:p>
            <a:pPr defTabSz="914378" eaLnBrk="0" hangingPunct="0">
              <a:lnSpc>
                <a:spcPct val="250000"/>
              </a:lnSpc>
            </a:pPr>
            <a:r>
              <a:rPr lang="zh-CN" altLang="en-US" sz="1800" kern="0" dirty="0">
                <a:solidFill>
                  <a:srgbClr val="000000"/>
                </a:solidFill>
                <a:latin typeface="+mn-lt"/>
                <a:ea typeface="+mn-ea"/>
                <a:cs typeface="+mn-ea"/>
                <a:sym typeface="+mn-lt"/>
              </a:rPr>
              <a:t>（</a:t>
            </a:r>
            <a:r>
              <a:rPr lang="en-US" altLang="zh-CN" sz="1800" kern="0" dirty="0">
                <a:solidFill>
                  <a:srgbClr val="000000"/>
                </a:solidFill>
                <a:latin typeface="+mn-lt"/>
                <a:ea typeface="+mn-ea"/>
                <a:cs typeface="+mn-ea"/>
                <a:sym typeface="+mn-lt"/>
              </a:rPr>
              <a:t>2</a:t>
            </a:r>
            <a:r>
              <a:rPr lang="zh-CN" altLang="en-US" sz="1800" kern="0" dirty="0">
                <a:solidFill>
                  <a:srgbClr val="000000"/>
                </a:solidFill>
                <a:latin typeface="+mn-lt"/>
                <a:ea typeface="+mn-ea"/>
                <a:cs typeface="+mn-ea"/>
                <a:sym typeface="+mn-lt"/>
              </a:rPr>
              <a:t>）尽量减少各种热量损失；</a:t>
            </a:r>
          </a:p>
          <a:p>
            <a:pPr defTabSz="914378" eaLnBrk="0" hangingPunct="0">
              <a:lnSpc>
                <a:spcPct val="250000"/>
              </a:lnSpc>
            </a:pPr>
            <a:r>
              <a:rPr lang="zh-CN" altLang="en-US" sz="1800" kern="0" dirty="0">
                <a:solidFill>
                  <a:srgbClr val="000000"/>
                </a:solidFill>
                <a:latin typeface="+mn-lt"/>
                <a:ea typeface="+mn-ea"/>
                <a:cs typeface="+mn-ea"/>
                <a:sym typeface="+mn-lt"/>
              </a:rPr>
              <a:t>（</a:t>
            </a:r>
            <a:r>
              <a:rPr lang="en-US" altLang="zh-CN" sz="1800" kern="0" dirty="0">
                <a:solidFill>
                  <a:srgbClr val="000000"/>
                </a:solidFill>
                <a:latin typeface="+mn-lt"/>
                <a:ea typeface="+mn-ea"/>
                <a:cs typeface="+mn-ea"/>
                <a:sym typeface="+mn-lt"/>
              </a:rPr>
              <a:t>3</a:t>
            </a:r>
            <a:r>
              <a:rPr lang="zh-CN" altLang="en-US" sz="1800" kern="0" dirty="0">
                <a:solidFill>
                  <a:srgbClr val="000000"/>
                </a:solidFill>
                <a:latin typeface="+mn-lt"/>
                <a:ea typeface="+mn-ea"/>
                <a:cs typeface="+mn-ea"/>
                <a:sym typeface="+mn-lt"/>
              </a:rPr>
              <a:t>）利用废气的能量；（主要措施）</a:t>
            </a:r>
            <a:endParaRPr lang="en-US" altLang="zh-CN" sz="1800" kern="0" dirty="0">
              <a:solidFill>
                <a:srgbClr val="000000"/>
              </a:solidFill>
              <a:latin typeface="+mn-lt"/>
              <a:ea typeface="+mn-ea"/>
              <a:cs typeface="+mn-ea"/>
              <a:sym typeface="+mn-lt"/>
            </a:endParaRPr>
          </a:p>
          <a:p>
            <a:pPr defTabSz="914378" eaLnBrk="0" hangingPunct="0">
              <a:lnSpc>
                <a:spcPct val="250000"/>
              </a:lnSpc>
            </a:pPr>
            <a:r>
              <a:rPr lang="zh-CN" altLang="en-US" sz="1800" kern="0" dirty="0">
                <a:solidFill>
                  <a:srgbClr val="000000"/>
                </a:solidFill>
                <a:latin typeface="+mn-lt"/>
                <a:ea typeface="+mn-ea"/>
                <a:cs typeface="+mn-ea"/>
                <a:sym typeface="+mn-lt"/>
              </a:rPr>
              <a:t>（</a:t>
            </a:r>
            <a:r>
              <a:rPr lang="en-US" altLang="zh-CN" sz="1800" kern="0" dirty="0">
                <a:solidFill>
                  <a:srgbClr val="000000"/>
                </a:solidFill>
                <a:latin typeface="+mn-lt"/>
                <a:ea typeface="+mn-ea"/>
                <a:cs typeface="+mn-ea"/>
                <a:sym typeface="+mn-lt"/>
              </a:rPr>
              <a:t>4</a:t>
            </a:r>
            <a:r>
              <a:rPr lang="zh-CN" altLang="en-US" sz="1800" kern="0" dirty="0">
                <a:solidFill>
                  <a:srgbClr val="000000"/>
                </a:solidFill>
                <a:latin typeface="+mn-lt"/>
                <a:ea typeface="+mn-ea"/>
                <a:cs typeface="+mn-ea"/>
                <a:sym typeface="+mn-lt"/>
              </a:rPr>
              <a:t>）注意保养，保证良好的润滑，减少因克服摩擦阻力而额外消耗的能量。</a:t>
            </a:r>
          </a:p>
        </p:txBody>
      </p:sp>
      <p:sp>
        <p:nvSpPr>
          <p:cNvPr id="4" name="文本框 3">
            <a:extLst>
              <a:ext uri="{FF2B5EF4-FFF2-40B4-BE49-F238E27FC236}">
                <a16:creationId xmlns:a16="http://schemas.microsoft.com/office/drawing/2014/main" id="{EC5E4783-664B-488F-B53A-7846D156DA9D}"/>
              </a:ext>
            </a:extLst>
          </p:cNvPr>
          <p:cNvSpPr txBox="1"/>
          <p:nvPr/>
        </p:nvSpPr>
        <p:spPr>
          <a:xfrm>
            <a:off x="678997" y="336097"/>
            <a:ext cx="2387914" cy="392415"/>
          </a:xfrm>
          <a:prstGeom prst="rect">
            <a:avLst/>
          </a:prstGeom>
          <a:noFill/>
        </p:spPr>
        <p:txBody>
          <a:bodyPr wrap="none" lIns="68580" tIns="34290" rIns="68580" bIns="34290" rtlCol="0">
            <a:spAutoFit/>
          </a:bodyPr>
          <a:lstStyle/>
          <a:p>
            <a:r>
              <a:rPr lang="zh-CN" altLang="en-US" sz="2100" b="1" dirty="0">
                <a:cs typeface="+mn-ea"/>
                <a:sym typeface="+mn-lt"/>
              </a:rPr>
              <a:t>热机的效率（ </a:t>
            </a:r>
            <a:r>
              <a:rPr lang="en-US" altLang="zh-CN" sz="2100" b="1" dirty="0">
                <a:cs typeface="+mn-ea"/>
                <a:sym typeface="+mn-lt"/>
              </a:rPr>
              <a:t>ɳ </a:t>
            </a:r>
            <a:r>
              <a:rPr lang="zh-CN" altLang="en-US" sz="2100" b="1" dirty="0">
                <a:cs typeface="+mn-ea"/>
                <a:sym typeface="+mn-lt"/>
              </a:rPr>
              <a:t>）</a:t>
            </a:r>
          </a:p>
        </p:txBody>
      </p:sp>
    </p:spTree>
    <p:extLst>
      <p:ext uri="{BB962C8B-B14F-4D97-AF65-F5344CB8AC3E}">
        <p14:creationId xmlns:p14="http://schemas.microsoft.com/office/powerpoint/2010/main" val="44053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629287" y="1437848"/>
            <a:ext cx="3441971" cy="2758180"/>
            <a:chOff x="-329098" y="1253355"/>
            <a:chExt cx="4493858" cy="3712402"/>
          </a:xfrm>
        </p:grpSpPr>
        <p:pic>
          <p:nvPicPr>
            <p:cNvPr id="3" name="Picture 2" descr="E:\R九物上\第十四章 内能的利用\第2节 热机的效率\教材图片\图14.2-3 斯蒂芬森的“火箭号”蒸汽机车，它诞生于1829年.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35263" y="1253355"/>
              <a:ext cx="2565135" cy="260366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矩形 3"/>
            <p:cNvSpPr/>
            <p:nvPr/>
          </p:nvSpPr>
          <p:spPr bwMode="auto">
            <a:xfrm>
              <a:off x="-329098" y="4095821"/>
              <a:ext cx="4493858" cy="869936"/>
            </a:xfrm>
            <a:prstGeom prst="rect">
              <a:avLst/>
            </a:prstGeom>
          </p:spPr>
          <p:txBody>
            <a:bodyPr wrap="square">
              <a:spAutoFit/>
            </a:bodyPr>
            <a:lstStyle/>
            <a:p>
              <a:pPr algn="ctr" defTabSz="914378">
                <a:defRPr/>
              </a:pPr>
              <a:r>
                <a:rPr lang="zh-CN" altLang="en-US" sz="1800" kern="0" dirty="0">
                  <a:solidFill>
                    <a:sysClr val="windowText" lastClr="000000"/>
                  </a:solidFill>
                  <a:cs typeface="+mn-ea"/>
                  <a:sym typeface="+mn-lt"/>
                </a:rPr>
                <a:t>图</a:t>
              </a:r>
              <a:r>
                <a:rPr lang="en-US" altLang="zh-CN" sz="1800" kern="0" dirty="0">
                  <a:solidFill>
                    <a:sysClr val="windowText" lastClr="000000"/>
                  </a:solidFill>
                  <a:cs typeface="+mn-ea"/>
                  <a:sym typeface="+mn-lt"/>
                </a:rPr>
                <a:t>14.2-3 </a:t>
              </a:r>
              <a:r>
                <a:rPr lang="zh-CN" altLang="en-US" sz="1800" kern="0" dirty="0">
                  <a:solidFill>
                    <a:sysClr val="windowText" lastClr="000000"/>
                  </a:solidFill>
                  <a:cs typeface="+mn-ea"/>
                  <a:sym typeface="+mn-lt"/>
                </a:rPr>
                <a:t>斯蒂芬森的“火箭号”蒸汽机车，它诞生于</a:t>
              </a:r>
              <a:r>
                <a:rPr lang="en-US" altLang="zh-CN" sz="1800" kern="0" dirty="0">
                  <a:solidFill>
                    <a:sysClr val="windowText" lastClr="000000"/>
                  </a:solidFill>
                  <a:cs typeface="+mn-ea"/>
                  <a:sym typeface="+mn-lt"/>
                </a:rPr>
                <a:t>1829</a:t>
              </a:r>
              <a:r>
                <a:rPr lang="zh-CN" altLang="en-US" sz="1800" kern="0" dirty="0">
                  <a:solidFill>
                    <a:sysClr val="windowText" lastClr="000000"/>
                  </a:solidFill>
                  <a:cs typeface="+mn-ea"/>
                  <a:sym typeface="+mn-lt"/>
                </a:rPr>
                <a:t>年</a:t>
              </a:r>
            </a:p>
          </p:txBody>
        </p:sp>
      </p:grpSp>
      <p:grpSp>
        <p:nvGrpSpPr>
          <p:cNvPr id="11" name="组合 10"/>
          <p:cNvGrpSpPr/>
          <p:nvPr/>
        </p:nvGrpSpPr>
        <p:grpSpPr>
          <a:xfrm>
            <a:off x="5072744" y="1427797"/>
            <a:ext cx="2722185" cy="3045231"/>
            <a:chOff x="4451192" y="662906"/>
            <a:chExt cx="3753060" cy="4198441"/>
          </a:xfrm>
        </p:grpSpPr>
        <p:pic>
          <p:nvPicPr>
            <p:cNvPr id="6" name="Picture 6" descr="E:\R九物上\第十四章 内能的利用\第2节 热机的效率\教材图片\图14.2-4 摩托车使用汽油机，挖土机使用柴油机，货船使用大型柴油机.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805265" y="662906"/>
              <a:ext cx="3019716" cy="268084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 name="矩形 6"/>
            <p:cNvSpPr/>
            <p:nvPr/>
          </p:nvSpPr>
          <p:spPr bwMode="auto">
            <a:xfrm>
              <a:off x="4451192" y="3588358"/>
              <a:ext cx="3753060" cy="1272989"/>
            </a:xfrm>
            <a:prstGeom prst="rect">
              <a:avLst/>
            </a:prstGeom>
          </p:spPr>
          <p:txBody>
            <a:bodyPr wrap="square">
              <a:spAutoFit/>
            </a:bodyPr>
            <a:lstStyle/>
            <a:p>
              <a:pPr algn="ctr" defTabSz="914378">
                <a:defRPr/>
              </a:pPr>
              <a:r>
                <a:rPr lang="zh-CN" altLang="en-US" sz="1800" kern="0" dirty="0">
                  <a:solidFill>
                    <a:sysClr val="windowText" lastClr="000000"/>
                  </a:solidFill>
                  <a:cs typeface="+mn-ea"/>
                  <a:sym typeface="+mn-lt"/>
                </a:rPr>
                <a:t>图</a:t>
              </a:r>
              <a:r>
                <a:rPr lang="en-US" altLang="zh-CN" sz="1800" kern="0" dirty="0">
                  <a:solidFill>
                    <a:sysClr val="windowText" lastClr="000000"/>
                  </a:solidFill>
                  <a:cs typeface="+mn-ea"/>
                  <a:sym typeface="+mn-lt"/>
                </a:rPr>
                <a:t>14.2-4 </a:t>
              </a:r>
              <a:r>
                <a:rPr lang="zh-CN" altLang="en-US" sz="1800" kern="0" dirty="0">
                  <a:solidFill>
                    <a:sysClr val="windowText" lastClr="000000"/>
                  </a:solidFill>
                  <a:cs typeface="+mn-ea"/>
                  <a:sym typeface="+mn-lt"/>
                </a:rPr>
                <a:t>摩托车使用汽油机，挖土机使用柴油机，货船使用大型柴油机</a:t>
              </a:r>
            </a:p>
          </p:txBody>
        </p:sp>
      </p:grpSp>
      <p:sp>
        <p:nvSpPr>
          <p:cNvPr id="9" name="矩形 8"/>
          <p:cNvSpPr/>
          <p:nvPr/>
        </p:nvSpPr>
        <p:spPr>
          <a:xfrm>
            <a:off x="3637427" y="685376"/>
            <a:ext cx="2047487"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t">
            <a:spAutoFit/>
          </a:bodyPr>
          <a:lstStyle/>
          <a:p>
            <a:pPr defTabSz="914378" latinLnBrk="1" hangingPunct="0"/>
            <a:r>
              <a:rPr lang="zh-CN" altLang="en-US" sz="2400" kern="0" dirty="0">
                <a:solidFill>
                  <a:srgbClr val="000000"/>
                </a:solidFill>
                <a:cs typeface="+mn-ea"/>
                <a:sym typeface="+mn-lt"/>
              </a:rPr>
              <a:t>从火车到火箭</a:t>
            </a:r>
            <a:endParaRPr lang="en-US" altLang="zh-CN" sz="2400" kern="0" dirty="0">
              <a:solidFill>
                <a:srgbClr val="000000"/>
              </a:solidFill>
              <a:cs typeface="+mn-ea"/>
              <a:sym typeface="+mn-lt"/>
            </a:endParaRPr>
          </a:p>
        </p:txBody>
      </p:sp>
      <p:sp>
        <p:nvSpPr>
          <p:cNvPr id="12" name="文本框 11">
            <a:extLst>
              <a:ext uri="{FF2B5EF4-FFF2-40B4-BE49-F238E27FC236}">
                <a16:creationId xmlns:a16="http://schemas.microsoft.com/office/drawing/2014/main" id="{3E5218C6-C700-4897-88DF-53B9261A05C1}"/>
              </a:ext>
            </a:extLst>
          </p:cNvPr>
          <p:cNvSpPr txBox="1"/>
          <p:nvPr/>
        </p:nvSpPr>
        <p:spPr>
          <a:xfrm>
            <a:off x="678997" y="336097"/>
            <a:ext cx="2387914" cy="392415"/>
          </a:xfrm>
          <a:prstGeom prst="rect">
            <a:avLst/>
          </a:prstGeom>
          <a:noFill/>
        </p:spPr>
        <p:txBody>
          <a:bodyPr wrap="none" lIns="68580" tIns="34290" rIns="68580" bIns="34290" rtlCol="0">
            <a:spAutoFit/>
          </a:bodyPr>
          <a:lstStyle/>
          <a:p>
            <a:r>
              <a:rPr lang="zh-CN" altLang="en-US" sz="2100" b="1" dirty="0">
                <a:cs typeface="+mn-ea"/>
                <a:sym typeface="+mn-lt"/>
              </a:rPr>
              <a:t>热机的效率（ </a:t>
            </a:r>
            <a:r>
              <a:rPr lang="en-US" altLang="zh-CN" sz="2100" b="1" dirty="0">
                <a:cs typeface="+mn-ea"/>
                <a:sym typeface="+mn-lt"/>
              </a:rPr>
              <a:t>ɳ </a:t>
            </a:r>
            <a:r>
              <a:rPr lang="zh-CN" altLang="en-US" sz="2100" b="1" dirty="0">
                <a:cs typeface="+mn-ea"/>
                <a:sym typeface="+mn-lt"/>
              </a:rPr>
              <a:t>）</a:t>
            </a:r>
          </a:p>
        </p:txBody>
      </p:sp>
    </p:spTree>
    <p:extLst>
      <p:ext uri="{BB962C8B-B14F-4D97-AF65-F5344CB8AC3E}">
        <p14:creationId xmlns:p14="http://schemas.microsoft.com/office/powerpoint/2010/main" val="3763787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1000"/>
                                        <p:tgtEl>
                                          <p:spTgt spid="11"/>
                                        </p:tgtEl>
                                      </p:cBhvr>
                                    </p:animEffect>
                                    <p:anim calcmode="lin" valueType="num">
                                      <p:cBhvr>
                                        <p:cTn id="12" dur="1000" fill="hold"/>
                                        <p:tgtEl>
                                          <p:spTgt spid="11"/>
                                        </p:tgtEl>
                                        <p:attrNameLst>
                                          <p:attrName>ppt_x</p:attrName>
                                        </p:attrNameLst>
                                      </p:cBhvr>
                                      <p:tavLst>
                                        <p:tav tm="0">
                                          <p:val>
                                            <p:strVal val="#ppt_x"/>
                                          </p:val>
                                        </p:tav>
                                        <p:tav tm="100000">
                                          <p:val>
                                            <p:strVal val="#ppt_x"/>
                                          </p:val>
                                        </p:tav>
                                      </p:tavLst>
                                    </p:anim>
                                    <p:anim calcmode="lin" valueType="num">
                                      <p:cBhvr>
                                        <p:cTn id="1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4796526" y="947203"/>
            <a:ext cx="3098090" cy="2949271"/>
            <a:chOff x="5268875" y="1578969"/>
            <a:chExt cx="2924141" cy="2949270"/>
          </a:xfrm>
        </p:grpSpPr>
        <p:pic>
          <p:nvPicPr>
            <p:cNvPr id="3" name="Picture 4" descr="E:\R九物上\第十四章 内能的利用\第2节 热机的效率\教材图片\图14.2-6 自带燃料和氧化剂的火箭.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676465" y="1578969"/>
              <a:ext cx="1794095" cy="184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矩形 3"/>
            <p:cNvSpPr/>
            <p:nvPr/>
          </p:nvSpPr>
          <p:spPr bwMode="auto">
            <a:xfrm>
              <a:off x="5268875" y="3881908"/>
              <a:ext cx="2924141" cy="646331"/>
            </a:xfrm>
            <a:prstGeom prst="rect">
              <a:avLst/>
            </a:prstGeom>
          </p:spPr>
          <p:txBody>
            <a:bodyPr>
              <a:spAutoFit/>
            </a:bodyPr>
            <a:lstStyle/>
            <a:p>
              <a:pPr algn="ctr" defTabSz="914378">
                <a:defRPr/>
              </a:pPr>
              <a:r>
                <a:rPr lang="zh-CN" altLang="en-US" sz="1800" kern="0" dirty="0">
                  <a:solidFill>
                    <a:sysClr val="windowText" lastClr="000000"/>
                  </a:solidFill>
                  <a:cs typeface="+mn-ea"/>
                  <a:sym typeface="+mn-lt"/>
                </a:rPr>
                <a:t>图</a:t>
              </a:r>
              <a:r>
                <a:rPr lang="en-US" altLang="zh-CN" sz="1800" kern="0" dirty="0">
                  <a:solidFill>
                    <a:sysClr val="windowText" lastClr="000000"/>
                  </a:solidFill>
                  <a:cs typeface="+mn-ea"/>
                  <a:sym typeface="+mn-lt"/>
                </a:rPr>
                <a:t>14.2-6 </a:t>
              </a:r>
              <a:r>
                <a:rPr lang="zh-CN" altLang="en-US" sz="1800" kern="0" dirty="0">
                  <a:solidFill>
                    <a:sysClr val="windowText" lastClr="000000"/>
                  </a:solidFill>
                  <a:cs typeface="+mn-ea"/>
                  <a:sym typeface="+mn-lt"/>
                </a:rPr>
                <a:t>自带燃料和氧化剂的火箭</a:t>
              </a:r>
            </a:p>
          </p:txBody>
        </p:sp>
      </p:grpSp>
      <p:grpSp>
        <p:nvGrpSpPr>
          <p:cNvPr id="9" name="组合 8"/>
          <p:cNvGrpSpPr/>
          <p:nvPr/>
        </p:nvGrpSpPr>
        <p:grpSpPr>
          <a:xfrm>
            <a:off x="584153" y="1039571"/>
            <a:ext cx="3486609" cy="2904572"/>
            <a:chOff x="850473" y="378526"/>
            <a:chExt cx="5036845" cy="3991237"/>
          </a:xfrm>
        </p:grpSpPr>
        <p:pic>
          <p:nvPicPr>
            <p:cNvPr id="6" name="Picture 5" descr="E:\R九物上\第十四章 内能的利用\第2节 热机的效率\教材图片\图14.2-5 高温高压水蒸气直接推动蒸汽轮机的叶片.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996334" y="378526"/>
              <a:ext cx="2745124" cy="2760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矩形 6"/>
            <p:cNvSpPr/>
            <p:nvPr/>
          </p:nvSpPr>
          <p:spPr bwMode="auto">
            <a:xfrm>
              <a:off x="850473" y="3481625"/>
              <a:ext cx="5036845" cy="888138"/>
            </a:xfrm>
            <a:prstGeom prst="rect">
              <a:avLst/>
            </a:prstGeom>
          </p:spPr>
          <p:txBody>
            <a:bodyPr wrap="square">
              <a:spAutoFit/>
            </a:bodyPr>
            <a:lstStyle/>
            <a:p>
              <a:pPr algn="ctr" defTabSz="914378">
                <a:defRPr/>
              </a:pPr>
              <a:r>
                <a:rPr lang="zh-CN" altLang="en-US" sz="1800" kern="0" dirty="0">
                  <a:solidFill>
                    <a:sysClr val="windowText" lastClr="000000"/>
                  </a:solidFill>
                  <a:cs typeface="+mn-ea"/>
                  <a:sym typeface="+mn-lt"/>
                </a:rPr>
                <a:t>图</a:t>
              </a:r>
              <a:r>
                <a:rPr lang="en-US" altLang="zh-CN" sz="1800" kern="0" dirty="0">
                  <a:solidFill>
                    <a:sysClr val="windowText" lastClr="000000"/>
                  </a:solidFill>
                  <a:cs typeface="+mn-ea"/>
                  <a:sym typeface="+mn-lt"/>
                </a:rPr>
                <a:t>14.2-5 </a:t>
              </a:r>
              <a:r>
                <a:rPr lang="zh-CN" altLang="en-US" sz="1800" kern="0" dirty="0">
                  <a:solidFill>
                    <a:sysClr val="windowText" lastClr="000000"/>
                  </a:solidFill>
                  <a:cs typeface="+mn-ea"/>
                  <a:sym typeface="+mn-lt"/>
                </a:rPr>
                <a:t>高温高压水蒸气直接推动蒸汽轮机的叶片</a:t>
              </a:r>
            </a:p>
          </p:txBody>
        </p:sp>
      </p:grpSp>
      <p:sp>
        <p:nvSpPr>
          <p:cNvPr id="10" name="TextBox 9"/>
          <p:cNvSpPr txBox="1"/>
          <p:nvPr/>
        </p:nvSpPr>
        <p:spPr>
          <a:xfrm>
            <a:off x="584154" y="4170501"/>
            <a:ext cx="7156580" cy="36933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t">
            <a:spAutoFit/>
          </a:bodyPr>
          <a:lstStyle/>
          <a:p>
            <a:pPr defTabSz="914378" latinLnBrk="1" hangingPunct="0"/>
            <a:r>
              <a:rPr lang="zh-CN" altLang="en-US" sz="1800" kern="0" dirty="0">
                <a:solidFill>
                  <a:srgbClr val="FF0000"/>
                </a:solidFill>
                <a:cs typeface="+mn-ea"/>
                <a:sym typeface="+mn-lt"/>
              </a:rPr>
              <a:t>热机给人类文明带来进步，也给生态环境造成污染</a:t>
            </a:r>
          </a:p>
        </p:txBody>
      </p:sp>
      <p:sp>
        <p:nvSpPr>
          <p:cNvPr id="11" name="文本框 10">
            <a:extLst>
              <a:ext uri="{FF2B5EF4-FFF2-40B4-BE49-F238E27FC236}">
                <a16:creationId xmlns:a16="http://schemas.microsoft.com/office/drawing/2014/main" id="{35DDA836-8FC1-47B3-9FB3-208DA77943A9}"/>
              </a:ext>
            </a:extLst>
          </p:cNvPr>
          <p:cNvSpPr txBox="1"/>
          <p:nvPr/>
        </p:nvSpPr>
        <p:spPr>
          <a:xfrm>
            <a:off x="678997" y="336097"/>
            <a:ext cx="2387914" cy="392415"/>
          </a:xfrm>
          <a:prstGeom prst="rect">
            <a:avLst/>
          </a:prstGeom>
          <a:noFill/>
        </p:spPr>
        <p:txBody>
          <a:bodyPr wrap="none" lIns="68580" tIns="34290" rIns="68580" bIns="34290" rtlCol="0">
            <a:spAutoFit/>
          </a:bodyPr>
          <a:lstStyle/>
          <a:p>
            <a:r>
              <a:rPr lang="zh-CN" altLang="en-US" sz="2100" b="1" dirty="0">
                <a:cs typeface="+mn-ea"/>
                <a:sym typeface="+mn-lt"/>
              </a:rPr>
              <a:t>热机的效率（ </a:t>
            </a:r>
            <a:r>
              <a:rPr lang="en-US" altLang="zh-CN" sz="2100" b="1" dirty="0">
                <a:cs typeface="+mn-ea"/>
                <a:sym typeface="+mn-lt"/>
              </a:rPr>
              <a:t>ɳ </a:t>
            </a:r>
            <a:r>
              <a:rPr lang="zh-CN" altLang="en-US" sz="2100" b="1" dirty="0">
                <a:cs typeface="+mn-ea"/>
                <a:sym typeface="+mn-lt"/>
              </a:rPr>
              <a:t>）</a:t>
            </a:r>
          </a:p>
        </p:txBody>
      </p:sp>
    </p:spTree>
    <p:extLst>
      <p:ext uri="{BB962C8B-B14F-4D97-AF65-F5344CB8AC3E}">
        <p14:creationId xmlns:p14="http://schemas.microsoft.com/office/powerpoint/2010/main" val="33026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14-2章.EPS" descr="id:2147505298;FounderCES"/>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bwMode="auto">
          <a:xfrm>
            <a:off x="1301283" y="844154"/>
            <a:ext cx="6133709" cy="3254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495301" y="4216758"/>
            <a:ext cx="4297916" cy="36933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t">
            <a:spAutoFit/>
          </a:bodyPr>
          <a:lstStyle/>
          <a:p>
            <a:pPr defTabSz="914378" latinLnBrk="1" hangingPunct="0"/>
            <a:r>
              <a:rPr lang="zh-CN" altLang="en-US" sz="1800" kern="0" dirty="0">
                <a:cs typeface="+mn-ea"/>
                <a:sym typeface="+mn-lt"/>
              </a:rPr>
              <a:t>重点：燃料完全燃烧放出热量的计算</a:t>
            </a:r>
          </a:p>
        </p:txBody>
      </p:sp>
      <p:sp>
        <p:nvSpPr>
          <p:cNvPr id="10" name="TextBox 9"/>
          <p:cNvSpPr txBox="1"/>
          <p:nvPr/>
        </p:nvSpPr>
        <p:spPr>
          <a:xfrm>
            <a:off x="4980360" y="4214631"/>
            <a:ext cx="3381100" cy="36933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t">
            <a:spAutoFit/>
          </a:bodyPr>
          <a:lstStyle>
            <a:lvl1pPr marL="0" marR="0" indent="0" algn="l" defTabSz="914400" rtl="0" fontAlgn="auto" latinLnBrk="1" hangingPunct="0">
              <a:lnSpc>
                <a:spcPct val="100000"/>
              </a:lnSpc>
              <a:spcBef>
                <a:spcPts val="0"/>
              </a:spcBef>
              <a:spcAft>
                <a:spcPts val="0"/>
              </a:spcAft>
              <a:buClrTx/>
              <a:buSzTx/>
              <a:buFontTx/>
              <a:buNone/>
              <a:defRPr kumimoji="0" sz="2000" b="0" i="0" u="none" strike="noStrike" cap="none" spc="0" normalizeH="0" baseline="0">
                <a:ln>
                  <a:noFill/>
                </a:ln>
                <a:solidFill>
                  <a:srgbClr val="000000"/>
                </a:solidFill>
                <a:effectLst/>
                <a:uFillTx/>
                <a:latin typeface="微软雅黑" pitchFamily="34" charset="-122"/>
                <a:ea typeface="微软雅黑" pitchFamily="34" charset="-122"/>
              </a:defRPr>
            </a:lvl1pPr>
          </a:lstStyle>
          <a:p>
            <a:pPr defTabSz="914378"/>
            <a:r>
              <a:rPr lang="zh-CN" altLang="en-US" sz="1800" kern="0" dirty="0">
                <a:solidFill>
                  <a:schemeClr val="tx1"/>
                </a:solidFill>
                <a:latin typeface="+mn-lt"/>
                <a:ea typeface="+mn-ea"/>
                <a:cs typeface="+mn-ea"/>
                <a:sym typeface="+mn-lt"/>
              </a:rPr>
              <a:t>难点：机械效率的计算</a:t>
            </a:r>
          </a:p>
        </p:txBody>
      </p:sp>
      <p:sp>
        <p:nvSpPr>
          <p:cNvPr id="11" name="文本框 10">
            <a:extLst>
              <a:ext uri="{FF2B5EF4-FFF2-40B4-BE49-F238E27FC236}">
                <a16:creationId xmlns:a16="http://schemas.microsoft.com/office/drawing/2014/main" id="{A3FEE988-744F-4CC1-B3FE-D11495A51BD4}"/>
              </a:ext>
            </a:extLst>
          </p:cNvPr>
          <p:cNvSpPr txBox="1"/>
          <p:nvPr/>
        </p:nvSpPr>
        <p:spPr>
          <a:xfrm>
            <a:off x="678997" y="336097"/>
            <a:ext cx="1244572" cy="392415"/>
          </a:xfrm>
          <a:prstGeom prst="rect">
            <a:avLst/>
          </a:prstGeom>
          <a:noFill/>
        </p:spPr>
        <p:txBody>
          <a:bodyPr wrap="none" lIns="68580" tIns="34290" rIns="68580" bIns="34290" rtlCol="0">
            <a:spAutoFit/>
          </a:bodyPr>
          <a:lstStyle/>
          <a:p>
            <a:r>
              <a:rPr lang="zh-CN" altLang="en-US" sz="2100" b="1" dirty="0">
                <a:cs typeface="+mn-ea"/>
                <a:sym typeface="+mn-lt"/>
              </a:rPr>
              <a:t>课堂小结</a:t>
            </a:r>
          </a:p>
        </p:txBody>
      </p:sp>
    </p:spTree>
    <p:extLst>
      <p:ext uri="{BB962C8B-B14F-4D97-AF65-F5344CB8AC3E}">
        <p14:creationId xmlns:p14="http://schemas.microsoft.com/office/powerpoint/2010/main" val="4045963265"/>
      </p:ext>
    </p:extLst>
  </p:cSld>
  <p:clrMapOvr>
    <a:masterClrMapping/>
  </p:clrMapOvr>
  <p:transition spd="slow" advClick="0" advTm="2000">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additive="base">
                                        <p:cTn id="21" dur="500" fill="hold"/>
                                        <p:tgtEl>
                                          <p:spTgt spid="10"/>
                                        </p:tgtEl>
                                        <p:attrNameLst>
                                          <p:attrName>ppt_x</p:attrName>
                                        </p:attrNameLst>
                                      </p:cBhvr>
                                      <p:tavLst>
                                        <p:tav tm="0">
                                          <p:val>
                                            <p:strVal val="#ppt_x"/>
                                          </p:val>
                                        </p:tav>
                                        <p:tav tm="100000">
                                          <p:val>
                                            <p:strVal val="#ppt_x"/>
                                          </p:val>
                                        </p:tav>
                                      </p:tavLst>
                                    </p:anim>
                                    <p:anim calcmode="lin" valueType="num">
                                      <p:cBhvr additive="base">
                                        <p:cTn id="2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495300" y="847725"/>
            <a:ext cx="8486193" cy="3531736"/>
          </a:xfrm>
          <a:prstGeom prst="rect">
            <a:avLst/>
          </a:prstGeom>
        </p:spPr>
        <p:txBody>
          <a:bodyPr wrap="square" lIns="68580" tIns="34290" rIns="68580" bIns="34290">
            <a:spAutoFit/>
          </a:bodyPr>
          <a:lstStyle/>
          <a:p>
            <a:pPr defTabSz="914378" fontAlgn="ctr">
              <a:lnSpc>
                <a:spcPct val="250000"/>
              </a:lnSpc>
            </a:pPr>
            <a:r>
              <a:rPr lang="zh-CN" altLang="zh-CN" sz="1800" b="1" kern="0" dirty="0">
                <a:solidFill>
                  <a:sysClr val="windowText" lastClr="000000"/>
                </a:solidFill>
                <a:cs typeface="+mn-ea"/>
                <a:sym typeface="+mn-lt"/>
              </a:rPr>
              <a:t>（</a:t>
            </a:r>
            <a:r>
              <a:rPr lang="en-US" altLang="zh-CN" sz="1800" b="1" kern="0" dirty="0">
                <a:solidFill>
                  <a:sysClr val="windowText" lastClr="000000"/>
                </a:solidFill>
                <a:cs typeface="+mn-ea"/>
                <a:sym typeface="+mn-lt"/>
              </a:rPr>
              <a:t>2019 </a:t>
            </a:r>
            <a:r>
              <a:rPr lang="zh-CN" altLang="zh-CN" sz="1800" b="1" kern="0" dirty="0">
                <a:solidFill>
                  <a:sysClr val="windowText" lastClr="000000"/>
                </a:solidFill>
                <a:cs typeface="+mn-ea"/>
                <a:sym typeface="+mn-lt"/>
              </a:rPr>
              <a:t>无锡市）</a:t>
            </a:r>
            <a:r>
              <a:rPr lang="zh-CN" altLang="zh-CN" sz="1800" kern="0" dirty="0">
                <a:solidFill>
                  <a:sysClr val="windowText" lastClr="000000"/>
                </a:solidFill>
                <a:cs typeface="+mn-ea"/>
                <a:sym typeface="+mn-lt"/>
              </a:rPr>
              <a:t>用煤气灶将质量为</a:t>
            </a:r>
            <a:r>
              <a:rPr lang="en-US" altLang="zh-CN" sz="1800" kern="0" dirty="0">
                <a:solidFill>
                  <a:sysClr val="windowText" lastClr="000000"/>
                </a:solidFill>
                <a:cs typeface="+mn-ea"/>
                <a:sym typeface="+mn-lt"/>
              </a:rPr>
              <a:t>4kg</a:t>
            </a:r>
            <a:r>
              <a:rPr lang="zh-CN" altLang="zh-CN" sz="1800" kern="0" dirty="0">
                <a:solidFill>
                  <a:sysClr val="windowText" lastClr="000000"/>
                </a:solidFill>
                <a:cs typeface="+mn-ea"/>
                <a:sym typeface="+mn-lt"/>
              </a:rPr>
              <a:t>的水从</a:t>
            </a:r>
            <a:r>
              <a:rPr lang="en-US" altLang="zh-CN" sz="1800" kern="0" dirty="0">
                <a:solidFill>
                  <a:sysClr val="windowText" lastClr="000000"/>
                </a:solidFill>
                <a:cs typeface="+mn-ea"/>
                <a:sym typeface="+mn-lt"/>
              </a:rPr>
              <a:t>25℃</a:t>
            </a:r>
            <a:r>
              <a:rPr lang="zh-CN" altLang="zh-CN" sz="1800" kern="0" dirty="0">
                <a:solidFill>
                  <a:sysClr val="windowText" lastClr="000000"/>
                </a:solidFill>
                <a:cs typeface="+mn-ea"/>
                <a:sym typeface="+mn-lt"/>
              </a:rPr>
              <a:t>加热到</a:t>
            </a:r>
            <a:r>
              <a:rPr lang="en-US" altLang="zh-CN" sz="1800" kern="0" dirty="0">
                <a:solidFill>
                  <a:sysClr val="windowText" lastClr="000000"/>
                </a:solidFill>
                <a:cs typeface="+mn-ea"/>
                <a:sym typeface="+mn-lt"/>
              </a:rPr>
              <a:t>50℃</a:t>
            </a:r>
            <a:r>
              <a:rPr lang="zh-CN" altLang="zh-CN" sz="1800" kern="0" dirty="0">
                <a:solidFill>
                  <a:sysClr val="windowText" lastClr="000000"/>
                </a:solidFill>
                <a:cs typeface="+mn-ea"/>
                <a:sym typeface="+mn-lt"/>
              </a:rPr>
              <a:t>，水吸收的热量为</a:t>
            </a:r>
            <a:r>
              <a:rPr lang="en-US" altLang="zh-CN" sz="1800" kern="0" dirty="0">
                <a:solidFill>
                  <a:sysClr val="windowText" lastClr="000000"/>
                </a:solidFill>
                <a:cs typeface="+mn-ea"/>
                <a:sym typeface="+mn-lt"/>
              </a:rPr>
              <a:t>__________ J</a:t>
            </a:r>
            <a:r>
              <a:rPr lang="zh-CN" altLang="zh-CN" sz="1800" kern="0" dirty="0">
                <a:solidFill>
                  <a:sysClr val="windowText" lastClr="000000"/>
                </a:solidFill>
                <a:cs typeface="+mn-ea"/>
                <a:sym typeface="+mn-lt"/>
              </a:rPr>
              <a:t>，若水吸收的热量等于煤气燃烧所放出的热量，则需要完全燃烧</a:t>
            </a:r>
            <a:r>
              <a:rPr lang="en-US" altLang="zh-CN" sz="1800" kern="0" dirty="0">
                <a:solidFill>
                  <a:sysClr val="windowText" lastClr="000000"/>
                </a:solidFill>
                <a:cs typeface="+mn-ea"/>
                <a:sym typeface="+mn-lt"/>
              </a:rPr>
              <a:t>__________</a:t>
            </a:r>
            <a:r>
              <a:rPr lang="zh-CN" altLang="zh-CN" sz="1800" kern="0" dirty="0">
                <a:solidFill>
                  <a:sysClr val="windowText" lastClr="000000"/>
                </a:solidFill>
                <a:cs typeface="+mn-ea"/>
                <a:sym typeface="+mn-lt"/>
              </a:rPr>
              <a:t>的煤气。</a:t>
            </a:r>
            <a:endParaRPr lang="en-US" altLang="zh-CN" sz="1800" kern="0" dirty="0">
              <a:solidFill>
                <a:sysClr val="windowText" lastClr="000000"/>
              </a:solidFill>
              <a:cs typeface="+mn-ea"/>
              <a:sym typeface="+mn-lt"/>
            </a:endParaRPr>
          </a:p>
          <a:p>
            <a:pPr defTabSz="914378" fontAlgn="ctr">
              <a:lnSpc>
                <a:spcPct val="250000"/>
              </a:lnSpc>
            </a:pPr>
            <a:r>
              <a:rPr lang="en-US" altLang="zh-CN" sz="1800" kern="0" dirty="0">
                <a:solidFill>
                  <a:sysClr val="windowText" lastClr="000000"/>
                </a:solidFill>
                <a:cs typeface="+mn-ea"/>
                <a:sym typeface="+mn-lt"/>
              </a:rPr>
              <a:t>[</a:t>
            </a:r>
            <a:r>
              <a:rPr lang="zh-CN" altLang="zh-CN" sz="1800" kern="0" dirty="0">
                <a:solidFill>
                  <a:sysClr val="windowText" lastClr="000000"/>
                </a:solidFill>
                <a:cs typeface="+mn-ea"/>
                <a:sym typeface="+mn-lt"/>
              </a:rPr>
              <a:t>水的比热容为</a:t>
            </a:r>
            <a:r>
              <a:rPr lang="en-US" altLang="zh-CN" sz="1800" kern="0" dirty="0">
                <a:solidFill>
                  <a:sysClr val="windowText" lastClr="000000"/>
                </a:solidFill>
                <a:cs typeface="+mn-ea"/>
                <a:sym typeface="+mn-lt"/>
              </a:rPr>
              <a:t> 4.2×10</a:t>
            </a:r>
            <a:r>
              <a:rPr lang="en-US" altLang="zh-CN" sz="1800" kern="0" baseline="30000" dirty="0">
                <a:solidFill>
                  <a:sysClr val="windowText" lastClr="000000"/>
                </a:solidFill>
                <a:cs typeface="+mn-ea"/>
                <a:sym typeface="+mn-lt"/>
              </a:rPr>
              <a:t>3</a:t>
            </a:r>
            <a:r>
              <a:rPr lang="en-US" altLang="zh-CN" sz="1800" kern="0" dirty="0">
                <a:solidFill>
                  <a:sysClr val="windowText" lastClr="000000"/>
                </a:solidFill>
                <a:cs typeface="+mn-ea"/>
                <a:sym typeface="+mn-lt"/>
              </a:rPr>
              <a:t>J/</a:t>
            </a:r>
            <a:r>
              <a:rPr lang="zh-CN" altLang="zh-CN" sz="1800" kern="0" dirty="0">
                <a:solidFill>
                  <a:sysClr val="windowText" lastClr="000000"/>
                </a:solidFill>
                <a:cs typeface="+mn-ea"/>
                <a:sym typeface="+mn-lt"/>
              </a:rPr>
              <a:t>（</a:t>
            </a:r>
            <a:r>
              <a:rPr lang="en-US" altLang="zh-CN" sz="1800" kern="0" dirty="0">
                <a:solidFill>
                  <a:sysClr val="windowText" lastClr="000000"/>
                </a:solidFill>
                <a:cs typeface="+mn-ea"/>
                <a:sym typeface="+mn-lt"/>
              </a:rPr>
              <a:t>kg·℃</a:t>
            </a:r>
            <a:r>
              <a:rPr lang="zh-CN" altLang="zh-CN" sz="1800" kern="0" dirty="0">
                <a:solidFill>
                  <a:sysClr val="windowText" lastClr="000000"/>
                </a:solidFill>
                <a:cs typeface="+mn-ea"/>
                <a:sym typeface="+mn-lt"/>
              </a:rPr>
              <a:t>），</a:t>
            </a:r>
            <a:endParaRPr lang="en-US" altLang="zh-CN" sz="1800" kern="0" dirty="0">
              <a:solidFill>
                <a:sysClr val="windowText" lastClr="000000"/>
              </a:solidFill>
              <a:cs typeface="+mn-ea"/>
              <a:sym typeface="+mn-lt"/>
            </a:endParaRPr>
          </a:p>
          <a:p>
            <a:pPr defTabSz="914378" fontAlgn="ctr">
              <a:lnSpc>
                <a:spcPct val="250000"/>
              </a:lnSpc>
            </a:pPr>
            <a:r>
              <a:rPr lang="zh-CN" altLang="zh-CN" sz="1800" kern="0" dirty="0">
                <a:solidFill>
                  <a:sysClr val="windowText" lastClr="000000"/>
                </a:solidFill>
                <a:cs typeface="+mn-ea"/>
                <a:sym typeface="+mn-lt"/>
              </a:rPr>
              <a:t>煤气的热值为</a:t>
            </a:r>
            <a:r>
              <a:rPr lang="en-US" altLang="zh-CN" sz="1800" kern="0" dirty="0">
                <a:solidFill>
                  <a:sysClr val="windowText" lastClr="000000"/>
                </a:solidFill>
                <a:cs typeface="+mn-ea"/>
                <a:sym typeface="+mn-lt"/>
              </a:rPr>
              <a:t>4.2×10</a:t>
            </a:r>
            <a:r>
              <a:rPr lang="en-US" altLang="zh-CN" sz="1800" kern="0" baseline="30000" dirty="0">
                <a:solidFill>
                  <a:sysClr val="windowText" lastClr="000000"/>
                </a:solidFill>
                <a:cs typeface="+mn-ea"/>
                <a:sym typeface="+mn-lt"/>
              </a:rPr>
              <a:t>7</a:t>
            </a:r>
            <a:r>
              <a:rPr lang="en-US" altLang="zh-CN" sz="1800" kern="0" dirty="0">
                <a:solidFill>
                  <a:sysClr val="windowText" lastClr="000000"/>
                </a:solidFill>
                <a:cs typeface="+mn-ea"/>
                <a:sym typeface="+mn-lt"/>
              </a:rPr>
              <a:t>J/kg].</a:t>
            </a:r>
            <a:endParaRPr lang="zh-CN" altLang="zh-CN" sz="1800" kern="0" dirty="0">
              <a:solidFill>
                <a:sysClr val="windowText" lastClr="000000"/>
              </a:solidFill>
              <a:cs typeface="+mn-ea"/>
              <a:sym typeface="+mn-lt"/>
            </a:endParaRPr>
          </a:p>
        </p:txBody>
      </p:sp>
      <p:sp>
        <p:nvSpPr>
          <p:cNvPr id="12" name="矩形 11"/>
          <p:cNvSpPr/>
          <p:nvPr/>
        </p:nvSpPr>
        <p:spPr>
          <a:xfrm>
            <a:off x="665772" y="1622095"/>
            <a:ext cx="1257797" cy="553998"/>
          </a:xfrm>
          <a:prstGeom prst="rect">
            <a:avLst/>
          </a:prstGeom>
        </p:spPr>
        <p:txBody>
          <a:bodyPr wrap="none" lIns="68580" tIns="34290" rIns="68580" bIns="34290">
            <a:spAutoFit/>
          </a:bodyPr>
          <a:lstStyle/>
          <a:p>
            <a:pPr defTabSz="914378" fontAlgn="ctr">
              <a:lnSpc>
                <a:spcPct val="150000"/>
              </a:lnSpc>
            </a:pPr>
            <a:r>
              <a:rPr lang="en-US" altLang="zh-CN" sz="2100" kern="0" dirty="0">
                <a:solidFill>
                  <a:srgbClr val="FF0000"/>
                </a:solidFill>
                <a:cs typeface="+mn-ea"/>
                <a:sym typeface="+mn-lt"/>
              </a:rPr>
              <a:t>4.2×10</a:t>
            </a:r>
            <a:r>
              <a:rPr lang="en-US" altLang="zh-CN" sz="2100" kern="0" baseline="30000" dirty="0">
                <a:solidFill>
                  <a:srgbClr val="FF0000"/>
                </a:solidFill>
                <a:cs typeface="+mn-ea"/>
                <a:sym typeface="+mn-lt"/>
              </a:rPr>
              <a:t>5</a:t>
            </a:r>
            <a:r>
              <a:rPr lang="en-US" altLang="zh-CN" sz="2100" kern="0" dirty="0">
                <a:solidFill>
                  <a:srgbClr val="FF0000"/>
                </a:solidFill>
                <a:cs typeface="+mn-ea"/>
                <a:sym typeface="+mn-lt"/>
              </a:rPr>
              <a:t> </a:t>
            </a:r>
            <a:endParaRPr lang="zh-CN" altLang="zh-CN" sz="2100" kern="0" dirty="0">
              <a:solidFill>
                <a:srgbClr val="FF0000"/>
              </a:solidFill>
              <a:cs typeface="+mn-ea"/>
              <a:sym typeface="+mn-lt"/>
            </a:endParaRPr>
          </a:p>
        </p:txBody>
      </p:sp>
      <p:sp>
        <p:nvSpPr>
          <p:cNvPr id="13" name="矩形 12"/>
          <p:cNvSpPr/>
          <p:nvPr/>
        </p:nvSpPr>
        <p:spPr>
          <a:xfrm>
            <a:off x="678997" y="2284657"/>
            <a:ext cx="1023357" cy="553998"/>
          </a:xfrm>
          <a:prstGeom prst="rect">
            <a:avLst/>
          </a:prstGeom>
        </p:spPr>
        <p:txBody>
          <a:bodyPr wrap="none" lIns="68580" tIns="34290" rIns="68580" bIns="34290">
            <a:spAutoFit/>
          </a:bodyPr>
          <a:lstStyle/>
          <a:p>
            <a:pPr defTabSz="914378" fontAlgn="ctr">
              <a:lnSpc>
                <a:spcPct val="150000"/>
              </a:lnSpc>
            </a:pPr>
            <a:r>
              <a:rPr lang="en-US" altLang="zh-CN" sz="2100" kern="0" dirty="0">
                <a:solidFill>
                  <a:srgbClr val="FF0000"/>
                </a:solidFill>
                <a:cs typeface="+mn-ea"/>
                <a:sym typeface="+mn-lt"/>
              </a:rPr>
              <a:t>0.01kg.</a:t>
            </a:r>
            <a:endParaRPr lang="zh-CN" altLang="zh-CN" sz="2100" kern="0" dirty="0">
              <a:solidFill>
                <a:srgbClr val="FF0000"/>
              </a:solidFill>
              <a:cs typeface="+mn-ea"/>
              <a:sym typeface="+mn-lt"/>
            </a:endParaRPr>
          </a:p>
        </p:txBody>
      </p:sp>
      <p:sp>
        <p:nvSpPr>
          <p:cNvPr id="14" name="文本框 13">
            <a:extLst>
              <a:ext uri="{FF2B5EF4-FFF2-40B4-BE49-F238E27FC236}">
                <a16:creationId xmlns:a16="http://schemas.microsoft.com/office/drawing/2014/main" id="{CD1D4BCF-32D3-484F-B9DC-64E25C53631F}"/>
              </a:ext>
            </a:extLst>
          </p:cNvPr>
          <p:cNvSpPr txBox="1"/>
          <p:nvPr/>
        </p:nvSpPr>
        <p:spPr>
          <a:xfrm>
            <a:off x="678997" y="336097"/>
            <a:ext cx="1244572" cy="392415"/>
          </a:xfrm>
          <a:prstGeom prst="rect">
            <a:avLst/>
          </a:prstGeom>
          <a:noFill/>
        </p:spPr>
        <p:txBody>
          <a:bodyPr wrap="none" lIns="68580" tIns="34290" rIns="68580" bIns="34290" rtlCol="0">
            <a:spAutoFit/>
          </a:bodyPr>
          <a:lstStyle/>
          <a:p>
            <a:r>
              <a:rPr lang="zh-CN" altLang="en-US" sz="2100" b="1" dirty="0">
                <a:cs typeface="+mn-ea"/>
                <a:sym typeface="+mn-lt"/>
              </a:rPr>
              <a:t>典型例题</a:t>
            </a:r>
          </a:p>
        </p:txBody>
      </p:sp>
    </p:spTree>
    <p:extLst>
      <p:ext uri="{BB962C8B-B14F-4D97-AF65-F5344CB8AC3E}">
        <p14:creationId xmlns:p14="http://schemas.microsoft.com/office/powerpoint/2010/main" val="1001839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429207" y="924142"/>
            <a:ext cx="8341567" cy="2725233"/>
          </a:xfrm>
          <a:prstGeom prst="rect">
            <a:avLst/>
          </a:prstGeom>
        </p:spPr>
        <p:txBody>
          <a:bodyPr wrap="square" lIns="68580" tIns="34290" rIns="68580" bIns="34290">
            <a:spAutoFit/>
          </a:bodyPr>
          <a:lstStyle/>
          <a:p>
            <a:pPr defTabSz="914378">
              <a:lnSpc>
                <a:spcPct val="250000"/>
              </a:lnSpc>
            </a:pPr>
            <a:r>
              <a:rPr lang="zh-CN" altLang="en-US" sz="1800" b="1" kern="0" dirty="0">
                <a:solidFill>
                  <a:sysClr val="windowText" lastClr="000000"/>
                </a:solidFill>
                <a:cs typeface="+mn-ea"/>
                <a:sym typeface="+mn-lt"/>
              </a:rPr>
              <a:t>（</a:t>
            </a:r>
            <a:r>
              <a:rPr lang="en-US" altLang="zh-CN" sz="1800" b="1" kern="0" dirty="0">
                <a:solidFill>
                  <a:sysClr val="windowText" lastClr="000000"/>
                </a:solidFill>
                <a:cs typeface="+mn-ea"/>
                <a:sym typeface="+mn-lt"/>
              </a:rPr>
              <a:t>2023 </a:t>
            </a:r>
            <a:r>
              <a:rPr lang="zh-CN" altLang="zh-CN" sz="1800" b="1" kern="0" dirty="0">
                <a:solidFill>
                  <a:sysClr val="windowText" lastClr="000000"/>
                </a:solidFill>
                <a:cs typeface="+mn-ea"/>
                <a:sym typeface="+mn-lt"/>
              </a:rPr>
              <a:t>湖南郴州市</a:t>
            </a:r>
            <a:r>
              <a:rPr lang="en-US" altLang="zh-CN" sz="1800" b="1" kern="0" dirty="0">
                <a:solidFill>
                  <a:sysClr val="windowText" lastClr="000000"/>
                </a:solidFill>
                <a:cs typeface="+mn-ea"/>
                <a:sym typeface="+mn-lt"/>
              </a:rPr>
              <a:t>)</a:t>
            </a:r>
            <a:r>
              <a:rPr lang="zh-CN" altLang="zh-CN" sz="1800" kern="0" dirty="0">
                <a:solidFill>
                  <a:sysClr val="windowText" lastClr="000000"/>
                </a:solidFill>
                <a:cs typeface="+mn-ea"/>
                <a:sym typeface="+mn-lt"/>
              </a:rPr>
              <a:t>用液化气灶烧水，把</a:t>
            </a:r>
            <a:r>
              <a:rPr lang="en-US" altLang="zh-CN" sz="1800" kern="0" dirty="0">
                <a:solidFill>
                  <a:sysClr val="windowText" lastClr="000000"/>
                </a:solidFill>
                <a:cs typeface="+mn-ea"/>
                <a:sym typeface="+mn-lt"/>
              </a:rPr>
              <a:t>1.5kg</a:t>
            </a:r>
            <a:r>
              <a:rPr lang="zh-CN" altLang="zh-CN" sz="1800" kern="0" dirty="0">
                <a:solidFill>
                  <a:sysClr val="windowText" lastClr="000000"/>
                </a:solidFill>
                <a:cs typeface="+mn-ea"/>
                <a:sym typeface="+mn-lt"/>
              </a:rPr>
              <a:t>初温为</a:t>
            </a:r>
            <a:r>
              <a:rPr lang="en-US" altLang="zh-CN" sz="1800" kern="0" dirty="0">
                <a:solidFill>
                  <a:sysClr val="windowText" lastClr="000000"/>
                </a:solidFill>
                <a:cs typeface="+mn-ea"/>
                <a:sym typeface="+mn-lt"/>
              </a:rPr>
              <a:t>20</a:t>
            </a:r>
            <a:r>
              <a:rPr lang="zh-CN" altLang="zh-CN" sz="1800" kern="0" dirty="0">
                <a:solidFill>
                  <a:sysClr val="windowText" lastClr="000000"/>
                </a:solidFill>
                <a:cs typeface="+mn-ea"/>
                <a:sym typeface="+mn-lt"/>
              </a:rPr>
              <a:t>℃的水加热到</a:t>
            </a:r>
            <a:r>
              <a:rPr lang="en-US" altLang="zh-CN" sz="1800" kern="0" dirty="0">
                <a:solidFill>
                  <a:sysClr val="windowText" lastClr="000000"/>
                </a:solidFill>
                <a:cs typeface="+mn-ea"/>
                <a:sym typeface="+mn-lt"/>
              </a:rPr>
              <a:t>100</a:t>
            </a:r>
            <a:r>
              <a:rPr lang="zh-CN" altLang="zh-CN" sz="1800" kern="0" dirty="0">
                <a:solidFill>
                  <a:sysClr val="windowText" lastClr="000000"/>
                </a:solidFill>
                <a:cs typeface="+mn-ea"/>
                <a:sym typeface="+mn-lt"/>
              </a:rPr>
              <a:t>℃，需要吸收的热量为</a:t>
            </a:r>
            <a:r>
              <a:rPr lang="zh-CN" altLang="zh-CN" sz="1800" u="sng" kern="0" dirty="0">
                <a:solidFill>
                  <a:sysClr val="windowText" lastClr="000000"/>
                </a:solidFill>
                <a:cs typeface="+mn-ea"/>
                <a:sym typeface="+mn-lt"/>
              </a:rPr>
              <a:t>　</a:t>
            </a:r>
            <a:r>
              <a:rPr lang="en-US" altLang="zh-CN" sz="1800" u="sng" kern="0" dirty="0">
                <a:solidFill>
                  <a:sysClr val="windowText" lastClr="000000"/>
                </a:solidFill>
                <a:cs typeface="+mn-ea"/>
                <a:sym typeface="+mn-lt"/>
              </a:rPr>
              <a:t>   </a:t>
            </a:r>
            <a:r>
              <a:rPr lang="zh-CN" altLang="zh-CN" sz="1800" u="sng" kern="0" dirty="0">
                <a:solidFill>
                  <a:sysClr val="windowText" lastClr="000000"/>
                </a:solidFill>
                <a:cs typeface="+mn-ea"/>
                <a:sym typeface="+mn-lt"/>
              </a:rPr>
              <a:t>　</a:t>
            </a:r>
            <a:r>
              <a:rPr lang="en-US" altLang="zh-CN" sz="1800" u="sng" kern="0" dirty="0">
                <a:solidFill>
                  <a:sysClr val="windowText" lastClr="000000"/>
                </a:solidFill>
                <a:cs typeface="+mn-ea"/>
                <a:sym typeface="+mn-lt"/>
              </a:rPr>
              <a:t>           </a:t>
            </a:r>
            <a:r>
              <a:rPr lang="en-US" altLang="zh-CN" sz="1800" kern="0" dirty="0">
                <a:solidFill>
                  <a:sysClr val="windowText" lastClr="000000"/>
                </a:solidFill>
                <a:cs typeface="+mn-ea"/>
                <a:sym typeface="+mn-lt"/>
              </a:rPr>
              <a:t>J</a:t>
            </a:r>
            <a:r>
              <a:rPr lang="zh-CN" altLang="zh-CN" sz="1800" kern="0" dirty="0">
                <a:solidFill>
                  <a:sysClr val="windowText" lastClr="000000"/>
                </a:solidFill>
                <a:cs typeface="+mn-ea"/>
                <a:sym typeface="+mn-lt"/>
              </a:rPr>
              <a:t>．若上述过程中完全燃烧了</a:t>
            </a:r>
            <a:r>
              <a:rPr lang="en-US" altLang="zh-CN" sz="1800" kern="0" dirty="0">
                <a:solidFill>
                  <a:sysClr val="windowText" lastClr="000000"/>
                </a:solidFill>
                <a:cs typeface="+mn-ea"/>
                <a:sym typeface="+mn-lt"/>
              </a:rPr>
              <a:t>0.021kg</a:t>
            </a:r>
            <a:r>
              <a:rPr lang="zh-CN" altLang="zh-CN" sz="1800" kern="0" dirty="0">
                <a:solidFill>
                  <a:sysClr val="windowText" lastClr="000000"/>
                </a:solidFill>
                <a:cs typeface="+mn-ea"/>
                <a:sym typeface="+mn-lt"/>
              </a:rPr>
              <a:t>液化气，且只有</a:t>
            </a:r>
            <a:r>
              <a:rPr lang="en-US" altLang="zh-CN" sz="1800" kern="0" dirty="0">
                <a:solidFill>
                  <a:sysClr val="windowText" lastClr="000000"/>
                </a:solidFill>
                <a:cs typeface="+mn-ea"/>
                <a:sym typeface="+mn-lt"/>
              </a:rPr>
              <a:t>60%</a:t>
            </a:r>
            <a:r>
              <a:rPr lang="zh-CN" altLang="zh-CN" sz="1800" kern="0" dirty="0">
                <a:solidFill>
                  <a:sysClr val="windowText" lastClr="000000"/>
                </a:solidFill>
                <a:cs typeface="+mn-ea"/>
                <a:sym typeface="+mn-lt"/>
              </a:rPr>
              <a:t>的热量被水吸收，则液化气的热值为</a:t>
            </a:r>
            <a:r>
              <a:rPr lang="zh-CN" altLang="zh-CN" sz="1800" u="sng" kern="0" dirty="0">
                <a:solidFill>
                  <a:sysClr val="windowText" lastClr="000000"/>
                </a:solidFill>
                <a:cs typeface="+mn-ea"/>
                <a:sym typeface="+mn-lt"/>
              </a:rPr>
              <a:t>　</a:t>
            </a:r>
            <a:r>
              <a:rPr lang="en-US" altLang="zh-CN" sz="1800" u="sng" kern="0" dirty="0">
                <a:solidFill>
                  <a:sysClr val="windowText" lastClr="000000"/>
                </a:solidFill>
                <a:cs typeface="+mn-ea"/>
                <a:sym typeface="+mn-lt"/>
              </a:rPr>
              <a:t>   </a:t>
            </a:r>
            <a:r>
              <a:rPr lang="zh-CN" altLang="zh-CN" sz="1800" u="sng" kern="0" dirty="0">
                <a:solidFill>
                  <a:sysClr val="windowText" lastClr="000000"/>
                </a:solidFill>
                <a:cs typeface="+mn-ea"/>
                <a:sym typeface="+mn-lt"/>
              </a:rPr>
              <a:t>　</a:t>
            </a:r>
            <a:r>
              <a:rPr lang="en-US" altLang="zh-CN" sz="1800" u="sng" kern="0" dirty="0">
                <a:solidFill>
                  <a:sysClr val="windowText" lastClr="000000"/>
                </a:solidFill>
                <a:cs typeface="+mn-ea"/>
                <a:sym typeface="+mn-lt"/>
              </a:rPr>
              <a:t>         </a:t>
            </a:r>
            <a:r>
              <a:rPr lang="en-US" altLang="zh-CN" sz="1800" kern="0" dirty="0">
                <a:solidFill>
                  <a:sysClr val="windowText" lastClr="000000"/>
                </a:solidFill>
                <a:cs typeface="+mn-ea"/>
                <a:sym typeface="+mn-lt"/>
              </a:rPr>
              <a:t>J/kg</a:t>
            </a:r>
            <a:r>
              <a:rPr lang="zh-CN" altLang="zh-CN" sz="1800" kern="0" dirty="0">
                <a:solidFill>
                  <a:sysClr val="windowText" lastClr="000000"/>
                </a:solidFill>
                <a:cs typeface="+mn-ea"/>
                <a:sym typeface="+mn-lt"/>
              </a:rPr>
              <a:t>。</a:t>
            </a:r>
            <a:endParaRPr lang="en-US" altLang="zh-CN" sz="1800" kern="0" dirty="0">
              <a:solidFill>
                <a:sysClr val="windowText" lastClr="000000"/>
              </a:solidFill>
              <a:cs typeface="+mn-ea"/>
              <a:sym typeface="+mn-lt"/>
            </a:endParaRPr>
          </a:p>
          <a:p>
            <a:pPr defTabSz="914378">
              <a:lnSpc>
                <a:spcPct val="250000"/>
              </a:lnSpc>
            </a:pPr>
            <a:r>
              <a:rPr lang="en-US" altLang="zh-CN" sz="1800" kern="0" dirty="0">
                <a:solidFill>
                  <a:sysClr val="windowText" lastClr="000000"/>
                </a:solidFill>
                <a:cs typeface="+mn-ea"/>
                <a:sym typeface="+mn-lt"/>
              </a:rPr>
              <a:t>[c</a:t>
            </a:r>
            <a:r>
              <a:rPr lang="zh-CN" altLang="zh-CN" sz="1800" kern="0" baseline="-25000" dirty="0">
                <a:solidFill>
                  <a:sysClr val="windowText" lastClr="000000"/>
                </a:solidFill>
                <a:cs typeface="+mn-ea"/>
                <a:sym typeface="+mn-lt"/>
              </a:rPr>
              <a:t>水</a:t>
            </a:r>
            <a:r>
              <a:rPr lang="zh-CN" altLang="zh-CN" sz="1800" kern="0" dirty="0">
                <a:solidFill>
                  <a:sysClr val="windowText" lastClr="000000"/>
                </a:solidFill>
                <a:cs typeface="+mn-ea"/>
                <a:sym typeface="+mn-lt"/>
              </a:rPr>
              <a:t>＝</a:t>
            </a:r>
            <a:r>
              <a:rPr lang="en-US" altLang="zh-CN" sz="1800" kern="0" dirty="0">
                <a:solidFill>
                  <a:sysClr val="windowText" lastClr="000000"/>
                </a:solidFill>
                <a:cs typeface="+mn-ea"/>
                <a:sym typeface="+mn-lt"/>
              </a:rPr>
              <a:t>4.2</a:t>
            </a:r>
            <a:r>
              <a:rPr lang="zh-CN" altLang="zh-CN" sz="1800" kern="0" dirty="0">
                <a:solidFill>
                  <a:sysClr val="windowText" lastClr="000000"/>
                </a:solidFill>
                <a:cs typeface="+mn-ea"/>
                <a:sym typeface="+mn-lt"/>
              </a:rPr>
              <a:t>×</a:t>
            </a:r>
            <a:r>
              <a:rPr lang="en-US" altLang="zh-CN" sz="1800" kern="0" dirty="0">
                <a:solidFill>
                  <a:sysClr val="windowText" lastClr="000000"/>
                </a:solidFill>
                <a:cs typeface="+mn-ea"/>
                <a:sym typeface="+mn-lt"/>
              </a:rPr>
              <a:t>10</a:t>
            </a:r>
            <a:r>
              <a:rPr lang="en-US" altLang="zh-CN" sz="1800" kern="0" baseline="30000" dirty="0">
                <a:solidFill>
                  <a:sysClr val="windowText" lastClr="000000"/>
                </a:solidFill>
                <a:cs typeface="+mn-ea"/>
                <a:sym typeface="+mn-lt"/>
              </a:rPr>
              <a:t>3</a:t>
            </a:r>
            <a:r>
              <a:rPr lang="en-US" altLang="zh-CN" sz="1800" kern="0" dirty="0">
                <a:solidFill>
                  <a:sysClr val="windowText" lastClr="000000"/>
                </a:solidFill>
                <a:cs typeface="+mn-ea"/>
                <a:sym typeface="+mn-lt"/>
              </a:rPr>
              <a:t>J/</a:t>
            </a:r>
            <a:r>
              <a:rPr lang="zh-CN" altLang="zh-CN" sz="1800" kern="0" dirty="0">
                <a:solidFill>
                  <a:sysClr val="windowText" lastClr="000000"/>
                </a:solidFill>
                <a:cs typeface="+mn-ea"/>
                <a:sym typeface="+mn-lt"/>
              </a:rPr>
              <a:t>（</a:t>
            </a:r>
            <a:r>
              <a:rPr lang="en-US" altLang="zh-CN" sz="1800" kern="0" dirty="0">
                <a:solidFill>
                  <a:sysClr val="windowText" lastClr="000000"/>
                </a:solidFill>
                <a:cs typeface="+mn-ea"/>
                <a:sym typeface="+mn-lt"/>
              </a:rPr>
              <a:t>kg</a:t>
            </a:r>
            <a:r>
              <a:rPr lang="zh-CN" altLang="zh-CN" sz="1800" kern="0" dirty="0">
                <a:solidFill>
                  <a:sysClr val="windowText" lastClr="000000"/>
                </a:solidFill>
                <a:cs typeface="+mn-ea"/>
                <a:sym typeface="+mn-lt"/>
              </a:rPr>
              <a:t>℃）</a:t>
            </a:r>
            <a:r>
              <a:rPr lang="en-US" altLang="zh-CN" sz="1800" kern="0" dirty="0">
                <a:solidFill>
                  <a:sysClr val="windowText" lastClr="000000"/>
                </a:solidFill>
                <a:cs typeface="+mn-ea"/>
                <a:sym typeface="+mn-lt"/>
              </a:rPr>
              <a:t>] </a:t>
            </a:r>
            <a:endParaRPr lang="zh-CN" altLang="zh-CN" sz="1800" kern="0" dirty="0">
              <a:solidFill>
                <a:sysClr val="windowText" lastClr="000000"/>
              </a:solidFill>
              <a:cs typeface="+mn-ea"/>
              <a:sym typeface="+mn-lt"/>
            </a:endParaRPr>
          </a:p>
        </p:txBody>
      </p:sp>
      <p:sp>
        <p:nvSpPr>
          <p:cNvPr id="6" name="矩形 5"/>
          <p:cNvSpPr/>
          <p:nvPr/>
        </p:nvSpPr>
        <p:spPr>
          <a:xfrm>
            <a:off x="2173940" y="1689162"/>
            <a:ext cx="1333538" cy="553998"/>
          </a:xfrm>
          <a:prstGeom prst="rect">
            <a:avLst/>
          </a:prstGeom>
        </p:spPr>
        <p:txBody>
          <a:bodyPr wrap="none" lIns="68580" tIns="34290" rIns="68580" bIns="34290">
            <a:spAutoFit/>
          </a:bodyPr>
          <a:lstStyle/>
          <a:p>
            <a:pPr defTabSz="914378" fontAlgn="ctr">
              <a:lnSpc>
                <a:spcPct val="150000"/>
              </a:lnSpc>
            </a:pPr>
            <a:r>
              <a:rPr lang="en-US" altLang="zh-CN" sz="2100" kern="0" dirty="0">
                <a:solidFill>
                  <a:srgbClr val="FF0000"/>
                </a:solidFill>
                <a:cs typeface="+mn-ea"/>
                <a:sym typeface="+mn-lt"/>
              </a:rPr>
              <a:t>5.04</a:t>
            </a:r>
            <a:r>
              <a:rPr lang="zh-CN" altLang="zh-CN" sz="2100" kern="0" dirty="0">
                <a:solidFill>
                  <a:srgbClr val="FF0000"/>
                </a:solidFill>
                <a:cs typeface="+mn-ea"/>
                <a:sym typeface="+mn-lt"/>
              </a:rPr>
              <a:t>×</a:t>
            </a:r>
            <a:r>
              <a:rPr lang="en-US" altLang="zh-CN" sz="2100" kern="0" dirty="0">
                <a:solidFill>
                  <a:srgbClr val="FF0000"/>
                </a:solidFill>
                <a:cs typeface="+mn-ea"/>
                <a:sym typeface="+mn-lt"/>
              </a:rPr>
              <a:t>10</a:t>
            </a:r>
            <a:r>
              <a:rPr lang="en-US" altLang="zh-CN" sz="2100" kern="0" baseline="30000" dirty="0">
                <a:solidFill>
                  <a:srgbClr val="FF0000"/>
                </a:solidFill>
                <a:cs typeface="+mn-ea"/>
                <a:sym typeface="+mn-lt"/>
              </a:rPr>
              <a:t>5</a:t>
            </a:r>
            <a:endParaRPr lang="zh-CN" altLang="zh-CN" sz="2100" kern="0" dirty="0">
              <a:solidFill>
                <a:srgbClr val="FF0000"/>
              </a:solidFill>
              <a:cs typeface="+mn-ea"/>
              <a:sym typeface="+mn-lt"/>
            </a:endParaRPr>
          </a:p>
        </p:txBody>
      </p:sp>
      <p:sp>
        <p:nvSpPr>
          <p:cNvPr id="7" name="矩形 6"/>
          <p:cNvSpPr/>
          <p:nvPr/>
        </p:nvSpPr>
        <p:spPr>
          <a:xfrm>
            <a:off x="4983143" y="2392724"/>
            <a:ext cx="958436" cy="553998"/>
          </a:xfrm>
          <a:prstGeom prst="rect">
            <a:avLst/>
          </a:prstGeom>
        </p:spPr>
        <p:txBody>
          <a:bodyPr wrap="none" lIns="68580" tIns="34290" rIns="68580" bIns="34290">
            <a:spAutoFit/>
          </a:bodyPr>
          <a:lstStyle/>
          <a:p>
            <a:pPr defTabSz="914378" fontAlgn="ctr">
              <a:lnSpc>
                <a:spcPct val="150000"/>
              </a:lnSpc>
            </a:pPr>
            <a:r>
              <a:rPr lang="en-US" altLang="zh-CN" sz="2100" kern="0" dirty="0">
                <a:solidFill>
                  <a:srgbClr val="FF0000"/>
                </a:solidFill>
                <a:cs typeface="+mn-ea"/>
                <a:sym typeface="+mn-lt"/>
              </a:rPr>
              <a:t>4</a:t>
            </a:r>
            <a:r>
              <a:rPr lang="zh-CN" altLang="zh-CN" sz="2100" kern="0" dirty="0">
                <a:solidFill>
                  <a:srgbClr val="FF0000"/>
                </a:solidFill>
                <a:cs typeface="+mn-ea"/>
                <a:sym typeface="+mn-lt"/>
              </a:rPr>
              <a:t>×</a:t>
            </a:r>
            <a:r>
              <a:rPr lang="en-US" altLang="zh-CN" sz="2100" kern="0" dirty="0">
                <a:solidFill>
                  <a:srgbClr val="FF0000"/>
                </a:solidFill>
                <a:cs typeface="+mn-ea"/>
                <a:sym typeface="+mn-lt"/>
              </a:rPr>
              <a:t>10</a:t>
            </a:r>
            <a:r>
              <a:rPr lang="en-US" altLang="zh-CN" sz="2100" kern="0" baseline="30000" dirty="0">
                <a:solidFill>
                  <a:srgbClr val="FF0000"/>
                </a:solidFill>
                <a:cs typeface="+mn-ea"/>
                <a:sym typeface="+mn-lt"/>
              </a:rPr>
              <a:t>7</a:t>
            </a:r>
            <a:endParaRPr lang="zh-CN" altLang="zh-CN" sz="2100" kern="0" baseline="30000" dirty="0">
              <a:solidFill>
                <a:srgbClr val="FF0000"/>
              </a:solidFill>
              <a:cs typeface="+mn-ea"/>
              <a:sym typeface="+mn-lt"/>
            </a:endParaRPr>
          </a:p>
        </p:txBody>
      </p:sp>
      <p:sp>
        <p:nvSpPr>
          <p:cNvPr id="8" name="文本框 7">
            <a:extLst>
              <a:ext uri="{FF2B5EF4-FFF2-40B4-BE49-F238E27FC236}">
                <a16:creationId xmlns:a16="http://schemas.microsoft.com/office/drawing/2014/main" id="{A06812D2-17D1-4CF1-B8E0-BD7AC3FF65B4}"/>
              </a:ext>
            </a:extLst>
          </p:cNvPr>
          <p:cNvSpPr txBox="1"/>
          <p:nvPr/>
        </p:nvSpPr>
        <p:spPr>
          <a:xfrm>
            <a:off x="678997" y="336097"/>
            <a:ext cx="1244572" cy="392415"/>
          </a:xfrm>
          <a:prstGeom prst="rect">
            <a:avLst/>
          </a:prstGeom>
          <a:noFill/>
        </p:spPr>
        <p:txBody>
          <a:bodyPr wrap="none" lIns="68580" tIns="34290" rIns="68580" bIns="34290" rtlCol="0">
            <a:spAutoFit/>
          </a:bodyPr>
          <a:lstStyle/>
          <a:p>
            <a:r>
              <a:rPr lang="zh-CN" altLang="en-US" sz="2100" b="1" dirty="0">
                <a:cs typeface="+mn-ea"/>
                <a:sym typeface="+mn-lt"/>
              </a:rPr>
              <a:t>典型例题</a:t>
            </a:r>
          </a:p>
        </p:txBody>
      </p:sp>
    </p:spTree>
    <p:extLst>
      <p:ext uri="{BB962C8B-B14F-4D97-AF65-F5344CB8AC3E}">
        <p14:creationId xmlns:p14="http://schemas.microsoft.com/office/powerpoint/2010/main" val="2751607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a:extLst>
              <a:ext uri="{FF2B5EF4-FFF2-40B4-BE49-F238E27FC236}">
                <a16:creationId xmlns:a16="http://schemas.microsoft.com/office/drawing/2014/main" id="{C2C9A836-CB7F-416D-84BB-430E526AE4FC}"/>
              </a:ext>
            </a:extLst>
          </p:cNvPr>
          <p:cNvGrpSpPr/>
          <p:nvPr/>
        </p:nvGrpSpPr>
        <p:grpSpPr>
          <a:xfrm>
            <a:off x="4996615" y="2213049"/>
            <a:ext cx="3731592" cy="675337"/>
            <a:chOff x="-4708756" y="1927396"/>
            <a:chExt cx="4975456" cy="900450"/>
          </a:xfrm>
        </p:grpSpPr>
        <p:cxnSp>
          <p:nvCxnSpPr>
            <p:cNvPr id="25" name="直接连接符 24">
              <a:extLst>
                <a:ext uri="{FF2B5EF4-FFF2-40B4-BE49-F238E27FC236}">
                  <a16:creationId xmlns:a16="http://schemas.microsoft.com/office/drawing/2014/main" id="{ADDEDAF2-9F69-46B9-9CC5-ACBFE847C75E}"/>
                </a:ext>
              </a:extLst>
            </p:cNvPr>
            <p:cNvCxnSpPr>
              <a:cxnSpLocks/>
            </p:cNvCxnSpPr>
            <p:nvPr/>
          </p:nvCxnSpPr>
          <p:spPr>
            <a:xfrm>
              <a:off x="-4634728" y="2827846"/>
              <a:ext cx="4901428"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26" name="文本占位符 19">
              <a:extLst>
                <a:ext uri="{FF2B5EF4-FFF2-40B4-BE49-F238E27FC236}">
                  <a16:creationId xmlns:a16="http://schemas.microsoft.com/office/drawing/2014/main" id="{C053E3EF-21D5-4509-99F6-8D2FC5F8CC66}"/>
                </a:ext>
              </a:extLst>
            </p:cNvPr>
            <p:cNvSpPr txBox="1">
              <a:spLocks/>
            </p:cNvSpPr>
            <p:nvPr/>
          </p:nvSpPr>
          <p:spPr>
            <a:xfrm>
              <a:off x="-4708756" y="1927396"/>
              <a:ext cx="4975455" cy="75660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dist">
                <a:buNone/>
                <a:defRPr/>
              </a:pPr>
              <a:r>
                <a:rPr lang="zh-CN" altLang="en-US" sz="3600" b="1" dirty="0">
                  <a:solidFill>
                    <a:srgbClr val="1D9A78"/>
                  </a:solidFill>
                  <a:cs typeface="+mn-ea"/>
                  <a:sym typeface="+mn-lt"/>
                </a:rPr>
                <a:t>感谢各位的聆听</a:t>
              </a:r>
            </a:p>
          </p:txBody>
        </p:sp>
      </p:grpSp>
      <p:sp>
        <p:nvSpPr>
          <p:cNvPr id="28" name="矩形: 圆角 27">
            <a:extLst>
              <a:ext uri="{FF2B5EF4-FFF2-40B4-BE49-F238E27FC236}">
                <a16:creationId xmlns:a16="http://schemas.microsoft.com/office/drawing/2014/main" id="{EA9DBB32-FDDD-4C8C-A8A4-EA57A2B8AEC7}"/>
              </a:ext>
            </a:extLst>
          </p:cNvPr>
          <p:cNvSpPr/>
          <p:nvPr/>
        </p:nvSpPr>
        <p:spPr>
          <a:xfrm>
            <a:off x="8849614" y="4629033"/>
            <a:ext cx="665494" cy="104723"/>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cs typeface="+mn-ea"/>
              <a:sym typeface="+mn-lt"/>
            </a:endParaRPr>
          </a:p>
        </p:txBody>
      </p:sp>
      <p:sp>
        <p:nvSpPr>
          <p:cNvPr id="29" name="矩形 28">
            <a:extLst>
              <a:ext uri="{FF2B5EF4-FFF2-40B4-BE49-F238E27FC236}">
                <a16:creationId xmlns:a16="http://schemas.microsoft.com/office/drawing/2014/main" id="{1433682C-E825-458B-A9ED-0AEC4CDBA4F3}"/>
              </a:ext>
            </a:extLst>
          </p:cNvPr>
          <p:cNvSpPr/>
          <p:nvPr/>
        </p:nvSpPr>
        <p:spPr>
          <a:xfrm>
            <a:off x="6545993" y="196554"/>
            <a:ext cx="2445608" cy="290605"/>
          </a:xfrm>
          <a:prstGeom prst="rect">
            <a:avLst/>
          </a:prstGeom>
          <a:noFill/>
          <a:ln w="12700" cap="flat">
            <a:noFill/>
            <a:prstDash val="solid"/>
            <a:miter lim="800000"/>
          </a:ln>
          <a:effectLst>
            <a:outerShdw blurRad="76200" dir="18900000" sy="23000" kx="-1200000" algn="bl" rotWithShape="0">
              <a:prstClr val="black">
                <a:alpha val="20000"/>
              </a:prstClr>
            </a:outerShdw>
            <a:softEdge rad="19050"/>
          </a:effectLst>
        </p:spPr>
        <p:style>
          <a:lnRef idx="0">
            <a:scrgbClr r="0" g="0" b="0"/>
          </a:lnRef>
          <a:fillRef idx="0">
            <a:scrgbClr r="0" g="0" b="0"/>
          </a:fillRef>
          <a:effectRef idx="0">
            <a:scrgbClr r="0" g="0" b="0"/>
          </a:effectRef>
          <a:fontRef idx="none"/>
        </p:style>
        <p:txBody>
          <a:bodyPr spcFirstLastPara="1" wrap="square" lIns="43194" tIns="43194" rIns="43194" bIns="43194" spcCol="28575" anchor="ctr">
            <a:spAutoFit/>
          </a:bodyPr>
          <a:lstStyle/>
          <a:p>
            <a:pPr defTabSz="863828" latinLnBrk="1">
              <a:defRPr/>
            </a:pPr>
            <a:r>
              <a:rPr lang="zh-CN" altLang="en-US" sz="1300" spc="225" dirty="0">
                <a:solidFill>
                  <a:prstClr val="black"/>
                </a:solidFill>
                <a:cs typeface="+mn-ea"/>
                <a:sym typeface="+mn-lt"/>
              </a:rPr>
              <a:t>人教版九年级物理（初中）</a:t>
            </a:r>
          </a:p>
        </p:txBody>
      </p:sp>
      <p:pic>
        <p:nvPicPr>
          <p:cNvPr id="8" name="图片 7">
            <a:extLst>
              <a:ext uri="{FF2B5EF4-FFF2-40B4-BE49-F238E27FC236}">
                <a16:creationId xmlns:a16="http://schemas.microsoft.com/office/drawing/2014/main" id="{E9ACC864-AE71-6D28-7C4E-4EB389C797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014" y="466148"/>
            <a:ext cx="4291446" cy="4291446"/>
          </a:xfrm>
          <a:prstGeom prst="rect">
            <a:avLst/>
          </a:prstGeom>
        </p:spPr>
      </p:pic>
    </p:spTree>
    <p:extLst>
      <p:ext uri="{BB962C8B-B14F-4D97-AF65-F5344CB8AC3E}">
        <p14:creationId xmlns:p14="http://schemas.microsoft.com/office/powerpoint/2010/main" val="3523899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文本框 38">
            <a:extLst>
              <a:ext uri="{FF2B5EF4-FFF2-40B4-BE49-F238E27FC236}">
                <a16:creationId xmlns:a16="http://schemas.microsoft.com/office/drawing/2014/main" id="{25E4B74E-1A59-47AB-9FF3-016269A1DAC6}"/>
              </a:ext>
            </a:extLst>
          </p:cNvPr>
          <p:cNvSpPr txBox="1"/>
          <p:nvPr/>
        </p:nvSpPr>
        <p:spPr>
          <a:xfrm>
            <a:off x="678997" y="336097"/>
            <a:ext cx="1244572" cy="392415"/>
          </a:xfrm>
          <a:prstGeom prst="rect">
            <a:avLst/>
          </a:prstGeom>
          <a:noFill/>
        </p:spPr>
        <p:txBody>
          <a:bodyPr wrap="none" lIns="68580" tIns="34290" rIns="68580" bIns="34290" rtlCol="0">
            <a:spAutoFit/>
          </a:bodyPr>
          <a:lstStyle/>
          <a:p>
            <a:r>
              <a:rPr lang="zh-CN" altLang="en-US" sz="2100" b="1" dirty="0">
                <a:cs typeface="+mn-ea"/>
                <a:sym typeface="+mn-lt"/>
              </a:rPr>
              <a:t>课堂导入</a:t>
            </a:r>
          </a:p>
        </p:txBody>
      </p:sp>
      <p:sp>
        <p:nvSpPr>
          <p:cNvPr id="3" name="TextBox 3">
            <a:extLst>
              <a:ext uri="{FF2B5EF4-FFF2-40B4-BE49-F238E27FC236}">
                <a16:creationId xmlns:a16="http://schemas.microsoft.com/office/drawing/2014/main" id="{C35DC3ED-A42D-49CE-BE97-2BB3C1D8AF87}"/>
              </a:ext>
            </a:extLst>
          </p:cNvPr>
          <p:cNvSpPr txBox="1"/>
          <p:nvPr/>
        </p:nvSpPr>
        <p:spPr>
          <a:xfrm>
            <a:off x="643467" y="1004215"/>
            <a:ext cx="764311" cy="415497"/>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t">
            <a:spAutoFit/>
          </a:bodyPr>
          <a:lstStyle/>
          <a:p>
            <a:pPr defTabSz="914378" latinLnBrk="1" hangingPunct="0"/>
            <a:r>
              <a:rPr lang="zh-CN" altLang="en-US" sz="2100" kern="0" dirty="0">
                <a:solidFill>
                  <a:srgbClr val="FF0000"/>
                </a:solidFill>
                <a:cs typeface="+mn-ea"/>
                <a:sym typeface="+mn-lt"/>
              </a:rPr>
              <a:t>复习</a:t>
            </a:r>
          </a:p>
        </p:txBody>
      </p:sp>
      <p:sp>
        <p:nvSpPr>
          <p:cNvPr id="4" name="TextBox 8">
            <a:extLst>
              <a:ext uri="{FF2B5EF4-FFF2-40B4-BE49-F238E27FC236}">
                <a16:creationId xmlns:a16="http://schemas.microsoft.com/office/drawing/2014/main" id="{C8196B4C-A7AB-47E9-948A-944E98BA251B}"/>
              </a:ext>
            </a:extLst>
          </p:cNvPr>
          <p:cNvSpPr txBox="1"/>
          <p:nvPr/>
        </p:nvSpPr>
        <p:spPr>
          <a:xfrm>
            <a:off x="1366288" y="1004214"/>
            <a:ext cx="5652089" cy="415497"/>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t">
            <a:spAutoFit/>
          </a:bodyPr>
          <a:lstStyle/>
          <a:p>
            <a:pPr defTabSz="914378" latinLnBrk="1" hangingPunct="0"/>
            <a:r>
              <a:rPr lang="zh-CN" altLang="en-US" sz="2100" kern="0" dirty="0">
                <a:solidFill>
                  <a:srgbClr val="000000"/>
                </a:solidFill>
                <a:cs typeface="+mn-ea"/>
                <a:sym typeface="+mn-lt"/>
              </a:rPr>
              <a:t>内燃机的哪个冲程把</a:t>
            </a:r>
            <a:r>
              <a:rPr lang="zh-CN" altLang="en-US" sz="2100" kern="0" dirty="0">
                <a:solidFill>
                  <a:srgbClr val="FF0000"/>
                </a:solidFill>
                <a:cs typeface="+mn-ea"/>
                <a:sym typeface="+mn-lt"/>
              </a:rPr>
              <a:t>内能</a:t>
            </a:r>
            <a:r>
              <a:rPr lang="zh-CN" altLang="en-US" sz="2100" kern="0" dirty="0">
                <a:solidFill>
                  <a:srgbClr val="000000"/>
                </a:solidFill>
                <a:cs typeface="+mn-ea"/>
                <a:sym typeface="+mn-lt"/>
              </a:rPr>
              <a:t>转化为机械能？</a:t>
            </a:r>
          </a:p>
        </p:txBody>
      </p:sp>
      <p:sp>
        <p:nvSpPr>
          <p:cNvPr id="5" name="TextBox 9">
            <a:extLst>
              <a:ext uri="{FF2B5EF4-FFF2-40B4-BE49-F238E27FC236}">
                <a16:creationId xmlns:a16="http://schemas.microsoft.com/office/drawing/2014/main" id="{6738387C-2A48-4BF3-9A65-E9EFEE3DD287}"/>
              </a:ext>
            </a:extLst>
          </p:cNvPr>
          <p:cNvSpPr txBox="1"/>
          <p:nvPr/>
        </p:nvSpPr>
        <p:spPr>
          <a:xfrm>
            <a:off x="6670034" y="1004215"/>
            <a:ext cx="1482156" cy="46166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t">
            <a:spAutoFit/>
          </a:bodyPr>
          <a:lstStyle/>
          <a:p>
            <a:pPr defTabSz="914378" latinLnBrk="1" hangingPunct="0"/>
            <a:r>
              <a:rPr lang="zh-CN" altLang="en-US" sz="2400" kern="0" dirty="0">
                <a:solidFill>
                  <a:srgbClr val="FF0000"/>
                </a:solidFill>
                <a:cs typeface="+mn-ea"/>
                <a:sym typeface="+mn-lt"/>
              </a:rPr>
              <a:t>做功冲程</a:t>
            </a:r>
          </a:p>
        </p:txBody>
      </p:sp>
      <p:sp>
        <p:nvSpPr>
          <p:cNvPr id="6" name="TextBox 13">
            <a:extLst>
              <a:ext uri="{FF2B5EF4-FFF2-40B4-BE49-F238E27FC236}">
                <a16:creationId xmlns:a16="http://schemas.microsoft.com/office/drawing/2014/main" id="{B8BAFC20-513E-4C1A-A9B8-4869FB4F5CFB}"/>
              </a:ext>
            </a:extLst>
          </p:cNvPr>
          <p:cNvSpPr txBox="1"/>
          <p:nvPr/>
        </p:nvSpPr>
        <p:spPr>
          <a:xfrm>
            <a:off x="6095049" y="1928613"/>
            <a:ext cx="923328" cy="3590354"/>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eaVert" wrap="square" lIns="45719" tIns="45719" rIns="45719" bIns="45719" numCol="1" spcCol="28575" rtlCol="0" anchor="t">
            <a:spAutoFit/>
          </a:bodyPr>
          <a:lstStyle/>
          <a:p>
            <a:pPr defTabSz="914378" latinLnBrk="1" hangingPunct="0">
              <a:lnSpc>
                <a:spcPct val="150000"/>
              </a:lnSpc>
            </a:pPr>
            <a:r>
              <a:rPr lang="zh-CN" altLang="en-US" sz="1800" kern="0" dirty="0">
                <a:solidFill>
                  <a:srgbClr val="000000"/>
                </a:solidFill>
                <a:cs typeface="+mn-ea"/>
                <a:sym typeface="+mn-lt"/>
              </a:rPr>
              <a:t>还可以怎样利用内能？</a:t>
            </a:r>
            <a:endParaRPr lang="en-US" altLang="zh-CN" sz="1800" kern="0" dirty="0">
              <a:solidFill>
                <a:srgbClr val="000000"/>
              </a:solidFill>
              <a:cs typeface="+mn-ea"/>
              <a:sym typeface="+mn-lt"/>
            </a:endParaRPr>
          </a:p>
          <a:p>
            <a:pPr defTabSz="914378" latinLnBrk="1" hangingPunct="0">
              <a:lnSpc>
                <a:spcPct val="150000"/>
              </a:lnSpc>
            </a:pPr>
            <a:r>
              <a:rPr lang="zh-CN" altLang="en-US" sz="1800" kern="0" dirty="0">
                <a:solidFill>
                  <a:srgbClr val="000000"/>
                </a:solidFill>
                <a:cs typeface="+mn-ea"/>
                <a:sym typeface="+mn-lt"/>
              </a:rPr>
              <a:t>除去利用内能做功以外</a:t>
            </a:r>
          </a:p>
        </p:txBody>
      </p:sp>
      <p:pic>
        <p:nvPicPr>
          <p:cNvPr id="7" name="图片 6">
            <a:extLst>
              <a:ext uri="{FF2B5EF4-FFF2-40B4-BE49-F238E27FC236}">
                <a16:creationId xmlns:a16="http://schemas.microsoft.com/office/drawing/2014/main" id="{A1854E40-B562-4E3E-95DB-B3253B7BBF5F}"/>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21503" y="1984362"/>
            <a:ext cx="4735554" cy="3097478"/>
          </a:xfrm>
          <a:prstGeom prst="rect">
            <a:avLst/>
          </a:prstGeom>
        </p:spPr>
      </p:pic>
    </p:spTree>
    <p:extLst>
      <p:ext uri="{BB962C8B-B14F-4D97-AF65-F5344CB8AC3E}">
        <p14:creationId xmlns:p14="http://schemas.microsoft.com/office/powerpoint/2010/main" val="2752218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1000"/>
                                        <p:tgtEl>
                                          <p:spTgt spid="5"/>
                                        </p:tgtEl>
                                      </p:cBhvr>
                                    </p:animEffect>
                                    <p:anim calcmode="lin" valueType="num">
                                      <p:cBhvr>
                                        <p:cTn id="16" dur="1000" fill="hold"/>
                                        <p:tgtEl>
                                          <p:spTgt spid="5"/>
                                        </p:tgtEl>
                                        <p:attrNameLst>
                                          <p:attrName>ppt_x</p:attrName>
                                        </p:attrNameLst>
                                      </p:cBhvr>
                                      <p:tavLst>
                                        <p:tav tm="0">
                                          <p:val>
                                            <p:strVal val="#ppt_x"/>
                                          </p:val>
                                        </p:tav>
                                        <p:tav tm="100000">
                                          <p:val>
                                            <p:strVal val="#ppt_x"/>
                                          </p:val>
                                        </p:tav>
                                      </p:tavLst>
                                    </p:anim>
                                    <p:anim calcmode="lin" valueType="num">
                                      <p:cBhvr>
                                        <p:cTn id="1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95300" y="944525"/>
            <a:ext cx="8043334" cy="36933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t">
            <a:spAutoFit/>
          </a:bodyPr>
          <a:lstStyle/>
          <a:p>
            <a:pPr defTabSz="914378" latinLnBrk="1" hangingPunct="0"/>
            <a:r>
              <a:rPr lang="zh-CN" altLang="en-US" sz="1800" kern="0" dirty="0">
                <a:solidFill>
                  <a:srgbClr val="FF0000"/>
                </a:solidFill>
                <a:cs typeface="+mn-ea"/>
                <a:sym typeface="+mn-lt"/>
              </a:rPr>
              <a:t>想想议议：燃料燃烧产生热量的多少和什么因素有关？</a:t>
            </a:r>
          </a:p>
        </p:txBody>
      </p:sp>
      <p:sp>
        <p:nvSpPr>
          <p:cNvPr id="9" name="TextBox 8"/>
          <p:cNvSpPr txBox="1"/>
          <p:nvPr/>
        </p:nvSpPr>
        <p:spPr>
          <a:xfrm>
            <a:off x="538221" y="1406188"/>
            <a:ext cx="8382000" cy="36933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t">
            <a:spAutoFit/>
          </a:bodyPr>
          <a:lstStyle/>
          <a:p>
            <a:pPr defTabSz="914378" latinLnBrk="1" hangingPunct="0"/>
            <a:r>
              <a:rPr lang="en-US" altLang="zh-CN" sz="1800" kern="0" dirty="0">
                <a:solidFill>
                  <a:srgbClr val="000000"/>
                </a:solidFill>
                <a:cs typeface="+mn-ea"/>
                <a:sym typeface="+mn-lt"/>
              </a:rPr>
              <a:t>1.kg</a:t>
            </a:r>
            <a:r>
              <a:rPr lang="zh-CN" altLang="en-US" sz="1800" kern="0" dirty="0">
                <a:solidFill>
                  <a:srgbClr val="000000"/>
                </a:solidFill>
                <a:cs typeface="+mn-ea"/>
                <a:sym typeface="+mn-lt"/>
              </a:rPr>
              <a:t>干木柴和</a:t>
            </a:r>
            <a:r>
              <a:rPr lang="en-US" altLang="zh-CN" sz="1800" kern="0" dirty="0">
                <a:solidFill>
                  <a:srgbClr val="000000"/>
                </a:solidFill>
                <a:cs typeface="+mn-ea"/>
                <a:sym typeface="+mn-lt"/>
              </a:rPr>
              <a:t>2kg</a:t>
            </a:r>
            <a:r>
              <a:rPr lang="zh-CN" altLang="en-US" sz="1800" kern="0" dirty="0">
                <a:solidFill>
                  <a:srgbClr val="000000"/>
                </a:solidFill>
                <a:cs typeface="+mn-ea"/>
                <a:sym typeface="+mn-lt"/>
              </a:rPr>
              <a:t>干木柴，燃烧情况一样，谁放出热量多？</a:t>
            </a:r>
          </a:p>
        </p:txBody>
      </p:sp>
      <p:pic>
        <p:nvPicPr>
          <p:cNvPr id="10" name="Picture 3"/>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479582" y="1797353"/>
            <a:ext cx="1383981" cy="84168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1" name="Picture 5" descr="http://www.88wz.net/UploadFiles/200810614753947.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479582" y="3867677"/>
            <a:ext cx="1383981" cy="79322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4" name="TextBox 13"/>
          <p:cNvSpPr txBox="1"/>
          <p:nvPr/>
        </p:nvSpPr>
        <p:spPr>
          <a:xfrm>
            <a:off x="538221" y="2705350"/>
            <a:ext cx="8636113" cy="50783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t">
            <a:spAutoFit/>
          </a:bodyPr>
          <a:lstStyle/>
          <a:p>
            <a:pPr defTabSz="914378" latinLnBrk="1" hangingPunct="0">
              <a:lnSpc>
                <a:spcPct val="150000"/>
              </a:lnSpc>
            </a:pPr>
            <a:r>
              <a:rPr lang="en-US" altLang="zh-CN" sz="1800" kern="0" dirty="0">
                <a:solidFill>
                  <a:srgbClr val="000000"/>
                </a:solidFill>
                <a:cs typeface="+mn-ea"/>
                <a:sym typeface="+mn-lt"/>
              </a:rPr>
              <a:t>2.</a:t>
            </a:r>
            <a:r>
              <a:rPr lang="zh-CN" altLang="en-US" sz="1800" kern="0" dirty="0">
                <a:solidFill>
                  <a:srgbClr val="000000"/>
                </a:solidFill>
                <a:cs typeface="+mn-ea"/>
                <a:sym typeface="+mn-lt"/>
              </a:rPr>
              <a:t>同样</a:t>
            </a:r>
            <a:r>
              <a:rPr lang="en-US" altLang="zh-CN" sz="1800" kern="0" dirty="0">
                <a:solidFill>
                  <a:srgbClr val="000000"/>
                </a:solidFill>
                <a:cs typeface="+mn-ea"/>
                <a:sym typeface="+mn-lt"/>
              </a:rPr>
              <a:t>1kg</a:t>
            </a:r>
            <a:r>
              <a:rPr lang="zh-CN" altLang="en-US" sz="1800" kern="0" dirty="0">
                <a:solidFill>
                  <a:srgbClr val="000000"/>
                </a:solidFill>
                <a:cs typeface="+mn-ea"/>
                <a:sym typeface="+mn-lt"/>
              </a:rPr>
              <a:t>干木柴，一个完全燃烧，另一个燃烧不充分。哪种情况放出热量多？</a:t>
            </a:r>
          </a:p>
        </p:txBody>
      </p:sp>
      <p:sp>
        <p:nvSpPr>
          <p:cNvPr id="15" name="文本框 1"/>
          <p:cNvSpPr txBox="1"/>
          <p:nvPr/>
        </p:nvSpPr>
        <p:spPr>
          <a:xfrm>
            <a:off x="538221" y="1829362"/>
            <a:ext cx="2554543" cy="400108"/>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t">
            <a:spAutoFit/>
          </a:bodyPr>
          <a:lstStyle>
            <a:lvl1pPr marL="0" marR="0" indent="0" algn="l" defTabSz="914400" rtl="0" fontAlgn="auto" latinLnBrk="1" hangingPunct="0">
              <a:lnSpc>
                <a:spcPct val="100000"/>
              </a:lnSpc>
              <a:spcBef>
                <a:spcPts val="0"/>
              </a:spcBef>
              <a:spcAft>
                <a:spcPts val="0"/>
              </a:spcAft>
              <a:buClrTx/>
              <a:buSzTx/>
              <a:buFontTx/>
              <a:buNone/>
              <a:defRPr kumimoji="0" sz="2400" b="0" i="0" u="none" strike="noStrike" cap="none" spc="0" normalizeH="0" baseline="0">
                <a:ln>
                  <a:noFill/>
                </a:ln>
                <a:solidFill>
                  <a:schemeClr val="tx1"/>
                </a:solidFill>
                <a:effectLst/>
                <a:uFillTx/>
                <a:latin typeface="微软雅黑" pitchFamily="34" charset="-122"/>
                <a:ea typeface="微软雅黑" pitchFamily="34" charset="-122"/>
              </a:defRPr>
            </a:lvl1pPr>
          </a:lstStyle>
          <a:p>
            <a:pPr defTabSz="914378"/>
            <a:r>
              <a:rPr lang="zh-CN" altLang="en-US" sz="2000" kern="0" dirty="0">
                <a:solidFill>
                  <a:srgbClr val="FF0000"/>
                </a:solidFill>
                <a:latin typeface="+mn-lt"/>
                <a:ea typeface="+mn-ea"/>
                <a:cs typeface="+mn-ea"/>
                <a:sym typeface="+mn-lt"/>
              </a:rPr>
              <a:t>跟燃料的质量有关</a:t>
            </a:r>
          </a:p>
        </p:txBody>
      </p:sp>
      <p:sp>
        <p:nvSpPr>
          <p:cNvPr id="16" name="文本框 1"/>
          <p:cNvSpPr txBox="1"/>
          <p:nvPr/>
        </p:nvSpPr>
        <p:spPr>
          <a:xfrm>
            <a:off x="538221" y="2291024"/>
            <a:ext cx="3584685" cy="400108"/>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t">
            <a:spAutoFit/>
          </a:bodyPr>
          <a:lstStyle>
            <a:lvl1pPr marL="0" marR="0" indent="0" algn="l" defTabSz="914400" rtl="0" fontAlgn="auto" latinLnBrk="1" hangingPunct="0">
              <a:lnSpc>
                <a:spcPct val="100000"/>
              </a:lnSpc>
              <a:spcBef>
                <a:spcPts val="0"/>
              </a:spcBef>
              <a:spcAft>
                <a:spcPts val="0"/>
              </a:spcAft>
              <a:buClrTx/>
              <a:buSzTx/>
              <a:buFontTx/>
              <a:buNone/>
              <a:defRPr kumimoji="0" sz="2400" b="0" i="0" u="none" strike="noStrike" cap="none" spc="0" normalizeH="0" baseline="0">
                <a:ln>
                  <a:noFill/>
                </a:ln>
                <a:solidFill>
                  <a:schemeClr val="tx1"/>
                </a:solidFill>
                <a:effectLst/>
                <a:uFillTx/>
                <a:latin typeface="微软雅黑" pitchFamily="34" charset="-122"/>
                <a:ea typeface="微软雅黑" pitchFamily="34" charset="-122"/>
              </a:defRPr>
            </a:lvl1pPr>
          </a:lstStyle>
          <a:p>
            <a:pPr defTabSz="914378"/>
            <a:r>
              <a:rPr lang="zh-CN" altLang="en-US" sz="2000" kern="0" dirty="0">
                <a:solidFill>
                  <a:srgbClr val="FF0000"/>
                </a:solidFill>
                <a:latin typeface="+mn-lt"/>
                <a:ea typeface="+mn-ea"/>
                <a:cs typeface="+mn-ea"/>
                <a:sym typeface="+mn-lt"/>
              </a:rPr>
              <a:t>跟燃料燃烧的程度有关</a:t>
            </a:r>
          </a:p>
        </p:txBody>
      </p:sp>
      <p:sp>
        <p:nvSpPr>
          <p:cNvPr id="17" name="TextBox 16"/>
          <p:cNvSpPr txBox="1"/>
          <p:nvPr/>
        </p:nvSpPr>
        <p:spPr>
          <a:xfrm>
            <a:off x="538221" y="3405521"/>
            <a:ext cx="8382000" cy="369330"/>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t">
            <a:spAutoFit/>
          </a:bodyPr>
          <a:lstStyle/>
          <a:p>
            <a:pPr defTabSz="914378" latinLnBrk="1" hangingPunct="0"/>
            <a:r>
              <a:rPr lang="en-US" altLang="zh-CN" sz="1800" kern="0" dirty="0">
                <a:solidFill>
                  <a:srgbClr val="000000"/>
                </a:solidFill>
                <a:cs typeface="+mn-ea"/>
                <a:sym typeface="+mn-lt"/>
              </a:rPr>
              <a:t>3.1kg</a:t>
            </a:r>
            <a:r>
              <a:rPr lang="zh-CN" altLang="en-US" sz="1800" kern="0" dirty="0">
                <a:solidFill>
                  <a:srgbClr val="000000"/>
                </a:solidFill>
                <a:cs typeface="+mn-ea"/>
                <a:sym typeface="+mn-lt"/>
              </a:rPr>
              <a:t>干木柴和</a:t>
            </a:r>
            <a:r>
              <a:rPr lang="en-US" altLang="zh-CN" sz="1800" kern="0" dirty="0">
                <a:solidFill>
                  <a:srgbClr val="000000"/>
                </a:solidFill>
                <a:cs typeface="+mn-ea"/>
                <a:sym typeface="+mn-lt"/>
              </a:rPr>
              <a:t>1kg</a:t>
            </a:r>
            <a:r>
              <a:rPr lang="zh-CN" altLang="en-US" sz="1800" kern="0" dirty="0">
                <a:solidFill>
                  <a:srgbClr val="000000"/>
                </a:solidFill>
                <a:cs typeface="+mn-ea"/>
                <a:sym typeface="+mn-lt"/>
              </a:rPr>
              <a:t>煤，燃烧情况一样，谁放出热量多？</a:t>
            </a:r>
          </a:p>
        </p:txBody>
      </p:sp>
      <p:sp>
        <p:nvSpPr>
          <p:cNvPr id="18" name="文本框 1"/>
          <p:cNvSpPr txBox="1"/>
          <p:nvPr/>
        </p:nvSpPr>
        <p:spPr>
          <a:xfrm>
            <a:off x="1432366" y="3805883"/>
            <a:ext cx="3584685" cy="400108"/>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t">
            <a:spAutoFit/>
          </a:bodyPr>
          <a:lstStyle>
            <a:lvl1pPr marL="0" marR="0" indent="0" algn="l" defTabSz="914400" rtl="0" fontAlgn="auto" latinLnBrk="1" hangingPunct="0">
              <a:lnSpc>
                <a:spcPct val="100000"/>
              </a:lnSpc>
              <a:spcBef>
                <a:spcPts val="0"/>
              </a:spcBef>
              <a:spcAft>
                <a:spcPts val="0"/>
              </a:spcAft>
              <a:buClrTx/>
              <a:buSzTx/>
              <a:buFontTx/>
              <a:buNone/>
              <a:defRPr kumimoji="0" sz="2400" b="0" i="0" u="none" strike="noStrike" cap="none" spc="0" normalizeH="0" baseline="0">
                <a:ln>
                  <a:noFill/>
                </a:ln>
                <a:solidFill>
                  <a:schemeClr val="tx1"/>
                </a:solidFill>
                <a:effectLst/>
                <a:uFillTx/>
                <a:latin typeface="微软雅黑" pitchFamily="34" charset="-122"/>
                <a:ea typeface="微软雅黑" pitchFamily="34" charset="-122"/>
              </a:defRPr>
            </a:lvl1pPr>
          </a:lstStyle>
          <a:p>
            <a:pPr defTabSz="914378"/>
            <a:r>
              <a:rPr lang="zh-CN" altLang="en-US" sz="2000" kern="0" dirty="0">
                <a:solidFill>
                  <a:srgbClr val="FF0000"/>
                </a:solidFill>
                <a:latin typeface="+mn-lt"/>
                <a:ea typeface="+mn-ea"/>
                <a:cs typeface="+mn-ea"/>
                <a:sym typeface="+mn-lt"/>
              </a:rPr>
              <a:t>跟燃料的种类有关</a:t>
            </a:r>
          </a:p>
        </p:txBody>
      </p:sp>
      <p:sp>
        <p:nvSpPr>
          <p:cNvPr id="19" name="文本框 18">
            <a:extLst>
              <a:ext uri="{FF2B5EF4-FFF2-40B4-BE49-F238E27FC236}">
                <a16:creationId xmlns:a16="http://schemas.microsoft.com/office/drawing/2014/main" id="{38CCE646-2810-4B14-9F76-085070780072}"/>
              </a:ext>
            </a:extLst>
          </p:cNvPr>
          <p:cNvSpPr txBox="1"/>
          <p:nvPr/>
        </p:nvSpPr>
        <p:spPr>
          <a:xfrm>
            <a:off x="678997" y="336097"/>
            <a:ext cx="1244572" cy="392415"/>
          </a:xfrm>
          <a:prstGeom prst="rect">
            <a:avLst/>
          </a:prstGeom>
          <a:noFill/>
        </p:spPr>
        <p:txBody>
          <a:bodyPr wrap="none" lIns="68580" tIns="34290" rIns="68580" bIns="34290" rtlCol="0">
            <a:spAutoFit/>
          </a:bodyPr>
          <a:lstStyle/>
          <a:p>
            <a:r>
              <a:rPr lang="zh-CN" altLang="en-US" sz="2100" b="1" dirty="0">
                <a:cs typeface="+mn-ea"/>
                <a:sym typeface="+mn-lt"/>
              </a:rPr>
              <a:t>课堂活动</a:t>
            </a:r>
          </a:p>
        </p:txBody>
      </p:sp>
    </p:spTree>
    <p:extLst>
      <p:ext uri="{BB962C8B-B14F-4D97-AF65-F5344CB8AC3E}">
        <p14:creationId xmlns:p14="http://schemas.microsoft.com/office/powerpoint/2010/main" val="1609228082"/>
      </p:ext>
    </p:extLst>
  </p:cSld>
  <p:clrMapOvr>
    <a:masterClrMapping/>
  </p:clrMapOvr>
  <p:transition spd="slow" advClick="0" advTm="2000">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additive="base">
                                        <p:cTn id="17" dur="500" fill="hold"/>
                                        <p:tgtEl>
                                          <p:spTgt spid="15"/>
                                        </p:tgtEl>
                                        <p:attrNameLst>
                                          <p:attrName>ppt_x</p:attrName>
                                        </p:attrNameLst>
                                      </p:cBhvr>
                                      <p:tavLst>
                                        <p:tav tm="0">
                                          <p:val>
                                            <p:strVal val="#ppt_x"/>
                                          </p:val>
                                        </p:tav>
                                        <p:tav tm="100000">
                                          <p:val>
                                            <p:strVal val="#ppt_x"/>
                                          </p:val>
                                        </p:tav>
                                      </p:tavLst>
                                    </p:anim>
                                    <p:anim calcmode="lin" valueType="num">
                                      <p:cBhvr additive="base">
                                        <p:cTn id="1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ppt_x"/>
                                          </p:val>
                                        </p:tav>
                                        <p:tav tm="100000">
                                          <p:val>
                                            <p:strVal val="#ppt_x"/>
                                          </p:val>
                                        </p:tav>
                                      </p:tavLst>
                                    </p:anim>
                                    <p:anim calcmode="lin" valueType="num">
                                      <p:cBhvr additive="base">
                                        <p:cTn id="2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fade">
                                      <p:cBhvr>
                                        <p:cTn id="29" dur="500"/>
                                        <p:tgtEl>
                                          <p:spTgt spid="16"/>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fade">
                                      <p:cBhvr>
                                        <p:cTn id="34" dur="1000"/>
                                        <p:tgtEl>
                                          <p:spTgt spid="17"/>
                                        </p:tgtEl>
                                      </p:cBhvr>
                                    </p:animEffect>
                                    <p:anim calcmode="lin" valueType="num">
                                      <p:cBhvr>
                                        <p:cTn id="35" dur="1000" fill="hold"/>
                                        <p:tgtEl>
                                          <p:spTgt spid="17"/>
                                        </p:tgtEl>
                                        <p:attrNameLst>
                                          <p:attrName>ppt_x</p:attrName>
                                        </p:attrNameLst>
                                      </p:cBhvr>
                                      <p:tavLst>
                                        <p:tav tm="0">
                                          <p:val>
                                            <p:strVal val="#ppt_x"/>
                                          </p:val>
                                        </p:tav>
                                        <p:tav tm="100000">
                                          <p:val>
                                            <p:strVal val="#ppt_x"/>
                                          </p:val>
                                        </p:tav>
                                      </p:tavLst>
                                    </p:anim>
                                    <p:anim calcmode="lin" valueType="num">
                                      <p:cBhvr>
                                        <p:cTn id="36" dur="1000" fill="hold"/>
                                        <p:tgtEl>
                                          <p:spTgt spid="17"/>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fade">
                                      <p:cBhvr>
                                        <p:cTn id="39" dur="1000"/>
                                        <p:tgtEl>
                                          <p:spTgt spid="11"/>
                                        </p:tgtEl>
                                      </p:cBhvr>
                                    </p:animEffect>
                                    <p:anim calcmode="lin" valueType="num">
                                      <p:cBhvr>
                                        <p:cTn id="40" dur="1000" fill="hold"/>
                                        <p:tgtEl>
                                          <p:spTgt spid="11"/>
                                        </p:tgtEl>
                                        <p:attrNameLst>
                                          <p:attrName>ppt_x</p:attrName>
                                        </p:attrNameLst>
                                      </p:cBhvr>
                                      <p:tavLst>
                                        <p:tav tm="0">
                                          <p:val>
                                            <p:strVal val="#ppt_x"/>
                                          </p:val>
                                        </p:tav>
                                        <p:tav tm="100000">
                                          <p:val>
                                            <p:strVal val="#ppt_x"/>
                                          </p:val>
                                        </p:tav>
                                      </p:tavLst>
                                    </p:anim>
                                    <p:anim calcmode="lin" valueType="num">
                                      <p:cBhvr>
                                        <p:cTn id="4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18"/>
                                        </p:tgtEl>
                                        <p:attrNameLst>
                                          <p:attrName>style.visibility</p:attrName>
                                        </p:attrNameLst>
                                      </p:cBhvr>
                                      <p:to>
                                        <p:strVal val="visible"/>
                                      </p:to>
                                    </p:set>
                                    <p:animEffect transition="in" filter="fade">
                                      <p:cBhvr>
                                        <p:cTn id="46" dur="1000"/>
                                        <p:tgtEl>
                                          <p:spTgt spid="18"/>
                                        </p:tgtEl>
                                      </p:cBhvr>
                                    </p:animEffect>
                                    <p:anim calcmode="lin" valueType="num">
                                      <p:cBhvr>
                                        <p:cTn id="47" dur="1000" fill="hold"/>
                                        <p:tgtEl>
                                          <p:spTgt spid="18"/>
                                        </p:tgtEl>
                                        <p:attrNameLst>
                                          <p:attrName>ppt_x</p:attrName>
                                        </p:attrNameLst>
                                      </p:cBhvr>
                                      <p:tavLst>
                                        <p:tav tm="0">
                                          <p:val>
                                            <p:strVal val="#ppt_x"/>
                                          </p:val>
                                        </p:tav>
                                        <p:tav tm="100000">
                                          <p:val>
                                            <p:strVal val="#ppt_x"/>
                                          </p:val>
                                        </p:tav>
                                      </p:tavLst>
                                    </p:anim>
                                    <p:anim calcmode="lin" valueType="num">
                                      <p:cBhvr>
                                        <p:cTn id="48"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4" grpId="0"/>
      <p:bldP spid="15" grpId="0"/>
      <p:bldP spid="16" grpId="0"/>
      <p:bldP spid="17" grpId="0"/>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2"/>
          <p:cNvSpPr/>
          <p:nvPr/>
        </p:nvSpPr>
        <p:spPr>
          <a:xfrm>
            <a:off x="714853" y="962452"/>
            <a:ext cx="7704667" cy="923328"/>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t">
            <a:spAutoFit/>
          </a:bodyPr>
          <a:lstStyle/>
          <a:p>
            <a:pPr defTabSz="914378" latinLnBrk="1" hangingPunct="0">
              <a:lnSpc>
                <a:spcPct val="150000"/>
              </a:lnSpc>
            </a:pPr>
            <a:r>
              <a:rPr lang="zh-CN" altLang="en-US" sz="1800" kern="0" dirty="0">
                <a:solidFill>
                  <a:srgbClr val="FF0000"/>
                </a:solidFill>
                <a:cs typeface="+mn-ea"/>
                <a:sym typeface="+mn-lt"/>
              </a:rPr>
              <a:t>影响燃料燃烧放出热量的因素：</a:t>
            </a:r>
          </a:p>
          <a:p>
            <a:pPr defTabSz="914378" latinLnBrk="1" hangingPunct="0">
              <a:lnSpc>
                <a:spcPct val="150000"/>
              </a:lnSpc>
            </a:pPr>
            <a:r>
              <a:rPr lang="zh-CN" altLang="en-US" sz="1800" kern="0" dirty="0">
                <a:solidFill>
                  <a:srgbClr val="000000"/>
                </a:solidFill>
                <a:cs typeface="+mn-ea"/>
                <a:sym typeface="+mn-lt"/>
              </a:rPr>
              <a:t>燃料的质量；燃料的种类；燃料燃烧的状况。 </a:t>
            </a:r>
          </a:p>
        </p:txBody>
      </p:sp>
      <p:sp>
        <p:nvSpPr>
          <p:cNvPr id="9" name="Rectangle 2"/>
          <p:cNvSpPr/>
          <p:nvPr/>
        </p:nvSpPr>
        <p:spPr>
          <a:xfrm>
            <a:off x="1852920" y="2064386"/>
            <a:ext cx="8048149" cy="346249"/>
          </a:xfrm>
          <a:prstGeom prst="rect">
            <a:avLst/>
          </a:prstGeom>
          <a:noFill/>
          <a:ln w="9525">
            <a:noFill/>
          </a:ln>
        </p:spPr>
        <p:txBody>
          <a:bodyPr wrap="square" lIns="68580" tIns="34290" rIns="68580" bIns="34290">
            <a:spAutoFit/>
          </a:bodyPr>
          <a:lstStyle/>
          <a:p>
            <a:pPr defTabSz="914378"/>
            <a:r>
              <a:rPr lang="en-US" altLang="zh-CN" sz="1800" kern="0" dirty="0">
                <a:solidFill>
                  <a:sysClr val="windowText" lastClr="000000"/>
                </a:solidFill>
                <a:cs typeface="+mn-ea"/>
                <a:sym typeface="+mn-lt"/>
              </a:rPr>
              <a:t>1 kg</a:t>
            </a:r>
            <a:r>
              <a:rPr lang="zh-CN" altLang="en-US" sz="1800" kern="0" dirty="0">
                <a:solidFill>
                  <a:sysClr val="windowText" lastClr="000000"/>
                </a:solidFill>
                <a:cs typeface="+mn-ea"/>
                <a:sym typeface="+mn-lt"/>
              </a:rPr>
              <a:t>某种燃料完全燃烧放出的热量，叫做这种燃料的热值。</a:t>
            </a:r>
            <a:endParaRPr lang="en-US" altLang="x-none" sz="1800" kern="0" dirty="0">
              <a:solidFill>
                <a:sysClr val="windowText" lastClr="000000"/>
              </a:solidFill>
              <a:cs typeface="+mn-ea"/>
              <a:sym typeface="+mn-lt"/>
            </a:endParaRPr>
          </a:p>
        </p:txBody>
      </p:sp>
      <p:sp>
        <p:nvSpPr>
          <p:cNvPr id="10" name="Rectangle 6"/>
          <p:cNvSpPr/>
          <p:nvPr/>
        </p:nvSpPr>
        <p:spPr>
          <a:xfrm>
            <a:off x="716074" y="2064386"/>
            <a:ext cx="1180349" cy="346249"/>
          </a:xfrm>
          <a:prstGeom prst="rect">
            <a:avLst/>
          </a:prstGeom>
          <a:noFill/>
          <a:ln w="9525">
            <a:noFill/>
          </a:ln>
        </p:spPr>
        <p:txBody>
          <a:bodyPr wrap="square" lIns="68580" tIns="34290" rIns="68580" bIns="34290">
            <a:spAutoFit/>
          </a:bodyPr>
          <a:lstStyle/>
          <a:p>
            <a:pPr defTabSz="914378"/>
            <a:r>
              <a:rPr lang="en-US" altLang="zh-CN" sz="1800" kern="0" dirty="0">
                <a:solidFill>
                  <a:srgbClr val="FF0000"/>
                </a:solidFill>
                <a:cs typeface="+mn-ea"/>
                <a:sym typeface="+mn-lt"/>
              </a:rPr>
              <a:t>1.</a:t>
            </a:r>
            <a:r>
              <a:rPr lang="zh-CN" altLang="en-US" sz="1800" kern="0" dirty="0">
                <a:solidFill>
                  <a:srgbClr val="FF0000"/>
                </a:solidFill>
                <a:cs typeface="+mn-ea"/>
                <a:sym typeface="+mn-lt"/>
              </a:rPr>
              <a:t>定义：</a:t>
            </a:r>
          </a:p>
        </p:txBody>
      </p:sp>
      <p:sp>
        <p:nvSpPr>
          <p:cNvPr id="11" name="文本框 69640"/>
          <p:cNvSpPr txBox="1">
            <a:spLocks noChangeArrowheads="1"/>
          </p:cNvSpPr>
          <p:nvPr/>
        </p:nvSpPr>
        <p:spPr bwMode="auto">
          <a:xfrm>
            <a:off x="744123" y="2747465"/>
            <a:ext cx="1288600" cy="377026"/>
          </a:xfrm>
          <a:prstGeom prst="rect">
            <a:avLst/>
          </a:prstGeom>
          <a:noFill/>
          <a:ln w="9525">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lvl1pPr algn="l">
              <a:buFont typeface="Arial" panose="020B0604020202020204" pitchFamily="34" charset="0"/>
              <a:buNone/>
              <a:defRPr sz="2400">
                <a:solidFill>
                  <a:srgbClr val="FF0000"/>
                </a:solidFill>
                <a:latin typeface="微软雅黑" pitchFamily="34" charset="-122"/>
                <a:ea typeface="微软雅黑" pitchFamily="34" charset="-122"/>
              </a:defRPr>
            </a:lvl1pPr>
          </a:lstStyle>
          <a:p>
            <a:pPr defTabSz="914378"/>
            <a:r>
              <a:rPr lang="en-US" altLang="zh-CN" sz="2000" kern="0" dirty="0">
                <a:latin typeface="+mn-lt"/>
                <a:ea typeface="+mn-ea"/>
                <a:cs typeface="+mn-ea"/>
                <a:sym typeface="+mn-lt"/>
              </a:rPr>
              <a:t>2.</a:t>
            </a:r>
            <a:r>
              <a:rPr lang="zh-CN" altLang="en-US" sz="2000" kern="0" dirty="0">
                <a:latin typeface="+mn-lt"/>
                <a:ea typeface="+mn-ea"/>
                <a:cs typeface="+mn-ea"/>
                <a:sym typeface="+mn-lt"/>
              </a:rPr>
              <a:t>单位：</a:t>
            </a:r>
          </a:p>
        </p:txBody>
      </p:sp>
      <p:sp>
        <p:nvSpPr>
          <p:cNvPr id="12" name="矩形 11"/>
          <p:cNvSpPr/>
          <p:nvPr/>
        </p:nvSpPr>
        <p:spPr>
          <a:xfrm>
            <a:off x="4559636" y="2633050"/>
            <a:ext cx="1959606" cy="484748"/>
          </a:xfrm>
          <a:prstGeom prst="rect">
            <a:avLst/>
          </a:prstGeom>
        </p:spPr>
        <p:txBody>
          <a:bodyPr wrap="square" lIns="68580" tIns="34290" rIns="68580" bIns="34290">
            <a:spAutoFit/>
          </a:bodyPr>
          <a:lstStyle/>
          <a:p>
            <a:pPr defTabSz="914378">
              <a:lnSpc>
                <a:spcPct val="150000"/>
              </a:lnSpc>
            </a:pPr>
            <a:r>
              <a:rPr lang="zh-CN" altLang="en-US" sz="1800" kern="0" dirty="0">
                <a:solidFill>
                  <a:srgbClr val="000000"/>
                </a:solidFill>
                <a:cs typeface="+mn-ea"/>
                <a:sym typeface="+mn-lt"/>
              </a:rPr>
              <a:t>J/m</a:t>
            </a:r>
            <a:r>
              <a:rPr lang="zh-CN" altLang="en-US" sz="1800" kern="0" baseline="30000" dirty="0">
                <a:solidFill>
                  <a:srgbClr val="000000"/>
                </a:solidFill>
                <a:cs typeface="+mn-ea"/>
                <a:sym typeface="+mn-lt"/>
              </a:rPr>
              <a:t>3</a:t>
            </a:r>
            <a:r>
              <a:rPr lang="zh-CN" altLang="en-US" sz="1800" kern="0" dirty="0">
                <a:solidFill>
                  <a:srgbClr val="000000"/>
                </a:solidFill>
                <a:cs typeface="+mn-ea"/>
                <a:sym typeface="+mn-lt"/>
              </a:rPr>
              <a:t>（气体）</a:t>
            </a:r>
          </a:p>
        </p:txBody>
      </p:sp>
      <p:sp>
        <p:nvSpPr>
          <p:cNvPr id="13" name="矩形 12"/>
          <p:cNvSpPr/>
          <p:nvPr/>
        </p:nvSpPr>
        <p:spPr>
          <a:xfrm>
            <a:off x="2312121" y="2628073"/>
            <a:ext cx="1485022" cy="484748"/>
          </a:xfrm>
          <a:prstGeom prst="rect">
            <a:avLst/>
          </a:prstGeom>
        </p:spPr>
        <p:txBody>
          <a:bodyPr wrap="none" lIns="68580" tIns="34290" rIns="68580" bIns="34290">
            <a:spAutoFit/>
          </a:bodyPr>
          <a:lstStyle/>
          <a:p>
            <a:pPr defTabSz="914378">
              <a:lnSpc>
                <a:spcPct val="150000"/>
              </a:lnSpc>
            </a:pPr>
            <a:r>
              <a:rPr lang="en-US" altLang="zh-CN" sz="1800" kern="0" dirty="0">
                <a:solidFill>
                  <a:srgbClr val="000000"/>
                </a:solidFill>
                <a:cs typeface="+mn-ea"/>
                <a:sym typeface="+mn-lt"/>
              </a:rPr>
              <a:t>J/kg</a:t>
            </a:r>
            <a:r>
              <a:rPr lang="zh-CN" altLang="en-US" sz="1800" kern="0" dirty="0">
                <a:solidFill>
                  <a:srgbClr val="000000"/>
                </a:solidFill>
                <a:cs typeface="+mn-ea"/>
                <a:sym typeface="+mn-lt"/>
              </a:rPr>
              <a:t>（固体）</a:t>
            </a:r>
          </a:p>
        </p:txBody>
      </p:sp>
      <p:sp>
        <p:nvSpPr>
          <p:cNvPr id="14" name="Rectangle 7"/>
          <p:cNvSpPr/>
          <p:nvPr/>
        </p:nvSpPr>
        <p:spPr>
          <a:xfrm>
            <a:off x="678997" y="3409763"/>
            <a:ext cx="1353726" cy="346249"/>
          </a:xfrm>
          <a:prstGeom prst="rect">
            <a:avLst/>
          </a:prstGeom>
          <a:noFill/>
          <a:ln w="9525">
            <a:noFill/>
          </a:ln>
        </p:spPr>
        <p:txBody>
          <a:bodyPr wrap="square" lIns="68580" tIns="34290" rIns="68580" bIns="34290">
            <a:spAutoFit/>
          </a:bodyPr>
          <a:lstStyle/>
          <a:p>
            <a:pPr defTabSz="914378"/>
            <a:r>
              <a:rPr lang="en-US" altLang="zh-CN" sz="1800" kern="0" dirty="0">
                <a:solidFill>
                  <a:srgbClr val="FF0000"/>
                </a:solidFill>
                <a:cs typeface="+mn-ea"/>
                <a:sym typeface="+mn-lt"/>
              </a:rPr>
              <a:t>3.</a:t>
            </a:r>
            <a:r>
              <a:rPr lang="zh-CN" altLang="en-US" sz="1800" kern="0" dirty="0">
                <a:solidFill>
                  <a:srgbClr val="FF0000"/>
                </a:solidFill>
                <a:cs typeface="+mn-ea"/>
                <a:sym typeface="+mn-lt"/>
              </a:rPr>
              <a:t> 公式：</a:t>
            </a:r>
          </a:p>
        </p:txBody>
      </p:sp>
      <p:sp>
        <p:nvSpPr>
          <p:cNvPr id="15" name="文本框 2"/>
          <p:cNvSpPr txBox="1"/>
          <p:nvPr/>
        </p:nvSpPr>
        <p:spPr>
          <a:xfrm>
            <a:off x="2172496" y="3409761"/>
            <a:ext cx="3237098" cy="346249"/>
          </a:xfrm>
          <a:prstGeom prst="rect">
            <a:avLst/>
          </a:prstGeom>
          <a:noFill/>
        </p:spPr>
        <p:txBody>
          <a:bodyPr wrap="square" lIns="68580" tIns="34290" rIns="68580" bIns="34290" rtlCol="0">
            <a:spAutoFit/>
          </a:bodyPr>
          <a:lstStyle/>
          <a:p>
            <a:pPr defTabSz="914378"/>
            <a:r>
              <a:rPr lang="en-US" altLang="zh-CN" sz="1800" kern="0" dirty="0">
                <a:solidFill>
                  <a:srgbClr val="000000"/>
                </a:solidFill>
                <a:cs typeface="+mn-ea"/>
                <a:sym typeface="+mn-lt"/>
              </a:rPr>
              <a:t>q=Q/m   </a:t>
            </a:r>
            <a:r>
              <a:rPr lang="zh-CN" altLang="en-US" sz="1800" kern="0" dirty="0">
                <a:solidFill>
                  <a:srgbClr val="000000"/>
                </a:solidFill>
                <a:cs typeface="+mn-ea"/>
                <a:sym typeface="+mn-lt"/>
              </a:rPr>
              <a:t>（固体燃料）</a:t>
            </a:r>
          </a:p>
        </p:txBody>
      </p:sp>
      <p:sp>
        <p:nvSpPr>
          <p:cNvPr id="16" name="文本框 3"/>
          <p:cNvSpPr txBox="1"/>
          <p:nvPr/>
        </p:nvSpPr>
        <p:spPr>
          <a:xfrm>
            <a:off x="5734974" y="3409761"/>
            <a:ext cx="3491098" cy="346249"/>
          </a:xfrm>
          <a:prstGeom prst="rect">
            <a:avLst/>
          </a:prstGeom>
          <a:noFill/>
        </p:spPr>
        <p:txBody>
          <a:bodyPr wrap="square" lIns="68580" tIns="34290" rIns="68580" bIns="34290" rtlCol="0">
            <a:spAutoFit/>
          </a:bodyPr>
          <a:lstStyle/>
          <a:p>
            <a:pPr defTabSz="914378"/>
            <a:r>
              <a:rPr lang="en-US" altLang="zh-CN" sz="1800" kern="0" dirty="0">
                <a:solidFill>
                  <a:srgbClr val="000000"/>
                </a:solidFill>
                <a:cs typeface="+mn-ea"/>
                <a:sym typeface="+mn-lt"/>
              </a:rPr>
              <a:t>q=Q/V   </a:t>
            </a:r>
            <a:r>
              <a:rPr lang="zh-CN" altLang="en-US" sz="1800" kern="0" dirty="0">
                <a:solidFill>
                  <a:srgbClr val="000000"/>
                </a:solidFill>
                <a:cs typeface="+mn-ea"/>
                <a:sym typeface="+mn-lt"/>
              </a:rPr>
              <a:t>（气体燃料）</a:t>
            </a:r>
            <a:endParaRPr lang="zh-CN" altLang="en-US" kern="0" dirty="0">
              <a:solidFill>
                <a:sysClr val="windowText" lastClr="000000"/>
              </a:solidFill>
              <a:cs typeface="+mn-ea"/>
              <a:sym typeface="+mn-lt"/>
            </a:endParaRPr>
          </a:p>
        </p:txBody>
      </p:sp>
      <p:sp>
        <p:nvSpPr>
          <p:cNvPr id="17" name="矩形 16"/>
          <p:cNvSpPr/>
          <p:nvPr/>
        </p:nvSpPr>
        <p:spPr>
          <a:xfrm>
            <a:off x="2032724" y="4138251"/>
            <a:ext cx="1843774" cy="346249"/>
          </a:xfrm>
          <a:prstGeom prst="rect">
            <a:avLst/>
          </a:prstGeom>
          <a:noFill/>
        </p:spPr>
        <p:txBody>
          <a:bodyPr wrap="square" lIns="68580" tIns="34290" rIns="68580" bIns="34290" rtlCol="0">
            <a:spAutoFit/>
          </a:bodyPr>
          <a:lstStyle/>
          <a:p>
            <a:pPr defTabSz="914378"/>
            <a:r>
              <a:rPr lang="en-US" altLang="zh-CN" sz="1800" kern="0" dirty="0">
                <a:solidFill>
                  <a:srgbClr val="000000"/>
                </a:solidFill>
                <a:cs typeface="+mn-ea"/>
                <a:sym typeface="+mn-lt"/>
              </a:rPr>
              <a:t>Q</a:t>
            </a:r>
            <a:r>
              <a:rPr lang="zh-CN" altLang="en-US" sz="1800" kern="0" baseline="-25000" dirty="0">
                <a:solidFill>
                  <a:srgbClr val="000000"/>
                </a:solidFill>
                <a:cs typeface="+mn-ea"/>
                <a:sym typeface="+mn-lt"/>
              </a:rPr>
              <a:t>放</a:t>
            </a:r>
            <a:r>
              <a:rPr lang="zh-CN" altLang="en-US" sz="1800" kern="0" dirty="0">
                <a:solidFill>
                  <a:srgbClr val="000000"/>
                </a:solidFill>
                <a:cs typeface="+mn-ea"/>
                <a:sym typeface="+mn-lt"/>
              </a:rPr>
              <a:t>＝mq；</a:t>
            </a:r>
          </a:p>
        </p:txBody>
      </p:sp>
      <p:sp>
        <p:nvSpPr>
          <p:cNvPr id="18" name="矩形 17"/>
          <p:cNvSpPr/>
          <p:nvPr/>
        </p:nvSpPr>
        <p:spPr>
          <a:xfrm>
            <a:off x="5727199" y="4152220"/>
            <a:ext cx="1177245" cy="346249"/>
          </a:xfrm>
          <a:prstGeom prst="rect">
            <a:avLst/>
          </a:prstGeom>
        </p:spPr>
        <p:txBody>
          <a:bodyPr wrap="none" lIns="68580" tIns="34290" rIns="68580" bIns="34290">
            <a:spAutoFit/>
          </a:bodyPr>
          <a:lstStyle/>
          <a:p>
            <a:pPr defTabSz="914378"/>
            <a:r>
              <a:rPr lang="en-US" altLang="zh-CN" sz="1800" kern="0" dirty="0">
                <a:solidFill>
                  <a:srgbClr val="000000"/>
                </a:solidFill>
                <a:cs typeface="+mn-ea"/>
                <a:sym typeface="+mn-lt"/>
              </a:rPr>
              <a:t>Q</a:t>
            </a:r>
            <a:r>
              <a:rPr lang="zh-CN" altLang="en-US" sz="1800" kern="0" baseline="-25000" dirty="0">
                <a:solidFill>
                  <a:srgbClr val="000000"/>
                </a:solidFill>
                <a:cs typeface="+mn-ea"/>
                <a:sym typeface="+mn-lt"/>
              </a:rPr>
              <a:t>放</a:t>
            </a:r>
            <a:r>
              <a:rPr lang="zh-CN" altLang="en-US" sz="1800" kern="0" dirty="0">
                <a:solidFill>
                  <a:srgbClr val="000000"/>
                </a:solidFill>
                <a:cs typeface="+mn-ea"/>
                <a:sym typeface="+mn-lt"/>
              </a:rPr>
              <a:t>＝</a:t>
            </a:r>
            <a:r>
              <a:rPr lang="en-US" altLang="zh-CN" sz="1800" kern="0" dirty="0" err="1">
                <a:solidFill>
                  <a:srgbClr val="000000"/>
                </a:solidFill>
                <a:cs typeface="+mn-ea"/>
                <a:sym typeface="+mn-lt"/>
              </a:rPr>
              <a:t>Vq</a:t>
            </a:r>
            <a:r>
              <a:rPr lang="zh-CN" altLang="en-US" kern="0" dirty="0">
                <a:solidFill>
                  <a:srgbClr val="001D2E"/>
                </a:solidFill>
                <a:cs typeface="+mn-ea"/>
                <a:sym typeface="+mn-lt"/>
              </a:rPr>
              <a:t>；</a:t>
            </a:r>
          </a:p>
        </p:txBody>
      </p:sp>
      <p:sp>
        <p:nvSpPr>
          <p:cNvPr id="19" name="下箭头 18"/>
          <p:cNvSpPr/>
          <p:nvPr/>
        </p:nvSpPr>
        <p:spPr>
          <a:xfrm>
            <a:off x="2736666" y="3888811"/>
            <a:ext cx="258088" cy="370282"/>
          </a:xfrm>
          <a:prstGeom prst="downArrow">
            <a:avLst/>
          </a:prstGeom>
          <a:solidFill>
            <a:srgbClr val="FF0000"/>
          </a:solidFill>
          <a:ln w="12700" cap="flat">
            <a:solidFill>
              <a:srgbClr val="BBE0E3"/>
            </a:solidFill>
            <a:prstDash val="solid"/>
            <a:miter lim="8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ctr">
            <a:spAutoFit/>
          </a:bodyPr>
          <a:lstStyle/>
          <a:p>
            <a:pPr defTabSz="914378" latinLnBrk="1" hangingPunct="0"/>
            <a:endParaRPr lang="zh-CN" altLang="en-US" b="1" kern="0">
              <a:ln w="18000">
                <a:solidFill>
                  <a:srgbClr val="333399">
                    <a:satMod val="140000"/>
                  </a:srgbClr>
                </a:solidFill>
                <a:prstDash val="solid"/>
                <a:miter lim="800000"/>
              </a:ln>
              <a:noFill/>
              <a:effectLst>
                <a:outerShdw blurRad="25500" dist="23000" dir="7020000" algn="tl">
                  <a:srgbClr val="000000">
                    <a:alpha val="50000"/>
                  </a:srgbClr>
                </a:outerShdw>
              </a:effectLst>
              <a:cs typeface="+mn-ea"/>
              <a:sym typeface="+mn-lt"/>
            </a:endParaRPr>
          </a:p>
        </p:txBody>
      </p:sp>
      <p:sp>
        <p:nvSpPr>
          <p:cNvPr id="20" name="下箭头 19"/>
          <p:cNvSpPr/>
          <p:nvPr/>
        </p:nvSpPr>
        <p:spPr>
          <a:xfrm>
            <a:off x="6150923" y="3821073"/>
            <a:ext cx="258088" cy="370282"/>
          </a:xfrm>
          <a:prstGeom prst="downArrow">
            <a:avLst/>
          </a:prstGeom>
          <a:solidFill>
            <a:srgbClr val="FF0000"/>
          </a:solidFill>
          <a:ln w="12700" cap="flat">
            <a:solidFill>
              <a:srgbClr val="BBE0E3"/>
            </a:solidFill>
            <a:prstDash val="solid"/>
            <a:miter lim="8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ctr">
            <a:spAutoFit/>
          </a:bodyPr>
          <a:lstStyle/>
          <a:p>
            <a:pPr defTabSz="914378" latinLnBrk="1" hangingPunct="0"/>
            <a:endParaRPr lang="zh-CN" altLang="en-US" b="1" kern="0">
              <a:ln w="18000">
                <a:solidFill>
                  <a:srgbClr val="333399">
                    <a:satMod val="140000"/>
                  </a:srgbClr>
                </a:solidFill>
                <a:prstDash val="solid"/>
                <a:miter lim="800000"/>
              </a:ln>
              <a:noFill/>
              <a:effectLst>
                <a:outerShdw blurRad="25500" dist="23000" dir="7020000" algn="tl">
                  <a:srgbClr val="000000">
                    <a:alpha val="50000"/>
                  </a:srgbClr>
                </a:outerShdw>
              </a:effectLst>
              <a:cs typeface="+mn-ea"/>
              <a:sym typeface="+mn-lt"/>
            </a:endParaRPr>
          </a:p>
        </p:txBody>
      </p:sp>
      <p:sp>
        <p:nvSpPr>
          <p:cNvPr id="21" name="文本框 20">
            <a:extLst>
              <a:ext uri="{FF2B5EF4-FFF2-40B4-BE49-F238E27FC236}">
                <a16:creationId xmlns:a16="http://schemas.microsoft.com/office/drawing/2014/main" id="{E16580F3-4188-4DBA-BA57-FC5213D348F2}"/>
              </a:ext>
            </a:extLst>
          </p:cNvPr>
          <p:cNvSpPr txBox="1"/>
          <p:nvPr/>
        </p:nvSpPr>
        <p:spPr>
          <a:xfrm>
            <a:off x="678997" y="336097"/>
            <a:ext cx="2313374" cy="392415"/>
          </a:xfrm>
          <a:prstGeom prst="rect">
            <a:avLst/>
          </a:prstGeom>
          <a:noFill/>
        </p:spPr>
        <p:txBody>
          <a:bodyPr wrap="none" lIns="68580" tIns="34290" rIns="68580" bIns="34290" rtlCol="0">
            <a:spAutoFit/>
          </a:bodyPr>
          <a:lstStyle/>
          <a:p>
            <a:r>
              <a:rPr lang="zh-CN" altLang="en-US" sz="2100" b="1" dirty="0">
                <a:cs typeface="+mn-ea"/>
                <a:sym typeface="+mn-lt"/>
              </a:rPr>
              <a:t>燃料的热值（ </a:t>
            </a:r>
            <a:r>
              <a:rPr lang="en-US" altLang="zh-CN" sz="2100" b="1" dirty="0">
                <a:cs typeface="+mn-ea"/>
                <a:sym typeface="+mn-lt"/>
              </a:rPr>
              <a:t>q</a:t>
            </a:r>
            <a:r>
              <a:rPr lang="zh-CN" altLang="en-US" sz="2100" b="1" dirty="0">
                <a:cs typeface="+mn-ea"/>
                <a:sym typeface="+mn-lt"/>
              </a:rPr>
              <a:t>）</a:t>
            </a:r>
          </a:p>
        </p:txBody>
      </p:sp>
    </p:spTree>
    <p:extLst>
      <p:ext uri="{BB962C8B-B14F-4D97-AF65-F5344CB8AC3E}">
        <p14:creationId xmlns:p14="http://schemas.microsoft.com/office/powerpoint/2010/main" val="2442000730"/>
      </p:ext>
    </p:extLst>
  </p:cSld>
  <p:clrMapOvr>
    <a:masterClrMapping/>
  </p:clrMapOvr>
  <p:transition spd="slow" advClick="0" advTm="2000">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xEl>
                                              <p:pRg st="0" end="0"/>
                                            </p:txEl>
                                          </p:spTgt>
                                        </p:tgtEl>
                                        <p:attrNameLst>
                                          <p:attrName>style.visibility</p:attrName>
                                        </p:attrNameLst>
                                      </p:cBhvr>
                                      <p:to>
                                        <p:strVal val="visible"/>
                                      </p:to>
                                    </p:set>
                                    <p:anim calcmode="lin" valueType="num">
                                      <p:cBhvr additive="base">
                                        <p:cTn id="19"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ppt_x"/>
                                          </p:val>
                                        </p:tav>
                                        <p:tav tm="100000">
                                          <p:val>
                                            <p:strVal val="#ppt_x"/>
                                          </p:val>
                                        </p:tav>
                                      </p:tavLst>
                                    </p:anim>
                                    <p:anim calcmode="lin" valueType="num">
                                      <p:cBhvr additive="base">
                                        <p:cTn id="3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blinds(horizontal)">
                                      <p:cBhvr>
                                        <p:cTn id="49" dur="500"/>
                                        <p:tgtEl>
                                          <p:spTgt spid="16"/>
                                        </p:tgtEl>
                                      </p:cBhvr>
                                    </p:animEffect>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9"/>
                                        </p:tgtEl>
                                        <p:attrNameLst>
                                          <p:attrName>style.visibility</p:attrName>
                                        </p:attrNameLst>
                                      </p:cBhvr>
                                      <p:to>
                                        <p:strVal val="visible"/>
                                      </p:to>
                                    </p:set>
                                    <p:anim calcmode="lin" valueType="num">
                                      <p:cBhvr additive="base">
                                        <p:cTn id="54" dur="500" fill="hold"/>
                                        <p:tgtEl>
                                          <p:spTgt spid="19"/>
                                        </p:tgtEl>
                                        <p:attrNameLst>
                                          <p:attrName>ppt_x</p:attrName>
                                        </p:attrNameLst>
                                      </p:cBhvr>
                                      <p:tavLst>
                                        <p:tav tm="0">
                                          <p:val>
                                            <p:strVal val="#ppt_x"/>
                                          </p:val>
                                        </p:tav>
                                        <p:tav tm="100000">
                                          <p:val>
                                            <p:strVal val="#ppt_x"/>
                                          </p:val>
                                        </p:tav>
                                      </p:tavLst>
                                    </p:anim>
                                    <p:anim calcmode="lin" valueType="num">
                                      <p:cBhvr additive="base">
                                        <p:cTn id="55" dur="500" fill="hold"/>
                                        <p:tgtEl>
                                          <p:spTgt spid="19"/>
                                        </p:tgtEl>
                                        <p:attrNameLst>
                                          <p:attrName>ppt_y</p:attrName>
                                        </p:attrNameLst>
                                      </p:cBhvr>
                                      <p:tavLst>
                                        <p:tav tm="0">
                                          <p:val>
                                            <p:strVal val="1+#ppt_h/2"/>
                                          </p:val>
                                        </p:tav>
                                        <p:tav tm="100000">
                                          <p:val>
                                            <p:strVal val="#ppt_y"/>
                                          </p:val>
                                        </p:tav>
                                      </p:tavLst>
                                    </p:anim>
                                  </p:childTnLst>
                                </p:cTn>
                              </p:par>
                              <p:par>
                                <p:cTn id="56" presetID="2" presetClass="entr" presetSubtype="4" fill="hold" grpId="0" nodeType="withEffect">
                                  <p:stCondLst>
                                    <p:cond delay="0"/>
                                  </p:stCondLst>
                                  <p:childTnLst>
                                    <p:set>
                                      <p:cBhvr>
                                        <p:cTn id="57" dur="1" fill="hold">
                                          <p:stCondLst>
                                            <p:cond delay="0"/>
                                          </p:stCondLst>
                                        </p:cTn>
                                        <p:tgtEl>
                                          <p:spTgt spid="17"/>
                                        </p:tgtEl>
                                        <p:attrNameLst>
                                          <p:attrName>style.visibility</p:attrName>
                                        </p:attrNameLst>
                                      </p:cBhvr>
                                      <p:to>
                                        <p:strVal val="visible"/>
                                      </p:to>
                                    </p:set>
                                    <p:anim calcmode="lin" valueType="num">
                                      <p:cBhvr additive="base">
                                        <p:cTn id="58" dur="500" fill="hold"/>
                                        <p:tgtEl>
                                          <p:spTgt spid="17"/>
                                        </p:tgtEl>
                                        <p:attrNameLst>
                                          <p:attrName>ppt_x</p:attrName>
                                        </p:attrNameLst>
                                      </p:cBhvr>
                                      <p:tavLst>
                                        <p:tav tm="0">
                                          <p:val>
                                            <p:strVal val="#ppt_x"/>
                                          </p:val>
                                        </p:tav>
                                        <p:tav tm="100000">
                                          <p:val>
                                            <p:strVal val="#ppt_x"/>
                                          </p:val>
                                        </p:tav>
                                      </p:tavLst>
                                    </p:anim>
                                    <p:anim calcmode="lin" valueType="num">
                                      <p:cBhvr additive="base">
                                        <p:cTn id="59"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grpId="0" nodeType="clickEffect">
                                  <p:stCondLst>
                                    <p:cond delay="0"/>
                                  </p:stCondLst>
                                  <p:childTnLst>
                                    <p:set>
                                      <p:cBhvr>
                                        <p:cTn id="63" dur="1" fill="hold">
                                          <p:stCondLst>
                                            <p:cond delay="0"/>
                                          </p:stCondLst>
                                        </p:cTn>
                                        <p:tgtEl>
                                          <p:spTgt spid="20"/>
                                        </p:tgtEl>
                                        <p:attrNameLst>
                                          <p:attrName>style.visibility</p:attrName>
                                        </p:attrNameLst>
                                      </p:cBhvr>
                                      <p:to>
                                        <p:strVal val="visible"/>
                                      </p:to>
                                    </p:set>
                                    <p:anim calcmode="lin" valueType="num">
                                      <p:cBhvr additive="base">
                                        <p:cTn id="64" dur="500" fill="hold"/>
                                        <p:tgtEl>
                                          <p:spTgt spid="20"/>
                                        </p:tgtEl>
                                        <p:attrNameLst>
                                          <p:attrName>ppt_x</p:attrName>
                                        </p:attrNameLst>
                                      </p:cBhvr>
                                      <p:tavLst>
                                        <p:tav tm="0">
                                          <p:val>
                                            <p:strVal val="#ppt_x"/>
                                          </p:val>
                                        </p:tav>
                                        <p:tav tm="100000">
                                          <p:val>
                                            <p:strVal val="#ppt_x"/>
                                          </p:val>
                                        </p:tav>
                                      </p:tavLst>
                                    </p:anim>
                                    <p:anim calcmode="lin" valueType="num">
                                      <p:cBhvr additive="base">
                                        <p:cTn id="65" dur="500" fill="hold"/>
                                        <p:tgtEl>
                                          <p:spTgt spid="20"/>
                                        </p:tgtEl>
                                        <p:attrNameLst>
                                          <p:attrName>ppt_y</p:attrName>
                                        </p:attrNameLst>
                                      </p:cBhvr>
                                      <p:tavLst>
                                        <p:tav tm="0">
                                          <p:val>
                                            <p:strVal val="1+#ppt_h/2"/>
                                          </p:val>
                                        </p:tav>
                                        <p:tav tm="100000">
                                          <p:val>
                                            <p:strVal val="#ppt_y"/>
                                          </p:val>
                                        </p:tav>
                                      </p:tavLst>
                                    </p:anim>
                                  </p:childTnLst>
                                </p:cTn>
                              </p:par>
                              <p:par>
                                <p:cTn id="66" presetID="2" presetClass="entr" presetSubtype="4" fill="hold" grpId="0" nodeType="withEffect">
                                  <p:stCondLst>
                                    <p:cond delay="0"/>
                                  </p:stCondLst>
                                  <p:childTnLst>
                                    <p:set>
                                      <p:cBhvr>
                                        <p:cTn id="67" dur="1" fill="hold">
                                          <p:stCondLst>
                                            <p:cond delay="0"/>
                                          </p:stCondLst>
                                        </p:cTn>
                                        <p:tgtEl>
                                          <p:spTgt spid="18"/>
                                        </p:tgtEl>
                                        <p:attrNameLst>
                                          <p:attrName>style.visibility</p:attrName>
                                        </p:attrNameLst>
                                      </p:cBhvr>
                                      <p:to>
                                        <p:strVal val="visible"/>
                                      </p:to>
                                    </p:set>
                                    <p:anim calcmode="lin" valueType="num">
                                      <p:cBhvr additive="base">
                                        <p:cTn id="68" dur="500" fill="hold"/>
                                        <p:tgtEl>
                                          <p:spTgt spid="18"/>
                                        </p:tgtEl>
                                        <p:attrNameLst>
                                          <p:attrName>ppt_x</p:attrName>
                                        </p:attrNameLst>
                                      </p:cBhvr>
                                      <p:tavLst>
                                        <p:tav tm="0">
                                          <p:val>
                                            <p:strVal val="#ppt_x"/>
                                          </p:val>
                                        </p:tav>
                                        <p:tav tm="100000">
                                          <p:val>
                                            <p:strVal val="#ppt_x"/>
                                          </p:val>
                                        </p:tav>
                                      </p:tavLst>
                                    </p:anim>
                                    <p:anim calcmode="lin" valueType="num">
                                      <p:cBhvr additive="base">
                                        <p:cTn id="69"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2" grpId="0"/>
      <p:bldP spid="13" grpId="0"/>
      <p:bldP spid="14" grpId="0"/>
      <p:bldP spid="15" grpId="0"/>
      <p:bldP spid="16" grpId="0"/>
      <p:bldP spid="17" grpId="0"/>
      <p:bldP spid="18" grpId="0"/>
      <p:bldP spid="19"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3"/>
          <p:cNvSpPr/>
          <p:nvPr/>
        </p:nvSpPr>
        <p:spPr>
          <a:xfrm>
            <a:off x="593272" y="863859"/>
            <a:ext cx="2897714" cy="392415"/>
          </a:xfrm>
          <a:prstGeom prst="rect">
            <a:avLst/>
          </a:prstGeom>
          <a:noFill/>
          <a:ln w="9525">
            <a:noFill/>
          </a:ln>
        </p:spPr>
        <p:txBody>
          <a:bodyPr wrap="square" lIns="68580" tIns="34290" rIns="68580" bIns="34290">
            <a:spAutoFit/>
          </a:bodyPr>
          <a:lstStyle/>
          <a:p>
            <a:pPr defTabSz="914378"/>
            <a:r>
              <a:rPr lang="en-US" altLang="zh-CN" sz="2100" kern="0" dirty="0">
                <a:solidFill>
                  <a:srgbClr val="FF0000"/>
                </a:solidFill>
                <a:cs typeface="+mn-ea"/>
                <a:sym typeface="+mn-lt"/>
              </a:rPr>
              <a:t>4.</a:t>
            </a:r>
            <a:r>
              <a:rPr lang="zh-CN" altLang="en-US" sz="2100" kern="0" dirty="0">
                <a:solidFill>
                  <a:srgbClr val="FF0000"/>
                </a:solidFill>
                <a:cs typeface="+mn-ea"/>
                <a:sym typeface="+mn-lt"/>
              </a:rPr>
              <a:t>燃料的热值表</a:t>
            </a:r>
          </a:p>
        </p:txBody>
      </p:sp>
      <p:pic>
        <p:nvPicPr>
          <p:cNvPr id="21" name="Picture 5" descr="]DN{@B@NXAG5YW(_]BDN%EJ"/>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835684" y="1644583"/>
            <a:ext cx="5636882" cy="2955992"/>
          </a:xfrm>
          <a:prstGeom prst="rect">
            <a:avLst/>
          </a:prstGeom>
          <a:noFill/>
          <a:ln w="9525">
            <a:noFill/>
          </a:ln>
        </p:spPr>
      </p:pic>
      <p:sp>
        <p:nvSpPr>
          <p:cNvPr id="22" name="矩形 21"/>
          <p:cNvSpPr/>
          <p:nvPr/>
        </p:nvSpPr>
        <p:spPr>
          <a:xfrm>
            <a:off x="2130415" y="1252169"/>
            <a:ext cx="4883170" cy="392415"/>
          </a:xfrm>
          <a:prstGeom prst="rect">
            <a:avLst/>
          </a:prstGeom>
        </p:spPr>
        <p:txBody>
          <a:bodyPr wrap="square" lIns="68580" tIns="34290" rIns="68580" bIns="34290">
            <a:spAutoFit/>
          </a:bodyPr>
          <a:lstStyle/>
          <a:p>
            <a:pPr algn="ctr" defTabSz="914378"/>
            <a:r>
              <a:rPr lang="zh-CN" altLang="en-US" sz="2100" kern="0" dirty="0">
                <a:solidFill>
                  <a:srgbClr val="000000"/>
                </a:solidFill>
                <a:cs typeface="+mn-ea"/>
                <a:sym typeface="+mn-lt"/>
              </a:rPr>
              <a:t>观察燃料的热值表，看有什么发现。</a:t>
            </a:r>
          </a:p>
        </p:txBody>
      </p:sp>
      <p:sp>
        <p:nvSpPr>
          <p:cNvPr id="6" name="文本框 5">
            <a:extLst>
              <a:ext uri="{FF2B5EF4-FFF2-40B4-BE49-F238E27FC236}">
                <a16:creationId xmlns:a16="http://schemas.microsoft.com/office/drawing/2014/main" id="{43A039AD-BADD-4B1D-8A3C-66F6701FD857}"/>
              </a:ext>
            </a:extLst>
          </p:cNvPr>
          <p:cNvSpPr txBox="1"/>
          <p:nvPr/>
        </p:nvSpPr>
        <p:spPr>
          <a:xfrm>
            <a:off x="678997" y="336097"/>
            <a:ext cx="2313374" cy="392415"/>
          </a:xfrm>
          <a:prstGeom prst="rect">
            <a:avLst/>
          </a:prstGeom>
          <a:noFill/>
        </p:spPr>
        <p:txBody>
          <a:bodyPr wrap="none" lIns="68580" tIns="34290" rIns="68580" bIns="34290" rtlCol="0">
            <a:spAutoFit/>
          </a:bodyPr>
          <a:lstStyle/>
          <a:p>
            <a:r>
              <a:rPr lang="zh-CN" altLang="en-US" sz="2100" b="1" dirty="0">
                <a:cs typeface="+mn-ea"/>
                <a:sym typeface="+mn-lt"/>
              </a:rPr>
              <a:t>燃料的热值（ </a:t>
            </a:r>
            <a:r>
              <a:rPr lang="en-US" altLang="zh-CN" sz="2100" b="1" dirty="0">
                <a:cs typeface="+mn-ea"/>
                <a:sym typeface="+mn-lt"/>
              </a:rPr>
              <a:t>q</a:t>
            </a:r>
            <a:r>
              <a:rPr lang="zh-CN" altLang="en-US" sz="2100" b="1" dirty="0">
                <a:cs typeface="+mn-ea"/>
                <a:sym typeface="+mn-lt"/>
              </a:rPr>
              <a:t>）</a:t>
            </a:r>
          </a:p>
        </p:txBody>
      </p:sp>
    </p:spTree>
    <p:extLst>
      <p:ext uri="{BB962C8B-B14F-4D97-AF65-F5344CB8AC3E}">
        <p14:creationId xmlns:p14="http://schemas.microsoft.com/office/powerpoint/2010/main" val="1682050076"/>
      </p:ext>
    </p:extLst>
  </p:cSld>
  <p:clrMapOvr>
    <a:masterClrMapping/>
  </p:clrMapOvr>
  <p:transition spd="slow" advClick="0" advTm="2000">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p:nvPr/>
        </p:nvSpPr>
        <p:spPr>
          <a:xfrm>
            <a:off x="552821" y="1002453"/>
            <a:ext cx="2410870" cy="346249"/>
          </a:xfrm>
          <a:prstGeom prst="rect">
            <a:avLst/>
          </a:prstGeom>
          <a:noFill/>
          <a:ln w="9525">
            <a:noFill/>
          </a:ln>
        </p:spPr>
        <p:txBody>
          <a:bodyPr wrap="square" lIns="68580" tIns="34290" rIns="68580" bIns="34290">
            <a:spAutoFit/>
          </a:bodyPr>
          <a:lstStyle/>
          <a:p>
            <a:pPr defTabSz="914378"/>
            <a:r>
              <a:rPr lang="zh-CN" altLang="en-US" sz="1800" kern="0" dirty="0">
                <a:solidFill>
                  <a:srgbClr val="FF0000"/>
                </a:solidFill>
                <a:cs typeface="+mn-ea"/>
                <a:sym typeface="+mn-lt"/>
              </a:rPr>
              <a:t>你有哪些发现？</a:t>
            </a:r>
            <a:endParaRPr lang="en-US" altLang="x-none" sz="1800" kern="0" dirty="0">
              <a:solidFill>
                <a:srgbClr val="FF0000"/>
              </a:solidFill>
              <a:cs typeface="+mn-ea"/>
              <a:sym typeface="+mn-lt"/>
            </a:endParaRPr>
          </a:p>
        </p:txBody>
      </p:sp>
      <p:sp>
        <p:nvSpPr>
          <p:cNvPr id="6" name="Text Box 4"/>
          <p:cNvSpPr txBox="1">
            <a:spLocks noChangeArrowheads="1"/>
          </p:cNvSpPr>
          <p:nvPr/>
        </p:nvSpPr>
        <p:spPr>
          <a:xfrm>
            <a:off x="552821" y="1436316"/>
            <a:ext cx="7939706" cy="1261949"/>
          </a:xfrm>
          <a:prstGeom prst="rect">
            <a:avLst/>
          </a:prstGeom>
          <a:noFill/>
          <a:ln>
            <a:noFill/>
          </a:ln>
        </p:spPr>
        <p:txBody>
          <a:bodyPr wrap="square" lIns="68580" tIns="34290" rIns="68580" bIns="34290">
            <a:spAutoFit/>
          </a:bodyPr>
          <a:lstStyle>
            <a:lvl1pPr>
              <a:lnSpc>
                <a:spcPct val="150000"/>
              </a:lnSpc>
              <a:defRPr sz="2400">
                <a:solidFill>
                  <a:schemeClr val="tx1"/>
                </a:solidFill>
                <a:latin typeface="微软雅黑" pitchFamily="34" charset="-122"/>
                <a:ea typeface="微软雅黑" pitchFamily="34" charset="-122"/>
              </a:defRPr>
            </a:lvl1pPr>
          </a:lstStyle>
          <a:p>
            <a:pPr defTabSz="914378"/>
            <a:r>
              <a:rPr lang="en-US" altLang="zh-CN" sz="1800" kern="0" dirty="0">
                <a:latin typeface="+mn-lt"/>
                <a:ea typeface="+mn-ea"/>
                <a:cs typeface="+mn-ea"/>
                <a:sym typeface="+mn-lt"/>
              </a:rPr>
              <a:t>1.</a:t>
            </a:r>
            <a:r>
              <a:rPr lang="en-US" altLang="zh-CN" sz="1800" b="1" kern="0" dirty="0">
                <a:latin typeface="+mn-lt"/>
                <a:ea typeface="+mn-ea"/>
                <a:cs typeface="+mn-ea"/>
                <a:sym typeface="+mn-lt"/>
              </a:rPr>
              <a:t> </a:t>
            </a:r>
            <a:r>
              <a:rPr lang="zh-CN" altLang="en-US" sz="1800" kern="0" dirty="0">
                <a:latin typeface="+mn-lt"/>
                <a:ea typeface="+mn-ea"/>
                <a:cs typeface="+mn-ea"/>
                <a:sym typeface="+mn-lt"/>
              </a:rPr>
              <a:t>不同燃料的热值一般不同。</a:t>
            </a:r>
          </a:p>
          <a:p>
            <a:pPr defTabSz="914378"/>
            <a:r>
              <a:rPr lang="zh-CN" altLang="en-US" sz="1800" kern="0" dirty="0">
                <a:latin typeface="+mn-lt"/>
                <a:ea typeface="+mn-ea"/>
                <a:cs typeface="+mn-ea"/>
                <a:sym typeface="+mn-lt"/>
              </a:rPr>
              <a:t>热值是燃料的一种特性，其大小只与燃料的种类有关，与燃料的质量（体积）、是否燃烧、是否完全燃烧无关。</a:t>
            </a:r>
          </a:p>
        </p:txBody>
      </p:sp>
      <p:sp>
        <p:nvSpPr>
          <p:cNvPr id="7" name="Rectangle 6"/>
          <p:cNvSpPr/>
          <p:nvPr/>
        </p:nvSpPr>
        <p:spPr>
          <a:xfrm>
            <a:off x="552821" y="2847688"/>
            <a:ext cx="2874300" cy="346249"/>
          </a:xfrm>
          <a:prstGeom prst="rect">
            <a:avLst/>
          </a:prstGeom>
          <a:noFill/>
          <a:ln w="9525">
            <a:noFill/>
          </a:ln>
        </p:spPr>
        <p:txBody>
          <a:bodyPr wrap="square" lIns="68580" tIns="34290" rIns="68580" bIns="34290" anchor="ctr">
            <a:spAutoFit/>
          </a:bodyPr>
          <a:lstStyle/>
          <a:p>
            <a:pPr defTabSz="914378"/>
            <a:r>
              <a:rPr lang="en-US" altLang="zh-CN" sz="1800" kern="0" dirty="0">
                <a:cs typeface="+mn-ea"/>
                <a:sym typeface="+mn-lt"/>
              </a:rPr>
              <a:t>2. </a:t>
            </a:r>
            <a:r>
              <a:rPr lang="zh-CN" altLang="en-US" sz="1800" kern="0" dirty="0">
                <a:cs typeface="+mn-ea"/>
                <a:sym typeface="+mn-lt"/>
              </a:rPr>
              <a:t>氢的热值最大。</a:t>
            </a:r>
          </a:p>
        </p:txBody>
      </p:sp>
      <p:sp>
        <p:nvSpPr>
          <p:cNvPr id="8" name="Rectangle 2"/>
          <p:cNvSpPr>
            <a:spLocks noChangeArrowheads="1"/>
          </p:cNvSpPr>
          <p:nvPr/>
        </p:nvSpPr>
        <p:spPr bwMode="auto">
          <a:xfrm>
            <a:off x="678997" y="3821176"/>
            <a:ext cx="5455541" cy="484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580" tIns="34290" rIns="68580" bIns="34290">
            <a:spAutoFit/>
          </a:bodyPr>
          <a:lstStyle/>
          <a:p>
            <a:pPr defTabSz="914378">
              <a:lnSpc>
                <a:spcPct val="150000"/>
              </a:lnSpc>
            </a:pPr>
            <a:r>
              <a:rPr lang="zh-CN" altLang="en-US" sz="1800" kern="0" dirty="0">
                <a:solidFill>
                  <a:srgbClr val="000000"/>
                </a:solidFill>
                <a:cs typeface="+mn-ea"/>
                <a:sym typeface="+mn-lt"/>
              </a:rPr>
              <a:t>为什么发射火箭上天要用氢做燃料？</a:t>
            </a:r>
            <a:endParaRPr lang="en-US" altLang="zh-CN" sz="1800" kern="0" dirty="0">
              <a:solidFill>
                <a:srgbClr val="000000"/>
              </a:solidFill>
              <a:cs typeface="+mn-ea"/>
              <a:sym typeface="+mn-lt"/>
            </a:endParaRPr>
          </a:p>
        </p:txBody>
      </p:sp>
      <p:sp>
        <p:nvSpPr>
          <p:cNvPr id="9" name="Rectangle 6"/>
          <p:cNvSpPr>
            <a:spLocks noChangeArrowheads="1"/>
          </p:cNvSpPr>
          <p:nvPr/>
        </p:nvSpPr>
        <p:spPr bwMode="auto">
          <a:xfrm>
            <a:off x="552821" y="3334432"/>
            <a:ext cx="1578369" cy="346249"/>
          </a:xfrm>
          <a:prstGeom prst="rect">
            <a:avLst/>
          </a:prstGeom>
          <a:noFill/>
          <a:ln w="9525">
            <a:noFill/>
          </a:ln>
          <a:extLs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defTabSz="914378"/>
            <a:r>
              <a:rPr lang="zh-CN" altLang="en-US" sz="1800" kern="0" dirty="0">
                <a:solidFill>
                  <a:srgbClr val="FF0000"/>
                </a:solidFill>
                <a:cs typeface="+mn-ea"/>
                <a:sym typeface="+mn-lt"/>
              </a:rPr>
              <a:t>想一想</a:t>
            </a:r>
          </a:p>
        </p:txBody>
      </p:sp>
      <p:sp>
        <p:nvSpPr>
          <p:cNvPr id="11" name="文本框 10">
            <a:extLst>
              <a:ext uri="{FF2B5EF4-FFF2-40B4-BE49-F238E27FC236}">
                <a16:creationId xmlns:a16="http://schemas.microsoft.com/office/drawing/2014/main" id="{67A8D781-2563-4057-B630-5AA1B6C6B817}"/>
              </a:ext>
            </a:extLst>
          </p:cNvPr>
          <p:cNvSpPr txBox="1"/>
          <p:nvPr/>
        </p:nvSpPr>
        <p:spPr>
          <a:xfrm>
            <a:off x="678997" y="336097"/>
            <a:ext cx="2313374" cy="392415"/>
          </a:xfrm>
          <a:prstGeom prst="rect">
            <a:avLst/>
          </a:prstGeom>
          <a:noFill/>
        </p:spPr>
        <p:txBody>
          <a:bodyPr wrap="none" lIns="68580" tIns="34290" rIns="68580" bIns="34290" rtlCol="0">
            <a:spAutoFit/>
          </a:bodyPr>
          <a:lstStyle/>
          <a:p>
            <a:r>
              <a:rPr lang="zh-CN" altLang="en-US" sz="2100" b="1" dirty="0">
                <a:cs typeface="+mn-ea"/>
                <a:sym typeface="+mn-lt"/>
              </a:rPr>
              <a:t>燃料的热值（ </a:t>
            </a:r>
            <a:r>
              <a:rPr lang="en-US" altLang="zh-CN" sz="2100" b="1" dirty="0">
                <a:cs typeface="+mn-ea"/>
                <a:sym typeface="+mn-lt"/>
              </a:rPr>
              <a:t>q</a:t>
            </a:r>
            <a:r>
              <a:rPr lang="zh-CN" altLang="en-US" sz="2100" b="1" dirty="0">
                <a:cs typeface="+mn-ea"/>
                <a:sym typeface="+mn-lt"/>
              </a:rPr>
              <a:t>）</a:t>
            </a:r>
          </a:p>
        </p:txBody>
      </p:sp>
    </p:spTree>
    <p:extLst>
      <p:ext uri="{BB962C8B-B14F-4D97-AF65-F5344CB8AC3E}">
        <p14:creationId xmlns:p14="http://schemas.microsoft.com/office/powerpoint/2010/main" val="2252015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linds(horizontal)">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bldLvl="0" autoUpdateAnimBg="0"/>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481080" y="952629"/>
            <a:ext cx="7848600" cy="346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8580" tIns="34290" rIns="68580" bIns="34290">
            <a:spAutoFit/>
          </a:bodyPr>
          <a:lstStyle/>
          <a:p>
            <a:pPr defTabSz="914378"/>
            <a:r>
              <a:rPr lang="zh-CN" altLang="en-US" sz="1800" kern="0" dirty="0">
                <a:solidFill>
                  <a:sysClr val="windowText" lastClr="000000"/>
                </a:solidFill>
                <a:cs typeface="+mn-ea"/>
                <a:sym typeface="+mn-lt"/>
              </a:rPr>
              <a:t>计算一下</a:t>
            </a:r>
            <a:r>
              <a:rPr lang="en-US" altLang="zh-CN" sz="1800" kern="0" dirty="0">
                <a:solidFill>
                  <a:srgbClr val="FF0000"/>
                </a:solidFill>
                <a:cs typeface="+mn-ea"/>
                <a:sym typeface="+mn-lt"/>
              </a:rPr>
              <a:t>10</a:t>
            </a:r>
            <a:r>
              <a:rPr lang="zh-CN" altLang="en-US" sz="1800" kern="0" dirty="0">
                <a:solidFill>
                  <a:srgbClr val="FF0000"/>
                </a:solidFill>
                <a:cs typeface="+mn-ea"/>
                <a:sym typeface="+mn-lt"/>
              </a:rPr>
              <a:t>吨氢</a:t>
            </a:r>
            <a:r>
              <a:rPr lang="zh-CN" altLang="en-US" sz="1800" kern="0" dirty="0">
                <a:solidFill>
                  <a:sysClr val="windowText" lastClr="000000"/>
                </a:solidFill>
                <a:cs typeface="+mn-ea"/>
                <a:sym typeface="+mn-lt"/>
              </a:rPr>
              <a:t>完全燃烧放出多少焦耳的热量？</a:t>
            </a:r>
            <a:endParaRPr lang="en-US" altLang="zh-CN" sz="1800" kern="0" dirty="0">
              <a:solidFill>
                <a:sysClr val="windowText" lastClr="000000"/>
              </a:solidFill>
              <a:cs typeface="+mn-ea"/>
              <a:sym typeface="+mn-lt"/>
            </a:endParaRPr>
          </a:p>
        </p:txBody>
      </p:sp>
      <p:sp>
        <p:nvSpPr>
          <p:cNvPr id="5" name="Rectangle 3"/>
          <p:cNvSpPr>
            <a:spLocks noChangeArrowheads="1"/>
          </p:cNvSpPr>
          <p:nvPr/>
        </p:nvSpPr>
        <p:spPr bwMode="auto">
          <a:xfrm>
            <a:off x="481081" y="2698886"/>
            <a:ext cx="7931150" cy="346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8580" tIns="34290" rIns="68580" bIns="34290">
            <a:spAutoFit/>
          </a:bodyPr>
          <a:lstStyle/>
          <a:p>
            <a:pPr defTabSz="914378"/>
            <a:r>
              <a:rPr lang="zh-CN" altLang="en-US" sz="1800" kern="0" dirty="0">
                <a:solidFill>
                  <a:sysClr val="windowText" lastClr="000000"/>
                </a:solidFill>
                <a:cs typeface="+mn-ea"/>
                <a:sym typeface="+mn-lt"/>
              </a:rPr>
              <a:t>若用</a:t>
            </a:r>
            <a:r>
              <a:rPr lang="zh-CN" altLang="en-US" sz="1800" kern="0" dirty="0">
                <a:solidFill>
                  <a:srgbClr val="000000"/>
                </a:solidFill>
                <a:cs typeface="+mn-ea"/>
                <a:sym typeface="+mn-lt"/>
              </a:rPr>
              <a:t>干木柴</a:t>
            </a:r>
            <a:r>
              <a:rPr lang="zh-CN" altLang="en-US" sz="1800" kern="0" dirty="0">
                <a:solidFill>
                  <a:sysClr val="windowText" lastClr="000000"/>
                </a:solidFill>
                <a:cs typeface="+mn-ea"/>
                <a:sym typeface="+mn-lt"/>
              </a:rPr>
              <a:t>完全燃烧来获得这些热量，需要多少吨干木柴？</a:t>
            </a:r>
          </a:p>
        </p:txBody>
      </p:sp>
      <p:sp>
        <p:nvSpPr>
          <p:cNvPr id="8" name="Rectangle 6"/>
          <p:cNvSpPr>
            <a:spLocks noChangeArrowheads="1"/>
          </p:cNvSpPr>
          <p:nvPr/>
        </p:nvSpPr>
        <p:spPr bwMode="auto">
          <a:xfrm>
            <a:off x="894028" y="1300873"/>
            <a:ext cx="7355945" cy="1315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580" tIns="34290" rIns="68580" bIns="34290">
            <a:spAutoFit/>
          </a:bodyPr>
          <a:lstStyle/>
          <a:p>
            <a:pPr defTabSz="914378">
              <a:lnSpc>
                <a:spcPct val="150000"/>
              </a:lnSpc>
            </a:pPr>
            <a:r>
              <a:rPr lang="en-US" altLang="zh-CN" sz="1800" kern="0" dirty="0">
                <a:solidFill>
                  <a:sysClr val="windowText" lastClr="000000"/>
                </a:solidFill>
                <a:cs typeface="+mn-ea"/>
                <a:sym typeface="+mn-lt"/>
              </a:rPr>
              <a:t>Q</a:t>
            </a:r>
            <a:r>
              <a:rPr lang="zh-CN" altLang="en-US" sz="1800" kern="0" baseline="-25000" dirty="0">
                <a:solidFill>
                  <a:sysClr val="windowText" lastClr="000000"/>
                </a:solidFill>
                <a:cs typeface="+mn-ea"/>
                <a:sym typeface="+mn-lt"/>
              </a:rPr>
              <a:t>氢放</a:t>
            </a:r>
            <a:r>
              <a:rPr lang="en-US" altLang="zh-CN" sz="1800" kern="0" dirty="0">
                <a:solidFill>
                  <a:sysClr val="windowText" lastClr="000000"/>
                </a:solidFill>
                <a:cs typeface="+mn-ea"/>
                <a:sym typeface="+mn-lt"/>
              </a:rPr>
              <a:t> =q</a:t>
            </a:r>
            <a:r>
              <a:rPr lang="zh-CN" altLang="en-US" sz="1800" kern="0" baseline="-25000" dirty="0">
                <a:solidFill>
                  <a:sysClr val="windowText" lastClr="000000"/>
                </a:solidFill>
                <a:cs typeface="+mn-ea"/>
                <a:sym typeface="+mn-lt"/>
              </a:rPr>
              <a:t>氢</a:t>
            </a:r>
            <a:r>
              <a:rPr lang="en-US" altLang="zh-CN" sz="1800" kern="0" dirty="0">
                <a:solidFill>
                  <a:sysClr val="windowText" lastClr="000000"/>
                </a:solidFill>
                <a:cs typeface="+mn-ea"/>
                <a:sym typeface="+mn-lt"/>
              </a:rPr>
              <a:t>×m</a:t>
            </a:r>
            <a:r>
              <a:rPr lang="zh-CN" altLang="en-US" sz="1800" kern="0" baseline="-25000" dirty="0">
                <a:solidFill>
                  <a:sysClr val="windowText" lastClr="000000"/>
                </a:solidFill>
                <a:cs typeface="+mn-ea"/>
                <a:sym typeface="+mn-lt"/>
              </a:rPr>
              <a:t>氢</a:t>
            </a:r>
            <a:endParaRPr lang="zh-CN" altLang="en-US" sz="1800" kern="0" dirty="0">
              <a:solidFill>
                <a:sysClr val="windowText" lastClr="000000"/>
              </a:solidFill>
              <a:cs typeface="+mn-ea"/>
              <a:sym typeface="+mn-lt"/>
            </a:endParaRPr>
          </a:p>
          <a:p>
            <a:pPr defTabSz="914378">
              <a:lnSpc>
                <a:spcPct val="150000"/>
              </a:lnSpc>
            </a:pPr>
            <a:r>
              <a:rPr lang="en-US" altLang="zh-CN" sz="1800" kern="0" dirty="0">
                <a:solidFill>
                  <a:sysClr val="windowText" lastClr="000000"/>
                </a:solidFill>
                <a:cs typeface="+mn-ea"/>
                <a:sym typeface="+mn-lt"/>
              </a:rPr>
              <a:t>                    = 1.4×10</a:t>
            </a:r>
            <a:r>
              <a:rPr lang="en-US" altLang="zh-CN" sz="1800" kern="0" baseline="30000" dirty="0">
                <a:solidFill>
                  <a:sysClr val="windowText" lastClr="000000"/>
                </a:solidFill>
                <a:cs typeface="+mn-ea"/>
                <a:sym typeface="+mn-lt"/>
              </a:rPr>
              <a:t>8</a:t>
            </a:r>
            <a:r>
              <a:rPr lang="en-US" altLang="zh-CN" sz="1800" kern="0" dirty="0">
                <a:solidFill>
                  <a:sysClr val="windowText" lastClr="000000"/>
                </a:solidFill>
                <a:cs typeface="+mn-ea"/>
                <a:sym typeface="+mn-lt"/>
              </a:rPr>
              <a:t> J/kg× 10×10</a:t>
            </a:r>
            <a:r>
              <a:rPr lang="en-US" altLang="zh-CN" sz="1800" kern="0" baseline="30000" dirty="0">
                <a:solidFill>
                  <a:sysClr val="windowText" lastClr="000000"/>
                </a:solidFill>
                <a:cs typeface="+mn-ea"/>
                <a:sym typeface="+mn-lt"/>
              </a:rPr>
              <a:t>3</a:t>
            </a:r>
            <a:r>
              <a:rPr lang="en-US" altLang="zh-CN" sz="1800" kern="0" dirty="0">
                <a:solidFill>
                  <a:sysClr val="windowText" lastClr="000000"/>
                </a:solidFill>
                <a:cs typeface="+mn-ea"/>
                <a:sym typeface="+mn-lt"/>
              </a:rPr>
              <a:t> kg</a:t>
            </a:r>
          </a:p>
          <a:p>
            <a:pPr defTabSz="914378">
              <a:lnSpc>
                <a:spcPct val="150000"/>
              </a:lnSpc>
            </a:pPr>
            <a:r>
              <a:rPr lang="en-US" altLang="zh-CN" sz="1800" kern="0" dirty="0">
                <a:solidFill>
                  <a:sysClr val="windowText" lastClr="000000"/>
                </a:solidFill>
                <a:cs typeface="+mn-ea"/>
                <a:sym typeface="+mn-lt"/>
              </a:rPr>
              <a:t>                    = 1.4×10</a:t>
            </a:r>
            <a:r>
              <a:rPr lang="en-US" altLang="zh-CN" sz="1800" kern="0" baseline="30000" dirty="0">
                <a:solidFill>
                  <a:sysClr val="windowText" lastClr="000000"/>
                </a:solidFill>
                <a:cs typeface="+mn-ea"/>
                <a:sym typeface="+mn-lt"/>
              </a:rPr>
              <a:t>12</a:t>
            </a:r>
            <a:r>
              <a:rPr lang="en-US" altLang="zh-CN" sz="1800" kern="0" dirty="0">
                <a:solidFill>
                  <a:sysClr val="windowText" lastClr="000000"/>
                </a:solidFill>
                <a:cs typeface="+mn-ea"/>
                <a:sym typeface="+mn-lt"/>
              </a:rPr>
              <a:t> J</a:t>
            </a:r>
          </a:p>
        </p:txBody>
      </p:sp>
      <p:graphicFrame>
        <p:nvGraphicFramePr>
          <p:cNvPr id="11" name="Object 9"/>
          <p:cNvGraphicFramePr>
            <a:graphicFrameLocks noChangeAspect="1"/>
          </p:cNvGraphicFramePr>
          <p:nvPr>
            <p:extLst>
              <p:ext uri="{D42A27DB-BD31-4B8C-83A1-F6EECF244321}">
                <p14:modId xmlns:p14="http://schemas.microsoft.com/office/powerpoint/2010/main" val="3085494263"/>
              </p:ext>
            </p:extLst>
          </p:nvPr>
        </p:nvGraphicFramePr>
        <p:xfrm>
          <a:off x="1088571" y="2898388"/>
          <a:ext cx="6232706" cy="1115723"/>
        </p:xfrm>
        <a:graphic>
          <a:graphicData uri="http://schemas.openxmlformats.org/presentationml/2006/ole">
            <mc:AlternateContent xmlns:mc="http://schemas.openxmlformats.org/markup-compatibility/2006">
              <mc:Choice xmlns:v="urn:schemas-microsoft-com:vml" Requires="v">
                <p:oleObj name="Equation" r:id="rId2" imgW="3593880" imgH="482400" progId="Equation.DSMT4">
                  <p:embed/>
                </p:oleObj>
              </mc:Choice>
              <mc:Fallback>
                <p:oleObj name="Equation" r:id="rId2" imgW="3593880" imgH="482400" progId="Equation.DSMT4">
                  <p:embed/>
                  <p:pic>
                    <p:nvPicPr>
                      <p:cNvPr id="11" name="Object 9"/>
                      <p:cNvPicPr>
                        <a:picLocks noChangeAspect="1" noChangeArrowheads="1"/>
                      </p:cNvPicPr>
                      <p:nvPr/>
                    </p:nvPicPr>
                    <p:blipFill>
                      <a:blip r:embed="rId3"/>
                      <a:srcRect/>
                      <a:stretch>
                        <a:fillRect/>
                      </a:stretch>
                    </p:blipFill>
                    <p:spPr bwMode="auto">
                      <a:xfrm>
                        <a:off x="1088571" y="2898388"/>
                        <a:ext cx="6232706" cy="1115723"/>
                      </a:xfrm>
                      <a:prstGeom prst="rect">
                        <a:avLst/>
                      </a:prstGeom>
                      <a:noFill/>
                      <a:ln>
                        <a:noFill/>
                      </a:ln>
                    </p:spPr>
                  </p:pic>
                </p:oleObj>
              </mc:Fallback>
            </mc:AlternateContent>
          </a:graphicData>
        </a:graphic>
      </p:graphicFrame>
      <p:sp>
        <p:nvSpPr>
          <p:cNvPr id="12" name="Rectangle 10"/>
          <p:cNvSpPr>
            <a:spLocks noChangeArrowheads="1"/>
          </p:cNvSpPr>
          <p:nvPr/>
        </p:nvSpPr>
        <p:spPr bwMode="auto">
          <a:xfrm>
            <a:off x="276652" y="4213614"/>
            <a:ext cx="4916747" cy="346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580" tIns="34290" rIns="68580" bIns="34290">
            <a:spAutoFit/>
          </a:bodyPr>
          <a:lstStyle/>
          <a:p>
            <a:pPr defTabSz="914378"/>
            <a:r>
              <a:rPr lang="zh-CN" altLang="en-US" sz="1800" kern="0" dirty="0">
                <a:solidFill>
                  <a:sysClr val="windowText" lastClr="000000"/>
                </a:solidFill>
                <a:cs typeface="+mn-ea"/>
                <a:sym typeface="+mn-lt"/>
              </a:rPr>
              <a:t>　大约需要</a:t>
            </a:r>
            <a:r>
              <a:rPr lang="en-US" altLang="zh-CN" sz="1800" kern="0" dirty="0">
                <a:solidFill>
                  <a:srgbClr val="FF0000"/>
                </a:solidFill>
                <a:cs typeface="+mn-ea"/>
                <a:sym typeface="+mn-lt"/>
              </a:rPr>
              <a:t>120</a:t>
            </a:r>
            <a:r>
              <a:rPr lang="zh-CN" altLang="en-US" sz="1800" kern="0" dirty="0">
                <a:solidFill>
                  <a:srgbClr val="FF0000"/>
                </a:solidFill>
                <a:cs typeface="+mn-ea"/>
                <a:sym typeface="+mn-lt"/>
              </a:rPr>
              <a:t>吨的干木柴</a:t>
            </a:r>
            <a:r>
              <a:rPr lang="zh-CN" altLang="en-US" sz="1800" kern="0" dirty="0">
                <a:solidFill>
                  <a:sysClr val="windowText" lastClr="000000"/>
                </a:solidFill>
                <a:cs typeface="+mn-ea"/>
                <a:sym typeface="+mn-lt"/>
              </a:rPr>
              <a:t>。</a:t>
            </a:r>
            <a:endParaRPr lang="en-US" altLang="zh-CN" sz="1800" kern="0" dirty="0">
              <a:solidFill>
                <a:sysClr val="windowText" lastClr="000000"/>
              </a:solidFill>
              <a:cs typeface="+mn-ea"/>
              <a:sym typeface="+mn-lt"/>
            </a:endParaRPr>
          </a:p>
        </p:txBody>
      </p:sp>
      <p:sp>
        <p:nvSpPr>
          <p:cNvPr id="7" name="文本框 6">
            <a:extLst>
              <a:ext uri="{FF2B5EF4-FFF2-40B4-BE49-F238E27FC236}">
                <a16:creationId xmlns:a16="http://schemas.microsoft.com/office/drawing/2014/main" id="{C39775E5-F2FD-4A1C-AC75-7DA762FA0B25}"/>
              </a:ext>
            </a:extLst>
          </p:cNvPr>
          <p:cNvSpPr txBox="1"/>
          <p:nvPr/>
        </p:nvSpPr>
        <p:spPr>
          <a:xfrm>
            <a:off x="678997" y="336097"/>
            <a:ext cx="2313374" cy="392415"/>
          </a:xfrm>
          <a:prstGeom prst="rect">
            <a:avLst/>
          </a:prstGeom>
          <a:noFill/>
        </p:spPr>
        <p:txBody>
          <a:bodyPr wrap="none" lIns="68580" tIns="34290" rIns="68580" bIns="34290" rtlCol="0">
            <a:spAutoFit/>
          </a:bodyPr>
          <a:lstStyle/>
          <a:p>
            <a:r>
              <a:rPr lang="zh-CN" altLang="en-US" sz="2100" b="1" dirty="0">
                <a:cs typeface="+mn-ea"/>
                <a:sym typeface="+mn-lt"/>
              </a:rPr>
              <a:t>燃料的热值（ </a:t>
            </a:r>
            <a:r>
              <a:rPr lang="en-US" altLang="zh-CN" sz="2100" b="1" dirty="0">
                <a:cs typeface="+mn-ea"/>
                <a:sym typeface="+mn-lt"/>
              </a:rPr>
              <a:t>q</a:t>
            </a:r>
            <a:r>
              <a:rPr lang="zh-CN" altLang="en-US" sz="2100" b="1" dirty="0">
                <a:cs typeface="+mn-ea"/>
                <a:sym typeface="+mn-lt"/>
              </a:rPr>
              <a:t>）</a:t>
            </a:r>
          </a:p>
        </p:txBody>
      </p:sp>
    </p:spTree>
    <p:extLst>
      <p:ext uri="{BB962C8B-B14F-4D97-AF65-F5344CB8AC3E}">
        <p14:creationId xmlns:p14="http://schemas.microsoft.com/office/powerpoint/2010/main" val="2023033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utoUpdateAnimBg="0"/>
      <p:bldP spid="8" grpId="0" autoUpdateAnimBg="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2"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bwMode="auto">
          <a:xfrm>
            <a:off x="1099795" y="2302133"/>
            <a:ext cx="4012829" cy="160201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Box 16"/>
          <p:cNvSpPr txBox="1">
            <a:spLocks noChangeArrowheads="1"/>
          </p:cNvSpPr>
          <p:nvPr/>
        </p:nvSpPr>
        <p:spPr bwMode="auto">
          <a:xfrm>
            <a:off x="3469235" y="1711483"/>
            <a:ext cx="1723251" cy="684803"/>
          </a:xfrm>
          <a:prstGeom prst="rect">
            <a:avLst/>
          </a:prstGeom>
          <a:solidFill>
            <a:srgbClr val="1D9A78"/>
          </a:solidFill>
          <a:ln>
            <a:solidFill>
              <a:schemeClr val="accent1"/>
            </a:solidFill>
            <a:headEnd/>
            <a:tailEnd/>
          </a:ln>
        </p:spPr>
        <p:style>
          <a:lnRef idx="2">
            <a:schemeClr val="accent6"/>
          </a:lnRef>
          <a:fillRef idx="1">
            <a:schemeClr val="lt1"/>
          </a:fillRef>
          <a:effectRef idx="0">
            <a:schemeClr val="accent6"/>
          </a:effectRef>
          <a:fontRef idx="minor">
            <a:schemeClr val="dk1"/>
          </a:fontRef>
        </p:style>
        <p:txBody>
          <a:bodyPr wrap="square" lIns="68580" tIns="34290" rIns="68580" bIns="34290">
            <a:spAutoFit/>
          </a:bodyPr>
          <a:lstStyle>
            <a:lvl1pPr eaLnBrk="0" hangingPunct="0">
              <a:defRPr sz="2000">
                <a:solidFill>
                  <a:schemeClr val="tx1"/>
                </a:solidFill>
                <a:latin typeface="Calibri" pitchFamily="34" charset="0"/>
                <a:ea typeface="微软雅黑" pitchFamily="34"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algn="ctr" defTabSz="914378"/>
            <a:r>
              <a:rPr lang="zh-CN" altLang="en-US" kern="0" dirty="0">
                <a:solidFill>
                  <a:schemeClr val="bg1"/>
                </a:solidFill>
                <a:latin typeface="+mn-lt"/>
                <a:ea typeface="+mn-ea"/>
                <a:cs typeface="+mn-ea"/>
                <a:sym typeface="+mn-lt"/>
              </a:rPr>
              <a:t>废气带走的能量</a:t>
            </a:r>
          </a:p>
        </p:txBody>
      </p:sp>
      <p:sp>
        <p:nvSpPr>
          <p:cNvPr id="4" name="Text Box 17"/>
          <p:cNvSpPr txBox="1">
            <a:spLocks noChangeArrowheads="1"/>
          </p:cNvSpPr>
          <p:nvPr/>
        </p:nvSpPr>
        <p:spPr bwMode="auto">
          <a:xfrm>
            <a:off x="2120776" y="2156145"/>
            <a:ext cx="1970867" cy="300083"/>
          </a:xfrm>
          <a:prstGeom prst="rect">
            <a:avLst/>
          </a:prstGeom>
          <a:solidFill>
            <a:srgbClr val="1D9A78"/>
          </a:solidFill>
          <a:ln>
            <a:solidFill>
              <a:schemeClr val="accent1"/>
            </a:solidFill>
            <a:headEnd/>
            <a:tailEnd/>
          </a:ln>
        </p:spPr>
        <p:style>
          <a:lnRef idx="2">
            <a:schemeClr val="accent6"/>
          </a:lnRef>
          <a:fillRef idx="1">
            <a:schemeClr val="lt1"/>
          </a:fillRef>
          <a:effectRef idx="0">
            <a:schemeClr val="accent6"/>
          </a:effectRef>
          <a:fontRef idx="minor">
            <a:schemeClr val="dk1"/>
          </a:fontRef>
        </p:style>
        <p:txBody>
          <a:bodyPr wrap="square" lIns="68580" tIns="34290" rIns="68580" bIns="34290">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algn="ctr" defTabSz="914378" eaLnBrk="0" hangingPunct="0"/>
            <a:r>
              <a:rPr lang="zh-CN" altLang="en-US" sz="1500" kern="0" dirty="0">
                <a:solidFill>
                  <a:schemeClr val="bg1"/>
                </a:solidFill>
                <a:latin typeface="+mn-lt"/>
                <a:ea typeface="+mn-ea"/>
                <a:cs typeface="+mn-ea"/>
                <a:sym typeface="+mn-lt"/>
              </a:rPr>
              <a:t>散热、克服摩擦损失</a:t>
            </a:r>
          </a:p>
        </p:txBody>
      </p:sp>
      <p:sp>
        <p:nvSpPr>
          <p:cNvPr id="8" name="矩形 1"/>
          <p:cNvSpPr>
            <a:spLocks noChangeArrowheads="1"/>
          </p:cNvSpPr>
          <p:nvPr/>
        </p:nvSpPr>
        <p:spPr bwMode="auto">
          <a:xfrm>
            <a:off x="495300" y="4091272"/>
            <a:ext cx="81438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defTabSz="914378" eaLnBrk="0" hangingPunct="0">
              <a:lnSpc>
                <a:spcPct val="150000"/>
              </a:lnSpc>
            </a:pPr>
            <a:r>
              <a:rPr lang="zh-CN" altLang="en-US" sz="1700" kern="0" dirty="0">
                <a:solidFill>
                  <a:sysClr val="windowText" lastClr="000000"/>
                </a:solidFill>
                <a:cs typeface="+mn-ea"/>
                <a:sym typeface="+mn-lt"/>
              </a:rPr>
              <a:t>由图可知，真正能转变为对外做有用功的能量只是</a:t>
            </a:r>
            <a:r>
              <a:rPr lang="zh-CN" altLang="en-US" sz="1700" kern="0" dirty="0">
                <a:solidFill>
                  <a:srgbClr val="FF0000"/>
                </a:solidFill>
                <a:cs typeface="+mn-ea"/>
                <a:sym typeface="+mn-lt"/>
              </a:rPr>
              <a:t>燃料燃烧时所释放能量的一部分。</a:t>
            </a:r>
          </a:p>
        </p:txBody>
      </p:sp>
      <p:sp>
        <p:nvSpPr>
          <p:cNvPr id="9" name="Rectangle 7"/>
          <p:cNvSpPr>
            <a:spLocks noChangeArrowheads="1"/>
          </p:cNvSpPr>
          <p:nvPr/>
        </p:nvSpPr>
        <p:spPr bwMode="auto">
          <a:xfrm>
            <a:off x="495300" y="847726"/>
            <a:ext cx="8360041" cy="484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580" tIns="34290" rIns="68580" bIns="34290">
            <a:spAutoFit/>
          </a:bodyPr>
          <a:lstStyle/>
          <a:p>
            <a:pPr defTabSz="914378">
              <a:lnSpc>
                <a:spcPct val="150000"/>
              </a:lnSpc>
            </a:pPr>
            <a:r>
              <a:rPr lang="zh-CN" altLang="en-US" sz="1800" kern="0" dirty="0">
                <a:solidFill>
                  <a:srgbClr val="000000"/>
                </a:solidFill>
                <a:cs typeface="+mn-ea"/>
                <a:sym typeface="+mn-lt"/>
              </a:rPr>
              <a:t>在内燃机中燃料是否能够完全燃烧？燃料燃烧释放的能量都到哪里去了？</a:t>
            </a:r>
          </a:p>
        </p:txBody>
      </p:sp>
      <p:sp>
        <p:nvSpPr>
          <p:cNvPr id="11" name="文本框 10">
            <a:extLst>
              <a:ext uri="{FF2B5EF4-FFF2-40B4-BE49-F238E27FC236}">
                <a16:creationId xmlns:a16="http://schemas.microsoft.com/office/drawing/2014/main" id="{48FCB8FC-A096-4F59-9C08-8221AB9FB361}"/>
              </a:ext>
            </a:extLst>
          </p:cNvPr>
          <p:cNvSpPr txBox="1"/>
          <p:nvPr/>
        </p:nvSpPr>
        <p:spPr>
          <a:xfrm>
            <a:off x="678997" y="336097"/>
            <a:ext cx="968054" cy="392415"/>
          </a:xfrm>
          <a:prstGeom prst="rect">
            <a:avLst/>
          </a:prstGeom>
          <a:noFill/>
        </p:spPr>
        <p:txBody>
          <a:bodyPr wrap="none" lIns="68580" tIns="34290" rIns="68580" bIns="34290" rtlCol="0">
            <a:spAutoFit/>
          </a:bodyPr>
          <a:lstStyle/>
          <a:p>
            <a:r>
              <a:rPr lang="zh-CN" altLang="en-US" sz="2100" b="1" dirty="0">
                <a:cs typeface="+mn-ea"/>
                <a:sym typeface="+mn-lt"/>
              </a:rPr>
              <a:t>想一想</a:t>
            </a:r>
          </a:p>
        </p:txBody>
      </p:sp>
    </p:spTree>
    <p:extLst>
      <p:ext uri="{BB962C8B-B14F-4D97-AF65-F5344CB8AC3E}">
        <p14:creationId xmlns:p14="http://schemas.microsoft.com/office/powerpoint/2010/main" val="929159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arn(inVertical)">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fade">
                                      <p:cBhvr>
                                        <p:cTn id="23" dur="1000"/>
                                        <p:tgtEl>
                                          <p:spTgt spid="3"/>
                                        </p:tgtEl>
                                      </p:cBhvr>
                                    </p:animEffect>
                                    <p:anim calcmode="lin" valueType="num">
                                      <p:cBhvr>
                                        <p:cTn id="24" dur="1000" fill="hold"/>
                                        <p:tgtEl>
                                          <p:spTgt spid="3"/>
                                        </p:tgtEl>
                                        <p:attrNameLst>
                                          <p:attrName>ppt_x</p:attrName>
                                        </p:attrNameLst>
                                      </p:cBhvr>
                                      <p:tavLst>
                                        <p:tav tm="0">
                                          <p:val>
                                            <p:strVal val="#ppt_x"/>
                                          </p:val>
                                        </p:tav>
                                        <p:tav tm="100000">
                                          <p:val>
                                            <p:strVal val="#ppt_x"/>
                                          </p:val>
                                        </p:tav>
                                      </p:tavLst>
                                    </p:anim>
                                    <p:anim calcmode="lin" valueType="num">
                                      <p:cBhvr>
                                        <p:cTn id="2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circle(in)">
                                      <p:cBhvr>
                                        <p:cTn id="30"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bldLvl="0" animBg="1" autoUpdateAnimBg="0"/>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495301" y="1001713"/>
            <a:ext cx="7336364" cy="1038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marL="342892" indent="-342892" defTabSz="914378" eaLnBrk="0" hangingPunct="0">
              <a:lnSpc>
                <a:spcPct val="150000"/>
              </a:lnSpc>
              <a:buClr>
                <a:srgbClr val="535353"/>
              </a:buClr>
              <a:buSzPct val="75000"/>
            </a:pPr>
            <a:r>
              <a:rPr lang="en-US" altLang="zh-CN" sz="2100" kern="0" dirty="0">
                <a:solidFill>
                  <a:srgbClr val="FF0000"/>
                </a:solidFill>
                <a:cs typeface="+mn-ea"/>
                <a:sym typeface="+mn-lt"/>
              </a:rPr>
              <a:t>1.</a:t>
            </a:r>
            <a:r>
              <a:rPr lang="zh-CN" altLang="en-US" sz="2100" kern="0" dirty="0">
                <a:solidFill>
                  <a:srgbClr val="FF0000"/>
                </a:solidFill>
                <a:cs typeface="+mn-ea"/>
                <a:sym typeface="+mn-lt"/>
              </a:rPr>
              <a:t>定义：</a:t>
            </a:r>
            <a:r>
              <a:rPr lang="zh-CN" altLang="en-US" sz="2100" kern="0" dirty="0">
                <a:solidFill>
                  <a:srgbClr val="000000"/>
                </a:solidFill>
                <a:cs typeface="+mn-ea"/>
                <a:sym typeface="+mn-lt"/>
              </a:rPr>
              <a:t>用来做有用功的那部分能量与燃料完全燃烧释放的能量之比称为热机效率</a:t>
            </a:r>
            <a:r>
              <a:rPr lang="en-US" altLang="zh-CN" sz="2100" kern="0" dirty="0">
                <a:solidFill>
                  <a:srgbClr val="000000"/>
                </a:solidFill>
                <a:cs typeface="+mn-ea"/>
                <a:sym typeface="+mn-lt"/>
              </a:rPr>
              <a:t>.</a:t>
            </a:r>
            <a:endParaRPr lang="zh-CN" altLang="en-US" sz="2100" kern="0" dirty="0">
              <a:solidFill>
                <a:srgbClr val="000000"/>
              </a:solidFill>
              <a:cs typeface="+mn-ea"/>
              <a:sym typeface="+mn-lt"/>
            </a:endParaRPr>
          </a:p>
        </p:txBody>
      </p:sp>
      <p:grpSp>
        <p:nvGrpSpPr>
          <p:cNvPr id="22" name="组合 21"/>
          <p:cNvGrpSpPr/>
          <p:nvPr/>
        </p:nvGrpSpPr>
        <p:grpSpPr>
          <a:xfrm>
            <a:off x="1770315" y="2253414"/>
            <a:ext cx="3444875" cy="1097127"/>
            <a:chOff x="3048781" y="2050184"/>
            <a:chExt cx="3444875" cy="1012439"/>
          </a:xfrm>
        </p:grpSpPr>
        <p:grpSp>
          <p:nvGrpSpPr>
            <p:cNvPr id="3" name="Group 4"/>
            <p:cNvGrpSpPr>
              <a:grpSpLocks/>
            </p:cNvGrpSpPr>
            <p:nvPr/>
          </p:nvGrpSpPr>
          <p:grpSpPr bwMode="auto">
            <a:xfrm>
              <a:off x="3048781" y="2050184"/>
              <a:ext cx="3444875" cy="1012439"/>
              <a:chOff x="42" y="-27"/>
              <a:chExt cx="1609" cy="483"/>
            </a:xfrm>
          </p:grpSpPr>
          <p:grpSp>
            <p:nvGrpSpPr>
              <p:cNvPr id="4" name="Group 5"/>
              <p:cNvGrpSpPr>
                <a:grpSpLocks/>
              </p:cNvGrpSpPr>
              <p:nvPr/>
            </p:nvGrpSpPr>
            <p:grpSpPr bwMode="auto">
              <a:xfrm>
                <a:off x="274" y="-27"/>
                <a:ext cx="1377" cy="483"/>
                <a:chOff x="-107" y="-27"/>
                <a:chExt cx="1377" cy="483"/>
              </a:xfrm>
            </p:grpSpPr>
            <p:grpSp>
              <p:nvGrpSpPr>
                <p:cNvPr id="6" name="Group 6"/>
                <p:cNvGrpSpPr>
                  <a:grpSpLocks/>
                </p:cNvGrpSpPr>
                <p:nvPr/>
              </p:nvGrpSpPr>
              <p:grpSpPr bwMode="auto">
                <a:xfrm>
                  <a:off x="-107" y="-27"/>
                  <a:ext cx="817" cy="483"/>
                  <a:chOff x="-107" y="-27"/>
                  <a:chExt cx="817" cy="483"/>
                </a:xfrm>
              </p:grpSpPr>
              <p:sp>
                <p:nvSpPr>
                  <p:cNvPr id="8" name="Text Box 9"/>
                  <p:cNvSpPr txBox="1">
                    <a:spLocks noChangeArrowheads="1"/>
                  </p:cNvSpPr>
                  <p:nvPr/>
                </p:nvSpPr>
                <p:spPr bwMode="auto">
                  <a:xfrm>
                    <a:off x="-61" y="-27"/>
                    <a:ext cx="771"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defTabSz="914378" eaLnBrk="0" hangingPunct="0"/>
                    <a:r>
                      <a:rPr lang="en-US" altLang="zh-CN" sz="2100" b="1" i="1" kern="0" dirty="0">
                        <a:latin typeface="+mn-lt"/>
                        <a:ea typeface="+mn-ea"/>
                        <a:cs typeface="+mn-ea"/>
                        <a:sym typeface="+mn-lt"/>
                      </a:rPr>
                      <a:t>W</a:t>
                    </a:r>
                    <a:r>
                      <a:rPr lang="zh-CN" altLang="en-US" sz="2100" b="1" kern="0" baseline="-25000" dirty="0">
                        <a:latin typeface="+mn-lt"/>
                        <a:ea typeface="+mn-ea"/>
                        <a:cs typeface="+mn-ea"/>
                        <a:sym typeface="+mn-lt"/>
                      </a:rPr>
                      <a:t>有</a:t>
                    </a:r>
                  </a:p>
                </p:txBody>
              </p:sp>
              <p:grpSp>
                <p:nvGrpSpPr>
                  <p:cNvPr id="9" name="Group 8"/>
                  <p:cNvGrpSpPr>
                    <a:grpSpLocks/>
                  </p:cNvGrpSpPr>
                  <p:nvPr/>
                </p:nvGrpSpPr>
                <p:grpSpPr bwMode="auto">
                  <a:xfrm>
                    <a:off x="-107" y="246"/>
                    <a:ext cx="817" cy="210"/>
                    <a:chOff x="-107" y="-71"/>
                    <a:chExt cx="817" cy="210"/>
                  </a:xfrm>
                </p:grpSpPr>
                <p:sp>
                  <p:nvSpPr>
                    <p:cNvPr id="10" name="Line 11"/>
                    <p:cNvSpPr>
                      <a:spLocks noChangeShapeType="1"/>
                    </p:cNvSpPr>
                    <p:nvPr/>
                  </p:nvSpPr>
                  <p:spPr bwMode="auto">
                    <a:xfrm>
                      <a:off x="-107" y="-71"/>
                      <a:ext cx="499"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914378"/>
                      <a:endParaRPr lang="zh-CN" altLang="en-US" sz="2100" kern="0">
                        <a:cs typeface="+mn-ea"/>
                        <a:sym typeface="+mn-lt"/>
                      </a:endParaRPr>
                    </a:p>
                  </p:txBody>
                </p:sp>
                <p:sp>
                  <p:nvSpPr>
                    <p:cNvPr id="11" name="Text Box 12"/>
                    <p:cNvSpPr txBox="1">
                      <a:spLocks noChangeArrowheads="1"/>
                    </p:cNvSpPr>
                    <p:nvPr/>
                  </p:nvSpPr>
                  <p:spPr bwMode="auto">
                    <a:xfrm>
                      <a:off x="-61" y="-44"/>
                      <a:ext cx="771"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defTabSz="914378" eaLnBrk="0" hangingPunct="0"/>
                      <a:r>
                        <a:rPr lang="en-US" altLang="zh-CN" sz="2100" b="1" i="1" kern="0" dirty="0">
                          <a:latin typeface="+mn-lt"/>
                          <a:ea typeface="+mn-ea"/>
                          <a:cs typeface="+mn-ea"/>
                          <a:sym typeface="+mn-lt"/>
                        </a:rPr>
                        <a:t>Q</a:t>
                      </a:r>
                      <a:r>
                        <a:rPr lang="zh-CN" altLang="en-US" sz="2100" b="1" kern="0" baseline="-25000" dirty="0">
                          <a:latin typeface="+mn-lt"/>
                          <a:ea typeface="+mn-ea"/>
                          <a:cs typeface="+mn-ea"/>
                          <a:sym typeface="+mn-lt"/>
                        </a:rPr>
                        <a:t>放</a:t>
                      </a:r>
                    </a:p>
                  </p:txBody>
                </p:sp>
              </p:grpSp>
            </p:grpSp>
            <p:sp>
              <p:nvSpPr>
                <p:cNvPr id="7" name="Text Box 13"/>
                <p:cNvSpPr txBox="1">
                  <a:spLocks noChangeArrowheads="1"/>
                </p:cNvSpPr>
                <p:nvPr/>
              </p:nvSpPr>
              <p:spPr bwMode="auto">
                <a:xfrm>
                  <a:off x="454" y="199"/>
                  <a:ext cx="81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defTabSz="914378" eaLnBrk="0" hangingPunct="0"/>
                  <a:endParaRPr lang="zh-CN" altLang="en-US" sz="2100" b="1" kern="0">
                    <a:latin typeface="+mn-lt"/>
                    <a:ea typeface="+mn-ea"/>
                    <a:cs typeface="+mn-ea"/>
                    <a:sym typeface="+mn-lt"/>
                  </a:endParaRPr>
                </a:p>
              </p:txBody>
            </p:sp>
          </p:grpSp>
          <p:sp>
            <p:nvSpPr>
              <p:cNvPr id="5" name="Rectangle 14"/>
              <p:cNvSpPr>
                <a:spLocks noChangeArrowheads="1"/>
              </p:cNvSpPr>
              <p:nvPr/>
            </p:nvSpPr>
            <p:spPr bwMode="auto">
              <a:xfrm>
                <a:off x="42" y="173"/>
                <a:ext cx="23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defTabSz="914378" eaLnBrk="0" hangingPunct="0">
                  <a:lnSpc>
                    <a:spcPct val="80000"/>
                  </a:lnSpc>
                  <a:spcBef>
                    <a:spcPct val="20000"/>
                  </a:spcBef>
                </a:pPr>
                <a:r>
                  <a:rPr lang="en-US" altLang="zh-CN" sz="2100" b="1" i="1" kern="0" dirty="0">
                    <a:cs typeface="+mn-ea"/>
                    <a:sym typeface="+mn-lt"/>
                  </a:rPr>
                  <a:t>η</a:t>
                </a:r>
                <a:r>
                  <a:rPr lang="en-US" altLang="zh-CN" sz="2100" b="1" kern="0" dirty="0">
                    <a:cs typeface="+mn-ea"/>
                    <a:sym typeface="+mn-lt"/>
                  </a:rPr>
                  <a:t>=</a:t>
                </a:r>
              </a:p>
            </p:txBody>
          </p:sp>
        </p:grpSp>
        <p:sp>
          <p:nvSpPr>
            <p:cNvPr id="13" name="TextBox 12"/>
            <p:cNvSpPr txBox="1">
              <a:spLocks noChangeArrowheads="1"/>
            </p:cNvSpPr>
            <p:nvPr/>
          </p:nvSpPr>
          <p:spPr bwMode="auto">
            <a:xfrm>
              <a:off x="4461137" y="2438921"/>
              <a:ext cx="1125629" cy="38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defTabSz="914378"/>
              <a:r>
                <a:rPr lang="en-US" altLang="zh-CN" sz="2100" b="1" i="1" kern="0" dirty="0">
                  <a:latin typeface="+mn-lt"/>
                  <a:ea typeface="+mn-ea"/>
                  <a:cs typeface="+mn-ea"/>
                  <a:sym typeface="+mn-lt"/>
                </a:rPr>
                <a:t>X 100%</a:t>
              </a:r>
              <a:endParaRPr lang="zh-CN" altLang="en-US" sz="2100" b="1" i="1" kern="0" dirty="0">
                <a:latin typeface="+mn-lt"/>
                <a:ea typeface="+mn-ea"/>
                <a:cs typeface="+mn-ea"/>
                <a:sym typeface="+mn-lt"/>
              </a:endParaRPr>
            </a:p>
          </p:txBody>
        </p:sp>
      </p:grpSp>
      <p:sp>
        <p:nvSpPr>
          <p:cNvPr id="23" name="TextBox 22"/>
          <p:cNvSpPr txBox="1"/>
          <p:nvPr/>
        </p:nvSpPr>
        <p:spPr>
          <a:xfrm>
            <a:off x="495300" y="2528435"/>
            <a:ext cx="1435098" cy="415497"/>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t">
            <a:spAutoFit/>
          </a:bodyPr>
          <a:lstStyle/>
          <a:p>
            <a:pPr defTabSz="914378" latinLnBrk="1" hangingPunct="0"/>
            <a:r>
              <a:rPr lang="en-US" altLang="zh-CN" sz="2100" kern="0" dirty="0">
                <a:solidFill>
                  <a:srgbClr val="FF0000"/>
                </a:solidFill>
                <a:cs typeface="+mn-ea"/>
                <a:sym typeface="+mn-lt"/>
              </a:rPr>
              <a:t>2.</a:t>
            </a:r>
            <a:r>
              <a:rPr lang="zh-CN" altLang="en-US" sz="2100" kern="0" dirty="0">
                <a:solidFill>
                  <a:srgbClr val="FF0000"/>
                </a:solidFill>
                <a:cs typeface="+mn-ea"/>
                <a:sym typeface="+mn-lt"/>
              </a:rPr>
              <a:t>公式：</a:t>
            </a:r>
          </a:p>
        </p:txBody>
      </p:sp>
      <p:sp>
        <p:nvSpPr>
          <p:cNvPr id="24" name="TextBox 23"/>
          <p:cNvSpPr txBox="1"/>
          <p:nvPr/>
        </p:nvSpPr>
        <p:spPr>
          <a:xfrm>
            <a:off x="495300" y="3622536"/>
            <a:ext cx="3415177" cy="577079"/>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t">
            <a:spAutoFit/>
          </a:bodyPr>
          <a:lstStyle/>
          <a:p>
            <a:pPr defTabSz="914378" latinLnBrk="1" hangingPunct="0">
              <a:lnSpc>
                <a:spcPct val="150000"/>
              </a:lnSpc>
            </a:pPr>
            <a:r>
              <a:rPr lang="en-US" altLang="zh-CN" sz="2100" kern="0" dirty="0">
                <a:solidFill>
                  <a:srgbClr val="FF0000"/>
                </a:solidFill>
                <a:cs typeface="+mn-ea"/>
                <a:sym typeface="+mn-lt"/>
              </a:rPr>
              <a:t>3.</a:t>
            </a:r>
            <a:r>
              <a:rPr lang="zh-CN" altLang="en-US" sz="2100" kern="0" dirty="0">
                <a:solidFill>
                  <a:srgbClr val="FF0000"/>
                </a:solidFill>
                <a:cs typeface="+mn-ea"/>
                <a:sym typeface="+mn-lt"/>
              </a:rPr>
              <a:t>热机的效率都小于</a:t>
            </a:r>
            <a:r>
              <a:rPr lang="en-US" altLang="zh-CN" sz="2100" kern="0" dirty="0">
                <a:solidFill>
                  <a:srgbClr val="FF0000"/>
                </a:solidFill>
                <a:cs typeface="+mn-ea"/>
                <a:sym typeface="+mn-lt"/>
              </a:rPr>
              <a:t>1</a:t>
            </a:r>
            <a:r>
              <a:rPr lang="zh-CN" altLang="en-US" sz="2100" kern="0" dirty="0">
                <a:solidFill>
                  <a:srgbClr val="FF0000"/>
                </a:solidFill>
                <a:cs typeface="+mn-ea"/>
                <a:sym typeface="+mn-lt"/>
              </a:rPr>
              <a:t>。</a:t>
            </a:r>
            <a:endParaRPr lang="en-US" altLang="zh-CN" sz="2100" kern="0" dirty="0">
              <a:solidFill>
                <a:srgbClr val="FF0000"/>
              </a:solidFill>
              <a:cs typeface="+mn-ea"/>
              <a:sym typeface="+mn-lt"/>
            </a:endParaRPr>
          </a:p>
        </p:txBody>
      </p:sp>
      <p:sp>
        <p:nvSpPr>
          <p:cNvPr id="18" name="文本框 17">
            <a:extLst>
              <a:ext uri="{FF2B5EF4-FFF2-40B4-BE49-F238E27FC236}">
                <a16:creationId xmlns:a16="http://schemas.microsoft.com/office/drawing/2014/main" id="{566EC979-18BE-45E8-96B2-B720CC6B8CEE}"/>
              </a:ext>
            </a:extLst>
          </p:cNvPr>
          <p:cNvSpPr txBox="1"/>
          <p:nvPr/>
        </p:nvSpPr>
        <p:spPr>
          <a:xfrm>
            <a:off x="678997" y="336097"/>
            <a:ext cx="2387914" cy="392415"/>
          </a:xfrm>
          <a:prstGeom prst="rect">
            <a:avLst/>
          </a:prstGeom>
          <a:noFill/>
        </p:spPr>
        <p:txBody>
          <a:bodyPr wrap="none" lIns="68580" tIns="34290" rIns="68580" bIns="34290" rtlCol="0">
            <a:spAutoFit/>
          </a:bodyPr>
          <a:lstStyle/>
          <a:p>
            <a:r>
              <a:rPr lang="zh-CN" altLang="en-US" sz="2100" b="1" dirty="0">
                <a:cs typeface="+mn-ea"/>
                <a:sym typeface="+mn-lt"/>
              </a:rPr>
              <a:t>热机的效率（ </a:t>
            </a:r>
            <a:r>
              <a:rPr lang="en-US" altLang="zh-CN" sz="2100" b="1" dirty="0">
                <a:cs typeface="+mn-ea"/>
                <a:sym typeface="+mn-lt"/>
              </a:rPr>
              <a:t>ɳ </a:t>
            </a:r>
            <a:r>
              <a:rPr lang="zh-CN" altLang="en-US" sz="2100" b="1" dirty="0">
                <a:cs typeface="+mn-ea"/>
                <a:sym typeface="+mn-lt"/>
              </a:rPr>
              <a:t>）</a:t>
            </a:r>
          </a:p>
        </p:txBody>
      </p:sp>
    </p:spTree>
    <p:extLst>
      <p:ext uri="{BB962C8B-B14F-4D97-AF65-F5344CB8AC3E}">
        <p14:creationId xmlns:p14="http://schemas.microsoft.com/office/powerpoint/2010/main" val="2023443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barn(inVertical)">
                                      <p:cBhvr>
                                        <p:cTn id="12" dur="500"/>
                                        <p:tgtEl>
                                          <p:spTgt spid="23"/>
                                        </p:tgtEl>
                                      </p:cBhvr>
                                    </p:animEffect>
                                  </p:childTnLst>
                                </p:cTn>
                              </p:par>
                              <p:par>
                                <p:cTn id="13" presetID="16" presetClass="entr" presetSubtype="21"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barn(inVertical)">
                                      <p:cBhvr>
                                        <p:cTn id="15" dur="500"/>
                                        <p:tgtEl>
                                          <p:spTgt spid="22"/>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4"/>
                                        </p:tgtEl>
                                        <p:attrNameLst>
                                          <p:attrName>style.visibility</p:attrName>
                                        </p:attrNameLst>
                                      </p:cBhvr>
                                      <p:to>
                                        <p:strVal val="visible"/>
                                      </p:to>
                                    </p:set>
                                    <p:anim calcmode="lin" valueType="num">
                                      <p:cBhvr additive="base">
                                        <p:cTn id="20" dur="500" fill="hold"/>
                                        <p:tgtEl>
                                          <p:spTgt spid="24"/>
                                        </p:tgtEl>
                                        <p:attrNameLst>
                                          <p:attrName>ppt_x</p:attrName>
                                        </p:attrNameLst>
                                      </p:cBhvr>
                                      <p:tavLst>
                                        <p:tav tm="0">
                                          <p:val>
                                            <p:strVal val="#ppt_x"/>
                                          </p:val>
                                        </p:tav>
                                        <p:tav tm="100000">
                                          <p:val>
                                            <p:strVal val="#ppt_x"/>
                                          </p:val>
                                        </p:tav>
                                      </p:tavLst>
                                    </p:anim>
                                    <p:anim calcmode="lin" valueType="num">
                                      <p:cBhvr additive="base">
                                        <p:cTn id="21"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Lst>
  </p:timing>
</p:sld>
</file>

<file path=ppt/tags/tag1.xml><?xml version="1.0" encoding="utf-8"?>
<p:tagLst xmlns:a="http://schemas.openxmlformats.org/drawingml/2006/main" xmlns:r="http://schemas.openxmlformats.org/officeDocument/2006/relationships" xmlns:p="http://schemas.openxmlformats.org/presentationml/2006/main">
  <p:tag name="ISLIDE.GUIDESSETTING" val="{&quot;Id&quot;:null,&quot;Name&quot;:&quot;正常&quot;,&quot;HeaderHeight&quot;:15.0,&quot;FooterHeight&quot;:9.0,&quot;SideMargin&quot;:5.5,&quot;TopMargin&quot;:0.0,&quot;BottomMargin&quot;:0.0,&quot;IntervalMargin&quot;:1.5,&quot;SettingType&quot;:&quot;System&quot;}"/>
</p:tagLst>
</file>

<file path=ppt/theme/theme1.xml><?xml version="1.0" encoding="utf-8"?>
<a:theme xmlns:a="http://schemas.openxmlformats.org/drawingml/2006/main" name="第一PPT模板网-WWW.1PPT.COM">
  <a:themeElements>
    <a:clrScheme name="Office 主题​​">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svjipeta">
      <a:majorFont>
        <a:latin typeface="Arial"/>
        <a:ea typeface="思源黑体 CN Regular"/>
        <a:cs typeface=""/>
      </a:majorFont>
      <a:minorFont>
        <a:latin typeface="Arial"/>
        <a:ea typeface="思源黑体 CN Regular"/>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63</TotalTime>
  <Words>862</Words>
  <Application>Microsoft Office PowerPoint</Application>
  <PresentationFormat>全屏显示(16:9)</PresentationFormat>
  <Paragraphs>97</Paragraphs>
  <Slides>17</Slides>
  <Notes>4</Notes>
  <HiddenSlides>0</HiddenSlides>
  <MMClips>0</MMClips>
  <ScaleCrop>false</ScaleCrop>
  <HeadingPairs>
    <vt:vector size="8" baseType="variant">
      <vt:variant>
        <vt:lpstr>已用的字体</vt:lpstr>
      </vt:variant>
      <vt:variant>
        <vt:i4>2</vt:i4>
      </vt:variant>
      <vt:variant>
        <vt:lpstr>主题</vt:lpstr>
      </vt:variant>
      <vt:variant>
        <vt:i4>1</vt:i4>
      </vt:variant>
      <vt:variant>
        <vt:lpstr>嵌入 OLE 服务器</vt:lpstr>
      </vt:variant>
      <vt:variant>
        <vt:i4>1</vt:i4>
      </vt:variant>
      <vt:variant>
        <vt:lpstr>幻灯片标题</vt:lpstr>
      </vt:variant>
      <vt:variant>
        <vt:i4>17</vt:i4>
      </vt:variant>
    </vt:vector>
  </HeadingPairs>
  <TitlesOfParts>
    <vt:vector size="21" baseType="lpstr">
      <vt:lpstr>FandolFang R</vt:lpstr>
      <vt:lpstr>Arial</vt:lpstr>
      <vt:lpstr>第一PPT模板网-WWW.1PPT.COM</vt:lpstr>
      <vt:lpstr>Equation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cp:lastModifiedBy>Administrator</cp:lastModifiedBy>
  <cp:revision>1</cp:revision>
  <dcterms:created xsi:type="dcterms:W3CDTF">2020-05-16T14:52:25Z</dcterms:created>
  <dcterms:modified xsi:type="dcterms:W3CDTF">2023-10-22T03:06:53Z</dcterms:modified>
</cp:coreProperties>
</file>