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5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微软雅黑" panose="020B0503020204020204" pitchFamily="34" charset="-122"/>
      <p:regular r:id="rId32"/>
      <p:bold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3" name="lenovo" initials="l" lastIdx="0" clrIdx="2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E13"/>
    <a:srgbClr val="BDD7EE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60"/>
        <p:guide pos="385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数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88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征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22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HY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7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image" Target="../media/image20.jpeg"/><Relationship Id="rId4" Type="http://schemas.openxmlformats.org/officeDocument/2006/relationships/tags" Target="../tags/tag22.xml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0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6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4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363985" y="2465144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6.3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22325" y="1810385"/>
            <a:ext cx="3722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1 </a:t>
            </a:r>
            <a:r>
              <a:rPr lang="zh-CN" altLang="en-US" sz="2800"/>
              <a:t>铅垂线的应用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35535" y="19644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22960" y="2533650"/>
            <a:ext cx="452882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用铅垂线检查课桌：桌腿是否竖直？桌面是否水平？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先目测墙壁上的画框是否挂正，再用铅垂线检查，看看自己的目测能力如何。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78805" y="1632585"/>
            <a:ext cx="5707380" cy="42322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35535" y="19644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22960" y="1807210"/>
            <a:ext cx="637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物体</a:t>
            </a:r>
            <a:r>
              <a:rPr lang="zh-CN" altLang="en-US" sz="2800" b="1"/>
              <a:t>所受重力的大小</a:t>
            </a:r>
            <a:r>
              <a:rPr lang="zh-CN" altLang="en-US" sz="2800"/>
              <a:t>，简称</a:t>
            </a:r>
            <a:r>
              <a:rPr lang="zh-CN" altLang="en-US" sz="2800" b="1"/>
              <a:t>物重</a:t>
            </a:r>
            <a:r>
              <a:rPr lang="zh-CN" altLang="en-US" sz="2800"/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22960" y="2394585"/>
            <a:ext cx="637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可以用</a:t>
            </a:r>
            <a:r>
              <a:rPr lang="zh-CN" altLang="en-US" sz="2800" b="1"/>
              <a:t>弹簧测力计</a:t>
            </a:r>
            <a:r>
              <a:rPr lang="zh-CN" altLang="en-US" sz="2800"/>
              <a:t>测量物重。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76810" y="321598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22960" y="3070225"/>
            <a:ext cx="493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2 </a:t>
            </a:r>
            <a:r>
              <a:rPr lang="zh-CN" altLang="en-US" sz="2800"/>
              <a:t>用弹簧测力计测量重力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22960" y="3659505"/>
            <a:ext cx="8539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用弹簧测力计测量不同物体的重力，把测量数据填入下表中。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889000" y="4187190"/>
          <a:ext cx="10479405" cy="209931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1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6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6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96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被测物体的名称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6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测得的重力</a:t>
                      </a:r>
                      <a:r>
                        <a:rPr lang="en-US" altLang="zh-CN" sz="2800" i="1"/>
                        <a:t>G/N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图片 9" descr="7-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rcRect l="27750" t="3890" r="27760" b="1440"/>
          <a:stretch>
            <a:fillRect/>
          </a:stretch>
        </p:blipFill>
        <p:spPr>
          <a:xfrm>
            <a:off x="9683115" y="664845"/>
            <a:ext cx="1623060" cy="34550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35535" y="19644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22960" y="1809115"/>
            <a:ext cx="493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2 </a:t>
            </a:r>
            <a:r>
              <a:rPr lang="zh-CN" altLang="en-US" sz="2800"/>
              <a:t>用弹簧测力计测量重力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22960" y="2331085"/>
            <a:ext cx="107823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用弹簧测力计测量不同质量钩码的重力，把测量数据填入下表中。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822960" y="3336290"/>
          <a:ext cx="10607040" cy="203581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57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1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7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被测钩码的质量</a:t>
                      </a:r>
                      <a:r>
                        <a:rPr lang="en-US" altLang="zh-CN" sz="2800" i="1"/>
                        <a:t>m/g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6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测得的重力</a:t>
                      </a:r>
                      <a:r>
                        <a:rPr lang="en-US" altLang="zh-CN" sz="2800" i="1"/>
                        <a:t>G/N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22960" y="5640070"/>
            <a:ext cx="10537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分析上述测量数据，找出物体重力与它的质量之间的关系。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35535" y="19644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22960" y="1809115"/>
            <a:ext cx="493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2 </a:t>
            </a:r>
            <a:r>
              <a:rPr lang="zh-CN" altLang="en-US" sz="2800"/>
              <a:t>用弹簧测力计测量重力</a:t>
            </a:r>
          </a:p>
        </p:txBody>
      </p:sp>
      <p:pic>
        <p:nvPicPr>
          <p:cNvPr id="7" name="实验活动1：探究重力的大小跟质量的关系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6675" y="2447290"/>
            <a:ext cx="7462520" cy="4325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35535" y="19644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22960" y="1809115"/>
            <a:ext cx="493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2 </a:t>
            </a:r>
            <a:r>
              <a:rPr lang="zh-CN" altLang="en-US" sz="2800"/>
              <a:t>用弹簧测力计测量重力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22960" y="2331085"/>
            <a:ext cx="99421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实验现象：物体的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质量越大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，它所受的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重力也越大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实验结论：物体所受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重力的大小与它的质量成正比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5535" y="401100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22960" y="3844925"/>
            <a:ext cx="33464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符号：</a:t>
            </a:r>
            <a:r>
              <a:rPr lang="en-US" altLang="zh-CN" sz="2800" i="1"/>
              <a:t>G</a:t>
            </a:r>
            <a:endParaRPr lang="en-US" altLang="zh-CN" sz="2800"/>
          </a:p>
          <a:p>
            <a:r>
              <a:rPr lang="zh-CN" altLang="en-US" sz="2800"/>
              <a:t>单位：</a:t>
            </a:r>
            <a:r>
              <a:rPr lang="en-US" altLang="zh-CN" sz="2800" i="1"/>
              <a:t>N</a:t>
            </a:r>
            <a:endParaRPr lang="en-US" altLang="zh-CN" sz="2800"/>
          </a:p>
          <a:p>
            <a:r>
              <a:rPr lang="zh-CN" altLang="en-US" sz="2800"/>
              <a:t>重力与质量的关系：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3970020" y="4619625"/>
            <a:ext cx="1551940" cy="775755"/>
          </a:xfrm>
          <a:prstGeom prst="roundRect">
            <a:avLst/>
          </a:prstGeom>
          <a:solidFill>
            <a:srgbClr val="BDD7EE"/>
          </a:solidFill>
          <a:ln w="19050">
            <a:solidFill>
              <a:srgbClr val="FB9E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1"/>
              <a:t>G</a:t>
            </a:r>
            <a:r>
              <a:rPr lang="en-US" altLang="zh-CN" sz="4000"/>
              <a:t>=</a:t>
            </a:r>
            <a:r>
              <a:rPr lang="en-US" altLang="zh-CN" sz="4000" i="1"/>
              <a:t>mg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6741160" y="1308100"/>
            <a:ext cx="2630170" cy="1524000"/>
            <a:chOff x="12158" y="2534"/>
            <a:chExt cx="4142" cy="2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圆角矩形标注 19"/>
                <p:cNvSpPr/>
                <p:nvPr/>
              </p:nvSpPr>
              <p:spPr>
                <a:xfrm>
                  <a:off x="12158" y="2534"/>
                  <a:ext cx="4143" cy="2401"/>
                </a:xfrm>
                <a:prstGeom prst="wedgeRoundRectCallout">
                  <a:avLst>
                    <a:gd name="adj1" fmla="val -127793"/>
                    <a:gd name="adj2" fmla="val 167576"/>
                    <a:gd name="adj3" fmla="val 16667"/>
                  </a:avLst>
                </a:prstGeom>
                <a:solidFill>
                  <a:srgbClr val="BDD7EE"/>
                </a:solidFill>
                <a:ln>
                  <a:solidFill>
                    <a:srgbClr val="FB9E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l"/>
                  <a:r>
                    <a:rPr lang="en-US" altLang="zh-CN" sz="2800">
                      <a:solidFill>
                        <a:schemeClr val="tx1"/>
                      </a:solidFill>
                    </a:rPr>
                    <a:t>        </a:t>
                  </a:r>
                  <a:r>
                    <a:rPr lang="zh-CN" altLang="en-US" sz="2800">
                      <a:solidFill>
                        <a:schemeClr val="tx1"/>
                      </a:solidFill>
                    </a:rPr>
                    <a:t>：</a:t>
                  </a:r>
                </a:p>
                <a:p>
                  <a:pPr algn="l"/>
                  <a:r>
                    <a:rPr lang="en-US" altLang="zh-CN" sz="2800" i="1">
                      <a:solidFill>
                        <a:schemeClr val="tx1"/>
                      </a:solidFill>
                    </a:rPr>
                    <a:t>m</a:t>
                  </a:r>
                  <a14:m>
                    <m:oMath xmlns:m="http://schemas.openxmlformats.org/officeDocument/2006/math">
                      <m:r>
                        <a:rPr lang="en-US" altLang="zh-CN" sz="3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a14:m>
                  <a:r>
                    <a:rPr lang="zh-CN" altLang="en-US" sz="2800">
                      <a:solidFill>
                        <a:schemeClr val="tx1"/>
                      </a:solidFill>
                      <a:latin typeface="Cambria Math" panose="02040503050406030204" pitchFamily="18" charset="0"/>
                      <a:cs typeface="Cambria Math" panose="02040503050406030204" pitchFamily="18" charset="0"/>
                    </a:rPr>
                    <a:t>；</a:t>
                  </a:r>
                  <a:r>
                    <a:rPr lang="en-US" altLang="zh-CN" sz="2800" i="1">
                      <a:solidFill>
                        <a:schemeClr val="tx1"/>
                      </a:solidFill>
                      <a:latin typeface="Cambria Math" panose="02040503050406030204" pitchFamily="18" charset="0"/>
                      <a:cs typeface="Cambria Math" panose="02040503050406030204" pitchFamily="18" charset="0"/>
                    </a:rPr>
                    <a:t>g </a:t>
                  </a:r>
                  <a:r>
                    <a:rPr lang="en-US" altLang="zh-CN" sz="2800">
                      <a:solidFill>
                        <a:schemeClr val="tx1"/>
                      </a:solidFill>
                      <a:latin typeface="Cambria Math" panose="02040503050406030204" pitchFamily="18" charset="0"/>
                      <a:cs typeface="Cambria Math" panose="02040503050406030204" pitchFamily="18" charset="0"/>
                    </a:rPr>
                    <a:t>=</a:t>
                  </a:r>
                  <a:r>
                    <a:rPr lang="en-US" altLang="zh-CN" sz="3200">
                      <a:solidFill>
                        <a:schemeClr val="tx1"/>
                      </a:solidFill>
                      <a:latin typeface="Cambria Math" panose="02040503050406030204" pitchFamily="18" charset="0"/>
                      <a:cs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a14:m>
                  <a:endParaRPr lang="en-US" altLang="zh-CN" sz="3200" i="1">
                    <a:solidFill>
                      <a:schemeClr val="tx1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圆角矩形标注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8" y="2534"/>
                  <a:ext cx="4143" cy="2401"/>
                </a:xfrm>
                <a:prstGeom prst="wedgeRoundRectCallout">
                  <a:avLst>
                    <a:gd name="adj1" fmla="val -127793"/>
                    <a:gd name="adj2" fmla="val 167576"/>
                    <a:gd name="adj3" fmla="val 16667"/>
                  </a:avLst>
                </a:prstGeom>
                <a:blipFill rotWithShape="1">
                  <a:blip r:embed="rId3"/>
                </a:blipFill>
                <a:ln>
                  <a:solidFill>
                    <a:srgbClr val="FB9E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文本框 9"/>
            <p:cNvSpPr txBox="1"/>
            <p:nvPr/>
          </p:nvSpPr>
          <p:spPr>
            <a:xfrm>
              <a:off x="12276" y="2720"/>
              <a:ext cx="14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>
                  <a:sym typeface="+mn-ea"/>
                </a:rPr>
                <a:t>变式</a:t>
              </a:r>
              <a:endParaRPr lang="zh-CN" altLang="en-US" sz="2800">
                <a:solidFill>
                  <a:schemeClr val="tx1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646420" y="4265295"/>
            <a:ext cx="6430645" cy="1529715"/>
          </a:xfrm>
          <a:prstGeom prst="rect">
            <a:avLst/>
          </a:prstGeom>
          <a:noFill/>
          <a:ln w="28575">
            <a:solidFill>
              <a:srgbClr val="FB9E13"/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i="1"/>
              <a:t>G</a:t>
            </a:r>
            <a:r>
              <a:rPr lang="zh-CN" altLang="en-US" sz="2400"/>
              <a:t>：重力，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单位</a:t>
            </a:r>
            <a:r>
              <a:rPr lang="zh-CN" altLang="en-US" sz="2400"/>
              <a:t>：牛（</a:t>
            </a:r>
            <a:r>
              <a:rPr lang="en-US" altLang="zh-CN" sz="2400"/>
              <a:t>N</a:t>
            </a:r>
            <a:r>
              <a:rPr lang="zh-CN" altLang="en-US" sz="2400"/>
              <a:t>）</a:t>
            </a:r>
          </a:p>
          <a:p>
            <a:pPr>
              <a:lnSpc>
                <a:spcPct val="130000"/>
              </a:lnSpc>
            </a:pPr>
            <a:r>
              <a:rPr lang="en-US" altLang="zh-CN" sz="2400" i="1"/>
              <a:t>m</a:t>
            </a:r>
            <a:r>
              <a:rPr lang="zh-CN" altLang="en-US" sz="2400"/>
              <a:t>：质量，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单位</a:t>
            </a:r>
            <a:r>
              <a:rPr lang="zh-CN" altLang="en-US" sz="2400"/>
              <a:t>：千克（</a:t>
            </a:r>
            <a:r>
              <a:rPr lang="en-US" altLang="zh-CN" sz="2400"/>
              <a:t>kg</a:t>
            </a:r>
            <a:r>
              <a:rPr lang="zh-CN" altLang="en-US" sz="2400"/>
              <a:t>）</a:t>
            </a:r>
          </a:p>
          <a:p>
            <a:pPr>
              <a:lnSpc>
                <a:spcPct val="130000"/>
              </a:lnSpc>
            </a:pPr>
            <a:r>
              <a:rPr lang="en-US" altLang="zh-CN" sz="2400" i="1"/>
              <a:t>g</a:t>
            </a:r>
            <a:r>
              <a:rPr lang="zh-CN" altLang="en-US" sz="2400"/>
              <a:t>：重力与质量的比值，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单位</a:t>
            </a:r>
            <a:r>
              <a:rPr lang="zh-CN" altLang="en-US" sz="2400"/>
              <a:t>：牛每千克（</a:t>
            </a:r>
            <a:r>
              <a:rPr lang="en-US" altLang="zh-CN" sz="2400"/>
              <a:t>N/kg</a:t>
            </a:r>
            <a:r>
              <a:rPr lang="zh-CN" altLang="en-US" sz="2400"/>
              <a:t>）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539240" y="5457825"/>
            <a:ext cx="3576320" cy="113411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标注 21"/>
          <p:cNvSpPr/>
          <p:nvPr/>
        </p:nvSpPr>
        <p:spPr>
          <a:xfrm>
            <a:off x="5832475" y="5971540"/>
            <a:ext cx="4748530" cy="823595"/>
          </a:xfrm>
          <a:prstGeom prst="wedgeRoundRectCallout">
            <a:avLst>
              <a:gd name="adj1" fmla="val -64161"/>
              <a:gd name="adj2" fmla="val -42289"/>
              <a:gd name="adj3" fmla="val 16667"/>
            </a:avLst>
          </a:prstGeom>
          <a:ln w="28575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g</a:t>
            </a:r>
            <a:r>
              <a:rPr lang="zh-CN" altLang="en-US" sz="2400"/>
              <a:t>是一个常数，那</a:t>
            </a:r>
            <a:r>
              <a:rPr lang="en-US" altLang="zh-CN" sz="2400"/>
              <a:t>g</a:t>
            </a:r>
            <a:r>
              <a:rPr lang="zh-CN" altLang="en-US" sz="2400"/>
              <a:t>的数值大小在各个地方一样吗？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539240" y="5467350"/>
            <a:ext cx="409384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i="1"/>
              <a:t>g</a:t>
            </a:r>
            <a:r>
              <a:rPr lang="en-US" altLang="zh-CN" sz="2800"/>
              <a:t>=9.8N/kg</a:t>
            </a:r>
          </a:p>
          <a:p>
            <a:pPr>
              <a:lnSpc>
                <a:spcPct val="120000"/>
              </a:lnSpc>
            </a:pPr>
            <a:r>
              <a:rPr lang="zh-CN" altLang="en-US" sz="2800"/>
              <a:t>粗略计算</a:t>
            </a:r>
            <a:r>
              <a:rPr lang="en-US" altLang="zh-CN" sz="2800" i="1"/>
              <a:t>g</a:t>
            </a:r>
            <a:r>
              <a:rPr lang="zh-CN" altLang="en-US" sz="2800"/>
              <a:t>可取</a:t>
            </a:r>
            <a:r>
              <a:rPr lang="en-US" altLang="zh-CN" sz="2800"/>
              <a:t>10N/kg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bldLvl="0" animBg="1"/>
      <p:bldP spid="12" grpId="0" bldLvl="0" animBg="1"/>
      <p:bldP spid="22" grpId="0" bldLvl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5535" y="197519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22960" y="1853565"/>
            <a:ext cx="98818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在地球上，不同纬度的地方测得的</a:t>
            </a:r>
            <a:r>
              <a:rPr lang="en-US" altLang="zh-CN" sz="2800"/>
              <a:t>g</a:t>
            </a:r>
            <a:r>
              <a:rPr lang="zh-CN" altLang="en-US" sz="2800"/>
              <a:t>略有差异。因此，同一个物体在地球上不同地方受到的重力大小也略有差异。</a:t>
            </a:r>
          </a:p>
        </p:txBody>
      </p:sp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1197610" y="3142615"/>
            <a:ext cx="3928110" cy="3075305"/>
            <a:chOff x="1886" y="4949"/>
            <a:chExt cx="6186" cy="4843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2732" y="9068"/>
              <a:ext cx="3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/>
                <a:t>g</a:t>
              </a:r>
              <a:r>
                <a:rPr lang="zh-CN" altLang="en-US" sz="2400" baseline="-25000"/>
                <a:t>广州</a:t>
              </a:r>
              <a:r>
                <a:rPr lang="en-US" altLang="zh-CN" sz="2400"/>
                <a:t>=9.788</a:t>
              </a:r>
              <a:r>
                <a:rPr lang="en-US" altLang="zh-CN" sz="2400" i="1"/>
                <a:t>N/kg</a:t>
              </a:r>
            </a:p>
          </p:txBody>
        </p:sp>
        <p:pic>
          <p:nvPicPr>
            <p:cNvPr id="8" name="https://docer-ks3.wpscdn.cn/picture/5346490/887551e1b53210d819f5b92737804236_612.jpg" descr="广州,水平画幅,夜晚,无人,海港,户外,滨水,都市风景,著名景点,照明设备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9"/>
            <a:srcRect t="92" b="92"/>
            <a:stretch>
              <a:fillRect/>
            </a:stretch>
          </p:blipFill>
          <p:spPr>
            <a:xfrm>
              <a:off x="1886" y="4949"/>
              <a:ext cx="6186" cy="4119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>
            <p:custDataLst>
              <p:tags r:id="rId3"/>
            </p:custDataLst>
          </p:nvPr>
        </p:nvGrpSpPr>
        <p:grpSpPr>
          <a:xfrm>
            <a:off x="7380605" y="3142615"/>
            <a:ext cx="3921760" cy="3075305"/>
            <a:chOff x="11623" y="4949"/>
            <a:chExt cx="6176" cy="4843"/>
          </a:xfrm>
        </p:grpSpPr>
        <p:pic>
          <p:nvPicPr>
            <p:cNvPr id="9" name="https://docer-ks3.wpscdn.cn/picture/61834519/e44c61591a728253b05965b64af8a17a_612.jpg" descr="北京,方向,古代,砖墙,纪念碑,世界遗产,围墙,砖,石材,北京市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623" y="4949"/>
              <a:ext cx="6177" cy="4118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5"/>
              </p:custDataLst>
            </p:nvPr>
          </p:nvSpPr>
          <p:spPr>
            <a:xfrm>
              <a:off x="12911" y="9068"/>
              <a:ext cx="3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/>
                <a:t>g</a:t>
              </a:r>
              <a:r>
                <a:rPr lang="zh-CN" altLang="en-US" sz="2400" baseline="-25000"/>
                <a:t>北京</a:t>
              </a:r>
              <a:r>
                <a:rPr lang="en-US" altLang="zh-CN" sz="2400"/>
                <a:t>=9.801</a:t>
              </a:r>
              <a:r>
                <a:rPr lang="en-US" altLang="zh-CN" sz="2400" i="1"/>
                <a:t>N/kg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5535" y="197519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22960" y="18332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信息浏览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822960" y="2439035"/>
                <a:ext cx="10872470" cy="1161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月球上的物体由于被月球吸引也会受到</a:t>
                </a:r>
                <a:r>
                  <a:rPr lang="en-US" altLang="zh-CN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重力</a:t>
                </a:r>
                <a:r>
                  <a:rPr lang="en-US" altLang="zh-CN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的作用。月球吸引物体的本领比地球弱，月球上的</a:t>
                </a:r>
                <a:r>
                  <a:rPr lang="en-US" altLang="zh-CN" sz="2400" i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</a:t>
                </a:r>
                <a:r>
                  <a:rPr lang="zh-CN" altLang="en-US" sz="2800" i="1" baseline="-25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月</a:t>
                </a:r>
                <a:r>
                  <a: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大约是地球上</a:t>
                </a:r>
                <a:r>
                  <a:rPr lang="en-US" altLang="zh-CN" sz="2400" i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</a:t>
                </a:r>
                <a:r>
                  <a:rPr lang="zh-CN" altLang="en-US" sz="2800" i="1" baseline="-25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地</a:t>
                </a:r>
                <a:r>
                  <a: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200" i="1">
                            <a:latin typeface="Cambria Math" panose="02040503050406030204" pitchFamily="18" charset="0"/>
                            <a:ea typeface="MS Mincho" panose="02020609040205080304" charset="-128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3200" i="1">
                            <a:latin typeface="Cambria Math" panose="02040503050406030204" pitchFamily="18" charset="0"/>
                            <a:ea typeface="MS Mincho" panose="02020609040205080304" charset="-128"/>
                            <a:cs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zh-CN" altLang="en-US" sz="24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2439035"/>
                <a:ext cx="10872470" cy="1161415"/>
              </a:xfrm>
              <a:prstGeom prst="rect">
                <a:avLst/>
              </a:prstGeom>
              <a:blipFill rotWithShape="1">
                <a:blip r:embed="rId3"/>
                <a:stretch>
                  <a:fillRect b="-13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822960" y="3520440"/>
            <a:ext cx="52851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我国首辆月球车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玉兔号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与着陆器共同组成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嫦娥三号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探测器。如图所示，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玉兔号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月球车的设计质量约为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140kg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它在地球上受到的重力约为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1372N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，而在月球上受到的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约为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228.7N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155" y="3058160"/>
            <a:ext cx="5093970" cy="33953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物体的重心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5535" y="188439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02970" y="1722120"/>
            <a:ext cx="103657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定义：物体的各部分都会受到重力的作用，但在处理重力问题时，通常把这些力看成作用在</a:t>
            </a:r>
            <a:r>
              <a:rPr lang="zh-CN" altLang="en-US" sz="2800" b="1">
                <a:solidFill>
                  <a:schemeClr val="accent5"/>
                </a:solidFill>
              </a:rPr>
              <a:t>某一点</a:t>
            </a:r>
            <a:r>
              <a:rPr lang="zh-CN" altLang="en-US" sz="2800"/>
              <a:t>上的一个力，这个点就叫做物体的</a:t>
            </a:r>
            <a:r>
              <a:rPr lang="zh-CN" altLang="en-US" sz="2800" b="1">
                <a:solidFill>
                  <a:schemeClr val="accent5"/>
                </a:solidFill>
              </a:rPr>
              <a:t>重心</a:t>
            </a:r>
            <a:r>
              <a:rPr lang="zh-CN" altLang="en-US" sz="2800"/>
              <a:t>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22960" y="3218815"/>
            <a:ext cx="8717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形状规则、质量分布均匀的物体重心在其</a:t>
            </a:r>
            <a:r>
              <a:rPr lang="zh-CN" altLang="en-US" sz="28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几何中心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上。</a:t>
            </a:r>
            <a:endParaRPr lang="zh-CN" altLang="en-US" sz="2800"/>
          </a:p>
        </p:txBody>
      </p:sp>
      <p:grpSp>
        <p:nvGrpSpPr>
          <p:cNvPr id="30" name="组合 29"/>
          <p:cNvGrpSpPr/>
          <p:nvPr/>
        </p:nvGrpSpPr>
        <p:grpSpPr>
          <a:xfrm>
            <a:off x="1981200" y="4090670"/>
            <a:ext cx="1840865" cy="2301240"/>
            <a:chOff x="3241" y="6870"/>
            <a:chExt cx="2899" cy="3624"/>
          </a:xfrm>
        </p:grpSpPr>
        <p:sp>
          <p:nvSpPr>
            <p:cNvPr id="110602" name="Rectangle 10"/>
            <p:cNvSpPr>
              <a:spLocks noChangeArrowheads="1"/>
            </p:cNvSpPr>
            <p:nvPr/>
          </p:nvSpPr>
          <p:spPr bwMode="auto">
            <a:xfrm>
              <a:off x="3241" y="6870"/>
              <a:ext cx="2880" cy="216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zh-CN" altLang="en-US" sz="2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Group 16"/>
            <p:cNvGrpSpPr/>
            <p:nvPr/>
          </p:nvGrpSpPr>
          <p:grpSpPr bwMode="auto">
            <a:xfrm>
              <a:off x="4696" y="8040"/>
              <a:ext cx="1060" cy="2455"/>
              <a:chOff x="912" y="1968"/>
              <a:chExt cx="318" cy="982"/>
            </a:xfrm>
          </p:grpSpPr>
          <p:sp>
            <p:nvSpPr>
              <p:cNvPr id="17432" name="Line 14"/>
              <p:cNvSpPr>
                <a:spLocks noChangeShapeType="1"/>
              </p:cNvSpPr>
              <p:nvPr/>
            </p:nvSpPr>
            <p:spPr bwMode="auto">
              <a:xfrm>
                <a:off x="912" y="1968"/>
                <a:ext cx="0" cy="76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433" name="Text Box 15"/>
              <p:cNvSpPr txBox="1">
                <a:spLocks noChangeArrowheads="1"/>
              </p:cNvSpPr>
              <p:nvPr/>
            </p:nvSpPr>
            <p:spPr bwMode="auto">
              <a:xfrm>
                <a:off x="942" y="2514"/>
                <a:ext cx="288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altLang="zh-CN" sz="2600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sp>
          <p:nvSpPr>
            <p:cNvPr id="21" name="椭圆 20"/>
            <p:cNvSpPr/>
            <p:nvPr/>
          </p:nvSpPr>
          <p:spPr>
            <a:xfrm>
              <a:off x="4601" y="7868"/>
              <a:ext cx="201" cy="200"/>
            </a:xfrm>
            <a:prstGeom prst="ellipse">
              <a:avLst/>
            </a:prstGeom>
            <a:solidFill>
              <a:srgbClr val="036EB8"/>
            </a:solidFill>
            <a:ln>
              <a:solidFill>
                <a:srgbClr val="036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278" y="6885"/>
              <a:ext cx="2863" cy="2155"/>
            </a:xfrm>
            <a:prstGeom prst="line">
              <a:avLst/>
            </a:prstGeom>
            <a:ln>
              <a:solidFill>
                <a:srgbClr val="036EB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3263" y="6885"/>
              <a:ext cx="2847" cy="2155"/>
            </a:xfrm>
            <a:prstGeom prst="line">
              <a:avLst/>
            </a:prstGeom>
            <a:ln>
              <a:solidFill>
                <a:srgbClr val="036EB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4501515" y="3891915"/>
            <a:ext cx="5073650" cy="2514600"/>
            <a:chOff x="7210" y="6557"/>
            <a:chExt cx="7990" cy="3960"/>
          </a:xfrm>
        </p:grpSpPr>
        <p:grpSp>
          <p:nvGrpSpPr>
            <p:cNvPr id="17" name="Group 19"/>
            <p:cNvGrpSpPr/>
            <p:nvPr/>
          </p:nvGrpSpPr>
          <p:grpSpPr bwMode="auto">
            <a:xfrm>
              <a:off x="8707" y="8085"/>
              <a:ext cx="960" cy="2433"/>
              <a:chOff x="3425" y="3120"/>
              <a:chExt cx="288" cy="973"/>
            </a:xfrm>
          </p:grpSpPr>
          <p:sp>
            <p:nvSpPr>
              <p:cNvPr id="17430" name="Line 20"/>
              <p:cNvSpPr>
                <a:spLocks noChangeShapeType="1"/>
              </p:cNvSpPr>
              <p:nvPr/>
            </p:nvSpPr>
            <p:spPr bwMode="auto">
              <a:xfrm>
                <a:off x="3432" y="3120"/>
                <a:ext cx="0" cy="76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431" name="Text Box 21"/>
              <p:cNvSpPr txBox="1">
                <a:spLocks noChangeArrowheads="1"/>
              </p:cNvSpPr>
              <p:nvPr/>
            </p:nvSpPr>
            <p:spPr bwMode="auto">
              <a:xfrm>
                <a:off x="3425" y="3657"/>
                <a:ext cx="288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altLang="zh-CN" sz="2600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7210" y="6557"/>
              <a:ext cx="7990" cy="3177"/>
              <a:chOff x="7210" y="6557"/>
              <a:chExt cx="7990" cy="3177"/>
            </a:xfrm>
          </p:grpSpPr>
          <p:sp>
            <p:nvSpPr>
              <p:cNvPr id="110609" name="Oval 17"/>
              <p:cNvSpPr>
                <a:spLocks noChangeArrowheads="1"/>
              </p:cNvSpPr>
              <p:nvPr/>
            </p:nvSpPr>
            <p:spPr bwMode="auto">
              <a:xfrm>
                <a:off x="7210" y="6557"/>
                <a:ext cx="3040" cy="28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zh-CN" altLang="en-US" sz="26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1074" y="7192"/>
                <a:ext cx="4127" cy="23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" name="Group 19"/>
              <p:cNvGrpSpPr/>
              <p:nvPr/>
            </p:nvGrpSpPr>
            <p:grpSpPr bwMode="auto">
              <a:xfrm>
                <a:off x="13101" y="7302"/>
                <a:ext cx="960" cy="2433"/>
                <a:chOff x="3425" y="3120"/>
                <a:chExt cx="288" cy="973"/>
              </a:xfrm>
            </p:grpSpPr>
            <p:sp>
              <p:nvSpPr>
                <p:cNvPr id="20" name="Line 20"/>
                <p:cNvSpPr>
                  <a:spLocks noChangeShapeType="1"/>
                </p:cNvSpPr>
                <p:nvPr/>
              </p:nvSpPr>
              <p:spPr bwMode="auto">
                <a:xfrm>
                  <a:off x="3432" y="3120"/>
                  <a:ext cx="0" cy="76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6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3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425" y="3657"/>
                  <a:ext cx="288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50000"/>
                    </a:lnSpc>
                    <a:spcBef>
                      <a:spcPct val="50000"/>
                    </a:spcBef>
                  </a:pPr>
                  <a:r>
                    <a:rPr lang="en-US" altLang="zh-CN" sz="2600" i="1" dirty="0">
                      <a:latin typeface="Times New Roman" panose="02020603050405020304" pitchFamily="18" charset="0"/>
                      <a:ea typeface="微软雅黑" panose="020B0503020204020204" charset="-122"/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8630" y="8040"/>
                <a:ext cx="201" cy="200"/>
              </a:xfrm>
              <a:prstGeom prst="ellipse">
                <a:avLst/>
              </a:prstGeom>
              <a:solidFill>
                <a:srgbClr val="036EB8"/>
              </a:solidFill>
              <a:ln>
                <a:solidFill>
                  <a:srgbClr val="036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3023" y="7207"/>
                <a:ext cx="201" cy="200"/>
              </a:xfrm>
              <a:prstGeom prst="ellipse">
                <a:avLst/>
              </a:prstGeom>
              <a:solidFill>
                <a:srgbClr val="036EB8"/>
              </a:solidFill>
              <a:ln>
                <a:solidFill>
                  <a:srgbClr val="036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371730" y="342871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物体的重心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9795" y="1780540"/>
            <a:ext cx="8717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形状规则、质量分布均匀的物体重心在其</a:t>
            </a:r>
            <a:r>
              <a:rPr lang="zh-CN" altLang="en-US" sz="28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几何中心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上。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899795" y="2473960"/>
            <a:ext cx="7448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那形状不规则的均质物体该如何找到重心呢？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3167380"/>
            <a:ext cx="1779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悬挂法：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34900" y="3323937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899795" y="3787775"/>
            <a:ext cx="5645150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rcRect r="49889"/>
          <a:stretch>
            <a:fillRect/>
          </a:stretch>
        </p:blipFill>
        <p:spPr>
          <a:xfrm>
            <a:off x="8554085" y="3167380"/>
            <a:ext cx="1946275" cy="2544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文本框 34"/>
          <p:cNvSpPr txBox="1"/>
          <p:nvPr/>
        </p:nvSpPr>
        <p:spPr>
          <a:xfrm>
            <a:off x="7447915" y="5899785"/>
            <a:ext cx="366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重心</a:t>
            </a:r>
            <a:r>
              <a:rPr lang="zh-CN" altLang="en-US" sz="2800" b="1"/>
              <a:t>不一定</a:t>
            </a:r>
            <a:r>
              <a:rPr lang="zh-CN" altLang="en-US" sz="2800"/>
              <a:t>在物体上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物体的重心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5535" y="206663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22960" y="19107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重心的应用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22960" y="2734310"/>
            <a:ext cx="489204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在实际生活和生产中，知道物体的重心位置有很重要的意义。如果</a:t>
            </a:r>
            <a:r>
              <a:rPr lang="zh-CN" altLang="en-US" sz="2800" b="1"/>
              <a:t>从重心引出的铅垂线通过支点或落在物体底部的支承面内</a:t>
            </a:r>
            <a:r>
              <a:rPr lang="zh-CN" altLang="en-US" sz="2800"/>
              <a:t>，物体就不会倒下。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意大利的比萨斜塔之所以不倾倒，就是因为其过重心的铅垂线在塔基的支承面内。</a:t>
            </a:r>
          </a:p>
        </p:txBody>
      </p:sp>
      <p:pic>
        <p:nvPicPr>
          <p:cNvPr id="8" name="https://docer-ks3.wpscdn.cn/picture/50213720/2216803d17f65b9928d2e01795d1bd5e_612.jpg" descr="比萨,意大利,天空,建筑,无人,喷泉,欧洲,比萨斜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505" y="833120"/>
            <a:ext cx="5832475" cy="5832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物体的重心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5535" y="19428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22960" y="17868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重心的应用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22960" y="2419350"/>
            <a:ext cx="102565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在工程技术上，</a:t>
            </a:r>
            <a:r>
              <a:rPr lang="zh-CN" altLang="en-US" sz="2400" b="1"/>
              <a:t>增大物体底部的支承面积</a:t>
            </a:r>
            <a:r>
              <a:rPr lang="zh-CN" altLang="en-US" sz="2400"/>
              <a:t>，</a:t>
            </a:r>
            <a:r>
              <a:rPr lang="zh-CN" altLang="en-US" sz="2400" b="1"/>
              <a:t>降低重心位置</a:t>
            </a:r>
            <a:r>
              <a:rPr lang="zh-CN" altLang="en-US" sz="2400"/>
              <a:t>，都可以提升物体的稳定性。</a:t>
            </a:r>
          </a:p>
        </p:txBody>
      </p:sp>
      <p:pic>
        <p:nvPicPr>
          <p:cNvPr id="7" name="不倒翁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1450" y="3048635"/>
            <a:ext cx="6337935" cy="3589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>
            <p:custDataLst>
              <p:tags r:id="rId1"/>
            </p:custDataLst>
          </p:nvPr>
        </p:nvSpPr>
        <p:spPr>
          <a:xfrm>
            <a:off x="695325" y="1052830"/>
            <a:ext cx="1066101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1.小杰是学校的标枪运动员,飞出去的标枪(  不计空气阻力  )最终落到地面是因为受到</a:t>
            </a:r>
            <a:r>
              <a:rPr lang="en-US" sz="32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　</a:t>
            </a: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的作用,这个力的施力物体和受力物体分别是 </a:t>
            </a:r>
            <a:r>
              <a:rPr lang="en-US" sz="32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　</a:t>
            </a: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sz="32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　  　</a:t>
            </a: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 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518150" y="198691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重力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631055" y="2713990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地球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264910" y="271589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标枪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/>
          <p:nvPr>
            <p:custDataLst>
              <p:tags r:id="rId5"/>
            </p:custDataLst>
          </p:nvPr>
        </p:nvPicPr>
        <p:blipFill>
          <a:blip r:embed="rId7"/>
          <a:srcRect l="14400" t="4254" r="12805" b="14700"/>
          <a:stretch>
            <a:fillRect/>
          </a:stretch>
        </p:blipFill>
        <p:spPr>
          <a:xfrm>
            <a:off x="3201035" y="3359785"/>
            <a:ext cx="5649595" cy="30359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71270" y="1772920"/>
            <a:ext cx="9575165" cy="25101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质量是10kg的物体，受到的重力是___________N;一个物体受到的重力是1N,则它的质量是________kg。(g取10N/kg)</a:t>
            </a: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832215" y="1917065"/>
            <a:ext cx="8972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976360" y="2708910"/>
            <a:ext cx="7569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0.1</a:t>
            </a:r>
            <a:endParaRPr lang="en-US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16710" y="1437005"/>
            <a:ext cx="89560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一个铁球沿斜面滚下,铁球所受重力的方向正确的(        )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503170" y="2360295"/>
            <a:ext cx="469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endParaRPr lang="en-US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5" name="18ZKXWC17.EPS" descr="id:2147491875;FounderCE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22065" y="2790825"/>
            <a:ext cx="4508500" cy="308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>
            <p:custDataLst>
              <p:tags r:id="rId1"/>
            </p:custDataLst>
          </p:nvPr>
        </p:nvSpPr>
        <p:spPr>
          <a:xfrm>
            <a:off x="774065" y="3501390"/>
            <a:ext cx="6041390" cy="2651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A.把重的物品放在背囊下部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B.把重的物品放在背囊上部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C.把重的物品放在背囊中部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D.随意摆放都可以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667385" y="1324610"/>
            <a:ext cx="6773545" cy="2011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sz="320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4.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如图所示,旅游登山时背囊中的物品有轻有重,若要使人不易向后倾倒,则背囊中物品的摆放方式是</a:t>
            </a:r>
            <a:r>
              <a:rPr lang="en-US" sz="320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(        )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023610" y="2708910"/>
            <a:ext cx="478155" cy="5207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3" name="图片 102"/>
          <p:cNvPicPr/>
          <p:nvPr>
            <p:custDataLst>
              <p:tags r:id="rId4"/>
            </p:custDataLst>
          </p:nvPr>
        </p:nvPicPr>
        <p:blipFill>
          <a:blip r:embed="rId6"/>
          <a:srcRect l="29280" t="10820" r="26064"/>
          <a:stretch>
            <a:fillRect/>
          </a:stretch>
        </p:blipFill>
        <p:spPr>
          <a:xfrm>
            <a:off x="7440930" y="1412875"/>
            <a:ext cx="3430905" cy="4822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wlYhG3Tf6xc83vfKGra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261870"/>
            <a:ext cx="3944620" cy="39446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14450" y="877570"/>
            <a:ext cx="4064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熟透的苹果为什么总是从树上竖直向下落？</a:t>
            </a:r>
          </a:p>
        </p:txBody>
      </p:sp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6919595" y="2261235"/>
            <a:ext cx="3666490" cy="39446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18960" y="878205"/>
            <a:ext cx="36664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水为什么总是从高处向低处流？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什么是重力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387003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83920" y="1609090"/>
            <a:ext cx="66706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上述现象的产生，是因为地球对地面附近的一切物体都有吸引作用。</a:t>
            </a:r>
          </a:p>
        </p:txBody>
      </p:sp>
      <p:pic>
        <p:nvPicPr>
          <p:cNvPr id="11" name="https://docer-ks3.wpscdn.cn/picture/168540235/6f8621b0cc45e3059e529af583430e0c_612.jpg" descr="蔚蓝色的地球免抠素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185" y="1356360"/>
            <a:ext cx="5501640" cy="55016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61390" y="3523615"/>
            <a:ext cx="56718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定义：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物理学中，把</a:t>
            </a:r>
            <a:r>
              <a:rPr lang="zh-CN" altLang="en-US" sz="2800" b="1"/>
              <a:t>地面附近物体</a:t>
            </a:r>
            <a:r>
              <a:rPr lang="zh-CN" altLang="en-US" sz="2800"/>
              <a:t>因</a:t>
            </a:r>
            <a:r>
              <a:rPr lang="zh-CN" altLang="en-US" sz="2800" b="1"/>
              <a:t>地球</a:t>
            </a:r>
            <a:r>
              <a:rPr lang="zh-CN" altLang="en-US" sz="2800"/>
              <a:t>的</a:t>
            </a:r>
            <a:r>
              <a:rPr lang="zh-CN" altLang="en-US" sz="2800" b="1"/>
              <a:t>吸引</a:t>
            </a:r>
            <a:r>
              <a:rPr lang="zh-CN" altLang="en-US" sz="2800"/>
              <a:t>而受到的力叫做</a:t>
            </a:r>
            <a:r>
              <a:rPr lang="zh-CN" altLang="en-US" sz="2800" b="1"/>
              <a:t>重力</a:t>
            </a:r>
            <a:r>
              <a:rPr lang="zh-CN" altLang="en-US" sz="2800"/>
              <a:t>。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5631180" y="4368800"/>
            <a:ext cx="805815" cy="48450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>
            <a:off x="5338445" y="5463540"/>
            <a:ext cx="1930400" cy="611505"/>
          </a:xfrm>
          <a:prstGeom prst="wedgeRoundRectCallout">
            <a:avLst>
              <a:gd name="adj1" fmla="val -10427"/>
              <a:gd name="adj2" fmla="val -150726"/>
              <a:gd name="adj3" fmla="val 16667"/>
            </a:avLst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施力物体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3157855" y="4378325"/>
            <a:ext cx="2180590" cy="455930"/>
          </a:xfrm>
          <a:prstGeom prst="roundRect">
            <a:avLst/>
          </a:prstGeom>
          <a:noFill/>
          <a:ln w="28575" cmpd="sng">
            <a:solidFill>
              <a:schemeClr val="accent2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标注 16"/>
          <p:cNvSpPr/>
          <p:nvPr/>
        </p:nvSpPr>
        <p:spPr>
          <a:xfrm>
            <a:off x="3080385" y="3522980"/>
            <a:ext cx="2016760" cy="613410"/>
          </a:xfrm>
          <a:prstGeom prst="wedgeRoundRectCallout">
            <a:avLst>
              <a:gd name="adj1" fmla="val -18923"/>
              <a:gd name="adj2" fmla="val 82914"/>
              <a:gd name="adj3" fmla="val 16667"/>
            </a:avLst>
          </a:prstGeom>
          <a:noFill/>
          <a:ln w="28575" cmpd="sng">
            <a:solidFill>
              <a:schemeClr val="accent2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受力物体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22325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什么是重力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207044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2325" y="1694180"/>
            <a:ext cx="106235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如果没有重力，树上的苹果不会落到地面，水不会从高处流向低处。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因为重力的存在，人类赖以生存的大气才不会从地球周围逃逸。</a:t>
            </a:r>
          </a:p>
        </p:txBody>
      </p:sp>
      <p:pic>
        <p:nvPicPr>
          <p:cNvPr id="17" name="2021年中国空间站太空授课回放_哔哩哔哩_bilibil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4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6735" y="3162935"/>
            <a:ext cx="6019165" cy="34429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22325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4900" y="207044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2325" y="1916430"/>
            <a:ext cx="100723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物体从静止开始自由下落的方向，或者将物体悬挂起来静止时悬线的方向，就是重力的方向。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b="5444"/>
          <a:stretch>
            <a:fillRect/>
          </a:stretch>
        </p:blipFill>
        <p:spPr>
          <a:xfrm>
            <a:off x="2534285" y="2869565"/>
            <a:ext cx="2652395" cy="376237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3434080" y="3002280"/>
            <a:ext cx="0" cy="2335530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https://docer-ks3.wpscdn.cn/picture/32482663/e1d98e16ad33f58089b6e703d1566055_612.jpg" descr="Elegant antique hanging light lamp"/>
          <p:cNvPicPr>
            <a:picLocks noChangeAspect="1"/>
          </p:cNvPicPr>
          <p:nvPr/>
        </p:nvPicPr>
        <p:blipFill>
          <a:blip r:embed="rId4"/>
          <a:srcRect b="9654"/>
          <a:stretch>
            <a:fillRect/>
          </a:stretch>
        </p:blipFill>
        <p:spPr>
          <a:xfrm>
            <a:off x="7155815" y="2869565"/>
            <a:ext cx="2692400" cy="3749040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8193405" y="2869565"/>
            <a:ext cx="0" cy="1925955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22325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4900" y="207044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2325" y="1914525"/>
            <a:ext cx="85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重力的方向总是</a:t>
            </a:r>
            <a:r>
              <a:rPr lang="zh-CN" altLang="en-US" sz="2800" b="1"/>
              <a:t>竖直向下</a:t>
            </a:r>
            <a:r>
              <a:rPr lang="zh-CN" altLang="en-US" sz="2800"/>
              <a:t>的，即</a:t>
            </a:r>
            <a:r>
              <a:rPr lang="zh-CN" altLang="en-US" sz="2800" b="1"/>
              <a:t>垂直于水平面</a:t>
            </a:r>
            <a:r>
              <a:rPr lang="zh-CN" altLang="en-US" sz="2800"/>
              <a:t>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558925" y="3197860"/>
            <a:ext cx="2909570" cy="1861820"/>
            <a:chOff x="2455" y="4841"/>
            <a:chExt cx="4582" cy="2932"/>
          </a:xfrm>
        </p:grpSpPr>
        <p:sp>
          <p:nvSpPr>
            <p:cNvPr id="10" name="圆角矩形 9"/>
            <p:cNvSpPr/>
            <p:nvPr/>
          </p:nvSpPr>
          <p:spPr>
            <a:xfrm>
              <a:off x="2455" y="7527"/>
              <a:ext cx="4582" cy="24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L 形 10"/>
            <p:cNvSpPr/>
            <p:nvPr/>
          </p:nvSpPr>
          <p:spPr>
            <a:xfrm rot="16200000" flipH="1">
              <a:off x="3407" y="5300"/>
              <a:ext cx="2686" cy="1767"/>
            </a:xfrm>
            <a:prstGeom prst="corner">
              <a:avLst>
                <a:gd name="adj1" fmla="val 12761"/>
                <a:gd name="adj2" fmla="val 10837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3987" y="5026"/>
              <a:ext cx="0" cy="16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>
              <a:off x="3801" y="6629"/>
              <a:ext cx="378" cy="362"/>
            </a:xfrm>
            <a:prstGeom prst="ellipse">
              <a:avLst/>
            </a:prstGeom>
            <a:gradFill>
              <a:gsLst>
                <a:gs pos="17000">
                  <a:srgbClr val="EFEEF3"/>
                </a:gs>
                <a:gs pos="71000">
                  <a:schemeClr val="accent4">
                    <a:lumMod val="50000"/>
                  </a:schemeClr>
                </a:gs>
                <a:gs pos="84000">
                  <a:schemeClr val="accent4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533650" y="4559935"/>
            <a:ext cx="184785" cy="516890"/>
            <a:chOff x="3990" y="7181"/>
            <a:chExt cx="291" cy="814"/>
          </a:xfrm>
        </p:grpSpPr>
        <p:sp>
          <p:nvSpPr>
            <p:cNvPr id="21" name="矩形 20"/>
            <p:cNvSpPr/>
            <p:nvPr/>
          </p:nvSpPr>
          <p:spPr>
            <a:xfrm>
              <a:off x="3995" y="7727"/>
              <a:ext cx="286" cy="2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3990" y="7181"/>
              <a:ext cx="0" cy="815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10171430" y="5605145"/>
            <a:ext cx="128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水平面</a:t>
            </a:r>
          </a:p>
        </p:txBody>
      </p:sp>
      <p:cxnSp>
        <p:nvCxnSpPr>
          <p:cNvPr id="34" name="直接连接符 33"/>
          <p:cNvCxnSpPr/>
          <p:nvPr/>
        </p:nvCxnSpPr>
        <p:spPr>
          <a:xfrm flipH="1" flipV="1">
            <a:off x="9666605" y="5338445"/>
            <a:ext cx="523875" cy="409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6009005" y="2890520"/>
            <a:ext cx="2909570" cy="1861820"/>
            <a:chOff x="9463" y="4552"/>
            <a:chExt cx="4582" cy="2932"/>
          </a:xfrm>
        </p:grpSpPr>
        <p:grpSp>
          <p:nvGrpSpPr>
            <p:cNvPr id="28" name="组合 27"/>
            <p:cNvGrpSpPr/>
            <p:nvPr/>
          </p:nvGrpSpPr>
          <p:grpSpPr>
            <a:xfrm>
              <a:off x="9463" y="4552"/>
              <a:ext cx="4582" cy="2932"/>
              <a:chOff x="9463" y="4552"/>
              <a:chExt cx="4582" cy="2932"/>
            </a:xfrm>
          </p:grpSpPr>
          <p:grpSp>
            <p:nvGrpSpPr>
              <p:cNvPr id="16" name="组合 15"/>
              <p:cNvGrpSpPr/>
              <p:nvPr/>
            </p:nvGrpSpPr>
            <p:grpSpPr>
              <a:xfrm rot="20820000">
                <a:off x="9463" y="4552"/>
                <a:ext cx="4582" cy="2933"/>
                <a:chOff x="9252" y="4840"/>
                <a:chExt cx="4582" cy="2933"/>
              </a:xfrm>
            </p:grpSpPr>
            <p:sp>
              <p:nvSpPr>
                <p:cNvPr id="14" name="圆角矩形 13"/>
                <p:cNvSpPr/>
                <p:nvPr/>
              </p:nvSpPr>
              <p:spPr>
                <a:xfrm>
                  <a:off x="9252" y="7527"/>
                  <a:ext cx="4582" cy="246"/>
                </a:xfrm>
                <a:prstGeom prst="round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L 形 14"/>
                <p:cNvSpPr/>
                <p:nvPr/>
              </p:nvSpPr>
              <p:spPr>
                <a:xfrm rot="16200000" flipH="1">
                  <a:off x="10204" y="5300"/>
                  <a:ext cx="2686" cy="1767"/>
                </a:xfrm>
                <a:prstGeom prst="corner">
                  <a:avLst>
                    <a:gd name="adj1" fmla="val 12761"/>
                    <a:gd name="adj2" fmla="val 10837"/>
                  </a:avLst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3" name="直接连接符 32"/>
              <p:cNvCxnSpPr/>
              <p:nvPr/>
            </p:nvCxnSpPr>
            <p:spPr>
              <a:xfrm>
                <a:off x="10802" y="4951"/>
                <a:ext cx="326" cy="1356"/>
              </a:xfrm>
              <a:prstGeom prst="line">
                <a:avLst/>
              </a:prstGeom>
              <a:ln w="28575">
                <a:solidFill>
                  <a:srgbClr val="036EB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/>
              <p:cNvSpPr/>
              <p:nvPr/>
            </p:nvSpPr>
            <p:spPr>
              <a:xfrm>
                <a:off x="10613" y="6554"/>
                <a:ext cx="378" cy="362"/>
              </a:xfrm>
              <a:prstGeom prst="ellipse">
                <a:avLst/>
              </a:prstGeom>
              <a:gradFill>
                <a:gsLst>
                  <a:gs pos="17000">
                    <a:srgbClr val="EFEEF3"/>
                  </a:gs>
                  <a:gs pos="71000">
                    <a:schemeClr val="accent4">
                      <a:lumMod val="50000"/>
                    </a:schemeClr>
                  </a:gs>
                  <a:gs pos="84000">
                    <a:schemeClr val="accent4">
                      <a:lumMod val="75000"/>
                    </a:schemeClr>
                  </a:gs>
                  <a:gs pos="100000">
                    <a:schemeClr val="bg1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10784" y="4951"/>
              <a:ext cx="0" cy="16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6859270" y="4391660"/>
            <a:ext cx="181610" cy="726440"/>
            <a:chOff x="10802" y="6916"/>
            <a:chExt cx="286" cy="1144"/>
          </a:xfrm>
        </p:grpSpPr>
        <p:sp>
          <p:nvSpPr>
            <p:cNvPr id="22" name="矩形 21"/>
            <p:cNvSpPr/>
            <p:nvPr/>
          </p:nvSpPr>
          <p:spPr>
            <a:xfrm>
              <a:off x="10802" y="7776"/>
              <a:ext cx="286" cy="2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10802" y="6916"/>
              <a:ext cx="0" cy="11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圆角矩形 17"/>
          <p:cNvSpPr/>
          <p:nvPr/>
        </p:nvSpPr>
        <p:spPr>
          <a:xfrm>
            <a:off x="1196975" y="5052060"/>
            <a:ext cx="9228455" cy="287020"/>
          </a:xfrm>
          <a:prstGeom prst="round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22325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440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2325" y="1810385"/>
            <a:ext cx="1360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铅垂线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55090" y="3003550"/>
            <a:ext cx="36937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由于悬挂重物的线总是</a:t>
            </a:r>
            <a:r>
              <a:rPr lang="zh-CN" altLang="en-US" sz="2800" b="1"/>
              <a:t>竖直下垂</a:t>
            </a:r>
            <a:r>
              <a:rPr lang="zh-CN" altLang="en-US" sz="2800"/>
              <a:t>的，我们把它叫做</a:t>
            </a:r>
            <a:r>
              <a:rPr lang="zh-CN" altLang="en-US" sz="2800" b="1"/>
              <a:t>铅垂线</a:t>
            </a:r>
            <a:r>
              <a:rPr lang="zh-CN" altLang="en-US" sz="2800"/>
              <a:t>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3523" r="2307" b="5444"/>
          <a:stretch>
            <a:fillRect/>
          </a:stretch>
        </p:blipFill>
        <p:spPr>
          <a:xfrm>
            <a:off x="6294120" y="1242695"/>
            <a:ext cx="5208905" cy="50514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22325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440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2325" y="1810385"/>
            <a:ext cx="256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铅垂线的应用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22325" y="2372360"/>
            <a:ext cx="101307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在生产和生活中，常用铅垂线来检查物体的放置是否垂直于水平面或台面是否水平等。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705" y="3185795"/>
            <a:ext cx="2664460" cy="35496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835" y="3185795"/>
            <a:ext cx="5603875" cy="354901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35535" y="121256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22960" y="1025525"/>
            <a:ext cx="2443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</a:t>
            </a:r>
            <a:endParaRPr lang="en-US" altLang="zh-CN" sz="3200" b="1" dirty="0">
              <a:solidFill>
                <a:srgbClr val="036EB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35535" y="196440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25*165"/>
  <p:tag name="TABLE_ENDDRAG_RECT" val="77*322*825*1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96*216"/>
  <p:tag name="TABLE_ENDDRAG_RECT" val="76*296*696*2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75,&quot;left&quot;:93.95,&quot;top&quot;:247.45,&quot;width&quot;:813.6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979</Words>
  <PresentationFormat>宽屏</PresentationFormat>
  <Paragraphs>105</Paragraphs>
  <Slides>27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Calibri</vt:lpstr>
      <vt:lpstr>宋体</vt:lpstr>
      <vt:lpstr>Cambria Math</vt:lpstr>
      <vt:lpstr>微软雅黑</vt:lpstr>
      <vt:lpstr>Times New Roman</vt:lpstr>
      <vt:lpstr>Arial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2025-01-20T00:33:34Z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BDCA6CC7CC9A40ECAF8CDAC1377E0517_11</vt:lpwstr>
  </property>
</Properties>
</file>