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407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9.xml"/><Relationship Id="rId7" Type="http://schemas.microsoft.com/office/2007/relationships/media" Target="file:///D:\2021&#24180;\7&#26376;\&#20307;&#31995;\&#20154;&#25945;16\16-3\&#12304;&#32032;&#26448;&#35270;&#39057;&#12305;&#25506;&#31350;&#23548;&#20307;&#30005;&#38459;&#22823;&#23567;&#19982;&#38271;&#24230;&#30340;&#20851;&#31995;.mp4" TargetMode="External"/><Relationship Id="rId6" Type="http://schemas.openxmlformats.org/officeDocument/2006/relationships/video" Target="file:///D:\2021&#24180;\7&#26376;\&#20307;&#31995;\&#20154;&#25945;16\16-3\&#12304;&#32032;&#26448;&#35270;&#39057;&#12305;&#25506;&#31350;&#23548;&#20307;&#30005;&#38459;&#22823;&#23567;&#19982;&#38271;&#24230;&#30340;&#20851;&#31995;.mp4" TargetMode="External"/><Relationship Id="rId5" Type="http://schemas.openxmlformats.org/officeDocument/2006/relationships/image" Target="../media/image17.png"/><Relationship Id="rId4" Type="http://schemas.openxmlformats.org/officeDocument/2006/relationships/tags" Target="../tags/tag8.xml"/><Relationship Id="rId3" Type="http://schemas.microsoft.com/office/2007/relationships/media" Target="file:///D:\2021&#24180;\7&#26376;\&#20307;&#31995;\&#20154;&#25945;16\16-3\&#12304;&#32032;&#26448;&#35270;&#39057;&#12305;&#25506;&#31350;&#23548;&#20307;&#30005;&#38459;&#22823;&#23567;&#19982;&#26448;&#26009;&#30340;&#20851;&#31995;.mp4" TargetMode="External"/><Relationship Id="rId2" Type="http://schemas.openxmlformats.org/officeDocument/2006/relationships/video" Target="file:///D:\2021&#24180;\7&#26376;\&#20307;&#31995;\&#20154;&#25945;16\16-3\&#12304;&#32032;&#26448;&#35270;&#39057;&#12305;&#25506;&#31350;&#23548;&#20307;&#30005;&#38459;&#22823;&#23567;&#19982;&#26448;&#26009;&#30340;&#20851;&#31995;.mp4" TargetMode="Externa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tags" Target="../tags/tag10.xml"/><Relationship Id="rId3" Type="http://schemas.microsoft.com/office/2007/relationships/media" Target="file:///D:\2021&#24180;\7&#26376;\&#20307;&#31995;\&#20154;&#25945;16\16-3\&#12304;&#32032;&#26448;&#35270;&#39057;&#12305;&#25506;&#31350;&#23548;&#20307;&#30005;&#38459;&#22823;&#23567;&#19982;&#38271;&#24230;&#30340;&#20851;&#31995;.mp4" TargetMode="External"/><Relationship Id="rId2" Type="http://schemas.openxmlformats.org/officeDocument/2006/relationships/video" Target="file:///D:\2021&#24180;\7&#26376;\&#20307;&#31995;\&#20154;&#25945;16\16-3\&#12304;&#32032;&#26448;&#35270;&#39057;&#12305;&#25506;&#31350;&#23548;&#20307;&#30005;&#38459;&#22823;&#23567;&#19982;&#38271;&#24230;&#30340;&#20851;&#31995;.mp4" TargetMode="Externa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tags" Target="../tags/tag11.xml"/><Relationship Id="rId3" Type="http://schemas.microsoft.com/office/2007/relationships/media" Target="file:///D:\2021&#24180;\7&#26376;\&#20307;&#31995;\&#20154;&#25945;16\16-3\&#12304;&#32032;&#26448;&#35270;&#39057;&#12305;&#25506;&#31350;&#23548;&#20307;&#30005;&#38459;&#22823;&#23567;&#19982;&#27178;&#25130;&#38754;&#31215;&#30340;&#20851;&#31995;.mp4" TargetMode="External"/><Relationship Id="rId2" Type="http://schemas.openxmlformats.org/officeDocument/2006/relationships/video" Target="file:///D:\2021&#24180;\7&#26376;\&#20307;&#31995;\&#20154;&#25945;16\16-3\&#12304;&#32032;&#26448;&#35270;&#39057;&#12305;&#25506;&#31350;&#23548;&#20307;&#30005;&#38459;&#22823;&#23567;&#19982;&#27178;&#25130;&#38754;&#31215;&#30340;&#20851;&#31995;.mp4" TargetMode="Externa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tags" Target="../tags/tag13.xml"/><Relationship Id="rId7" Type="http://schemas.microsoft.com/office/2007/relationships/media" Target="file:///D:\2021&#24180;\7&#26376;\&#20307;&#31995;\&#20154;&#25945;16\16-3\&#12304;&#32032;&#26448;&#35270;&#39057;&#12305;&#25506;&#31350;&#28201;&#24230;&#23545;&#28783;&#19997;&#30005;&#38459;&#30340;&#24433;&#21709;1.mp4" TargetMode="External"/><Relationship Id="rId6" Type="http://schemas.openxmlformats.org/officeDocument/2006/relationships/video" Target="file:///D:\2021&#24180;\7&#26376;\&#20307;&#31995;\&#20154;&#25945;16\16-3\&#12304;&#32032;&#26448;&#35270;&#39057;&#12305;&#25506;&#31350;&#28201;&#24230;&#23545;&#28783;&#19997;&#30005;&#38459;&#30340;&#24433;&#21709;1.mp4" TargetMode="External"/><Relationship Id="rId5" Type="http://schemas.openxmlformats.org/officeDocument/2006/relationships/image" Target="../media/image25.png"/><Relationship Id="rId4" Type="http://schemas.openxmlformats.org/officeDocument/2006/relationships/tags" Target="../tags/tag12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tags" Target="../tags/tag7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3444874" y="4643518"/>
            <a:ext cx="4805680" cy="60769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p>
            <a:pPr algn="l">
              <a:lnSpc>
                <a:spcPct val="120000"/>
              </a:lnSpc>
              <a:spcBef>
                <a:spcPts val="20"/>
              </a:spcBef>
              <a:spcAft>
                <a:spcPts val="20"/>
              </a:spcAft>
            </a:pP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不同长度的路面对车流有影响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95065" y="5820410"/>
            <a:ext cx="4031615" cy="89979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74330" y="5575300"/>
            <a:ext cx="1491615" cy="11449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/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9643745" y="3065780"/>
            <a:ext cx="1491615" cy="7753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4881244" y="2254648"/>
            <a:ext cx="4805680" cy="60769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p>
            <a:pPr algn="l">
              <a:lnSpc>
                <a:spcPct val="120000"/>
              </a:lnSpc>
              <a:spcBef>
                <a:spcPts val="20"/>
              </a:spcBef>
              <a:spcAft>
                <a:spcPts val="20"/>
              </a:spcAft>
            </a:pP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不同宽度的路面对车流有影响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61230" y="3065780"/>
            <a:ext cx="5045710" cy="11449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0515" y="4435475"/>
            <a:ext cx="8582025" cy="11449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0515" y="5114925"/>
            <a:ext cx="1491615" cy="7753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7590" y="5580380"/>
            <a:ext cx="1813560" cy="7753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30" grpId="0" bldLvl="0" animBg="1"/>
      <p:bldP spid="30" grpId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887460" y="4208780"/>
            <a:ext cx="1491615" cy="35369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87460" y="4696460"/>
            <a:ext cx="1491615" cy="35369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3" name="【素材视频】串联电路中的电流规律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27620" y="1498283"/>
            <a:ext cx="3412490" cy="190754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pic>
        <p:nvPicPr>
          <p:cNvPr id="2" name="【素材视频】串联电路中的电流规律1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25715" y="1464397"/>
            <a:ext cx="3413915" cy="190800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sp>
        <p:nvSpPr>
          <p:cNvPr id="5" name="矩形 4"/>
          <p:cNvSpPr/>
          <p:nvPr/>
        </p:nvSpPr>
        <p:spPr>
          <a:xfrm>
            <a:off x="8887460" y="5184140"/>
            <a:ext cx="1491615" cy="35369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3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 fullScrn="1">
              <p:cMediaNode>
                <p:cTn id="2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" name="【素材视频】串联电路中的电流规律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25715" y="1464397"/>
            <a:ext cx="3413915" cy="190800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sp>
        <p:nvSpPr>
          <p:cNvPr id="2" name="矩形 1"/>
          <p:cNvSpPr/>
          <p:nvPr/>
        </p:nvSpPr>
        <p:spPr>
          <a:xfrm>
            <a:off x="8887460" y="5184140"/>
            <a:ext cx="1491615" cy="35369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888095" y="5671820"/>
            <a:ext cx="1491615" cy="35369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【素材视频】串联电路中的电流规律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25715" y="1464397"/>
            <a:ext cx="3413392" cy="190800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3180080" y="4109085"/>
            <a:ext cx="8044180" cy="67691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75940" y="4785995"/>
            <a:ext cx="8044180" cy="67691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3240" y="5684520"/>
            <a:ext cx="8044180" cy="67691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椭圆 15"/>
          <p:cNvSpPr/>
          <p:nvPr/>
        </p:nvSpPr>
        <p:spPr>
          <a:xfrm>
            <a:off x="7670800" y="2496185"/>
            <a:ext cx="914400" cy="552450"/>
          </a:xfrm>
          <a:prstGeom prst="ellipse">
            <a:avLst/>
          </a:prstGeom>
          <a:solidFill>
            <a:srgbClr val="FFFF00">
              <a:alpha val="27000"/>
            </a:srgb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7480" y="2480945"/>
            <a:ext cx="5084445" cy="405384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982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80425" y="2480945"/>
            <a:ext cx="3128645" cy="58293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4D016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5745" y="3090545"/>
            <a:ext cx="4885055" cy="116268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96870" y="4464685"/>
            <a:ext cx="3858260" cy="186817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49865" y="3429000"/>
            <a:ext cx="1465580" cy="82423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87030" y="3429000"/>
            <a:ext cx="1465580" cy="82423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87030" y="4253865"/>
            <a:ext cx="4151630" cy="244800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57" grpId="0" bldLvl="0" animBg="1"/>
      <p:bldP spid="57" grpId="1" animBg="1"/>
      <p:bldP spid="16" grpId="0" bldLvl="0" animBg="1"/>
      <p:bldP spid="16" grpId="1" animBg="1"/>
      <p:bldP spid="5" grpId="0" bldLvl="0" animBg="1"/>
      <p:bldP spid="5" grpId="1" animBg="1"/>
      <p:bldP spid="2" grpId="0" bldLvl="0" animBg="1"/>
      <p:bldP spid="2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矩形 18"/>
          <p:cNvSpPr/>
          <p:nvPr/>
        </p:nvSpPr>
        <p:spPr>
          <a:xfrm>
            <a:off x="3117215" y="2767965"/>
            <a:ext cx="7200000" cy="1276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131425" y="2247900"/>
            <a:ext cx="1363980" cy="71374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 rot="21060000">
            <a:off x="9281160" y="5309870"/>
            <a:ext cx="779780" cy="52006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06745" y="5265420"/>
            <a:ext cx="3660140" cy="76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  <p:bldP spid="2" grpId="0" bldLvl="0" animBg="1"/>
      <p:bldP spid="2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867025" y="4803775"/>
            <a:ext cx="4385310" cy="67691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62165" y="4803775"/>
            <a:ext cx="4385310" cy="67691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5825" y="5695315"/>
            <a:ext cx="4524375" cy="67691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【素材视频】用酒精喷灯加热玻璃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73375" y="2041525"/>
            <a:ext cx="4104640" cy="2308860"/>
          </a:xfrm>
          <a:prstGeom prst="rect">
            <a:avLst/>
          </a:prstGeom>
          <a:ln w="63500" cmpd="tri">
            <a:solidFill>
              <a:schemeClr val="tx2">
                <a:lumMod val="20000"/>
                <a:lumOff val="80000"/>
              </a:schemeClr>
            </a:solidFill>
          </a:ln>
        </p:spPr>
      </p:pic>
      <p:pic>
        <p:nvPicPr>
          <p:cNvPr id="14" name="【素材视频】用酒精喷灯加热玻璃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536180" y="2060575"/>
            <a:ext cx="4128905" cy="2307600"/>
          </a:xfrm>
          <a:prstGeom prst="rect">
            <a:avLst/>
          </a:prstGeom>
          <a:ln w="63500" cmpd="tri">
            <a:solidFill>
              <a:schemeClr val="tx2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2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9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0380345" y="1190625"/>
            <a:ext cx="407035" cy="40259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974590" y="4064635"/>
            <a:ext cx="2065655" cy="26035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47390" y="4521835"/>
            <a:ext cx="904240" cy="26035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1590" y="5433695"/>
            <a:ext cx="5945505" cy="26035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64305" y="5899150"/>
            <a:ext cx="697865" cy="26035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矩形 18"/>
          <p:cNvSpPr/>
          <p:nvPr/>
        </p:nvSpPr>
        <p:spPr>
          <a:xfrm>
            <a:off x="2860675" y="478155"/>
            <a:ext cx="3959225" cy="63627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01900" y="1290955"/>
            <a:ext cx="9635490" cy="216344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87065" y="3630930"/>
            <a:ext cx="3959225" cy="63627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59355" y="4139565"/>
            <a:ext cx="9635490" cy="216344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  <p:bldP spid="2" grpId="0" bldLvl="0" animBg="1"/>
      <p:bldP spid="2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24150" y="86360"/>
            <a:ext cx="8938260" cy="136779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24150" y="1607185"/>
            <a:ext cx="8938260" cy="454279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矩形 18"/>
          <p:cNvSpPr/>
          <p:nvPr/>
        </p:nvSpPr>
        <p:spPr>
          <a:xfrm>
            <a:off x="2851785" y="4574540"/>
            <a:ext cx="8727440" cy="198247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0585" y="3409950"/>
            <a:ext cx="4490720" cy="11449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【素材视频】比较小灯泡的亮度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06055" y="1460500"/>
            <a:ext cx="3430905" cy="1929765"/>
          </a:xfrm>
          <a:prstGeom prst="rect">
            <a:avLst/>
          </a:prstGeom>
          <a:ln w="63500" cmpd="tri">
            <a:solidFill>
              <a:schemeClr val="accent1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  <p:bldP spid="2" grpId="0" bldLvl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23515" y="2284095"/>
            <a:ext cx="2720340" cy="190881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79865" y="2474595"/>
            <a:ext cx="2767330" cy="171767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23515" y="4389755"/>
            <a:ext cx="9434195" cy="198247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3220" y="3257550"/>
            <a:ext cx="3636645" cy="11449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  <p:bldP spid="19" grpId="0" bldLvl="0" animBg="1"/>
      <p:bldP spid="19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04795" y="2284095"/>
            <a:ext cx="5045710" cy="11449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3140" y="3429000"/>
            <a:ext cx="4815205" cy="11449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9785" y="4683760"/>
            <a:ext cx="4767580" cy="182816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1700" y="2515235"/>
            <a:ext cx="3066415" cy="20580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82100" y="4683760"/>
            <a:ext cx="2232660" cy="86614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280535" y="4528820"/>
            <a:ext cx="5045710" cy="11449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4845049" y="4326653"/>
            <a:ext cx="4805680" cy="60769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p>
            <a:pPr algn="l">
              <a:lnSpc>
                <a:spcPct val="120000"/>
              </a:lnSpc>
              <a:spcBef>
                <a:spcPts val="20"/>
              </a:spcBef>
              <a:spcAft>
                <a:spcPts val="20"/>
              </a:spcAft>
            </a:pP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不同材质的路面对车流有影响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18940" y="5251450"/>
            <a:ext cx="5045710" cy="103759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19590" y="5197475"/>
            <a:ext cx="1491615" cy="11449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0" grpId="1"/>
      <p:bldP spid="2" grpId="0" bldLvl="0" animBg="1"/>
      <p:bldP spid="2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287*1101*801*80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286*1101*801*80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812*1398*838*838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831*1397*838*838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300*1118*801*80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286*1101*801*80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287*1101*801*80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PresentationFormat>宽屏</PresentationFormat>
  <Paragraphs>6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Wingdings</vt:lpstr>
      <vt:lpstr>Calibri</vt:lpstr>
      <vt:lpstr>Arial Unicode MS</vt:lpstr>
      <vt:lpstr>隶书</vt:lpstr>
      <vt:lpstr>Times New Roman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2019-06-19T02:08:00Z</dcterms:created>
  <dcterms:modified xsi:type="dcterms:W3CDTF">2021-09-26T07:03:50Z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ACC6BACBE5CF429886C08ACB2151C549</vt:lpwstr>
  </property>
</Properties>
</file>