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handoutMasterIdLst>
    <p:handoutMasterId r:id="rId33"/>
  </p:handoutMasterIdLst>
  <p:sldIdLst>
    <p:sldId id="762" r:id="rId2"/>
    <p:sldId id="581" r:id="rId3"/>
    <p:sldId id="525" r:id="rId4"/>
    <p:sldId id="752" r:id="rId5"/>
    <p:sldId id="742" r:id="rId6"/>
    <p:sldId id="256" r:id="rId7"/>
    <p:sldId id="672" r:id="rId8"/>
    <p:sldId id="743" r:id="rId9"/>
    <p:sldId id="744" r:id="rId10"/>
    <p:sldId id="756" r:id="rId11"/>
    <p:sldId id="745" r:id="rId12"/>
    <p:sldId id="757" r:id="rId13"/>
    <p:sldId id="746" r:id="rId14"/>
    <p:sldId id="748" r:id="rId15"/>
    <p:sldId id="747" r:id="rId16"/>
    <p:sldId id="753" r:id="rId17"/>
    <p:sldId id="751" r:id="rId18"/>
    <p:sldId id="749" r:id="rId19"/>
    <p:sldId id="750" r:id="rId20"/>
    <p:sldId id="673" r:id="rId21"/>
    <p:sldId id="675" r:id="rId22"/>
    <p:sldId id="758" r:id="rId23"/>
    <p:sldId id="760" r:id="rId24"/>
    <p:sldId id="759" r:id="rId25"/>
    <p:sldId id="685" r:id="rId26"/>
    <p:sldId id="754" r:id="rId27"/>
    <p:sldId id="755" r:id="rId28"/>
    <p:sldId id="642" r:id="rId29"/>
    <p:sldId id="547" r:id="rId30"/>
    <p:sldId id="722" r:id="rId31"/>
  </p:sldIdLst>
  <p:sldSz cx="9144000" cy="5143500" type="screen16x9"/>
  <p:notesSz cx="6858000" cy="9144000"/>
  <p:embeddedFontLst>
    <p:embeddedFont>
      <p:font typeface="黑体" pitchFamily="49" charset="-122"/>
      <p:regular r:id="rId34"/>
    </p:embeddedFont>
    <p:embeddedFont>
      <p:font typeface="微软雅黑" pitchFamily="34" charset="-122"/>
      <p:regular r:id="rId35"/>
      <p:bold r:id="rId36"/>
    </p:embeddedFont>
    <p:embeddedFont>
      <p:font typeface="Cambria Math" pitchFamily="18" charset="0"/>
      <p:regular r:id="rId37"/>
    </p:embeddedFont>
    <p:embeddedFont>
      <p:font typeface="仿宋" pitchFamily="49" charset="-122"/>
      <p:regular r:id="rId38"/>
    </p:embeddedFont>
    <p:embeddedFont>
      <p:font typeface="隶书" pitchFamily="49" charset="-122"/>
      <p:regular r:id="rId39"/>
    </p:embeddedFont>
    <p:embeddedFont>
      <p:font typeface="Calibri" pitchFamily="34" charset="0"/>
      <p:regular r:id="rId40"/>
      <p:bold r:id="rId41"/>
      <p:italic r:id="rId42"/>
      <p:boldItalic r:id="rId43"/>
    </p:embeddedFont>
  </p:embeddedFontLst>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9F00"/>
    <a:srgbClr val="E6A774"/>
    <a:srgbClr val="D56D00"/>
    <a:srgbClr val="00A48D"/>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77" autoAdjust="0"/>
    <p:restoredTop sz="95062" autoAdjust="0"/>
  </p:normalViewPr>
  <p:slideViewPr>
    <p:cSldViewPr showGuides="1">
      <p:cViewPr varScale="1">
        <p:scale>
          <a:sx n="140" d="100"/>
          <a:sy n="140" d="100"/>
        </p:scale>
        <p:origin x="-810" y="-90"/>
      </p:cViewPr>
      <p:guideLst>
        <p:guide orient="horz" pos="1508"/>
        <p:guide pos="277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buFontTx/>
              <a:buNone/>
              <a:defRPr sz="1200"/>
            </a:lvl1pPr>
          </a:lstStyle>
          <a:p>
            <a:pPr>
              <a:defRPr/>
            </a:pPr>
            <a:endParaRPr lang="zh-CN" altLang="en-US" dirty="0">
              <a:ea typeface="微软雅黑" panose="020B0503020204020204" pitchFamily="34" charset="-122"/>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buFontTx/>
              <a:buNone/>
              <a:defRPr sz="1200"/>
            </a:lvl1pPr>
          </a:lstStyle>
          <a:p>
            <a:pPr>
              <a:defRPr/>
            </a:pPr>
            <a:endParaRPr lang="zh-CN" altLang="en-US" dirty="0">
              <a:ea typeface="微软雅黑" panose="020B0503020204020204" pitchFamily="34" charset="-122"/>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buFontTx/>
              <a:buNone/>
              <a:defRPr sz="1200"/>
            </a:lvl1pPr>
          </a:lstStyle>
          <a:p>
            <a:pPr>
              <a:defRPr/>
            </a:pPr>
            <a:endParaRPr lang="zh-CN" altLang="en-US" dirty="0">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pPr>
              <a:defRPr/>
            </a:pPr>
            <a:fld id="{18006E18-4BEF-4595-B3B6-2ABF2F04905E}" type="slidenum">
              <a:rPr lang="zh-CN" altLang="en-US">
                <a:ea typeface="微软雅黑" panose="020B0503020204020204" pitchFamily="34" charset="-122"/>
              </a:rPr>
              <a:t>‹#›</a:t>
            </a:fld>
            <a:endParaRPr lang="zh-CN" altLang="en-US" dirty="0">
              <a:ea typeface="微软雅黑" panose="020B0503020204020204" pitchFamily="34" charset="-122"/>
            </a:endParaRPr>
          </a:p>
        </p:txBody>
      </p:sp>
    </p:spTree>
    <p:extLst>
      <p:ext uri="{BB962C8B-B14F-4D97-AF65-F5344CB8AC3E}">
        <p14:creationId xmlns:p14="http://schemas.microsoft.com/office/powerpoint/2010/main" val="3413866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buFontTx/>
              <a:buNone/>
              <a:defRPr sz="1200">
                <a:ea typeface="微软雅黑" panose="020B0503020204020204" pitchFamily="34" charset="-122"/>
              </a:defRPr>
            </a:lvl1pPr>
          </a:lstStyle>
          <a:p>
            <a:pPr>
              <a:defRPr/>
            </a:pPr>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buFontTx/>
              <a:buNone/>
              <a:defRPr sz="1200">
                <a:ea typeface="微软雅黑" panose="020B0503020204020204" pitchFamily="34" charset="-122"/>
              </a:defRPr>
            </a:lvl1pPr>
          </a:lstStyle>
          <a:p>
            <a:pPr>
              <a:defRPr/>
            </a:pPr>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normAutofit/>
          </a:bodyPr>
          <a:lstStyle/>
          <a:p>
            <a:pPr lvl="0"/>
            <a:r>
              <a:rPr lang="zh-CN" altLang="en-US" noProof="0" dirty="0"/>
              <a:t>单击此处编辑母版文本样式</a:t>
            </a:r>
          </a:p>
          <a:p>
            <a:pPr lvl="1"/>
            <a:r>
              <a:rPr lang="zh-CN" altLang="en-US" noProof="0" dirty="0"/>
              <a:t>第二级</a:t>
            </a:r>
          </a:p>
          <a:p>
            <a:pPr lvl="2"/>
            <a:r>
              <a:rPr lang="zh-CN" altLang="en-US" noProof="0" dirty="0"/>
              <a:t>第三级</a:t>
            </a:r>
          </a:p>
          <a:p>
            <a:pPr lvl="3"/>
            <a:r>
              <a:rPr lang="zh-CN" altLang="en-US" noProof="0" dirty="0"/>
              <a:t>第四级</a:t>
            </a:r>
          </a:p>
          <a:p>
            <a:pPr lvl="4"/>
            <a:r>
              <a:rPr lang="zh-CN" altLang="en-US" noProof="0"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buFontTx/>
              <a:buNone/>
              <a:defRPr sz="1200">
                <a:ea typeface="微软雅黑" panose="020B0503020204020204" pitchFamily="34" charset="-122"/>
              </a:defRPr>
            </a:lvl1pPr>
          </a:lstStyle>
          <a:p>
            <a:pPr>
              <a:defRPr/>
            </a:pPr>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ea typeface="微软雅黑" panose="020B0503020204020204" pitchFamily="34" charset="-122"/>
              </a:defRPr>
            </a:lvl1pPr>
          </a:lstStyle>
          <a:p>
            <a:pPr>
              <a:defRPr/>
            </a:pPr>
            <a:fld id="{395A52D7-8F67-41F0-A534-CB8A9A4DB925}" type="slidenum">
              <a:rPr lang="zh-CN" altLang="en-US" smtClean="0"/>
              <a:t>‹#›</a:t>
            </a:fld>
            <a:endParaRPr lang="zh-CN" altLang="en-US" dirty="0"/>
          </a:p>
        </p:txBody>
      </p:sp>
    </p:spTree>
    <p:extLst>
      <p:ext uri="{BB962C8B-B14F-4D97-AF65-F5344CB8AC3E}">
        <p14:creationId xmlns:p14="http://schemas.microsoft.com/office/powerpoint/2010/main" val="4444283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微软雅黑" panose="020B0503020204020204" pitchFamily="34" charset="-122"/>
        <a:cs typeface="+mn-cs"/>
      </a:defRPr>
    </a:lvl1pPr>
    <a:lvl2pPr marL="457200" algn="l" rtl="0" eaLnBrk="0" fontAlgn="base" hangingPunct="0">
      <a:spcBef>
        <a:spcPct val="30000"/>
      </a:spcBef>
      <a:spcAft>
        <a:spcPct val="0"/>
      </a:spcAft>
      <a:defRPr sz="1200" kern="1200">
        <a:solidFill>
          <a:schemeClr val="tx1"/>
        </a:solidFill>
        <a:latin typeface="+mn-lt"/>
        <a:ea typeface="微软雅黑" panose="020B0503020204020204" pitchFamily="34" charset="-122"/>
        <a:cs typeface="+mn-cs"/>
      </a:defRPr>
    </a:lvl2pPr>
    <a:lvl3pPr marL="914400" algn="l" rtl="0" eaLnBrk="0" fontAlgn="base" hangingPunct="0">
      <a:spcBef>
        <a:spcPct val="30000"/>
      </a:spcBef>
      <a:spcAft>
        <a:spcPct val="0"/>
      </a:spcAft>
      <a:defRPr sz="1200" kern="1200">
        <a:solidFill>
          <a:schemeClr val="tx1"/>
        </a:solidFill>
        <a:latin typeface="+mn-lt"/>
        <a:ea typeface="微软雅黑" panose="020B0503020204020204" pitchFamily="34" charset="-122"/>
        <a:cs typeface="+mn-cs"/>
      </a:defRPr>
    </a:lvl3pPr>
    <a:lvl4pPr marL="1371600" algn="l" rtl="0" eaLnBrk="0" fontAlgn="base" hangingPunct="0">
      <a:spcBef>
        <a:spcPct val="30000"/>
      </a:spcBef>
      <a:spcAft>
        <a:spcPct val="0"/>
      </a:spcAft>
      <a:defRPr sz="1200" kern="1200">
        <a:solidFill>
          <a:schemeClr val="tx1"/>
        </a:solidFill>
        <a:latin typeface="+mn-lt"/>
        <a:ea typeface="微软雅黑" panose="020B0503020204020204" pitchFamily="34" charset="-122"/>
        <a:cs typeface="+mn-cs"/>
      </a:defRPr>
    </a:lvl4pPr>
    <a:lvl5pPr marL="1828800" algn="l" rtl="0" eaLnBrk="0" fontAlgn="base" hangingPunct="0">
      <a:spcBef>
        <a:spcPct val="30000"/>
      </a:spcBef>
      <a:spcAft>
        <a:spcPct val="0"/>
      </a:spcAft>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95A52D7-8F67-41F0-A534-CB8A9A4DB925}" type="slidenum">
              <a:rPr lang="zh-CN" altLang="en-US" smtClean="0"/>
              <a:t>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95A52D7-8F67-41F0-A534-CB8A9A4DB925}" type="slidenum">
              <a:rPr lang="zh-CN" altLang="en-US" smtClean="0"/>
              <a:t>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95A52D7-8F67-41F0-A534-CB8A9A4DB925}" type="slidenum">
              <a:rPr lang="zh-CN" altLang="en-US" smtClean="0"/>
              <a:t>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回顾反思">
    <p:spTree>
      <p:nvGrpSpPr>
        <p:cNvPr id="1" name=""/>
        <p:cNvGrpSpPr/>
        <p:nvPr/>
      </p:nvGrpSpPr>
      <p:grpSpPr>
        <a:xfrm>
          <a:off x="0" y="0"/>
          <a:ext cx="0" cy="0"/>
          <a:chOff x="0" y="0"/>
          <a:chExt cx="0" cy="0"/>
        </a:xfrm>
      </p:grpSpPr>
      <p:sp>
        <p:nvSpPr>
          <p:cNvPr id="8" name="文本框 20"/>
          <p:cNvSpPr txBox="1"/>
          <p:nvPr userDrawn="1"/>
        </p:nvSpPr>
        <p:spPr>
          <a:xfrm>
            <a:off x="751493" y="167005"/>
            <a:ext cx="2015768" cy="523220"/>
          </a:xfrm>
          <a:prstGeom prst="rect">
            <a:avLst/>
          </a:prstGeom>
          <a:noFill/>
        </p:spPr>
        <p:txBody>
          <a:bodyPr wrap="square" rtlCol="0">
            <a:spAutoFit/>
          </a:bodyPr>
          <a:lstStyle/>
          <a:p>
            <a:r>
              <a:rPr lang="zh-CN" altLang="en-US" sz="2800" b="0" dirty="0">
                <a:solidFill>
                  <a:schemeClr val="tx1"/>
                </a:solidFill>
                <a:latin typeface="黑体" panose="02010609060101010101" pitchFamily="49" charset="-122"/>
                <a:ea typeface="黑体" panose="02010609060101010101" pitchFamily="49" charset="-122"/>
              </a:rPr>
              <a:t>回顾反思</a:t>
            </a:r>
          </a:p>
        </p:txBody>
      </p:sp>
      <p:sp>
        <p:nvSpPr>
          <p:cNvPr id="13" name="菱形 12"/>
          <p:cNvSpPr/>
          <p:nvPr userDrawn="1"/>
        </p:nvSpPr>
        <p:spPr>
          <a:xfrm>
            <a:off x="391160" y="280035"/>
            <a:ext cx="351155" cy="351155"/>
          </a:xfrm>
          <a:prstGeom prst="diamond">
            <a:avLst/>
          </a:prstGeom>
          <a:solidFill>
            <a:srgbClr val="009F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ln>
                <a:solidFill>
                  <a:srgbClr val="E6A774"/>
                </a:solidFill>
              </a:ln>
              <a:solidFill>
                <a:srgbClr val="E6A774"/>
              </a:solidFill>
              <a:ea typeface="微软雅黑" panose="020B0503020204020204" pitchFamily="34" charset="-122"/>
            </a:endParaRPr>
          </a:p>
        </p:txBody>
      </p:sp>
      <p:cxnSp>
        <p:nvCxnSpPr>
          <p:cNvPr id="14" name="直接连接符 13"/>
          <p:cNvCxnSpPr/>
          <p:nvPr userDrawn="1"/>
        </p:nvCxnSpPr>
        <p:spPr>
          <a:xfrm>
            <a:off x="388620" y="648970"/>
            <a:ext cx="1980000" cy="0"/>
          </a:xfrm>
          <a:prstGeom prst="line">
            <a:avLst/>
          </a:prstGeom>
          <a:ln w="25400">
            <a:solidFill>
              <a:srgbClr val="009FB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0" y="843280"/>
            <a:ext cx="9144000" cy="0"/>
          </a:xfrm>
          <a:prstGeom prst="line">
            <a:avLst/>
          </a:prstGeom>
          <a:ln w="44450">
            <a:solidFill>
              <a:srgbClr val="E0F1E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导入新课">
    <p:spTree>
      <p:nvGrpSpPr>
        <p:cNvPr id="1" name=""/>
        <p:cNvGrpSpPr/>
        <p:nvPr/>
      </p:nvGrpSpPr>
      <p:grpSpPr>
        <a:xfrm>
          <a:off x="0" y="0"/>
          <a:ext cx="0" cy="0"/>
          <a:chOff x="0" y="0"/>
          <a:chExt cx="0" cy="0"/>
        </a:xfrm>
      </p:grpSpPr>
      <p:sp>
        <p:nvSpPr>
          <p:cNvPr id="14" name="文本框 20"/>
          <p:cNvSpPr txBox="1"/>
          <p:nvPr userDrawn="1"/>
        </p:nvSpPr>
        <p:spPr>
          <a:xfrm>
            <a:off x="751493" y="167005"/>
            <a:ext cx="2015768" cy="523220"/>
          </a:xfrm>
          <a:prstGeom prst="rect">
            <a:avLst/>
          </a:prstGeom>
          <a:noFill/>
        </p:spPr>
        <p:txBody>
          <a:bodyPr wrap="square" rtlCol="0">
            <a:spAutoFit/>
          </a:bodyPr>
          <a:lstStyle/>
          <a:p>
            <a:r>
              <a:rPr lang="zh-CN" altLang="en-US" sz="2800" b="0" dirty="0">
                <a:solidFill>
                  <a:schemeClr val="tx1"/>
                </a:solidFill>
                <a:latin typeface="黑体" panose="02010609060101010101" pitchFamily="49" charset="-122"/>
                <a:ea typeface="黑体" panose="02010609060101010101" pitchFamily="49" charset="-122"/>
              </a:rPr>
              <a:t>导入新课</a:t>
            </a:r>
          </a:p>
        </p:txBody>
      </p:sp>
      <p:sp>
        <p:nvSpPr>
          <p:cNvPr id="16" name="菱形 15"/>
          <p:cNvSpPr/>
          <p:nvPr userDrawn="1"/>
        </p:nvSpPr>
        <p:spPr>
          <a:xfrm>
            <a:off x="391160" y="280035"/>
            <a:ext cx="351155" cy="351155"/>
          </a:xfrm>
          <a:prstGeom prst="diamond">
            <a:avLst/>
          </a:prstGeom>
          <a:solidFill>
            <a:srgbClr val="009F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ln>
                <a:solidFill>
                  <a:srgbClr val="E6A774"/>
                </a:solidFill>
              </a:ln>
              <a:solidFill>
                <a:srgbClr val="E6A774"/>
              </a:solidFill>
              <a:ea typeface="微软雅黑" panose="020B0503020204020204" pitchFamily="34" charset="-122"/>
            </a:endParaRPr>
          </a:p>
        </p:txBody>
      </p:sp>
      <p:cxnSp>
        <p:nvCxnSpPr>
          <p:cNvPr id="17" name="直接连接符 16"/>
          <p:cNvCxnSpPr/>
          <p:nvPr userDrawn="1"/>
        </p:nvCxnSpPr>
        <p:spPr>
          <a:xfrm>
            <a:off x="388620" y="648970"/>
            <a:ext cx="1980000" cy="0"/>
          </a:xfrm>
          <a:prstGeom prst="line">
            <a:avLst/>
          </a:prstGeom>
          <a:ln w="25400">
            <a:solidFill>
              <a:srgbClr val="009FB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nvCxnSpPr>
        <p:spPr>
          <a:xfrm>
            <a:off x="0" y="843280"/>
            <a:ext cx="9144000" cy="0"/>
          </a:xfrm>
          <a:prstGeom prst="line">
            <a:avLst/>
          </a:prstGeom>
          <a:ln w="44450">
            <a:solidFill>
              <a:srgbClr val="E0F1E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cxnSp>
        <p:nvCxnSpPr>
          <p:cNvPr id="13" name="直接连接符 12"/>
          <p:cNvCxnSpPr/>
          <p:nvPr userDrawn="1"/>
        </p:nvCxnSpPr>
        <p:spPr>
          <a:xfrm>
            <a:off x="0" y="843280"/>
            <a:ext cx="9144000" cy="0"/>
          </a:xfrm>
          <a:prstGeom prst="line">
            <a:avLst/>
          </a:prstGeom>
          <a:ln w="44450">
            <a:solidFill>
              <a:srgbClr val="E0F1E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课堂总结">
    <p:spTree>
      <p:nvGrpSpPr>
        <p:cNvPr id="1" name=""/>
        <p:cNvGrpSpPr/>
        <p:nvPr/>
      </p:nvGrpSpPr>
      <p:grpSpPr>
        <a:xfrm>
          <a:off x="0" y="0"/>
          <a:ext cx="0" cy="0"/>
          <a:chOff x="0" y="0"/>
          <a:chExt cx="0" cy="0"/>
        </a:xfrm>
      </p:grpSpPr>
      <p:sp>
        <p:nvSpPr>
          <p:cNvPr id="14" name="文本框 20"/>
          <p:cNvSpPr txBox="1"/>
          <p:nvPr userDrawn="1"/>
        </p:nvSpPr>
        <p:spPr>
          <a:xfrm>
            <a:off x="751493" y="167005"/>
            <a:ext cx="2015768" cy="523220"/>
          </a:xfrm>
          <a:prstGeom prst="rect">
            <a:avLst/>
          </a:prstGeom>
          <a:noFill/>
        </p:spPr>
        <p:txBody>
          <a:bodyPr wrap="square" rtlCol="0">
            <a:spAutoFit/>
          </a:bodyPr>
          <a:lstStyle/>
          <a:p>
            <a:r>
              <a:rPr lang="zh-CN" altLang="en-US" sz="2800" b="0" dirty="0">
                <a:solidFill>
                  <a:schemeClr val="tx1"/>
                </a:solidFill>
                <a:latin typeface="黑体" panose="02010609060101010101" pitchFamily="49" charset="-122"/>
                <a:ea typeface="黑体" panose="02010609060101010101" pitchFamily="49" charset="-122"/>
              </a:rPr>
              <a:t>课堂总结</a:t>
            </a:r>
          </a:p>
        </p:txBody>
      </p:sp>
      <p:sp>
        <p:nvSpPr>
          <p:cNvPr id="16" name="菱形 15"/>
          <p:cNvSpPr/>
          <p:nvPr userDrawn="1"/>
        </p:nvSpPr>
        <p:spPr>
          <a:xfrm>
            <a:off x="391160" y="280035"/>
            <a:ext cx="351155" cy="351155"/>
          </a:xfrm>
          <a:prstGeom prst="diamond">
            <a:avLst/>
          </a:prstGeom>
          <a:solidFill>
            <a:srgbClr val="009F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ln>
                <a:solidFill>
                  <a:srgbClr val="E6A774"/>
                </a:solidFill>
              </a:ln>
              <a:solidFill>
                <a:srgbClr val="E6A774"/>
              </a:solidFill>
              <a:ea typeface="微软雅黑" panose="020B0503020204020204" pitchFamily="34" charset="-122"/>
            </a:endParaRPr>
          </a:p>
        </p:txBody>
      </p:sp>
      <p:cxnSp>
        <p:nvCxnSpPr>
          <p:cNvPr id="17" name="直接连接符 16"/>
          <p:cNvCxnSpPr/>
          <p:nvPr userDrawn="1"/>
        </p:nvCxnSpPr>
        <p:spPr>
          <a:xfrm>
            <a:off x="388620" y="648970"/>
            <a:ext cx="1980000" cy="0"/>
          </a:xfrm>
          <a:prstGeom prst="line">
            <a:avLst/>
          </a:prstGeom>
          <a:ln w="25400">
            <a:solidFill>
              <a:srgbClr val="009FB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nvCxnSpPr>
        <p:spPr>
          <a:xfrm>
            <a:off x="0" y="843280"/>
            <a:ext cx="9144000" cy="0"/>
          </a:xfrm>
          <a:prstGeom prst="line">
            <a:avLst/>
          </a:prstGeom>
          <a:ln w="44450">
            <a:solidFill>
              <a:srgbClr val="E0F1E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学习目标">
    <p:spTree>
      <p:nvGrpSpPr>
        <p:cNvPr id="1" name=""/>
        <p:cNvGrpSpPr/>
        <p:nvPr/>
      </p:nvGrpSpPr>
      <p:grpSpPr>
        <a:xfrm>
          <a:off x="0" y="0"/>
          <a:ext cx="0" cy="0"/>
          <a:chOff x="0" y="0"/>
          <a:chExt cx="0" cy="0"/>
        </a:xfrm>
      </p:grpSpPr>
      <p:sp>
        <p:nvSpPr>
          <p:cNvPr id="15" name="文本框 20"/>
          <p:cNvSpPr txBox="1"/>
          <p:nvPr userDrawn="1"/>
        </p:nvSpPr>
        <p:spPr>
          <a:xfrm>
            <a:off x="751493" y="167005"/>
            <a:ext cx="2015768" cy="523220"/>
          </a:xfrm>
          <a:prstGeom prst="rect">
            <a:avLst/>
          </a:prstGeom>
          <a:noFill/>
        </p:spPr>
        <p:txBody>
          <a:bodyPr wrap="square" rtlCol="0">
            <a:spAutoFit/>
          </a:bodyPr>
          <a:lstStyle/>
          <a:p>
            <a:r>
              <a:rPr lang="zh-CN" altLang="en-US" sz="2800" b="0" dirty="0">
                <a:solidFill>
                  <a:schemeClr val="tx1"/>
                </a:solidFill>
                <a:latin typeface="黑体" panose="02010609060101010101" pitchFamily="49" charset="-122"/>
                <a:ea typeface="黑体" panose="02010609060101010101" pitchFamily="49" charset="-122"/>
              </a:rPr>
              <a:t>学习目标</a:t>
            </a:r>
          </a:p>
        </p:txBody>
      </p:sp>
      <p:sp>
        <p:nvSpPr>
          <p:cNvPr id="17" name="菱形 16"/>
          <p:cNvSpPr/>
          <p:nvPr userDrawn="1"/>
        </p:nvSpPr>
        <p:spPr>
          <a:xfrm>
            <a:off x="391160" y="280035"/>
            <a:ext cx="351155" cy="351155"/>
          </a:xfrm>
          <a:prstGeom prst="diamond">
            <a:avLst/>
          </a:prstGeom>
          <a:solidFill>
            <a:srgbClr val="009F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ln>
                <a:solidFill>
                  <a:srgbClr val="E6A774"/>
                </a:solidFill>
              </a:ln>
              <a:solidFill>
                <a:srgbClr val="E6A774"/>
              </a:solidFill>
              <a:ea typeface="微软雅黑" panose="020B0503020204020204" pitchFamily="34" charset="-122"/>
            </a:endParaRPr>
          </a:p>
        </p:txBody>
      </p:sp>
      <p:cxnSp>
        <p:nvCxnSpPr>
          <p:cNvPr id="18" name="直接连接符 17"/>
          <p:cNvCxnSpPr/>
          <p:nvPr userDrawn="1"/>
        </p:nvCxnSpPr>
        <p:spPr>
          <a:xfrm>
            <a:off x="388620" y="648970"/>
            <a:ext cx="1980000" cy="0"/>
          </a:xfrm>
          <a:prstGeom prst="line">
            <a:avLst/>
          </a:prstGeom>
          <a:ln w="25400">
            <a:solidFill>
              <a:srgbClr val="009FB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0" y="843280"/>
            <a:ext cx="9144000" cy="0"/>
          </a:xfrm>
          <a:prstGeom prst="line">
            <a:avLst/>
          </a:prstGeom>
          <a:ln w="44450">
            <a:solidFill>
              <a:srgbClr val="E0F1E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知识点一">
    <p:spTree>
      <p:nvGrpSpPr>
        <p:cNvPr id="1" name=""/>
        <p:cNvGrpSpPr/>
        <p:nvPr/>
      </p:nvGrpSpPr>
      <p:grpSpPr>
        <a:xfrm>
          <a:off x="0" y="0"/>
          <a:ext cx="0" cy="0"/>
          <a:chOff x="0" y="0"/>
          <a:chExt cx="0" cy="0"/>
        </a:xfrm>
      </p:grpSpPr>
      <p:sp>
        <p:nvSpPr>
          <p:cNvPr id="11" name="文本框 20"/>
          <p:cNvSpPr txBox="1"/>
          <p:nvPr userDrawn="1"/>
        </p:nvSpPr>
        <p:spPr>
          <a:xfrm>
            <a:off x="751492" y="167005"/>
            <a:ext cx="3820508" cy="523220"/>
          </a:xfrm>
          <a:prstGeom prst="rect">
            <a:avLst/>
          </a:prstGeom>
          <a:noFill/>
        </p:spPr>
        <p:txBody>
          <a:bodyPr wrap="square" rtlCol="0">
            <a:spAutoFit/>
          </a:bodyPr>
          <a:lstStyle/>
          <a:p>
            <a:r>
              <a:rPr lang="zh-CN" altLang="en-US" sz="2800" b="0" dirty="0" smtClean="0">
                <a:solidFill>
                  <a:schemeClr val="tx1"/>
                </a:solidFill>
                <a:latin typeface="黑体" panose="02010609060101010101" pitchFamily="49" charset="-122"/>
                <a:ea typeface="黑体" panose="02010609060101010101" pitchFamily="49" charset="-122"/>
              </a:rPr>
              <a:t>测</a:t>
            </a:r>
            <a:r>
              <a:rPr lang="zh-CN" altLang="en-US" sz="2800" dirty="0" smtClean="0">
                <a:latin typeface="黑体" panose="02010609060101010101" pitchFamily="49" charset="-122"/>
                <a:ea typeface="黑体" panose="02010609060101010101" pitchFamily="49" charset="-122"/>
              </a:rPr>
              <a:t>物体运动的平均速度 </a:t>
            </a:r>
            <a:endParaRPr lang="zh-CN" altLang="en-US" sz="2800" b="0" dirty="0">
              <a:solidFill>
                <a:schemeClr val="tx1"/>
              </a:solidFill>
              <a:latin typeface="黑体" panose="02010609060101010101" pitchFamily="49" charset="-122"/>
              <a:ea typeface="黑体" panose="02010609060101010101" pitchFamily="49" charset="-122"/>
            </a:endParaRPr>
          </a:p>
        </p:txBody>
      </p:sp>
      <p:sp>
        <p:nvSpPr>
          <p:cNvPr id="13" name="菱形 12"/>
          <p:cNvSpPr/>
          <p:nvPr userDrawn="1"/>
        </p:nvSpPr>
        <p:spPr>
          <a:xfrm>
            <a:off x="391160" y="280035"/>
            <a:ext cx="351155" cy="351155"/>
          </a:xfrm>
          <a:prstGeom prst="diamond">
            <a:avLst/>
          </a:prstGeom>
          <a:solidFill>
            <a:srgbClr val="009F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ln>
                <a:solidFill>
                  <a:srgbClr val="E6A774"/>
                </a:solidFill>
              </a:ln>
              <a:solidFill>
                <a:srgbClr val="E6A774"/>
              </a:solidFill>
              <a:ea typeface="微软雅黑" panose="020B0503020204020204" pitchFamily="34" charset="-122"/>
            </a:endParaRPr>
          </a:p>
        </p:txBody>
      </p:sp>
      <p:cxnSp>
        <p:nvCxnSpPr>
          <p:cNvPr id="14" name="直接连接符 13"/>
          <p:cNvCxnSpPr/>
          <p:nvPr userDrawn="1"/>
        </p:nvCxnSpPr>
        <p:spPr>
          <a:xfrm>
            <a:off x="388620" y="648970"/>
            <a:ext cx="4104000" cy="0"/>
          </a:xfrm>
          <a:prstGeom prst="line">
            <a:avLst/>
          </a:prstGeom>
          <a:ln w="25400">
            <a:solidFill>
              <a:srgbClr val="009FB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0" y="843280"/>
            <a:ext cx="9144000" cy="0"/>
          </a:xfrm>
          <a:prstGeom prst="line">
            <a:avLst/>
          </a:prstGeom>
          <a:ln w="44450">
            <a:solidFill>
              <a:srgbClr val="E0F1E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当堂训练">
    <p:spTree>
      <p:nvGrpSpPr>
        <p:cNvPr id="1" name=""/>
        <p:cNvGrpSpPr/>
        <p:nvPr/>
      </p:nvGrpSpPr>
      <p:grpSpPr>
        <a:xfrm>
          <a:off x="0" y="0"/>
          <a:ext cx="0" cy="0"/>
          <a:chOff x="0" y="0"/>
          <a:chExt cx="0" cy="0"/>
        </a:xfrm>
      </p:grpSpPr>
      <p:sp>
        <p:nvSpPr>
          <p:cNvPr id="7" name="文本框 6"/>
          <p:cNvSpPr txBox="1">
            <a:spLocks noChangeArrowheads="1"/>
          </p:cNvSpPr>
          <p:nvPr userDrawn="1"/>
        </p:nvSpPr>
        <p:spPr bwMode="auto">
          <a:xfrm>
            <a:off x="1113573" y="267691"/>
            <a:ext cx="1624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2800" b="0" dirty="0">
                <a:solidFill>
                  <a:schemeClr val="tx1"/>
                </a:solidFill>
                <a:latin typeface="黑体" panose="02010609060101010101" pitchFamily="49" charset="-122"/>
                <a:ea typeface="黑体" panose="02010609060101010101" pitchFamily="49" charset="-122"/>
              </a:rPr>
              <a:t>当堂训练</a:t>
            </a:r>
          </a:p>
        </p:txBody>
      </p:sp>
      <p:cxnSp>
        <p:nvCxnSpPr>
          <p:cNvPr id="8" name="直接连接符 7"/>
          <p:cNvCxnSpPr/>
          <p:nvPr userDrawn="1"/>
        </p:nvCxnSpPr>
        <p:spPr>
          <a:xfrm>
            <a:off x="647700" y="786767"/>
            <a:ext cx="8496300" cy="635"/>
          </a:xfrm>
          <a:prstGeom prst="line">
            <a:avLst/>
          </a:prstGeom>
          <a:ln w="38100">
            <a:solidFill>
              <a:srgbClr val="E0F1EF"/>
            </a:solidFill>
          </a:ln>
        </p:spPr>
        <p:style>
          <a:lnRef idx="1">
            <a:schemeClr val="accent1"/>
          </a:lnRef>
          <a:fillRef idx="0">
            <a:schemeClr val="accent1"/>
          </a:fillRef>
          <a:effectRef idx="0">
            <a:schemeClr val="accent1"/>
          </a:effectRef>
          <a:fontRef idx="minor">
            <a:schemeClr val="tx1"/>
          </a:fontRef>
        </p:style>
      </p:cxnSp>
      <p:pic>
        <p:nvPicPr>
          <p:cNvPr id="9" name="图片 8" descr="笔"/>
          <p:cNvPicPr>
            <a:picLocks noChangeAspect="1"/>
          </p:cNvPicPr>
          <p:nvPr userDrawn="1"/>
        </p:nvPicPr>
        <p:blipFill>
          <a:blip r:embed="rId2"/>
          <a:stretch>
            <a:fillRect/>
          </a:stretch>
        </p:blipFill>
        <p:spPr>
          <a:xfrm>
            <a:off x="611509" y="195581"/>
            <a:ext cx="490855" cy="694690"/>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4637"/>
          </a:xfrm>
          <a:prstGeom prst="rect">
            <a:avLst/>
          </a:prstGeom>
        </p:spPr>
        <p:txBody>
          <a:bodyPr/>
          <a:lstStyle/>
          <a:p>
            <a:fld id="{FBEF599B-C442-4D55-AEC1-7C9FE385AD6F}" type="datetimeFigureOut">
              <a:rPr lang="zh-CN" altLang="en-US" smtClean="0"/>
              <a:t>2024/7/18</a:t>
            </a:fld>
            <a:endParaRPr lang="zh-CN" altLang="en-US"/>
          </a:p>
        </p:txBody>
      </p:sp>
      <p:sp>
        <p:nvSpPr>
          <p:cNvPr id="3" name="页脚占位符 2"/>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4637"/>
          </a:xfrm>
          <a:prstGeom prst="rect">
            <a:avLst/>
          </a:prstGeom>
        </p:spPr>
        <p:txBody>
          <a:bodyPr/>
          <a:lstStyle/>
          <a:p>
            <a:fld id="{26C507B5-2421-47B0-A904-5A6B2A5172BF}"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课后作业">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a:blip r:embed="rId4"/>
          <a:srcRect t="17557" b="14742"/>
          <a:stretch>
            <a:fillRect/>
          </a:stretch>
        </p:blipFill>
        <p:spPr>
          <a:xfrm>
            <a:off x="475060" y="238731"/>
            <a:ext cx="8102204" cy="4750594"/>
          </a:xfrm>
          <a:prstGeom prst="rect">
            <a:avLst/>
          </a:prstGeom>
          <a:noFill/>
          <a:ln w="9525">
            <a:noFill/>
          </a:ln>
        </p:spPr>
      </p:pic>
      <p:pic>
        <p:nvPicPr>
          <p:cNvPr id="9" name="图片 2"/>
          <p:cNvPicPr>
            <a:picLocks noChangeAspect="1"/>
          </p:cNvPicPr>
          <p:nvPr userDrawn="1">
            <p:custDataLst>
              <p:tags r:id="rId2"/>
            </p:custDataLst>
          </p:nvPr>
        </p:nvPicPr>
        <p:blipFill>
          <a:blip r:embed="rId5">
            <a:lum contrast="-12001"/>
          </a:blip>
          <a:srcRect t="40147" b="36667"/>
          <a:stretch>
            <a:fillRect/>
          </a:stretch>
        </p:blipFill>
        <p:spPr>
          <a:xfrm>
            <a:off x="2339581" y="1001115"/>
            <a:ext cx="4373165" cy="748904"/>
          </a:xfrm>
          <a:prstGeom prst="rect">
            <a:avLst/>
          </a:prstGeom>
          <a:noFill/>
          <a:ln w="9525">
            <a:noFill/>
          </a:ln>
        </p:spPr>
      </p:pic>
      <p:sp>
        <p:nvSpPr>
          <p:cNvPr id="10" name="TextBox 9"/>
          <p:cNvSpPr txBox="1"/>
          <p:nvPr userDrawn="1"/>
        </p:nvSpPr>
        <p:spPr>
          <a:xfrm>
            <a:off x="3338029" y="1059583"/>
            <a:ext cx="2376264" cy="523220"/>
          </a:xfrm>
          <a:prstGeom prst="rect">
            <a:avLst/>
          </a:prstGeom>
          <a:noFill/>
        </p:spPr>
        <p:txBody>
          <a:bodyPr wrap="square" lIns="91436" tIns="45718" rIns="91436" bIns="45718" rtlCol="0">
            <a:spAutoFit/>
          </a:bodyPr>
          <a:lstStyle/>
          <a:p>
            <a:pPr algn="ctr"/>
            <a:r>
              <a:rPr lang="zh-CN" altLang="en-US" sz="2800" b="0" dirty="0" smtClean="0">
                <a:latin typeface="黑体" pitchFamily="49" charset="-122"/>
                <a:ea typeface="黑体" pitchFamily="49" charset="-122"/>
              </a:rPr>
              <a:t>课后作业</a:t>
            </a:r>
            <a:endParaRPr lang="zh-CN" altLang="en-US" sz="2800" b="0" dirty="0">
              <a:latin typeface="黑体" pitchFamily="49" charset="-122"/>
              <a:ea typeface="黑体" pitchFamily="49" charset="-122"/>
            </a:endParaRPr>
          </a:p>
        </p:txBody>
      </p:sp>
    </p:spTree>
    <p:extLst>
      <p:ext uri="{BB962C8B-B14F-4D97-AF65-F5344CB8AC3E}">
        <p14:creationId xmlns:p14="http://schemas.microsoft.com/office/powerpoint/2010/main" val="3627482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619395" y="195580"/>
            <a:ext cx="1283909" cy="5200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9" r:id="rId7"/>
    <p:sldLayoutId id="2147483660" r:id="rId8"/>
    <p:sldLayoutId id="2147483661" r:id="rId9"/>
  </p:sldLayoutIdLst>
  <p:txStyles>
    <p:titleStyle>
      <a:lvl1pPr algn="ctr" defTabSz="914400" rtl="0" eaLnBrk="1" latinLnBrk="0" hangingPunct="1">
        <a:spcBef>
          <a:spcPct val="0"/>
        </a:spcBef>
        <a:buNone/>
        <a:defRPr sz="4400" kern="1200">
          <a:solidFill>
            <a:schemeClr val="tx1"/>
          </a:solidFill>
          <a:latin typeface="+mj-lt"/>
          <a:ea typeface="微软雅黑" panose="020B0503020204020204" pitchFamily="34"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3.xml"/><Relationship Id="rId5" Type="http://schemas.openxmlformats.org/officeDocument/2006/relationships/tags" Target="../tags/tag7.xml"/><Relationship Id="rId4" Type="http://schemas.openxmlformats.org/officeDocument/2006/relationships/tags" Target="../tags/tag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tags" Target="../tags/tag16.xml"/><Relationship Id="rId3" Type="http://schemas.openxmlformats.org/officeDocument/2006/relationships/tags" Target="../tags/tag11.xml"/><Relationship Id="rId7" Type="http://schemas.openxmlformats.org/officeDocument/2006/relationships/tags" Target="../tags/tag15.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25.png"/><Relationship Id="rId5" Type="http://schemas.openxmlformats.org/officeDocument/2006/relationships/tags" Target="../tags/tag13.xml"/><Relationship Id="rId10" Type="http://schemas.openxmlformats.org/officeDocument/2006/relationships/slideLayout" Target="../slideLayouts/slideLayout4.xml"/><Relationship Id="rId4" Type="http://schemas.openxmlformats.org/officeDocument/2006/relationships/tags" Target="../tags/tag12.xml"/><Relationship Id="rId9" Type="http://schemas.openxmlformats.org/officeDocument/2006/relationships/tags" Target="../tags/tag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6.w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p:cNvSpPr txBox="1"/>
          <p:nvPr/>
        </p:nvSpPr>
        <p:spPr>
          <a:xfrm>
            <a:off x="1619672" y="1136724"/>
            <a:ext cx="6696744" cy="829945"/>
          </a:xfrm>
          <a:prstGeom prst="rect">
            <a:avLst/>
          </a:prstGeom>
          <a:noFill/>
        </p:spPr>
        <p:txBody>
          <a:bodyPr wrap="square" rtlCol="0">
            <a:spAutoFit/>
          </a:bodyPr>
          <a:lstStyle/>
          <a:p>
            <a:pPr algn="ctr"/>
            <a:r>
              <a:rPr lang="zh-CN" altLang="en-US" sz="4800" dirty="0">
                <a:latin typeface="隶书" panose="02010509060101010101" pitchFamily="49" charset="-122"/>
                <a:ea typeface="隶书" panose="02010509060101010101" pitchFamily="49" charset="-122"/>
              </a:rPr>
              <a:t>第一章 机械运动</a:t>
            </a:r>
          </a:p>
        </p:txBody>
      </p:sp>
      <p:sp>
        <p:nvSpPr>
          <p:cNvPr id="6" name="矩形 5"/>
          <p:cNvSpPr/>
          <p:nvPr/>
        </p:nvSpPr>
        <p:spPr>
          <a:xfrm>
            <a:off x="1090099" y="2139702"/>
            <a:ext cx="7755890" cy="646331"/>
          </a:xfrm>
          <a:prstGeom prst="rect">
            <a:avLst/>
          </a:prstGeom>
        </p:spPr>
        <p:txBody>
          <a:bodyPr wrap="square">
            <a:spAutoFit/>
          </a:bodyPr>
          <a:lstStyle/>
          <a:p>
            <a:pPr lvl="0" algn="ctr"/>
            <a:r>
              <a:rPr sz="3600" b="1" dirty="0" smtClean="0">
                <a:solidFill>
                  <a:srgbClr val="0070C0"/>
                </a:solidFill>
                <a:latin typeface="微软雅黑" panose="020B0503020204020204" pitchFamily="34" charset="-122"/>
                <a:ea typeface="微软雅黑" panose="020B0503020204020204" pitchFamily="34" charset="-122"/>
              </a:rPr>
              <a:t>第</a:t>
            </a:r>
            <a:r>
              <a:rPr lang="en-US" sz="3600" b="1" dirty="0" smtClean="0">
                <a:solidFill>
                  <a:srgbClr val="0070C0"/>
                </a:solidFill>
                <a:latin typeface="微软雅黑" panose="020B0503020204020204" pitchFamily="34" charset="-122"/>
                <a:ea typeface="微软雅黑" panose="020B0503020204020204" pitchFamily="34" charset="-122"/>
              </a:rPr>
              <a:t>4</a:t>
            </a:r>
            <a:r>
              <a:rPr sz="3600" b="1" dirty="0" smtClean="0">
                <a:solidFill>
                  <a:srgbClr val="0070C0"/>
                </a:solidFill>
                <a:latin typeface="微软雅黑" panose="020B0503020204020204" pitchFamily="34" charset="-122"/>
                <a:ea typeface="微软雅黑" panose="020B0503020204020204" pitchFamily="34" charset="-122"/>
              </a:rPr>
              <a:t>节 </a:t>
            </a:r>
            <a:r>
              <a:rPr lang="en-US" sz="3600" b="1" dirty="0" smtClean="0">
                <a:solidFill>
                  <a:srgbClr val="0070C0"/>
                </a:solidFill>
                <a:latin typeface="微软雅黑" panose="020B0503020204020204" pitchFamily="34" charset="-122"/>
                <a:ea typeface="微软雅黑" panose="020B0503020204020204" pitchFamily="34" charset="-122"/>
              </a:rPr>
              <a:t> </a:t>
            </a:r>
            <a:r>
              <a:rPr lang="zh-CN" altLang="en-US" sz="3600" b="1" dirty="0" smtClean="0">
                <a:solidFill>
                  <a:srgbClr val="0070C0"/>
                </a:solidFill>
                <a:latin typeface="微软雅黑" panose="020B0503020204020204" pitchFamily="34" charset="-122"/>
                <a:ea typeface="微软雅黑" panose="020B0503020204020204" pitchFamily="34" charset="-122"/>
              </a:rPr>
              <a:t>速度</a:t>
            </a:r>
            <a:r>
              <a:rPr sz="3600" b="1" dirty="0" smtClean="0">
                <a:solidFill>
                  <a:srgbClr val="0070C0"/>
                </a:solidFill>
                <a:latin typeface="微软雅黑" panose="020B0503020204020204" pitchFamily="34" charset="-122"/>
                <a:ea typeface="微软雅黑" panose="020B0503020204020204" pitchFamily="34" charset="-122"/>
              </a:rPr>
              <a:t>的</a:t>
            </a:r>
            <a:r>
              <a:rPr lang="zh-CN" altLang="en-US" sz="3600" b="1" dirty="0" smtClean="0">
                <a:solidFill>
                  <a:srgbClr val="0070C0"/>
                </a:solidFill>
                <a:latin typeface="微软雅黑" panose="020B0503020204020204" pitchFamily="34" charset="-122"/>
                <a:ea typeface="微软雅黑" panose="020B0503020204020204" pitchFamily="34" charset="-122"/>
              </a:rPr>
              <a:t>测量</a:t>
            </a:r>
            <a:endParaRPr sz="3600" b="1" dirty="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940470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15975" y="1131590"/>
            <a:ext cx="6144682" cy="3456384"/>
          </a:xfrm>
          <a:prstGeom prst="rect">
            <a:avLst/>
          </a:prstGeom>
        </p:spPr>
      </p:pic>
    </p:spTree>
    <p:extLst>
      <p:ext uri="{BB962C8B-B14F-4D97-AF65-F5344CB8AC3E}">
        <p14:creationId xmlns:p14="http://schemas.microsoft.com/office/powerpoint/2010/main" val="4432985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43010" y="1076960"/>
            <a:ext cx="8204140" cy="1113766"/>
          </a:xfrm>
          <a:prstGeom prst="rect">
            <a:avLst/>
          </a:prstGeom>
          <a:noFill/>
        </p:spPr>
        <p:txBody>
          <a:bodyPr wrap="square" rtlCol="0" anchor="t">
            <a:spAutoFit/>
          </a:bodyPr>
          <a:lstStyle/>
          <a:p>
            <a:pPr lvl="0" algn="just">
              <a:lnSpc>
                <a:spcPct val="150000"/>
              </a:lnSpc>
              <a:buClrTx/>
              <a:buSzTx/>
            </a:pPr>
            <a:r>
              <a:rPr lang="zh-CN" altLang="en-US" sz="2400" dirty="0">
                <a:latin typeface="宋体" panose="02010600030101010101" pitchFamily="2" charset="-122"/>
                <a:cs typeface="宋体" panose="02010600030101010101" pitchFamily="2" charset="-122"/>
                <a:sym typeface="+mn-ea"/>
              </a:rPr>
              <a:t>（</a:t>
            </a:r>
            <a:r>
              <a:rPr lang="en-US" altLang="zh-CN" sz="2400" dirty="0">
                <a:latin typeface="宋体" panose="02010600030101010101" pitchFamily="2" charset="-122"/>
                <a:cs typeface="宋体" panose="02010600030101010101" pitchFamily="2" charset="-122"/>
                <a:sym typeface="+mn-ea"/>
              </a:rPr>
              <a:t>4</a:t>
            </a:r>
            <a:r>
              <a:rPr lang="zh-CN" altLang="en-US" sz="2400" dirty="0">
                <a:latin typeface="宋体" panose="02010600030101010101" pitchFamily="2" charset="-122"/>
                <a:cs typeface="宋体" panose="02010600030101010101" pitchFamily="2" charset="-122"/>
                <a:sym typeface="+mn-ea"/>
              </a:rPr>
              <a:t>）</a:t>
            </a:r>
            <a:r>
              <a:rPr lang="en-US" altLang="zh-CN" sz="2400" dirty="0">
                <a:latin typeface="宋体" panose="02010600030101010101" pitchFamily="2" charset="-122"/>
                <a:cs typeface="宋体" panose="02010600030101010101" pitchFamily="2" charset="-122"/>
                <a:sym typeface="+mn-ea"/>
              </a:rPr>
              <a:t>将金属片移至斜面的中部，测出小车到金属片的距离</a:t>
            </a:r>
            <a:r>
              <a:rPr lang="en-US" altLang="zh-CN" sz="2400" i="1" dirty="0">
                <a:latin typeface="宋体" panose="02010600030101010101" pitchFamily="2" charset="-122"/>
                <a:cs typeface="宋体" panose="02010600030101010101" pitchFamily="2" charset="-122"/>
                <a:sym typeface="+mn-ea"/>
              </a:rPr>
              <a:t>s</a:t>
            </a:r>
            <a:r>
              <a:rPr lang="en-US" altLang="zh-CN" sz="2400" baseline="-25000" dirty="0">
                <a:latin typeface="宋体" panose="02010600030101010101" pitchFamily="2" charset="-122"/>
                <a:cs typeface="宋体" panose="02010600030101010101" pitchFamily="2" charset="-122"/>
                <a:sym typeface="+mn-ea"/>
              </a:rPr>
              <a:t>2</a:t>
            </a:r>
            <a:r>
              <a:rPr lang="en-US" altLang="zh-CN" sz="2400" dirty="0">
                <a:latin typeface="宋体" panose="02010600030101010101" pitchFamily="2" charset="-122"/>
                <a:cs typeface="宋体" panose="02010600030101010101" pitchFamily="2" charset="-122"/>
                <a:sym typeface="+mn-ea"/>
              </a:rPr>
              <a:t>，将数据填入表中</a:t>
            </a:r>
            <a:r>
              <a:rPr lang="zh-CN" altLang="en-US" sz="2400" dirty="0">
                <a:latin typeface="宋体" panose="02010600030101010101" pitchFamily="2" charset="-122"/>
                <a:cs typeface="宋体" panose="02010600030101010101" pitchFamily="2" charset="-122"/>
                <a:sym typeface="+mn-ea"/>
              </a:rPr>
              <a:t>。</a:t>
            </a:r>
          </a:p>
        </p:txBody>
      </p:sp>
      <p:sp>
        <p:nvSpPr>
          <p:cNvPr id="4" name="文本框 3"/>
          <p:cNvSpPr txBox="1"/>
          <p:nvPr/>
        </p:nvSpPr>
        <p:spPr>
          <a:xfrm>
            <a:off x="681516" y="2427734"/>
            <a:ext cx="8258810" cy="1113766"/>
          </a:xfrm>
          <a:prstGeom prst="rect">
            <a:avLst/>
          </a:prstGeom>
          <a:noFill/>
        </p:spPr>
        <p:txBody>
          <a:bodyPr wrap="square" rtlCol="0" anchor="t">
            <a:spAutoFit/>
          </a:bodyPr>
          <a:lstStyle/>
          <a:p>
            <a:pPr lvl="0" algn="l">
              <a:lnSpc>
                <a:spcPct val="150000"/>
              </a:lnSpc>
              <a:buClrTx/>
              <a:buSzTx/>
            </a:pPr>
            <a:r>
              <a:rPr lang="zh-CN" altLang="en-US" sz="2400" dirty="0">
                <a:latin typeface="宋体" panose="02010600030101010101" pitchFamily="2" charset="-122"/>
                <a:cs typeface="宋体" panose="02010600030101010101" pitchFamily="2" charset="-122"/>
                <a:sym typeface="+mn-ea"/>
              </a:rPr>
              <a:t>（</a:t>
            </a:r>
            <a:r>
              <a:rPr lang="en-US" altLang="zh-CN" sz="2400" dirty="0">
                <a:latin typeface="宋体" panose="02010600030101010101" pitchFamily="2" charset="-122"/>
                <a:cs typeface="宋体" panose="02010600030101010101" pitchFamily="2" charset="-122"/>
                <a:sym typeface="+mn-ea"/>
              </a:rPr>
              <a:t>5</a:t>
            </a:r>
            <a:r>
              <a:rPr lang="zh-CN" altLang="en-US" sz="2400" dirty="0">
                <a:latin typeface="宋体" panose="02010600030101010101" pitchFamily="2" charset="-122"/>
                <a:cs typeface="宋体" panose="02010600030101010101" pitchFamily="2" charset="-122"/>
                <a:sym typeface="+mn-ea"/>
              </a:rPr>
              <a:t>）</a:t>
            </a:r>
            <a:r>
              <a:rPr lang="en-US" altLang="zh-CN" sz="2400" dirty="0">
                <a:latin typeface="宋体" panose="02010600030101010101" pitchFamily="2" charset="-122"/>
                <a:cs typeface="宋体" panose="02010600030101010101" pitchFamily="2" charset="-122"/>
                <a:sym typeface="+mn-ea"/>
              </a:rPr>
              <a:t>测出小车从斜面顶端滑过斜面上半段路程所用的时间</a:t>
            </a:r>
            <a:r>
              <a:rPr lang="en-US" altLang="zh-CN" sz="2400" i="1" dirty="0">
                <a:latin typeface="宋体" panose="02010600030101010101" pitchFamily="2" charset="-122"/>
                <a:cs typeface="宋体" panose="02010600030101010101" pitchFamily="2" charset="-122"/>
                <a:sym typeface="+mn-ea"/>
              </a:rPr>
              <a:t>t</a:t>
            </a:r>
            <a:r>
              <a:rPr lang="en-US" altLang="zh-CN" sz="2400" baseline="-25000" dirty="0">
                <a:latin typeface="宋体" panose="02010600030101010101" pitchFamily="2" charset="-122"/>
                <a:cs typeface="宋体" panose="02010600030101010101" pitchFamily="2" charset="-122"/>
                <a:sym typeface="+mn-ea"/>
              </a:rPr>
              <a:t>2</a:t>
            </a:r>
            <a:r>
              <a:rPr lang="zh-CN" altLang="en-US" sz="2400" dirty="0">
                <a:latin typeface="宋体" panose="02010600030101010101" pitchFamily="2" charset="-122"/>
                <a:cs typeface="宋体" panose="02010600030101010101" pitchFamily="2" charset="-122"/>
                <a:sym typeface="+mn-ea"/>
              </a:rPr>
              <a:t>，将数据填入表中。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7704" y="1131590"/>
            <a:ext cx="6144683" cy="3456384"/>
          </a:xfrm>
          <a:prstGeom prst="rect">
            <a:avLst/>
          </a:prstGeom>
        </p:spPr>
      </p:pic>
    </p:spTree>
    <p:extLst>
      <p:ext uri="{BB962C8B-B14F-4D97-AF65-F5344CB8AC3E}">
        <p14:creationId xmlns:p14="http://schemas.microsoft.com/office/powerpoint/2010/main" val="42857643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827584" y="1131589"/>
            <a:ext cx="8064896" cy="1200329"/>
          </a:xfrm>
          <a:prstGeom prst="rect">
            <a:avLst/>
          </a:prstGeom>
          <a:noFill/>
        </p:spPr>
        <p:txBody>
          <a:bodyPr wrap="square" rtlCol="0" anchor="t">
            <a:spAutoFit/>
          </a:bodyPr>
          <a:lstStyle/>
          <a:p>
            <a:pPr lvl="0" algn="l" eaLnBrk="1" latinLnBrk="0" hangingPunct="1">
              <a:lnSpc>
                <a:spcPct val="150000"/>
              </a:lnSpc>
              <a:buClrTx/>
              <a:buSzTx/>
            </a:pPr>
            <a:r>
              <a:rPr lang="zh-CN" altLang="en-US" sz="2400" dirty="0">
                <a:latin typeface="宋体" panose="02010600030101010101" pitchFamily="2" charset="-122"/>
                <a:cs typeface="宋体" panose="02010600030101010101" pitchFamily="2" charset="-122"/>
                <a:sym typeface="+mn-ea"/>
              </a:rPr>
              <a:t>（</a:t>
            </a:r>
            <a:r>
              <a:rPr lang="en-US" altLang="zh-CN" sz="2400" dirty="0">
                <a:latin typeface="宋体" panose="02010600030101010101" pitchFamily="2" charset="-122"/>
                <a:cs typeface="宋体" panose="02010600030101010101" pitchFamily="2" charset="-122"/>
                <a:sym typeface="+mn-ea"/>
              </a:rPr>
              <a:t>6</a:t>
            </a:r>
            <a:r>
              <a:rPr lang="zh-CN" altLang="en-US" sz="2400" dirty="0">
                <a:latin typeface="宋体" panose="02010600030101010101" pitchFamily="2" charset="-122"/>
                <a:cs typeface="宋体" panose="02010600030101010101" pitchFamily="2" charset="-122"/>
                <a:sym typeface="+mn-ea"/>
              </a:rPr>
              <a:t>）</a:t>
            </a:r>
            <a:r>
              <a:rPr lang="en-US" altLang="zh-CN" sz="2400" dirty="0">
                <a:latin typeface="宋体" panose="02010600030101010101" pitchFamily="2" charset="-122"/>
                <a:cs typeface="宋体" panose="02010600030101010101" pitchFamily="2" charset="-122"/>
                <a:sym typeface="+mn-ea"/>
              </a:rPr>
              <a:t>通过计算下半段路程</a:t>
            </a:r>
            <a:r>
              <a:rPr lang="en-US" altLang="zh-CN" sz="2400" i="1" dirty="0">
                <a:latin typeface="宋体" panose="02010600030101010101" pitchFamily="2" charset="-122"/>
                <a:cs typeface="宋体" panose="02010600030101010101" pitchFamily="2" charset="-122"/>
                <a:sym typeface="+mn-ea"/>
              </a:rPr>
              <a:t>s</a:t>
            </a:r>
            <a:r>
              <a:rPr lang="en-US" altLang="zh-CN" sz="2400" baseline="-25000" dirty="0">
                <a:latin typeface="宋体" panose="02010600030101010101" pitchFamily="2" charset="-122"/>
                <a:cs typeface="宋体" panose="02010600030101010101" pitchFamily="2" charset="-122"/>
                <a:sym typeface="+mn-ea"/>
              </a:rPr>
              <a:t>3</a:t>
            </a:r>
            <a:r>
              <a:rPr lang="en-US" altLang="zh-CN" sz="2400" dirty="0">
                <a:latin typeface="宋体" panose="02010600030101010101" pitchFamily="2" charset="-122"/>
                <a:cs typeface="宋体" panose="02010600030101010101" pitchFamily="2" charset="-122"/>
                <a:sym typeface="+mn-ea"/>
              </a:rPr>
              <a:t>、时间</a:t>
            </a:r>
            <a:r>
              <a:rPr lang="en-US" altLang="zh-CN" sz="2400" i="1" dirty="0">
                <a:latin typeface="宋体" panose="02010600030101010101" pitchFamily="2" charset="-122"/>
                <a:cs typeface="宋体" panose="02010600030101010101" pitchFamily="2" charset="-122"/>
                <a:sym typeface="+mn-ea"/>
              </a:rPr>
              <a:t>t</a:t>
            </a:r>
            <a:r>
              <a:rPr lang="en-US" altLang="zh-CN" sz="2400" baseline="-25000" dirty="0">
                <a:latin typeface="宋体" panose="02010600030101010101" pitchFamily="2" charset="-122"/>
                <a:cs typeface="宋体" panose="02010600030101010101" pitchFamily="2" charset="-122"/>
                <a:sym typeface="+mn-ea"/>
              </a:rPr>
              <a:t>3</a:t>
            </a:r>
            <a:r>
              <a:rPr lang="en-US" altLang="zh-CN" sz="2400" dirty="0">
                <a:latin typeface="宋体" panose="02010600030101010101" pitchFamily="2" charset="-122"/>
                <a:cs typeface="宋体" panose="02010600030101010101" pitchFamily="2" charset="-122"/>
                <a:sym typeface="+mn-ea"/>
              </a:rPr>
              <a:t>，</a:t>
            </a:r>
            <a:r>
              <a:rPr lang="en-US" altLang="zh-CN" sz="2400" dirty="0" smtClean="0">
                <a:latin typeface="宋体" panose="02010600030101010101" pitchFamily="2" charset="-122"/>
                <a:cs typeface="宋体" panose="02010600030101010101" pitchFamily="2" charset="-122"/>
                <a:sym typeface="+mn-ea"/>
              </a:rPr>
              <a:t>算出下半段路程的</a:t>
            </a:r>
          </a:p>
          <a:p>
            <a:pPr lvl="0" algn="l" eaLnBrk="1" latinLnBrk="0" hangingPunct="1">
              <a:lnSpc>
                <a:spcPct val="150000"/>
              </a:lnSpc>
              <a:buClrTx/>
              <a:buSzTx/>
            </a:pPr>
            <a:r>
              <a:rPr lang="en-US" altLang="zh-CN" sz="2400" dirty="0" smtClean="0">
                <a:latin typeface="宋体" panose="02010600030101010101" pitchFamily="2" charset="-122"/>
                <a:cs typeface="宋体" panose="02010600030101010101" pitchFamily="2" charset="-122"/>
                <a:sym typeface="+mn-ea"/>
              </a:rPr>
              <a:t>平均速度</a:t>
            </a:r>
            <a:r>
              <a:rPr lang="en-US" altLang="zh-CN" sz="2400" i="1" dirty="0">
                <a:latin typeface="宋体" panose="02010600030101010101" pitchFamily="2" charset="-122"/>
                <a:cs typeface="宋体" panose="02010600030101010101" pitchFamily="2" charset="-122"/>
                <a:sym typeface="+mn-ea"/>
              </a:rPr>
              <a:t>v</a:t>
            </a:r>
            <a:r>
              <a:rPr lang="en-US" altLang="zh-CN" sz="2400" baseline="-25000" dirty="0">
                <a:latin typeface="宋体" panose="02010600030101010101" pitchFamily="2" charset="-122"/>
                <a:cs typeface="宋体" panose="02010600030101010101" pitchFamily="2" charset="-122"/>
                <a:sym typeface="+mn-ea"/>
              </a:rPr>
              <a:t>3</a:t>
            </a:r>
            <a:r>
              <a:rPr lang="en-US" altLang="zh-CN" sz="2400" dirty="0">
                <a:latin typeface="宋体" panose="02010600030101010101" pitchFamily="2" charset="-122"/>
                <a:cs typeface="宋体" panose="02010600030101010101" pitchFamily="2" charset="-122"/>
                <a:sym typeface="+mn-ea"/>
              </a:rPr>
              <a:t>，</a:t>
            </a:r>
            <a:r>
              <a:rPr lang="en-US" altLang="zh-CN" sz="2400" dirty="0" smtClean="0">
                <a:latin typeface="宋体" panose="02010600030101010101" pitchFamily="2" charset="-122"/>
                <a:cs typeface="宋体" panose="02010600030101010101" pitchFamily="2" charset="-122"/>
                <a:sym typeface="+mn-ea"/>
              </a:rPr>
              <a:t>将数据填入表中</a:t>
            </a:r>
            <a:r>
              <a:rPr lang="en-US" altLang="zh-CN" sz="2400" dirty="0">
                <a:latin typeface="宋体" panose="02010600030101010101" pitchFamily="2" charset="-122"/>
                <a:cs typeface="宋体" panose="02010600030101010101" pitchFamily="2" charset="-122"/>
                <a:sym typeface="+mn-ea"/>
              </a:rPr>
              <a:t>。</a:t>
            </a:r>
          </a:p>
        </p:txBody>
      </p:sp>
      <mc:AlternateContent xmlns:mc="http://schemas.openxmlformats.org/markup-compatibility/2006" xmlns:a14="http://schemas.microsoft.com/office/drawing/2010/main">
        <mc:Choice Requires="a14">
          <p:sp>
            <p:nvSpPr>
              <p:cNvPr id="6" name="TextBox 3"/>
              <p:cNvSpPr txBox="1"/>
              <p:nvPr/>
            </p:nvSpPr>
            <p:spPr>
              <a:xfrm>
                <a:off x="1547664" y="2571750"/>
                <a:ext cx="3704027" cy="666914"/>
              </a:xfrm>
              <a:prstGeom prst="rect">
                <a:avLst/>
              </a:prstGeom>
              <a:noFill/>
              <a:ln w="9525">
                <a:noFill/>
              </a:ln>
            </p:spPr>
            <p:txBody>
              <a:bodyPr wrap="none" anchor="t">
                <a:spAutoFit/>
              </a:bodyPr>
              <a:lstStyle/>
              <a:p>
                <a:r>
                  <a:rPr lang="zh-CN" altLang="en-US" sz="2800" b="1" dirty="0" smtClean="0">
                    <a:solidFill>
                      <a:srgbClr val="0070C0"/>
                    </a:solidFill>
                    <a:latin typeface="宋体" panose="02010600030101010101" pitchFamily="2" charset="-122"/>
                    <a:ea typeface="宋体" panose="02010600030101010101" pitchFamily="2" charset="-122"/>
                  </a:rPr>
                  <a:t>根据公式</a:t>
                </a:r>
                <a14:m>
                  <m:oMath xmlns:m="http://schemas.openxmlformats.org/officeDocument/2006/math">
                    <m:r>
                      <a:rPr lang="en-US" altLang="zh-CN" sz="2800" b="1" i="1" smtClean="0">
                        <a:solidFill>
                          <a:srgbClr val="0070C0"/>
                        </a:solidFill>
                        <a:latin typeface="Cambria Math"/>
                        <a:ea typeface="宋体" panose="02010600030101010101" pitchFamily="2" charset="-122"/>
                      </a:rPr>
                      <m:t>𝒗</m:t>
                    </m:r>
                    <m:r>
                      <a:rPr lang="en-US" altLang="zh-CN" sz="2800" b="1" i="1" smtClean="0">
                        <a:solidFill>
                          <a:srgbClr val="0070C0"/>
                        </a:solidFill>
                        <a:latin typeface="Cambria Math"/>
                        <a:ea typeface="宋体" panose="02010600030101010101" pitchFamily="2" charset="-122"/>
                      </a:rPr>
                      <m:t>=</m:t>
                    </m:r>
                    <m:f>
                      <m:fPr>
                        <m:ctrlPr>
                          <a:rPr lang="en-US" altLang="zh-CN" sz="2800" b="1" i="1" smtClean="0">
                            <a:solidFill>
                              <a:srgbClr val="0070C0"/>
                            </a:solidFill>
                            <a:latin typeface="Cambria Math"/>
                            <a:ea typeface="宋体" panose="02010600030101010101" pitchFamily="2" charset="-122"/>
                          </a:rPr>
                        </m:ctrlPr>
                      </m:fPr>
                      <m:num>
                        <m:r>
                          <a:rPr lang="en-US" altLang="zh-CN" sz="2800" b="1" i="1" smtClean="0">
                            <a:solidFill>
                              <a:srgbClr val="0070C0"/>
                            </a:solidFill>
                            <a:latin typeface="Cambria Math"/>
                            <a:ea typeface="宋体" panose="02010600030101010101" pitchFamily="2" charset="-122"/>
                          </a:rPr>
                          <m:t>𝒔</m:t>
                        </m:r>
                      </m:num>
                      <m:den>
                        <m:r>
                          <a:rPr lang="en-US" altLang="zh-CN" sz="2800" b="1" i="1" smtClean="0">
                            <a:solidFill>
                              <a:srgbClr val="0070C0"/>
                            </a:solidFill>
                            <a:latin typeface="Cambria Math"/>
                            <a:ea typeface="宋体" panose="02010600030101010101" pitchFamily="2" charset="-122"/>
                          </a:rPr>
                          <m:t>𝒕</m:t>
                        </m:r>
                      </m:den>
                    </m:f>
                  </m:oMath>
                </a14:m>
                <a:r>
                  <a:rPr lang="zh-CN" altLang="en-US" sz="2800" b="1" dirty="0" smtClean="0">
                    <a:solidFill>
                      <a:srgbClr val="0070C0"/>
                    </a:solidFill>
                    <a:latin typeface="宋体" panose="02010600030101010101" pitchFamily="2" charset="-122"/>
                    <a:ea typeface="宋体" panose="02010600030101010101" pitchFamily="2" charset="-122"/>
                  </a:rPr>
                  <a:t> 计算</a:t>
                </a:r>
                <a:r>
                  <a:rPr lang="zh-CN" altLang="en-US" sz="2800" b="1" dirty="0">
                    <a:solidFill>
                      <a:srgbClr val="0070C0"/>
                    </a:solidFill>
                    <a:latin typeface="宋体" panose="02010600030101010101" pitchFamily="2" charset="-122"/>
                    <a:ea typeface="宋体" panose="02010600030101010101" pitchFamily="2" charset="-122"/>
                  </a:rPr>
                  <a:t>。</a:t>
                </a:r>
              </a:p>
            </p:txBody>
          </p:sp>
        </mc:Choice>
        <mc:Fallback xmlns="">
          <p:sp>
            <p:nvSpPr>
              <p:cNvPr id="6" name="TextBox 3"/>
              <p:cNvSpPr txBox="1">
                <a:spLocks noRot="1" noChangeAspect="1" noMove="1" noResize="1" noEditPoints="1" noAdjustHandles="1" noChangeArrowheads="1" noChangeShapeType="1" noTextEdit="1"/>
              </p:cNvSpPr>
              <p:nvPr/>
            </p:nvSpPr>
            <p:spPr>
              <a:xfrm>
                <a:off x="1547664" y="2571750"/>
                <a:ext cx="3704027" cy="666914"/>
              </a:xfrm>
              <a:prstGeom prst="rect">
                <a:avLst/>
              </a:prstGeom>
              <a:blipFill rotWithShape="1">
                <a:blip r:embed="rId2"/>
                <a:stretch>
                  <a:fillRect l="-3460" t="-5505" r="-2636" b="-7339"/>
                </a:stretch>
              </a:blipFill>
              <a:ln w="9525">
                <a:noFill/>
              </a:ln>
            </p:spPr>
            <p:txBody>
              <a:bodyPr/>
              <a:lstStyle/>
              <a:p>
                <a:r>
                  <a:rPr lang="zh-CN"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a:graphicFrameLocks noGrp="1"/>
          </p:cNvGraphicFramePr>
          <p:nvPr>
            <p:custDataLst>
              <p:tags r:id="rId1"/>
            </p:custDataLst>
            <p:extLst>
              <p:ext uri="{D42A27DB-BD31-4B8C-83A1-F6EECF244321}">
                <p14:modId xmlns:p14="http://schemas.microsoft.com/office/powerpoint/2010/main" val="2032648712"/>
              </p:ext>
            </p:extLst>
          </p:nvPr>
        </p:nvGraphicFramePr>
        <p:xfrm>
          <a:off x="395536" y="1851670"/>
          <a:ext cx="8476615" cy="1842770"/>
        </p:xfrm>
        <a:graphic>
          <a:graphicData uri="http://schemas.openxmlformats.org/drawingml/2006/table">
            <a:tbl>
              <a:tblPr firstRow="1" bandRow="1">
                <a:tableStyleId>{22838BEF-8BB2-4498-84A7-C5851F593DF1}</a:tableStyleId>
              </a:tblPr>
              <a:tblGrid>
                <a:gridCol w="1137285"/>
                <a:gridCol w="2600960"/>
                <a:gridCol w="2204720"/>
                <a:gridCol w="2533650"/>
              </a:tblGrid>
              <a:tr h="457200">
                <a:tc>
                  <a:txBody>
                    <a:bodyPr/>
                    <a:lstStyle/>
                    <a:p>
                      <a:pPr algn="ctr">
                        <a:buNone/>
                      </a:pPr>
                      <a:endParaRPr lang="zh-CN" altLang="en-US" sz="2400" b="0" dirty="0">
                        <a:latin typeface="+mn-lt"/>
                        <a:ea typeface="+mn-ea"/>
                        <a:cs typeface="Times New Roman" panose="02020603050405020304" charset="0"/>
                      </a:endParaRPr>
                    </a:p>
                  </a:txBody>
                  <a:tcPr anchor="ctr"/>
                </a:tc>
                <a:tc>
                  <a:txBody>
                    <a:bodyPr/>
                    <a:lstStyle/>
                    <a:p>
                      <a:pPr algn="ctr">
                        <a:buNone/>
                      </a:pPr>
                      <a:r>
                        <a:rPr lang="zh-CN" altLang="en-US" sz="2400" b="0" dirty="0">
                          <a:latin typeface="+mn-lt"/>
                          <a:ea typeface="+mn-ea"/>
                          <a:cs typeface="Times New Roman" panose="02020603050405020304" charset="0"/>
                        </a:rPr>
                        <a:t>路程（</a:t>
                      </a:r>
                      <a:r>
                        <a:rPr lang="en-US" altLang="zh-CN" sz="2400" b="0" dirty="0">
                          <a:latin typeface="+mn-lt"/>
                          <a:ea typeface="+mn-ea"/>
                          <a:cs typeface="Times New Roman" panose="02020603050405020304" charset="0"/>
                        </a:rPr>
                        <a:t>m</a:t>
                      </a:r>
                      <a:r>
                        <a:rPr lang="zh-CN" altLang="en-US" sz="2400" b="0" dirty="0">
                          <a:latin typeface="+mn-lt"/>
                          <a:ea typeface="+mn-ea"/>
                          <a:cs typeface="Times New Roman" panose="02020603050405020304" charset="0"/>
                        </a:rPr>
                        <a:t>）</a:t>
                      </a:r>
                    </a:p>
                  </a:txBody>
                  <a:tcPr anchor="ctr"/>
                </a:tc>
                <a:tc>
                  <a:txBody>
                    <a:bodyPr/>
                    <a:lstStyle/>
                    <a:p>
                      <a:pPr algn="ctr">
                        <a:buNone/>
                      </a:pPr>
                      <a:r>
                        <a:rPr lang="zh-CN" altLang="en-US" sz="2400" b="0">
                          <a:latin typeface="+mn-lt"/>
                          <a:ea typeface="+mn-ea"/>
                          <a:cs typeface="Times New Roman" panose="02020603050405020304" charset="0"/>
                        </a:rPr>
                        <a:t>运动时间（</a:t>
                      </a:r>
                      <a:r>
                        <a:rPr lang="en-US" altLang="zh-CN" sz="2400" b="0">
                          <a:latin typeface="+mn-lt"/>
                          <a:ea typeface="+mn-ea"/>
                          <a:cs typeface="Times New Roman" panose="02020603050405020304" charset="0"/>
                        </a:rPr>
                        <a:t>s</a:t>
                      </a:r>
                      <a:r>
                        <a:rPr lang="zh-CN" altLang="en-US" sz="2400" b="0">
                          <a:latin typeface="+mn-lt"/>
                          <a:ea typeface="+mn-ea"/>
                          <a:cs typeface="Times New Roman" panose="02020603050405020304" charset="0"/>
                        </a:rPr>
                        <a:t>）</a:t>
                      </a:r>
                    </a:p>
                  </a:txBody>
                  <a:tcPr anchor="ctr"/>
                </a:tc>
                <a:tc>
                  <a:txBody>
                    <a:bodyPr/>
                    <a:lstStyle/>
                    <a:p>
                      <a:pPr algn="ctr">
                        <a:buNone/>
                      </a:pPr>
                      <a:r>
                        <a:rPr lang="zh-CN" altLang="en-US" sz="2400" b="0">
                          <a:latin typeface="+mn-lt"/>
                          <a:ea typeface="+mn-ea"/>
                          <a:cs typeface="Times New Roman" panose="02020603050405020304" charset="0"/>
                        </a:rPr>
                        <a:t>平均速度（</a:t>
                      </a:r>
                      <a:r>
                        <a:rPr lang="en-US" altLang="zh-CN" sz="2400" b="0">
                          <a:latin typeface="+mn-lt"/>
                          <a:ea typeface="+mn-ea"/>
                          <a:cs typeface="Times New Roman" panose="02020603050405020304" charset="0"/>
                        </a:rPr>
                        <a:t>m/s</a:t>
                      </a:r>
                      <a:r>
                        <a:rPr lang="zh-CN" altLang="en-US" sz="2400" b="0">
                          <a:latin typeface="+mn-lt"/>
                          <a:ea typeface="+mn-ea"/>
                          <a:cs typeface="Times New Roman" panose="02020603050405020304" charset="0"/>
                        </a:rPr>
                        <a:t>）</a:t>
                      </a:r>
                    </a:p>
                  </a:txBody>
                  <a:tcPr anchor="ctr"/>
                </a:tc>
              </a:tr>
              <a:tr h="381000">
                <a:tc>
                  <a:txBody>
                    <a:bodyPr/>
                    <a:lstStyle/>
                    <a:p>
                      <a:pPr algn="ctr">
                        <a:buNone/>
                      </a:pPr>
                      <a:r>
                        <a:rPr lang="zh-CN" altLang="en-US" sz="2400">
                          <a:latin typeface="+mn-lt"/>
                          <a:ea typeface="+mn-ea"/>
                          <a:cs typeface="Times New Roman" panose="02020603050405020304" charset="0"/>
                        </a:rPr>
                        <a:t>全程</a:t>
                      </a:r>
                    </a:p>
                  </a:txBody>
                  <a:tcPr anchor="ctr"/>
                </a:tc>
                <a:tc>
                  <a:txBody>
                    <a:bodyPr/>
                    <a:lstStyle/>
                    <a:p>
                      <a:pPr algn="ctr">
                        <a:buNone/>
                      </a:pPr>
                      <a:r>
                        <a:rPr lang="en-US" altLang="zh-CN" sz="2400" i="1" dirty="0">
                          <a:latin typeface="+mn-lt"/>
                          <a:ea typeface="+mn-ea"/>
                          <a:cs typeface="Times New Roman" panose="02020603050405020304" charset="0"/>
                        </a:rPr>
                        <a:t>s</a:t>
                      </a:r>
                      <a:r>
                        <a:rPr lang="en-US" altLang="zh-CN" sz="2400" baseline="-25000" dirty="0">
                          <a:latin typeface="+mn-lt"/>
                          <a:ea typeface="+mn-ea"/>
                          <a:cs typeface="Times New Roman" panose="02020603050405020304" charset="0"/>
                        </a:rPr>
                        <a:t>1</a:t>
                      </a:r>
                      <a:r>
                        <a:rPr lang="en-US" altLang="zh-CN" sz="2400" dirty="0">
                          <a:latin typeface="+mn-lt"/>
                          <a:ea typeface="+mn-ea"/>
                          <a:cs typeface="Times New Roman" panose="02020603050405020304" charset="0"/>
                        </a:rPr>
                        <a:t> = 0.700</a:t>
                      </a:r>
                    </a:p>
                  </a:txBody>
                  <a:tcPr anchor="ctr"/>
                </a:tc>
                <a:tc>
                  <a:txBody>
                    <a:bodyPr/>
                    <a:lstStyle/>
                    <a:p>
                      <a:pPr algn="ctr">
                        <a:buNone/>
                      </a:pPr>
                      <a:r>
                        <a:rPr lang="en-US" altLang="zh-CN" sz="2400" i="1" dirty="0">
                          <a:latin typeface="+mn-lt"/>
                          <a:ea typeface="+mn-ea"/>
                          <a:cs typeface="Times New Roman" panose="02020603050405020304" charset="0"/>
                        </a:rPr>
                        <a:t>t</a:t>
                      </a:r>
                      <a:r>
                        <a:rPr lang="en-US" altLang="zh-CN" sz="2400" baseline="-25000" dirty="0">
                          <a:latin typeface="+mn-lt"/>
                          <a:ea typeface="+mn-ea"/>
                          <a:cs typeface="Times New Roman" panose="02020603050405020304" charset="0"/>
                        </a:rPr>
                        <a:t>1</a:t>
                      </a:r>
                      <a:r>
                        <a:rPr lang="en-US" altLang="zh-CN" sz="2400" dirty="0">
                          <a:latin typeface="+mn-lt"/>
                          <a:ea typeface="+mn-ea"/>
                          <a:cs typeface="Times New Roman" panose="02020603050405020304" charset="0"/>
                          <a:sym typeface="+mn-ea"/>
                        </a:rPr>
                        <a:t> </a:t>
                      </a:r>
                      <a:r>
                        <a:rPr lang="en-US" altLang="zh-CN" sz="2400" dirty="0">
                          <a:latin typeface="+mn-lt"/>
                          <a:ea typeface="+mn-ea"/>
                          <a:cs typeface="Times New Roman" panose="02020603050405020304" charset="0"/>
                        </a:rPr>
                        <a:t>= 3.2</a:t>
                      </a:r>
                    </a:p>
                  </a:txBody>
                  <a:tcPr anchor="ctr"/>
                </a:tc>
                <a:tc>
                  <a:txBody>
                    <a:bodyPr/>
                    <a:lstStyle/>
                    <a:p>
                      <a:pPr algn="ctr">
                        <a:buNone/>
                      </a:pPr>
                      <a:r>
                        <a:rPr lang="en-US" altLang="zh-CN" sz="2400" i="1">
                          <a:latin typeface="+mn-lt"/>
                          <a:ea typeface="+mn-ea"/>
                          <a:cs typeface="Times New Roman" panose="02020603050405020304" charset="0"/>
                        </a:rPr>
                        <a:t>v</a:t>
                      </a:r>
                      <a:r>
                        <a:rPr lang="en-US" altLang="zh-CN" sz="2400" baseline="-25000">
                          <a:latin typeface="+mn-lt"/>
                          <a:ea typeface="+mn-ea"/>
                          <a:cs typeface="Times New Roman" panose="02020603050405020304" charset="0"/>
                        </a:rPr>
                        <a:t>1</a:t>
                      </a:r>
                      <a:r>
                        <a:rPr lang="en-US" altLang="zh-CN" sz="2400">
                          <a:latin typeface="+mn-lt"/>
                          <a:ea typeface="+mn-ea"/>
                          <a:cs typeface="Times New Roman" panose="02020603050405020304" charset="0"/>
                        </a:rPr>
                        <a:t> ≈ 0.22</a:t>
                      </a:r>
                    </a:p>
                  </a:txBody>
                  <a:tcPr anchor="ctr"/>
                </a:tc>
              </a:tr>
              <a:tr h="381000">
                <a:tc>
                  <a:txBody>
                    <a:bodyPr/>
                    <a:lstStyle/>
                    <a:p>
                      <a:pPr algn="ctr">
                        <a:buNone/>
                      </a:pPr>
                      <a:r>
                        <a:rPr lang="zh-CN" altLang="en-US" sz="2400">
                          <a:latin typeface="+mn-lt"/>
                          <a:ea typeface="+mn-ea"/>
                          <a:cs typeface="Times New Roman" panose="02020603050405020304" charset="0"/>
                        </a:rPr>
                        <a:t>前半程</a:t>
                      </a:r>
                    </a:p>
                  </a:txBody>
                  <a:tcPr anchor="ctr"/>
                </a:tc>
                <a:tc>
                  <a:txBody>
                    <a:bodyPr/>
                    <a:lstStyle/>
                    <a:p>
                      <a:pPr algn="ctr">
                        <a:buNone/>
                      </a:pPr>
                      <a:r>
                        <a:rPr lang="en-US" altLang="zh-CN" sz="2400" i="1">
                          <a:latin typeface="+mn-lt"/>
                          <a:ea typeface="+mn-ea"/>
                          <a:cs typeface="Times New Roman" panose="02020603050405020304" charset="0"/>
                        </a:rPr>
                        <a:t>s</a:t>
                      </a:r>
                      <a:r>
                        <a:rPr lang="en-US" altLang="zh-CN" sz="2400" baseline="-25000">
                          <a:latin typeface="+mn-lt"/>
                          <a:ea typeface="+mn-ea"/>
                          <a:cs typeface="Times New Roman" panose="02020603050405020304" charset="0"/>
                        </a:rPr>
                        <a:t>2</a:t>
                      </a:r>
                      <a:r>
                        <a:rPr lang="en-US" altLang="zh-CN" sz="2400">
                          <a:latin typeface="+mn-lt"/>
                          <a:ea typeface="+mn-ea"/>
                          <a:cs typeface="Times New Roman" panose="02020603050405020304" charset="0"/>
                        </a:rPr>
                        <a:t> = 0.350</a:t>
                      </a:r>
                    </a:p>
                  </a:txBody>
                  <a:tcPr anchor="ctr"/>
                </a:tc>
                <a:tc>
                  <a:txBody>
                    <a:bodyPr/>
                    <a:lstStyle/>
                    <a:p>
                      <a:pPr algn="ctr">
                        <a:buNone/>
                      </a:pPr>
                      <a:r>
                        <a:rPr lang="en-US" altLang="zh-CN" sz="2400" i="1" dirty="0">
                          <a:latin typeface="+mn-lt"/>
                          <a:ea typeface="+mn-ea"/>
                          <a:cs typeface="Times New Roman" panose="02020603050405020304" charset="0"/>
                        </a:rPr>
                        <a:t>t</a:t>
                      </a:r>
                      <a:r>
                        <a:rPr lang="en-US" altLang="zh-CN" sz="2400" baseline="-25000" dirty="0">
                          <a:latin typeface="+mn-lt"/>
                          <a:ea typeface="+mn-ea"/>
                          <a:cs typeface="Times New Roman" panose="02020603050405020304" charset="0"/>
                        </a:rPr>
                        <a:t>2</a:t>
                      </a:r>
                      <a:r>
                        <a:rPr lang="en-US" altLang="zh-CN" sz="2400" dirty="0">
                          <a:latin typeface="+mn-lt"/>
                          <a:ea typeface="+mn-ea"/>
                          <a:cs typeface="Times New Roman" panose="02020603050405020304" charset="0"/>
                          <a:sym typeface="+mn-ea"/>
                        </a:rPr>
                        <a:t> </a:t>
                      </a:r>
                      <a:r>
                        <a:rPr lang="en-US" altLang="zh-CN" sz="2400" dirty="0">
                          <a:latin typeface="+mn-lt"/>
                          <a:ea typeface="+mn-ea"/>
                          <a:cs typeface="Times New Roman" panose="02020603050405020304" charset="0"/>
                        </a:rPr>
                        <a:t>= 1.9</a:t>
                      </a:r>
                    </a:p>
                  </a:txBody>
                  <a:tcPr anchor="ctr"/>
                </a:tc>
                <a:tc>
                  <a:txBody>
                    <a:bodyPr/>
                    <a:lstStyle/>
                    <a:p>
                      <a:pPr algn="ctr">
                        <a:buNone/>
                      </a:pPr>
                      <a:r>
                        <a:rPr lang="en-US" altLang="zh-CN" sz="2400" i="1" dirty="0">
                          <a:latin typeface="+mn-lt"/>
                          <a:ea typeface="+mn-ea"/>
                          <a:cs typeface="Times New Roman" panose="02020603050405020304" charset="0"/>
                        </a:rPr>
                        <a:t>v</a:t>
                      </a:r>
                      <a:r>
                        <a:rPr lang="en-US" altLang="zh-CN" sz="2400" baseline="-25000" dirty="0">
                          <a:latin typeface="+mn-lt"/>
                          <a:ea typeface="+mn-ea"/>
                          <a:cs typeface="Times New Roman" panose="02020603050405020304" charset="0"/>
                        </a:rPr>
                        <a:t>2</a:t>
                      </a:r>
                      <a:r>
                        <a:rPr lang="en-US" altLang="zh-CN" sz="2400" dirty="0">
                          <a:latin typeface="+mn-lt"/>
                          <a:ea typeface="+mn-ea"/>
                          <a:cs typeface="Times New Roman" panose="02020603050405020304" charset="0"/>
                        </a:rPr>
                        <a:t> </a:t>
                      </a:r>
                      <a:r>
                        <a:rPr lang="en-US" altLang="zh-CN" sz="2400" dirty="0">
                          <a:latin typeface="+mn-lt"/>
                          <a:ea typeface="+mn-ea"/>
                          <a:cs typeface="Times New Roman" panose="02020603050405020304" charset="0"/>
                          <a:sym typeface="+mn-ea"/>
                        </a:rPr>
                        <a:t>≈</a:t>
                      </a:r>
                      <a:r>
                        <a:rPr lang="en-US" altLang="zh-CN" sz="2400" dirty="0">
                          <a:latin typeface="+mn-lt"/>
                          <a:ea typeface="+mn-ea"/>
                          <a:cs typeface="Times New Roman" panose="02020603050405020304" charset="0"/>
                        </a:rPr>
                        <a:t> 0.18</a:t>
                      </a:r>
                    </a:p>
                  </a:txBody>
                  <a:tcPr anchor="ctr"/>
                </a:tc>
              </a:tr>
              <a:tr h="471170">
                <a:tc>
                  <a:txBody>
                    <a:bodyPr/>
                    <a:lstStyle/>
                    <a:p>
                      <a:pPr algn="ctr">
                        <a:buNone/>
                      </a:pPr>
                      <a:r>
                        <a:rPr lang="zh-CN" altLang="en-US" sz="2400">
                          <a:latin typeface="+mn-lt"/>
                          <a:ea typeface="+mn-ea"/>
                          <a:cs typeface="Times New Roman" panose="02020603050405020304" charset="0"/>
                        </a:rPr>
                        <a:t>后半程</a:t>
                      </a:r>
                    </a:p>
                  </a:txBody>
                  <a:tcPr anchor="ctr"/>
                </a:tc>
                <a:tc>
                  <a:txBody>
                    <a:bodyPr/>
                    <a:lstStyle/>
                    <a:p>
                      <a:pPr algn="ctr">
                        <a:buNone/>
                      </a:pPr>
                      <a:r>
                        <a:rPr lang="en-US" altLang="zh-CN" sz="2400" i="1" dirty="0">
                          <a:latin typeface="+mn-lt"/>
                          <a:ea typeface="+mn-ea"/>
                          <a:cs typeface="Times New Roman" panose="02020603050405020304" charset="0"/>
                        </a:rPr>
                        <a:t>s</a:t>
                      </a:r>
                      <a:r>
                        <a:rPr lang="en-US" altLang="zh-CN" sz="2400" baseline="-25000" dirty="0">
                          <a:latin typeface="+mn-lt"/>
                          <a:ea typeface="+mn-ea"/>
                          <a:cs typeface="Times New Roman" panose="02020603050405020304" charset="0"/>
                        </a:rPr>
                        <a:t>3</a:t>
                      </a:r>
                      <a:r>
                        <a:rPr lang="en-US" altLang="zh-CN" sz="2400" dirty="0">
                          <a:latin typeface="+mn-lt"/>
                          <a:ea typeface="+mn-ea"/>
                          <a:cs typeface="Times New Roman" panose="02020603050405020304" charset="0"/>
                        </a:rPr>
                        <a:t> = </a:t>
                      </a:r>
                      <a:r>
                        <a:rPr lang="en-US" altLang="zh-CN" sz="2400" i="1" dirty="0">
                          <a:latin typeface="+mn-lt"/>
                          <a:ea typeface="+mn-ea"/>
                          <a:cs typeface="Times New Roman" panose="02020603050405020304" charset="0"/>
                        </a:rPr>
                        <a:t>s</a:t>
                      </a:r>
                      <a:r>
                        <a:rPr lang="en-US" altLang="zh-CN" sz="2400" baseline="-25000" dirty="0">
                          <a:latin typeface="+mn-lt"/>
                          <a:ea typeface="+mn-ea"/>
                          <a:cs typeface="Times New Roman" panose="02020603050405020304" charset="0"/>
                        </a:rPr>
                        <a:t>1</a:t>
                      </a:r>
                      <a:r>
                        <a:rPr lang="en-US" altLang="zh-CN" sz="2400" dirty="0">
                          <a:latin typeface="+mn-lt"/>
                          <a:ea typeface="+mn-ea"/>
                          <a:cs typeface="Times New Roman" panose="02020603050405020304" charset="0"/>
                        </a:rPr>
                        <a:t> - </a:t>
                      </a:r>
                      <a:r>
                        <a:rPr lang="en-US" altLang="zh-CN" sz="2400" i="1" dirty="0">
                          <a:latin typeface="+mn-lt"/>
                          <a:ea typeface="+mn-ea"/>
                          <a:cs typeface="Times New Roman" panose="02020603050405020304" charset="0"/>
                        </a:rPr>
                        <a:t>s</a:t>
                      </a:r>
                      <a:r>
                        <a:rPr lang="en-US" altLang="zh-CN" sz="2400" baseline="-25000" dirty="0">
                          <a:latin typeface="+mn-lt"/>
                          <a:ea typeface="+mn-ea"/>
                          <a:cs typeface="Times New Roman" panose="02020603050405020304" charset="0"/>
                        </a:rPr>
                        <a:t>2</a:t>
                      </a:r>
                      <a:r>
                        <a:rPr lang="en-US" altLang="zh-CN" sz="2400" dirty="0">
                          <a:latin typeface="+mn-lt"/>
                          <a:ea typeface="+mn-ea"/>
                          <a:cs typeface="Times New Roman" panose="02020603050405020304" charset="0"/>
                        </a:rPr>
                        <a:t> = 0.350</a:t>
                      </a:r>
                    </a:p>
                  </a:txBody>
                  <a:tcPr anchor="ctr"/>
                </a:tc>
                <a:tc>
                  <a:txBody>
                    <a:bodyPr/>
                    <a:lstStyle/>
                    <a:p>
                      <a:pPr algn="ctr">
                        <a:buNone/>
                      </a:pPr>
                      <a:r>
                        <a:rPr lang="en-US" altLang="zh-CN" sz="2400" i="1">
                          <a:latin typeface="+mn-lt"/>
                          <a:ea typeface="+mn-ea"/>
                          <a:cs typeface="Times New Roman" panose="02020603050405020304" charset="0"/>
                        </a:rPr>
                        <a:t>t</a:t>
                      </a:r>
                      <a:r>
                        <a:rPr lang="en-US" altLang="zh-CN" sz="2400" baseline="-25000">
                          <a:latin typeface="+mn-lt"/>
                          <a:ea typeface="+mn-ea"/>
                          <a:cs typeface="Times New Roman" panose="02020603050405020304" charset="0"/>
                        </a:rPr>
                        <a:t>3</a:t>
                      </a:r>
                      <a:r>
                        <a:rPr lang="en-US" altLang="zh-CN" sz="2400">
                          <a:latin typeface="+mn-lt"/>
                          <a:ea typeface="+mn-ea"/>
                          <a:cs typeface="Times New Roman" panose="02020603050405020304" charset="0"/>
                        </a:rPr>
                        <a:t> = </a:t>
                      </a:r>
                      <a:r>
                        <a:rPr lang="en-US" altLang="zh-CN" sz="2400" i="1">
                          <a:latin typeface="+mn-lt"/>
                          <a:ea typeface="+mn-ea"/>
                          <a:cs typeface="Times New Roman" panose="02020603050405020304" charset="0"/>
                        </a:rPr>
                        <a:t>t</a:t>
                      </a:r>
                      <a:r>
                        <a:rPr lang="en-US" altLang="zh-CN" sz="2400" baseline="-25000">
                          <a:latin typeface="+mn-lt"/>
                          <a:ea typeface="+mn-ea"/>
                          <a:cs typeface="Times New Roman" panose="02020603050405020304" charset="0"/>
                        </a:rPr>
                        <a:t>1</a:t>
                      </a:r>
                      <a:r>
                        <a:rPr lang="en-US" altLang="zh-CN" sz="2400">
                          <a:latin typeface="+mn-lt"/>
                          <a:ea typeface="+mn-ea"/>
                          <a:cs typeface="Times New Roman" panose="02020603050405020304" charset="0"/>
                        </a:rPr>
                        <a:t> - </a:t>
                      </a:r>
                      <a:r>
                        <a:rPr lang="en-US" altLang="zh-CN" sz="2400" i="1">
                          <a:latin typeface="+mn-lt"/>
                          <a:ea typeface="+mn-ea"/>
                          <a:cs typeface="Times New Roman" panose="02020603050405020304" charset="0"/>
                        </a:rPr>
                        <a:t>t</a:t>
                      </a:r>
                      <a:r>
                        <a:rPr lang="en-US" altLang="zh-CN" sz="2400" baseline="-25000">
                          <a:latin typeface="+mn-lt"/>
                          <a:ea typeface="+mn-ea"/>
                          <a:cs typeface="Times New Roman" panose="02020603050405020304" charset="0"/>
                        </a:rPr>
                        <a:t>2</a:t>
                      </a:r>
                      <a:r>
                        <a:rPr lang="en-US" altLang="zh-CN" sz="2400">
                          <a:latin typeface="+mn-lt"/>
                          <a:ea typeface="+mn-ea"/>
                          <a:cs typeface="Times New Roman" panose="02020603050405020304" charset="0"/>
                        </a:rPr>
                        <a:t> = 1.3</a:t>
                      </a:r>
                    </a:p>
                  </a:txBody>
                  <a:tcPr anchor="ctr"/>
                </a:tc>
                <a:tc>
                  <a:txBody>
                    <a:bodyPr/>
                    <a:lstStyle/>
                    <a:p>
                      <a:pPr algn="ctr">
                        <a:buNone/>
                      </a:pPr>
                      <a:r>
                        <a:rPr lang="en-US" altLang="zh-CN" sz="2400" i="1" dirty="0">
                          <a:latin typeface="+mn-lt"/>
                          <a:ea typeface="+mn-ea"/>
                          <a:cs typeface="Times New Roman" panose="02020603050405020304" charset="0"/>
                        </a:rPr>
                        <a:t>v</a:t>
                      </a:r>
                      <a:r>
                        <a:rPr lang="en-US" altLang="zh-CN" sz="2400" baseline="-25000" dirty="0">
                          <a:latin typeface="+mn-lt"/>
                          <a:ea typeface="+mn-ea"/>
                          <a:cs typeface="Times New Roman" panose="02020603050405020304" charset="0"/>
                        </a:rPr>
                        <a:t>3</a:t>
                      </a:r>
                      <a:r>
                        <a:rPr lang="en-US" altLang="zh-CN" sz="2400" dirty="0">
                          <a:latin typeface="+mn-lt"/>
                          <a:ea typeface="+mn-ea"/>
                          <a:cs typeface="Times New Roman" panose="02020603050405020304" charset="0"/>
                        </a:rPr>
                        <a:t> </a:t>
                      </a:r>
                      <a:r>
                        <a:rPr lang="en-US" altLang="zh-CN" sz="2400" dirty="0">
                          <a:latin typeface="+mn-lt"/>
                          <a:ea typeface="+mn-ea"/>
                          <a:cs typeface="Times New Roman" panose="02020603050405020304" charset="0"/>
                          <a:sym typeface="+mn-ea"/>
                        </a:rPr>
                        <a:t>≈</a:t>
                      </a:r>
                      <a:r>
                        <a:rPr lang="en-US" altLang="zh-CN" sz="2400" dirty="0">
                          <a:latin typeface="+mn-lt"/>
                          <a:ea typeface="+mn-ea"/>
                          <a:cs typeface="Times New Roman" panose="02020603050405020304" charset="0"/>
                        </a:rPr>
                        <a:t> 0.27</a:t>
                      </a:r>
                    </a:p>
                  </a:txBody>
                  <a:tcPr anchor="ctr"/>
                </a:tc>
              </a:tr>
            </a:tbl>
          </a:graphicData>
        </a:graphic>
      </p:graphicFrame>
      <p:sp>
        <p:nvSpPr>
          <p:cNvPr id="3" name="文本框 2"/>
          <p:cNvSpPr txBox="1"/>
          <p:nvPr/>
        </p:nvSpPr>
        <p:spPr>
          <a:xfrm>
            <a:off x="899592" y="1100455"/>
            <a:ext cx="2315210" cy="521970"/>
          </a:xfrm>
          <a:prstGeom prst="rect">
            <a:avLst/>
          </a:prstGeom>
          <a:noFill/>
        </p:spPr>
        <p:txBody>
          <a:bodyPr wrap="square" rtlCol="0">
            <a:spAutoFit/>
          </a:bodyPr>
          <a:lstStyle/>
          <a:p>
            <a:r>
              <a:rPr lang="en-US" altLang="zh-CN" sz="2800" b="1" dirty="0">
                <a:solidFill>
                  <a:srgbClr val="0070C0"/>
                </a:solidFill>
                <a:latin typeface="+mn-ea"/>
                <a:ea typeface="+mn-ea"/>
              </a:rPr>
              <a:t>4.</a:t>
            </a:r>
            <a:r>
              <a:rPr lang="zh-CN" altLang="en-US" sz="2800" b="1" dirty="0">
                <a:solidFill>
                  <a:srgbClr val="0070C0"/>
                </a:solidFill>
                <a:latin typeface="+mn-ea"/>
                <a:ea typeface="+mn-ea"/>
              </a:rPr>
              <a:t>实验数据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99592" y="1059582"/>
            <a:ext cx="2710999" cy="523220"/>
          </a:xfrm>
          <a:prstGeom prst="rect">
            <a:avLst/>
          </a:prstGeom>
          <a:noFill/>
        </p:spPr>
        <p:txBody>
          <a:bodyPr wrap="none" rtlCol="0" anchor="t">
            <a:spAutoFit/>
          </a:bodyPr>
          <a:lstStyle/>
          <a:p>
            <a:r>
              <a:rPr lang="en-US" altLang="zh-CN" sz="2800" b="1" dirty="0">
                <a:solidFill>
                  <a:srgbClr val="FF0000"/>
                </a:solidFill>
                <a:latin typeface="宋体" panose="02010600030101010101" pitchFamily="2" charset="-122"/>
                <a:sym typeface="+mn-ea"/>
              </a:rPr>
              <a:t>5.</a:t>
            </a:r>
            <a:r>
              <a:rPr lang="zh-CN" altLang="en-US" sz="2800" b="1" dirty="0">
                <a:solidFill>
                  <a:srgbClr val="FF0000"/>
                </a:solidFill>
                <a:latin typeface="宋体" panose="02010600030101010101" pitchFamily="2" charset="-122"/>
                <a:sym typeface="+mn-ea"/>
              </a:rPr>
              <a:t>实验注意事项</a:t>
            </a:r>
          </a:p>
        </p:txBody>
      </p:sp>
      <p:sp>
        <p:nvSpPr>
          <p:cNvPr id="8196" name="文本框 8195"/>
          <p:cNvSpPr txBox="1"/>
          <p:nvPr/>
        </p:nvSpPr>
        <p:spPr>
          <a:xfrm>
            <a:off x="755576" y="1635646"/>
            <a:ext cx="8034655" cy="2862322"/>
          </a:xfrm>
          <a:prstGeom prst="rect">
            <a:avLst/>
          </a:prstGeom>
          <a:noFill/>
          <a:ln w="9525">
            <a:noFill/>
          </a:ln>
        </p:spPr>
        <p:txBody>
          <a:bodyPr wrap="square" anchor="t">
            <a:spAutoFit/>
          </a:bodyPr>
          <a:lstStyle/>
          <a:p>
            <a:pPr>
              <a:lnSpc>
                <a:spcPct val="150000"/>
              </a:lnSpc>
            </a:pPr>
            <a:r>
              <a:rPr lang="zh-CN" altLang="en-US" sz="2400" b="1" dirty="0">
                <a:latin typeface="宋体" panose="02010600030101010101" pitchFamily="2" charset="-122"/>
                <a:ea typeface="宋体" panose="02010600030101010101" pitchFamily="2" charset="-122"/>
              </a:rPr>
              <a:t>（</a:t>
            </a:r>
            <a:r>
              <a:rPr lang="en-US" altLang="zh-CN" sz="2400" b="1" dirty="0">
                <a:latin typeface="宋体" panose="02010600030101010101" pitchFamily="2" charset="-122"/>
                <a:ea typeface="宋体" panose="02010600030101010101" pitchFamily="2" charset="-122"/>
              </a:rPr>
              <a:t>1</a:t>
            </a:r>
            <a:r>
              <a:rPr lang="zh-CN" altLang="en-US" sz="2400" b="1" dirty="0">
                <a:latin typeface="宋体" panose="02010600030101010101" pitchFamily="2" charset="-122"/>
                <a:ea typeface="宋体" panose="02010600030101010101" pitchFamily="2" charset="-122"/>
              </a:rPr>
              <a:t>）小车运动距离为</a:t>
            </a:r>
            <a:r>
              <a:rPr lang="zh-CN" altLang="en-US" sz="2400" b="1" dirty="0">
                <a:solidFill>
                  <a:srgbClr val="00B050"/>
                </a:solidFill>
                <a:latin typeface="宋体" panose="02010600030101010101" pitchFamily="2" charset="-122"/>
                <a:ea typeface="宋体" panose="02010600030101010101" pitchFamily="2" charset="-122"/>
              </a:rPr>
              <a:t>车头到车头</a:t>
            </a:r>
            <a:r>
              <a:rPr lang="zh-CN" altLang="en-US" sz="2400" b="1" dirty="0">
                <a:latin typeface="宋体" panose="02010600030101010101" pitchFamily="2" charset="-122"/>
                <a:ea typeface="宋体" panose="02010600030101010101" pitchFamily="2" charset="-122"/>
              </a:rPr>
              <a:t>的距离。</a:t>
            </a:r>
            <a:endParaRPr lang="en-US" altLang="zh-CN" sz="2400" b="1" dirty="0">
              <a:latin typeface="宋体" panose="02010600030101010101" pitchFamily="2" charset="-122"/>
              <a:ea typeface="宋体" panose="02010600030101010101" pitchFamily="2" charset="-122"/>
            </a:endParaRPr>
          </a:p>
          <a:p>
            <a:pPr>
              <a:lnSpc>
                <a:spcPct val="150000"/>
              </a:lnSpc>
            </a:pPr>
            <a:r>
              <a:rPr lang="zh-CN" altLang="en-US" sz="2400" b="1" dirty="0">
                <a:latin typeface="宋体" panose="02010600030101010101" pitchFamily="2" charset="-122"/>
                <a:ea typeface="宋体" panose="02010600030101010101" pitchFamily="2" charset="-122"/>
              </a:rPr>
              <a:t>（</a:t>
            </a:r>
            <a:r>
              <a:rPr lang="en-US" altLang="zh-CN" sz="2400" b="1" dirty="0">
                <a:latin typeface="宋体" panose="02010600030101010101" pitchFamily="2" charset="-122"/>
                <a:ea typeface="宋体" panose="02010600030101010101" pitchFamily="2" charset="-122"/>
              </a:rPr>
              <a:t>2</a:t>
            </a:r>
            <a:r>
              <a:rPr lang="zh-CN" altLang="en-US" sz="2400" b="1" dirty="0">
                <a:latin typeface="宋体" panose="02010600030101010101" pitchFamily="2" charset="-122"/>
                <a:ea typeface="宋体" panose="02010600030101010101" pitchFamily="2" charset="-122"/>
              </a:rPr>
              <a:t>）小车从斜面顶端要从</a:t>
            </a:r>
            <a:r>
              <a:rPr lang="zh-CN" altLang="en-US" sz="2400" b="1" dirty="0">
                <a:solidFill>
                  <a:srgbClr val="00B050"/>
                </a:solidFill>
                <a:latin typeface="宋体" panose="02010600030101010101" pitchFamily="2" charset="-122"/>
                <a:ea typeface="宋体" panose="02010600030101010101" pitchFamily="2" charset="-122"/>
              </a:rPr>
              <a:t>静止</a:t>
            </a:r>
            <a:r>
              <a:rPr lang="zh-CN" altLang="en-US" sz="2400" b="1" dirty="0">
                <a:latin typeface="宋体" panose="02010600030101010101" pitchFamily="2" charset="-122"/>
                <a:ea typeface="宋体" panose="02010600030101010101" pitchFamily="2" charset="-122"/>
              </a:rPr>
              <a:t>释放。</a:t>
            </a:r>
            <a:endParaRPr lang="en-US" altLang="zh-CN" sz="2400" b="1" dirty="0">
              <a:latin typeface="宋体" panose="02010600030101010101" pitchFamily="2" charset="-122"/>
              <a:ea typeface="宋体" panose="02010600030101010101" pitchFamily="2" charset="-122"/>
            </a:endParaRPr>
          </a:p>
          <a:p>
            <a:pPr>
              <a:lnSpc>
                <a:spcPct val="150000"/>
              </a:lnSpc>
            </a:pPr>
            <a:r>
              <a:rPr lang="zh-CN" altLang="en-US" sz="2400" b="1" dirty="0">
                <a:latin typeface="宋体" panose="02010600030101010101" pitchFamily="2" charset="-122"/>
                <a:ea typeface="宋体" panose="02010600030101010101" pitchFamily="2" charset="-122"/>
              </a:rPr>
              <a:t>（</a:t>
            </a:r>
            <a:r>
              <a:rPr lang="en-US" altLang="zh-CN" sz="2400" b="1" dirty="0">
                <a:latin typeface="宋体" panose="02010600030101010101" pitchFamily="2" charset="-122"/>
                <a:ea typeface="宋体" panose="02010600030101010101" pitchFamily="2" charset="-122"/>
              </a:rPr>
              <a:t>3</a:t>
            </a:r>
            <a:r>
              <a:rPr lang="zh-CN" altLang="en-US" sz="2400" b="1" dirty="0">
                <a:latin typeface="宋体" panose="02010600030101010101" pitchFamily="2" charset="-122"/>
                <a:ea typeface="宋体" panose="02010600030101010101" pitchFamily="2" charset="-122"/>
              </a:rPr>
              <a:t>）测量过程中</a:t>
            </a:r>
            <a:r>
              <a:rPr lang="zh-CN" altLang="en-US" sz="2400" b="1" dirty="0">
                <a:solidFill>
                  <a:srgbClr val="00B050"/>
                </a:solidFill>
                <a:latin typeface="宋体" panose="02010600030101010101" pitchFamily="2" charset="-122"/>
                <a:ea typeface="宋体" panose="02010600030101010101" pitchFamily="2" charset="-122"/>
              </a:rPr>
              <a:t>不要改变</a:t>
            </a:r>
            <a:r>
              <a:rPr lang="zh-CN" altLang="en-US" sz="2400" b="1" dirty="0">
                <a:latin typeface="宋体" panose="02010600030101010101" pitchFamily="2" charset="-122"/>
                <a:ea typeface="宋体" panose="02010600030101010101" pitchFamily="2" charset="-122"/>
              </a:rPr>
              <a:t>斜面的坡度。</a:t>
            </a:r>
          </a:p>
          <a:p>
            <a:pPr>
              <a:lnSpc>
                <a:spcPct val="150000"/>
              </a:lnSpc>
            </a:pPr>
            <a:r>
              <a:rPr lang="zh-CN" altLang="zh-CN" sz="2400" b="1" dirty="0">
                <a:latin typeface="宋体" panose="02010600030101010101" pitchFamily="2" charset="-122"/>
                <a:ea typeface="宋体" panose="02010600030101010101" pitchFamily="2" charset="-122"/>
              </a:rPr>
              <a:t>（</a:t>
            </a:r>
            <a:r>
              <a:rPr lang="en-US" altLang="zh-CN" sz="2400" b="1" dirty="0">
                <a:latin typeface="宋体" panose="02010600030101010101" pitchFamily="2" charset="-122"/>
                <a:ea typeface="宋体" panose="02010600030101010101" pitchFamily="2" charset="-122"/>
              </a:rPr>
              <a:t>4</a:t>
            </a:r>
            <a:r>
              <a:rPr lang="zh-CN" altLang="zh-CN" sz="2400" b="1" dirty="0">
                <a:latin typeface="宋体" panose="02010600030101010101" pitchFamily="2" charset="-122"/>
                <a:ea typeface="宋体" panose="02010600030101010101" pitchFamily="2" charset="-122"/>
              </a:rPr>
              <a:t>）要保证每次测量都从同一个高度处由静止释放小车。</a:t>
            </a:r>
            <a:endParaRPr lang="en-US" altLang="zh-CN" sz="2400" b="1" dirty="0">
              <a:latin typeface="宋体" panose="02010600030101010101" pitchFamily="2" charset="-122"/>
              <a:ea typeface="宋体" panose="02010600030101010101" pitchFamily="2" charset="-122"/>
            </a:endParaRPr>
          </a:p>
          <a:p>
            <a:pPr>
              <a:lnSpc>
                <a:spcPct val="150000"/>
              </a:lnSpc>
            </a:pPr>
            <a:r>
              <a:rPr lang="zh-CN" altLang="en-US" sz="2400" b="1" dirty="0">
                <a:latin typeface="宋体" panose="02010600030101010101" pitchFamily="2" charset="-122"/>
                <a:ea typeface="宋体" panose="02010600030101010101" pitchFamily="2" charset="-122"/>
              </a:rPr>
              <a:t>（</a:t>
            </a:r>
            <a:r>
              <a:rPr lang="en-US" altLang="zh-CN" sz="2400" b="1" dirty="0">
                <a:latin typeface="宋体" panose="02010600030101010101" pitchFamily="2" charset="-122"/>
                <a:ea typeface="宋体" panose="02010600030101010101" pitchFamily="2" charset="-122"/>
              </a:rPr>
              <a:t>5</a:t>
            </a:r>
            <a:r>
              <a:rPr lang="zh-CN" altLang="en-US" sz="2400" b="1" dirty="0">
                <a:latin typeface="宋体" panose="02010600030101010101" pitchFamily="2" charset="-122"/>
                <a:ea typeface="宋体" panose="02010600030101010101" pitchFamily="2" charset="-122"/>
              </a:rPr>
              <a:t>）时间和长度多测几次取平均值。</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anim calcmode="lin" valueType="num">
                                      <p:cBhvr additive="base">
                                        <p:cTn id="7" dur="500"/>
                                        <p:tgtEl>
                                          <p:spTgt spid="819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19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196">
                                            <p:txEl>
                                              <p:pRg st="1" end="1"/>
                                            </p:txEl>
                                          </p:spTgt>
                                        </p:tgtEl>
                                        <p:attrNameLst>
                                          <p:attrName>style.visibility</p:attrName>
                                        </p:attrNameLst>
                                      </p:cBhvr>
                                      <p:to>
                                        <p:strVal val="visible"/>
                                      </p:to>
                                    </p:set>
                                    <p:anim calcmode="lin" valueType="num">
                                      <p:cBhvr additive="base">
                                        <p:cTn id="13" dur="500"/>
                                        <p:tgtEl>
                                          <p:spTgt spid="8196">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19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196">
                                            <p:txEl>
                                              <p:pRg st="2" end="2"/>
                                            </p:txEl>
                                          </p:spTgt>
                                        </p:tgtEl>
                                        <p:attrNameLst>
                                          <p:attrName>style.visibility</p:attrName>
                                        </p:attrNameLst>
                                      </p:cBhvr>
                                      <p:to>
                                        <p:strVal val="visible"/>
                                      </p:to>
                                    </p:set>
                                    <p:anim calcmode="lin" valueType="num">
                                      <p:cBhvr additive="base">
                                        <p:cTn id="19" dur="500"/>
                                        <p:tgtEl>
                                          <p:spTgt spid="8196">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19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196">
                                            <p:txEl>
                                              <p:pRg st="3" end="3"/>
                                            </p:txEl>
                                          </p:spTgt>
                                        </p:tgtEl>
                                        <p:attrNameLst>
                                          <p:attrName>style.visibility</p:attrName>
                                        </p:attrNameLst>
                                      </p:cBhvr>
                                      <p:to>
                                        <p:strVal val="visible"/>
                                      </p:to>
                                    </p:set>
                                    <p:anim calcmode="lin" valueType="num">
                                      <p:cBhvr additive="base">
                                        <p:cTn id="25" dur="500"/>
                                        <p:tgtEl>
                                          <p:spTgt spid="8196">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19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8196">
                                            <p:txEl>
                                              <p:pRg st="4" end="4"/>
                                            </p:txEl>
                                          </p:spTgt>
                                        </p:tgtEl>
                                        <p:attrNameLst>
                                          <p:attrName>style.visibility</p:attrName>
                                        </p:attrNameLst>
                                      </p:cBhvr>
                                      <p:to>
                                        <p:strVal val="visible"/>
                                      </p:to>
                                    </p:set>
                                    <p:anim calcmode="lin" valueType="num">
                                      <p:cBhvr additive="base">
                                        <p:cTn id="31" dur="500"/>
                                        <p:tgtEl>
                                          <p:spTgt spid="8196">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819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71600" y="1059582"/>
            <a:ext cx="7560840" cy="2862322"/>
          </a:xfrm>
          <a:prstGeom prst="rect">
            <a:avLst/>
          </a:prstGeom>
          <a:noFill/>
        </p:spPr>
        <p:txBody>
          <a:bodyPr wrap="square">
            <a:spAutoFit/>
          </a:bodyPr>
          <a:lstStyle/>
          <a:p>
            <a:pPr algn="just">
              <a:lnSpc>
                <a:spcPct val="150000"/>
              </a:lnSpc>
            </a:pPr>
            <a:r>
              <a:rPr lang="zh-CN" altLang="en-US" sz="2400" b="1" dirty="0">
                <a:solidFill>
                  <a:srgbClr val="0070C0"/>
                </a:solidFill>
              </a:rPr>
              <a:t>想想议议：</a:t>
            </a:r>
          </a:p>
          <a:p>
            <a:pPr algn="just">
              <a:lnSpc>
                <a:spcPct val="150000"/>
              </a:lnSpc>
            </a:pPr>
            <a:r>
              <a:rPr lang="zh-CN" altLang="en-US" sz="2400" dirty="0"/>
              <a:t>某同学想测出小车在下半段路程的平均速度，提出可以把小车从斜面的中部开始释放，进行测量。想一想</a:t>
            </a:r>
            <a:r>
              <a:rPr lang="en-US" altLang="zh-CN" sz="2400" dirty="0" smtClean="0"/>
              <a:t>:</a:t>
            </a:r>
          </a:p>
          <a:p>
            <a:pPr algn="just">
              <a:lnSpc>
                <a:spcPct val="150000"/>
              </a:lnSpc>
            </a:pPr>
            <a:r>
              <a:rPr lang="zh-CN" altLang="en-US" sz="2400" b="1" dirty="0" smtClean="0">
                <a:solidFill>
                  <a:srgbClr val="7030A0"/>
                </a:solidFill>
              </a:rPr>
              <a:t>这样</a:t>
            </a:r>
            <a:r>
              <a:rPr lang="zh-CN" altLang="en-US" sz="2400" b="1" dirty="0">
                <a:solidFill>
                  <a:srgbClr val="7030A0"/>
                </a:solidFill>
              </a:rPr>
              <a:t>测得的平均速度与上面的实验中小车在下半段路程的平均速度是否相等</a:t>
            </a:r>
            <a:r>
              <a:rPr lang="en-US" altLang="zh-CN" sz="2400" b="1" dirty="0">
                <a:solidFill>
                  <a:srgbClr val="7030A0"/>
                </a:solidFill>
              </a:rPr>
              <a:t>?</a:t>
            </a:r>
            <a:r>
              <a:rPr lang="zh-CN" altLang="en-US" sz="2400" b="1" dirty="0">
                <a:solidFill>
                  <a:srgbClr val="7030A0"/>
                </a:solidFill>
              </a:rPr>
              <a:t>说明原因。</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a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9672" y="1131589"/>
            <a:ext cx="6420950" cy="360896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a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3688" y="1131590"/>
            <a:ext cx="6272697" cy="352839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dia5.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27784" y="1010765"/>
            <a:ext cx="4708716" cy="376697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组合 92"/>
          <p:cNvGrpSpPr/>
          <p:nvPr>
            <p:custDataLst>
              <p:tags r:id="rId1"/>
            </p:custDataLst>
          </p:nvPr>
        </p:nvGrpSpPr>
        <p:grpSpPr>
          <a:xfrm>
            <a:off x="1835696" y="987574"/>
            <a:ext cx="6507480" cy="787876"/>
            <a:chOff x="-761165" y="767819"/>
            <a:chExt cx="6507480" cy="787876"/>
          </a:xfrm>
        </p:grpSpPr>
        <p:sp>
          <p:nvSpPr>
            <p:cNvPr id="52" name="Title 1"/>
            <p:cNvSpPr txBox="1"/>
            <p:nvPr>
              <p:custDataLst>
                <p:tags r:id="rId4"/>
              </p:custDataLst>
            </p:nvPr>
          </p:nvSpPr>
          <p:spPr>
            <a:xfrm>
              <a:off x="-761165" y="767819"/>
              <a:ext cx="6507480" cy="751205"/>
            </a:xfrm>
            <a:prstGeom prst="rect">
              <a:avLst/>
            </a:prstGeom>
          </p:spPr>
          <p:txBody>
            <a:bodyPr vert="horz" lIns="91440" tIns="45720" rIns="91440" bIns="45720" rtlCol="0" anchor="b">
              <a:normAutofit/>
            </a:bodyPr>
            <a:lstStyle>
              <a:lvl1pPr algn="l" defTabSz="683895" rtl="0" eaLnBrk="1" latinLnBrk="0" hangingPunct="1">
                <a:lnSpc>
                  <a:spcPct val="90000"/>
                </a:lnSpc>
                <a:spcBef>
                  <a:spcPct val="0"/>
                </a:spcBef>
                <a:buNone/>
                <a:defRPr sz="3740" b="1" kern="1200">
                  <a:solidFill>
                    <a:schemeClr val="tx1"/>
                  </a:solidFill>
                  <a:latin typeface="+mj-lt"/>
                  <a:ea typeface="+mj-ea"/>
                  <a:cs typeface="+mj-cs"/>
                </a:defRPr>
              </a:lvl1pPr>
            </a:lstStyle>
            <a:p>
              <a:pPr marL="0" marR="0" lvl="0" indent="0" algn="l" defTabSz="683895" rtl="0" eaLnBrk="1" fontAlgn="auto" latinLnBrk="0" hangingPunct="1">
                <a:lnSpc>
                  <a:spcPct val="90000"/>
                </a:lnSpc>
                <a:spcBef>
                  <a:spcPct val="0"/>
                </a:spcBef>
                <a:spcAft>
                  <a:spcPct val="0"/>
                </a:spcAft>
                <a:buClrTx/>
                <a:buSzTx/>
                <a:buFontTx/>
                <a:buNone/>
                <a:defRPr/>
              </a:pPr>
              <a:r>
                <a:rPr lang="en-US" sz="2800" dirty="0">
                  <a:solidFill>
                    <a:srgbClr val="FF0000"/>
                  </a:solidFill>
                  <a:latin typeface="微软雅黑" panose="020B0503020204020204" pitchFamily="34" charset="-122"/>
                  <a:ea typeface="微软雅黑" panose="020B0503020204020204" pitchFamily="34" charset="-122"/>
                  <a:sym typeface="+mn-ea"/>
                </a:rPr>
                <a:t>  </a:t>
              </a:r>
              <a:r>
                <a:rPr sz="2800" dirty="0">
                  <a:solidFill>
                    <a:srgbClr val="FF0000"/>
                  </a:solidFill>
                  <a:latin typeface="微软雅黑" panose="020B0503020204020204" pitchFamily="34" charset="-122"/>
                  <a:ea typeface="微软雅黑" panose="020B0503020204020204" pitchFamily="34" charset="-122"/>
                  <a:sym typeface="+mn-ea"/>
                </a:rPr>
                <a:t>第4节 速度</a:t>
              </a:r>
              <a:r>
                <a:rPr lang="zh-CN" sz="2800" dirty="0">
                  <a:solidFill>
                    <a:srgbClr val="FF0000"/>
                  </a:solidFill>
                  <a:latin typeface="微软雅黑" panose="020B0503020204020204" pitchFamily="34" charset="-122"/>
                  <a:ea typeface="微软雅黑" panose="020B0503020204020204" pitchFamily="34" charset="-122"/>
                  <a:sym typeface="+mn-ea"/>
                </a:rPr>
                <a:t>的</a:t>
              </a:r>
              <a:r>
                <a:rPr sz="2800" dirty="0">
                  <a:solidFill>
                    <a:srgbClr val="FF0000"/>
                  </a:solidFill>
                  <a:latin typeface="微软雅黑" panose="020B0503020204020204" pitchFamily="34" charset="-122"/>
                  <a:ea typeface="微软雅黑" panose="020B0503020204020204" pitchFamily="34" charset="-122"/>
                  <a:sym typeface="+mn-ea"/>
                </a:rPr>
                <a:t>测量</a:t>
              </a:r>
              <a:r>
                <a:rPr lang="en-US" altLang="zh-CN" sz="2800" dirty="0">
                  <a:solidFill>
                    <a:srgbClr val="FF0000"/>
                  </a:solidFill>
                  <a:latin typeface="微软雅黑" panose="020B0503020204020204" pitchFamily="34" charset="-122"/>
                  <a:ea typeface="微软雅黑" panose="020B0503020204020204" pitchFamily="34" charset="-122"/>
                  <a:sym typeface="+mn-ea"/>
                </a:rPr>
                <a:t>  </a:t>
              </a:r>
              <a:r>
                <a:rPr kumimoji="0" lang="zh-CN" altLang="en-US"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学习内容导览</a:t>
              </a:r>
              <a:endParaRPr kumimoji="0" lang="ru-RU"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cxnSp>
          <p:nvCxnSpPr>
            <p:cNvPr id="56" name="Straight Connector 9"/>
            <p:cNvCxnSpPr/>
            <p:nvPr>
              <p:custDataLst>
                <p:tags r:id="rId5"/>
              </p:custDataLst>
            </p:nvPr>
          </p:nvCxnSpPr>
          <p:spPr>
            <a:xfrm flipV="1">
              <a:off x="-515006" y="1534740"/>
              <a:ext cx="5328000" cy="20955"/>
            </a:xfrm>
            <a:prstGeom prst="line">
              <a:avLst/>
            </a:prstGeom>
            <a:noFill/>
            <a:ln w="72390" cap="flat" cmpd="sng" algn="ctr">
              <a:solidFill>
                <a:schemeClr val="accent5">
                  <a:lumMod val="40000"/>
                  <a:lumOff val="60000"/>
                </a:schemeClr>
              </a:solidFill>
              <a:prstDash val="solid"/>
              <a:miter lim="800000"/>
            </a:ln>
            <a:effectLst/>
          </p:spPr>
        </p:cxnSp>
      </p:grpSp>
      <p:sp>
        <p:nvSpPr>
          <p:cNvPr id="58" name="Oval 118"/>
          <p:cNvSpPr/>
          <p:nvPr>
            <p:custDataLst>
              <p:tags r:id="rId2"/>
            </p:custDataLst>
          </p:nvPr>
        </p:nvSpPr>
        <p:spPr>
          <a:xfrm>
            <a:off x="4067944" y="2306470"/>
            <a:ext cx="1800000" cy="1800000"/>
          </a:xfrm>
          <a:prstGeom prst="ellipse">
            <a:avLst/>
          </a:prstGeom>
          <a:solidFill>
            <a:srgbClr val="2EA2CF"/>
          </a:solidFill>
          <a:ln w="72390" cap="flat" cmpd="sng" algn="ctr">
            <a:solidFill>
              <a:srgbClr val="B4E6FB"/>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ru-RU" sz="1010" b="0" i="0" u="none" strike="noStrike" kern="0" cap="none" spc="0" normalizeH="0" baseline="0" noProof="0">
              <a:ln>
                <a:noFill/>
              </a:ln>
              <a:solidFill>
                <a:srgbClr val="29ABE2"/>
              </a:solidFill>
              <a:effectLst/>
              <a:uLnTx/>
              <a:uFillTx/>
              <a:latin typeface="微软雅黑" panose="020B0503020204020204" pitchFamily="34" charset="-122"/>
              <a:ea typeface="微软雅黑" panose="020B0503020204020204" pitchFamily="34" charset="-122"/>
            </a:endParaRPr>
          </a:p>
        </p:txBody>
      </p:sp>
      <p:sp>
        <p:nvSpPr>
          <p:cNvPr id="63" name="Text Placeholder 45"/>
          <p:cNvSpPr txBox="1"/>
          <p:nvPr>
            <p:custDataLst>
              <p:tags r:id="rId3"/>
            </p:custDataLst>
          </p:nvPr>
        </p:nvSpPr>
        <p:spPr>
          <a:xfrm>
            <a:off x="4092791" y="2502245"/>
            <a:ext cx="1750305" cy="1447274"/>
          </a:xfrm>
          <a:prstGeom prst="rect">
            <a:avLst/>
          </a:prstGeom>
        </p:spPr>
        <p:txBody>
          <a:bodyPr vert="horz" lIns="91440" tIns="45720" rIns="91440" bIns="45720" rtlCol="0" anchor="b" anchorCtr="0">
            <a:noAutofit/>
          </a:bodyPr>
          <a:lstStyle>
            <a:lvl1pPr marL="0" indent="0" algn="ctr" defTabSz="683895" rtl="0" eaLnBrk="1" latinLnBrk="0" hangingPunct="1">
              <a:lnSpc>
                <a:spcPct val="90000"/>
              </a:lnSpc>
              <a:spcBef>
                <a:spcPts val="750"/>
              </a:spcBef>
              <a:buFont typeface="Arial" panose="020B0604020202020204" pitchFamily="34" charset="0"/>
              <a:buNone/>
              <a:defRPr lang="ru-RU" sz="2245" b="1" i="0" kern="1200">
                <a:solidFill>
                  <a:schemeClr val="accent4"/>
                </a:solidFill>
                <a:latin typeface="+mj-lt"/>
                <a:ea typeface="+mn-ea"/>
                <a:cs typeface="+mn-cs"/>
              </a:defRPr>
            </a:lvl1pPr>
            <a:lvl2pPr marL="513080" indent="-170815" algn="l" defTabSz="683895" rtl="0" eaLnBrk="1" latinLnBrk="0" hangingPunct="1">
              <a:lnSpc>
                <a:spcPct val="90000"/>
              </a:lnSpc>
              <a:spcBef>
                <a:spcPts val="375"/>
              </a:spcBef>
              <a:buFont typeface="Arial" panose="020B0604020202020204" pitchFamily="34" charset="0"/>
              <a:buChar char="•"/>
              <a:defRPr sz="1045" i="1" kern="1200">
                <a:solidFill>
                  <a:srgbClr val="4C1959"/>
                </a:solidFill>
                <a:latin typeface="+mn-lt"/>
                <a:ea typeface="+mn-ea"/>
                <a:cs typeface="+mn-cs"/>
              </a:defRPr>
            </a:lvl2pPr>
            <a:lvl3pPr marL="855345" indent="-170815" algn="l" defTabSz="683895" rtl="0" eaLnBrk="1" latinLnBrk="0" hangingPunct="1">
              <a:lnSpc>
                <a:spcPct val="90000"/>
              </a:lnSpc>
              <a:spcBef>
                <a:spcPts val="375"/>
              </a:spcBef>
              <a:buFont typeface="Arial" panose="020B0604020202020204" pitchFamily="34" charset="0"/>
              <a:buChar char="•"/>
              <a:defRPr sz="1045" i="1" kern="1200">
                <a:solidFill>
                  <a:srgbClr val="4C1959"/>
                </a:solidFill>
                <a:latin typeface="+mn-lt"/>
                <a:ea typeface="+mn-ea"/>
                <a:cs typeface="+mn-cs"/>
              </a:defRPr>
            </a:lvl3pPr>
            <a:lvl4pPr marL="1196975" indent="-170815" algn="l" defTabSz="683895" rtl="0" eaLnBrk="1" latinLnBrk="0" hangingPunct="1">
              <a:lnSpc>
                <a:spcPct val="90000"/>
              </a:lnSpc>
              <a:spcBef>
                <a:spcPts val="375"/>
              </a:spcBef>
              <a:buFont typeface="Arial" panose="020B0604020202020204" pitchFamily="34" charset="0"/>
              <a:buChar char="•"/>
              <a:defRPr sz="1045" i="1" kern="1200">
                <a:solidFill>
                  <a:srgbClr val="4C1959"/>
                </a:solidFill>
                <a:latin typeface="+mn-lt"/>
                <a:ea typeface="+mn-ea"/>
                <a:cs typeface="+mn-cs"/>
              </a:defRPr>
            </a:lvl4pPr>
            <a:lvl5pPr marL="1539240" indent="-170815" algn="l" defTabSz="683895" rtl="0" eaLnBrk="1" latinLnBrk="0" hangingPunct="1">
              <a:lnSpc>
                <a:spcPct val="90000"/>
              </a:lnSpc>
              <a:spcBef>
                <a:spcPts val="375"/>
              </a:spcBef>
              <a:buFont typeface="Arial" panose="020B0604020202020204" pitchFamily="34" charset="0"/>
              <a:buChar char="•"/>
              <a:defRPr sz="1045" i="1" kern="1200">
                <a:solidFill>
                  <a:srgbClr val="4C1959"/>
                </a:solidFill>
                <a:latin typeface="+mn-lt"/>
                <a:ea typeface="+mn-ea"/>
                <a:cs typeface="+mn-cs"/>
              </a:defRPr>
            </a:lvl5pPr>
            <a:lvl6pPr marL="1880870" indent="-170815" algn="l" defTabSz="683895" rtl="0" eaLnBrk="1" latinLnBrk="0" hangingPunct="1">
              <a:lnSpc>
                <a:spcPct val="90000"/>
              </a:lnSpc>
              <a:spcBef>
                <a:spcPts val="375"/>
              </a:spcBef>
              <a:buFont typeface="Arial" panose="020B0604020202020204" pitchFamily="34" charset="0"/>
              <a:buChar char="•"/>
              <a:defRPr sz="1345" kern="1200">
                <a:solidFill>
                  <a:schemeClr val="tx1"/>
                </a:solidFill>
                <a:latin typeface="+mn-lt"/>
                <a:ea typeface="+mn-ea"/>
                <a:cs typeface="+mn-cs"/>
              </a:defRPr>
            </a:lvl6pPr>
            <a:lvl7pPr marL="2223135" indent="-170815" algn="l" defTabSz="683895" rtl="0" eaLnBrk="1" latinLnBrk="0" hangingPunct="1">
              <a:lnSpc>
                <a:spcPct val="90000"/>
              </a:lnSpc>
              <a:spcBef>
                <a:spcPts val="375"/>
              </a:spcBef>
              <a:buFont typeface="Arial" panose="020B0604020202020204" pitchFamily="34" charset="0"/>
              <a:buChar char="•"/>
              <a:defRPr sz="1345" kern="1200">
                <a:solidFill>
                  <a:schemeClr val="tx1"/>
                </a:solidFill>
                <a:latin typeface="+mn-lt"/>
                <a:ea typeface="+mn-ea"/>
                <a:cs typeface="+mn-cs"/>
              </a:defRPr>
            </a:lvl7pPr>
            <a:lvl8pPr marL="2565400" indent="-170815" algn="l" defTabSz="683895" rtl="0" eaLnBrk="1" latinLnBrk="0" hangingPunct="1">
              <a:lnSpc>
                <a:spcPct val="90000"/>
              </a:lnSpc>
              <a:spcBef>
                <a:spcPts val="375"/>
              </a:spcBef>
              <a:buFont typeface="Arial" panose="020B0604020202020204" pitchFamily="34" charset="0"/>
              <a:buChar char="•"/>
              <a:defRPr sz="1345" kern="1200">
                <a:solidFill>
                  <a:schemeClr val="tx1"/>
                </a:solidFill>
                <a:latin typeface="+mn-lt"/>
                <a:ea typeface="+mn-ea"/>
                <a:cs typeface="+mn-cs"/>
              </a:defRPr>
            </a:lvl8pPr>
            <a:lvl9pPr marL="2907030" indent="-170815" algn="l" defTabSz="683895" rtl="0" eaLnBrk="1" latinLnBrk="0" hangingPunct="1">
              <a:lnSpc>
                <a:spcPct val="90000"/>
              </a:lnSpc>
              <a:spcBef>
                <a:spcPts val="375"/>
              </a:spcBef>
              <a:buFont typeface="Arial" panose="020B0604020202020204" pitchFamily="34" charset="0"/>
              <a:buChar char="•"/>
              <a:defRPr sz="1345" kern="1200">
                <a:solidFill>
                  <a:schemeClr val="tx1"/>
                </a:solidFill>
                <a:latin typeface="+mn-lt"/>
                <a:ea typeface="+mn-ea"/>
                <a:cs typeface="+mn-cs"/>
              </a:defRPr>
            </a:lvl9pPr>
          </a:lstStyle>
          <a:p>
            <a:pPr marL="0" marR="0" lvl="0" indent="0" defTabSz="683895" rtl="0" eaLnBrk="1" fontAlgn="auto" latinLnBrk="0" hangingPunct="1">
              <a:lnSpc>
                <a:spcPct val="125000"/>
              </a:lnSpc>
              <a:spcBef>
                <a:spcPts val="750"/>
              </a:spcBef>
              <a:spcAft>
                <a:spcPct val="0"/>
              </a:spcAft>
              <a:buClrTx/>
              <a:buSzTx/>
              <a:buFont typeface="Arial" panose="020B0604020202020204" pitchFamily="34" charset="0"/>
              <a:buNone/>
              <a:defRPr/>
            </a:pPr>
            <a:r>
              <a:rPr lang="zh-CN" altLang="ru-RU" sz="2400" dirty="0" smtClean="0">
                <a:solidFill>
                  <a:srgbClr val="FFFFFF"/>
                </a:solidFill>
                <a:latin typeface="微软雅黑" panose="020B0503020204020204" pitchFamily="34" charset="-122"/>
                <a:ea typeface="微软雅黑" panose="020B0503020204020204" pitchFamily="34" charset="-122"/>
                <a:sym typeface="宋体" panose="02010600030101010101" pitchFamily="2" charset="-122"/>
              </a:rPr>
              <a:t>测量</a:t>
            </a:r>
            <a:endParaRPr lang="en-US" altLang="zh-CN" sz="2400" dirty="0" smtClean="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a:p>
            <a:pPr marL="0" marR="0" lvl="0" indent="0" defTabSz="683895" rtl="0" eaLnBrk="1" fontAlgn="auto" latinLnBrk="0" hangingPunct="1">
              <a:lnSpc>
                <a:spcPct val="125000"/>
              </a:lnSpc>
              <a:spcBef>
                <a:spcPts val="750"/>
              </a:spcBef>
              <a:spcAft>
                <a:spcPct val="0"/>
              </a:spcAft>
              <a:buClrTx/>
              <a:buSzTx/>
              <a:buFont typeface="Arial" panose="020B0604020202020204" pitchFamily="34" charset="0"/>
              <a:buNone/>
              <a:defRPr/>
            </a:pPr>
            <a:r>
              <a:rPr lang="zh-CN" altLang="ru-RU" sz="2400" dirty="0" smtClean="0">
                <a:solidFill>
                  <a:srgbClr val="FFFFFF"/>
                </a:solidFill>
                <a:latin typeface="微软雅黑" panose="020B0503020204020204" pitchFamily="34" charset="-122"/>
                <a:ea typeface="微软雅黑" panose="020B0503020204020204" pitchFamily="34" charset="-122"/>
                <a:sym typeface="宋体" panose="02010600030101010101" pitchFamily="2" charset="-122"/>
              </a:rPr>
              <a:t>物体</a:t>
            </a:r>
            <a:r>
              <a:rPr lang="zh-CN" altLang="ru-RU" sz="2400" dirty="0">
                <a:solidFill>
                  <a:srgbClr val="FFFFFF"/>
                </a:solidFill>
                <a:latin typeface="微软雅黑" panose="020B0503020204020204" pitchFamily="34" charset="-122"/>
                <a:ea typeface="微软雅黑" panose="020B0503020204020204" pitchFamily="34" charset="-122"/>
                <a:sym typeface="宋体" panose="02010600030101010101" pitchFamily="2" charset="-122"/>
              </a:rPr>
              <a:t>运动的平均速度</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38"/>
          <p:cNvSpPr txBox="1"/>
          <p:nvPr/>
        </p:nvSpPr>
        <p:spPr>
          <a:xfrm>
            <a:off x="899795" y="1131590"/>
            <a:ext cx="2304053" cy="523220"/>
          </a:xfrm>
          <a:prstGeom prst="rect">
            <a:avLst/>
          </a:prstGeom>
          <a:noFill/>
        </p:spPr>
        <p:txBody>
          <a:bodyPr wrap="square" rtlCol="0">
            <a:spAutoFit/>
          </a:bodyPr>
          <a:lstStyle/>
          <a:p>
            <a:r>
              <a:rPr lang="en-US" altLang="zh-CN" sz="2800" b="1">
                <a:solidFill>
                  <a:srgbClr val="0070C0"/>
                </a:solidFill>
                <a:latin typeface="+mn-lt"/>
                <a:ea typeface="+mn-ea"/>
                <a:cs typeface="黑体" panose="02010609060101010101" pitchFamily="49" charset="-122"/>
              </a:rPr>
              <a:t>6.</a:t>
            </a:r>
            <a:r>
              <a:rPr lang="zh-CN" altLang="en-US" sz="2800" b="1">
                <a:solidFill>
                  <a:srgbClr val="0070C0"/>
                </a:solidFill>
                <a:latin typeface="+mn-lt"/>
                <a:ea typeface="+mn-ea"/>
                <a:cs typeface="黑体" panose="02010609060101010101" pitchFamily="49" charset="-122"/>
              </a:rPr>
              <a:t>实验结论</a:t>
            </a:r>
          </a:p>
        </p:txBody>
      </p:sp>
      <p:sp>
        <p:nvSpPr>
          <p:cNvPr id="42" name="文本框 41"/>
          <p:cNvSpPr txBox="1"/>
          <p:nvPr/>
        </p:nvSpPr>
        <p:spPr>
          <a:xfrm>
            <a:off x="1043608" y="1860892"/>
            <a:ext cx="6336704" cy="1384995"/>
          </a:xfrm>
          <a:prstGeom prst="rect">
            <a:avLst/>
          </a:prstGeom>
          <a:noFill/>
        </p:spPr>
        <p:txBody>
          <a:bodyPr wrap="square" rtlCol="0">
            <a:spAutoFit/>
          </a:bodyPr>
          <a:lstStyle/>
          <a:p>
            <a:pPr eaLnBrk="1" latinLnBrk="0" hangingPunct="1">
              <a:lnSpc>
                <a:spcPct val="150000"/>
              </a:lnSpc>
            </a:pPr>
            <a:r>
              <a:rPr lang="zh-CN" altLang="en-US" sz="2800" dirty="0" smtClean="0">
                <a:latin typeface="+mn-lt"/>
                <a:ea typeface="+mn-ea"/>
                <a:cs typeface="Times New Roman" panose="02020603050405020304" charset="0"/>
              </a:rPr>
              <a:t>小</a:t>
            </a:r>
            <a:r>
              <a:rPr lang="zh-CN" altLang="en-US" sz="2800" dirty="0">
                <a:latin typeface="+mn-lt"/>
                <a:ea typeface="+mn-ea"/>
                <a:cs typeface="Times New Roman" panose="02020603050405020304" charset="0"/>
              </a:rPr>
              <a:t>车前半程运动慢，后半程运动快</a:t>
            </a:r>
            <a:r>
              <a:rPr lang="zh-CN" altLang="en-US" sz="2800" dirty="0" smtClean="0">
                <a:latin typeface="+mn-lt"/>
                <a:ea typeface="+mn-ea"/>
                <a:cs typeface="Times New Roman" panose="02020603050405020304" charset="0"/>
              </a:rPr>
              <a:t>，</a:t>
            </a:r>
            <a:endParaRPr lang="en-US" altLang="zh-CN" sz="2800" dirty="0" smtClean="0">
              <a:latin typeface="+mn-lt"/>
              <a:ea typeface="+mn-ea"/>
              <a:cs typeface="Times New Roman" panose="02020603050405020304" charset="0"/>
            </a:endParaRPr>
          </a:p>
          <a:p>
            <a:pPr eaLnBrk="1" latinLnBrk="0" hangingPunct="1">
              <a:lnSpc>
                <a:spcPct val="150000"/>
              </a:lnSpc>
            </a:pPr>
            <a:r>
              <a:rPr lang="zh-CN" altLang="en-US" sz="2800" dirty="0" smtClean="0">
                <a:latin typeface="+mn-lt"/>
                <a:ea typeface="+mn-ea"/>
                <a:cs typeface="Times New Roman" panose="02020603050405020304" charset="0"/>
              </a:rPr>
              <a:t>全程</a:t>
            </a:r>
            <a:r>
              <a:rPr lang="zh-CN" altLang="en-US" sz="2800" dirty="0">
                <a:latin typeface="+mn-lt"/>
                <a:ea typeface="+mn-ea"/>
                <a:cs typeface="Times New Roman" panose="02020603050405020304" charset="0"/>
              </a:rPr>
              <a:t>在做加速直线运动。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827584" y="1130416"/>
            <a:ext cx="2520280" cy="523220"/>
          </a:xfrm>
          <a:prstGeom prst="rect">
            <a:avLst/>
          </a:prstGeom>
          <a:noFill/>
        </p:spPr>
        <p:txBody>
          <a:bodyPr wrap="square" rtlCol="0">
            <a:spAutoFit/>
          </a:bodyPr>
          <a:lstStyle/>
          <a:p>
            <a:r>
              <a:rPr lang="en-US" altLang="zh-CN" sz="2800" b="1" dirty="0">
                <a:solidFill>
                  <a:srgbClr val="0070C0"/>
                </a:solidFill>
                <a:latin typeface="+mn-lt"/>
                <a:ea typeface="+mn-ea"/>
                <a:cs typeface="黑体" panose="02010609060101010101" pitchFamily="49" charset="-122"/>
              </a:rPr>
              <a:t>7.</a:t>
            </a:r>
            <a:r>
              <a:rPr lang="zh-CN" altLang="en-US" sz="2800" b="1" dirty="0">
                <a:solidFill>
                  <a:srgbClr val="0070C0"/>
                </a:solidFill>
                <a:latin typeface="+mn-lt"/>
                <a:ea typeface="+mn-ea"/>
                <a:cs typeface="黑体" panose="02010609060101010101" pitchFamily="49" charset="-122"/>
              </a:rPr>
              <a:t>交流评估</a:t>
            </a:r>
          </a:p>
        </p:txBody>
      </p:sp>
      <p:sp>
        <p:nvSpPr>
          <p:cNvPr id="4" name="文本框 3"/>
          <p:cNvSpPr txBox="1"/>
          <p:nvPr/>
        </p:nvSpPr>
        <p:spPr>
          <a:xfrm>
            <a:off x="960276" y="1684888"/>
            <a:ext cx="7754249" cy="1754326"/>
          </a:xfrm>
          <a:prstGeom prst="rect">
            <a:avLst/>
          </a:prstGeom>
          <a:noFill/>
        </p:spPr>
        <p:txBody>
          <a:bodyPr wrap="square" rtlCol="0" anchor="t">
            <a:spAutoFit/>
          </a:bodyPr>
          <a:lstStyle/>
          <a:p>
            <a:pPr lvl="0" algn="just">
              <a:lnSpc>
                <a:spcPct val="150000"/>
              </a:lnSpc>
              <a:spcBef>
                <a:spcPct val="0"/>
              </a:spcBef>
              <a:spcAft>
                <a:spcPct val="0"/>
              </a:spcAft>
            </a:pPr>
            <a:r>
              <a:rPr lang="zh-CN" altLang="en-US" sz="2400" dirty="0" smtClean="0">
                <a:latin typeface="+mn-lt"/>
                <a:ea typeface="+mn-ea"/>
                <a:cs typeface="Times New Roman" panose="02020603050405020304" charset="0"/>
                <a:sym typeface="+mn-ea"/>
              </a:rPr>
              <a:t>（</a:t>
            </a:r>
            <a:r>
              <a:rPr lang="en-US" altLang="zh-CN" sz="2400" dirty="0">
                <a:latin typeface="+mn-lt"/>
                <a:ea typeface="+mn-ea"/>
                <a:cs typeface="Times New Roman" panose="02020603050405020304" charset="0"/>
                <a:sym typeface="+mn-ea"/>
              </a:rPr>
              <a:t>1</a:t>
            </a:r>
            <a:r>
              <a:rPr lang="zh-CN" altLang="en-US" sz="2400" dirty="0">
                <a:latin typeface="+mn-lt"/>
                <a:ea typeface="+mn-ea"/>
                <a:cs typeface="Times New Roman" panose="02020603050405020304" charset="0"/>
                <a:sym typeface="+mn-ea"/>
              </a:rPr>
              <a:t>）为了方便计时，斜面的长度要足够长，坡度要小，但不能过小，否则测出的平均速度大小会过于接近，且测量过程中不能改变斜面的坡度。</a:t>
            </a:r>
          </a:p>
        </p:txBody>
      </p:sp>
      <p:sp>
        <p:nvSpPr>
          <p:cNvPr id="6" name="文本框 5"/>
          <p:cNvSpPr txBox="1"/>
          <p:nvPr/>
        </p:nvSpPr>
        <p:spPr>
          <a:xfrm>
            <a:off x="944164" y="3439214"/>
            <a:ext cx="8032968" cy="493148"/>
          </a:xfrm>
          <a:prstGeom prst="rect">
            <a:avLst/>
          </a:prstGeom>
          <a:noFill/>
        </p:spPr>
        <p:txBody>
          <a:bodyPr wrap="none" rtlCol="0" anchor="t">
            <a:spAutoFit/>
          </a:bodyPr>
          <a:lstStyle/>
          <a:p>
            <a:pPr lvl="0" algn="just">
              <a:lnSpc>
                <a:spcPct val="120000"/>
              </a:lnSpc>
              <a:spcBef>
                <a:spcPct val="0"/>
              </a:spcBef>
              <a:spcAft>
                <a:spcPct val="0"/>
              </a:spcAft>
            </a:pPr>
            <a:r>
              <a:rPr lang="zh-CN" altLang="en-US" sz="2400" dirty="0" smtClean="0">
                <a:latin typeface="+mn-lt"/>
                <a:ea typeface="+mn-ea"/>
                <a:cs typeface="Times New Roman" panose="02020603050405020304" charset="0"/>
                <a:sym typeface="+mn-ea"/>
              </a:rPr>
              <a:t>（</a:t>
            </a:r>
            <a:r>
              <a:rPr lang="en-US" altLang="zh-CN" sz="2400" dirty="0">
                <a:latin typeface="+mn-lt"/>
                <a:ea typeface="+mn-ea"/>
                <a:cs typeface="Times New Roman" panose="02020603050405020304" charset="0"/>
                <a:sym typeface="+mn-ea"/>
              </a:rPr>
              <a:t>2</a:t>
            </a:r>
            <a:r>
              <a:rPr lang="zh-CN" altLang="en-US" sz="2400" dirty="0">
                <a:latin typeface="+mn-lt"/>
                <a:ea typeface="+mn-ea"/>
                <a:cs typeface="Times New Roman" panose="02020603050405020304" charset="0"/>
                <a:sym typeface="+mn-ea"/>
              </a:rPr>
              <a:t>）金属片的作用是防止小车滑落，便于准确测量时间。</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p:cNvSpPr txBox="1"/>
          <p:nvPr/>
        </p:nvSpPr>
        <p:spPr>
          <a:xfrm>
            <a:off x="899592" y="1707654"/>
            <a:ext cx="8034020" cy="1684244"/>
          </a:xfrm>
          <a:prstGeom prst="rect">
            <a:avLst/>
          </a:prstGeom>
          <a:noFill/>
        </p:spPr>
        <p:txBody>
          <a:bodyPr wrap="square" rtlCol="0" anchor="t">
            <a:spAutoFit/>
          </a:bodyPr>
          <a:lstStyle/>
          <a:p>
            <a:pPr lvl="0" algn="just">
              <a:lnSpc>
                <a:spcPct val="150000"/>
              </a:lnSpc>
              <a:spcBef>
                <a:spcPct val="0"/>
              </a:spcBef>
              <a:spcAft>
                <a:spcPct val="0"/>
              </a:spcAft>
            </a:pPr>
            <a:r>
              <a:rPr lang="zh-CN" altLang="en-US" sz="2400" dirty="0" smtClean="0">
                <a:latin typeface="+mn-lt"/>
                <a:ea typeface="+mn-ea"/>
                <a:cs typeface="Times New Roman" panose="02020603050405020304" charset="0"/>
                <a:sym typeface="+mn-ea"/>
              </a:rPr>
              <a:t>（</a:t>
            </a:r>
            <a:r>
              <a:rPr lang="en-US" altLang="zh-CN" sz="2400" dirty="0">
                <a:latin typeface="+mn-lt"/>
                <a:ea typeface="+mn-ea"/>
                <a:cs typeface="Times New Roman" panose="02020603050405020304" charset="0"/>
                <a:sym typeface="+mn-ea"/>
              </a:rPr>
              <a:t>3</a:t>
            </a:r>
            <a:r>
              <a:rPr lang="zh-CN" altLang="en-US" sz="2400" dirty="0">
                <a:latin typeface="+mn-lt"/>
                <a:ea typeface="+mn-ea"/>
                <a:cs typeface="Times New Roman" panose="02020603050405020304" charset="0"/>
                <a:sym typeface="+mn-ea"/>
              </a:rPr>
              <a:t>）测量小车在斜面上通过的路程时，从开始计时的车头量到计时结束时的车头，而不是测斜面的长度，否则会使测量结果偏大。</a:t>
            </a:r>
          </a:p>
        </p:txBody>
      </p:sp>
    </p:spTree>
    <p:extLst>
      <p:ext uri="{BB962C8B-B14F-4D97-AF65-F5344CB8AC3E}">
        <p14:creationId xmlns:p14="http://schemas.microsoft.com/office/powerpoint/2010/main" val="11793475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94481" y="965697"/>
            <a:ext cx="8301120" cy="3416320"/>
          </a:xfrm>
          <a:prstGeom prst="rect">
            <a:avLst/>
          </a:prstGeom>
        </p:spPr>
        <p:txBody>
          <a:bodyPr wrap="square">
            <a:spAutoFit/>
          </a:bodyPr>
          <a:lstStyle/>
          <a:p>
            <a:pPr algn="just">
              <a:lnSpc>
                <a:spcPct val="150000"/>
              </a:lnSpc>
            </a:pPr>
            <a:r>
              <a:rPr lang="zh-CN" altLang="zh-CN" sz="2400" b="1" dirty="0">
                <a:latin typeface="+mn-lt"/>
                <a:ea typeface="+mn-ea"/>
              </a:rPr>
              <a:t>例</a:t>
            </a:r>
            <a:r>
              <a:rPr lang="en-US" altLang="zh-CN" sz="2400" b="1" dirty="0">
                <a:latin typeface="+mn-lt"/>
                <a:ea typeface="+mn-ea"/>
              </a:rPr>
              <a:t>1 </a:t>
            </a:r>
            <a:r>
              <a:rPr lang="en-US" altLang="zh-CN" sz="2400" b="1" dirty="0" smtClean="0">
                <a:latin typeface="+mn-lt"/>
                <a:ea typeface="+mn-ea"/>
              </a:rPr>
              <a:t>  </a:t>
            </a:r>
            <a:r>
              <a:rPr lang="zh-CN" altLang="zh-CN" sz="2400" b="1" dirty="0" smtClean="0">
                <a:latin typeface="+mn-lt"/>
                <a:ea typeface="+mn-ea"/>
              </a:rPr>
              <a:t>小</a:t>
            </a:r>
            <a:r>
              <a:rPr lang="zh-CN" altLang="zh-CN" sz="2400" b="1" dirty="0">
                <a:latin typeface="+mn-lt"/>
                <a:ea typeface="+mn-ea"/>
              </a:rPr>
              <a:t>明在</a:t>
            </a:r>
            <a:r>
              <a:rPr lang="en-US" altLang="zh-CN" sz="2400" b="1" dirty="0">
                <a:latin typeface="+mn-lt"/>
                <a:ea typeface="+mn-ea"/>
              </a:rPr>
              <a:t>“</a:t>
            </a:r>
            <a:r>
              <a:rPr lang="zh-CN" altLang="zh-CN" sz="2400" b="1" dirty="0">
                <a:latin typeface="+mn-lt"/>
                <a:ea typeface="+mn-ea"/>
              </a:rPr>
              <a:t>测小车平均速度</a:t>
            </a:r>
            <a:r>
              <a:rPr lang="en-US" altLang="zh-CN" sz="2400" b="1" dirty="0">
                <a:latin typeface="+mn-lt"/>
                <a:ea typeface="+mn-ea"/>
              </a:rPr>
              <a:t>”</a:t>
            </a:r>
            <a:r>
              <a:rPr lang="zh-CN" altLang="zh-CN" sz="2400" b="1" dirty="0">
                <a:latin typeface="+mn-lt"/>
                <a:ea typeface="+mn-ea"/>
              </a:rPr>
              <a:t>的实验中，设计了如图所示的实验装置：小车从带刻度</a:t>
            </a:r>
            <a:r>
              <a:rPr lang="en-US" altLang="zh-CN" sz="2400" b="1" dirty="0">
                <a:latin typeface="+mn-lt"/>
                <a:ea typeface="+mn-ea"/>
              </a:rPr>
              <a:t>(</a:t>
            </a:r>
            <a:r>
              <a:rPr lang="zh-CN" altLang="zh-CN" sz="2400" b="1" dirty="0">
                <a:latin typeface="+mn-lt"/>
                <a:ea typeface="+mn-ea"/>
              </a:rPr>
              <a:t>分度值为</a:t>
            </a:r>
            <a:r>
              <a:rPr lang="en-US" altLang="zh-CN" sz="2400" b="1" dirty="0">
                <a:latin typeface="+mn-lt"/>
                <a:ea typeface="+mn-ea"/>
              </a:rPr>
              <a:t>1 cm)</a:t>
            </a:r>
            <a:r>
              <a:rPr lang="zh-CN" altLang="zh-CN" sz="2400" b="1" dirty="0">
                <a:latin typeface="+mn-lt"/>
                <a:ea typeface="+mn-ea"/>
              </a:rPr>
              <a:t>的斜面顶端由静止下滑，图中的圆圈内是小</a:t>
            </a:r>
            <a:r>
              <a:rPr lang="en-US" altLang="zh-CN" sz="2400" b="1" dirty="0">
                <a:latin typeface="+mn-lt"/>
                <a:ea typeface="+mn-ea"/>
              </a:rPr>
              <a:t> </a:t>
            </a:r>
            <a:r>
              <a:rPr lang="zh-CN" altLang="zh-CN" sz="2400" b="1" dirty="0">
                <a:latin typeface="+mn-lt"/>
                <a:ea typeface="+mn-ea"/>
              </a:rPr>
              <a:t>车到达</a:t>
            </a:r>
            <a:r>
              <a:rPr lang="en-US" altLang="zh-CN" sz="2400" b="1" i="1" dirty="0">
                <a:latin typeface="+mn-lt"/>
                <a:ea typeface="+mn-ea"/>
              </a:rPr>
              <a:t>A</a:t>
            </a:r>
            <a:r>
              <a:rPr lang="zh-CN" altLang="zh-CN" sz="2400" b="1" dirty="0">
                <a:latin typeface="+mn-lt"/>
                <a:ea typeface="+mn-ea"/>
              </a:rPr>
              <a:t>、</a:t>
            </a:r>
            <a:r>
              <a:rPr lang="en-US" altLang="zh-CN" sz="2400" b="1" i="1" dirty="0">
                <a:latin typeface="+mn-lt"/>
                <a:ea typeface="+mn-ea"/>
              </a:rPr>
              <a:t>B</a:t>
            </a:r>
            <a:r>
              <a:rPr lang="zh-CN" altLang="zh-CN" sz="2400" b="1" dirty="0">
                <a:latin typeface="+mn-lt"/>
                <a:ea typeface="+mn-ea"/>
              </a:rPr>
              <a:t>、</a:t>
            </a:r>
            <a:r>
              <a:rPr lang="en-US" altLang="zh-CN" sz="2400" b="1" i="1" dirty="0">
                <a:latin typeface="+mn-lt"/>
                <a:ea typeface="+mn-ea"/>
              </a:rPr>
              <a:t>C </a:t>
            </a:r>
            <a:r>
              <a:rPr lang="zh-CN" altLang="zh-CN" sz="2400" b="1" dirty="0">
                <a:latin typeface="+mn-lt"/>
                <a:ea typeface="+mn-ea"/>
              </a:rPr>
              <a:t>三处时秒表的示数</a:t>
            </a:r>
            <a:r>
              <a:rPr lang="en-US" altLang="zh-CN" sz="2400" b="1" dirty="0">
                <a:latin typeface="+mn-lt"/>
                <a:ea typeface="+mn-ea"/>
              </a:rPr>
              <a:t>(</a:t>
            </a:r>
            <a:r>
              <a:rPr lang="zh-CN" altLang="zh-CN" sz="2400" b="1" dirty="0">
                <a:latin typeface="+mn-lt"/>
                <a:ea typeface="+mn-ea"/>
              </a:rPr>
              <a:t>数字分别表示</a:t>
            </a:r>
            <a:r>
              <a:rPr lang="en-US" altLang="zh-CN" sz="2400" b="1" dirty="0">
                <a:latin typeface="+mn-lt"/>
                <a:ea typeface="+mn-ea"/>
              </a:rPr>
              <a:t>“</a:t>
            </a:r>
            <a:r>
              <a:rPr lang="zh-CN" altLang="zh-CN" sz="2400" b="1" dirty="0">
                <a:latin typeface="+mn-lt"/>
                <a:ea typeface="+mn-ea"/>
              </a:rPr>
              <a:t>时：分：秒</a:t>
            </a:r>
            <a:r>
              <a:rPr lang="en-US" altLang="zh-CN" sz="2400" b="1" dirty="0">
                <a:latin typeface="+mn-lt"/>
                <a:ea typeface="+mn-ea"/>
              </a:rPr>
              <a:t>”)</a:t>
            </a:r>
            <a:r>
              <a:rPr lang="zh-CN" altLang="zh-CN" sz="2400" b="1" dirty="0">
                <a:latin typeface="+mn-lt"/>
                <a:ea typeface="+mn-ea"/>
              </a:rPr>
              <a:t>。</a:t>
            </a:r>
          </a:p>
          <a:p>
            <a:pPr eaLnBrk="1" latinLnBrk="0" hangingPunct="1">
              <a:lnSpc>
                <a:spcPct val="150000"/>
              </a:lnSpc>
            </a:pPr>
            <a:r>
              <a:rPr lang="en-US" altLang="zh-CN" sz="2400" b="1" dirty="0">
                <a:latin typeface="+mn-lt"/>
                <a:ea typeface="+mn-ea"/>
              </a:rPr>
              <a:t>   (1) </a:t>
            </a:r>
            <a:r>
              <a:rPr lang="zh-CN" altLang="zh-CN" sz="2400" b="1" dirty="0">
                <a:latin typeface="+mn-lt"/>
                <a:ea typeface="+mn-ea"/>
              </a:rPr>
              <a:t>该实验依据的原理是</a:t>
            </a:r>
            <a:r>
              <a:rPr lang="en-US" altLang="zh-CN" sz="2400" b="1" dirty="0">
                <a:latin typeface="+mn-lt"/>
                <a:ea typeface="+mn-ea"/>
              </a:rPr>
              <a:t>______</a:t>
            </a:r>
            <a:r>
              <a:rPr lang="zh-CN" altLang="zh-CN" sz="2400" b="1" dirty="0">
                <a:latin typeface="+mn-lt"/>
                <a:ea typeface="+mn-ea"/>
              </a:rPr>
              <a:t>。</a:t>
            </a:r>
          </a:p>
          <a:p>
            <a:pPr>
              <a:lnSpc>
                <a:spcPct val="150000"/>
              </a:lnSpc>
            </a:pPr>
            <a:r>
              <a:rPr lang="en-US" altLang="zh-CN" sz="2400" b="1" dirty="0">
                <a:latin typeface="+mn-lt"/>
                <a:ea typeface="+mn-ea"/>
              </a:rPr>
              <a:t>   (2) </a:t>
            </a:r>
            <a:r>
              <a:rPr lang="zh-CN" altLang="zh-CN" sz="2400" b="1" dirty="0">
                <a:latin typeface="+mn-lt"/>
                <a:ea typeface="+mn-ea"/>
              </a:rPr>
              <a:t>要完成该探究实验，需用的测量工具有秒表和</a:t>
            </a:r>
            <a:r>
              <a:rPr lang="en-US" altLang="zh-CN" sz="2400" b="1" dirty="0">
                <a:latin typeface="+mn-lt"/>
                <a:ea typeface="+mn-ea"/>
              </a:rPr>
              <a:t>________</a:t>
            </a:r>
            <a:r>
              <a:rPr lang="zh-CN" altLang="zh-CN" sz="2400" b="1" dirty="0" smtClean="0">
                <a:latin typeface="+mn-lt"/>
                <a:ea typeface="+mn-ea"/>
              </a:rPr>
              <a:t>。</a:t>
            </a:r>
            <a:endParaRPr lang="zh-CN" altLang="zh-CN" sz="2400" b="1" dirty="0">
              <a:latin typeface="+mn-lt"/>
              <a:ea typeface="+mn-ea"/>
            </a:endParaRPr>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868144" y="2571750"/>
            <a:ext cx="1849120" cy="126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1" name="矩形 10"/>
              <p:cNvSpPr/>
              <p:nvPr/>
            </p:nvSpPr>
            <p:spPr>
              <a:xfrm>
                <a:off x="4232278" y="3075806"/>
                <a:ext cx="1025525" cy="666914"/>
              </a:xfrm>
              <a:prstGeom prst="rect">
                <a:avLst/>
              </a:prstGeom>
            </p:spPr>
            <p:txBody>
              <a:bodyPr wrap="square">
                <a:spAutoFit/>
              </a:bodyPr>
              <a:lstStyle/>
              <a:p>
                <a:r>
                  <a:rPr lang="en-US" altLang="zh-CN" sz="2800" b="1" i="1" dirty="0" smtClean="0">
                    <a:solidFill>
                      <a:srgbClr val="FF0000"/>
                    </a:solidFill>
                    <a:latin typeface="+mj-lt"/>
                    <a:ea typeface="黑体" panose="02010609060101010101" pitchFamily="49" charset="-122"/>
                  </a:rPr>
                  <a:t>v</a:t>
                </a:r>
                <a:r>
                  <a:rPr lang="en-US" altLang="zh-CN" sz="2800" b="1" dirty="0" smtClean="0">
                    <a:solidFill>
                      <a:srgbClr val="FF0000"/>
                    </a:solidFill>
                    <a:latin typeface="黑体" panose="02010609060101010101" pitchFamily="49" charset="-122"/>
                    <a:ea typeface="黑体" panose="02010609060101010101" pitchFamily="49" charset="-122"/>
                  </a:rPr>
                  <a:t>=</a:t>
                </a:r>
                <a14:m>
                  <m:oMath xmlns:m="http://schemas.openxmlformats.org/officeDocument/2006/math">
                    <m:f>
                      <m:fPr>
                        <m:ctrlPr>
                          <a:rPr lang="en-US" altLang="zh-CN" sz="2800" b="1" i="1" smtClean="0">
                            <a:solidFill>
                              <a:srgbClr val="FF0000"/>
                            </a:solidFill>
                            <a:latin typeface="Cambria Math"/>
                            <a:ea typeface="黑体" panose="02010609060101010101" pitchFamily="49" charset="-122"/>
                          </a:rPr>
                        </m:ctrlPr>
                      </m:fPr>
                      <m:num>
                        <m:r>
                          <a:rPr lang="en-US" altLang="zh-CN" sz="2800" b="1" i="1" smtClean="0">
                            <a:solidFill>
                              <a:srgbClr val="FF0000"/>
                            </a:solidFill>
                            <a:latin typeface="Cambria Math"/>
                            <a:ea typeface="黑体" panose="02010609060101010101" pitchFamily="49" charset="-122"/>
                          </a:rPr>
                          <m:t>𝒔</m:t>
                        </m:r>
                      </m:num>
                      <m:den>
                        <m:r>
                          <a:rPr lang="en-US" altLang="zh-CN" sz="2800" b="1" i="1" smtClean="0">
                            <a:solidFill>
                              <a:srgbClr val="FF0000"/>
                            </a:solidFill>
                            <a:latin typeface="Cambria Math"/>
                            <a:ea typeface="黑体" panose="02010609060101010101" pitchFamily="49" charset="-122"/>
                          </a:rPr>
                          <m:t>𝒕</m:t>
                        </m:r>
                      </m:den>
                    </m:f>
                  </m:oMath>
                </a14:m>
                <a:endParaRPr lang="zh-CN" altLang="en-US" sz="2800" b="1" dirty="0">
                  <a:solidFill>
                    <a:srgbClr val="FF0000"/>
                  </a:solidFill>
                  <a:latin typeface="黑体" panose="02010609060101010101" pitchFamily="49" charset="-122"/>
                  <a:ea typeface="黑体" panose="02010609060101010101" pitchFamily="49" charset="-122"/>
                </a:endParaRPr>
              </a:p>
            </p:txBody>
          </p:sp>
        </mc:Choice>
        <mc:Fallback xmlns="">
          <p:sp>
            <p:nvSpPr>
              <p:cNvPr id="11" name="矩形 10"/>
              <p:cNvSpPr>
                <a:spLocks noRot="1" noChangeAspect="1" noMove="1" noResize="1" noEditPoints="1" noAdjustHandles="1" noChangeArrowheads="1" noChangeShapeType="1" noTextEdit="1"/>
              </p:cNvSpPr>
              <p:nvPr/>
            </p:nvSpPr>
            <p:spPr>
              <a:xfrm>
                <a:off x="4232278" y="3075806"/>
                <a:ext cx="1025525" cy="666914"/>
              </a:xfrm>
              <a:prstGeom prst="rect">
                <a:avLst/>
              </a:prstGeom>
              <a:blipFill rotWithShape="1">
                <a:blip r:embed="rId3"/>
                <a:stretch>
                  <a:fillRect l="-11834" t="-5505" b="-11009"/>
                </a:stretch>
              </a:blipFill>
            </p:spPr>
            <p:txBody>
              <a:bodyPr/>
              <a:lstStyle/>
              <a:p>
                <a:r>
                  <a:rPr lang="zh-CN" altLang="en-US">
                    <a:noFill/>
                  </a:rPr>
                  <a:t> </a:t>
                </a:r>
              </a:p>
            </p:txBody>
          </p:sp>
        </mc:Fallback>
      </mc:AlternateContent>
      <p:sp>
        <p:nvSpPr>
          <p:cNvPr id="10" name="矩形 9"/>
          <p:cNvSpPr/>
          <p:nvPr/>
        </p:nvSpPr>
        <p:spPr>
          <a:xfrm>
            <a:off x="7517504" y="3803245"/>
            <a:ext cx="1299265" cy="461665"/>
          </a:xfrm>
          <a:prstGeom prst="rect">
            <a:avLst/>
          </a:prstGeom>
        </p:spPr>
        <p:txBody>
          <a:bodyPr wrap="square">
            <a:spAutoFit/>
          </a:bodyPr>
          <a:lstStyle/>
          <a:p>
            <a:pPr algn="ctr"/>
            <a:r>
              <a:rPr lang="zh-CN" altLang="en-US" sz="2400" b="1" dirty="0">
                <a:solidFill>
                  <a:srgbClr val="FF0000"/>
                </a:solidFill>
                <a:latin typeface="+mj-ea"/>
                <a:ea typeface="+mj-ea"/>
              </a:rPr>
              <a:t>刻度尺</a:t>
            </a:r>
          </a:p>
        </p:txBody>
      </p:sp>
    </p:spTree>
    <p:extLst>
      <p:ext uri="{BB962C8B-B14F-4D97-AF65-F5344CB8AC3E}">
        <p14:creationId xmlns:p14="http://schemas.microsoft.com/office/powerpoint/2010/main" val="361843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39552" y="1075683"/>
            <a:ext cx="8311984" cy="3523622"/>
          </a:xfrm>
          <a:prstGeom prst="rect">
            <a:avLst/>
          </a:prstGeom>
        </p:spPr>
        <p:txBody>
          <a:bodyPr wrap="square">
            <a:spAutoFit/>
          </a:bodyPr>
          <a:lstStyle/>
          <a:p>
            <a:pPr algn="just">
              <a:lnSpc>
                <a:spcPct val="150000"/>
              </a:lnSpc>
            </a:pPr>
            <a:r>
              <a:rPr lang="en-US" altLang="zh-CN" sz="2400" b="1" dirty="0" smtClean="0">
                <a:latin typeface="+mn-lt"/>
                <a:ea typeface="+mn-ea"/>
              </a:rPr>
              <a:t>   </a:t>
            </a:r>
            <a:r>
              <a:rPr lang="en-US" altLang="zh-CN" sz="2400" b="1" dirty="0">
                <a:latin typeface="+mn-lt"/>
                <a:ea typeface="+mn-ea"/>
              </a:rPr>
              <a:t>(3) </a:t>
            </a:r>
            <a:r>
              <a:rPr lang="zh-CN" altLang="zh-CN" sz="2400" b="1" dirty="0">
                <a:latin typeface="+mn-lt"/>
                <a:ea typeface="+mn-ea"/>
              </a:rPr>
              <a:t>请根据图中给出的信息回答</a:t>
            </a:r>
            <a:r>
              <a:rPr lang="zh-CN" altLang="zh-CN" sz="2400" b="1" dirty="0" smtClean="0">
                <a:latin typeface="+mn-lt"/>
                <a:ea typeface="+mn-ea"/>
              </a:rPr>
              <a:t>：</a:t>
            </a:r>
            <a:endParaRPr lang="en-US" altLang="zh-CN" sz="2400" b="1" dirty="0" smtClean="0">
              <a:latin typeface="+mn-lt"/>
              <a:ea typeface="+mn-ea"/>
            </a:endParaRPr>
          </a:p>
          <a:p>
            <a:pPr algn="just">
              <a:lnSpc>
                <a:spcPct val="150000"/>
              </a:lnSpc>
            </a:pPr>
            <a:r>
              <a:rPr lang="en-US" altLang="zh-CN" sz="2400" b="1" i="1" dirty="0" smtClean="0">
                <a:latin typeface="+mn-lt"/>
                <a:ea typeface="+mn-ea"/>
              </a:rPr>
              <a:t>    </a:t>
            </a:r>
            <a:r>
              <a:rPr lang="en-US" altLang="zh-CN" sz="2400" b="1" i="1" dirty="0" err="1" smtClean="0">
                <a:latin typeface="+mn-lt"/>
                <a:ea typeface="+mn-ea"/>
              </a:rPr>
              <a:t>s</a:t>
            </a:r>
            <a:r>
              <a:rPr lang="en-US" altLang="zh-CN" sz="2400" b="1" i="1" baseline="-25000" dirty="0" err="1" smtClean="0">
                <a:latin typeface="+mn-lt"/>
                <a:ea typeface="+mn-ea"/>
              </a:rPr>
              <a:t>AB</a:t>
            </a:r>
            <a:r>
              <a:rPr lang="zh-CN" altLang="zh-CN" sz="2400" b="1" dirty="0">
                <a:latin typeface="+mn-lt"/>
                <a:ea typeface="+mn-ea"/>
              </a:rPr>
              <a:t>＝</a:t>
            </a:r>
            <a:r>
              <a:rPr lang="en-US" altLang="zh-CN" sz="2400" b="1" dirty="0">
                <a:latin typeface="+mn-lt"/>
                <a:ea typeface="+mn-ea"/>
              </a:rPr>
              <a:t>_____cm</a:t>
            </a:r>
            <a:r>
              <a:rPr lang="zh-CN" altLang="zh-CN" sz="2400" b="1" dirty="0">
                <a:latin typeface="+mn-lt"/>
                <a:ea typeface="+mn-ea"/>
              </a:rPr>
              <a:t>，</a:t>
            </a:r>
            <a:r>
              <a:rPr lang="en-US" altLang="zh-CN" sz="2400" b="1" i="1" dirty="0" err="1">
                <a:latin typeface="+mn-lt"/>
                <a:ea typeface="+mn-ea"/>
              </a:rPr>
              <a:t>t</a:t>
            </a:r>
            <a:r>
              <a:rPr lang="en-US" altLang="zh-CN" sz="2400" b="1" i="1" baseline="-25000" dirty="0" err="1">
                <a:latin typeface="+mn-lt"/>
                <a:ea typeface="+mn-ea"/>
              </a:rPr>
              <a:t>BC</a:t>
            </a:r>
            <a:r>
              <a:rPr lang="en-US" altLang="zh-CN" sz="2400" b="1" i="1" baseline="-25000" dirty="0">
                <a:latin typeface="+mn-lt"/>
                <a:ea typeface="+mn-ea"/>
              </a:rPr>
              <a:t> </a:t>
            </a:r>
            <a:r>
              <a:rPr lang="zh-CN" altLang="zh-CN" sz="2400" b="1" dirty="0">
                <a:latin typeface="+mn-lt"/>
                <a:ea typeface="+mn-ea"/>
              </a:rPr>
              <a:t>＝</a:t>
            </a:r>
            <a:r>
              <a:rPr lang="en-US" altLang="zh-CN" sz="2400" b="1" dirty="0">
                <a:latin typeface="+mn-lt"/>
                <a:ea typeface="+mn-ea"/>
              </a:rPr>
              <a:t>_____s</a:t>
            </a:r>
            <a:r>
              <a:rPr lang="zh-CN" altLang="zh-CN" sz="2400" b="1" dirty="0">
                <a:latin typeface="+mn-lt"/>
                <a:ea typeface="+mn-ea"/>
              </a:rPr>
              <a:t>，</a:t>
            </a:r>
          </a:p>
          <a:p>
            <a:pPr algn="just">
              <a:lnSpc>
                <a:spcPct val="150000"/>
              </a:lnSpc>
            </a:pPr>
            <a:r>
              <a:rPr lang="en-US" altLang="zh-CN" sz="2400" b="1" i="1" dirty="0" smtClean="0">
                <a:latin typeface="+mn-lt"/>
                <a:ea typeface="+mn-ea"/>
              </a:rPr>
              <a:t>    </a:t>
            </a:r>
            <a:r>
              <a:rPr lang="en-US" altLang="zh-CN" sz="2400" b="1" i="1" dirty="0" err="1" smtClean="0">
                <a:latin typeface="+mn-lt"/>
                <a:ea typeface="+mn-ea"/>
              </a:rPr>
              <a:t>v</a:t>
            </a:r>
            <a:r>
              <a:rPr lang="en-US" altLang="zh-CN" sz="2400" b="1" i="1" baseline="-25000" dirty="0" err="1" smtClean="0">
                <a:latin typeface="+mn-lt"/>
                <a:ea typeface="+mn-ea"/>
              </a:rPr>
              <a:t>AC</a:t>
            </a:r>
            <a:r>
              <a:rPr lang="zh-CN" altLang="zh-CN" sz="2400" b="1" dirty="0">
                <a:latin typeface="+mn-lt"/>
                <a:ea typeface="+mn-ea"/>
              </a:rPr>
              <a:t>＝</a:t>
            </a:r>
            <a:r>
              <a:rPr lang="en-US" altLang="zh-CN" sz="2400" b="1" dirty="0">
                <a:latin typeface="+mn-lt"/>
                <a:ea typeface="+mn-ea"/>
              </a:rPr>
              <a:t>_______m/s</a:t>
            </a:r>
            <a:r>
              <a:rPr lang="zh-CN" altLang="zh-CN" sz="2400" b="1" dirty="0">
                <a:latin typeface="+mn-lt"/>
                <a:ea typeface="+mn-ea"/>
              </a:rPr>
              <a:t>。</a:t>
            </a:r>
          </a:p>
          <a:p>
            <a:pPr algn="just">
              <a:lnSpc>
                <a:spcPct val="150000"/>
              </a:lnSpc>
            </a:pPr>
            <a:r>
              <a:rPr lang="en-US" altLang="zh-CN" sz="2400" b="1" dirty="0">
                <a:latin typeface="+mn-lt"/>
                <a:ea typeface="+mn-ea"/>
              </a:rPr>
              <a:t>   (4) </a:t>
            </a:r>
            <a:r>
              <a:rPr lang="zh-CN" altLang="zh-CN" sz="2400" b="1" dirty="0">
                <a:latin typeface="+mn-lt"/>
                <a:ea typeface="+mn-ea"/>
              </a:rPr>
              <a:t>实验前必须学会熟练使用电子表</a:t>
            </a:r>
            <a:r>
              <a:rPr lang="zh-CN" altLang="zh-CN" sz="2400" b="1" spc="-300" dirty="0">
                <a:latin typeface="+mn-lt"/>
                <a:ea typeface="+mn-ea"/>
              </a:rPr>
              <a:t>，</a:t>
            </a:r>
            <a:r>
              <a:rPr lang="zh-CN" altLang="zh-CN" sz="2400" b="1" dirty="0">
                <a:latin typeface="+mn-lt"/>
                <a:ea typeface="+mn-ea"/>
              </a:rPr>
              <a:t>若让小车过了</a:t>
            </a:r>
            <a:r>
              <a:rPr lang="en-US" altLang="zh-CN" sz="2400" b="1" dirty="0">
                <a:latin typeface="+mn-lt"/>
                <a:ea typeface="+mn-ea"/>
              </a:rPr>
              <a:t>A</a:t>
            </a:r>
            <a:r>
              <a:rPr lang="zh-CN" altLang="zh-CN" sz="2400" b="1" dirty="0">
                <a:latin typeface="+mn-lt"/>
                <a:ea typeface="+mn-ea"/>
              </a:rPr>
              <a:t>点才开始计时</a:t>
            </a:r>
            <a:r>
              <a:rPr lang="zh-CN" altLang="zh-CN" sz="2400" b="1" spc="-300" dirty="0">
                <a:latin typeface="+mn-lt"/>
                <a:ea typeface="+mn-ea"/>
              </a:rPr>
              <a:t>，</a:t>
            </a:r>
            <a:r>
              <a:rPr lang="zh-CN" altLang="zh-CN" sz="2400" b="1" dirty="0">
                <a:latin typeface="+mn-lt"/>
                <a:ea typeface="+mn-ea"/>
              </a:rPr>
              <a:t>则会使所测</a:t>
            </a:r>
            <a:r>
              <a:rPr lang="en-US" altLang="zh-CN" sz="2400" b="1" i="1" dirty="0">
                <a:latin typeface="+mn-lt"/>
                <a:ea typeface="+mn-ea"/>
              </a:rPr>
              <a:t>AC</a:t>
            </a:r>
            <a:r>
              <a:rPr lang="zh-CN" altLang="zh-CN" sz="2400" b="1" dirty="0">
                <a:latin typeface="+mn-lt"/>
                <a:ea typeface="+mn-ea"/>
              </a:rPr>
              <a:t>段的平均速度</a:t>
            </a:r>
            <a:r>
              <a:rPr lang="en-US" altLang="zh-CN" sz="2400" b="1" i="1" dirty="0" err="1">
                <a:latin typeface="+mn-lt"/>
                <a:ea typeface="+mn-ea"/>
              </a:rPr>
              <a:t>v</a:t>
            </a:r>
            <a:r>
              <a:rPr lang="en-US" altLang="zh-CN" sz="2400" b="1" i="1" baseline="-25000" dirty="0" err="1">
                <a:latin typeface="+mn-lt"/>
                <a:ea typeface="+mn-ea"/>
              </a:rPr>
              <a:t>AC</a:t>
            </a:r>
            <a:r>
              <a:rPr lang="zh-CN" altLang="zh-CN" sz="2400" b="1" dirty="0">
                <a:latin typeface="+mn-lt"/>
                <a:ea typeface="+mn-ea"/>
              </a:rPr>
              <a:t>偏</a:t>
            </a:r>
            <a:r>
              <a:rPr lang="en-US" altLang="zh-CN" sz="2400" b="1" dirty="0">
                <a:latin typeface="+mn-lt"/>
                <a:ea typeface="+mn-ea"/>
              </a:rPr>
              <a:t>_____(</a:t>
            </a:r>
            <a:r>
              <a:rPr lang="zh-CN" altLang="en-US" sz="2400" b="1" dirty="0">
                <a:latin typeface="+mn-lt"/>
                <a:ea typeface="+mn-ea"/>
              </a:rPr>
              <a:t>选</a:t>
            </a:r>
            <a:r>
              <a:rPr lang="zh-CN" altLang="zh-CN" sz="2400" b="1" dirty="0">
                <a:latin typeface="+mn-lt"/>
                <a:ea typeface="+mn-ea"/>
              </a:rPr>
              <a:t>填</a:t>
            </a:r>
            <a:r>
              <a:rPr lang="en-US" altLang="zh-CN" sz="2400" b="1" dirty="0">
                <a:latin typeface="+mn-lt"/>
                <a:ea typeface="+mn-ea"/>
              </a:rPr>
              <a:t>“</a:t>
            </a:r>
            <a:r>
              <a:rPr lang="zh-CN" altLang="zh-CN" sz="2400" b="1" dirty="0">
                <a:latin typeface="+mn-lt"/>
                <a:ea typeface="+mn-ea"/>
              </a:rPr>
              <a:t>大</a:t>
            </a:r>
            <a:r>
              <a:rPr lang="en-US" altLang="zh-CN" sz="2400" b="1" dirty="0">
                <a:latin typeface="+mn-lt"/>
                <a:ea typeface="+mn-ea"/>
              </a:rPr>
              <a:t>”</a:t>
            </a:r>
            <a:r>
              <a:rPr lang="zh-CN" altLang="zh-CN" sz="2400" b="1" dirty="0">
                <a:latin typeface="+mn-lt"/>
                <a:ea typeface="+mn-ea"/>
              </a:rPr>
              <a:t>或</a:t>
            </a:r>
            <a:r>
              <a:rPr lang="en-US" altLang="zh-CN" sz="2400" b="1" dirty="0">
                <a:latin typeface="+mn-lt"/>
                <a:ea typeface="+mn-ea"/>
              </a:rPr>
              <a:t>“</a:t>
            </a:r>
            <a:r>
              <a:rPr lang="zh-CN" altLang="zh-CN" sz="2400" b="1" dirty="0">
                <a:latin typeface="+mn-lt"/>
                <a:ea typeface="+mn-ea"/>
              </a:rPr>
              <a:t>小</a:t>
            </a:r>
            <a:r>
              <a:rPr lang="en-US" altLang="zh-CN" sz="2400" b="1" dirty="0">
                <a:latin typeface="+mn-lt"/>
                <a:ea typeface="+mn-ea"/>
              </a:rPr>
              <a:t>”)</a:t>
            </a:r>
            <a:r>
              <a:rPr lang="zh-CN" altLang="zh-CN" sz="2400" b="1" dirty="0">
                <a:latin typeface="+mn-lt"/>
                <a:ea typeface="+mn-ea"/>
              </a:rPr>
              <a:t>。</a:t>
            </a:r>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084168" y="937721"/>
            <a:ext cx="2641242" cy="180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1757528" y="1752365"/>
            <a:ext cx="712470" cy="461665"/>
          </a:xfrm>
          <a:prstGeom prst="rect">
            <a:avLst/>
          </a:prstGeom>
        </p:spPr>
        <p:txBody>
          <a:bodyPr wrap="square">
            <a:spAutoFit/>
          </a:bodyPr>
          <a:lstStyle/>
          <a:p>
            <a:r>
              <a:rPr lang="en-US" altLang="zh-CN" sz="2400" b="1" dirty="0">
                <a:solidFill>
                  <a:srgbClr val="FF0000"/>
                </a:solidFill>
                <a:latin typeface="+mn-lt"/>
                <a:ea typeface="+mn-ea"/>
              </a:rPr>
              <a:t>4.0</a:t>
            </a:r>
          </a:p>
        </p:txBody>
      </p:sp>
      <p:sp>
        <p:nvSpPr>
          <p:cNvPr id="14" name="矩形 13"/>
          <p:cNvSpPr/>
          <p:nvPr/>
        </p:nvSpPr>
        <p:spPr>
          <a:xfrm>
            <a:off x="4021802" y="1750993"/>
            <a:ext cx="220345" cy="461665"/>
          </a:xfrm>
          <a:prstGeom prst="rect">
            <a:avLst/>
          </a:prstGeom>
        </p:spPr>
        <p:txBody>
          <a:bodyPr wrap="square">
            <a:spAutoFit/>
          </a:bodyPr>
          <a:lstStyle/>
          <a:p>
            <a:r>
              <a:rPr lang="en-US" altLang="zh-CN" sz="2400" b="1" dirty="0">
                <a:solidFill>
                  <a:srgbClr val="FF0000"/>
                </a:solidFill>
                <a:latin typeface="+mn-lt"/>
                <a:ea typeface="+mn-ea"/>
              </a:rPr>
              <a:t>1</a:t>
            </a:r>
          </a:p>
        </p:txBody>
      </p:sp>
      <p:sp>
        <p:nvSpPr>
          <p:cNvPr id="17" name="矩形 16"/>
          <p:cNvSpPr/>
          <p:nvPr/>
        </p:nvSpPr>
        <p:spPr>
          <a:xfrm>
            <a:off x="1798472" y="2298716"/>
            <a:ext cx="810260" cy="461665"/>
          </a:xfrm>
          <a:prstGeom prst="rect">
            <a:avLst/>
          </a:prstGeom>
        </p:spPr>
        <p:txBody>
          <a:bodyPr wrap="square">
            <a:spAutoFit/>
          </a:bodyPr>
          <a:lstStyle/>
          <a:p>
            <a:r>
              <a:rPr lang="en-US" altLang="zh-CN" sz="2400" b="1" dirty="0">
                <a:solidFill>
                  <a:srgbClr val="FF0000"/>
                </a:solidFill>
                <a:latin typeface="+mn-lt"/>
                <a:ea typeface="+mn-ea"/>
              </a:rPr>
              <a:t>0.03</a:t>
            </a:r>
          </a:p>
        </p:txBody>
      </p:sp>
      <p:sp>
        <p:nvSpPr>
          <p:cNvPr id="18" name="矩形 17"/>
          <p:cNvSpPr/>
          <p:nvPr/>
        </p:nvSpPr>
        <p:spPr>
          <a:xfrm>
            <a:off x="6724494" y="3377486"/>
            <a:ext cx="641370" cy="461665"/>
          </a:xfrm>
          <a:prstGeom prst="rect">
            <a:avLst/>
          </a:prstGeom>
        </p:spPr>
        <p:txBody>
          <a:bodyPr wrap="square">
            <a:spAutoFit/>
          </a:bodyPr>
          <a:lstStyle/>
          <a:p>
            <a:pPr algn="ctr"/>
            <a:r>
              <a:rPr lang="zh-CN" altLang="en-US" sz="2400" b="1" dirty="0">
                <a:solidFill>
                  <a:srgbClr val="FF0000"/>
                </a:solidFill>
                <a:latin typeface="+mn-lt"/>
                <a:ea typeface="+mn-ea"/>
              </a:rPr>
              <a:t>大</a:t>
            </a:r>
          </a:p>
        </p:txBody>
      </p:sp>
    </p:spTree>
    <p:extLst>
      <p:ext uri="{BB962C8B-B14F-4D97-AF65-F5344CB8AC3E}">
        <p14:creationId xmlns:p14="http://schemas.microsoft.com/office/powerpoint/2010/main" val="407390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83569" y="978861"/>
            <a:ext cx="8208912" cy="2862322"/>
          </a:xfrm>
          <a:prstGeom prst="rect">
            <a:avLst/>
          </a:prstGeom>
        </p:spPr>
        <p:txBody>
          <a:bodyPr wrap="square">
            <a:spAutoFit/>
          </a:bodyPr>
          <a:lstStyle/>
          <a:p>
            <a:pPr algn="just">
              <a:lnSpc>
                <a:spcPct val="150000"/>
              </a:lnSpc>
            </a:pPr>
            <a:r>
              <a:rPr lang="zh-CN" altLang="en-US" sz="2000" b="1" dirty="0">
                <a:latin typeface="+mn-lt"/>
                <a:ea typeface="+mn-ea"/>
              </a:rPr>
              <a:t>例</a:t>
            </a:r>
            <a:r>
              <a:rPr lang="en-US" altLang="zh-CN" sz="2000" b="1" dirty="0">
                <a:latin typeface="+mn-lt"/>
                <a:ea typeface="+mn-ea"/>
              </a:rPr>
              <a:t>2 </a:t>
            </a:r>
            <a:r>
              <a:rPr lang="zh-CN" altLang="zh-CN" sz="2000" b="1" dirty="0">
                <a:latin typeface="+mn-lt"/>
                <a:ea typeface="+mn-ea"/>
              </a:rPr>
              <a:t>如图所示的是一位摄影爱好者用频闪摄影技术拍摄的一张照片，清晰地记录了网球被击出后某一段的运动轨迹，已知此次摄影机的闪光频率</a:t>
            </a:r>
            <a:r>
              <a:rPr lang="en-US" altLang="zh-CN" sz="2000" b="1" dirty="0">
                <a:latin typeface="+mn-lt"/>
                <a:ea typeface="+mn-ea"/>
              </a:rPr>
              <a:t>(</a:t>
            </a:r>
            <a:r>
              <a:rPr lang="zh-CN" altLang="zh-CN" sz="2000" b="1" dirty="0">
                <a:latin typeface="+mn-lt"/>
                <a:ea typeface="+mn-ea"/>
              </a:rPr>
              <a:t>每秒钟得到影像的次数</a:t>
            </a:r>
            <a:r>
              <a:rPr lang="en-US" altLang="zh-CN" sz="2000" b="1" dirty="0">
                <a:latin typeface="+mn-lt"/>
                <a:ea typeface="+mn-ea"/>
              </a:rPr>
              <a:t>)</a:t>
            </a:r>
            <a:r>
              <a:rPr lang="zh-CN" altLang="zh-CN" sz="2000" b="1" dirty="0">
                <a:latin typeface="+mn-lt"/>
                <a:ea typeface="+mn-ea"/>
              </a:rPr>
              <a:t>为</a:t>
            </a:r>
            <a:r>
              <a:rPr lang="en-US" altLang="zh-CN" sz="2000" b="1" dirty="0">
                <a:latin typeface="+mn-lt"/>
                <a:ea typeface="+mn-ea"/>
              </a:rPr>
              <a:t>100 Hz</a:t>
            </a:r>
            <a:r>
              <a:rPr lang="zh-CN" altLang="zh-CN" sz="2000" b="1" dirty="0">
                <a:latin typeface="+mn-lt"/>
                <a:ea typeface="+mn-ea"/>
              </a:rPr>
              <a:t>，网球的直径约为</a:t>
            </a:r>
            <a:r>
              <a:rPr lang="en-US" altLang="zh-CN" sz="2000" b="1" dirty="0">
                <a:latin typeface="+mn-lt"/>
                <a:ea typeface="+mn-ea"/>
              </a:rPr>
              <a:t>6 cm</a:t>
            </a:r>
            <a:r>
              <a:rPr lang="zh-CN" altLang="zh-CN" sz="2000" b="1" dirty="0">
                <a:latin typeface="+mn-lt"/>
                <a:ea typeface="+mn-ea"/>
              </a:rPr>
              <a:t>。现将一条刻度尺放在照片上来估测网球的运动速度。</a:t>
            </a:r>
            <a:r>
              <a:rPr lang="zh-CN" altLang="zh-CN" sz="2000" b="1" spc="300" dirty="0">
                <a:latin typeface="+mn-lt"/>
                <a:ea typeface="+mn-ea"/>
              </a:rPr>
              <a:t>由图可知</a:t>
            </a:r>
            <a:r>
              <a:rPr lang="zh-CN" altLang="zh-CN" sz="2000" b="1" dirty="0">
                <a:latin typeface="+mn-lt"/>
                <a:ea typeface="+mn-ea"/>
              </a:rPr>
              <a:t>，网球从</a:t>
            </a:r>
            <a:r>
              <a:rPr lang="en-US" altLang="zh-CN" sz="2000" b="1" i="1" dirty="0">
                <a:latin typeface="+mn-lt"/>
                <a:ea typeface="+mn-ea"/>
              </a:rPr>
              <a:t>A</a:t>
            </a:r>
            <a:r>
              <a:rPr lang="zh-CN" altLang="zh-CN" sz="2000" b="1" dirty="0">
                <a:latin typeface="+mn-lt"/>
                <a:ea typeface="+mn-ea"/>
              </a:rPr>
              <a:t>位置运动到</a:t>
            </a:r>
            <a:r>
              <a:rPr lang="en-US" altLang="zh-CN" sz="2000" b="1" i="1" dirty="0">
                <a:latin typeface="+mn-lt"/>
                <a:ea typeface="+mn-ea"/>
              </a:rPr>
              <a:t>B</a:t>
            </a:r>
            <a:r>
              <a:rPr lang="en-US" altLang="zh-CN" sz="900" b="1" i="1" dirty="0">
                <a:latin typeface="+mn-lt"/>
                <a:ea typeface="+mn-ea"/>
              </a:rPr>
              <a:t> </a:t>
            </a:r>
            <a:r>
              <a:rPr lang="zh-CN" altLang="zh-CN" sz="2000" b="1" dirty="0">
                <a:latin typeface="+mn-lt"/>
                <a:ea typeface="+mn-ea"/>
              </a:rPr>
              <a:t>位置所用的路程是</a:t>
            </a:r>
            <a:r>
              <a:rPr lang="en-US" altLang="zh-CN" sz="2000" b="1" dirty="0" smtClean="0">
                <a:latin typeface="+mn-lt"/>
                <a:ea typeface="+mn-ea"/>
              </a:rPr>
              <a:t>______</a:t>
            </a:r>
            <a:r>
              <a:rPr lang="en-US" altLang="zh-CN" sz="2000" b="1" dirty="0">
                <a:latin typeface="+mn-lt"/>
                <a:ea typeface="+mn-ea"/>
              </a:rPr>
              <a:t>_</a:t>
            </a:r>
            <a:r>
              <a:rPr lang="en-US" altLang="zh-CN" sz="2000" b="1" dirty="0" smtClean="0">
                <a:latin typeface="+mn-lt"/>
                <a:ea typeface="+mn-ea"/>
              </a:rPr>
              <a:t>m</a:t>
            </a:r>
            <a:r>
              <a:rPr lang="zh-CN" altLang="zh-CN" sz="2000" b="1" dirty="0">
                <a:latin typeface="+mn-lt"/>
                <a:ea typeface="+mn-ea"/>
              </a:rPr>
              <a:t>，网球在</a:t>
            </a:r>
            <a:r>
              <a:rPr lang="en-US" altLang="zh-CN" sz="2000" b="1" i="1" dirty="0">
                <a:latin typeface="+mn-lt"/>
                <a:ea typeface="+mn-ea"/>
              </a:rPr>
              <a:t>AB</a:t>
            </a:r>
            <a:r>
              <a:rPr lang="en-US" altLang="zh-CN" sz="1000" b="1" i="1" dirty="0">
                <a:latin typeface="+mn-lt"/>
                <a:ea typeface="+mn-ea"/>
              </a:rPr>
              <a:t> </a:t>
            </a:r>
            <a:r>
              <a:rPr lang="zh-CN" altLang="zh-CN" sz="2000" b="1" dirty="0">
                <a:latin typeface="+mn-lt"/>
                <a:ea typeface="+mn-ea"/>
              </a:rPr>
              <a:t>段运动的平均速度约为</a:t>
            </a:r>
            <a:r>
              <a:rPr lang="en-US" altLang="zh-CN" sz="2000" b="1" dirty="0">
                <a:latin typeface="+mn-lt"/>
                <a:ea typeface="+mn-ea"/>
              </a:rPr>
              <a:t>________m/s</a:t>
            </a:r>
            <a:r>
              <a:rPr lang="zh-CN" altLang="zh-CN" sz="2000" b="1" dirty="0">
                <a:latin typeface="+mn-lt"/>
                <a:ea typeface="+mn-ea"/>
              </a:rPr>
              <a:t>。</a:t>
            </a:r>
          </a:p>
        </p:txBody>
      </p:sp>
      <p:sp>
        <p:nvSpPr>
          <p:cNvPr id="5" name="矩形 4"/>
          <p:cNvSpPr/>
          <p:nvPr/>
        </p:nvSpPr>
        <p:spPr>
          <a:xfrm>
            <a:off x="3631412" y="2914374"/>
            <a:ext cx="889987" cy="400110"/>
          </a:xfrm>
          <a:prstGeom prst="rect">
            <a:avLst/>
          </a:prstGeom>
        </p:spPr>
        <p:txBody>
          <a:bodyPr wrap="none">
            <a:spAutoFit/>
          </a:bodyPr>
          <a:lstStyle/>
          <a:p>
            <a:r>
              <a:rPr lang="en-US" altLang="zh-CN" sz="2000" b="1" dirty="0">
                <a:solidFill>
                  <a:srgbClr val="FF0000"/>
                </a:solidFill>
                <a:latin typeface="+mn-lt"/>
                <a:ea typeface="+mn-ea"/>
              </a:rPr>
              <a:t>0.8000</a:t>
            </a:r>
          </a:p>
        </p:txBody>
      </p:sp>
      <p:sp>
        <p:nvSpPr>
          <p:cNvPr id="9" name="矩形 8"/>
          <p:cNvSpPr/>
          <p:nvPr/>
        </p:nvSpPr>
        <p:spPr>
          <a:xfrm>
            <a:off x="971600" y="3314484"/>
            <a:ext cx="495649" cy="461665"/>
          </a:xfrm>
          <a:prstGeom prst="rect">
            <a:avLst/>
          </a:prstGeom>
        </p:spPr>
        <p:txBody>
          <a:bodyPr wrap="none">
            <a:spAutoFit/>
          </a:bodyPr>
          <a:lstStyle/>
          <a:p>
            <a:r>
              <a:rPr lang="en-US" altLang="zh-CN" sz="2400" b="1" dirty="0">
                <a:solidFill>
                  <a:srgbClr val="FF0000"/>
                </a:solidFill>
                <a:latin typeface="+mn-lt"/>
                <a:ea typeface="+mn-ea"/>
              </a:rPr>
              <a:t>20</a:t>
            </a:r>
            <a:endParaRPr lang="zh-CN" altLang="en-US" sz="2400" b="1" dirty="0">
              <a:solidFill>
                <a:srgbClr val="FF0000"/>
              </a:solidFill>
              <a:latin typeface="+mn-lt"/>
              <a:ea typeface="+mn-ea"/>
            </a:endParaRPr>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95830" y="3592195"/>
            <a:ext cx="4427855" cy="112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99592" y="1011201"/>
            <a:ext cx="5459323" cy="1200329"/>
          </a:xfrm>
          <a:prstGeom prst="rect">
            <a:avLst/>
          </a:prstGeom>
          <a:noFill/>
        </p:spPr>
        <p:txBody>
          <a:bodyPr wrap="square">
            <a:spAutoFit/>
          </a:bodyPr>
          <a:lstStyle/>
          <a:p>
            <a:pPr>
              <a:lnSpc>
                <a:spcPct val="150000"/>
              </a:lnSpc>
            </a:pPr>
            <a:r>
              <a:rPr lang="zh-CN" altLang="en-US" sz="2400" dirty="0"/>
              <a:t>学生阅读</a:t>
            </a:r>
            <a:r>
              <a:rPr lang="zh-CN" altLang="en-US" sz="2400" dirty="0" smtClean="0"/>
              <a:t>：</a:t>
            </a:r>
            <a:endParaRPr lang="en-US" altLang="zh-CN" sz="2400" dirty="0"/>
          </a:p>
          <a:p>
            <a:pPr>
              <a:lnSpc>
                <a:spcPct val="150000"/>
              </a:lnSpc>
            </a:pPr>
            <a:r>
              <a:rPr lang="zh-CN" altLang="en-US" sz="2400" b="1" dirty="0">
                <a:solidFill>
                  <a:srgbClr val="0070C0"/>
                </a:solidFill>
              </a:rPr>
              <a:t>科学世界：超声波测距</a:t>
            </a:r>
          </a:p>
        </p:txBody>
      </p:sp>
      <p:pic>
        <p:nvPicPr>
          <p:cNvPr id="6" name="图片 5"/>
          <p:cNvPicPr>
            <a:picLocks noChangeAspect="1"/>
          </p:cNvPicPr>
          <p:nvPr/>
        </p:nvPicPr>
        <p:blipFill>
          <a:blip r:embed="rId2"/>
          <a:stretch>
            <a:fillRect/>
          </a:stretch>
        </p:blipFill>
        <p:spPr>
          <a:xfrm>
            <a:off x="4864390" y="1131590"/>
            <a:ext cx="3583648" cy="1625695"/>
          </a:xfrm>
          <a:prstGeom prst="rect">
            <a:avLst/>
          </a:prstGeom>
        </p:spPr>
      </p:pic>
      <p:sp>
        <p:nvSpPr>
          <p:cNvPr id="8" name="文本框 7"/>
          <p:cNvSpPr txBox="1"/>
          <p:nvPr/>
        </p:nvSpPr>
        <p:spPr>
          <a:xfrm>
            <a:off x="899592" y="2757285"/>
            <a:ext cx="7916522" cy="1682577"/>
          </a:xfrm>
          <a:prstGeom prst="rect">
            <a:avLst/>
          </a:prstGeom>
          <a:noFill/>
        </p:spPr>
        <p:txBody>
          <a:bodyPr wrap="square">
            <a:spAutoFit/>
          </a:bodyPr>
          <a:lstStyle/>
          <a:p>
            <a:pPr algn="just" eaLnBrk="1" latinLnBrk="0" hangingPunct="1">
              <a:lnSpc>
                <a:spcPct val="150000"/>
              </a:lnSpc>
            </a:pPr>
            <a:r>
              <a:rPr lang="en-US" altLang="zh-CN" sz="2400" dirty="0"/>
              <a:t>        </a:t>
            </a:r>
            <a:r>
              <a:rPr lang="zh-CN" altLang="en-US" sz="2400" dirty="0"/>
              <a:t>超声波在空气中的传播速度约为</a:t>
            </a:r>
            <a:r>
              <a:rPr lang="en-US" altLang="zh-CN" sz="2400" dirty="0"/>
              <a:t>340m/s</a:t>
            </a:r>
            <a:r>
              <a:rPr lang="zh-CN" altLang="en-US" sz="2400" dirty="0"/>
              <a:t>，它具有指向性好、反射能力强、能量集中等特点，因而经常被用于距离的测量、汽车倒车防撞、智能机器人等领域。</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dia6.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3688" y="1101298"/>
            <a:ext cx="6096000" cy="3429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组合 99"/>
          <p:cNvGrpSpPr/>
          <p:nvPr>
            <p:custDataLst>
              <p:tags r:id="rId1"/>
            </p:custDataLst>
          </p:nvPr>
        </p:nvGrpSpPr>
        <p:grpSpPr>
          <a:xfrm>
            <a:off x="4355976" y="1203017"/>
            <a:ext cx="4516247" cy="3291117"/>
            <a:chOff x="11095" y="3641"/>
            <a:chExt cx="6803" cy="1914"/>
          </a:xfrm>
        </p:grpSpPr>
        <p:sp>
          <p:nvSpPr>
            <p:cNvPr id="35" name="圆角矩形 34"/>
            <p:cNvSpPr/>
            <p:nvPr>
              <p:custDataLst>
                <p:tags r:id="rId8"/>
              </p:custDataLst>
            </p:nvPr>
          </p:nvSpPr>
          <p:spPr>
            <a:xfrm>
              <a:off x="11945" y="3641"/>
              <a:ext cx="5953" cy="1914"/>
            </a:xfrm>
            <a:prstGeom prst="roundRect">
              <a:avLst/>
            </a:prstGeom>
            <a:noFill/>
            <a:ln w="28575" cmpd="sng">
              <a:solidFill>
                <a:srgbClr val="026BA5"/>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buClrTx/>
                <a:buSzTx/>
                <a:buFontTx/>
              </a:pPr>
              <a:endParaRPr lang="zh-CN" altLang="en-US" sz="2400">
                <a:solidFill>
                  <a:schemeClr val="tx1"/>
                </a:solidFill>
                <a:cs typeface="Times New Roman" panose="02020603050405020304" charset="0"/>
                <a:sym typeface="+mn-ea"/>
              </a:endParaRPr>
            </a:p>
          </p:txBody>
        </p:sp>
        <p:cxnSp>
          <p:nvCxnSpPr>
            <p:cNvPr id="36" name="直接箭头连接符 35"/>
            <p:cNvCxnSpPr/>
            <p:nvPr>
              <p:custDataLst>
                <p:tags r:id="rId9"/>
              </p:custDataLst>
            </p:nvPr>
          </p:nvCxnSpPr>
          <p:spPr>
            <a:xfrm>
              <a:off x="11095" y="4592"/>
              <a:ext cx="850" cy="0"/>
            </a:xfrm>
            <a:prstGeom prst="straightConnector1">
              <a:avLst/>
            </a:prstGeom>
            <a:ln w="28575">
              <a:solidFill>
                <a:srgbClr val="026BA5"/>
              </a:solidFill>
              <a:prstDash val="solid"/>
              <a:tailEnd type="triangle"/>
            </a:ln>
          </p:spPr>
          <p:style>
            <a:lnRef idx="1">
              <a:schemeClr val="accent1"/>
            </a:lnRef>
            <a:fillRef idx="0">
              <a:schemeClr val="accent1"/>
            </a:fillRef>
            <a:effectRef idx="0">
              <a:schemeClr val="accent1"/>
            </a:effectRef>
            <a:fontRef idx="minor">
              <a:schemeClr val="tx1"/>
            </a:fontRef>
          </p:style>
        </p:cxnSp>
      </p:grpSp>
      <p:cxnSp>
        <p:nvCxnSpPr>
          <p:cNvPr id="59" name="直接箭头连接符 58"/>
          <p:cNvCxnSpPr/>
          <p:nvPr>
            <p:custDataLst>
              <p:tags r:id="rId2"/>
            </p:custDataLst>
          </p:nvPr>
        </p:nvCxnSpPr>
        <p:spPr>
          <a:xfrm>
            <a:off x="2017399" y="2665815"/>
            <a:ext cx="515779" cy="8096"/>
          </a:xfrm>
          <a:prstGeom prst="straightConnector1">
            <a:avLst/>
          </a:prstGeom>
          <a:gradFill flip="none" rotWithShape="1">
            <a:gsLst>
              <a:gs pos="100000">
                <a:schemeClr val="bg1">
                  <a:lumMod val="76000"/>
                  <a:lumOff val="24000"/>
                </a:schemeClr>
              </a:gs>
              <a:gs pos="0">
                <a:schemeClr val="bg1">
                  <a:lumMod val="75000"/>
                </a:schemeClr>
              </a:gs>
            </a:gsLst>
            <a:lin ang="2700000" scaled="1"/>
          </a:gradFill>
          <a:ln w="50800">
            <a:solidFill>
              <a:srgbClr val="026BA5"/>
            </a:solid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60" name="圆角矩形 59"/>
          <p:cNvSpPr/>
          <p:nvPr>
            <p:custDataLst>
              <p:tags r:id="rId3"/>
            </p:custDataLst>
          </p:nvPr>
        </p:nvSpPr>
        <p:spPr>
          <a:xfrm>
            <a:off x="597797" y="2057925"/>
            <a:ext cx="1407455" cy="1223875"/>
          </a:xfrm>
          <a:prstGeom prst="roundRect">
            <a:avLst/>
          </a:prstGeom>
          <a:solidFill>
            <a:srgbClr val="026BA5"/>
          </a:soli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lnSpc>
                <a:spcPct val="150000"/>
              </a:lnSpc>
            </a:pPr>
            <a:r>
              <a:rPr lang="zh-CN" altLang="en-US" sz="2800" b="1" dirty="0">
                <a:solidFill>
                  <a:schemeClr val="bg1"/>
                </a:solidFill>
                <a:sym typeface="+mn-ea"/>
              </a:rPr>
              <a:t>速度的测量</a:t>
            </a:r>
          </a:p>
        </p:txBody>
      </p:sp>
      <p:sp>
        <p:nvSpPr>
          <p:cNvPr id="37" name="文本框 36"/>
          <p:cNvSpPr txBox="1"/>
          <p:nvPr>
            <p:custDataLst>
              <p:tags r:id="rId4"/>
            </p:custDataLst>
          </p:nvPr>
        </p:nvSpPr>
        <p:spPr>
          <a:xfrm>
            <a:off x="5044286" y="1283766"/>
            <a:ext cx="2957656" cy="461665"/>
          </a:xfrm>
          <a:prstGeom prst="rect">
            <a:avLst/>
          </a:prstGeom>
          <a:noFill/>
        </p:spPr>
        <p:txBody>
          <a:bodyPr wrap="square" rtlCol="0">
            <a:spAutoFit/>
          </a:bodyPr>
          <a:lstStyle/>
          <a:p>
            <a:r>
              <a:rPr kumimoji="1" lang="zh-CN" altLang="en-US" sz="2400" b="1" dirty="0">
                <a:solidFill>
                  <a:srgbClr val="0070C0"/>
                </a:solidFill>
                <a:latin typeface="+mn-lt"/>
                <a:ea typeface="+mn-ea"/>
                <a:cs typeface="Times New Roman" panose="02020603050405020304" charset="0"/>
              </a:rPr>
              <a:t>实验原理：       。</a:t>
            </a:r>
          </a:p>
        </p:txBody>
      </p:sp>
      <p:sp>
        <p:nvSpPr>
          <p:cNvPr id="38" name="圆角矩形 37"/>
          <p:cNvSpPr/>
          <p:nvPr>
            <p:custDataLst>
              <p:tags r:id="rId5"/>
            </p:custDataLst>
          </p:nvPr>
        </p:nvSpPr>
        <p:spPr>
          <a:xfrm>
            <a:off x="2533177" y="1910958"/>
            <a:ext cx="1737028" cy="1525905"/>
          </a:xfrm>
          <a:prstGeom prst="roundRect">
            <a:avLst/>
          </a:prstGeom>
          <a:solidFill>
            <a:srgbClr val="026BA5"/>
          </a:soli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lnSpc>
                <a:spcPct val="125000"/>
              </a:lnSpc>
            </a:pPr>
            <a:r>
              <a:rPr lang="zh-CN" altLang="en-US" sz="2200" b="1" dirty="0">
                <a:solidFill>
                  <a:schemeClr val="bg1"/>
                </a:solidFill>
                <a:sym typeface="+mn-ea"/>
              </a:rPr>
              <a:t>实验：测量物体运动的平均速度</a:t>
            </a:r>
          </a:p>
        </p:txBody>
      </p:sp>
      <p:sp>
        <p:nvSpPr>
          <p:cNvPr id="39" name="文本框 38"/>
          <p:cNvSpPr txBox="1"/>
          <p:nvPr>
            <p:custDataLst>
              <p:tags r:id="rId6"/>
            </p:custDataLst>
          </p:nvPr>
        </p:nvSpPr>
        <p:spPr>
          <a:xfrm>
            <a:off x="4944652" y="1787160"/>
            <a:ext cx="3927571" cy="1015663"/>
          </a:xfrm>
          <a:prstGeom prst="rect">
            <a:avLst/>
          </a:prstGeom>
          <a:noFill/>
        </p:spPr>
        <p:txBody>
          <a:bodyPr wrap="square" rtlCol="0">
            <a:spAutoFit/>
          </a:bodyPr>
          <a:lstStyle/>
          <a:p>
            <a:pPr>
              <a:lnSpc>
                <a:spcPct val="125000"/>
              </a:lnSpc>
            </a:pPr>
            <a:r>
              <a:rPr kumimoji="1" lang="zh-CN" altLang="en-US" sz="2400" b="1" dirty="0">
                <a:solidFill>
                  <a:srgbClr val="0070C0"/>
                </a:solidFill>
                <a:latin typeface="+mn-lt"/>
                <a:ea typeface="+mn-ea"/>
                <a:cs typeface="Times New Roman" panose="02020603050405020304" charset="0"/>
              </a:rPr>
              <a:t>实验器材：</a:t>
            </a:r>
            <a:r>
              <a:rPr lang="zh-CN" altLang="en-US" sz="2400" dirty="0">
                <a:solidFill>
                  <a:prstClr val="black"/>
                </a:solidFill>
                <a:latin typeface="+mn-lt"/>
                <a:ea typeface="+mn-ea"/>
                <a:sym typeface="+mn-ea"/>
              </a:rPr>
              <a:t>小车、斜面、刻度尺、停表、木块、金属片。</a:t>
            </a:r>
            <a:endParaRPr kumimoji="1" lang="zh-CN" altLang="en-US" sz="2400" dirty="0">
              <a:solidFill>
                <a:prstClr val="black"/>
              </a:solidFill>
              <a:latin typeface="+mn-lt"/>
              <a:ea typeface="+mn-ea"/>
              <a:cs typeface="Times New Roman" panose="02020603050405020304" charset="0"/>
              <a:sym typeface="+mn-ea"/>
            </a:endParaRPr>
          </a:p>
        </p:txBody>
      </p:sp>
      <p:sp>
        <p:nvSpPr>
          <p:cNvPr id="42" name="文本框 41"/>
          <p:cNvSpPr txBox="1"/>
          <p:nvPr>
            <p:custDataLst>
              <p:tags r:id="rId7"/>
            </p:custDataLst>
          </p:nvPr>
        </p:nvSpPr>
        <p:spPr>
          <a:xfrm>
            <a:off x="4953245" y="2940602"/>
            <a:ext cx="3927571" cy="1477328"/>
          </a:xfrm>
          <a:prstGeom prst="rect">
            <a:avLst/>
          </a:prstGeom>
          <a:noFill/>
        </p:spPr>
        <p:txBody>
          <a:bodyPr wrap="square" rtlCol="0">
            <a:spAutoFit/>
          </a:bodyPr>
          <a:lstStyle/>
          <a:p>
            <a:pPr>
              <a:lnSpc>
                <a:spcPct val="125000"/>
              </a:lnSpc>
            </a:pPr>
            <a:r>
              <a:rPr lang="zh-CN" altLang="en-US" sz="2400" b="1" dirty="0">
                <a:solidFill>
                  <a:srgbClr val="0070C0"/>
                </a:solidFill>
                <a:latin typeface="+mn-lt"/>
                <a:ea typeface="+mn-ea"/>
                <a:cs typeface="黑体" panose="02010609060101010101" pitchFamily="49" charset="-122"/>
                <a:sym typeface="+mn-ea"/>
              </a:rPr>
              <a:t>实验结论：</a:t>
            </a:r>
            <a:r>
              <a:rPr lang="zh-CN" altLang="en-US" sz="2400" dirty="0">
                <a:latin typeface="+mn-lt"/>
                <a:ea typeface="+mn-ea"/>
                <a:cs typeface="Times New Roman" panose="02020603050405020304" charset="0"/>
              </a:rPr>
              <a:t>小车前段路程运动慢，后段路程运动快，全程是变速直线运动。</a:t>
            </a:r>
          </a:p>
        </p:txBody>
      </p:sp>
      <mc:AlternateContent xmlns:mc="http://schemas.openxmlformats.org/markup-compatibility/2006" xmlns:a14="http://schemas.microsoft.com/office/drawing/2010/main">
        <mc:Choice Requires="a14">
          <p:sp>
            <p:nvSpPr>
              <p:cNvPr id="12" name="矩形 11"/>
              <p:cNvSpPr/>
              <p:nvPr/>
            </p:nvSpPr>
            <p:spPr>
              <a:xfrm>
                <a:off x="6523114" y="1222146"/>
                <a:ext cx="1025525" cy="584904"/>
              </a:xfrm>
              <a:prstGeom prst="rect">
                <a:avLst/>
              </a:prstGeom>
            </p:spPr>
            <p:txBody>
              <a:bodyPr wrap="square">
                <a:spAutoFit/>
              </a:bodyPr>
              <a:lstStyle/>
              <a:p>
                <a:r>
                  <a:rPr lang="en-US" altLang="zh-CN" sz="2400" b="1" i="1" dirty="0" smtClean="0">
                    <a:solidFill>
                      <a:srgbClr val="FF0000"/>
                    </a:solidFill>
                    <a:latin typeface="+mn-lt"/>
                    <a:ea typeface="+mn-ea"/>
                  </a:rPr>
                  <a:t>v</a:t>
                </a:r>
                <a:r>
                  <a:rPr lang="en-US" altLang="zh-CN" sz="2400" b="1" dirty="0" smtClean="0">
                    <a:solidFill>
                      <a:srgbClr val="FF0000"/>
                    </a:solidFill>
                    <a:latin typeface="+mn-lt"/>
                    <a:ea typeface="+mn-ea"/>
                  </a:rPr>
                  <a:t>=</a:t>
                </a:r>
                <a14:m>
                  <m:oMath xmlns:m="http://schemas.openxmlformats.org/officeDocument/2006/math">
                    <m:f>
                      <m:fPr>
                        <m:ctrlPr>
                          <a:rPr lang="en-US" altLang="zh-CN" sz="2400" b="1" i="1" smtClean="0">
                            <a:solidFill>
                              <a:srgbClr val="FF0000"/>
                            </a:solidFill>
                            <a:latin typeface="Cambria Math"/>
                            <a:ea typeface="+mn-ea"/>
                          </a:rPr>
                        </m:ctrlPr>
                      </m:fPr>
                      <m:num>
                        <m:r>
                          <a:rPr lang="en-US" altLang="zh-CN" sz="2400" b="1" i="1" smtClean="0">
                            <a:solidFill>
                              <a:srgbClr val="FF0000"/>
                            </a:solidFill>
                            <a:latin typeface="Cambria Math"/>
                            <a:ea typeface="+mn-ea"/>
                          </a:rPr>
                          <m:t>𝒔</m:t>
                        </m:r>
                      </m:num>
                      <m:den>
                        <m:r>
                          <a:rPr lang="en-US" altLang="zh-CN" sz="2400" b="1" i="1" smtClean="0">
                            <a:solidFill>
                              <a:srgbClr val="FF0000"/>
                            </a:solidFill>
                            <a:latin typeface="Cambria Math"/>
                            <a:ea typeface="+mn-ea"/>
                          </a:rPr>
                          <m:t>𝒕</m:t>
                        </m:r>
                      </m:den>
                    </m:f>
                  </m:oMath>
                </a14:m>
                <a:endParaRPr lang="zh-CN" altLang="en-US" sz="2400" b="1" dirty="0">
                  <a:solidFill>
                    <a:srgbClr val="FF0000"/>
                  </a:solidFill>
                  <a:latin typeface="+mn-lt"/>
                  <a:ea typeface="+mn-ea"/>
                </a:endParaRPr>
              </a:p>
            </p:txBody>
          </p:sp>
        </mc:Choice>
        <mc:Fallback xmlns="">
          <p:sp>
            <p:nvSpPr>
              <p:cNvPr id="12" name="矩形 11"/>
              <p:cNvSpPr>
                <a:spLocks noRot="1" noChangeAspect="1" noMove="1" noResize="1" noEditPoints="1" noAdjustHandles="1" noChangeArrowheads="1" noChangeShapeType="1" noTextEdit="1"/>
              </p:cNvSpPr>
              <p:nvPr/>
            </p:nvSpPr>
            <p:spPr>
              <a:xfrm>
                <a:off x="6523114" y="1222146"/>
                <a:ext cx="1025525" cy="584904"/>
              </a:xfrm>
              <a:prstGeom prst="rect">
                <a:avLst/>
              </a:prstGeom>
              <a:blipFill rotWithShape="1">
                <a:blip r:embed="rId11"/>
                <a:stretch>
                  <a:fillRect l="-8929" t="-1042" b="-9375"/>
                </a:stretch>
              </a:blipFill>
            </p:spPr>
            <p:txBody>
              <a:bodyPr/>
              <a:lstStyle/>
              <a:p>
                <a:r>
                  <a:rPr lang="zh-CN" altLang="en-US">
                    <a:noFill/>
                  </a:rPr>
                  <a:t> </a:t>
                </a:r>
              </a:p>
            </p:txBody>
          </p:sp>
        </mc:Fallback>
      </mc:AlternateContent>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6"/>
          <p:cNvSpPr txBox="1">
            <a:spLocks noChangeArrowheads="1"/>
          </p:cNvSpPr>
          <p:nvPr/>
        </p:nvSpPr>
        <p:spPr bwMode="auto">
          <a:xfrm>
            <a:off x="2987824" y="1865687"/>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3200" dirty="0">
                <a:latin typeface="+mj-ea"/>
                <a:ea typeface="+mj-ea"/>
              </a:rPr>
              <a:t>根据课堂安排适量练习</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921629" y="1275605"/>
            <a:ext cx="7754828" cy="2031325"/>
          </a:xfrm>
          <a:prstGeom prst="rect">
            <a:avLst/>
          </a:prstGeom>
          <a:noFill/>
          <a:ln w="9525">
            <a:noFill/>
          </a:ln>
        </p:spPr>
        <p:txBody>
          <a:bodyPr wrap="square">
            <a:spAutoFit/>
            <a:scene3d>
              <a:camera prst="orthographicFront"/>
              <a:lightRig rig="threePt" dir="t"/>
            </a:scene3d>
          </a:bodyPr>
          <a:lstStyle/>
          <a:p>
            <a:pPr marL="0">
              <a:lnSpc>
                <a:spcPct val="150000"/>
              </a:lnSpc>
            </a:pPr>
            <a:r>
              <a:rPr sz="2800" dirty="0">
                <a:latin typeface="宋体" pitchFamily="2" charset="-122"/>
                <a:cs typeface="仿宋" panose="02010609060101010101" charset="-122"/>
              </a:rPr>
              <a:t>1.学会用停表和刻度尺正确地测量时间、距离，     </a:t>
            </a:r>
          </a:p>
          <a:p>
            <a:pPr marL="0">
              <a:lnSpc>
                <a:spcPct val="150000"/>
              </a:lnSpc>
            </a:pPr>
            <a:r>
              <a:rPr sz="2800" dirty="0" err="1">
                <a:latin typeface="宋体" pitchFamily="2" charset="-122"/>
                <a:cs typeface="仿宋" panose="02010609060101010101" charset="-122"/>
              </a:rPr>
              <a:t>并求出平均速度</a:t>
            </a:r>
            <a:r>
              <a:rPr sz="2800" dirty="0">
                <a:latin typeface="宋体" pitchFamily="2" charset="-122"/>
                <a:cs typeface="仿宋" panose="02010609060101010101" charset="-122"/>
              </a:rPr>
              <a:t>。</a:t>
            </a:r>
            <a:r>
              <a:rPr lang="zh-CN" altLang="en-US" sz="2800" dirty="0">
                <a:solidFill>
                  <a:srgbClr val="FF0000"/>
                </a:solidFill>
                <a:latin typeface="宋体" pitchFamily="2" charset="-122"/>
                <a:cs typeface="仿宋" panose="02010609060101010101" charset="-122"/>
                <a:sym typeface="+mn-ea"/>
              </a:rPr>
              <a:t>（重点、难点）</a:t>
            </a:r>
            <a:r>
              <a:rPr lang="en-US" sz="2800" b="1" dirty="0">
                <a:effectLst>
                  <a:outerShdw blurRad="38100" dist="19050" dir="2700000" algn="tl" rotWithShape="0">
                    <a:schemeClr val="dk1">
                      <a:alpha val="40000"/>
                    </a:schemeClr>
                  </a:outerShdw>
                </a:effectLst>
                <a:latin typeface="宋体" pitchFamily="2" charset="-122"/>
                <a:cs typeface="仿宋" panose="02010609060101010101" charset="-122"/>
                <a:sym typeface="+mn-ea"/>
              </a:rPr>
              <a:t> </a:t>
            </a:r>
          </a:p>
          <a:p>
            <a:pPr marL="0">
              <a:lnSpc>
                <a:spcPct val="150000"/>
              </a:lnSpc>
            </a:pPr>
            <a:r>
              <a:rPr sz="2800" dirty="0" smtClean="0">
                <a:latin typeface="宋体" pitchFamily="2" charset="-122"/>
                <a:cs typeface="仿宋" panose="02010609060101010101" charset="-122"/>
              </a:rPr>
              <a:t>2</a:t>
            </a:r>
            <a:r>
              <a:rPr sz="2800" dirty="0">
                <a:latin typeface="宋体" pitchFamily="2" charset="-122"/>
                <a:cs typeface="仿宋" panose="02010609060101010101" charset="-122"/>
              </a:rPr>
              <a:t>.加深对平均速度的理解。</a:t>
            </a:r>
            <a:endParaRPr lang="zh-CN" altLang="en-US" sz="2800" b="1" dirty="0">
              <a:solidFill>
                <a:srgbClr val="FF0000"/>
              </a:solidFill>
              <a:effectLst>
                <a:outerShdw blurRad="38100" dist="19050" dir="2700000" algn="tl" rotWithShape="0">
                  <a:schemeClr val="dk1">
                    <a:alpha val="40000"/>
                  </a:schemeClr>
                </a:outerShdw>
              </a:effectLst>
              <a:latin typeface="宋体" pitchFamily="2" charset="-122"/>
              <a:cs typeface="仿宋" panose="02010609060101010101" charset="-122"/>
              <a:sym typeface="+mn-e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p:nvPr/>
        </p:nvSpPr>
        <p:spPr>
          <a:xfrm>
            <a:off x="1734373" y="2040572"/>
            <a:ext cx="5760640" cy="720080"/>
          </a:xfrm>
          <a:prstGeom prst="rect">
            <a:avLst/>
          </a:prstGeom>
          <a:noFill/>
        </p:spPr>
        <p:txBody>
          <a:bodyPr wrap="square" rtlCol="0">
            <a:noAutofit/>
          </a:bodyPr>
          <a:lstStyle/>
          <a:p>
            <a:pPr algn="ctr"/>
            <a:r>
              <a:rPr lang="zh-CN" altLang="en-US" sz="2800" dirty="0" smtClean="0">
                <a:solidFill>
                  <a:schemeClr val="bg1"/>
                </a:solidFill>
                <a:latin typeface="黑体" panose="02010609060101010101" pitchFamily="49" charset="-122"/>
                <a:ea typeface="黑体" panose="02010609060101010101" pitchFamily="49" charset="-122"/>
              </a:rPr>
              <a:t>教材课后练习题</a:t>
            </a:r>
            <a:endParaRPr lang="zh-CN" altLang="en-US" sz="2800" dirty="0">
              <a:solidFill>
                <a:schemeClr val="bg1"/>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6372200" y="1454920"/>
            <a:ext cx="2295525" cy="2581275"/>
          </a:xfrm>
          <a:prstGeom prst="rect">
            <a:avLst/>
          </a:prstGeom>
        </p:spPr>
      </p:pic>
      <p:sp>
        <p:nvSpPr>
          <p:cNvPr id="5" name="文本框 4"/>
          <p:cNvSpPr txBox="1"/>
          <p:nvPr/>
        </p:nvSpPr>
        <p:spPr>
          <a:xfrm>
            <a:off x="695108" y="1203598"/>
            <a:ext cx="5573697" cy="3083921"/>
          </a:xfrm>
          <a:prstGeom prst="rect">
            <a:avLst/>
          </a:prstGeom>
          <a:noFill/>
        </p:spPr>
        <p:txBody>
          <a:bodyPr wrap="square">
            <a:spAutoFit/>
          </a:bodyPr>
          <a:lstStyle/>
          <a:p>
            <a:pPr algn="just">
              <a:lnSpc>
                <a:spcPct val="135000"/>
              </a:lnSpc>
            </a:pPr>
            <a:r>
              <a:rPr lang="zh-CN" altLang="en-US" sz="2400" b="1" dirty="0">
                <a:solidFill>
                  <a:srgbClr val="0070C0"/>
                </a:solidFill>
              </a:rPr>
              <a:t>提出问题：</a:t>
            </a:r>
            <a:r>
              <a:rPr lang="zh-CN" altLang="en-US" sz="2400" dirty="0"/>
              <a:t>公路上有许多速度监测设备，其中一种测速设备采用的是区间测速的方法（如图所示），即通过测算车辆在两个监测点之间的平均速度，判断车辆在该路段是否超速。这种测速设备是如何测算出车辆的平均速度的?</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4101"/>
          <p:cNvSpPr txBox="1"/>
          <p:nvPr/>
        </p:nvSpPr>
        <p:spPr>
          <a:xfrm>
            <a:off x="1702435" y="2159635"/>
            <a:ext cx="5247640" cy="52197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2800" dirty="0">
                <a:ln>
                  <a:noFill/>
                </a:ln>
                <a:effectLst/>
                <a:uLnTx/>
                <a:uFillTx/>
                <a:latin typeface="+mj-ea"/>
                <a:ea typeface="+mj-ea"/>
                <a:sym typeface="+mn-ea"/>
              </a:rPr>
              <a:t>计算物体平均速度公式是    。</a:t>
            </a:r>
          </a:p>
        </p:txBody>
      </p:sp>
      <p:graphicFrame>
        <p:nvGraphicFramePr>
          <p:cNvPr id="2" name="对象 1">
            <a:hlinkClick r:id="" action="ppaction://ole?verb=0"/>
          </p:cNvPr>
          <p:cNvGraphicFramePr>
            <a:graphicFrameLocks noChangeAspect="1"/>
          </p:cNvGraphicFramePr>
          <p:nvPr/>
        </p:nvGraphicFramePr>
        <p:xfrm>
          <a:off x="5699760" y="2002790"/>
          <a:ext cx="744220" cy="835025"/>
        </p:xfrm>
        <a:graphic>
          <a:graphicData uri="http://schemas.openxmlformats.org/presentationml/2006/ole">
            <mc:AlternateContent xmlns:mc="http://schemas.openxmlformats.org/markup-compatibility/2006">
              <mc:Choice xmlns:v="urn:schemas-microsoft-com:vml" Requires="v">
                <p:oleObj spid="_x0000_s1039" r:id="rId4" imgW="316865" imgH="355600" progId="Equation.KSEE3">
                  <p:embed/>
                </p:oleObj>
              </mc:Choice>
              <mc:Fallback>
                <p:oleObj r:id="rId4" imgW="316865" imgH="355600" progId="Equation.KSEE3">
                  <p:embed/>
                  <p:pic>
                    <p:nvPicPr>
                      <p:cNvPr id="0" name="图片 1024"/>
                      <p:cNvPicPr/>
                      <p:nvPr/>
                    </p:nvPicPr>
                    <p:blipFill>
                      <a:blip r:embed="rId5"/>
                      <a:stretch>
                        <a:fillRect/>
                      </a:stretch>
                    </p:blipFill>
                    <p:spPr>
                      <a:xfrm>
                        <a:off x="5699760" y="2002790"/>
                        <a:ext cx="744220" cy="835025"/>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101"/>
          <p:cNvSpPr txBox="1"/>
          <p:nvPr/>
        </p:nvSpPr>
        <p:spPr>
          <a:xfrm>
            <a:off x="1142473" y="3723878"/>
            <a:ext cx="2880241" cy="609398"/>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1" lang="zh-CN" altLang="en-US" sz="2800" dirty="0">
                <a:latin typeface="+mn-ea"/>
                <a:ea typeface="+mn-ea"/>
                <a:cs typeface="Times New Roman" panose="02020603050405020304" charset="0"/>
                <a:sym typeface="+mn-ea"/>
              </a:rPr>
              <a:t>测量长度的工具</a:t>
            </a:r>
          </a:p>
        </p:txBody>
      </p:sp>
      <p:sp>
        <p:nvSpPr>
          <p:cNvPr id="3" name="文本框 4101"/>
          <p:cNvSpPr txBox="1"/>
          <p:nvPr/>
        </p:nvSpPr>
        <p:spPr>
          <a:xfrm>
            <a:off x="5389503" y="3723878"/>
            <a:ext cx="2880241" cy="609398"/>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1" lang="zh-CN" altLang="en-US" sz="2800" dirty="0">
                <a:latin typeface="+mn-ea"/>
                <a:ea typeface="+mn-ea"/>
                <a:cs typeface="Times New Roman" panose="02020603050405020304" charset="0"/>
                <a:sym typeface="+mn-ea"/>
              </a:rPr>
              <a:t>测量时间的工具</a:t>
            </a:r>
          </a:p>
        </p:txBody>
      </p:sp>
      <p:grpSp>
        <p:nvGrpSpPr>
          <p:cNvPr id="4" name="组合 3"/>
          <p:cNvGrpSpPr/>
          <p:nvPr/>
        </p:nvGrpSpPr>
        <p:grpSpPr>
          <a:xfrm>
            <a:off x="4906268" y="1469787"/>
            <a:ext cx="3815080" cy="2124710"/>
            <a:chOff x="11524" y="2800"/>
            <a:chExt cx="6008" cy="3346"/>
          </a:xfrm>
        </p:grpSpPr>
        <p:sp>
          <p:nvSpPr>
            <p:cNvPr id="5" name="圆角矩形 4"/>
            <p:cNvSpPr/>
            <p:nvPr/>
          </p:nvSpPr>
          <p:spPr>
            <a:xfrm>
              <a:off x="11524" y="2800"/>
              <a:ext cx="6009" cy="3346"/>
            </a:xfrm>
            <a:prstGeom prst="roundRect">
              <a:avLst/>
            </a:prstGeom>
            <a:noFill/>
            <a:ln w="57150">
              <a:solidFill>
                <a:srgbClr val="CCE4F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pic>
          <p:nvPicPr>
            <p:cNvPr id="6" name="Picture 12" descr="https://gimg2.baidu.com/image_search/src=http%3A%2F%2Fwww.gxgp668.com%2Fd%2Ffile%2Fcontent%2F2018%2F01%2F5a7168bf3bfaf.jpg&amp;refer=http%3A%2F%2Fwww.gxgp668.com&amp;app=2002&amp;size=f9999,10000&amp;q=a80&amp;n=0&amp;g=0n&amp;fmt=jpeg?sec=1617960678&amp;t=b5545f0dd489ecd9013206107d94e2aa"/>
            <p:cNvPicPr>
              <a:picLocks noChangeAspect="1" noChangeArrowheads="1"/>
            </p:cNvPicPr>
            <p:nvPr/>
          </p:nvPicPr>
          <p:blipFill>
            <a:blip r:embed="rId3">
              <a:clrChange>
                <a:clrFrom>
                  <a:srgbClr val="FFFFFF">
                    <a:alpha val="100000"/>
                  </a:srgbClr>
                </a:clrFrom>
                <a:clrTo>
                  <a:srgbClr val="FFFFFF">
                    <a:alpha val="100000"/>
                    <a:alpha val="0"/>
                  </a:srgbClr>
                </a:clrTo>
              </a:clrChange>
            </a:blip>
            <a:stretch>
              <a:fillRect/>
            </a:stretch>
          </p:blipFill>
          <p:spPr bwMode="auto">
            <a:xfrm>
              <a:off x="12286" y="3259"/>
              <a:ext cx="2023" cy="242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descr="教材插图电子停表"/>
            <p:cNvPicPr>
              <a:picLocks noChangeAspect="1"/>
            </p:cNvPicPr>
            <p:nvPr/>
          </p:nvPicPr>
          <p:blipFill>
            <a:blip r:embed="rId4">
              <a:clrChange>
                <a:clrFrom>
                  <a:srgbClr val="AEE2F7">
                    <a:alpha val="100000"/>
                  </a:srgbClr>
                </a:clrFrom>
                <a:clrTo>
                  <a:srgbClr val="AEE2F7">
                    <a:alpha val="100000"/>
                    <a:alpha val="0"/>
                  </a:srgbClr>
                </a:clrTo>
              </a:clrChange>
            </a:blip>
            <a:srcRect l="25324" t="20337" r="14852"/>
            <a:stretch>
              <a:fillRect/>
            </a:stretch>
          </p:blipFill>
          <p:spPr>
            <a:xfrm>
              <a:off x="15001" y="3366"/>
              <a:ext cx="1995" cy="2373"/>
            </a:xfrm>
            <a:prstGeom prst="rect">
              <a:avLst/>
            </a:prstGeom>
          </p:spPr>
        </p:pic>
      </p:grpSp>
      <p:grpSp>
        <p:nvGrpSpPr>
          <p:cNvPr id="17" name="组合 16"/>
          <p:cNvGrpSpPr/>
          <p:nvPr/>
        </p:nvGrpSpPr>
        <p:grpSpPr>
          <a:xfrm>
            <a:off x="612277" y="1419622"/>
            <a:ext cx="3815080" cy="2124710"/>
            <a:chOff x="5066" y="2800"/>
            <a:chExt cx="6008" cy="3346"/>
          </a:xfrm>
        </p:grpSpPr>
        <p:grpSp>
          <p:nvGrpSpPr>
            <p:cNvPr id="77" name="组合 76"/>
            <p:cNvGrpSpPr/>
            <p:nvPr/>
          </p:nvGrpSpPr>
          <p:grpSpPr>
            <a:xfrm>
              <a:off x="5066" y="2800"/>
              <a:ext cx="6009" cy="3346"/>
              <a:chOff x="10024" y="3116"/>
              <a:chExt cx="6009" cy="3346"/>
            </a:xfrm>
          </p:grpSpPr>
          <p:pic>
            <p:nvPicPr>
              <p:cNvPr id="1026" name="Picture 2" descr="https://ss3.bdstatic.com/70cFv8Sh_Q1YnxGkpoWK1HF6hhy/it/u=3342594957,1800624&amp;fm=26&amp;gp=0.jpg"/>
              <p:cNvPicPr>
                <a:picLocks noChangeAspect="1" noChangeArrowheads="1"/>
              </p:cNvPicPr>
              <p:nvPr/>
            </p:nvPicPr>
            <p:blipFill>
              <a:blip r:embed="rId5">
                <a:clrChange>
                  <a:clrFrom>
                    <a:srgbClr val="FFFFFF">
                      <a:alpha val="100000"/>
                    </a:srgbClr>
                  </a:clrFrom>
                  <a:clrTo>
                    <a:srgbClr val="FFFFFF">
                      <a:alpha val="100000"/>
                      <a:alpha val="0"/>
                    </a:srgbClr>
                  </a:clrTo>
                </a:clrChange>
              </a:blip>
              <a:stretch>
                <a:fillRect/>
              </a:stretch>
            </p:blipFill>
            <p:spPr bwMode="auto">
              <a:xfrm rot="600000">
                <a:off x="10252" y="3484"/>
                <a:ext cx="2757" cy="2768"/>
              </a:xfrm>
              <a:prstGeom prst="rect">
                <a:avLst/>
              </a:prstGeom>
              <a:noFill/>
              <a:extLst>
                <a:ext uri="{909E8E84-426E-40DD-AFC4-6F175D3DCCD1}">
                  <a14:hiddenFill xmlns:a14="http://schemas.microsoft.com/office/drawing/2010/main">
                    <a:solidFill>
                      <a:srgbClr val="FFFFFF"/>
                    </a:solidFill>
                  </a14:hiddenFill>
                </a:ext>
              </a:extLst>
            </p:spPr>
          </p:pic>
          <p:sp>
            <p:nvSpPr>
              <p:cNvPr id="73" name="圆角矩形 72"/>
              <p:cNvSpPr/>
              <p:nvPr/>
            </p:nvSpPr>
            <p:spPr>
              <a:xfrm>
                <a:off x="10024" y="3116"/>
                <a:ext cx="6009" cy="3346"/>
              </a:xfrm>
              <a:prstGeom prst="roundRect">
                <a:avLst/>
              </a:prstGeom>
              <a:noFill/>
              <a:ln w="57150">
                <a:solidFill>
                  <a:srgbClr val="CCE4F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pic>
          <p:nvPicPr>
            <p:cNvPr id="10" name="图片 9" descr="卷尺"/>
            <p:cNvPicPr>
              <a:picLocks noChangeAspect="1"/>
            </p:cNvPicPr>
            <p:nvPr/>
          </p:nvPicPr>
          <p:blipFill>
            <a:blip r:embed="rId6">
              <a:clrChange>
                <a:clrFrom>
                  <a:srgbClr val="FFFFFF">
                    <a:alpha val="100000"/>
                  </a:srgbClr>
                </a:clrFrom>
                <a:clrTo>
                  <a:srgbClr val="FFFFFF">
                    <a:alpha val="100000"/>
                    <a:alpha val="0"/>
                  </a:srgbClr>
                </a:clrTo>
              </a:clrChange>
            </a:blip>
            <a:srcRect l="16440"/>
            <a:stretch>
              <a:fillRect/>
            </a:stretch>
          </p:blipFill>
          <p:spPr>
            <a:xfrm>
              <a:off x="7250" y="3629"/>
              <a:ext cx="3422" cy="2517"/>
            </a:xfrm>
            <a:prstGeom prst="round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 grpId="2"/>
      <p:bldP spid="3" grpId="0" bldLvl="0" animBg="1"/>
      <p:bldP spid="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Box 2"/>
          <p:cNvSpPr/>
          <p:nvPr/>
        </p:nvSpPr>
        <p:spPr>
          <a:xfrm>
            <a:off x="899592" y="1143484"/>
            <a:ext cx="3433953" cy="523220"/>
          </a:xfrm>
          <a:prstGeom prst="rect">
            <a:avLst/>
          </a:prstGeom>
          <a:noFill/>
          <a:ln>
            <a:noFill/>
            <a:miter lim="800000"/>
          </a:ln>
        </p:spPr>
        <p:txBody>
          <a:bodyPr wrap="non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en-US" altLang="zh-CN" sz="2800" b="1" dirty="0">
                <a:solidFill>
                  <a:srgbClr val="0070C0"/>
                </a:solidFill>
                <a:latin typeface="宋体" panose="02010600030101010101" pitchFamily="2" charset="-122"/>
              </a:rPr>
              <a:t>1.</a:t>
            </a:r>
            <a:r>
              <a:rPr lang="zh-CN" altLang="en-US" sz="2800" b="1" dirty="0">
                <a:solidFill>
                  <a:srgbClr val="0070C0"/>
                </a:solidFill>
                <a:latin typeface="宋体" panose="02010600030101010101" pitchFamily="2" charset="-122"/>
              </a:rPr>
              <a:t>实验原理</a:t>
            </a:r>
            <a:r>
              <a:rPr lang="zh-CN" altLang="en-US" sz="2800" b="1" dirty="0" smtClean="0">
                <a:solidFill>
                  <a:srgbClr val="0070C0"/>
                </a:solidFill>
                <a:latin typeface="宋体" panose="02010600030101010101" pitchFamily="2" charset="-122"/>
              </a:rPr>
              <a:t>：    </a:t>
            </a:r>
            <a:r>
              <a:rPr lang="zh-CN" altLang="en-US" sz="2800" dirty="0">
                <a:solidFill>
                  <a:srgbClr val="0070C0"/>
                </a:solidFill>
                <a:latin typeface="宋体" panose="02010600030101010101" pitchFamily="2" charset="-122"/>
              </a:rPr>
              <a:t>。</a:t>
            </a:r>
          </a:p>
        </p:txBody>
      </p:sp>
      <p:sp>
        <p:nvSpPr>
          <p:cNvPr id="3" name="矩形 2"/>
          <p:cNvSpPr/>
          <p:nvPr/>
        </p:nvSpPr>
        <p:spPr>
          <a:xfrm>
            <a:off x="899592" y="1799055"/>
            <a:ext cx="2012315" cy="521970"/>
          </a:xfrm>
          <a:prstGeom prst="rect">
            <a:avLst/>
          </a:prstGeom>
          <a:noFill/>
          <a:ln>
            <a:noFill/>
            <a:miter lim="800000"/>
          </a:ln>
        </p:spPr>
        <p:txBody>
          <a:bodyPr wrap="square" rtlCol="0" anchor="t">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lgn="l" eaLnBrk="1" hangingPunct="1"/>
            <a:r>
              <a:rPr lang="en-US" altLang="zh-CN" sz="2800" b="1" dirty="0">
                <a:solidFill>
                  <a:srgbClr val="0070C0"/>
                </a:solidFill>
                <a:latin typeface="宋体" panose="02010600030101010101" pitchFamily="2" charset="-122"/>
                <a:sym typeface="+mn-ea"/>
              </a:rPr>
              <a:t>2.</a:t>
            </a:r>
            <a:r>
              <a:rPr sz="2800" b="1" dirty="0">
                <a:solidFill>
                  <a:srgbClr val="0070C0"/>
                </a:solidFill>
                <a:latin typeface="宋体" panose="02010600030101010101" pitchFamily="2" charset="-122"/>
                <a:sym typeface="+mn-ea"/>
              </a:rPr>
              <a:t>实验器材：</a:t>
            </a:r>
          </a:p>
        </p:txBody>
      </p:sp>
      <p:sp>
        <p:nvSpPr>
          <p:cNvPr id="100" name="文本框 99"/>
          <p:cNvSpPr txBox="1"/>
          <p:nvPr/>
        </p:nvSpPr>
        <p:spPr>
          <a:xfrm>
            <a:off x="1065668" y="2420987"/>
            <a:ext cx="6413500" cy="460375"/>
          </a:xfrm>
          <a:prstGeom prst="rect">
            <a:avLst/>
          </a:prstGeom>
          <a:noFill/>
          <a:ln w="9525">
            <a:noFill/>
          </a:ln>
        </p:spPr>
        <p:txBody>
          <a:bodyPr wrap="square">
            <a:spAutoFit/>
          </a:bodyPr>
          <a:lstStyle/>
          <a:p>
            <a:pPr marL="0" indent="0"/>
            <a:r>
              <a:rPr lang="zh-CN" sz="2400" b="0" dirty="0">
                <a:latin typeface="Times New Roman" panose="02020603050405020304" charset="0"/>
                <a:ea typeface="宋体" panose="02010600030101010101" pitchFamily="2" charset="-122"/>
              </a:rPr>
              <a:t>小车、斜面、刻度尺、秒表、木块、金属片等。</a:t>
            </a:r>
            <a:endParaRPr lang="zh-CN" altLang="en-US" sz="2400" b="0" dirty="0">
              <a:latin typeface="Times New Roman" panose="02020603050405020304" charset="0"/>
              <a:ea typeface="宋体" panose="02010600030101010101" pitchFamily="2" charset="-122"/>
            </a:endParaRPr>
          </a:p>
        </p:txBody>
      </p:sp>
      <p:pic>
        <p:nvPicPr>
          <p:cNvPr id="52" name="图片 51"/>
          <p:cNvPicPr>
            <a:picLocks noChangeAspect="1"/>
          </p:cNvPicPr>
          <p:nvPr/>
        </p:nvPicPr>
        <p:blipFill>
          <a:blip r:embed="rId3"/>
          <a:stretch>
            <a:fillRect/>
          </a:stretch>
        </p:blipFill>
        <p:spPr>
          <a:xfrm>
            <a:off x="1065668" y="3017261"/>
            <a:ext cx="7737475" cy="1614170"/>
          </a:xfrm>
          <a:prstGeom prst="roundRect">
            <a:avLst/>
          </a:prstGeom>
        </p:spPr>
      </p:pic>
      <p:graphicFrame>
        <p:nvGraphicFramePr>
          <p:cNvPr id="4" name="对象 3">
            <a:hlinkClick r:id="" action="ppaction://ole?verb=0"/>
          </p:cNvPr>
          <p:cNvGraphicFramePr>
            <a:graphicFrameLocks noChangeAspect="1"/>
          </p:cNvGraphicFramePr>
          <p:nvPr>
            <p:extLst>
              <p:ext uri="{D42A27DB-BD31-4B8C-83A1-F6EECF244321}">
                <p14:modId xmlns:p14="http://schemas.microsoft.com/office/powerpoint/2010/main" val="2519002062"/>
              </p:ext>
            </p:extLst>
          </p:nvPr>
        </p:nvGraphicFramePr>
        <p:xfrm>
          <a:off x="3059832" y="1011806"/>
          <a:ext cx="744220" cy="835025"/>
        </p:xfrm>
        <a:graphic>
          <a:graphicData uri="http://schemas.openxmlformats.org/presentationml/2006/ole">
            <mc:AlternateContent xmlns:mc="http://schemas.openxmlformats.org/markup-compatibility/2006">
              <mc:Choice xmlns:v="urn:schemas-microsoft-com:vml" Requires="v">
                <p:oleObj spid="_x0000_s2063" r:id="rId4" imgW="316865" imgH="355600" progId="Equation.KSEE3">
                  <p:embed/>
                </p:oleObj>
              </mc:Choice>
              <mc:Fallback>
                <p:oleObj r:id="rId4" imgW="316865" imgH="355600" progId="Equation.KSEE3">
                  <p:embed/>
                  <p:pic>
                    <p:nvPicPr>
                      <p:cNvPr id="0" name="图片 1024"/>
                      <p:cNvPicPr/>
                      <p:nvPr/>
                    </p:nvPicPr>
                    <p:blipFill>
                      <a:blip r:embed="rId5"/>
                      <a:stretch>
                        <a:fillRect/>
                      </a:stretch>
                    </p:blipFill>
                    <p:spPr>
                      <a:xfrm>
                        <a:off x="3059832" y="1011806"/>
                        <a:ext cx="744220" cy="835025"/>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ppt_x"/>
                                          </p:val>
                                        </p:tav>
                                        <p:tav tm="100000">
                                          <p:val>
                                            <p:strVal val="#ppt_x"/>
                                          </p:val>
                                        </p:tav>
                                      </p:tavLst>
                                    </p:anim>
                                    <p:anim calcmode="lin" valueType="num">
                                      <p:cBhvr additive="base">
                                        <p:cTn id="19"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0" grpId="0"/>
      <p:bldP spid="10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899795" y="1102360"/>
            <a:ext cx="2322974" cy="523220"/>
          </a:xfrm>
          <a:prstGeom prst="rect">
            <a:avLst/>
          </a:prstGeom>
          <a:noFill/>
        </p:spPr>
        <p:txBody>
          <a:bodyPr wrap="square" rtlCol="0">
            <a:spAutoFit/>
          </a:bodyPr>
          <a:lstStyle/>
          <a:p>
            <a:r>
              <a:rPr lang="en-US" altLang="zh-CN" sz="2800" b="1" dirty="0">
                <a:solidFill>
                  <a:srgbClr val="0070C0"/>
                </a:solidFill>
                <a:latin typeface="+mn-ea"/>
                <a:ea typeface="+mn-ea"/>
                <a:cs typeface="黑体" panose="02010609060101010101" pitchFamily="49" charset="-122"/>
              </a:rPr>
              <a:t>3.</a:t>
            </a:r>
            <a:r>
              <a:rPr lang="zh-CN" altLang="en-US" sz="2800" b="1" dirty="0">
                <a:solidFill>
                  <a:srgbClr val="0070C0"/>
                </a:solidFill>
                <a:latin typeface="+mn-ea"/>
                <a:ea typeface="+mn-ea"/>
                <a:cs typeface="黑体" panose="02010609060101010101" pitchFamily="49" charset="-122"/>
              </a:rPr>
              <a:t>实验步骤</a:t>
            </a:r>
          </a:p>
        </p:txBody>
      </p:sp>
      <p:sp>
        <p:nvSpPr>
          <p:cNvPr id="3" name="文本框 2"/>
          <p:cNvSpPr txBox="1"/>
          <p:nvPr/>
        </p:nvSpPr>
        <p:spPr>
          <a:xfrm>
            <a:off x="755576" y="1720215"/>
            <a:ext cx="3416320" cy="461665"/>
          </a:xfrm>
          <a:prstGeom prst="rect">
            <a:avLst/>
          </a:prstGeom>
          <a:noFill/>
        </p:spPr>
        <p:txBody>
          <a:bodyPr wrap="none" rtlCol="0" anchor="t">
            <a:spAutoFit/>
          </a:bodyPr>
          <a:lstStyle/>
          <a:p>
            <a:r>
              <a:rPr lang="zh-CN" altLang="en-US" sz="2400" dirty="0">
                <a:latin typeface="+mn-ea"/>
                <a:ea typeface="+mn-ea"/>
                <a:cs typeface="宋体" panose="02010600030101010101" pitchFamily="2" charset="-122"/>
                <a:sym typeface="+mn-ea"/>
              </a:rPr>
              <a:t>（</a:t>
            </a:r>
            <a:r>
              <a:rPr lang="en-US" altLang="zh-CN" sz="2400" dirty="0">
                <a:latin typeface="+mn-ea"/>
                <a:ea typeface="+mn-ea"/>
                <a:cs typeface="宋体" panose="02010600030101010101" pitchFamily="2" charset="-122"/>
                <a:sym typeface="+mn-ea"/>
              </a:rPr>
              <a:t>1</a:t>
            </a:r>
            <a:r>
              <a:rPr lang="zh-CN" altLang="en-US" sz="2400" dirty="0">
                <a:latin typeface="+mn-ea"/>
                <a:ea typeface="+mn-ea"/>
                <a:cs typeface="宋体" panose="02010600030101010101" pitchFamily="2" charset="-122"/>
                <a:sym typeface="+mn-ea"/>
              </a:rPr>
              <a:t>）安装好实验装置。</a:t>
            </a:r>
            <a:endParaRPr lang="zh-CN" altLang="en-US" sz="2400" dirty="0">
              <a:latin typeface="+mn-ea"/>
              <a:ea typeface="+mn-ea"/>
              <a:cs typeface="宋体" panose="02010600030101010101" pitchFamily="2" charset="-122"/>
            </a:endParaRPr>
          </a:p>
        </p:txBody>
      </p:sp>
      <p:pic>
        <p:nvPicPr>
          <p:cNvPr id="6147" name="图片 2"/>
          <p:cNvPicPr>
            <a:picLocks noChangeAspect="1"/>
          </p:cNvPicPr>
          <p:nvPr/>
        </p:nvPicPr>
        <p:blipFill>
          <a:blip r:embed="rId2"/>
          <a:stretch>
            <a:fillRect/>
          </a:stretch>
        </p:blipFill>
        <p:spPr>
          <a:xfrm>
            <a:off x="922410" y="2283718"/>
            <a:ext cx="7211060" cy="2197735"/>
          </a:xfrm>
          <a:prstGeom prst="rect">
            <a:avLst/>
          </a:prstGeom>
          <a:noFill/>
          <a:ln>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ppt_x"/>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49037" y="1131590"/>
            <a:ext cx="8353117" cy="1200329"/>
          </a:xfrm>
          <a:prstGeom prst="rect">
            <a:avLst/>
          </a:prstGeom>
          <a:noFill/>
        </p:spPr>
        <p:txBody>
          <a:bodyPr wrap="square" rtlCol="0" anchor="t">
            <a:spAutoFit/>
          </a:bodyPr>
          <a:lstStyle/>
          <a:p>
            <a:pPr lvl="0" algn="l">
              <a:lnSpc>
                <a:spcPct val="150000"/>
              </a:lnSpc>
              <a:buClrTx/>
              <a:buSzTx/>
            </a:pPr>
            <a:r>
              <a:rPr lang="zh-CN" altLang="en-US" sz="2400" dirty="0">
                <a:latin typeface="宋体" panose="02010600030101010101" pitchFamily="2" charset="-122"/>
                <a:cs typeface="宋体" panose="02010600030101010101" pitchFamily="2" charset="-122"/>
                <a:sym typeface="+mn-ea"/>
              </a:rPr>
              <a:t>（</a:t>
            </a:r>
            <a:r>
              <a:rPr lang="en-US" altLang="zh-CN" sz="2400" dirty="0">
                <a:latin typeface="宋体" panose="02010600030101010101" pitchFamily="2" charset="-122"/>
                <a:cs typeface="宋体" panose="02010600030101010101" pitchFamily="2" charset="-122"/>
                <a:sym typeface="+mn-ea"/>
              </a:rPr>
              <a:t>2</a:t>
            </a:r>
            <a:r>
              <a:rPr lang="zh-CN" altLang="en-US" sz="2400" dirty="0">
                <a:latin typeface="宋体" panose="02010600030101010101" pitchFamily="2" charset="-122"/>
                <a:cs typeface="宋体" panose="02010600030101010101" pitchFamily="2" charset="-122"/>
                <a:sym typeface="+mn-ea"/>
              </a:rPr>
              <a:t>）</a:t>
            </a:r>
            <a:r>
              <a:rPr lang="en-US" altLang="zh-CN" sz="2400" dirty="0">
                <a:latin typeface="宋体" panose="02010600030101010101" pitchFamily="2" charset="-122"/>
                <a:cs typeface="宋体" panose="02010600030101010101" pitchFamily="2" charset="-122"/>
                <a:sym typeface="+mn-ea"/>
              </a:rPr>
              <a:t>把小车放在斜面顶端，用刻度尺测出小车通过的全程的路程</a:t>
            </a:r>
            <a:r>
              <a:rPr lang="en-US" altLang="zh-CN" sz="2400" i="1" dirty="0">
                <a:latin typeface="宋体" panose="02010600030101010101" pitchFamily="2" charset="-122"/>
                <a:cs typeface="宋体" panose="02010600030101010101" pitchFamily="2" charset="-122"/>
                <a:sym typeface="+mn-ea"/>
              </a:rPr>
              <a:t>s</a:t>
            </a:r>
            <a:r>
              <a:rPr lang="en-US" altLang="zh-CN" sz="2400" baseline="-25000" dirty="0">
                <a:latin typeface="宋体" panose="02010600030101010101" pitchFamily="2" charset="-122"/>
                <a:cs typeface="宋体" panose="02010600030101010101" pitchFamily="2" charset="-122"/>
                <a:sym typeface="+mn-ea"/>
              </a:rPr>
              <a:t>1</a:t>
            </a:r>
            <a:r>
              <a:rPr lang="en-US" altLang="zh-CN" sz="2400" dirty="0">
                <a:latin typeface="宋体" panose="02010600030101010101" pitchFamily="2" charset="-122"/>
                <a:cs typeface="宋体" panose="02010600030101010101" pitchFamily="2" charset="-122"/>
                <a:sym typeface="+mn-ea"/>
              </a:rPr>
              <a:t>，</a:t>
            </a:r>
            <a:r>
              <a:rPr lang="zh-CN" altLang="en-US" sz="2400" dirty="0">
                <a:latin typeface="宋体" panose="02010600030101010101" pitchFamily="2" charset="-122"/>
                <a:cs typeface="宋体" panose="02010600030101010101" pitchFamily="2" charset="-122"/>
                <a:sym typeface="+mn-ea"/>
              </a:rPr>
              <a:t>将数据填入表中。</a:t>
            </a:r>
            <a:endParaRPr lang="en-US" altLang="zh-CN" sz="2400" dirty="0">
              <a:latin typeface="宋体" panose="02010600030101010101" pitchFamily="2" charset="-122"/>
              <a:cs typeface="宋体" panose="02010600030101010101" pitchFamily="2" charset="-122"/>
              <a:sym typeface="+mn-ea"/>
            </a:endParaRPr>
          </a:p>
        </p:txBody>
      </p:sp>
      <p:sp>
        <p:nvSpPr>
          <p:cNvPr id="4" name="文本框 3"/>
          <p:cNvSpPr txBox="1"/>
          <p:nvPr/>
        </p:nvSpPr>
        <p:spPr>
          <a:xfrm>
            <a:off x="532925" y="2331919"/>
            <a:ext cx="8369229" cy="1194278"/>
          </a:xfrm>
          <a:prstGeom prst="rect">
            <a:avLst/>
          </a:prstGeom>
          <a:noFill/>
        </p:spPr>
        <p:txBody>
          <a:bodyPr wrap="square" rtlCol="0" anchor="t">
            <a:spAutoFit/>
          </a:bodyPr>
          <a:lstStyle/>
          <a:p>
            <a:pPr lvl="0" algn="l">
              <a:lnSpc>
                <a:spcPct val="150000"/>
              </a:lnSpc>
              <a:buClrTx/>
              <a:buSzTx/>
            </a:pPr>
            <a:r>
              <a:rPr lang="zh-CN" altLang="en-US" sz="2400" dirty="0">
                <a:latin typeface="宋体" panose="02010600030101010101" pitchFamily="2" charset="-122"/>
                <a:cs typeface="宋体" panose="02010600030101010101" pitchFamily="2" charset="-122"/>
                <a:sym typeface="+mn-ea"/>
              </a:rPr>
              <a:t>（</a:t>
            </a:r>
            <a:r>
              <a:rPr lang="en-US" altLang="zh-CN" sz="2400" dirty="0">
                <a:latin typeface="宋体" panose="02010600030101010101" pitchFamily="2" charset="-122"/>
                <a:cs typeface="宋体" panose="02010600030101010101" pitchFamily="2" charset="-122"/>
                <a:sym typeface="+mn-ea"/>
              </a:rPr>
              <a:t>3</a:t>
            </a:r>
            <a:r>
              <a:rPr lang="zh-CN" altLang="en-US" sz="2400" dirty="0">
                <a:latin typeface="宋体" panose="02010600030101010101" pitchFamily="2" charset="-122"/>
                <a:cs typeface="宋体" panose="02010600030101010101" pitchFamily="2" charset="-122"/>
                <a:sym typeface="+mn-ea"/>
              </a:rPr>
              <a:t>）</a:t>
            </a:r>
            <a:r>
              <a:rPr lang="en-US" altLang="zh-CN" sz="2400" dirty="0">
                <a:latin typeface="宋体" panose="02010600030101010101" pitchFamily="2" charset="-122"/>
                <a:cs typeface="宋体" panose="02010600030101010101" pitchFamily="2" charset="-122"/>
                <a:sym typeface="+mn-ea"/>
              </a:rPr>
              <a:t>用</a:t>
            </a:r>
            <a:r>
              <a:rPr lang="zh-CN" altLang="en-US" sz="2400" dirty="0">
                <a:latin typeface="宋体" panose="02010600030101010101" pitchFamily="2" charset="-122"/>
                <a:cs typeface="宋体" panose="02010600030101010101" pitchFamily="2" charset="-122"/>
                <a:sym typeface="+mn-ea"/>
              </a:rPr>
              <a:t>秒</a:t>
            </a:r>
            <a:r>
              <a:rPr lang="en-US" altLang="zh-CN" sz="2400" dirty="0">
                <a:latin typeface="宋体" panose="02010600030101010101" pitchFamily="2" charset="-122"/>
                <a:cs typeface="宋体" panose="02010600030101010101" pitchFamily="2" charset="-122"/>
                <a:sym typeface="+mn-ea"/>
              </a:rPr>
              <a:t>表测出小车从顶端滑到底端的时间</a:t>
            </a:r>
            <a:r>
              <a:rPr lang="en-US" altLang="zh-CN" sz="2400" i="1" dirty="0">
                <a:latin typeface="宋体" panose="02010600030101010101" pitchFamily="2" charset="-122"/>
                <a:cs typeface="宋体" panose="02010600030101010101" pitchFamily="2" charset="-122"/>
                <a:sym typeface="+mn-ea"/>
              </a:rPr>
              <a:t>t</a:t>
            </a:r>
            <a:r>
              <a:rPr lang="en-US" altLang="zh-CN" sz="2400" baseline="-25000" dirty="0">
                <a:latin typeface="宋体" panose="02010600030101010101" pitchFamily="2" charset="-122"/>
                <a:cs typeface="宋体" panose="02010600030101010101" pitchFamily="2" charset="-122"/>
                <a:sym typeface="+mn-ea"/>
              </a:rPr>
              <a:t>1</a:t>
            </a:r>
            <a:r>
              <a:rPr lang="zh-CN" altLang="en-US" sz="2400" dirty="0">
                <a:latin typeface="宋体" panose="02010600030101010101" pitchFamily="2" charset="-122"/>
                <a:cs typeface="宋体" panose="02010600030101010101" pitchFamily="2" charset="-122"/>
                <a:sym typeface="+mn-ea"/>
              </a:rPr>
              <a:t>，将数据填入表中。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AS_UNIQUEID" val="47"/>
</p:tagLst>
</file>

<file path=ppt/tags/tag11.xml><?xml version="1.0" encoding="utf-8"?>
<p:tagLst xmlns:a="http://schemas.openxmlformats.org/drawingml/2006/main" xmlns:r="http://schemas.openxmlformats.org/officeDocument/2006/relationships" xmlns:p="http://schemas.openxmlformats.org/presentationml/2006/main">
  <p:tag name="AS_UNIQUEID" val="48"/>
</p:tagLst>
</file>

<file path=ppt/tags/tag12.xml><?xml version="1.0" encoding="utf-8"?>
<p:tagLst xmlns:a="http://schemas.openxmlformats.org/drawingml/2006/main" xmlns:r="http://schemas.openxmlformats.org/officeDocument/2006/relationships" xmlns:p="http://schemas.openxmlformats.org/presentationml/2006/main">
  <p:tag name="AS_UNIQUEID" val="49"/>
</p:tagLst>
</file>

<file path=ppt/tags/tag13.xml><?xml version="1.0" encoding="utf-8"?>
<p:tagLst xmlns:a="http://schemas.openxmlformats.org/drawingml/2006/main" xmlns:r="http://schemas.openxmlformats.org/officeDocument/2006/relationships" xmlns:p="http://schemas.openxmlformats.org/presentationml/2006/main">
  <p:tag name="AS_UNIQUEID" val="51"/>
</p:tagLst>
</file>

<file path=ppt/tags/tag14.xml><?xml version="1.0" encoding="utf-8"?>
<p:tagLst xmlns:a="http://schemas.openxmlformats.org/drawingml/2006/main" xmlns:r="http://schemas.openxmlformats.org/officeDocument/2006/relationships" xmlns:p="http://schemas.openxmlformats.org/presentationml/2006/main">
  <p:tag name="AS_UNIQUEID" val="52"/>
</p:tagLst>
</file>

<file path=ppt/tags/tag15.xml><?xml version="1.0" encoding="utf-8"?>
<p:tagLst xmlns:a="http://schemas.openxmlformats.org/drawingml/2006/main" xmlns:r="http://schemas.openxmlformats.org/officeDocument/2006/relationships" xmlns:p="http://schemas.openxmlformats.org/presentationml/2006/main">
  <p:tag name="AS_UNIQUEID" val="55"/>
</p:tagLst>
</file>

<file path=ppt/tags/tag16.xml><?xml version="1.0" encoding="utf-8"?>
<p:tagLst xmlns:a="http://schemas.openxmlformats.org/drawingml/2006/main" xmlns:r="http://schemas.openxmlformats.org/officeDocument/2006/relationships" xmlns:p="http://schemas.openxmlformats.org/presentationml/2006/main">
  <p:tag name="AS_UNIQUEID" val="45"/>
</p:tagLst>
</file>

<file path=ppt/tags/tag17.xml><?xml version="1.0" encoding="utf-8"?>
<p:tagLst xmlns:a="http://schemas.openxmlformats.org/drawingml/2006/main" xmlns:r="http://schemas.openxmlformats.org/officeDocument/2006/relationships" xmlns:p="http://schemas.openxmlformats.org/presentationml/2006/main">
  <p:tag name="AS_UNIQUEID" val="46"/>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AS_UNIQUEID" val="513"/>
</p:tagLst>
</file>

<file path=ppt/tags/tag4.xml><?xml version="1.0" encoding="utf-8"?>
<p:tagLst xmlns:a="http://schemas.openxmlformats.org/drawingml/2006/main" xmlns:r="http://schemas.openxmlformats.org/officeDocument/2006/relationships" xmlns:p="http://schemas.openxmlformats.org/presentationml/2006/main">
  <p:tag name="AS_UNIQUEID" val="517"/>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AS_UNIQUEID" val="521"/>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AS_UNIQUEID" val="514"/>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AS_UNIQUEID" val="515"/>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UNIT_TABLE_BEAUTIFY" val="smartTable{0ac50c6f-b1aa-4956-8b00-d5a9fd7a33fc}"/>
  <p:tag name="TABLE_ENDDRAG_ORIGIN_RECT" val="667*201"/>
  <p:tag name="TABLE_ENDDRAG_RECT" val="249*257*667*201"/>
</p:tagLst>
</file>

<file path=ppt/tags/tag9.xml><?xml version="1.0" encoding="utf-8"?>
<p:tagLst xmlns:a="http://schemas.openxmlformats.org/drawingml/2006/main" xmlns:r="http://schemas.openxmlformats.org/officeDocument/2006/relationships" xmlns:p="http://schemas.openxmlformats.org/presentationml/2006/main">
  <p:tag name="AS_UNIQUEID" val="44"/>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545</TotalTime>
  <Words>967</Words>
  <PresentationFormat>全屏显示(16:9)</PresentationFormat>
  <Paragraphs>86</Paragraphs>
  <Slides>30</Slides>
  <Notes>3</Notes>
  <HiddenSlides>0</HiddenSlides>
  <MMClips>6</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30</vt:i4>
      </vt:variant>
    </vt:vector>
  </HeadingPairs>
  <TitlesOfParts>
    <vt:vector size="41" baseType="lpstr">
      <vt:lpstr>Arial</vt:lpstr>
      <vt:lpstr>宋体</vt:lpstr>
      <vt:lpstr>黑体</vt:lpstr>
      <vt:lpstr>微软雅黑</vt:lpstr>
      <vt:lpstr>Cambria Math</vt:lpstr>
      <vt:lpstr>Times New Roman</vt:lpstr>
      <vt:lpstr>仿宋</vt:lpstr>
      <vt:lpstr>隶书</vt:lpstr>
      <vt:lpstr>Calibri</vt:lpstr>
      <vt:lpstr>自定义设计方案</vt:lpstr>
      <vt:lpstr>WPS 公式 3.0</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2018-11-06T06:39:00Z</dcterms:created>
  <dcterms:modified xsi:type="dcterms:W3CDTF">2024-07-18T06:06:34Z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2052-10.8.2.6543</vt:lpwstr>
  </property>
  <property fmtid="{D5CDD505-2E9C-101B-9397-08002B2CF9AE}" pid="3" name="ICV">
    <vt:lpwstr>A8BFAAE8BCE645A7A8A184E168CCF4D3</vt:lpwstr>
  </property>
</Properties>
</file>