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29"/>
  </p:handoutMasterIdLst>
  <p:sldIdLst>
    <p:sldId id="337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361" r:id="rId26"/>
    <p:sldId id="362" r:id="rId27"/>
    <p:sldId id="363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7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0C00"/>
    <a:srgbClr val="843C0B"/>
    <a:srgbClr val="FEE4C9"/>
    <a:srgbClr val="FEECD8"/>
    <a:srgbClr val="435B46"/>
    <a:srgbClr val="742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902" autoAdjust="0"/>
    <p:restoredTop sz="94794" autoAdjust="0"/>
  </p:normalViewPr>
  <p:slideViewPr>
    <p:cSldViewPr>
      <p:cViewPr varScale="1">
        <p:scale>
          <a:sx n="108" d="100"/>
          <a:sy n="108" d="100"/>
        </p:scale>
        <p:origin x="-426" y="-78"/>
      </p:cViewPr>
      <p:guideLst>
        <p:guide orient="horz" pos="2160"/>
        <p:guide pos="37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294" y="-78"/>
      </p:cViewPr>
      <p:guideLst>
        <p:guide orient="horz" pos="2880"/>
        <p:guide pos="211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F4254-AE7D-4587-98B2-DBCCD25D7748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40588-5914-4D1D-9888-443F3E78BC3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34568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34568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34"/>
          <p:cNvSpPr/>
          <p:nvPr userDrawn="1"/>
        </p:nvSpPr>
        <p:spPr>
          <a:xfrm>
            <a:off x="-9314" y="379730"/>
            <a:ext cx="8837507" cy="76200"/>
          </a:xfrm>
          <a:custGeom>
            <a:avLst/>
            <a:gdLst>
              <a:gd name="connsiteX0" fmla="*/ 0 w 8821621"/>
              <a:gd name="connsiteY0" fmla="*/ 0 h 98038"/>
              <a:gd name="connsiteX1" fmla="*/ 8723583 w 8821621"/>
              <a:gd name="connsiteY1" fmla="*/ 0 h 98038"/>
              <a:gd name="connsiteX2" fmla="*/ 8821621 w 8821621"/>
              <a:gd name="connsiteY2" fmla="*/ 98038 h 98038"/>
              <a:gd name="connsiteX3" fmla="*/ 0 w 8821621"/>
              <a:gd name="connsiteY3" fmla="*/ 98038 h 98038"/>
              <a:gd name="connsiteX4" fmla="*/ 0 w 88216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21621" h="98038">
                <a:moveTo>
                  <a:pt x="0" y="0"/>
                </a:moveTo>
                <a:lnTo>
                  <a:pt x="8723583" y="0"/>
                </a:lnTo>
                <a:lnTo>
                  <a:pt x="8821621" y="98038"/>
                </a:lnTo>
                <a:lnTo>
                  <a:pt x="0" y="980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4" name="任意多边形 35"/>
          <p:cNvSpPr/>
          <p:nvPr userDrawn="1"/>
        </p:nvSpPr>
        <p:spPr>
          <a:xfrm>
            <a:off x="11085632" y="379758"/>
            <a:ext cx="1112721" cy="73542"/>
          </a:xfrm>
          <a:custGeom>
            <a:avLst/>
            <a:gdLst>
              <a:gd name="connsiteX0" fmla="*/ 98038 w 1112721"/>
              <a:gd name="connsiteY0" fmla="*/ 0 h 98038"/>
              <a:gd name="connsiteX1" fmla="*/ 1112721 w 1112721"/>
              <a:gd name="connsiteY1" fmla="*/ 0 h 98038"/>
              <a:gd name="connsiteX2" fmla="*/ 1112721 w 1112721"/>
              <a:gd name="connsiteY2" fmla="*/ 98038 h 98038"/>
              <a:gd name="connsiteX3" fmla="*/ 0 w 1112721"/>
              <a:gd name="connsiteY3" fmla="*/ 98038 h 98038"/>
              <a:gd name="connsiteX4" fmla="*/ 98038 w 11127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2721" h="98038">
                <a:moveTo>
                  <a:pt x="98038" y="0"/>
                </a:moveTo>
                <a:lnTo>
                  <a:pt x="1112721" y="0"/>
                </a:lnTo>
                <a:lnTo>
                  <a:pt x="1112721" y="98038"/>
                </a:lnTo>
                <a:lnTo>
                  <a:pt x="0" y="98038"/>
                </a:lnTo>
                <a:lnTo>
                  <a:pt x="9803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5" name="任意多边形 36"/>
          <p:cNvSpPr/>
          <p:nvPr userDrawn="1"/>
        </p:nvSpPr>
        <p:spPr>
          <a:xfrm>
            <a:off x="8827124" y="453300"/>
            <a:ext cx="2257659" cy="30655"/>
          </a:xfrm>
          <a:custGeom>
            <a:avLst/>
            <a:gdLst>
              <a:gd name="connsiteX0" fmla="*/ 0 w 2257658"/>
              <a:gd name="connsiteY0" fmla="*/ 0 h 40866"/>
              <a:gd name="connsiteX1" fmla="*/ 2257658 w 2257658"/>
              <a:gd name="connsiteY1" fmla="*/ 0 h 40866"/>
              <a:gd name="connsiteX2" fmla="*/ 2216792 w 2257658"/>
              <a:gd name="connsiteY2" fmla="*/ 40866 h 40866"/>
              <a:gd name="connsiteX3" fmla="*/ 40866 w 2257658"/>
              <a:gd name="connsiteY3" fmla="*/ 40866 h 40866"/>
              <a:gd name="connsiteX4" fmla="*/ 0 w 2257658"/>
              <a:gd name="connsiteY4" fmla="*/ 0 h 4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658" h="40866">
                <a:moveTo>
                  <a:pt x="0" y="0"/>
                </a:moveTo>
                <a:lnTo>
                  <a:pt x="2257658" y="0"/>
                </a:lnTo>
                <a:lnTo>
                  <a:pt x="2216792" y="40866"/>
                </a:lnTo>
                <a:lnTo>
                  <a:pt x="40866" y="408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-18627" y="6488431"/>
            <a:ext cx="12224173" cy="375285"/>
          </a:xfrm>
          <a:prstGeom prst="rect">
            <a:avLst/>
          </a:prstGeom>
          <a:solidFill>
            <a:srgbClr val="6098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64054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34"/>
          <p:cNvSpPr/>
          <p:nvPr userDrawn="1"/>
        </p:nvSpPr>
        <p:spPr>
          <a:xfrm>
            <a:off x="-9314" y="379730"/>
            <a:ext cx="8837507" cy="76200"/>
          </a:xfrm>
          <a:custGeom>
            <a:avLst/>
            <a:gdLst>
              <a:gd name="connsiteX0" fmla="*/ 0 w 8821621"/>
              <a:gd name="connsiteY0" fmla="*/ 0 h 98038"/>
              <a:gd name="connsiteX1" fmla="*/ 8723583 w 8821621"/>
              <a:gd name="connsiteY1" fmla="*/ 0 h 98038"/>
              <a:gd name="connsiteX2" fmla="*/ 8821621 w 8821621"/>
              <a:gd name="connsiteY2" fmla="*/ 98038 h 98038"/>
              <a:gd name="connsiteX3" fmla="*/ 0 w 8821621"/>
              <a:gd name="connsiteY3" fmla="*/ 98038 h 98038"/>
              <a:gd name="connsiteX4" fmla="*/ 0 w 88216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21621" h="98038">
                <a:moveTo>
                  <a:pt x="0" y="0"/>
                </a:moveTo>
                <a:lnTo>
                  <a:pt x="8723583" y="0"/>
                </a:lnTo>
                <a:lnTo>
                  <a:pt x="8821621" y="98038"/>
                </a:lnTo>
                <a:lnTo>
                  <a:pt x="0" y="980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4" name="任意多边形 35"/>
          <p:cNvSpPr/>
          <p:nvPr userDrawn="1"/>
        </p:nvSpPr>
        <p:spPr>
          <a:xfrm>
            <a:off x="11085632" y="379758"/>
            <a:ext cx="1112721" cy="73542"/>
          </a:xfrm>
          <a:custGeom>
            <a:avLst/>
            <a:gdLst>
              <a:gd name="connsiteX0" fmla="*/ 98038 w 1112721"/>
              <a:gd name="connsiteY0" fmla="*/ 0 h 98038"/>
              <a:gd name="connsiteX1" fmla="*/ 1112721 w 1112721"/>
              <a:gd name="connsiteY1" fmla="*/ 0 h 98038"/>
              <a:gd name="connsiteX2" fmla="*/ 1112721 w 1112721"/>
              <a:gd name="connsiteY2" fmla="*/ 98038 h 98038"/>
              <a:gd name="connsiteX3" fmla="*/ 0 w 1112721"/>
              <a:gd name="connsiteY3" fmla="*/ 98038 h 98038"/>
              <a:gd name="connsiteX4" fmla="*/ 98038 w 11127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2721" h="98038">
                <a:moveTo>
                  <a:pt x="98038" y="0"/>
                </a:moveTo>
                <a:lnTo>
                  <a:pt x="1112721" y="0"/>
                </a:lnTo>
                <a:lnTo>
                  <a:pt x="1112721" y="98038"/>
                </a:lnTo>
                <a:lnTo>
                  <a:pt x="0" y="98038"/>
                </a:lnTo>
                <a:lnTo>
                  <a:pt x="9803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5" name="任意多边形 36"/>
          <p:cNvSpPr/>
          <p:nvPr userDrawn="1"/>
        </p:nvSpPr>
        <p:spPr>
          <a:xfrm>
            <a:off x="8827124" y="453300"/>
            <a:ext cx="2257659" cy="30655"/>
          </a:xfrm>
          <a:custGeom>
            <a:avLst/>
            <a:gdLst>
              <a:gd name="connsiteX0" fmla="*/ 0 w 2257658"/>
              <a:gd name="connsiteY0" fmla="*/ 0 h 40866"/>
              <a:gd name="connsiteX1" fmla="*/ 2257658 w 2257658"/>
              <a:gd name="connsiteY1" fmla="*/ 0 h 40866"/>
              <a:gd name="connsiteX2" fmla="*/ 2216792 w 2257658"/>
              <a:gd name="connsiteY2" fmla="*/ 40866 h 40866"/>
              <a:gd name="connsiteX3" fmla="*/ 40866 w 2257658"/>
              <a:gd name="connsiteY3" fmla="*/ 40866 h 40866"/>
              <a:gd name="connsiteX4" fmla="*/ 0 w 2257658"/>
              <a:gd name="connsiteY4" fmla="*/ 0 h 4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658" h="40866">
                <a:moveTo>
                  <a:pt x="0" y="0"/>
                </a:moveTo>
                <a:lnTo>
                  <a:pt x="2257658" y="0"/>
                </a:lnTo>
                <a:lnTo>
                  <a:pt x="2216792" y="40866"/>
                </a:lnTo>
                <a:lnTo>
                  <a:pt x="40866" y="408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-18627" y="6488431"/>
            <a:ext cx="12224173" cy="375285"/>
          </a:xfrm>
          <a:prstGeom prst="rect">
            <a:avLst/>
          </a:prstGeom>
          <a:solidFill>
            <a:srgbClr val="6098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6405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2018/4/19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3456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pPr/>
              <a:t>4/19/2018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任意多边形 34"/>
          <p:cNvSpPr/>
          <p:nvPr userDrawn="1"/>
        </p:nvSpPr>
        <p:spPr>
          <a:xfrm>
            <a:off x="-9314" y="379730"/>
            <a:ext cx="8837507" cy="76200"/>
          </a:xfrm>
          <a:custGeom>
            <a:avLst/>
            <a:gdLst>
              <a:gd name="connsiteX0" fmla="*/ 0 w 8821621"/>
              <a:gd name="connsiteY0" fmla="*/ 0 h 98038"/>
              <a:gd name="connsiteX1" fmla="*/ 8723583 w 8821621"/>
              <a:gd name="connsiteY1" fmla="*/ 0 h 98038"/>
              <a:gd name="connsiteX2" fmla="*/ 8821621 w 8821621"/>
              <a:gd name="connsiteY2" fmla="*/ 98038 h 98038"/>
              <a:gd name="connsiteX3" fmla="*/ 0 w 8821621"/>
              <a:gd name="connsiteY3" fmla="*/ 98038 h 98038"/>
              <a:gd name="connsiteX4" fmla="*/ 0 w 88216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21621" h="98038">
                <a:moveTo>
                  <a:pt x="0" y="0"/>
                </a:moveTo>
                <a:lnTo>
                  <a:pt x="8723583" y="0"/>
                </a:lnTo>
                <a:lnTo>
                  <a:pt x="8821621" y="98038"/>
                </a:lnTo>
                <a:lnTo>
                  <a:pt x="0" y="980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9" name="任意多边形 35"/>
          <p:cNvSpPr/>
          <p:nvPr userDrawn="1"/>
        </p:nvSpPr>
        <p:spPr>
          <a:xfrm>
            <a:off x="11085632" y="379758"/>
            <a:ext cx="1112721" cy="73542"/>
          </a:xfrm>
          <a:custGeom>
            <a:avLst/>
            <a:gdLst>
              <a:gd name="connsiteX0" fmla="*/ 98038 w 1112721"/>
              <a:gd name="connsiteY0" fmla="*/ 0 h 98038"/>
              <a:gd name="connsiteX1" fmla="*/ 1112721 w 1112721"/>
              <a:gd name="connsiteY1" fmla="*/ 0 h 98038"/>
              <a:gd name="connsiteX2" fmla="*/ 1112721 w 1112721"/>
              <a:gd name="connsiteY2" fmla="*/ 98038 h 98038"/>
              <a:gd name="connsiteX3" fmla="*/ 0 w 1112721"/>
              <a:gd name="connsiteY3" fmla="*/ 98038 h 98038"/>
              <a:gd name="connsiteX4" fmla="*/ 98038 w 1112721"/>
              <a:gd name="connsiteY4" fmla="*/ 0 h 9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2721" h="98038">
                <a:moveTo>
                  <a:pt x="98038" y="0"/>
                </a:moveTo>
                <a:lnTo>
                  <a:pt x="1112721" y="0"/>
                </a:lnTo>
                <a:lnTo>
                  <a:pt x="1112721" y="98038"/>
                </a:lnTo>
                <a:lnTo>
                  <a:pt x="0" y="98038"/>
                </a:lnTo>
                <a:lnTo>
                  <a:pt x="9803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0" name="任意多边形 36"/>
          <p:cNvSpPr/>
          <p:nvPr userDrawn="1"/>
        </p:nvSpPr>
        <p:spPr>
          <a:xfrm>
            <a:off x="8827124" y="453300"/>
            <a:ext cx="2257659" cy="30655"/>
          </a:xfrm>
          <a:custGeom>
            <a:avLst/>
            <a:gdLst>
              <a:gd name="connsiteX0" fmla="*/ 0 w 2257658"/>
              <a:gd name="connsiteY0" fmla="*/ 0 h 40866"/>
              <a:gd name="connsiteX1" fmla="*/ 2257658 w 2257658"/>
              <a:gd name="connsiteY1" fmla="*/ 0 h 40866"/>
              <a:gd name="connsiteX2" fmla="*/ 2216792 w 2257658"/>
              <a:gd name="connsiteY2" fmla="*/ 40866 h 40866"/>
              <a:gd name="connsiteX3" fmla="*/ 40866 w 2257658"/>
              <a:gd name="connsiteY3" fmla="*/ 40866 h 40866"/>
              <a:gd name="connsiteX4" fmla="*/ 0 w 2257658"/>
              <a:gd name="connsiteY4" fmla="*/ 0 h 4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658" h="40866">
                <a:moveTo>
                  <a:pt x="0" y="0"/>
                </a:moveTo>
                <a:lnTo>
                  <a:pt x="2257658" y="0"/>
                </a:lnTo>
                <a:lnTo>
                  <a:pt x="2216792" y="40866"/>
                </a:lnTo>
                <a:lnTo>
                  <a:pt x="40866" y="408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-18627" y="6488431"/>
            <a:ext cx="12224173" cy="375285"/>
          </a:xfrm>
          <a:prstGeom prst="rect">
            <a:avLst/>
          </a:prstGeom>
          <a:solidFill>
            <a:srgbClr val="6098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8846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2" r:id="rId8"/>
    <p:sldLayoutId id="2147483674" r:id="rId9"/>
    <p:sldLayoutId id="2147483676" r:id="rId10"/>
    <p:sldLayoutId id="2147483677" r:id="rId11"/>
    <p:sldLayoutId id="2147483678" r:id="rId12"/>
    <p:sldLayoutId id="2147483679" r:id="rId13"/>
    <p:sldLayoutId id="2147483675" r:id="rId14"/>
    <p:sldLayoutId id="214748368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png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组合 62"/>
          <p:cNvGrpSpPr/>
          <p:nvPr/>
        </p:nvGrpSpPr>
        <p:grpSpPr>
          <a:xfrm>
            <a:off x="0" y="-171399"/>
            <a:ext cx="12192000" cy="7029399"/>
            <a:chOff x="0" y="-171399"/>
            <a:chExt cx="12192000" cy="7029399"/>
          </a:xfrm>
        </p:grpSpPr>
        <p:sp>
          <p:nvSpPr>
            <p:cNvPr id="4" name="矩形 1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0" y="4187825"/>
              <a:ext cx="12192000" cy="2670175"/>
            </a:xfrm>
            <a:prstGeom prst="rect">
              <a:avLst/>
            </a:prstGeom>
            <a:solidFill>
              <a:srgbClr val="609801"/>
            </a:solidFill>
            <a:ln>
              <a:noFill/>
            </a:ln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  <a:defRPr/>
              </a:pPr>
              <a:endParaRPr lang="zh-CN" altLang="zh-CN" sz="1350" dirty="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5" name="矩形 11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0" y="3922713"/>
              <a:ext cx="12192000" cy="29845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  <a:sym typeface="Calibri" panose="020F050202020403020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  <a:defRPr/>
              </a:pPr>
              <a:endParaRPr lang="zh-CN" altLang="zh-CN" sz="135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61" name="图片 60" descr="9ca477acfe7b4fbe8ec7a3648e0d008d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-171399"/>
              <a:ext cx="12192000" cy="4104455"/>
            </a:xfrm>
            <a:prstGeom prst="rect">
              <a:avLst/>
            </a:prstGeom>
          </p:spPr>
        </p:pic>
      </p:grpSp>
      <p:sp>
        <p:nvSpPr>
          <p:cNvPr id="6" name="文本框 1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35360" y="4562817"/>
            <a:ext cx="115932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zh-CN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2018</a:t>
            </a:r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年中考复习</a:t>
            </a:r>
            <a:r>
              <a:rPr lang="en-US" altLang="zh-CN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----</a:t>
            </a:r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机</a:t>
            </a:r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械效率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1385" name="Freeform 7"/>
          <p:cNvSpPr>
            <a:spLocks/>
          </p:cNvSpPr>
          <p:nvPr/>
        </p:nvSpPr>
        <p:spPr bwMode="auto">
          <a:xfrm>
            <a:off x="2600325" y="1479550"/>
            <a:ext cx="517525" cy="198438"/>
          </a:xfrm>
          <a:custGeom>
            <a:avLst/>
            <a:gdLst>
              <a:gd name="T0" fmla="*/ 507941 w 162"/>
              <a:gd name="T1" fmla="*/ 198438 h 62"/>
              <a:gd name="T2" fmla="*/ 514330 w 162"/>
              <a:gd name="T3" fmla="*/ 172833 h 62"/>
              <a:gd name="T4" fmla="*/ 437660 w 162"/>
              <a:gd name="T5" fmla="*/ 83216 h 62"/>
              <a:gd name="T6" fmla="*/ 386546 w 162"/>
              <a:gd name="T7" fmla="*/ 96018 h 62"/>
              <a:gd name="T8" fmla="*/ 386546 w 162"/>
              <a:gd name="T9" fmla="*/ 89617 h 62"/>
              <a:gd name="T10" fmla="*/ 386546 w 162"/>
              <a:gd name="T11" fmla="*/ 86417 h 62"/>
              <a:gd name="T12" fmla="*/ 386546 w 162"/>
              <a:gd name="T13" fmla="*/ 70413 h 62"/>
              <a:gd name="T14" fmla="*/ 380157 w 162"/>
              <a:gd name="T15" fmla="*/ 51210 h 62"/>
              <a:gd name="T16" fmla="*/ 376963 w 162"/>
              <a:gd name="T17" fmla="*/ 48009 h 62"/>
              <a:gd name="T18" fmla="*/ 376963 w 162"/>
              <a:gd name="T19" fmla="*/ 48009 h 62"/>
              <a:gd name="T20" fmla="*/ 376963 w 162"/>
              <a:gd name="T21" fmla="*/ 48009 h 62"/>
              <a:gd name="T22" fmla="*/ 367379 w 162"/>
              <a:gd name="T23" fmla="*/ 28806 h 62"/>
              <a:gd name="T24" fmla="*/ 348211 w 162"/>
              <a:gd name="T25" fmla="*/ 16003 h 62"/>
              <a:gd name="T26" fmla="*/ 309876 w 162"/>
              <a:gd name="T27" fmla="*/ 0 h 62"/>
              <a:gd name="T28" fmla="*/ 265152 w 162"/>
              <a:gd name="T29" fmla="*/ 9602 h 62"/>
              <a:gd name="T30" fmla="*/ 233206 w 162"/>
              <a:gd name="T31" fmla="*/ 38407 h 62"/>
              <a:gd name="T32" fmla="*/ 223622 w 162"/>
              <a:gd name="T33" fmla="*/ 57611 h 62"/>
              <a:gd name="T34" fmla="*/ 220427 w 162"/>
              <a:gd name="T35" fmla="*/ 76815 h 62"/>
              <a:gd name="T36" fmla="*/ 185287 w 162"/>
              <a:gd name="T37" fmla="*/ 67213 h 62"/>
              <a:gd name="T38" fmla="*/ 166119 w 162"/>
              <a:gd name="T39" fmla="*/ 67213 h 62"/>
              <a:gd name="T40" fmla="*/ 130979 w 162"/>
              <a:gd name="T41" fmla="*/ 83216 h 62"/>
              <a:gd name="T42" fmla="*/ 105422 w 162"/>
              <a:gd name="T43" fmla="*/ 137626 h 62"/>
              <a:gd name="T44" fmla="*/ 102227 w 162"/>
              <a:gd name="T45" fmla="*/ 137626 h 62"/>
              <a:gd name="T46" fmla="*/ 102227 w 162"/>
              <a:gd name="T47" fmla="*/ 137626 h 62"/>
              <a:gd name="T48" fmla="*/ 102227 w 162"/>
              <a:gd name="T49" fmla="*/ 137626 h 62"/>
              <a:gd name="T50" fmla="*/ 3195 w 162"/>
              <a:gd name="T51" fmla="*/ 188836 h 62"/>
              <a:gd name="T52" fmla="*/ 0 w 162"/>
              <a:gd name="T53" fmla="*/ 198438 h 62"/>
              <a:gd name="T54" fmla="*/ 507941 w 162"/>
              <a:gd name="T55" fmla="*/ 198438 h 6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62" h="62">
                <a:moveTo>
                  <a:pt x="159" y="62"/>
                </a:moveTo>
                <a:cubicBezTo>
                  <a:pt x="160" y="59"/>
                  <a:pt x="161" y="57"/>
                  <a:pt x="161" y="54"/>
                </a:cubicBezTo>
                <a:cubicBezTo>
                  <a:pt x="162" y="40"/>
                  <a:pt x="151" y="26"/>
                  <a:pt x="137" y="26"/>
                </a:cubicBezTo>
                <a:cubicBezTo>
                  <a:pt x="131" y="26"/>
                  <a:pt x="125" y="27"/>
                  <a:pt x="121" y="30"/>
                </a:cubicBezTo>
                <a:cubicBezTo>
                  <a:pt x="121" y="30"/>
                  <a:pt x="121" y="29"/>
                  <a:pt x="121" y="28"/>
                </a:cubicBezTo>
                <a:cubicBezTo>
                  <a:pt x="121" y="28"/>
                  <a:pt x="121" y="27"/>
                  <a:pt x="121" y="27"/>
                </a:cubicBezTo>
                <a:cubicBezTo>
                  <a:pt x="121" y="25"/>
                  <a:pt x="121" y="24"/>
                  <a:pt x="121" y="22"/>
                </a:cubicBezTo>
                <a:cubicBezTo>
                  <a:pt x="120" y="20"/>
                  <a:pt x="120" y="18"/>
                  <a:pt x="119" y="16"/>
                </a:cubicBezTo>
                <a:cubicBezTo>
                  <a:pt x="119" y="16"/>
                  <a:pt x="119" y="15"/>
                  <a:pt x="118" y="15"/>
                </a:cubicBezTo>
                <a:cubicBezTo>
                  <a:pt x="118" y="15"/>
                  <a:pt x="118" y="15"/>
                  <a:pt x="118" y="15"/>
                </a:cubicBezTo>
                <a:cubicBezTo>
                  <a:pt x="118" y="15"/>
                  <a:pt x="118" y="15"/>
                  <a:pt x="118" y="15"/>
                </a:cubicBezTo>
                <a:cubicBezTo>
                  <a:pt x="118" y="13"/>
                  <a:pt x="117" y="12"/>
                  <a:pt x="115" y="9"/>
                </a:cubicBezTo>
                <a:cubicBezTo>
                  <a:pt x="113" y="7"/>
                  <a:pt x="111" y="6"/>
                  <a:pt x="109" y="5"/>
                </a:cubicBezTo>
                <a:cubicBezTo>
                  <a:pt x="106" y="2"/>
                  <a:pt x="101" y="1"/>
                  <a:pt x="97" y="0"/>
                </a:cubicBezTo>
                <a:cubicBezTo>
                  <a:pt x="92" y="0"/>
                  <a:pt x="88" y="1"/>
                  <a:pt x="83" y="3"/>
                </a:cubicBezTo>
                <a:cubicBezTo>
                  <a:pt x="79" y="5"/>
                  <a:pt x="76" y="8"/>
                  <a:pt x="73" y="12"/>
                </a:cubicBezTo>
                <a:cubicBezTo>
                  <a:pt x="72" y="14"/>
                  <a:pt x="71" y="16"/>
                  <a:pt x="70" y="18"/>
                </a:cubicBezTo>
                <a:cubicBezTo>
                  <a:pt x="69" y="20"/>
                  <a:pt x="69" y="22"/>
                  <a:pt x="69" y="24"/>
                </a:cubicBezTo>
                <a:cubicBezTo>
                  <a:pt x="66" y="22"/>
                  <a:pt x="62" y="21"/>
                  <a:pt x="58" y="21"/>
                </a:cubicBezTo>
                <a:cubicBezTo>
                  <a:pt x="56" y="21"/>
                  <a:pt x="54" y="21"/>
                  <a:pt x="52" y="21"/>
                </a:cubicBezTo>
                <a:cubicBezTo>
                  <a:pt x="48" y="22"/>
                  <a:pt x="44" y="24"/>
                  <a:pt x="41" y="26"/>
                </a:cubicBezTo>
                <a:cubicBezTo>
                  <a:pt x="36" y="31"/>
                  <a:pt x="33" y="36"/>
                  <a:pt x="33" y="43"/>
                </a:cubicBezTo>
                <a:cubicBezTo>
                  <a:pt x="33" y="43"/>
                  <a:pt x="32" y="43"/>
                  <a:pt x="32" y="43"/>
                </a:cubicBezTo>
                <a:cubicBezTo>
                  <a:pt x="30" y="43"/>
                  <a:pt x="28" y="43"/>
                  <a:pt x="32" y="43"/>
                </a:cubicBezTo>
                <a:cubicBezTo>
                  <a:pt x="32" y="43"/>
                  <a:pt x="32" y="43"/>
                  <a:pt x="32" y="43"/>
                </a:cubicBezTo>
                <a:cubicBezTo>
                  <a:pt x="20" y="41"/>
                  <a:pt x="6" y="45"/>
                  <a:pt x="1" y="59"/>
                </a:cubicBezTo>
                <a:cubicBezTo>
                  <a:pt x="1" y="60"/>
                  <a:pt x="1" y="61"/>
                  <a:pt x="0" y="62"/>
                </a:cubicBezTo>
                <a:lnTo>
                  <a:pt x="159" y="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1386" name="Freeform 9"/>
          <p:cNvSpPr>
            <a:spLocks/>
          </p:cNvSpPr>
          <p:nvPr/>
        </p:nvSpPr>
        <p:spPr bwMode="auto">
          <a:xfrm>
            <a:off x="8812213" y="3336925"/>
            <a:ext cx="865187" cy="328613"/>
          </a:xfrm>
          <a:custGeom>
            <a:avLst/>
            <a:gdLst>
              <a:gd name="T0" fmla="*/ 849224 w 271"/>
              <a:gd name="T1" fmla="*/ 328613 h 103"/>
              <a:gd name="T2" fmla="*/ 858802 w 271"/>
              <a:gd name="T3" fmla="*/ 287138 h 103"/>
              <a:gd name="T4" fmla="*/ 731099 w 271"/>
              <a:gd name="T5" fmla="*/ 137188 h 103"/>
              <a:gd name="T6" fmla="*/ 644900 w 271"/>
              <a:gd name="T7" fmla="*/ 162711 h 103"/>
              <a:gd name="T8" fmla="*/ 644900 w 271"/>
              <a:gd name="T9" fmla="*/ 153140 h 103"/>
              <a:gd name="T10" fmla="*/ 644900 w 271"/>
              <a:gd name="T11" fmla="*/ 143569 h 103"/>
              <a:gd name="T12" fmla="*/ 644900 w 271"/>
              <a:gd name="T13" fmla="*/ 118045 h 103"/>
              <a:gd name="T14" fmla="*/ 635322 w 271"/>
              <a:gd name="T15" fmla="*/ 86141 h 103"/>
              <a:gd name="T16" fmla="*/ 632129 w 271"/>
              <a:gd name="T17" fmla="*/ 79760 h 103"/>
              <a:gd name="T18" fmla="*/ 632129 w 271"/>
              <a:gd name="T19" fmla="*/ 79760 h 103"/>
              <a:gd name="T20" fmla="*/ 632129 w 271"/>
              <a:gd name="T21" fmla="*/ 79760 h 103"/>
              <a:gd name="T22" fmla="*/ 609781 w 271"/>
              <a:gd name="T23" fmla="*/ 47856 h 103"/>
              <a:gd name="T24" fmla="*/ 584241 w 271"/>
              <a:gd name="T25" fmla="*/ 25523 h 103"/>
              <a:gd name="T26" fmla="*/ 517197 w 271"/>
              <a:gd name="T27" fmla="*/ 3190 h 103"/>
              <a:gd name="T28" fmla="*/ 443768 w 271"/>
              <a:gd name="T29" fmla="*/ 15952 h 103"/>
              <a:gd name="T30" fmla="*/ 389494 w 271"/>
              <a:gd name="T31" fmla="*/ 63808 h 103"/>
              <a:gd name="T32" fmla="*/ 373531 w 271"/>
              <a:gd name="T33" fmla="*/ 95713 h 103"/>
              <a:gd name="T34" fmla="*/ 367146 w 271"/>
              <a:gd name="T35" fmla="*/ 127617 h 103"/>
              <a:gd name="T36" fmla="*/ 309679 w 271"/>
              <a:gd name="T37" fmla="*/ 111665 h 103"/>
              <a:gd name="T38" fmla="*/ 277754 w 271"/>
              <a:gd name="T39" fmla="*/ 111665 h 103"/>
              <a:gd name="T40" fmla="*/ 217095 w 271"/>
              <a:gd name="T41" fmla="*/ 143569 h 103"/>
              <a:gd name="T42" fmla="*/ 172399 w 271"/>
              <a:gd name="T43" fmla="*/ 229710 h 103"/>
              <a:gd name="T44" fmla="*/ 172399 w 271"/>
              <a:gd name="T45" fmla="*/ 229710 h 103"/>
              <a:gd name="T46" fmla="*/ 169206 w 271"/>
              <a:gd name="T47" fmla="*/ 232900 h 103"/>
              <a:gd name="T48" fmla="*/ 169206 w 271"/>
              <a:gd name="T49" fmla="*/ 232900 h 103"/>
              <a:gd name="T50" fmla="*/ 3193 w 271"/>
              <a:gd name="T51" fmla="*/ 312661 h 103"/>
              <a:gd name="T52" fmla="*/ 0 w 271"/>
              <a:gd name="T53" fmla="*/ 328613 h 103"/>
              <a:gd name="T54" fmla="*/ 849224 w 271"/>
              <a:gd name="T55" fmla="*/ 328613 h 10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71" h="103">
                <a:moveTo>
                  <a:pt x="266" y="103"/>
                </a:moveTo>
                <a:cubicBezTo>
                  <a:pt x="268" y="99"/>
                  <a:pt x="269" y="95"/>
                  <a:pt x="269" y="90"/>
                </a:cubicBezTo>
                <a:cubicBezTo>
                  <a:pt x="271" y="68"/>
                  <a:pt x="253" y="43"/>
                  <a:pt x="229" y="43"/>
                </a:cubicBezTo>
                <a:cubicBezTo>
                  <a:pt x="219" y="43"/>
                  <a:pt x="210" y="46"/>
                  <a:pt x="202" y="51"/>
                </a:cubicBezTo>
                <a:cubicBezTo>
                  <a:pt x="202" y="50"/>
                  <a:pt x="202" y="49"/>
                  <a:pt x="202" y="48"/>
                </a:cubicBezTo>
                <a:cubicBezTo>
                  <a:pt x="202" y="47"/>
                  <a:pt x="202" y="46"/>
                  <a:pt x="202" y="45"/>
                </a:cubicBezTo>
                <a:cubicBezTo>
                  <a:pt x="203" y="43"/>
                  <a:pt x="202" y="40"/>
                  <a:pt x="202" y="37"/>
                </a:cubicBezTo>
                <a:cubicBezTo>
                  <a:pt x="201" y="33"/>
                  <a:pt x="200" y="30"/>
                  <a:pt x="199" y="27"/>
                </a:cubicBezTo>
                <a:cubicBezTo>
                  <a:pt x="198" y="26"/>
                  <a:pt x="198" y="26"/>
                  <a:pt x="198" y="25"/>
                </a:cubicBezTo>
                <a:cubicBezTo>
                  <a:pt x="198" y="25"/>
                  <a:pt x="198" y="25"/>
                  <a:pt x="198" y="25"/>
                </a:cubicBezTo>
                <a:cubicBezTo>
                  <a:pt x="198" y="25"/>
                  <a:pt x="198" y="25"/>
                  <a:pt x="198" y="25"/>
                </a:cubicBezTo>
                <a:cubicBezTo>
                  <a:pt x="197" y="23"/>
                  <a:pt x="195" y="20"/>
                  <a:pt x="191" y="15"/>
                </a:cubicBezTo>
                <a:cubicBezTo>
                  <a:pt x="189" y="12"/>
                  <a:pt x="186" y="10"/>
                  <a:pt x="183" y="8"/>
                </a:cubicBezTo>
                <a:cubicBezTo>
                  <a:pt x="176" y="4"/>
                  <a:pt x="169" y="1"/>
                  <a:pt x="162" y="1"/>
                </a:cubicBezTo>
                <a:cubicBezTo>
                  <a:pt x="154" y="0"/>
                  <a:pt x="146" y="2"/>
                  <a:pt x="139" y="5"/>
                </a:cubicBezTo>
                <a:cubicBezTo>
                  <a:pt x="132" y="9"/>
                  <a:pt x="126" y="14"/>
                  <a:pt x="122" y="20"/>
                </a:cubicBezTo>
                <a:cubicBezTo>
                  <a:pt x="120" y="23"/>
                  <a:pt x="119" y="27"/>
                  <a:pt x="117" y="30"/>
                </a:cubicBezTo>
                <a:cubicBezTo>
                  <a:pt x="116" y="33"/>
                  <a:pt x="115" y="37"/>
                  <a:pt x="115" y="40"/>
                </a:cubicBezTo>
                <a:cubicBezTo>
                  <a:pt x="109" y="37"/>
                  <a:pt x="104" y="35"/>
                  <a:pt x="97" y="35"/>
                </a:cubicBezTo>
                <a:cubicBezTo>
                  <a:pt x="94" y="35"/>
                  <a:pt x="90" y="35"/>
                  <a:pt x="87" y="35"/>
                </a:cubicBezTo>
                <a:cubicBezTo>
                  <a:pt x="80" y="37"/>
                  <a:pt x="73" y="40"/>
                  <a:pt x="68" y="45"/>
                </a:cubicBezTo>
                <a:cubicBezTo>
                  <a:pt x="60" y="51"/>
                  <a:pt x="55" y="61"/>
                  <a:pt x="54" y="72"/>
                </a:cubicBezTo>
                <a:cubicBezTo>
                  <a:pt x="54" y="72"/>
                  <a:pt x="54" y="72"/>
                  <a:pt x="54" y="72"/>
                </a:cubicBezTo>
                <a:cubicBezTo>
                  <a:pt x="50" y="72"/>
                  <a:pt x="47" y="71"/>
                  <a:pt x="53" y="73"/>
                </a:cubicBezTo>
                <a:cubicBezTo>
                  <a:pt x="53" y="73"/>
                  <a:pt x="53" y="73"/>
                  <a:pt x="53" y="73"/>
                </a:cubicBezTo>
                <a:cubicBezTo>
                  <a:pt x="33" y="68"/>
                  <a:pt x="9" y="75"/>
                  <a:pt x="1" y="98"/>
                </a:cubicBezTo>
                <a:cubicBezTo>
                  <a:pt x="1" y="100"/>
                  <a:pt x="0" y="102"/>
                  <a:pt x="0" y="103"/>
                </a:cubicBezTo>
                <a:lnTo>
                  <a:pt x="266" y="10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101387" name="Group 17"/>
          <p:cNvGrpSpPr>
            <a:grpSpLocks/>
          </p:cNvGrpSpPr>
          <p:nvPr/>
        </p:nvGrpSpPr>
        <p:grpSpPr bwMode="auto">
          <a:xfrm rot="631247">
            <a:off x="4670425" y="3375025"/>
            <a:ext cx="276225" cy="266700"/>
            <a:chOff x="223" y="203"/>
            <a:chExt cx="213" cy="211"/>
          </a:xfrm>
        </p:grpSpPr>
        <p:sp>
          <p:nvSpPr>
            <p:cNvPr id="101417" name="Freeform 18"/>
            <p:cNvSpPr>
              <a:spLocks/>
            </p:cNvSpPr>
            <p:nvPr/>
          </p:nvSpPr>
          <p:spPr bwMode="auto">
            <a:xfrm>
              <a:off x="223" y="203"/>
              <a:ext cx="213" cy="211"/>
            </a:xfrm>
            <a:custGeom>
              <a:avLst/>
              <a:gdLst>
                <a:gd name="T0" fmla="*/ 133 w 213"/>
                <a:gd name="T1" fmla="*/ 0 h 211"/>
                <a:gd name="T2" fmla="*/ 130 w 213"/>
                <a:gd name="T3" fmla="*/ 90 h 211"/>
                <a:gd name="T4" fmla="*/ 213 w 213"/>
                <a:gd name="T5" fmla="*/ 130 h 211"/>
                <a:gd name="T6" fmla="*/ 121 w 213"/>
                <a:gd name="T7" fmla="*/ 130 h 211"/>
                <a:gd name="T8" fmla="*/ 83 w 213"/>
                <a:gd name="T9" fmla="*/ 211 h 211"/>
                <a:gd name="T10" fmla="*/ 83 w 213"/>
                <a:gd name="T11" fmla="*/ 121 h 211"/>
                <a:gd name="T12" fmla="*/ 0 w 213"/>
                <a:gd name="T13" fmla="*/ 81 h 211"/>
                <a:gd name="T14" fmla="*/ 93 w 213"/>
                <a:gd name="T15" fmla="*/ 81 h 211"/>
                <a:gd name="T16" fmla="*/ 133 w 213"/>
                <a:gd name="T17" fmla="*/ 0 h 2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3" h="211">
                  <a:moveTo>
                    <a:pt x="133" y="0"/>
                  </a:moveTo>
                  <a:lnTo>
                    <a:pt x="130" y="90"/>
                  </a:lnTo>
                  <a:lnTo>
                    <a:pt x="213" y="130"/>
                  </a:lnTo>
                  <a:lnTo>
                    <a:pt x="121" y="130"/>
                  </a:lnTo>
                  <a:lnTo>
                    <a:pt x="83" y="211"/>
                  </a:lnTo>
                  <a:lnTo>
                    <a:pt x="83" y="121"/>
                  </a:lnTo>
                  <a:lnTo>
                    <a:pt x="0" y="81"/>
                  </a:lnTo>
                  <a:lnTo>
                    <a:pt x="93" y="81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1418" name="Oval 19"/>
            <p:cNvSpPr>
              <a:spLocks noChangeArrowheads="1"/>
            </p:cNvSpPr>
            <p:nvPr/>
          </p:nvSpPr>
          <p:spPr bwMode="auto">
            <a:xfrm>
              <a:off x="259" y="239"/>
              <a:ext cx="142" cy="139"/>
            </a:xfrm>
            <a:prstGeom prst="ellipse">
              <a:avLst/>
            </a:prstGeom>
            <a:solidFill>
              <a:srgbClr val="FFFFFF">
                <a:alpha val="1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01388" name="Group 17"/>
          <p:cNvGrpSpPr>
            <a:grpSpLocks/>
          </p:cNvGrpSpPr>
          <p:nvPr/>
        </p:nvGrpSpPr>
        <p:grpSpPr bwMode="auto">
          <a:xfrm rot="631247">
            <a:off x="8026400" y="2482850"/>
            <a:ext cx="276225" cy="266700"/>
            <a:chOff x="223" y="203"/>
            <a:chExt cx="213" cy="211"/>
          </a:xfrm>
        </p:grpSpPr>
        <p:sp>
          <p:nvSpPr>
            <p:cNvPr id="101415" name="Freeform 18"/>
            <p:cNvSpPr>
              <a:spLocks/>
            </p:cNvSpPr>
            <p:nvPr/>
          </p:nvSpPr>
          <p:spPr bwMode="auto">
            <a:xfrm>
              <a:off x="223" y="203"/>
              <a:ext cx="213" cy="211"/>
            </a:xfrm>
            <a:custGeom>
              <a:avLst/>
              <a:gdLst>
                <a:gd name="T0" fmla="*/ 133 w 213"/>
                <a:gd name="T1" fmla="*/ 0 h 211"/>
                <a:gd name="T2" fmla="*/ 130 w 213"/>
                <a:gd name="T3" fmla="*/ 90 h 211"/>
                <a:gd name="T4" fmla="*/ 213 w 213"/>
                <a:gd name="T5" fmla="*/ 130 h 211"/>
                <a:gd name="T6" fmla="*/ 121 w 213"/>
                <a:gd name="T7" fmla="*/ 130 h 211"/>
                <a:gd name="T8" fmla="*/ 83 w 213"/>
                <a:gd name="T9" fmla="*/ 211 h 211"/>
                <a:gd name="T10" fmla="*/ 83 w 213"/>
                <a:gd name="T11" fmla="*/ 121 h 211"/>
                <a:gd name="T12" fmla="*/ 0 w 213"/>
                <a:gd name="T13" fmla="*/ 81 h 211"/>
                <a:gd name="T14" fmla="*/ 93 w 213"/>
                <a:gd name="T15" fmla="*/ 81 h 211"/>
                <a:gd name="T16" fmla="*/ 133 w 213"/>
                <a:gd name="T17" fmla="*/ 0 h 2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3" h="211">
                  <a:moveTo>
                    <a:pt x="133" y="0"/>
                  </a:moveTo>
                  <a:lnTo>
                    <a:pt x="130" y="90"/>
                  </a:lnTo>
                  <a:lnTo>
                    <a:pt x="213" y="130"/>
                  </a:lnTo>
                  <a:lnTo>
                    <a:pt x="121" y="130"/>
                  </a:lnTo>
                  <a:lnTo>
                    <a:pt x="83" y="211"/>
                  </a:lnTo>
                  <a:lnTo>
                    <a:pt x="83" y="121"/>
                  </a:lnTo>
                  <a:lnTo>
                    <a:pt x="0" y="81"/>
                  </a:lnTo>
                  <a:lnTo>
                    <a:pt x="93" y="81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1416" name="Oval 19"/>
            <p:cNvSpPr>
              <a:spLocks noChangeArrowheads="1"/>
            </p:cNvSpPr>
            <p:nvPr/>
          </p:nvSpPr>
          <p:spPr bwMode="auto">
            <a:xfrm>
              <a:off x="259" y="239"/>
              <a:ext cx="142" cy="139"/>
            </a:xfrm>
            <a:prstGeom prst="ellipse">
              <a:avLst/>
            </a:prstGeom>
            <a:solidFill>
              <a:srgbClr val="FFFFFF">
                <a:alpha val="1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01395" name="Gruppieren 1"/>
          <p:cNvGrpSpPr>
            <a:grpSpLocks/>
          </p:cNvGrpSpPr>
          <p:nvPr/>
        </p:nvGrpSpPr>
        <p:grpSpPr bwMode="auto">
          <a:xfrm>
            <a:off x="6149975" y="755650"/>
            <a:ext cx="692150" cy="700088"/>
            <a:chOff x="4782477" y="287265"/>
            <a:chExt cx="1279614" cy="1279614"/>
          </a:xfrm>
        </p:grpSpPr>
        <p:sp>
          <p:nvSpPr>
            <p:cNvPr id="101396" name="Ellipse 2"/>
            <p:cNvSpPr>
              <a:spLocks noChangeArrowheads="1"/>
            </p:cNvSpPr>
            <p:nvPr/>
          </p:nvSpPr>
          <p:spPr bwMode="gray">
            <a:xfrm>
              <a:off x="4782477" y="287265"/>
              <a:ext cx="1279614" cy="1279614"/>
            </a:xfrm>
            <a:prstGeom prst="ellipse">
              <a:avLst/>
            </a:prstGeom>
            <a:solidFill>
              <a:srgbClr val="FFC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8000" tIns="108000" rIns="144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宋体" charset="-122"/>
                </a:defRPr>
              </a:lvl9pPr>
            </a:lstStyle>
            <a:p>
              <a:pPr algn="ctr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typeface="Wingdings" charset="2"/>
                <a:buChar char="§"/>
              </a:pPr>
              <a:endParaRPr altLang="zh-CN" sz="1600" noProof="1">
                <a:solidFill>
                  <a:srgbClr val="000000"/>
                </a:solidFill>
              </a:endParaRPr>
            </a:p>
          </p:txBody>
        </p:sp>
        <p:grpSp>
          <p:nvGrpSpPr>
            <p:cNvPr id="101397" name="Gruppieren 3"/>
            <p:cNvGrpSpPr>
              <a:grpSpLocks/>
            </p:cNvGrpSpPr>
            <p:nvPr/>
          </p:nvGrpSpPr>
          <p:grpSpPr bwMode="auto">
            <a:xfrm>
              <a:off x="5187288" y="474711"/>
              <a:ext cx="485779" cy="885145"/>
              <a:chOff x="8288338" y="2838450"/>
              <a:chExt cx="660400" cy="1203325"/>
            </a:xfrm>
          </p:grpSpPr>
          <p:sp>
            <p:nvSpPr>
              <p:cNvPr id="101398" name="Rectangle 29"/>
              <p:cNvSpPr>
                <a:spLocks noChangeArrowheads="1"/>
              </p:cNvSpPr>
              <p:nvPr/>
            </p:nvSpPr>
            <p:spPr bwMode="auto">
              <a:xfrm>
                <a:off x="8307388" y="3559175"/>
                <a:ext cx="119063" cy="1047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9pPr>
              </a:lstStyle>
              <a:p>
                <a:endParaRPr lang="en-US" altLang="zh-CN">
                  <a:solidFill>
                    <a:srgbClr val="000000"/>
                  </a:solidFill>
                </a:endParaRPr>
              </a:p>
            </p:txBody>
          </p:sp>
          <p:sp>
            <p:nvSpPr>
              <p:cNvPr id="101399" name="Rectangle 30"/>
              <p:cNvSpPr>
                <a:spLocks noChangeArrowheads="1"/>
              </p:cNvSpPr>
              <p:nvPr/>
            </p:nvSpPr>
            <p:spPr bwMode="auto">
              <a:xfrm>
                <a:off x="8828088" y="3559175"/>
                <a:ext cx="120650" cy="1047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宋体" charset="-122"/>
                  </a:defRPr>
                </a:lvl9pPr>
              </a:lstStyle>
              <a:p>
                <a:endParaRPr lang="en-US" altLang="zh-CN">
                  <a:solidFill>
                    <a:srgbClr val="000000"/>
                  </a:solidFill>
                </a:endParaRPr>
              </a:p>
            </p:txBody>
          </p:sp>
          <p:sp>
            <p:nvSpPr>
              <p:cNvPr id="101400" name="Freeform 31"/>
              <p:cNvSpPr>
                <a:spLocks/>
              </p:cNvSpPr>
              <p:nvPr/>
            </p:nvSpPr>
            <p:spPr bwMode="auto">
              <a:xfrm>
                <a:off x="8307388" y="2838450"/>
                <a:ext cx="641350" cy="701675"/>
              </a:xfrm>
              <a:custGeom>
                <a:avLst/>
                <a:gdLst>
                  <a:gd name="T0" fmla="*/ 322550 w 171"/>
                  <a:gd name="T1" fmla="*/ 0 h 187"/>
                  <a:gd name="T2" fmla="*/ 0 w 171"/>
                  <a:gd name="T3" fmla="*/ 247650 h 187"/>
                  <a:gd name="T4" fmla="*/ 0 w 171"/>
                  <a:gd name="T5" fmla="*/ 318943 h 187"/>
                  <a:gd name="T6" fmla="*/ 0 w 171"/>
                  <a:gd name="T7" fmla="*/ 701675 h 187"/>
                  <a:gd name="T8" fmla="*/ 120019 w 171"/>
                  <a:gd name="T9" fmla="*/ 701675 h 187"/>
                  <a:gd name="T10" fmla="*/ 120019 w 171"/>
                  <a:gd name="T11" fmla="*/ 311439 h 187"/>
                  <a:gd name="T12" fmla="*/ 322550 w 171"/>
                  <a:gd name="T13" fmla="*/ 135082 h 187"/>
                  <a:gd name="T14" fmla="*/ 521331 w 171"/>
                  <a:gd name="T15" fmla="*/ 311439 h 187"/>
                  <a:gd name="T16" fmla="*/ 521331 w 171"/>
                  <a:gd name="T17" fmla="*/ 701675 h 187"/>
                  <a:gd name="T18" fmla="*/ 641350 w 171"/>
                  <a:gd name="T19" fmla="*/ 701675 h 187"/>
                  <a:gd name="T20" fmla="*/ 641350 w 171"/>
                  <a:gd name="T21" fmla="*/ 318943 h 187"/>
                  <a:gd name="T22" fmla="*/ 641350 w 171"/>
                  <a:gd name="T23" fmla="*/ 247650 h 187"/>
                  <a:gd name="T24" fmla="*/ 322550 w 171"/>
                  <a:gd name="T25" fmla="*/ 0 h 1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1" h="187">
                    <a:moveTo>
                      <a:pt x="86" y="0"/>
                    </a:moveTo>
                    <a:cubicBezTo>
                      <a:pt x="41" y="0"/>
                      <a:pt x="5" y="29"/>
                      <a:pt x="0" y="6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187"/>
                      <a:pt x="0" y="187"/>
                      <a:pt x="0" y="187"/>
                    </a:cubicBezTo>
                    <a:cubicBezTo>
                      <a:pt x="32" y="187"/>
                      <a:pt x="32" y="187"/>
                      <a:pt x="32" y="187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32" y="57"/>
                      <a:pt x="56" y="36"/>
                      <a:pt x="86" y="36"/>
                    </a:cubicBezTo>
                    <a:cubicBezTo>
                      <a:pt x="115" y="36"/>
                      <a:pt x="139" y="57"/>
                      <a:pt x="139" y="83"/>
                    </a:cubicBezTo>
                    <a:cubicBezTo>
                      <a:pt x="139" y="187"/>
                      <a:pt x="139" y="187"/>
                      <a:pt x="139" y="187"/>
                    </a:cubicBezTo>
                    <a:cubicBezTo>
                      <a:pt x="171" y="187"/>
                      <a:pt x="171" y="187"/>
                      <a:pt x="171" y="187"/>
                    </a:cubicBezTo>
                    <a:cubicBezTo>
                      <a:pt x="171" y="85"/>
                      <a:pt x="171" y="85"/>
                      <a:pt x="171" y="85"/>
                    </a:cubicBezTo>
                    <a:cubicBezTo>
                      <a:pt x="171" y="66"/>
                      <a:pt x="171" y="66"/>
                      <a:pt x="171" y="66"/>
                    </a:cubicBezTo>
                    <a:cubicBezTo>
                      <a:pt x="166" y="29"/>
                      <a:pt x="130" y="0"/>
                      <a:pt x="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1401" name="Freeform 32"/>
              <p:cNvSpPr>
                <a:spLocks/>
              </p:cNvSpPr>
              <p:nvPr/>
            </p:nvSpPr>
            <p:spPr bwMode="auto">
              <a:xfrm>
                <a:off x="8288338" y="3705225"/>
                <a:ext cx="107950" cy="336550"/>
              </a:xfrm>
              <a:custGeom>
                <a:avLst/>
                <a:gdLst>
                  <a:gd name="T0" fmla="*/ 82550 w 68"/>
                  <a:gd name="T1" fmla="*/ 0 h 212"/>
                  <a:gd name="T2" fmla="*/ 55563 w 68"/>
                  <a:gd name="T3" fmla="*/ 134938 h 212"/>
                  <a:gd name="T4" fmla="*/ 0 w 68"/>
                  <a:gd name="T5" fmla="*/ 153988 h 212"/>
                  <a:gd name="T6" fmla="*/ 25400 w 68"/>
                  <a:gd name="T7" fmla="*/ 336550 h 212"/>
                  <a:gd name="T8" fmla="*/ 44450 w 68"/>
                  <a:gd name="T9" fmla="*/ 198438 h 212"/>
                  <a:gd name="T10" fmla="*/ 107950 w 68"/>
                  <a:gd name="T11" fmla="*/ 165100 h 212"/>
                  <a:gd name="T12" fmla="*/ 82550 w 68"/>
                  <a:gd name="T13" fmla="*/ 0 h 2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8" h="212">
                    <a:moveTo>
                      <a:pt x="52" y="0"/>
                    </a:moveTo>
                    <a:lnTo>
                      <a:pt x="35" y="85"/>
                    </a:lnTo>
                    <a:lnTo>
                      <a:pt x="0" y="97"/>
                    </a:lnTo>
                    <a:lnTo>
                      <a:pt x="16" y="212"/>
                    </a:lnTo>
                    <a:lnTo>
                      <a:pt x="28" y="125"/>
                    </a:lnTo>
                    <a:lnTo>
                      <a:pt x="68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1402" name="Freeform 33"/>
              <p:cNvSpPr>
                <a:spLocks/>
              </p:cNvSpPr>
              <p:nvPr/>
            </p:nvSpPr>
            <p:spPr bwMode="auto">
              <a:xfrm>
                <a:off x="8809038" y="3700463"/>
                <a:ext cx="109538" cy="341312"/>
              </a:xfrm>
              <a:custGeom>
                <a:avLst/>
                <a:gdLst>
                  <a:gd name="T0" fmla="*/ 82550 w 69"/>
                  <a:gd name="T1" fmla="*/ 0 h 215"/>
                  <a:gd name="T2" fmla="*/ 57150 w 69"/>
                  <a:gd name="T3" fmla="*/ 139700 h 215"/>
                  <a:gd name="T4" fmla="*/ 0 w 69"/>
                  <a:gd name="T5" fmla="*/ 153987 h 215"/>
                  <a:gd name="T6" fmla="*/ 26988 w 69"/>
                  <a:gd name="T7" fmla="*/ 341312 h 215"/>
                  <a:gd name="T8" fmla="*/ 46038 w 69"/>
                  <a:gd name="T9" fmla="*/ 200025 h 215"/>
                  <a:gd name="T10" fmla="*/ 109538 w 69"/>
                  <a:gd name="T11" fmla="*/ 165100 h 215"/>
                  <a:gd name="T12" fmla="*/ 82550 w 69"/>
                  <a:gd name="T13" fmla="*/ 0 h 2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9" h="215">
                    <a:moveTo>
                      <a:pt x="52" y="0"/>
                    </a:moveTo>
                    <a:lnTo>
                      <a:pt x="36" y="88"/>
                    </a:lnTo>
                    <a:lnTo>
                      <a:pt x="0" y="97"/>
                    </a:lnTo>
                    <a:lnTo>
                      <a:pt x="17" y="215"/>
                    </a:lnTo>
                    <a:lnTo>
                      <a:pt x="29" y="126"/>
                    </a:lnTo>
                    <a:lnTo>
                      <a:pt x="69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81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71464" y="1124744"/>
            <a:ext cx="9649071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6.</a:t>
            </a:r>
            <a:r>
              <a:rPr lang="zh-CN" altLang="en-US" sz="2800" spc="-3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spc="-3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spc="-300" dirty="0">
                <a:latin typeface="Microsoft YaHei" charset="-122"/>
                <a:ea typeface="Microsoft YaHei" charset="-122"/>
                <a:cs typeface="Microsoft YaHei" charset="-122"/>
              </a:rPr>
              <a:t>重庆）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工 人 师 傅 用 如 图 所 示 的 滑 轮 组 ， 将 重 为 </a:t>
            </a:r>
            <a:r>
              <a:rPr lang="en-US" altLang="zh-CN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800 N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 的 物 体 缓 慢 匀 速 竖 直 提 升 </a:t>
            </a:r>
            <a:r>
              <a:rPr lang="en-US" altLang="zh-CN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m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 ， 人 对 绳 端 的  拉 力</a:t>
            </a:r>
            <a:r>
              <a:rPr lang="en-US" altLang="zh-CN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 为</a:t>
            </a:r>
            <a:r>
              <a:rPr lang="en-US" altLang="zh-CN" sz="2800" spc="-300" dirty="0">
                <a:latin typeface="Microsoft YaHei" charset="-122"/>
                <a:ea typeface="Microsoft YaHei" charset="-122"/>
                <a:cs typeface="Microsoft YaHei" charset="-122"/>
              </a:rPr>
              <a:t>500N</a:t>
            </a:r>
            <a:r>
              <a:rPr lang="zh-CN" altLang="en-US" sz="2800" spc="-3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2800" spc="-300" dirty="0" smtClean="0">
                <a:latin typeface="Microsoft YaHei" charset="-122"/>
                <a:ea typeface="Microsoft YaHei" charset="-122"/>
                <a:cs typeface="Microsoft YaHei" charset="-122"/>
              </a:rPr>
              <a:t>不 计 绳 重 和 滑 轮 转 轴 处  的 摩  擦</a:t>
            </a:r>
            <a:r>
              <a:rPr lang="zh-CN" altLang="en-US" sz="2800" spc="-300" dirty="0">
                <a:latin typeface="Microsoft YaHei" charset="-122"/>
                <a:ea typeface="Microsoft YaHei" charset="-122"/>
                <a:cs typeface="Microsoft YaHei" charset="-122"/>
              </a:rPr>
              <a:t>，则（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．绳子自由端移动的距离为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9 m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．动滑轮的重力为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200 N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．人通过滑轮组做的有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用功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1500 J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．滑轮组的机械效率为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53.3%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11439" y="2420888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B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96190" y="1772816"/>
            <a:ext cx="1993900" cy="46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764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3472" y="1196752"/>
            <a:ext cx="10081120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．如图所示，工人用滑轮组吊起质量为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40kg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的箱子，工人施加的拉力为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250N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，箱子被匀速竖直提升了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，不计绳重和摩擦，取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g=10N/kg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，则滑轮组的机械效率为（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62.5%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80%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50%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445419" y="2492896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C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91744" y="3152572"/>
            <a:ext cx="2727661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4816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0620" y="2977417"/>
            <a:ext cx="9454380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．绳子自由端移动的速度是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6m/s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．拉力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在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30s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内所做的功是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9×10</a:t>
            </a:r>
            <a:r>
              <a:rPr lang="en-US" altLang="zh-CN" sz="2400" baseline="30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J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．故障车在被拖离过程中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受到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阻力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1.5×10</a:t>
            </a:r>
            <a:r>
              <a:rPr lang="en-US" altLang="zh-CN" sz="2400" baseline="30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N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．故障车克服摩擦阻力做功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2.16×10</a:t>
            </a:r>
            <a:r>
              <a:rPr lang="en-US" altLang="zh-CN" sz="2400" baseline="30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J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5440" y="802463"/>
            <a:ext cx="10513167" cy="22430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．在一次车辆故障处置过程中，拖车所用装置简化如图．为了尽快疏通道路，交警只用了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30s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的时间，指挥拖车在水平路面上将质量是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1.5t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的故障车匀速拖动了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180m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．绳子自由端的拉力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500N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，该装置的机械效率是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80%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．下列说法正确的是（　　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855640" y="2443084"/>
            <a:ext cx="1060103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D 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12371" y="3264126"/>
            <a:ext cx="4680174" cy="189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35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9456" y="692696"/>
            <a:ext cx="10297144" cy="480131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陕西）如图所示，某工地用滑轮组将重为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5000N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的货物匀速提升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，所用时间为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20s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，在绳的末端所用拉力为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2200N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，下列说法错误的是（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M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处滑轮的作用是改变力的方向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．提升货物过程中的有用功是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3×10</a:t>
            </a:r>
            <a:r>
              <a:rPr lang="en-US" altLang="zh-CN" sz="2400" baseline="30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J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．拉力的功率为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660W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．若只增加货物所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受的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重力，滑轮组的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   机械效率将增大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79976" y="1988840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C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32304" y="1988840"/>
            <a:ext cx="1714500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162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07786" y="679320"/>
            <a:ext cx="9577063" cy="2031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10.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2016•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百色）如图所示，分别用甲、乙两个滑轮组在相等时间内将质量相等的重物匀速提升相同的高度，绳和轮之间的摩擦均不计，下列说法正确的是（　　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07786" y="2651394"/>
            <a:ext cx="7470775" cy="267765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．甲滑轮组比乙滑轮组更省力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．甲滑轮组绳子移动的速度比乙的大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．甲、乙两个滑轮组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对重物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所做的功相等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．甲滑轮组的机械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效率比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乙的低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20136" y="1988840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C 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7" y="2019902"/>
            <a:ext cx="2532268" cy="309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251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3472" y="764704"/>
            <a:ext cx="10369151" cy="489364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考点</a:t>
            </a:r>
            <a:r>
              <a:rPr lang="en-US" altLang="zh-CN" sz="2800" b="1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： 斜面的机械效率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南充）将一个重为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4.5N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的物体沿斜面从底端匀速拉到顶端（如图所示），斜面长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1.2m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，高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0.4m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，斜面对物体的摩擦力为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0.3N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（物体大小可忽略）．则下列说法正确的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(     )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A．沿斜面向上的拉力0.3N	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B．有用功0.36J，机械效率20%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C．有用功1.8J，机械效率20%	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D．总功2.16J，机械效率83.3%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64701" y="2872973"/>
            <a:ext cx="967803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D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60096" y="3396193"/>
            <a:ext cx="43942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840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35560" y="1772816"/>
            <a:ext cx="8175625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．（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2017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宜昌）现要利用斜面将木箱拉上汽车，下列做法中可以提高斜面机械效率的是（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．以较快的速度拉木箱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．以较慢的速度拉木箱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．减小斜面的倾斜程度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．增大斜面的倾斜程度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16280" y="2420888"/>
            <a:ext cx="936104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D </a:t>
            </a:r>
          </a:p>
        </p:txBody>
      </p:sp>
    </p:spTree>
    <p:extLst>
      <p:ext uri="{BB962C8B-B14F-4D97-AF65-F5344CB8AC3E}">
        <p14:creationId xmlns:p14="http://schemas.microsoft.com/office/powerpoint/2010/main" xmlns="" val="9998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9456" y="1412776"/>
            <a:ext cx="10225136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考点</a:t>
            </a:r>
            <a:r>
              <a:rPr lang="en-US" altLang="zh-CN" sz="2800" b="1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：增大或减小机械效率的</a:t>
            </a:r>
            <a:r>
              <a:rPr lang="zh-CN" altLang="en-US" sz="2800" b="1" dirty="0" smtClean="0">
                <a:latin typeface="Microsoft YaHei" charset="-122"/>
                <a:ea typeface="Microsoft YaHei" charset="-122"/>
                <a:cs typeface="Microsoft YaHei" charset="-122"/>
              </a:rPr>
              <a:t>方法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来宾）下列关于机械效率的说法正确的是（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．越省力的机械，机械效率越高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．做功越少的机械，机械效率越低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．做功越慢的机械，机械效率越低    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．总功相同，有用功越大的机械，机械效率越高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56440" y="2060848"/>
            <a:ext cx="864096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D </a:t>
            </a:r>
          </a:p>
        </p:txBody>
      </p:sp>
    </p:spTree>
    <p:extLst>
      <p:ext uri="{BB962C8B-B14F-4D97-AF65-F5344CB8AC3E}">
        <p14:creationId xmlns:p14="http://schemas.microsoft.com/office/powerpoint/2010/main" xmlns="" val="212010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59496" y="1556792"/>
            <a:ext cx="8856984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14.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通过测量滑轮组机械效率的实验，可得出下列各措施中能提高机械效率的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是（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．增加提升重物的重力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．改用质量小的定滑轮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．减少提升高度，减少做功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．增加动滑轮，减小拉力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07968" y="2204864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A </a:t>
            </a:r>
          </a:p>
        </p:txBody>
      </p:sp>
    </p:spTree>
    <p:extLst>
      <p:ext uri="{BB962C8B-B14F-4D97-AF65-F5344CB8AC3E}">
        <p14:creationId xmlns:p14="http://schemas.microsoft.com/office/powerpoint/2010/main" xmlns="" val="199775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47528" y="1268760"/>
            <a:ext cx="8175625" cy="389420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．如图所示使用滑轮组提升重物时，能够提高机械效率的方法是（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．改变绕绳的方式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．增加物体的提升高度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．减少物体的提升高度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．增加提升物的物重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655840" y="1916832"/>
            <a:ext cx="1296144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D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80220" y="1299617"/>
            <a:ext cx="1452345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003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487488" y="1196752"/>
            <a:ext cx="9649072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【考点梳理】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一、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额外功、有用功、总功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额外功：使用机械时，对完成工作任务无用而不得不做的功叫做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有用功：真正对完成工作任务有用的功叫做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总功：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之和叫做总功。</a:t>
            </a:r>
            <a:endParaRPr lang="zh-CN" altLang="en-US" sz="2800" b="1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注意：在具体实例中会区分有用功、额外功及总功的含义</a:t>
            </a: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59174" y="3023429"/>
            <a:ext cx="166751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kern="1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Times New Roman" panose="02020603050405020304"/>
              </a:rPr>
              <a:t>额外功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78810" y="3685983"/>
            <a:ext cx="166751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kern="1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Times New Roman" panose="02020603050405020304"/>
              </a:rPr>
              <a:t>有用功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78852" y="4348537"/>
            <a:ext cx="166751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kern="1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Times New Roman" panose="02020603050405020304"/>
              </a:rPr>
              <a:t>额外功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546362" y="4332529"/>
            <a:ext cx="166751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 kern="10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Times New Roman" panose="02020603050405020304"/>
              </a:rPr>
              <a:t>有用功</a:t>
            </a:r>
          </a:p>
        </p:txBody>
      </p:sp>
    </p:spTree>
    <p:extLst>
      <p:ext uri="{BB962C8B-B14F-4D97-AF65-F5344CB8AC3E}">
        <p14:creationId xmlns:p14="http://schemas.microsoft.com/office/powerpoint/2010/main" xmlns="" val="11071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5440" y="1340768"/>
            <a:ext cx="9649071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17.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泰州）工人师傅要将质量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100kg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的木箱搬到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1.5m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高的车厢里，他将一块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5m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长的长板搁在地面与车厢之间构成斜面，然后站在车上用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400N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的拉力在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10s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内将物体从斜面底端匀速拉到车厢里，如图所示，（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g=10N/kg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）求：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）工人所做的有用功；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）工人做功的功率；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）斜面的机械效率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7664" y="4039716"/>
            <a:ext cx="67564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887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37031" y="832700"/>
            <a:ext cx="10369152" cy="20159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spc="-1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解：（</a:t>
            </a:r>
            <a:r>
              <a:rPr lang="en-US" altLang="zh-CN" sz="2800" spc="-1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spc="-1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）木箱的重力   </a:t>
            </a:r>
            <a:r>
              <a:rPr lang="en-US" altLang="zh-CN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G=mg=100kg×10N/kg=1000N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工人师傅对木箱做的有用功</a:t>
            </a:r>
            <a:r>
              <a:rPr lang="zh-CN" altLang="en-US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W</a:t>
            </a:r>
            <a:r>
              <a:rPr lang="zh-CN" altLang="en-US" sz="2800" baseline="-250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有用</a:t>
            </a: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lang="en-US" altLang="zh-CN" sz="2800" dirty="0" err="1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Gh</a:t>
            </a: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=1000N×1.5m=1500J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37031" y="2132856"/>
            <a:ext cx="9895355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（</a:t>
            </a: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2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）拉力做的总功 </a:t>
            </a: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   W</a:t>
            </a:r>
            <a:r>
              <a:rPr lang="zh-CN" altLang="en-US" sz="2800" baseline="-250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总</a:t>
            </a: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=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Fs=400N×5m=2000J．</a:t>
            </a: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  拉力做功的功率为 </a:t>
            </a: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4" name="对象 3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289371"/>
              </p:ext>
            </p:extLst>
          </p:nvPr>
        </p:nvGraphicFramePr>
        <p:xfrm>
          <a:off x="4413395" y="3375244"/>
          <a:ext cx="3816424" cy="860770"/>
        </p:xfrm>
        <a:graphic>
          <a:graphicData uri="http://schemas.openxmlformats.org/presentationml/2006/ole">
            <p:oleObj spid="_x0000_s15365" r:id="rId4" imgW="4673520" imgH="1054080" progId="">
              <p:embed/>
            </p:oleObj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5" cstate="print"/>
          <a:srcRect t="31857"/>
          <a:stretch/>
        </p:blipFill>
        <p:spPr>
          <a:xfrm>
            <a:off x="1703512" y="4926058"/>
            <a:ext cx="5040560" cy="104988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137030" y="4210278"/>
            <a:ext cx="9895355" cy="13088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）斜面的机械效率：</a:t>
            </a:r>
            <a:endParaRPr lang="en-US" altLang="zh-CN" sz="2800" dirty="0" smtClean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250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71464" y="404664"/>
            <a:ext cx="9721080" cy="11350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Microsoft YaHei" charset="-122"/>
                <a:ea typeface="Microsoft YaHei" charset="-122"/>
                <a:cs typeface="Microsoft YaHei" charset="-122"/>
              </a:rPr>
              <a:t>实验</a:t>
            </a:r>
            <a:r>
              <a:rPr lang="en-US" altLang="zh-CN" sz="2400" b="1" dirty="0" smtClean="0"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400" b="1" dirty="0">
                <a:latin typeface="Microsoft YaHei" charset="-122"/>
                <a:ea typeface="Microsoft YaHei" charset="-122"/>
                <a:cs typeface="Microsoft YaHei" charset="-122"/>
              </a:rPr>
              <a:t>测量滑轮组的机械效率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小明在测量滑轮组机械效率的实验中，所用装置如图所示，</a:t>
            </a:r>
          </a:p>
        </p:txBody>
      </p:sp>
      <p:graphicFrame>
        <p:nvGraphicFramePr>
          <p:cNvPr id="3" name="表格 2"/>
          <p:cNvGraphicFramePr/>
          <p:nvPr>
            <p:extLst>
              <p:ext uri="{D42A27DB-BD31-4B8C-83A1-F6EECF244321}">
                <p14:modId xmlns:p14="http://schemas.microsoft.com/office/powerpoint/2010/main" xmlns="" val="573958358"/>
              </p:ext>
            </p:extLst>
          </p:nvPr>
        </p:nvGraphicFramePr>
        <p:xfrm>
          <a:off x="180768" y="2165983"/>
          <a:ext cx="11692647" cy="2194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971"/>
                <a:gridCol w="1671868"/>
                <a:gridCol w="2714060"/>
                <a:gridCol w="1879548"/>
                <a:gridCol w="2084383"/>
                <a:gridCol w="1672817"/>
              </a:tblGrid>
              <a:tr h="2032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实验次数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钩码总重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G/N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钩码上升的高度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h/m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测力计示数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F/N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测力计移动距离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机械效率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η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1.8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 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6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83%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0.5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0.2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1.0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1271464" y="1573923"/>
            <a:ext cx="770826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latin typeface="Microsoft YaHei" charset="-122"/>
                <a:ea typeface="Microsoft YaHei" charset="-122"/>
                <a:cs typeface="Microsoft YaHei" charset="-122"/>
              </a:rPr>
              <a:t>实验中每个钩码重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2N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，测得的数据如下表：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6002" y="4871517"/>
            <a:ext cx="12360696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/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测量滑轮组机械效率的实验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原理</a:t>
            </a:r>
            <a:r>
              <a:rPr lang="en-US" altLang="zh-CN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____________________</a:t>
            </a:r>
            <a:r>
              <a:rPr lang="zh-CN" altLang="en-US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          </a:t>
            </a:r>
            <a:endParaRPr lang="zh-CN" altLang="en-US" sz="2400" u="sng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indent="-457200"/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endParaRPr lang="zh-CN" altLang="en-US" sz="24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80582"/>
              </p:ext>
            </p:extLst>
          </p:nvPr>
        </p:nvGraphicFramePr>
        <p:xfrm>
          <a:off x="6228650" y="4394753"/>
          <a:ext cx="1768410" cy="893611"/>
        </p:xfrm>
        <a:graphic>
          <a:graphicData uri="http://schemas.openxmlformats.org/presentationml/2006/ole">
            <p:oleObj spid="_x0000_s16389" r:id="rId4" imgW="2387520" imgH="1206360" progId="">
              <p:embed/>
            </p:oleObj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396002" y="5541843"/>
            <a:ext cx="11424592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/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在实验中测绳端拉力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时，应尽量竖直向上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    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拉动弹簧测力计且在拉动过程中读数．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948730" y="5483059"/>
            <a:ext cx="1016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匀速</a:t>
            </a:r>
          </a:p>
        </p:txBody>
      </p:sp>
    </p:spTree>
    <p:extLst>
      <p:ext uri="{BB962C8B-B14F-4D97-AF65-F5344CB8AC3E}">
        <p14:creationId xmlns:p14="http://schemas.microsoft.com/office/powerpoint/2010/main" xmlns="" val="51727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1384" y="3284984"/>
            <a:ext cx="10945216" cy="27970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次实验测得的机械效率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为</a:t>
            </a:r>
            <a:r>
              <a:rPr lang="zh-CN" altLang="en-US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．（结果保留两位有效数字）</a:t>
            </a:r>
          </a:p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分析表中数据可知：第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次实验是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用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    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图做的；第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次实验是用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　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图做的．（选填“丙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、“乙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或“丙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5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）分析第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1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、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2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次实验数据可知：使用同一滑轮组，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　 </a:t>
            </a:r>
            <a:r>
              <a:rPr lang="en-US" altLang="zh-CN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   </a:t>
            </a:r>
            <a:r>
              <a:rPr lang="zh-CN" altLang="en-US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    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　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可以提高滑轮组的机械效率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；</a:t>
            </a:r>
            <a:endParaRPr lang="zh-CN" altLang="en-US" sz="24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03912" y="3260910"/>
            <a:ext cx="101663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74%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332229" y="3792418"/>
            <a:ext cx="74993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78431" y="3792417"/>
            <a:ext cx="72710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丙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24192" y="4869160"/>
            <a:ext cx="182689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增加物重</a:t>
            </a:r>
          </a:p>
        </p:txBody>
      </p:sp>
      <p:graphicFrame>
        <p:nvGraphicFramePr>
          <p:cNvPr id="7" name="表格 6"/>
          <p:cNvGraphicFramePr/>
          <p:nvPr>
            <p:extLst>
              <p:ext uri="{D42A27DB-BD31-4B8C-83A1-F6EECF244321}">
                <p14:modId xmlns:p14="http://schemas.microsoft.com/office/powerpoint/2010/main" xmlns="" val="1698522739"/>
              </p:ext>
            </p:extLst>
          </p:nvPr>
        </p:nvGraphicFramePr>
        <p:xfrm>
          <a:off x="293788" y="1013659"/>
          <a:ext cx="11692647" cy="2194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971"/>
                <a:gridCol w="1671868"/>
                <a:gridCol w="2714060"/>
                <a:gridCol w="1879548"/>
                <a:gridCol w="2084383"/>
                <a:gridCol w="1672817"/>
              </a:tblGrid>
              <a:tr h="2032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实验次数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钩码总重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G/N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钩码上升的高度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h/m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测力计示数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F/N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测力计移动距离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机械效率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η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1.8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 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6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83%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0.5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0.2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1.0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9320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2946" y="3012019"/>
            <a:ext cx="11953328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分析第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次实验数据可知：使用不同的滑轮组，提升相同的重物，动滑轮个数越多（即动滑轮总重越重），滑轮组的机械效率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   　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</a:p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如图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将此滑轮组换一种绕绳方法，不计绳重和摩擦，滑轮组的机械效率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将 </a:t>
            </a:r>
            <a:r>
              <a:rPr lang="zh-CN" altLang="en-US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。 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（选填“变大”、“变小”或“不变”）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76120" y="3500030"/>
            <a:ext cx="107505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越低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992544" y="4077072"/>
            <a:ext cx="1036320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不变</a:t>
            </a:r>
          </a:p>
        </p:txBody>
      </p:sp>
      <p:graphicFrame>
        <p:nvGraphicFramePr>
          <p:cNvPr id="5" name="表格 4"/>
          <p:cNvGraphicFramePr/>
          <p:nvPr>
            <p:extLst>
              <p:ext uri="{D42A27DB-BD31-4B8C-83A1-F6EECF244321}">
                <p14:modId xmlns:p14="http://schemas.microsoft.com/office/powerpoint/2010/main" xmlns="" val="259932623"/>
              </p:ext>
            </p:extLst>
          </p:nvPr>
        </p:nvGraphicFramePr>
        <p:xfrm>
          <a:off x="499353" y="842644"/>
          <a:ext cx="11692647" cy="2194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971"/>
                <a:gridCol w="1671868"/>
                <a:gridCol w="2714060"/>
                <a:gridCol w="1879548"/>
                <a:gridCol w="2084383"/>
                <a:gridCol w="1672817"/>
              </a:tblGrid>
              <a:tr h="2032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实验次数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钩码总重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G/N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钩码上升的高度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h/m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测力计示数</a:t>
                      </a: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F/N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测力计移动距离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s/m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机械效率</a:t>
                      </a: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η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1.8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 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6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2.4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0.3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83%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3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0.1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0.5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4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0.2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1.4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1.0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2400" b="0" dirty="0">
                          <a:latin typeface="Microsoft YaHei" charset="-122"/>
                          <a:ea typeface="Microsoft YaHei" charset="-122"/>
                          <a:cs typeface="Microsoft YaHei" charset="-122"/>
                        </a:rPr>
                        <a:t>57%</a:t>
                      </a:r>
                    </a:p>
                  </a:txBody>
                  <a:tcPr marL="0" marR="0" marT="0" marB="1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47786" y="5253007"/>
            <a:ext cx="12008488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分析第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次实验数据可知，滑轮组的机械效率与物体被提升的高度</a:t>
            </a:r>
            <a:r>
              <a:rPr lang="zh-CN" altLang="en-US" sz="24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  　     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</a:p>
          <a:p>
            <a:pPr marL="457200" indent="-457200">
              <a:lnSpc>
                <a:spcPct val="150000"/>
              </a:lnSpc>
            </a:pP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） 滑轮组的机械效率不可能达到</a:t>
            </a:r>
            <a:r>
              <a:rPr lang="en-US" altLang="zh-CN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100%</a:t>
            </a:r>
            <a:r>
              <a:rPr lang="zh-CN" altLang="en-US" sz="24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，其主要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原因是</a:t>
            </a:r>
            <a:r>
              <a:rPr lang="en-US" altLang="zh-CN" sz="2400" b="1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___</a:t>
            </a:r>
            <a:r>
              <a:rPr lang="en-US" altLang="zh-CN" sz="2400" b="1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__</a:t>
            </a:r>
            <a:r>
              <a:rPr lang="zh-CN" altLang="en-US" sz="2400" b="1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r>
              <a:rPr lang="en-US" altLang="zh-CN" sz="2400" b="1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_</a:t>
            </a:r>
            <a:r>
              <a:rPr lang="en-US" altLang="zh-CN" sz="2400" b="1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_________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4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zh-CN" altLang="en-US" sz="24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endParaRPr lang="zh-CN" altLang="en-US" sz="2400" u="sng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979645" y="5758258"/>
            <a:ext cx="4474210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克服动滑轮受重力做功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216750" y="5177201"/>
            <a:ext cx="1304925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Times New Roman" panose="02020603050405020304"/>
              </a:rPr>
              <a:t>无关</a:t>
            </a:r>
          </a:p>
        </p:txBody>
      </p:sp>
    </p:spTree>
    <p:extLst>
      <p:ext uri="{BB962C8B-B14F-4D97-AF65-F5344CB8AC3E}">
        <p14:creationId xmlns:p14="http://schemas.microsoft.com/office/powerpoint/2010/main" xmlns="" val="148790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5440" y="1484784"/>
            <a:ext cx="10801200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1.(2016·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深圳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深圳大疆新推出的“精灵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4”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无人机具有自动返航功能。下列说法中正确的是	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  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A.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无人机匀速上升时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动能转化为重力势能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机械能守恒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B.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无人机停在地面时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它受到的重力与它对地面的压力是一对平衡力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C.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无人机自动返航时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以地面为参照物它是运动的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D.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无人机做功的功率越大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机械效率就越高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30445" y="2132856"/>
            <a:ext cx="1425595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100718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15480" y="764704"/>
            <a:ext cx="9721080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2.(2016·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深圳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用如图所示的滑轮组拉动水平地面上重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1 000 N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的物体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使物体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在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 s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内匀速前进了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 m,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物体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受到地面的摩擦力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=300 N,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所用拉力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=120 N,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忽略绳重、滑轮重及绳与滑轮间的摩擦。下列说法中正确的</a:t>
            </a:r>
            <a:r>
              <a:rPr lang="zh-CN" altLang="en-US" sz="24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是 </a:t>
            </a:r>
            <a:r>
              <a:rPr lang="en-US" altLang="zh-CN" sz="24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　　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3" name="image226.jpg" descr="id:2147503588;FounderCE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23296" y="2566843"/>
            <a:ext cx="5601396" cy="1626377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715905" y="2420888"/>
            <a:ext cx="1291863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81409" y="3012796"/>
            <a:ext cx="7887335" cy="22430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A.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绳子自由端在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 s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内移动了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8 m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B.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物体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重力做功的功率为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1 000 W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C.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物体</a:t>
            </a:r>
            <a:r>
              <a:rPr lang="en-US" altLang="zh-CN" sz="24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克服摩擦力做的功为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480 J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D.</a:t>
            </a:r>
            <a:r>
              <a:rPr lang="zh-CN" altLang="en-US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滑轮组的机械效率约为</a:t>
            </a:r>
            <a:r>
              <a:rPr lang="en-US" altLang="zh-CN" sz="24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83.3%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96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5440" y="1005640"/>
            <a:ext cx="10297144" cy="2031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3.(</a:t>
            </a:r>
            <a:r>
              <a:rPr lang="en-US" altLang="zh-CN" sz="28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2017·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深圳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某同学用滑轮组提升一边长为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0.2 m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的正方体物块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物块的质量为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20 kg,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如图所示</a:t>
            </a:r>
            <a:r>
              <a:rPr lang="zh-CN" altLang="en-US" sz="28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。人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用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125 N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sz="28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力拉动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细绳使</a:t>
            </a:r>
            <a:r>
              <a:rPr lang="zh-CN" altLang="en-US" sz="2800" dirty="0" smtClean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物体升高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 m,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求此时的机械效率。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en-US" altLang="zh-CN" sz="2800" i="1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g</a:t>
            </a:r>
            <a:r>
              <a:rPr lang="zh-CN" altLang="en-US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取</a:t>
            </a:r>
            <a:r>
              <a:rPr lang="en-US" altLang="zh-CN" sz="2800" dirty="0">
                <a:solidFill>
                  <a:srgbClr val="0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10 N/kg)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44272" y="2517808"/>
            <a:ext cx="2514600" cy="38227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45917" y="3224561"/>
            <a:ext cx="8234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W</a:t>
            </a:r>
            <a:r>
              <a:rPr kumimoji="1" lang="zh-CN" altLang="en-US" sz="2400" baseline="-25000" dirty="0" smtClean="0">
                <a:latin typeface="Microsoft YaHei" charset="-122"/>
                <a:ea typeface="Microsoft YaHei" charset="-122"/>
                <a:cs typeface="Microsoft YaHei" charset="-122"/>
              </a:rPr>
              <a:t>有用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err="1" smtClean="0">
                <a:latin typeface="Microsoft YaHei" charset="-122"/>
                <a:ea typeface="Microsoft YaHei" charset="-122"/>
                <a:cs typeface="Microsoft YaHei" charset="-122"/>
              </a:rPr>
              <a:t>Gh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200N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*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1m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200J,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s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2h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*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m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2m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76104" y="3868848"/>
            <a:ext cx="4490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W</a:t>
            </a:r>
            <a:r>
              <a:rPr kumimoji="1" lang="zh-CN" altLang="en-US" sz="2400" baseline="-25000" dirty="0" smtClean="0">
                <a:latin typeface="Microsoft YaHei" charset="-122"/>
                <a:ea typeface="Microsoft YaHei" charset="-122"/>
                <a:cs typeface="Microsoft YaHei" charset="-122"/>
              </a:rPr>
              <a:t>总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Fs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125N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*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2m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kumimoji="1"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kumimoji="1"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250J</a:t>
            </a:r>
            <a:endParaRPr kumimoji="1"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文本框 8"/>
              <p:cNvSpPr txBox="1"/>
              <p:nvPr/>
            </p:nvSpPr>
            <p:spPr>
              <a:xfrm>
                <a:off x="776104" y="4429158"/>
                <a:ext cx="7184659" cy="941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zh-CN" altLang="en-US" sz="2400" dirty="0" smtClean="0">
                    <a:latin typeface="Microsoft YaHei" charset="-122"/>
                    <a:ea typeface="Microsoft YaHei" charset="-122"/>
                    <a:cs typeface="Microsoft YaHei" charset="-122"/>
                  </a:rPr>
                  <a:t>此时的机械效率：</a:t>
                </a:r>
                <a14:m>
                  <m:oMath xmlns:m="http://schemas.openxmlformats.org/officeDocument/2006/math">
                    <m:r>
                      <a:rPr kumimoji="1" lang="zh-CN" altLang="en-US" sz="24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𝜂</m:t>
                    </m:r>
                    <m:r>
                      <a:rPr kumimoji="1" lang="en-US" altLang="zh-CN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r>
                      <a:rPr kumimoji="1" lang="zh-CN" altLang="en-US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  <m:f>
                      <m:fPr>
                        <m:ctrlPr>
                          <a:rPr kumimoji="1" lang="mr-IN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1" lang="en-US" altLang="zh-CN" sz="24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24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𝑊</m:t>
                            </m:r>
                          </m:e>
                          <m:sub>
                            <m:r>
                              <a:rPr kumimoji="1" lang="zh-CN" altLang="en-US" sz="240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有用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kumimoji="1" lang="en-US" altLang="zh-CN" sz="24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24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𝑊</m:t>
                            </m:r>
                          </m:e>
                          <m:sub>
                            <m:r>
                              <a:rPr kumimoji="1" lang="zh-CN" altLang="en-US" sz="24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总</m:t>
                            </m:r>
                          </m:sub>
                        </m:sSub>
                      </m:den>
                    </m:f>
                    <m:r>
                      <a:rPr kumimoji="1" lang="en-US" altLang="zh-CN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f>
                      <m:fPr>
                        <m:ctrlPr>
                          <a:rPr kumimoji="1" lang="mr-IN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fPr>
                      <m:num>
                        <m:r>
                          <a:rPr kumimoji="1" lang="en-US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200</m:t>
                        </m:r>
                        <m:r>
                          <a:rPr kumimoji="1" lang="en-US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𝐽</m:t>
                        </m:r>
                      </m:num>
                      <m:den>
                        <m:r>
                          <a:rPr kumimoji="1" lang="en-US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250</m:t>
                        </m:r>
                        <m:r>
                          <a:rPr kumimoji="1" lang="en-US" altLang="zh-CN" sz="24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𝐽</m:t>
                        </m:r>
                      </m:den>
                    </m:f>
                    <m:r>
                      <a:rPr kumimoji="1" lang="zh-CN" altLang="en-US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∗</m:t>
                    </m:r>
                    <m:r>
                      <a:rPr kumimoji="1" lang="en-US" altLang="zh-CN" sz="24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100%=80%</m:t>
                    </m:r>
                  </m:oMath>
                </a14:m>
                <a:endParaRPr kumimoji="1" lang="zh-CN" altLang="en-US" sz="2400" dirty="0">
                  <a:latin typeface="Microsoft YaHei" charset="-122"/>
                  <a:ea typeface="Microsoft YaHei" charset="-122"/>
                  <a:cs typeface="Microsoft YaHei" charset="-122"/>
                </a:endParaRPr>
              </a:p>
            </p:txBody>
          </p:sp>
        </mc:Choice>
        <mc:Fallback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104" y="4429158"/>
                <a:ext cx="7184659" cy="941283"/>
              </a:xfrm>
              <a:prstGeom prst="rect">
                <a:avLst/>
              </a:prstGeom>
              <a:blipFill rotWithShape="0">
                <a:blip r:embed="rId4" cstate="print"/>
                <a:stretch>
                  <a:fillRect l="-12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71792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71464" y="1412776"/>
            <a:ext cx="9330873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二、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机械效率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机械效率就是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之比，常用百分数表示，其符号为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en-US" altLang="zh-CN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，且其</a:t>
            </a:r>
            <a:r>
              <a:rPr lang="zh-CN" altLang="en-US" sz="2800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值总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</a:t>
            </a: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2.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用同一个滑轮组提升货物时，货物越重，机械效率越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；利用不同滑轮组提升同一货物时，动滑轮越重，机械效率越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5760" y="1993360"/>
            <a:ext cx="1538605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有用功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35960" y="1990780"/>
            <a:ext cx="1176655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总功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02548" y="2653334"/>
            <a:ext cx="48514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+mn-ea"/>
              </a:rPr>
              <a:t>η</a:t>
            </a:r>
            <a:endParaRPr lang="zh-CN" altLang="zh-CN" sz="2800" b="1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53030" y="2653334"/>
            <a:ext cx="1042670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小于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75520" y="3920514"/>
            <a:ext cx="721360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高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129186" y="4583068"/>
            <a:ext cx="590550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低</a:t>
            </a:r>
          </a:p>
        </p:txBody>
      </p:sp>
    </p:spTree>
    <p:extLst>
      <p:ext uri="{BB962C8B-B14F-4D97-AF65-F5344CB8AC3E}">
        <p14:creationId xmlns:p14="http://schemas.microsoft.com/office/powerpoint/2010/main" xmlns="" val="77554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5440" y="1365251"/>
            <a:ext cx="10297144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3.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光滑程度一样的斜面，当它的倾斜程度不同时，斜面的机械效率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800" u="sng" dirty="0" smtClean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；斜面高度一定时，斜面越长，它的机械效率越</a:t>
            </a:r>
            <a:r>
              <a:rPr lang="zh-CN" altLang="en-US" sz="2800" u="sng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</a:t>
            </a:r>
            <a:r>
              <a:rPr lang="zh-CN" altLang="en-US" sz="2800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zh-CN" altLang="en-US" sz="2800" b="1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注意：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300C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机械效率是有用功跟总功的比值，与做功的多少没有直接关系。功率是描述做功快慢的物理量，与机械效率没有直接关系。</a:t>
            </a:r>
            <a:endParaRPr lang="zh-CN" altLang="en-US" sz="2800" dirty="0">
              <a:solidFill>
                <a:srgbClr val="300C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87488" y="1974358"/>
            <a:ext cx="1182370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40416" y="1990382"/>
            <a:ext cx="721360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低</a:t>
            </a:r>
          </a:p>
        </p:txBody>
      </p:sp>
    </p:spTree>
    <p:extLst>
      <p:ext uri="{BB962C8B-B14F-4D97-AF65-F5344CB8AC3E}">
        <p14:creationId xmlns:p14="http://schemas.microsoft.com/office/powerpoint/2010/main" xmlns="" val="143062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3472" y="1226722"/>
            <a:ext cx="9865096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mtClean="0">
                <a:latin typeface="Microsoft YaHei" charset="-122"/>
                <a:ea typeface="Microsoft YaHei" charset="-122"/>
                <a:cs typeface="Microsoft YaHei" charset="-122"/>
              </a:rPr>
              <a:t>考点</a:t>
            </a:r>
            <a:r>
              <a:rPr lang="en-US" altLang="zh-CN" sz="2800" b="1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： 有用功、额外功、总功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1.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李玲玲同学用水桶从水井中提水做清洁，她在把水从井底提上来的过程中，下列关于做功的说法中正确的是（　 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．对桶所做的功是有用功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．对水所做的功是额外功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．对水所做的功是有用功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．对水所做的功是总功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20336" y="2636912"/>
            <a:ext cx="876661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</a:rPr>
              <a:t>  C</a:t>
            </a:r>
          </a:p>
        </p:txBody>
      </p:sp>
    </p:spTree>
    <p:extLst>
      <p:ext uri="{BB962C8B-B14F-4D97-AF65-F5344CB8AC3E}">
        <p14:creationId xmlns:p14="http://schemas.microsoft.com/office/powerpoint/2010/main" xmlns="" val="20348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59496" y="1124744"/>
            <a:ext cx="9073008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．工人用滑轮组把一箱箱货物从一楼提升到五楼，在滑轮组上加润滑油后，机械效率提高了，则加润滑油后工人提升同样的重物时，做功的（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．有用功减小，总功不变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．有用功增加，总功增加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．有用功减小，总功减小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．有用功不变，总功减小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40016" y="2420888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endParaRPr lang="en-US" altLang="zh-CN" sz="2800" b="1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43472" y="980728"/>
            <a:ext cx="9505056" cy="461664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．从井中提水时，常常会发生吊水桶落入井里的事情．下列说法错误的是（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．用吊水桶向上提水，人对桶和水做的功都是有用功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．用吊水桶向上提水，人对桶做的功是额外功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．吊水桶掉在井里，打捞水桶时桶里会带些水，这时人对水做的功是额外功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．吊水桶掉在井里，打捞水桶时，人对桶做的功是有用功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223792" y="1772816"/>
            <a:ext cx="67246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A</a:t>
            </a:r>
          </a:p>
        </p:txBody>
      </p:sp>
    </p:spTree>
    <p:extLst>
      <p:ext uri="{BB962C8B-B14F-4D97-AF65-F5344CB8AC3E}">
        <p14:creationId xmlns:p14="http://schemas.microsoft.com/office/powerpoint/2010/main" xmlns="" val="175887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87488" y="820172"/>
            <a:ext cx="9145016" cy="2031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考点</a:t>
            </a:r>
            <a:r>
              <a:rPr lang="en-US" altLang="zh-CN" sz="2800" b="1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800" b="1" dirty="0">
                <a:latin typeface="Microsoft YaHei" charset="-122"/>
                <a:ea typeface="Microsoft YaHei" charset="-122"/>
                <a:cs typeface="Microsoft YaHei" charset="-122"/>
              </a:rPr>
              <a:t>： 滑轮（组）的机械</a:t>
            </a:r>
            <a:r>
              <a:rPr lang="zh-CN" altLang="en-US" sz="2800" b="1" dirty="0" smtClean="0">
                <a:latin typeface="Microsoft YaHei" charset="-122"/>
                <a:ea typeface="Microsoft YaHei" charset="-122"/>
                <a:cs typeface="Microsoft YaHei" charset="-122"/>
              </a:rPr>
              <a:t>效率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．（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2017•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牡丹江）如图物体重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100N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，用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110N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的拉力将物体在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2s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内匀速提升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0.5m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，则（　　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87488" y="2827783"/>
            <a:ext cx="6048672" cy="267765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．绳子自由端下降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1m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．物体上升的速度是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0.5m/s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．拉力的功率是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27.5W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．该装置的机械效率是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45.5%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960096" y="2140077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C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6280" y="2381487"/>
            <a:ext cx="1854200" cy="30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9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03512" y="1433780"/>
            <a:ext cx="8796591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．如图所示，用动滑轮将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300N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的重物提升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2m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，拉力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F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做的总功为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800J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，则动滑轮的机械效率为（　　）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33.3%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62.5%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75%	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D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150%</a:t>
            </a:r>
            <a:endParaRPr lang="zh-CN" alt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74224" y="2078107"/>
            <a:ext cx="672465" cy="662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C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32104" y="2706356"/>
            <a:ext cx="16637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1450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3_自定义设计方案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2283</Words>
  <Application>Microsoft Office PowerPoint</Application>
  <PresentationFormat>自定义</PresentationFormat>
  <Paragraphs>262</Paragraphs>
  <Slides>27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3_自定义设计方案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SKT</dc:creator>
  <cp:lastModifiedBy>Administrator</cp:lastModifiedBy>
  <cp:revision>167</cp:revision>
  <dcterms:created xsi:type="dcterms:W3CDTF">2017-12-10T02:51:00Z</dcterms:created>
  <dcterms:modified xsi:type="dcterms:W3CDTF">2018-04-19T07:50:02Z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