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85" r:id="rId10"/>
    <p:sldId id="269" r:id="rId11"/>
    <p:sldId id="270" r:id="rId12"/>
    <p:sldId id="302" r:id="rId13"/>
    <p:sldId id="271" r:id="rId14"/>
    <p:sldId id="303" r:id="rId15"/>
    <p:sldId id="304" r:id="rId16"/>
    <p:sldId id="272" r:id="rId17"/>
    <p:sldId id="27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75" r:id="rId27"/>
    <p:sldId id="314" r:id="rId28"/>
    <p:sldId id="281" r:id="rId29"/>
    <p:sldId id="313" r:id="rId30"/>
    <p:sldId id="282" r:id="rId31"/>
    <p:sldId id="316" r:id="rId32"/>
    <p:sldId id="32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pPr lvl="0" algn="r" eaLnBrk="1" hangingPunct="1"/>
              <a:t>9</a:t>
            </a:fld>
            <a:endParaRPr lang="zh-CN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2018/9/12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2018/9/12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2018/9/12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6149"/>
          <p:cNvSpPr/>
          <p:nvPr/>
        </p:nvSpPr>
        <p:spPr>
          <a:xfrm>
            <a:off x="1782128" y="2476500"/>
            <a:ext cx="8627745" cy="1905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9600" b="1" dirty="0" smtClean="0">
                <a:solidFill>
                  <a:srgbClr val="F40617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en-US" altLang="zh-CN" sz="9600" b="1" dirty="0" smtClean="0">
                <a:solidFill>
                  <a:srgbClr val="F40617"/>
                </a:solidFill>
                <a:latin typeface="华文新魏" pitchFamily="2" charset="-122"/>
                <a:ea typeface="华文新魏" pitchFamily="2" charset="-122"/>
              </a:rPr>
              <a:t>.2 </a:t>
            </a:r>
            <a:r>
              <a:rPr lang="zh-CN" altLang="en-US" sz="6600" b="1" dirty="0">
                <a:solidFill>
                  <a:srgbClr val="F40617"/>
                </a:solidFill>
                <a:latin typeface="华文新魏" pitchFamily="2" charset="-122"/>
                <a:ea typeface="华文新魏" pitchFamily="2" charset="-122"/>
              </a:rPr>
              <a:t>测量长度和时间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4261">
            <a:off x="2777490" y="2143760"/>
            <a:ext cx="8600440" cy="17583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6610350" y="1454150"/>
            <a:ext cx="4188460" cy="759460"/>
            <a:chOff x="10410" y="2290"/>
            <a:chExt cx="6596" cy="1196"/>
          </a:xfrm>
        </p:grpSpPr>
        <p:sp>
          <p:nvSpPr>
            <p:cNvPr id="17415" name="Line 18"/>
            <p:cNvSpPr/>
            <p:nvPr/>
          </p:nvSpPr>
          <p:spPr>
            <a:xfrm>
              <a:off x="11554" y="3104"/>
              <a:ext cx="5453" cy="140"/>
            </a:xfrm>
            <a:prstGeom prst="line">
              <a:avLst/>
            </a:prstGeom>
            <a:ln w="3810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grpSp>
          <p:nvGrpSpPr>
            <p:cNvPr id="17416" name="Group 47"/>
            <p:cNvGrpSpPr/>
            <p:nvPr/>
          </p:nvGrpSpPr>
          <p:grpSpPr>
            <a:xfrm>
              <a:off x="10410" y="2290"/>
              <a:ext cx="1472" cy="1196"/>
              <a:chOff x="1286" y="1205"/>
              <a:chExt cx="404" cy="392"/>
            </a:xfrm>
          </p:grpSpPr>
          <p:grpSp>
            <p:nvGrpSpPr>
              <p:cNvPr id="17417" name="Group 48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7418" name="Oval 49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19" name="Oval 50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0" name="Oval 51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1" name="Oval 52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2" name="Oval 53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23" name="Text Box 54"/>
              <p:cNvSpPr txBox="1"/>
              <p:nvPr/>
            </p:nvSpPr>
            <p:spPr>
              <a:xfrm>
                <a:off x="1358" y="1260"/>
                <a:ext cx="254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214495" y="4029710"/>
            <a:ext cx="2919095" cy="759460"/>
            <a:chOff x="6637" y="6346"/>
            <a:chExt cx="4597" cy="1196"/>
          </a:xfrm>
        </p:grpSpPr>
        <p:sp>
          <p:nvSpPr>
            <p:cNvPr id="17424" name="Line 18"/>
            <p:cNvSpPr/>
            <p:nvPr/>
          </p:nvSpPr>
          <p:spPr>
            <a:xfrm flipH="1" flipV="1">
              <a:off x="6637" y="6398"/>
              <a:ext cx="3635" cy="552"/>
            </a:xfrm>
            <a:prstGeom prst="line">
              <a:avLst/>
            </a:prstGeom>
            <a:ln w="3810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grpSp>
          <p:nvGrpSpPr>
            <p:cNvPr id="17425" name="Group 57"/>
            <p:cNvGrpSpPr/>
            <p:nvPr/>
          </p:nvGrpSpPr>
          <p:grpSpPr>
            <a:xfrm>
              <a:off x="9762" y="6346"/>
              <a:ext cx="1472" cy="1196"/>
              <a:chOff x="1286" y="1205"/>
              <a:chExt cx="404" cy="392"/>
            </a:xfrm>
          </p:grpSpPr>
          <p:grpSp>
            <p:nvGrpSpPr>
              <p:cNvPr id="17426" name="Group 58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7427" name="Oval 59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8" name="Oval 60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9" name="Oval 61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0" name="Oval 62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1" name="Oval 63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32" name="Text Box 64"/>
              <p:cNvSpPr txBox="1"/>
              <p:nvPr/>
            </p:nvSpPr>
            <p:spPr>
              <a:xfrm>
                <a:off x="1362" y="1260"/>
                <a:ext cx="243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361680" y="2494280"/>
            <a:ext cx="1682115" cy="1826260"/>
            <a:chOff x="13168" y="3928"/>
            <a:chExt cx="2649" cy="2876"/>
          </a:xfrm>
        </p:grpSpPr>
        <p:sp>
          <p:nvSpPr>
            <p:cNvPr id="17433" name="Line 18"/>
            <p:cNvSpPr/>
            <p:nvPr/>
          </p:nvSpPr>
          <p:spPr>
            <a:xfrm flipH="1" flipV="1">
              <a:off x="13168" y="3928"/>
              <a:ext cx="1632" cy="2059"/>
            </a:xfrm>
            <a:prstGeom prst="line">
              <a:avLst/>
            </a:prstGeom>
            <a:ln w="3810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grpSp>
          <p:nvGrpSpPr>
            <p:cNvPr id="17434" name="Group 66"/>
            <p:cNvGrpSpPr/>
            <p:nvPr/>
          </p:nvGrpSpPr>
          <p:grpSpPr>
            <a:xfrm>
              <a:off x="14345" y="5608"/>
              <a:ext cx="1472" cy="1196"/>
              <a:chOff x="1286" y="1205"/>
              <a:chExt cx="404" cy="392"/>
            </a:xfrm>
          </p:grpSpPr>
          <p:grpSp>
            <p:nvGrpSpPr>
              <p:cNvPr id="17435" name="Group 67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7436" name="Oval 68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7" name="Oval 69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8" name="Oval 70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9" name="Oval 71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0" name="Oval 72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41" name="Text Box 73"/>
              <p:cNvSpPr txBox="1"/>
              <p:nvPr/>
            </p:nvSpPr>
            <p:spPr>
              <a:xfrm>
                <a:off x="1358" y="1260"/>
                <a:ext cx="254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173095" y="1715770"/>
            <a:ext cx="1769745" cy="1805940"/>
            <a:chOff x="4997" y="2702"/>
            <a:chExt cx="2787" cy="2844"/>
          </a:xfrm>
        </p:grpSpPr>
        <p:sp>
          <p:nvSpPr>
            <p:cNvPr id="17414" name="Line 18"/>
            <p:cNvSpPr/>
            <p:nvPr/>
          </p:nvSpPr>
          <p:spPr>
            <a:xfrm flipH="1">
              <a:off x="4997" y="3662"/>
              <a:ext cx="1672" cy="1885"/>
            </a:xfrm>
            <a:prstGeom prst="line">
              <a:avLst/>
            </a:prstGeom>
            <a:ln w="3810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grpSp>
          <p:nvGrpSpPr>
            <p:cNvPr id="17442" name="Group 38"/>
            <p:cNvGrpSpPr/>
            <p:nvPr/>
          </p:nvGrpSpPr>
          <p:grpSpPr>
            <a:xfrm>
              <a:off x="6312" y="2702"/>
              <a:ext cx="1472" cy="1196"/>
              <a:chOff x="1286" y="1205"/>
              <a:chExt cx="404" cy="392"/>
            </a:xfrm>
          </p:grpSpPr>
          <p:grpSp>
            <p:nvGrpSpPr>
              <p:cNvPr id="17443" name="Group 39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7444" name="Oval 40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5" name="Oval 41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6" name="Oval 42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7" name="Oval 43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8" name="Oval 44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49" name="Text Box 45"/>
              <p:cNvSpPr txBox="1"/>
              <p:nvPr/>
            </p:nvSpPr>
            <p:spPr>
              <a:xfrm>
                <a:off x="1362" y="1260"/>
                <a:ext cx="243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450" name="Group 11"/>
          <p:cNvGrpSpPr/>
          <p:nvPr/>
        </p:nvGrpSpPr>
        <p:grpSpPr>
          <a:xfrm>
            <a:off x="1887220" y="2145665"/>
            <a:ext cx="411480" cy="755650"/>
            <a:chOff x="1426" y="2568"/>
            <a:chExt cx="178" cy="390"/>
          </a:xfrm>
        </p:grpSpPr>
        <p:sp>
          <p:nvSpPr>
            <p:cNvPr id="72716" name="AutoShape 12"/>
            <p:cNvSpPr>
              <a:spLocks noChangeArrowheads="1"/>
            </p:cNvSpPr>
            <p:nvPr/>
          </p:nvSpPr>
          <p:spPr bwMode="blackWhite">
            <a:xfrm rot="5400000">
              <a:off x="1357" y="2715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717" name="Rectangle 13"/>
            <p:cNvSpPr>
              <a:spLocks noChangeArrowheads="1"/>
            </p:cNvSpPr>
            <p:nvPr/>
          </p:nvSpPr>
          <p:spPr bwMode="blackWhite"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blackWhite"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454" name="AutoShape 15"/>
          <p:cNvSpPr/>
          <p:nvPr/>
        </p:nvSpPr>
        <p:spPr>
          <a:xfrm>
            <a:off x="2416810" y="1345565"/>
            <a:ext cx="9396095" cy="3600450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blackWhite">
          <a:xfrm>
            <a:off x="0" y="1345565"/>
            <a:ext cx="1755775" cy="5532755"/>
          </a:xfrm>
          <a:prstGeom prst="roundRect">
            <a:avLst>
              <a:gd name="adj" fmla="val 11648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57" name="Rectangle 9"/>
          <p:cNvSpPr/>
          <p:nvPr/>
        </p:nvSpPr>
        <p:spPr>
          <a:xfrm>
            <a:off x="425450" y="1924685"/>
            <a:ext cx="862965" cy="69151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latinLnBrk="1"/>
            <a:r>
              <a:rPr lang="en-US" altLang="ko-KR" sz="2800" b="1">
                <a:solidFill>
                  <a:srgbClr val="FF0000"/>
                </a:solidFill>
                <a:latin typeface="Verdana" panose="020B0604030504040204" pitchFamily="34" charset="0"/>
                <a:ea typeface="가는각진제목체"/>
              </a:rPr>
              <a:t>1</a:t>
            </a:r>
          </a:p>
        </p:txBody>
      </p:sp>
      <p:sp>
        <p:nvSpPr>
          <p:cNvPr id="17458" name="Oval 10"/>
          <p:cNvSpPr/>
          <p:nvPr/>
        </p:nvSpPr>
        <p:spPr>
          <a:xfrm>
            <a:off x="277495" y="1784985"/>
            <a:ext cx="1151890" cy="964565"/>
          </a:xfrm>
          <a:prstGeom prst="ellipse">
            <a:avLst/>
          </a:prstGeom>
          <a:noFill/>
          <a:ln w="127000" cap="flat" cmpd="sng">
            <a:solidFill>
              <a:schemeClr val="bg1">
                <a:alpha val="50195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7459" name="Text Box 16"/>
          <p:cNvSpPr txBox="1"/>
          <p:nvPr/>
        </p:nvSpPr>
        <p:spPr>
          <a:xfrm>
            <a:off x="379095" y="3148330"/>
            <a:ext cx="135064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观察     参数</a:t>
            </a:r>
            <a:endParaRPr lang="zh-CN" altLang="en-US" sz="36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61" name="AutoShape 18"/>
          <p:cNvSpPr/>
          <p:nvPr/>
        </p:nvSpPr>
        <p:spPr>
          <a:xfrm>
            <a:off x="2209165" y="6156325"/>
            <a:ext cx="9855835" cy="72263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7462" name="Group 19"/>
          <p:cNvGrpSpPr/>
          <p:nvPr/>
        </p:nvGrpSpPr>
        <p:grpSpPr>
          <a:xfrm>
            <a:off x="2239010" y="6185535"/>
            <a:ext cx="805180" cy="712470"/>
            <a:chOff x="2959" y="1568"/>
            <a:chExt cx="454" cy="480"/>
          </a:xfrm>
        </p:grpSpPr>
        <p:grpSp>
          <p:nvGrpSpPr>
            <p:cNvPr id="17463" name="Group 20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7464" name="Picture 21" descr="light_shadow"/>
              <p:cNvPicPr>
                <a:picLocks noChangeAspect="1"/>
              </p:cNvPicPr>
              <p:nvPr/>
            </p:nvPicPr>
            <p:blipFill>
              <a:blip r:embed="rId3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65" name="Picture 22" descr="circuler_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2727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7467" name="Picture 24" descr="Picture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71" name="AutoShape 77"/>
          <p:cNvSpPr/>
          <p:nvPr/>
        </p:nvSpPr>
        <p:spPr>
          <a:xfrm>
            <a:off x="2211070" y="5236210"/>
            <a:ext cx="9855835" cy="72263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7472" name="Group 78"/>
          <p:cNvGrpSpPr/>
          <p:nvPr/>
        </p:nvGrpSpPr>
        <p:grpSpPr>
          <a:xfrm>
            <a:off x="2240915" y="5265420"/>
            <a:ext cx="805180" cy="712470"/>
            <a:chOff x="2959" y="1568"/>
            <a:chExt cx="454" cy="480"/>
          </a:xfrm>
        </p:grpSpPr>
        <p:grpSp>
          <p:nvGrpSpPr>
            <p:cNvPr id="17473" name="Group 79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7474" name="Picture 80" descr="light_shadow"/>
              <p:cNvPicPr>
                <a:picLocks noChangeAspect="1"/>
              </p:cNvPicPr>
              <p:nvPr/>
            </p:nvPicPr>
            <p:blipFill>
              <a:blip r:embed="rId3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75" name="Picture 81" descr="circuler_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2786" name="Oval 82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7477" name="Picture 83" descr="Picture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3074670" y="5307965"/>
            <a:ext cx="5962650" cy="477520"/>
            <a:chOff x="4842" y="8359"/>
            <a:chExt cx="9390" cy="752"/>
          </a:xfrm>
        </p:grpSpPr>
        <p:sp>
          <p:nvSpPr>
            <p:cNvPr id="72729" name="Rectangle 25"/>
            <p:cNvSpPr/>
            <p:nvPr/>
          </p:nvSpPr>
          <p:spPr>
            <a:xfrm>
              <a:off x="4842" y="8359"/>
              <a:ext cx="46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A.</a:t>
              </a: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零刻度线</a:t>
              </a:r>
            </a:p>
          </p:txBody>
        </p:sp>
        <p:sp>
          <p:nvSpPr>
            <p:cNvPr id="72789" name="Rectangle 85"/>
            <p:cNvSpPr/>
            <p:nvPr/>
          </p:nvSpPr>
          <p:spPr>
            <a:xfrm>
              <a:off x="8120" y="8387"/>
              <a:ext cx="61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（不在边缘）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042910" y="5250180"/>
            <a:ext cx="3836035" cy="517525"/>
            <a:chOff x="12666" y="8268"/>
            <a:chExt cx="6041" cy="815"/>
          </a:xfrm>
        </p:grpSpPr>
        <p:sp>
          <p:nvSpPr>
            <p:cNvPr id="72788" name="Rectangle 84"/>
            <p:cNvSpPr/>
            <p:nvPr/>
          </p:nvSpPr>
          <p:spPr>
            <a:xfrm>
              <a:off x="12666" y="8359"/>
              <a:ext cx="561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B.</a:t>
              </a: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单位</a:t>
              </a:r>
            </a:p>
          </p:txBody>
        </p:sp>
        <p:sp>
          <p:nvSpPr>
            <p:cNvPr id="72790" name="Rectangle 86"/>
            <p:cNvSpPr/>
            <p:nvPr/>
          </p:nvSpPr>
          <p:spPr>
            <a:xfrm>
              <a:off x="14687" y="8268"/>
              <a:ext cx="402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（对应数字）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14345" y="6202680"/>
            <a:ext cx="4639945" cy="471170"/>
            <a:chOff x="4747" y="9768"/>
            <a:chExt cx="7307" cy="742"/>
          </a:xfrm>
        </p:grpSpPr>
        <p:sp>
          <p:nvSpPr>
            <p:cNvPr id="72730" name="Rectangle 26"/>
            <p:cNvSpPr/>
            <p:nvPr/>
          </p:nvSpPr>
          <p:spPr>
            <a:xfrm>
              <a:off x="4747" y="9768"/>
              <a:ext cx="478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C.</a:t>
              </a: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量程</a:t>
              </a:r>
            </a:p>
          </p:txBody>
        </p:sp>
        <p:sp>
          <p:nvSpPr>
            <p:cNvPr id="72791" name="Rectangle 87"/>
            <p:cNvSpPr/>
            <p:nvPr/>
          </p:nvSpPr>
          <p:spPr>
            <a:xfrm>
              <a:off x="6768" y="9786"/>
              <a:ext cx="528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（</a:t>
              </a:r>
              <a:r>
                <a:rPr lang="en-US" altLang="zh-CN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0-8cm</a:t>
              </a: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0665" y="6179820"/>
            <a:ext cx="5506720" cy="474980"/>
            <a:chOff x="10379" y="9732"/>
            <a:chExt cx="8672" cy="748"/>
          </a:xfrm>
        </p:grpSpPr>
        <p:sp>
          <p:nvSpPr>
            <p:cNvPr id="72731" name="Rectangle 27"/>
            <p:cNvSpPr/>
            <p:nvPr/>
          </p:nvSpPr>
          <p:spPr>
            <a:xfrm>
              <a:off x="10379" y="9756"/>
              <a:ext cx="478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D.</a:t>
              </a: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分度值</a:t>
              </a:r>
            </a:p>
          </p:txBody>
        </p:sp>
        <p:sp>
          <p:nvSpPr>
            <p:cNvPr id="72792" name="Rectangle 88"/>
            <p:cNvSpPr/>
            <p:nvPr/>
          </p:nvSpPr>
          <p:spPr>
            <a:xfrm>
              <a:off x="12939" y="9732"/>
              <a:ext cx="61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（</a:t>
              </a:r>
              <a:r>
                <a:rPr lang="en-US" altLang="zh-CN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1mm</a:t>
              </a:r>
              <a:r>
                <a:rPr lang="zh-CN" altLang="en-US" sz="2400" b="1" dirty="0">
                  <a:solidFill>
                    <a:srgbClr val="F1F55F"/>
                  </a:solidFill>
                  <a:latin typeface="华文细黑" pitchFamily="2" charset="-122"/>
                  <a:ea typeface="华文细黑" pitchFamily="2" charset="-122"/>
                </a:rPr>
                <a:t>，精确度）</a:t>
              </a:r>
            </a:p>
          </p:txBody>
        </p:sp>
      </p:grpSp>
      <p:sp>
        <p:nvSpPr>
          <p:cNvPr id="17486" name="Line 18"/>
          <p:cNvSpPr/>
          <p:nvPr/>
        </p:nvSpPr>
        <p:spPr>
          <a:xfrm>
            <a:off x="111125" y="1066800"/>
            <a:ext cx="11657965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7488" name="矩形 17487"/>
          <p:cNvSpPr/>
          <p:nvPr/>
        </p:nvSpPr>
        <p:spPr>
          <a:xfrm>
            <a:off x="1143635" y="0"/>
            <a:ext cx="990473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6000" b="1" dirty="0">
                <a:solidFill>
                  <a:srgbClr val="FF0000"/>
                </a:solidFill>
                <a:ea typeface="华文新魏" pitchFamily="2" charset="-122"/>
              </a:rPr>
              <a:t>观察屏幕上的刻度尺，填空。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8"/>
          <p:cNvSpPr/>
          <p:nvPr/>
        </p:nvSpPr>
        <p:spPr>
          <a:xfrm>
            <a:off x="0" y="1092200"/>
            <a:ext cx="1211580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4347" name="Text Box 10"/>
          <p:cNvSpPr txBox="1"/>
          <p:nvPr/>
        </p:nvSpPr>
        <p:spPr>
          <a:xfrm>
            <a:off x="0" y="0"/>
            <a:ext cx="1211516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是不是选择分度值越小的刻度尺越好？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092835"/>
            <a:ext cx="12115165" cy="5639435"/>
            <a:chOff x="3280" y="2793"/>
            <a:chExt cx="13023" cy="7162"/>
          </a:xfrm>
        </p:grpSpPr>
        <p:grpSp>
          <p:nvGrpSpPr>
            <p:cNvPr id="2" name="Group 27"/>
            <p:cNvGrpSpPr/>
            <p:nvPr/>
          </p:nvGrpSpPr>
          <p:grpSpPr>
            <a:xfrm>
              <a:off x="3280" y="2793"/>
              <a:ext cx="1898" cy="7142"/>
              <a:chOff x="352" y="1117"/>
              <a:chExt cx="759" cy="2857"/>
            </a:xfrm>
          </p:grpSpPr>
          <p:sp>
            <p:nvSpPr>
              <p:cNvPr id="74758" name="AutoShape 6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37" name="Rectangle 7"/>
              <p:cNvSpPr/>
              <p:nvPr/>
            </p:nvSpPr>
            <p:spPr>
              <a:xfrm>
                <a:off x="536" y="1416"/>
                <a:ext cx="373" cy="3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latinLnBrk="1"/>
                <a:r>
                  <a:rPr lang="en-US" altLang="ko-KR" sz="28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/>
                  </a:rPr>
                  <a:t>2</a:t>
                </a:r>
              </a:p>
            </p:txBody>
          </p:sp>
          <p:sp>
            <p:nvSpPr>
              <p:cNvPr id="18438" name="Oval 8"/>
              <p:cNvSpPr/>
              <p:nvPr/>
            </p:nvSpPr>
            <p:spPr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 cap="flat" cmpd="sng">
                <a:solidFill>
                  <a:schemeClr val="bg1">
                    <a:alpha val="50195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39" name="Text Box 14"/>
              <p:cNvSpPr txBox="1"/>
              <p:nvPr/>
            </p:nvSpPr>
            <p:spPr>
              <a:xfrm>
                <a:off x="516" y="2048"/>
                <a:ext cx="584" cy="8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楷体_GB2312" pitchFamily="49" charset="-122"/>
                  </a:rPr>
                  <a:t>选择刻度尺</a:t>
                </a: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" name="Group 15"/>
            <p:cNvGrpSpPr/>
            <p:nvPr/>
          </p:nvGrpSpPr>
          <p:grpSpPr>
            <a:xfrm>
              <a:off x="5650" y="8998"/>
              <a:ext cx="10653" cy="957"/>
              <a:chOff x="1307" y="3577"/>
              <a:chExt cx="4261" cy="383"/>
            </a:xfrm>
          </p:grpSpPr>
          <p:sp>
            <p:nvSpPr>
              <p:cNvPr id="18441" name="AutoShape 16"/>
              <p:cNvSpPr/>
              <p:nvPr/>
            </p:nvSpPr>
            <p:spPr>
              <a:xfrm>
                <a:off x="1307" y="3577"/>
                <a:ext cx="4261" cy="373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8442" name="Group 17"/>
              <p:cNvGrpSpPr/>
              <p:nvPr/>
            </p:nvGrpSpPr>
            <p:grpSpPr>
              <a:xfrm>
                <a:off x="1320" y="3592"/>
                <a:ext cx="348" cy="368"/>
                <a:chOff x="2959" y="1568"/>
                <a:chExt cx="454" cy="480"/>
              </a:xfrm>
            </p:grpSpPr>
            <p:grpSp>
              <p:nvGrpSpPr>
                <p:cNvPr id="18443" name="Group 18"/>
                <p:cNvGrpSpPr/>
                <p:nvPr/>
              </p:nvGrpSpPr>
              <p:grpSpPr>
                <a:xfrm>
                  <a:off x="2959" y="1568"/>
                  <a:ext cx="454" cy="480"/>
                  <a:chOff x="192" y="1917"/>
                  <a:chExt cx="1042" cy="1102"/>
                </a:xfrm>
              </p:grpSpPr>
              <p:pic>
                <p:nvPicPr>
                  <p:cNvPr id="18444" name="Picture 19" descr="light_shadow"/>
                  <p:cNvPicPr>
                    <a:picLocks noChangeAspect="1"/>
                  </p:cNvPicPr>
                  <p:nvPr/>
                </p:nvPicPr>
                <p:blipFill>
                  <a:blip r:embed="rId2">
                    <a:lum bright="-78000" contrast="-78000"/>
                  </a:blip>
                  <a:stretch>
                    <a:fillRect/>
                  </a:stretch>
                </p:blipFill>
                <p:spPr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8445" name="Picture 20" descr="circuler_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4773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92" y="1917"/>
                    <a:ext cx="1036" cy="101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shade val="36078"/>
                          <a:invGamma/>
                          <a:alpha val="89999"/>
                        </a:schemeClr>
                      </a:gs>
                      <a:gs pos="50000">
                        <a:schemeClr val="hlink">
                          <a:alpha val="55000"/>
                        </a:schemeClr>
                      </a:gs>
                      <a:gs pos="100000">
                        <a:schemeClr val="hlink">
                          <a:gamma/>
                          <a:shade val="36078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18447" name="Picture 22" descr="Picture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04" y="1572"/>
                  <a:ext cx="359" cy="1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74775" name="Rectangle 23"/>
            <p:cNvSpPr/>
            <p:nvPr/>
          </p:nvSpPr>
          <p:spPr>
            <a:xfrm>
              <a:off x="6878" y="9090"/>
              <a:ext cx="2155" cy="7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1F55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会选：</a:t>
              </a:r>
            </a:p>
          </p:txBody>
        </p:sp>
        <p:sp>
          <p:nvSpPr>
            <p:cNvPr id="74777" name="Rectangle 25"/>
            <p:cNvSpPr/>
            <p:nvPr/>
          </p:nvSpPr>
          <p:spPr>
            <a:xfrm>
              <a:off x="8596" y="9090"/>
              <a:ext cx="6165" cy="7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根据实际需要确定刻度尺类型</a:t>
              </a:r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5285" y="2793"/>
              <a:ext cx="10815" cy="6010"/>
              <a:chOff x="1154" y="1117"/>
              <a:chExt cx="4326" cy="2404"/>
            </a:xfrm>
          </p:grpSpPr>
          <p:grpSp>
            <p:nvGrpSpPr>
              <p:cNvPr id="18451" name="Group 9"/>
              <p:cNvGrpSpPr/>
              <p:nvPr/>
            </p:nvGrpSpPr>
            <p:grpSpPr>
              <a:xfrm>
                <a:off x="1154" y="1530"/>
                <a:ext cx="178" cy="390"/>
                <a:chOff x="1426" y="2568"/>
                <a:chExt cx="178" cy="390"/>
              </a:xfrm>
            </p:grpSpPr>
            <p:sp>
              <p:nvSpPr>
                <p:cNvPr id="74762" name="AutoShape 10"/>
                <p:cNvSpPr>
                  <a:spLocks noChangeArrowheads="1"/>
                </p:cNvSpPr>
                <p:nvPr/>
              </p:nvSpPr>
              <p:spPr bwMode="blackWhite">
                <a:xfrm rot="5400000">
                  <a:off x="1357" y="2711"/>
                  <a:ext cx="390" cy="105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763" name="Rectangle 11"/>
                <p:cNvSpPr>
                  <a:spLocks noChangeArrowheads="1"/>
                </p:cNvSpPr>
                <p:nvPr/>
              </p:nvSpPr>
              <p:spPr bwMode="blackWhite">
                <a:xfrm>
                  <a:off x="1461" y="2574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764" name="Rectangle 12"/>
                <p:cNvSpPr>
                  <a:spLocks noChangeArrowheads="1"/>
                </p:cNvSpPr>
                <p:nvPr/>
              </p:nvSpPr>
              <p:spPr bwMode="blackWhite">
                <a:xfrm>
                  <a:off x="1426" y="2575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455" name="AutoShape 13"/>
              <p:cNvSpPr/>
              <p:nvPr/>
            </p:nvSpPr>
            <p:spPr>
              <a:xfrm>
                <a:off x="1383" y="1117"/>
                <a:ext cx="4097" cy="2404"/>
              </a:xfrm>
              <a:prstGeom prst="roundRect">
                <a:avLst>
                  <a:gd name="adj" fmla="val 7315"/>
                </a:avLst>
              </a:prstGeom>
              <a:noFill/>
              <a:ln w="22225" cap="rnd" cmpd="sng">
                <a:solidFill>
                  <a:srgbClr val="1C1C1C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4346" name="Picture 9" descr="5-图片-9测量工具"/>
            <p:cNvPicPr>
              <a:picLocks noChangeAspect="1"/>
            </p:cNvPicPr>
            <p:nvPr/>
          </p:nvPicPr>
          <p:blipFill>
            <a:blip r:embed="rId5">
              <a:lum bright="-29999" contrast="42000"/>
            </a:blip>
            <a:stretch>
              <a:fillRect/>
            </a:stretch>
          </p:blipFill>
          <p:spPr>
            <a:xfrm>
              <a:off x="6113" y="3038"/>
              <a:ext cx="9675" cy="5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8" name="Picture 29" descr="http://homeimg.focus.cn/photo/5230218/5230218.jpg"/>
            <p:cNvPicPr>
              <a:picLocks noChangeAspect="1"/>
            </p:cNvPicPr>
            <p:nvPr/>
          </p:nvPicPr>
          <p:blipFill>
            <a:blip r:embed="rId6"/>
            <a:srcRect l="16251" t="1666" r="4999" b="8333"/>
            <a:stretch>
              <a:fillRect/>
            </a:stretch>
          </p:blipFill>
          <p:spPr>
            <a:xfrm>
              <a:off x="6120" y="3000"/>
              <a:ext cx="9675" cy="55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2" name="Rectangle 25"/>
            <p:cNvSpPr/>
            <p:nvPr/>
          </p:nvSpPr>
          <p:spPr>
            <a:xfrm>
              <a:off x="7320" y="6480"/>
              <a:ext cx="6840" cy="140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  <a:alpha val="53999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工人师傅为铝合金窗户装玻璃</a:t>
              </a:r>
            </a:p>
            <a:p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经常使用毫米刻度尺来测量窗户的长与宽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/>
          <p:nvPr/>
        </p:nvSpPr>
        <p:spPr>
          <a:xfrm>
            <a:off x="0" y="0"/>
            <a:ext cx="12145645" cy="664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例如</a:t>
            </a:r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现有</a:t>
            </a:r>
            <a:r>
              <a:rPr lang="zh-CN" altLang="en-US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卷尺</a:t>
            </a:r>
            <a:r>
              <a:rPr lang="en-US" altLang="zh-CN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分度值</a:t>
            </a:r>
            <a:r>
              <a:rPr lang="en-US" altLang="zh-CN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1cm)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卡尺</a:t>
            </a:r>
            <a:r>
              <a:rPr lang="en-US" altLang="zh-CN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分度值</a:t>
            </a:r>
            <a:r>
              <a:rPr lang="en-US" altLang="zh-CN" sz="54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0.1mm)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根据需要选择测量下述物体所用的工具</a:t>
            </a:r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:</a:t>
            </a:r>
          </a:p>
          <a:p>
            <a:endParaRPr lang="en-US" altLang="zh-CN" sz="5400" b="1" dirty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、测量</a:t>
            </a:r>
            <a:r>
              <a:rPr lang="zh-CN" altLang="en-US" sz="5400" b="1" dirty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跳远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长度需用</a:t>
            </a:r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_________.</a:t>
            </a:r>
          </a:p>
          <a:p>
            <a:endParaRPr lang="en-US" altLang="zh-CN" sz="5400" b="1" dirty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、测量</a:t>
            </a:r>
            <a:r>
              <a:rPr lang="zh-CN" altLang="en-US" sz="5400" b="1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铜丝的直径</a:t>
            </a:r>
            <a:r>
              <a:rPr lang="zh-CN" altLang="en-US" sz="5400" b="1" dirty="0">
                <a:latin typeface="隶书" pitchFamily="49" charset="-122"/>
                <a:ea typeface="隶书" pitchFamily="49" charset="-122"/>
              </a:rPr>
              <a:t>需用</a:t>
            </a:r>
            <a:r>
              <a:rPr lang="en-US" altLang="zh-CN" sz="5400" b="1" dirty="0">
                <a:latin typeface="隶书" pitchFamily="49" charset="-122"/>
                <a:ea typeface="隶书" pitchFamily="49" charset="-122"/>
              </a:rPr>
              <a:t>_________.</a:t>
            </a:r>
            <a:r>
              <a:rPr lang="en-US" altLang="zh-CN" sz="4800" b="1" dirty="0">
                <a:latin typeface="隶书" pitchFamily="49" charset="-122"/>
                <a:ea typeface="隶书" pitchFamily="49" charset="-122"/>
              </a:rPr>
              <a:t> </a:t>
            </a:r>
          </a:p>
          <a:p>
            <a:endParaRPr lang="en-US" altLang="zh-CN" sz="4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23760" y="3164205"/>
            <a:ext cx="175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09560" y="4824730"/>
            <a:ext cx="1767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卡尺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8"/>
          <p:cNvSpPr/>
          <p:nvPr/>
        </p:nvSpPr>
        <p:spPr>
          <a:xfrm>
            <a:off x="0" y="1092200"/>
            <a:ext cx="1217676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5373" name="Text Box 10"/>
          <p:cNvSpPr txBox="1"/>
          <p:nvPr/>
        </p:nvSpPr>
        <p:spPr>
          <a:xfrm>
            <a:off x="0" y="0"/>
            <a:ext cx="121767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三种放置哪种规范，其他有什么问题？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0" y="1118235"/>
            <a:ext cx="1701800" cy="5521960"/>
            <a:chOff x="352" y="1117"/>
            <a:chExt cx="759" cy="2857"/>
          </a:xfrm>
        </p:grpSpPr>
        <p:sp>
          <p:nvSpPr>
            <p:cNvPr id="75782" name="AutoShape 6"/>
            <p:cNvSpPr>
              <a:spLocks noChangeArrowheads="1"/>
            </p:cNvSpPr>
            <p:nvPr/>
          </p:nvSpPr>
          <p:spPr bwMode="blackWhite"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1" name="Rectangle 7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/>
                </a:rPr>
                <a:t>3</a:t>
              </a:r>
            </a:p>
          </p:txBody>
        </p:sp>
        <p:sp>
          <p:nvSpPr>
            <p:cNvPr id="19462" name="Oval 8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63" name="Text Box 14"/>
            <p:cNvSpPr txBox="1"/>
            <p:nvPr/>
          </p:nvSpPr>
          <p:spPr>
            <a:xfrm>
              <a:off x="440" y="2250"/>
              <a:ext cx="584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rPr>
                <a:t>使用方法</a:t>
              </a:r>
              <a:endPara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36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124710" y="5916295"/>
            <a:ext cx="9550400" cy="739775"/>
            <a:chOff x="1307" y="3577"/>
            <a:chExt cx="4261" cy="383"/>
          </a:xfrm>
        </p:grpSpPr>
        <p:sp>
          <p:nvSpPr>
            <p:cNvPr id="19465" name="AutoShape 16"/>
            <p:cNvSpPr/>
            <p:nvPr/>
          </p:nvSpPr>
          <p:spPr>
            <a:xfrm>
              <a:off x="1307" y="3577"/>
              <a:ext cx="4261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9466" name="Group 17"/>
            <p:cNvGrpSpPr/>
            <p:nvPr/>
          </p:nvGrpSpPr>
          <p:grpSpPr>
            <a:xfrm>
              <a:off x="1320" y="3592"/>
              <a:ext cx="348" cy="368"/>
              <a:chOff x="2959" y="1568"/>
              <a:chExt cx="454" cy="480"/>
            </a:xfrm>
          </p:grpSpPr>
          <p:grpSp>
            <p:nvGrpSpPr>
              <p:cNvPr id="19467" name="Group 18"/>
              <p:cNvGrpSpPr/>
              <p:nvPr/>
            </p:nvGrpSpPr>
            <p:grpSpPr>
              <a:xfrm>
                <a:off x="2959" y="1568"/>
                <a:ext cx="454" cy="480"/>
                <a:chOff x="192" y="1917"/>
                <a:chExt cx="1042" cy="1102"/>
              </a:xfrm>
            </p:grpSpPr>
            <p:pic>
              <p:nvPicPr>
                <p:cNvPr id="19468" name="Picture 19" descr="light_shadow"/>
                <p:cNvPicPr>
                  <a:picLocks noChangeAspect="1"/>
                </p:cNvPicPr>
                <p:nvPr/>
              </p:nvPicPr>
              <p:blipFill>
                <a:blip r:embed="rId2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9469" name="Picture 20" descr="circuler_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797" name="Oval 2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6" cy="10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9471" name="Picture 22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" y="1572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5799" name="Rectangle 23"/>
          <p:cNvSpPr/>
          <p:nvPr/>
        </p:nvSpPr>
        <p:spPr>
          <a:xfrm>
            <a:off x="2842260" y="5970270"/>
            <a:ext cx="193230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1F55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会放：</a:t>
            </a:r>
            <a:endParaRPr lang="zh-CN" altLang="en-US" sz="2400" b="1" dirty="0">
              <a:solidFill>
                <a:srgbClr val="F1F55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800" name="Rectangle 24"/>
          <p:cNvSpPr/>
          <p:nvPr/>
        </p:nvSpPr>
        <p:spPr>
          <a:xfrm>
            <a:off x="3951605" y="5981700"/>
            <a:ext cx="8064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零刻度对齐、刻度线紧靠、刻度尺放正</a:t>
            </a:r>
          </a:p>
        </p:txBody>
      </p:sp>
      <p:grpSp>
        <p:nvGrpSpPr>
          <p:cNvPr id="6" name="组合 51"/>
          <p:cNvGrpSpPr/>
          <p:nvPr/>
        </p:nvGrpSpPr>
        <p:grpSpPr>
          <a:xfrm>
            <a:off x="1793240" y="1092835"/>
            <a:ext cx="9695815" cy="4646930"/>
            <a:chOff x="1831975" y="1773238"/>
            <a:chExt cx="6867525" cy="3816350"/>
          </a:xfrm>
        </p:grpSpPr>
        <p:grpSp>
          <p:nvGrpSpPr>
            <p:cNvPr id="19478" name="Group 62"/>
            <p:cNvGrpSpPr/>
            <p:nvPr/>
          </p:nvGrpSpPr>
          <p:grpSpPr>
            <a:xfrm>
              <a:off x="1831975" y="1773238"/>
              <a:ext cx="6867525" cy="3816350"/>
              <a:chOff x="1154" y="1117"/>
              <a:chExt cx="4326" cy="2404"/>
            </a:xfrm>
          </p:grpSpPr>
          <p:grpSp>
            <p:nvGrpSpPr>
              <p:cNvPr id="19479" name="Group 9"/>
              <p:cNvGrpSpPr/>
              <p:nvPr/>
            </p:nvGrpSpPr>
            <p:grpSpPr>
              <a:xfrm>
                <a:off x="1154" y="1530"/>
                <a:ext cx="178" cy="390"/>
                <a:chOff x="1426" y="2568"/>
                <a:chExt cx="178" cy="390"/>
              </a:xfrm>
            </p:grpSpPr>
            <p:sp>
              <p:nvSpPr>
                <p:cNvPr id="75786" name="AutoShape 10"/>
                <p:cNvSpPr>
                  <a:spLocks noChangeArrowheads="1"/>
                </p:cNvSpPr>
                <p:nvPr/>
              </p:nvSpPr>
              <p:spPr bwMode="blackWhite">
                <a:xfrm rot="5400000">
                  <a:off x="1357" y="2711"/>
                  <a:ext cx="390" cy="105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5787" name="Rectangle 11"/>
                <p:cNvSpPr>
                  <a:spLocks noChangeArrowheads="1"/>
                </p:cNvSpPr>
                <p:nvPr/>
              </p:nvSpPr>
              <p:spPr bwMode="blackWhite">
                <a:xfrm>
                  <a:off x="1461" y="2574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5788" name="Rectangle 12"/>
                <p:cNvSpPr>
                  <a:spLocks noChangeArrowheads="1"/>
                </p:cNvSpPr>
                <p:nvPr/>
              </p:nvSpPr>
              <p:spPr bwMode="blackWhite">
                <a:xfrm>
                  <a:off x="1426" y="2575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483" name="AutoShape 13"/>
              <p:cNvSpPr/>
              <p:nvPr/>
            </p:nvSpPr>
            <p:spPr>
              <a:xfrm>
                <a:off x="1383" y="1117"/>
                <a:ext cx="4097" cy="2404"/>
              </a:xfrm>
              <a:prstGeom prst="roundRect">
                <a:avLst>
                  <a:gd name="adj" fmla="val 7315"/>
                </a:avLst>
              </a:prstGeom>
              <a:noFill/>
              <a:ln w="22225" cap="rnd" cmpd="sng">
                <a:solidFill>
                  <a:srgbClr val="1C1C1C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84" name="Group 28"/>
            <p:cNvGrpSpPr/>
            <p:nvPr/>
          </p:nvGrpSpPr>
          <p:grpSpPr>
            <a:xfrm>
              <a:off x="2716213" y="2219325"/>
              <a:ext cx="641350" cy="622300"/>
              <a:chOff x="1286" y="1205"/>
              <a:chExt cx="404" cy="392"/>
            </a:xfrm>
          </p:grpSpPr>
          <p:grpSp>
            <p:nvGrpSpPr>
              <p:cNvPr id="19485" name="Group 29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9486" name="Oval 30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" name="Oval 31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8" name="Oval 32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9" name="Oval 33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0" name="Oval 34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9491" name="Text Box 35"/>
              <p:cNvSpPr txBox="1"/>
              <p:nvPr/>
            </p:nvSpPr>
            <p:spPr>
              <a:xfrm>
                <a:off x="1362" y="1260"/>
                <a:ext cx="243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9492" name="Group 36"/>
            <p:cNvGrpSpPr/>
            <p:nvPr/>
          </p:nvGrpSpPr>
          <p:grpSpPr>
            <a:xfrm>
              <a:off x="2716213" y="3505200"/>
              <a:ext cx="641350" cy="622300"/>
              <a:chOff x="1286" y="1205"/>
              <a:chExt cx="404" cy="392"/>
            </a:xfrm>
          </p:grpSpPr>
          <p:grpSp>
            <p:nvGrpSpPr>
              <p:cNvPr id="19493" name="Group 37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9494" name="Oval 38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5" name="Oval 39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6" name="Oval 40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" name="Oval 41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" name="Oval 42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9499" name="Text Box 43"/>
              <p:cNvSpPr txBox="1"/>
              <p:nvPr/>
            </p:nvSpPr>
            <p:spPr>
              <a:xfrm>
                <a:off x="1362" y="1260"/>
                <a:ext cx="243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9500" name="Group 44"/>
            <p:cNvGrpSpPr/>
            <p:nvPr/>
          </p:nvGrpSpPr>
          <p:grpSpPr>
            <a:xfrm>
              <a:off x="2716213" y="4719638"/>
              <a:ext cx="641350" cy="622300"/>
              <a:chOff x="1286" y="1205"/>
              <a:chExt cx="404" cy="392"/>
            </a:xfrm>
          </p:grpSpPr>
          <p:grpSp>
            <p:nvGrpSpPr>
              <p:cNvPr id="19501" name="Group 45"/>
              <p:cNvGrpSpPr/>
              <p:nvPr/>
            </p:nvGrpSpPr>
            <p:grpSpPr>
              <a:xfrm>
                <a:off x="1286" y="1205"/>
                <a:ext cx="404" cy="392"/>
                <a:chOff x="1291" y="587"/>
                <a:chExt cx="666" cy="647"/>
              </a:xfrm>
            </p:grpSpPr>
            <p:sp>
              <p:nvSpPr>
                <p:cNvPr id="19502" name="Oval 46"/>
                <p:cNvSpPr/>
                <p:nvPr/>
              </p:nvSpPr>
              <p:spPr>
                <a:xfrm>
                  <a:off x="1291" y="651"/>
                  <a:ext cx="666" cy="5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3" name="Oval 47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4" name="Oval 48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5" name="Oval 49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6" name="Oval 50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9507" name="Text Box 51"/>
              <p:cNvSpPr txBox="1"/>
              <p:nvPr/>
            </p:nvSpPr>
            <p:spPr>
              <a:xfrm>
                <a:off x="1357" y="1260"/>
                <a:ext cx="254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pic>
          <p:nvPicPr>
            <p:cNvPr id="19508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75" y="1857375"/>
              <a:ext cx="4357688" cy="36480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510" name="任意多边形 19509"/>
          <p:cNvSpPr/>
          <p:nvPr/>
        </p:nvSpPr>
        <p:spPr>
          <a:xfrm>
            <a:off x="3191510" y="4618355"/>
            <a:ext cx="1141095" cy="908685"/>
          </a:xfrm>
          <a:custGeom>
            <a:avLst/>
            <a:gdLst/>
            <a:ahLst/>
            <a:cxnLst/>
            <a:rect l="0" t="0" r="0" b="0"/>
            <a:pathLst>
              <a:path w="509" h="470">
                <a:moveTo>
                  <a:pt x="0" y="313"/>
                </a:moveTo>
                <a:cubicBezTo>
                  <a:pt x="24" y="337"/>
                  <a:pt x="94" y="470"/>
                  <a:pt x="144" y="457"/>
                </a:cubicBezTo>
                <a:cubicBezTo>
                  <a:pt x="194" y="444"/>
                  <a:pt x="263" y="288"/>
                  <a:pt x="303" y="232"/>
                </a:cubicBezTo>
                <a:cubicBezTo>
                  <a:pt x="364" y="156"/>
                  <a:pt x="466" y="48"/>
                  <a:pt x="509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1998960" cy="6759447"/>
            <a:chOff x="2910" y="968"/>
            <a:chExt cx="13473" cy="7507"/>
          </a:xfrm>
        </p:grpSpPr>
        <p:sp>
          <p:nvSpPr>
            <p:cNvPr id="31745" name="Text Box 2"/>
            <p:cNvSpPr txBox="1">
              <a:spLocks noChangeArrowheads="1"/>
            </p:cNvSpPr>
            <p:nvPr/>
          </p:nvSpPr>
          <p:spPr bwMode="auto">
            <a:xfrm>
              <a:off x="2910" y="968"/>
              <a:ext cx="2608" cy="11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6000" b="1"/>
                <a:t>会放</a:t>
              </a: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003" y="2293"/>
              <a:ext cx="13380" cy="9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en-US" altLang="zh-CN" sz="4800" b="1"/>
                <a:t>  </a:t>
              </a:r>
              <a:r>
                <a:rPr lang="en-US" altLang="zh-CN" sz="4800" b="1"/>
                <a:t>①</a:t>
              </a:r>
              <a:r>
                <a:rPr lang="zh-CN" altLang="en-US" sz="4800" b="1"/>
                <a:t>零刻度线对齐被测物的一端。</a:t>
              </a:r>
              <a:r>
                <a:rPr kumimoji="1" lang="zh-CN" altLang="en-US" sz="4800" b="1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88" y="7553"/>
              <a:ext cx="12814" cy="9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4800" b="1"/>
                <a:t>如果零刻度线</a:t>
              </a:r>
              <a:r>
                <a:rPr lang="zh-CN" altLang="en-US" sz="4800" b="1">
                  <a:solidFill>
                    <a:srgbClr val="FFC000"/>
                  </a:solidFill>
                </a:rPr>
                <a:t>磨损</a:t>
              </a:r>
              <a:r>
                <a:rPr lang="zh-CN" altLang="en-US" sz="4800" b="1">
                  <a:solidFill>
                    <a:schemeClr val="tx1"/>
                  </a:solidFill>
                </a:rPr>
                <a:t>或</a:t>
              </a:r>
              <a:r>
                <a:rPr lang="zh-CN" altLang="en-US" sz="4800" b="1">
                  <a:solidFill>
                    <a:srgbClr val="FFC000"/>
                  </a:solidFill>
                </a:rPr>
                <a:t>模糊不清</a:t>
              </a:r>
              <a:r>
                <a:rPr lang="zh-CN" altLang="en-US" sz="4800" b="1"/>
                <a:t>了，怎么办？</a:t>
              </a:r>
            </a:p>
          </p:txBody>
        </p:sp>
        <p:pic>
          <p:nvPicPr>
            <p:cNvPr id="7" name="Picture 3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50" y="3215"/>
              <a:ext cx="8010" cy="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94977"/>
            <a:ext cx="12038965" cy="6132929"/>
            <a:chOff x="2376" y="2466"/>
            <a:chExt cx="14400" cy="5525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3245" y="2466"/>
              <a:ext cx="12794" cy="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4800" b="1"/>
                <a:t>答：可选择</a:t>
              </a:r>
              <a:r>
                <a:rPr lang="zh-CN" altLang="en-US" sz="48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其它整数刻度线</a:t>
              </a:r>
              <a:r>
                <a:rPr lang="zh-CN" altLang="en-US" sz="4800" b="1"/>
                <a:t>当零刻度线</a:t>
              </a:r>
            </a:p>
          </p:txBody>
        </p:sp>
        <p:grpSp>
          <p:nvGrpSpPr>
            <p:cNvPr id="8" name="组合 7"/>
            <p:cNvGrpSpPr/>
            <p:nvPr/>
          </p:nvGrpSpPr>
          <p:grpSpPr bwMode="auto">
            <a:xfrm>
              <a:off x="2376" y="3853"/>
              <a:ext cx="14400" cy="4138"/>
              <a:chOff x="0" y="2492375"/>
              <a:chExt cx="9144000" cy="2627313"/>
            </a:xfrm>
          </p:grpSpPr>
          <p:grpSp>
            <p:nvGrpSpPr>
              <p:cNvPr id="32771" name="Group 4"/>
              <p:cNvGrpSpPr/>
              <p:nvPr/>
            </p:nvGrpSpPr>
            <p:grpSpPr bwMode="auto">
              <a:xfrm>
                <a:off x="0" y="2492375"/>
                <a:ext cx="9144000" cy="2627313"/>
                <a:chOff x="0" y="1570"/>
                <a:chExt cx="5760" cy="1655"/>
              </a:xfrm>
            </p:grpSpPr>
            <p:pic>
              <p:nvPicPr>
                <p:cNvPr id="32773" name="Picture 2" descr="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2205"/>
                  <a:ext cx="5760" cy="10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774" name="Rectangle 3" descr="花岗岩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2508" cy="737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2772" name="TextBox 6"/>
              <p:cNvSpPr txBox="1">
                <a:spLocks noChangeArrowheads="1"/>
              </p:cNvSpPr>
              <p:nvPr/>
            </p:nvSpPr>
            <p:spPr bwMode="auto">
              <a:xfrm>
                <a:off x="92351" y="3019245"/>
                <a:ext cx="459740" cy="20703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eaVert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8"/>
          <p:cNvSpPr/>
          <p:nvPr/>
        </p:nvSpPr>
        <p:spPr>
          <a:xfrm>
            <a:off x="0" y="1092200"/>
            <a:ext cx="12160885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6399" name="Text Box 10"/>
          <p:cNvSpPr txBox="1"/>
          <p:nvPr/>
        </p:nvSpPr>
        <p:spPr>
          <a:xfrm>
            <a:off x="0" y="0"/>
            <a:ext cx="1150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A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、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C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的视线会使测量结果发生怎样变化？</a:t>
            </a:r>
          </a:p>
        </p:txBody>
      </p:sp>
      <p:grpSp>
        <p:nvGrpSpPr>
          <p:cNvPr id="2" name="Group 226"/>
          <p:cNvGrpSpPr/>
          <p:nvPr/>
        </p:nvGrpSpPr>
        <p:grpSpPr>
          <a:xfrm>
            <a:off x="0" y="1092835"/>
            <a:ext cx="1729740" cy="5624195"/>
            <a:chOff x="352" y="1117"/>
            <a:chExt cx="759" cy="2857"/>
          </a:xfrm>
        </p:grpSpPr>
        <p:sp>
          <p:nvSpPr>
            <p:cNvPr id="76806" name="AutoShape 6"/>
            <p:cNvSpPr>
              <a:spLocks noChangeArrowheads="1"/>
            </p:cNvSpPr>
            <p:nvPr/>
          </p:nvSpPr>
          <p:spPr bwMode="blackWhite"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85" name="Rectangle 7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/>
                </a:rPr>
                <a:t>3</a:t>
              </a:r>
            </a:p>
          </p:txBody>
        </p:sp>
        <p:sp>
          <p:nvSpPr>
            <p:cNvPr id="20486" name="Oval 8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487" name="Text Box 14"/>
            <p:cNvSpPr txBox="1"/>
            <p:nvPr/>
          </p:nvSpPr>
          <p:spPr>
            <a:xfrm>
              <a:off x="516" y="2048"/>
              <a:ext cx="584" cy="9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rPr>
                <a:t>使用方法</a:t>
              </a:r>
              <a:endPara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36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159635" y="5979160"/>
            <a:ext cx="9707880" cy="753745"/>
            <a:chOff x="1307" y="3577"/>
            <a:chExt cx="4261" cy="383"/>
          </a:xfrm>
        </p:grpSpPr>
        <p:sp>
          <p:nvSpPr>
            <p:cNvPr id="20489" name="AutoShape 16"/>
            <p:cNvSpPr/>
            <p:nvPr/>
          </p:nvSpPr>
          <p:spPr>
            <a:xfrm>
              <a:off x="1307" y="3577"/>
              <a:ext cx="4261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490" name="Group 17"/>
            <p:cNvGrpSpPr/>
            <p:nvPr/>
          </p:nvGrpSpPr>
          <p:grpSpPr>
            <a:xfrm>
              <a:off x="1320" y="3592"/>
              <a:ext cx="348" cy="368"/>
              <a:chOff x="2959" y="1568"/>
              <a:chExt cx="454" cy="480"/>
            </a:xfrm>
          </p:grpSpPr>
          <p:grpSp>
            <p:nvGrpSpPr>
              <p:cNvPr id="20491" name="Group 18"/>
              <p:cNvGrpSpPr/>
              <p:nvPr/>
            </p:nvGrpSpPr>
            <p:grpSpPr>
              <a:xfrm>
                <a:off x="2959" y="1568"/>
                <a:ext cx="454" cy="480"/>
                <a:chOff x="192" y="1917"/>
                <a:chExt cx="1042" cy="1102"/>
              </a:xfrm>
            </p:grpSpPr>
            <p:pic>
              <p:nvPicPr>
                <p:cNvPr id="20492" name="Picture 19" descr="light_shadow"/>
                <p:cNvPicPr>
                  <a:picLocks noChangeAspect="1"/>
                </p:cNvPicPr>
                <p:nvPr/>
              </p:nvPicPr>
              <p:blipFill>
                <a:blip r:embed="rId2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493" name="Picture 20" descr="circuler_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6821" name="Oval 2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6" cy="10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20495" name="Picture 22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" y="1572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6823" name="Rectangle 23"/>
          <p:cNvSpPr/>
          <p:nvPr/>
        </p:nvSpPr>
        <p:spPr>
          <a:xfrm>
            <a:off x="3385185" y="6035675"/>
            <a:ext cx="196405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1F55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会读：</a:t>
            </a:r>
          </a:p>
        </p:txBody>
      </p:sp>
      <p:sp>
        <p:nvSpPr>
          <p:cNvPr id="76824" name="Rectangle 24"/>
          <p:cNvSpPr/>
          <p:nvPr/>
        </p:nvSpPr>
        <p:spPr>
          <a:xfrm>
            <a:off x="4928235" y="6046470"/>
            <a:ext cx="708533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视线正对刻度线，不能斜视</a:t>
            </a:r>
          </a:p>
        </p:txBody>
      </p:sp>
      <p:grpSp>
        <p:nvGrpSpPr>
          <p:cNvPr id="6" name="组合 50"/>
          <p:cNvGrpSpPr/>
          <p:nvPr/>
        </p:nvGrpSpPr>
        <p:grpSpPr>
          <a:xfrm>
            <a:off x="1826895" y="1092835"/>
            <a:ext cx="9855835" cy="4732655"/>
            <a:chOff x="1831975" y="1773238"/>
            <a:chExt cx="6867525" cy="3816350"/>
          </a:xfrm>
        </p:grpSpPr>
        <p:pic>
          <p:nvPicPr>
            <p:cNvPr id="20499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4625" y="2714625"/>
              <a:ext cx="5576888" cy="244316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00" name="Group 9"/>
            <p:cNvGrpSpPr/>
            <p:nvPr/>
          </p:nvGrpSpPr>
          <p:grpSpPr>
            <a:xfrm>
              <a:off x="1831975" y="2428875"/>
              <a:ext cx="282575" cy="619125"/>
              <a:chOff x="1426" y="2568"/>
              <a:chExt cx="178" cy="390"/>
            </a:xfrm>
          </p:grpSpPr>
          <p:sp>
            <p:nvSpPr>
              <p:cNvPr id="76810" name="AutoShape 10"/>
              <p:cNvSpPr>
                <a:spLocks noChangeArrowheads="1"/>
              </p:cNvSpPr>
              <p:nvPr/>
            </p:nvSpPr>
            <p:spPr bwMode="blackWhite">
              <a:xfrm rot="5400000">
                <a:off x="1357" y="2715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504" name="AutoShape 13"/>
            <p:cNvSpPr/>
            <p:nvPr/>
          </p:nvSpPr>
          <p:spPr>
            <a:xfrm>
              <a:off x="2195513" y="1773238"/>
              <a:ext cx="6503987" cy="3816350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05" name="Group 104"/>
            <p:cNvGrpSpPr/>
            <p:nvPr/>
          </p:nvGrpSpPr>
          <p:grpSpPr>
            <a:xfrm>
              <a:off x="4714875" y="2933750"/>
              <a:ext cx="642938" cy="622725"/>
              <a:chOff x="1285" y="1205"/>
              <a:chExt cx="405" cy="392"/>
            </a:xfrm>
          </p:grpSpPr>
          <p:grpSp>
            <p:nvGrpSpPr>
              <p:cNvPr id="20506" name="Group 105"/>
              <p:cNvGrpSpPr/>
              <p:nvPr/>
            </p:nvGrpSpPr>
            <p:grpSpPr>
              <a:xfrm>
                <a:off x="1285" y="1205"/>
                <a:ext cx="405" cy="392"/>
                <a:chOff x="1289" y="587"/>
                <a:chExt cx="668" cy="647"/>
              </a:xfrm>
            </p:grpSpPr>
            <p:sp>
              <p:nvSpPr>
                <p:cNvPr id="20507" name="Oval 106"/>
                <p:cNvSpPr/>
                <p:nvPr/>
              </p:nvSpPr>
              <p:spPr>
                <a:xfrm>
                  <a:off x="1289" y="627"/>
                  <a:ext cx="668" cy="578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08" name="Oval 107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09" name="Oval 108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0" name="Oval 109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1" name="Oval 110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512" name="Text Box 111"/>
              <p:cNvSpPr txBox="1"/>
              <p:nvPr/>
            </p:nvSpPr>
            <p:spPr>
              <a:xfrm>
                <a:off x="1362" y="1260"/>
                <a:ext cx="243" cy="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0513" name="Group 112"/>
            <p:cNvGrpSpPr/>
            <p:nvPr/>
          </p:nvGrpSpPr>
          <p:grpSpPr>
            <a:xfrm>
              <a:off x="6072188" y="1862187"/>
              <a:ext cx="642937" cy="622726"/>
              <a:chOff x="1285" y="1205"/>
              <a:chExt cx="405" cy="392"/>
            </a:xfrm>
          </p:grpSpPr>
          <p:grpSp>
            <p:nvGrpSpPr>
              <p:cNvPr id="20514" name="Group 113"/>
              <p:cNvGrpSpPr/>
              <p:nvPr/>
            </p:nvGrpSpPr>
            <p:grpSpPr>
              <a:xfrm>
                <a:off x="1285" y="1205"/>
                <a:ext cx="405" cy="392"/>
                <a:chOff x="1289" y="587"/>
                <a:chExt cx="668" cy="647"/>
              </a:xfrm>
            </p:grpSpPr>
            <p:sp>
              <p:nvSpPr>
                <p:cNvPr id="20515" name="Oval 114"/>
                <p:cNvSpPr/>
                <p:nvPr/>
              </p:nvSpPr>
              <p:spPr>
                <a:xfrm>
                  <a:off x="1289" y="627"/>
                  <a:ext cx="668" cy="578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6" name="Oval 115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7" name="Oval 116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8" name="Oval 117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9" name="Oval 118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520" name="Text Box 119"/>
              <p:cNvSpPr txBox="1"/>
              <p:nvPr/>
            </p:nvSpPr>
            <p:spPr>
              <a:xfrm>
                <a:off x="1362" y="1260"/>
                <a:ext cx="243" cy="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0521" name="Group 120"/>
            <p:cNvGrpSpPr/>
            <p:nvPr/>
          </p:nvGrpSpPr>
          <p:grpSpPr>
            <a:xfrm>
              <a:off x="7572375" y="2790875"/>
              <a:ext cx="642938" cy="622725"/>
              <a:chOff x="1285" y="1205"/>
              <a:chExt cx="405" cy="392"/>
            </a:xfrm>
          </p:grpSpPr>
          <p:grpSp>
            <p:nvGrpSpPr>
              <p:cNvPr id="20522" name="Group 121"/>
              <p:cNvGrpSpPr/>
              <p:nvPr/>
            </p:nvGrpSpPr>
            <p:grpSpPr>
              <a:xfrm>
                <a:off x="1285" y="1205"/>
                <a:ext cx="405" cy="392"/>
                <a:chOff x="1289" y="587"/>
                <a:chExt cx="668" cy="647"/>
              </a:xfrm>
            </p:grpSpPr>
            <p:sp>
              <p:nvSpPr>
                <p:cNvPr id="20523" name="Oval 122"/>
                <p:cNvSpPr/>
                <p:nvPr/>
              </p:nvSpPr>
              <p:spPr>
                <a:xfrm>
                  <a:off x="1289" y="627"/>
                  <a:ext cx="668" cy="578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>
                  <a:spAutoFit/>
                </a:bodyPr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4" name="Oval 123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5" name="Oval 124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6" name="Oval 125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7" name="Oval 126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528" name="Text Box 127"/>
              <p:cNvSpPr txBox="1"/>
              <p:nvPr/>
            </p:nvSpPr>
            <p:spPr>
              <a:xfrm>
                <a:off x="1357" y="1260"/>
                <a:ext cx="254" cy="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20532" name="任意多边形 20531"/>
          <p:cNvSpPr/>
          <p:nvPr/>
        </p:nvSpPr>
        <p:spPr>
          <a:xfrm>
            <a:off x="8055610" y="1350645"/>
            <a:ext cx="1160145" cy="925195"/>
          </a:xfrm>
          <a:custGeom>
            <a:avLst/>
            <a:gdLst/>
            <a:ahLst/>
            <a:cxnLst/>
            <a:rect l="0" t="0" r="0" b="0"/>
            <a:pathLst>
              <a:path w="509" h="470">
                <a:moveTo>
                  <a:pt x="0" y="313"/>
                </a:moveTo>
                <a:cubicBezTo>
                  <a:pt x="24" y="337"/>
                  <a:pt x="94" y="470"/>
                  <a:pt x="144" y="457"/>
                </a:cubicBezTo>
                <a:cubicBezTo>
                  <a:pt x="194" y="444"/>
                  <a:pt x="263" y="288"/>
                  <a:pt x="303" y="232"/>
                </a:cubicBezTo>
                <a:cubicBezTo>
                  <a:pt x="364" y="156"/>
                  <a:pt x="466" y="48"/>
                  <a:pt x="509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8"/>
          <p:cNvSpPr/>
          <p:nvPr/>
        </p:nvSpPr>
        <p:spPr>
          <a:xfrm>
            <a:off x="0" y="1092200"/>
            <a:ext cx="1211580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7421" name="Text Box 10"/>
          <p:cNvSpPr txBox="1"/>
          <p:nvPr/>
        </p:nvSpPr>
        <p:spPr>
          <a:xfrm>
            <a:off x="0" y="0"/>
            <a:ext cx="1216088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估计的位数越多，是不是越准确？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092835"/>
            <a:ext cx="12116435" cy="5563235"/>
            <a:chOff x="3280" y="2793"/>
            <a:chExt cx="13023" cy="7162"/>
          </a:xfrm>
        </p:grpSpPr>
        <p:grpSp>
          <p:nvGrpSpPr>
            <p:cNvPr id="2" name="Group 152"/>
            <p:cNvGrpSpPr/>
            <p:nvPr/>
          </p:nvGrpSpPr>
          <p:grpSpPr>
            <a:xfrm>
              <a:off x="3280" y="2793"/>
              <a:ext cx="1898" cy="7142"/>
              <a:chOff x="352" y="1117"/>
              <a:chExt cx="759" cy="2857"/>
            </a:xfrm>
          </p:grpSpPr>
          <p:sp>
            <p:nvSpPr>
              <p:cNvPr id="77830" name="AutoShape 6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9" name="Rectangle 7"/>
              <p:cNvSpPr/>
              <p:nvPr/>
            </p:nvSpPr>
            <p:spPr>
              <a:xfrm>
                <a:off x="536" y="1416"/>
                <a:ext cx="373" cy="3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latinLnBrk="1"/>
                <a:r>
                  <a:rPr lang="en-US" altLang="ko-KR" sz="28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/>
                  </a:rPr>
                  <a:t>3</a:t>
                </a:r>
              </a:p>
            </p:txBody>
          </p:sp>
          <p:sp>
            <p:nvSpPr>
              <p:cNvPr id="21510" name="Oval 8"/>
              <p:cNvSpPr/>
              <p:nvPr/>
            </p:nvSpPr>
            <p:spPr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 cap="flat" cmpd="sng">
                <a:solidFill>
                  <a:schemeClr val="bg1">
                    <a:alpha val="50195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11" name="Text Box 14"/>
              <p:cNvSpPr txBox="1"/>
              <p:nvPr/>
            </p:nvSpPr>
            <p:spPr>
              <a:xfrm>
                <a:off x="440" y="2269"/>
                <a:ext cx="584" cy="9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楷体_GB2312" pitchFamily="49" charset="-122"/>
                  </a:rPr>
                  <a:t>使用方法</a:t>
                </a:r>
                <a:endParaRPr lang="zh-CN" altLang="en-US" sz="36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" name="Group 15"/>
            <p:cNvGrpSpPr/>
            <p:nvPr/>
          </p:nvGrpSpPr>
          <p:grpSpPr>
            <a:xfrm>
              <a:off x="5650" y="8998"/>
              <a:ext cx="10653" cy="957"/>
              <a:chOff x="1307" y="3577"/>
              <a:chExt cx="4261" cy="383"/>
            </a:xfrm>
          </p:grpSpPr>
          <p:sp>
            <p:nvSpPr>
              <p:cNvPr id="21513" name="AutoShape 16"/>
              <p:cNvSpPr/>
              <p:nvPr/>
            </p:nvSpPr>
            <p:spPr>
              <a:xfrm>
                <a:off x="1307" y="3577"/>
                <a:ext cx="4261" cy="373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1514" name="Group 17"/>
              <p:cNvGrpSpPr/>
              <p:nvPr/>
            </p:nvGrpSpPr>
            <p:grpSpPr>
              <a:xfrm>
                <a:off x="1320" y="3592"/>
                <a:ext cx="348" cy="368"/>
                <a:chOff x="2959" y="1568"/>
                <a:chExt cx="454" cy="480"/>
              </a:xfrm>
            </p:grpSpPr>
            <p:grpSp>
              <p:nvGrpSpPr>
                <p:cNvPr id="21515" name="Group 18"/>
                <p:cNvGrpSpPr/>
                <p:nvPr/>
              </p:nvGrpSpPr>
              <p:grpSpPr>
                <a:xfrm>
                  <a:off x="2959" y="1568"/>
                  <a:ext cx="454" cy="480"/>
                  <a:chOff x="192" y="1917"/>
                  <a:chExt cx="1042" cy="1102"/>
                </a:xfrm>
              </p:grpSpPr>
              <p:pic>
                <p:nvPicPr>
                  <p:cNvPr id="21516" name="Picture 19" descr="light_shadow"/>
                  <p:cNvPicPr>
                    <a:picLocks noChangeAspect="1"/>
                  </p:cNvPicPr>
                  <p:nvPr/>
                </p:nvPicPr>
                <p:blipFill>
                  <a:blip r:embed="rId2">
                    <a:lum bright="-78000" contrast="-78000"/>
                  </a:blip>
                  <a:stretch>
                    <a:fillRect/>
                  </a:stretch>
                </p:blipFill>
                <p:spPr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1517" name="Picture 20" descr="circuler_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7845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92" y="1917"/>
                    <a:ext cx="1036" cy="101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shade val="36078"/>
                          <a:invGamma/>
                          <a:alpha val="89999"/>
                        </a:schemeClr>
                      </a:gs>
                      <a:gs pos="50000">
                        <a:schemeClr val="hlink">
                          <a:alpha val="55000"/>
                        </a:schemeClr>
                      </a:gs>
                      <a:gs pos="100000">
                        <a:schemeClr val="hlink">
                          <a:gamma/>
                          <a:shade val="36078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21519" name="Picture 22" descr="Picture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04" y="1572"/>
                  <a:ext cx="359" cy="1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77847" name="Rectangle 23"/>
            <p:cNvSpPr/>
            <p:nvPr/>
          </p:nvSpPr>
          <p:spPr>
            <a:xfrm>
              <a:off x="6985" y="9089"/>
              <a:ext cx="1751" cy="7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1F55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会记：</a:t>
              </a:r>
            </a:p>
          </p:txBody>
        </p:sp>
        <p:sp>
          <p:nvSpPr>
            <p:cNvPr id="77848" name="Rectangle 24"/>
            <p:cNvSpPr/>
            <p:nvPr/>
          </p:nvSpPr>
          <p:spPr>
            <a:xfrm>
              <a:off x="8983" y="9089"/>
              <a:ext cx="5397" cy="7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准确值，估计值，单位</a:t>
              </a:r>
            </a:p>
          </p:txBody>
        </p:sp>
        <p:grpSp>
          <p:nvGrpSpPr>
            <p:cNvPr id="6" name="组合 45"/>
            <p:cNvGrpSpPr/>
            <p:nvPr/>
          </p:nvGrpSpPr>
          <p:grpSpPr>
            <a:xfrm>
              <a:off x="5285" y="2793"/>
              <a:ext cx="10815" cy="6010"/>
              <a:chOff x="1831975" y="1773238"/>
              <a:chExt cx="6867525" cy="3816350"/>
            </a:xfrm>
          </p:grpSpPr>
          <p:grpSp>
            <p:nvGrpSpPr>
              <p:cNvPr id="21526" name="Group 9"/>
              <p:cNvGrpSpPr/>
              <p:nvPr/>
            </p:nvGrpSpPr>
            <p:grpSpPr>
              <a:xfrm>
                <a:off x="1831975" y="2428875"/>
                <a:ext cx="282575" cy="619125"/>
                <a:chOff x="1426" y="2568"/>
                <a:chExt cx="178" cy="390"/>
              </a:xfrm>
            </p:grpSpPr>
            <p:sp>
              <p:nvSpPr>
                <p:cNvPr id="77834" name="AutoShape 10"/>
                <p:cNvSpPr>
                  <a:spLocks noChangeArrowheads="1"/>
                </p:cNvSpPr>
                <p:nvPr/>
              </p:nvSpPr>
              <p:spPr bwMode="blackWhite">
                <a:xfrm rot="5400000">
                  <a:off x="1357" y="2715"/>
                  <a:ext cx="390" cy="105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835" name="Rectangle 11"/>
                <p:cNvSpPr>
                  <a:spLocks noChangeArrowheads="1"/>
                </p:cNvSpPr>
                <p:nvPr/>
              </p:nvSpPr>
              <p:spPr bwMode="blackWhite">
                <a:xfrm>
                  <a:off x="1461" y="2574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836" name="Rectangle 12"/>
                <p:cNvSpPr>
                  <a:spLocks noChangeArrowheads="1"/>
                </p:cNvSpPr>
                <p:nvPr/>
              </p:nvSpPr>
              <p:spPr bwMode="blackWhite">
                <a:xfrm>
                  <a:off x="1426" y="2575"/>
                  <a:ext cx="27" cy="37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1530" name="AutoShape 13"/>
              <p:cNvSpPr/>
              <p:nvPr/>
            </p:nvSpPr>
            <p:spPr>
              <a:xfrm>
                <a:off x="2195513" y="1773238"/>
                <a:ext cx="6503987" cy="3816350"/>
              </a:xfrm>
              <a:prstGeom prst="roundRect">
                <a:avLst>
                  <a:gd name="adj" fmla="val 7315"/>
                </a:avLst>
              </a:prstGeom>
              <a:noFill/>
              <a:ln w="22225" cap="rnd" cmpd="sng">
                <a:solidFill>
                  <a:srgbClr val="1C1C1C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1531" name="Group 26"/>
              <p:cNvGrpSpPr/>
              <p:nvPr/>
            </p:nvGrpSpPr>
            <p:grpSpPr>
              <a:xfrm>
                <a:off x="2643188" y="2247950"/>
                <a:ext cx="642937" cy="622725"/>
                <a:chOff x="1285" y="1205"/>
                <a:chExt cx="405" cy="392"/>
              </a:xfrm>
            </p:grpSpPr>
            <p:grpSp>
              <p:nvGrpSpPr>
                <p:cNvPr id="21532" name="Group 27"/>
                <p:cNvGrpSpPr/>
                <p:nvPr/>
              </p:nvGrpSpPr>
              <p:grpSpPr>
                <a:xfrm>
                  <a:off x="1285" y="1205"/>
                  <a:ext cx="405" cy="392"/>
                  <a:chOff x="1289" y="587"/>
                  <a:chExt cx="668" cy="647"/>
                </a:xfrm>
              </p:grpSpPr>
              <p:sp>
                <p:nvSpPr>
                  <p:cNvPr id="21533" name="Oval 28"/>
                  <p:cNvSpPr/>
                  <p:nvPr/>
                </p:nvSpPr>
                <p:spPr>
                  <a:xfrm>
                    <a:off x="1289" y="627"/>
                    <a:ext cx="668" cy="57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>
                    <a:noFill/>
                  </a:ln>
                </p:spPr>
                <p:txBody>
                  <a:bodyPr anchor="ctr">
                    <a:spAutoFit/>
                  </a:bodyPr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4" name="Oval 29"/>
                  <p:cNvSpPr/>
                  <p:nvPr/>
                </p:nvSpPr>
                <p:spPr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5" name="Oval 30"/>
                  <p:cNvSpPr/>
                  <p:nvPr/>
                </p:nvSpPr>
                <p:spPr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6" name="Oval 31"/>
                  <p:cNvSpPr/>
                  <p:nvPr/>
                </p:nvSpPr>
                <p:spPr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7" name="Oval 32"/>
                  <p:cNvSpPr/>
                  <p:nvPr/>
                </p:nvSpPr>
                <p:spPr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38" name="Text Box 33"/>
                <p:cNvSpPr txBox="1"/>
                <p:nvPr/>
              </p:nvSpPr>
              <p:spPr>
                <a:xfrm>
                  <a:off x="1362" y="1260"/>
                  <a:ext cx="243" cy="2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zh-CN" sz="2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21539" name="Group 34"/>
              <p:cNvGrpSpPr/>
              <p:nvPr/>
            </p:nvGrpSpPr>
            <p:grpSpPr>
              <a:xfrm>
                <a:off x="2686050" y="4046587"/>
                <a:ext cx="642938" cy="622726"/>
                <a:chOff x="1285" y="1205"/>
                <a:chExt cx="405" cy="392"/>
              </a:xfrm>
            </p:grpSpPr>
            <p:grpSp>
              <p:nvGrpSpPr>
                <p:cNvPr id="21540" name="Group 35"/>
                <p:cNvGrpSpPr/>
                <p:nvPr/>
              </p:nvGrpSpPr>
              <p:grpSpPr>
                <a:xfrm>
                  <a:off x="1285" y="1205"/>
                  <a:ext cx="405" cy="392"/>
                  <a:chOff x="1289" y="587"/>
                  <a:chExt cx="668" cy="647"/>
                </a:xfrm>
              </p:grpSpPr>
              <p:sp>
                <p:nvSpPr>
                  <p:cNvPr id="21541" name="Oval 36"/>
                  <p:cNvSpPr/>
                  <p:nvPr/>
                </p:nvSpPr>
                <p:spPr>
                  <a:xfrm>
                    <a:off x="1289" y="627"/>
                    <a:ext cx="668" cy="57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>
                    <a:noFill/>
                  </a:ln>
                </p:spPr>
                <p:txBody>
                  <a:bodyPr anchor="ctr">
                    <a:spAutoFit/>
                  </a:bodyPr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42" name="Oval 37"/>
                  <p:cNvSpPr/>
                  <p:nvPr/>
                </p:nvSpPr>
                <p:spPr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43" name="Oval 38"/>
                  <p:cNvSpPr/>
                  <p:nvPr/>
                </p:nvSpPr>
                <p:spPr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44" name="Oval 39"/>
                  <p:cNvSpPr/>
                  <p:nvPr/>
                </p:nvSpPr>
                <p:spPr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45" name="Oval 40"/>
                  <p:cNvSpPr/>
                  <p:nvPr/>
                </p:nvSpPr>
                <p:spPr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46" name="Text Box 41"/>
                <p:cNvSpPr txBox="1"/>
                <p:nvPr/>
              </p:nvSpPr>
              <p:spPr>
                <a:xfrm>
                  <a:off x="1362" y="1260"/>
                  <a:ext cx="243" cy="2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zh-CN" sz="2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21547" name="Picture 3" descr="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6175" y="3714750"/>
                <a:ext cx="4429125" cy="17399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48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3313" y="1928813"/>
                <a:ext cx="4500562" cy="174307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4" name="Rectangle 20"/>
            <p:cNvSpPr/>
            <p:nvPr/>
          </p:nvSpPr>
          <p:spPr>
            <a:xfrm>
              <a:off x="6113" y="4801"/>
              <a:ext cx="2700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2.</a:t>
              </a:r>
              <a:r>
                <a:rPr lang="en-US" altLang="zh-CN" sz="2800" b="1">
                  <a:latin typeface="华文细黑" pitchFamily="2" charset="-122"/>
                  <a:ea typeface="华文细黑" pitchFamily="2" charset="-122"/>
                </a:rPr>
                <a:t>8</a:t>
              </a:r>
              <a:r>
                <a:rPr lang="en-US" altLang="zh-CN" sz="28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cm</a:t>
              </a:r>
            </a:p>
          </p:txBody>
        </p:sp>
        <p:sp>
          <p:nvSpPr>
            <p:cNvPr id="45" name="Rectangle 20"/>
            <p:cNvSpPr/>
            <p:nvPr/>
          </p:nvSpPr>
          <p:spPr>
            <a:xfrm>
              <a:off x="6000" y="7592"/>
              <a:ext cx="2700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2.7</a:t>
              </a:r>
              <a:r>
                <a:rPr lang="en-US" altLang="zh-CN" sz="2800" b="1">
                  <a:latin typeface="华文细黑" pitchFamily="2" charset="-122"/>
                  <a:ea typeface="华文细黑" pitchFamily="2" charset="-122"/>
                </a:rPr>
                <a:t>8</a:t>
              </a:r>
              <a:r>
                <a:rPr lang="en-US" altLang="zh-CN" sz="28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cm</a:t>
              </a:r>
            </a:p>
          </p:txBody>
        </p:sp>
      </p:grpSp>
      <p:pic>
        <p:nvPicPr>
          <p:cNvPr id="5" name="图片 4" descr="A000220150318I73PPIC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58222" y="5231765"/>
            <a:ext cx="1968790" cy="162623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组合 333825"/>
          <p:cNvGrpSpPr/>
          <p:nvPr/>
        </p:nvGrpSpPr>
        <p:grpSpPr>
          <a:xfrm>
            <a:off x="0" y="1576070"/>
            <a:ext cx="12103735" cy="3940810"/>
            <a:chOff x="0" y="0"/>
            <a:chExt cx="6799" cy="2359"/>
          </a:xfrm>
        </p:grpSpPr>
        <p:grpSp>
          <p:nvGrpSpPr>
            <p:cNvPr id="333827" name="组合 333826"/>
            <p:cNvGrpSpPr/>
            <p:nvPr/>
          </p:nvGrpSpPr>
          <p:grpSpPr>
            <a:xfrm>
              <a:off x="0" y="0"/>
              <a:ext cx="6799" cy="906"/>
              <a:chOff x="0" y="0"/>
              <a:chExt cx="5537" cy="997"/>
            </a:xfrm>
          </p:grpSpPr>
          <p:sp>
            <p:nvSpPr>
              <p:cNvPr id="333828" name="矩形 333827"/>
              <p:cNvSpPr/>
              <p:nvPr/>
            </p:nvSpPr>
            <p:spPr>
              <a:xfrm rot="10800000">
                <a:off x="0" y="0"/>
                <a:ext cx="5400" cy="986"/>
              </a:xfrm>
              <a:prstGeom prst="rect">
                <a:avLst/>
              </a:prstGeom>
              <a:solidFill>
                <a:srgbClr val="FFFF66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29" name="直接连接符 333828"/>
              <p:cNvSpPr/>
              <p:nvPr/>
            </p:nvSpPr>
            <p:spPr>
              <a:xfrm rot="10800000">
                <a:off x="4228" y="984"/>
                <a:ext cx="101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33830" name="组合 333829"/>
              <p:cNvGrpSpPr/>
              <p:nvPr/>
            </p:nvGrpSpPr>
            <p:grpSpPr>
              <a:xfrm rot="10800000">
                <a:off x="4239" y="591"/>
                <a:ext cx="1000" cy="406"/>
                <a:chOff x="0" y="0"/>
                <a:chExt cx="889" cy="364"/>
              </a:xfrm>
            </p:grpSpPr>
            <p:sp>
              <p:nvSpPr>
                <p:cNvPr id="333831" name="直接连接符 333830"/>
                <p:cNvSpPr/>
                <p:nvPr/>
              </p:nvSpPr>
              <p:spPr>
                <a:xfrm>
                  <a:off x="0" y="1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3832" name="直接连接符 333831"/>
                <p:cNvSpPr/>
                <p:nvPr/>
              </p:nvSpPr>
              <p:spPr>
                <a:xfrm>
                  <a:off x="889" y="0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33833" name="直接连接符 333832"/>
              <p:cNvSpPr/>
              <p:nvPr/>
            </p:nvSpPr>
            <p:spPr>
              <a:xfrm rot="10800000">
                <a:off x="3229" y="984"/>
                <a:ext cx="101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33834" name="组合 333833"/>
              <p:cNvGrpSpPr/>
              <p:nvPr/>
            </p:nvGrpSpPr>
            <p:grpSpPr>
              <a:xfrm rot="10800000">
                <a:off x="3239" y="591"/>
                <a:ext cx="1000" cy="406"/>
                <a:chOff x="0" y="0"/>
                <a:chExt cx="889" cy="364"/>
              </a:xfrm>
            </p:grpSpPr>
            <p:sp>
              <p:nvSpPr>
                <p:cNvPr id="333835" name="直接连接符 333834"/>
                <p:cNvSpPr/>
                <p:nvPr/>
              </p:nvSpPr>
              <p:spPr>
                <a:xfrm>
                  <a:off x="0" y="1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3836" name="直接连接符 333835"/>
                <p:cNvSpPr/>
                <p:nvPr/>
              </p:nvSpPr>
              <p:spPr>
                <a:xfrm>
                  <a:off x="889" y="0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33837" name="直接连接符 333836"/>
              <p:cNvSpPr/>
              <p:nvPr/>
            </p:nvSpPr>
            <p:spPr>
              <a:xfrm rot="10800000">
                <a:off x="2232" y="984"/>
                <a:ext cx="101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33838" name="组合 333837"/>
              <p:cNvGrpSpPr/>
              <p:nvPr/>
            </p:nvGrpSpPr>
            <p:grpSpPr>
              <a:xfrm rot="10800000">
                <a:off x="2240" y="591"/>
                <a:ext cx="999" cy="406"/>
                <a:chOff x="0" y="0"/>
                <a:chExt cx="889" cy="364"/>
              </a:xfrm>
            </p:grpSpPr>
            <p:sp>
              <p:nvSpPr>
                <p:cNvPr id="333839" name="直接连接符 333838"/>
                <p:cNvSpPr/>
                <p:nvPr/>
              </p:nvSpPr>
              <p:spPr>
                <a:xfrm>
                  <a:off x="0" y="1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3840" name="直接连接符 333839"/>
                <p:cNvSpPr/>
                <p:nvPr/>
              </p:nvSpPr>
              <p:spPr>
                <a:xfrm>
                  <a:off x="889" y="0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33841" name="直接连接符 333840"/>
              <p:cNvSpPr/>
              <p:nvPr/>
            </p:nvSpPr>
            <p:spPr>
              <a:xfrm rot="10800000">
                <a:off x="1232" y="984"/>
                <a:ext cx="101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33842" name="组合 333841"/>
              <p:cNvGrpSpPr/>
              <p:nvPr/>
            </p:nvGrpSpPr>
            <p:grpSpPr>
              <a:xfrm rot="10800000">
                <a:off x="1242" y="591"/>
                <a:ext cx="999" cy="406"/>
                <a:chOff x="0" y="0"/>
                <a:chExt cx="889" cy="364"/>
              </a:xfrm>
            </p:grpSpPr>
            <p:sp>
              <p:nvSpPr>
                <p:cNvPr id="333843" name="直接连接符 333842"/>
                <p:cNvSpPr/>
                <p:nvPr/>
              </p:nvSpPr>
              <p:spPr>
                <a:xfrm>
                  <a:off x="0" y="1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3844" name="直接连接符 333843"/>
                <p:cNvSpPr/>
                <p:nvPr/>
              </p:nvSpPr>
              <p:spPr>
                <a:xfrm>
                  <a:off x="889" y="0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33845" name="直接连接符 333844"/>
              <p:cNvSpPr/>
              <p:nvPr/>
            </p:nvSpPr>
            <p:spPr>
              <a:xfrm rot="10800000">
                <a:off x="233" y="984"/>
                <a:ext cx="101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33846" name="组合 333845"/>
              <p:cNvGrpSpPr/>
              <p:nvPr/>
            </p:nvGrpSpPr>
            <p:grpSpPr>
              <a:xfrm rot="10800000">
                <a:off x="244" y="591"/>
                <a:ext cx="1000" cy="406"/>
                <a:chOff x="0" y="0"/>
                <a:chExt cx="889" cy="364"/>
              </a:xfrm>
            </p:grpSpPr>
            <p:sp>
              <p:nvSpPr>
                <p:cNvPr id="333847" name="直接连接符 333846"/>
                <p:cNvSpPr/>
                <p:nvPr/>
              </p:nvSpPr>
              <p:spPr>
                <a:xfrm>
                  <a:off x="0" y="1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33848" name="直接连接符 333847"/>
                <p:cNvSpPr/>
                <p:nvPr/>
              </p:nvSpPr>
              <p:spPr>
                <a:xfrm>
                  <a:off x="889" y="0"/>
                  <a:ext cx="0" cy="36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33849" name="组合 333848"/>
              <p:cNvGrpSpPr/>
              <p:nvPr/>
            </p:nvGrpSpPr>
            <p:grpSpPr>
              <a:xfrm rot="10800000">
                <a:off x="70" y="185"/>
                <a:ext cx="5467" cy="503"/>
                <a:chOff x="0" y="0"/>
                <a:chExt cx="5467" cy="503"/>
              </a:xfrm>
            </p:grpSpPr>
            <p:sp>
              <p:nvSpPr>
                <p:cNvPr id="333850" name="文本框 333849"/>
                <p:cNvSpPr txBox="1"/>
                <p:nvPr/>
              </p:nvSpPr>
              <p:spPr>
                <a:xfrm rot="10800000">
                  <a:off x="4530" y="26"/>
                  <a:ext cx="937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0cm</a:t>
                  </a:r>
                </a:p>
              </p:txBody>
            </p:sp>
            <p:sp>
              <p:nvSpPr>
                <p:cNvPr id="333851" name="文本框 333850"/>
                <p:cNvSpPr txBox="1"/>
                <p:nvPr/>
              </p:nvSpPr>
              <p:spPr>
                <a:xfrm rot="10800000">
                  <a:off x="4017" y="0"/>
                  <a:ext cx="574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1</a:t>
                  </a:r>
                </a:p>
              </p:txBody>
            </p:sp>
            <p:sp>
              <p:nvSpPr>
                <p:cNvPr id="333852" name="文本框 333851"/>
                <p:cNvSpPr txBox="1"/>
                <p:nvPr/>
              </p:nvSpPr>
              <p:spPr>
                <a:xfrm rot="10800000">
                  <a:off x="3005" y="38"/>
                  <a:ext cx="57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</a:p>
              </p:txBody>
            </p:sp>
            <p:sp>
              <p:nvSpPr>
                <p:cNvPr id="333853" name="文本框 333852"/>
                <p:cNvSpPr txBox="1"/>
                <p:nvPr/>
              </p:nvSpPr>
              <p:spPr>
                <a:xfrm rot="10800000">
                  <a:off x="1996" y="27"/>
                  <a:ext cx="57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</a:p>
              </p:txBody>
            </p:sp>
            <p:sp>
              <p:nvSpPr>
                <p:cNvPr id="333854" name="文本框 333853"/>
                <p:cNvSpPr txBox="1"/>
                <p:nvPr/>
              </p:nvSpPr>
              <p:spPr>
                <a:xfrm rot="10800000">
                  <a:off x="1009" y="12"/>
                  <a:ext cx="574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4</a:t>
                  </a:r>
                </a:p>
              </p:txBody>
            </p:sp>
            <p:sp>
              <p:nvSpPr>
                <p:cNvPr id="333855" name="文本框 333854"/>
                <p:cNvSpPr txBox="1"/>
                <p:nvPr/>
              </p:nvSpPr>
              <p:spPr>
                <a:xfrm rot="10800000">
                  <a:off x="0" y="38"/>
                  <a:ext cx="573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5</a:t>
                  </a:r>
                </a:p>
              </p:txBody>
            </p:sp>
          </p:grpSp>
        </p:grpSp>
        <p:grpSp>
          <p:nvGrpSpPr>
            <p:cNvPr id="333856" name="组合 333855"/>
            <p:cNvGrpSpPr/>
            <p:nvPr/>
          </p:nvGrpSpPr>
          <p:grpSpPr>
            <a:xfrm>
              <a:off x="63" y="907"/>
              <a:ext cx="6736" cy="1452"/>
              <a:chOff x="0" y="0"/>
              <a:chExt cx="6736" cy="1452"/>
            </a:xfrm>
          </p:grpSpPr>
          <p:sp>
            <p:nvSpPr>
              <p:cNvPr id="333857" name="矩形 333856"/>
              <p:cNvSpPr/>
              <p:nvPr/>
            </p:nvSpPr>
            <p:spPr>
              <a:xfrm>
                <a:off x="222" y="0"/>
                <a:ext cx="3883" cy="68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3858" name="组合 333857"/>
              <p:cNvGrpSpPr/>
              <p:nvPr/>
            </p:nvGrpSpPr>
            <p:grpSpPr>
              <a:xfrm>
                <a:off x="0" y="663"/>
                <a:ext cx="6736" cy="789"/>
                <a:chOff x="0" y="0"/>
                <a:chExt cx="4866" cy="690"/>
              </a:xfrm>
            </p:grpSpPr>
            <p:grpSp>
              <p:nvGrpSpPr>
                <p:cNvPr id="333859" name="组合 333858"/>
                <p:cNvGrpSpPr/>
                <p:nvPr/>
              </p:nvGrpSpPr>
              <p:grpSpPr>
                <a:xfrm>
                  <a:off x="19" y="0"/>
                  <a:ext cx="4808" cy="690"/>
                  <a:chOff x="0" y="0"/>
                  <a:chExt cx="4808" cy="690"/>
                </a:xfrm>
              </p:grpSpPr>
              <p:sp>
                <p:nvSpPr>
                  <p:cNvPr id="333860" name="矩形 333859"/>
                  <p:cNvSpPr/>
                  <p:nvPr/>
                </p:nvSpPr>
                <p:spPr>
                  <a:xfrm>
                    <a:off x="0" y="9"/>
                    <a:ext cx="4808" cy="681"/>
                  </a:xfrm>
                  <a:prstGeom prst="rect">
                    <a:avLst/>
                  </a:prstGeom>
                  <a:solidFill>
                    <a:srgbClr val="FF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33861" name="组合 333860"/>
                  <p:cNvGrpSpPr/>
                  <p:nvPr/>
                </p:nvGrpSpPr>
                <p:grpSpPr>
                  <a:xfrm>
                    <a:off x="136" y="0"/>
                    <a:ext cx="907" cy="282"/>
                    <a:chOff x="0" y="0"/>
                    <a:chExt cx="907" cy="282"/>
                  </a:xfrm>
                </p:grpSpPr>
                <p:sp>
                  <p:nvSpPr>
                    <p:cNvPr id="333862" name="直接连接符 333861"/>
                    <p:cNvSpPr/>
                    <p:nvPr/>
                  </p:nvSpPr>
                  <p:spPr>
                    <a:xfrm>
                      <a:off x="0" y="10"/>
                      <a:ext cx="907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863" name="组合 333862"/>
                    <p:cNvGrpSpPr/>
                    <p:nvPr/>
                  </p:nvGrpSpPr>
                  <p:grpSpPr>
                    <a:xfrm>
                      <a:off x="100" y="1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864" name="直接连接符 333863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65" name="直接连接符 333864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66" name="直接连接符 333865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67" name="直接连接符 333866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333868" name="直接连接符 333867"/>
                    <p:cNvSpPr/>
                    <p:nvPr/>
                  </p:nvSpPr>
                  <p:spPr>
                    <a:xfrm>
                      <a:off x="463" y="10"/>
                      <a:ext cx="0" cy="227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869" name="组合 333868"/>
                    <p:cNvGrpSpPr/>
                    <p:nvPr/>
                  </p:nvGrpSpPr>
                  <p:grpSpPr>
                    <a:xfrm>
                      <a:off x="545" y="0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870" name="直接连接符 333869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71" name="直接连接符 333870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72" name="直接连接符 333871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73" name="直接连接符 333872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333874" name="组合 333873"/>
                    <p:cNvGrpSpPr/>
                    <p:nvPr/>
                  </p:nvGrpSpPr>
                  <p:grpSpPr>
                    <a:xfrm>
                      <a:off x="9" y="1"/>
                      <a:ext cx="889" cy="281"/>
                      <a:chOff x="0" y="0"/>
                      <a:chExt cx="889" cy="364"/>
                    </a:xfrm>
                  </p:grpSpPr>
                  <p:sp>
                    <p:nvSpPr>
                      <p:cNvPr id="333875" name="直接连接符 333874"/>
                      <p:cNvSpPr/>
                      <p:nvPr/>
                    </p:nvSpPr>
                    <p:spPr>
                      <a:xfrm>
                        <a:off x="0" y="1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76" name="直接连接符 333875"/>
                      <p:cNvSpPr/>
                      <p:nvPr/>
                    </p:nvSpPr>
                    <p:spPr>
                      <a:xfrm>
                        <a:off x="889" y="0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333877" name="组合 333876"/>
                  <p:cNvGrpSpPr/>
                  <p:nvPr/>
                </p:nvGrpSpPr>
                <p:grpSpPr>
                  <a:xfrm>
                    <a:off x="1025" y="0"/>
                    <a:ext cx="907" cy="282"/>
                    <a:chOff x="0" y="0"/>
                    <a:chExt cx="907" cy="282"/>
                  </a:xfrm>
                </p:grpSpPr>
                <p:sp>
                  <p:nvSpPr>
                    <p:cNvPr id="333878" name="直接连接符 333877"/>
                    <p:cNvSpPr/>
                    <p:nvPr/>
                  </p:nvSpPr>
                  <p:spPr>
                    <a:xfrm>
                      <a:off x="0" y="10"/>
                      <a:ext cx="907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879" name="组合 333878"/>
                    <p:cNvGrpSpPr/>
                    <p:nvPr/>
                  </p:nvGrpSpPr>
                  <p:grpSpPr>
                    <a:xfrm>
                      <a:off x="100" y="1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880" name="直接连接符 333879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1" name="直接连接符 333880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2" name="直接连接符 333881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3" name="直接连接符 333882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333884" name="直接连接符 333883"/>
                    <p:cNvSpPr/>
                    <p:nvPr/>
                  </p:nvSpPr>
                  <p:spPr>
                    <a:xfrm>
                      <a:off x="463" y="10"/>
                      <a:ext cx="0" cy="227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885" name="组合 333884"/>
                    <p:cNvGrpSpPr/>
                    <p:nvPr/>
                  </p:nvGrpSpPr>
                  <p:grpSpPr>
                    <a:xfrm>
                      <a:off x="545" y="0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886" name="直接连接符 333885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7" name="直接连接符 333886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8" name="直接连接符 333887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89" name="直接连接符 333888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333890" name="组合 333889"/>
                    <p:cNvGrpSpPr/>
                    <p:nvPr/>
                  </p:nvGrpSpPr>
                  <p:grpSpPr>
                    <a:xfrm>
                      <a:off x="9" y="1"/>
                      <a:ext cx="889" cy="281"/>
                      <a:chOff x="0" y="0"/>
                      <a:chExt cx="889" cy="364"/>
                    </a:xfrm>
                  </p:grpSpPr>
                  <p:sp>
                    <p:nvSpPr>
                      <p:cNvPr id="333891" name="直接连接符 333890"/>
                      <p:cNvSpPr/>
                      <p:nvPr/>
                    </p:nvSpPr>
                    <p:spPr>
                      <a:xfrm>
                        <a:off x="0" y="1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92" name="直接连接符 333891"/>
                      <p:cNvSpPr/>
                      <p:nvPr/>
                    </p:nvSpPr>
                    <p:spPr>
                      <a:xfrm>
                        <a:off x="889" y="0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333893" name="组合 333892"/>
                  <p:cNvGrpSpPr/>
                  <p:nvPr/>
                </p:nvGrpSpPr>
                <p:grpSpPr>
                  <a:xfrm>
                    <a:off x="1914" y="0"/>
                    <a:ext cx="907" cy="282"/>
                    <a:chOff x="0" y="0"/>
                    <a:chExt cx="907" cy="282"/>
                  </a:xfrm>
                </p:grpSpPr>
                <p:sp>
                  <p:nvSpPr>
                    <p:cNvPr id="333894" name="直接连接符 333893"/>
                    <p:cNvSpPr/>
                    <p:nvPr/>
                  </p:nvSpPr>
                  <p:spPr>
                    <a:xfrm>
                      <a:off x="0" y="10"/>
                      <a:ext cx="907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895" name="组合 333894"/>
                    <p:cNvGrpSpPr/>
                    <p:nvPr/>
                  </p:nvGrpSpPr>
                  <p:grpSpPr>
                    <a:xfrm>
                      <a:off x="100" y="1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896" name="直接连接符 333895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97" name="直接连接符 333896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98" name="直接连接符 333897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899" name="直接连接符 333898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333900" name="直接连接符 333899"/>
                    <p:cNvSpPr/>
                    <p:nvPr/>
                  </p:nvSpPr>
                  <p:spPr>
                    <a:xfrm>
                      <a:off x="463" y="10"/>
                      <a:ext cx="0" cy="227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901" name="组合 333900"/>
                    <p:cNvGrpSpPr/>
                    <p:nvPr/>
                  </p:nvGrpSpPr>
                  <p:grpSpPr>
                    <a:xfrm>
                      <a:off x="545" y="0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902" name="直接连接符 333901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03" name="直接连接符 333902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04" name="直接连接符 333903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05" name="直接连接符 333904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333906" name="组合 333905"/>
                    <p:cNvGrpSpPr/>
                    <p:nvPr/>
                  </p:nvGrpSpPr>
                  <p:grpSpPr>
                    <a:xfrm>
                      <a:off x="9" y="1"/>
                      <a:ext cx="889" cy="281"/>
                      <a:chOff x="0" y="0"/>
                      <a:chExt cx="889" cy="364"/>
                    </a:xfrm>
                  </p:grpSpPr>
                  <p:sp>
                    <p:nvSpPr>
                      <p:cNvPr id="333907" name="直接连接符 333906"/>
                      <p:cNvSpPr/>
                      <p:nvPr/>
                    </p:nvSpPr>
                    <p:spPr>
                      <a:xfrm>
                        <a:off x="0" y="1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08" name="直接连接符 333907"/>
                      <p:cNvSpPr/>
                      <p:nvPr/>
                    </p:nvSpPr>
                    <p:spPr>
                      <a:xfrm>
                        <a:off x="889" y="0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333909" name="组合 333908"/>
                  <p:cNvGrpSpPr/>
                  <p:nvPr/>
                </p:nvGrpSpPr>
                <p:grpSpPr>
                  <a:xfrm>
                    <a:off x="2803" y="0"/>
                    <a:ext cx="907" cy="282"/>
                    <a:chOff x="0" y="0"/>
                    <a:chExt cx="907" cy="282"/>
                  </a:xfrm>
                </p:grpSpPr>
                <p:sp>
                  <p:nvSpPr>
                    <p:cNvPr id="333910" name="直接连接符 333909"/>
                    <p:cNvSpPr/>
                    <p:nvPr/>
                  </p:nvSpPr>
                  <p:spPr>
                    <a:xfrm>
                      <a:off x="0" y="10"/>
                      <a:ext cx="907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911" name="组合 333910"/>
                    <p:cNvGrpSpPr/>
                    <p:nvPr/>
                  </p:nvGrpSpPr>
                  <p:grpSpPr>
                    <a:xfrm>
                      <a:off x="100" y="1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912" name="直接连接符 333911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13" name="直接连接符 333912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14" name="直接连接符 333913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15" name="直接连接符 333914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333916" name="直接连接符 333915"/>
                    <p:cNvSpPr/>
                    <p:nvPr/>
                  </p:nvSpPr>
                  <p:spPr>
                    <a:xfrm>
                      <a:off x="463" y="10"/>
                      <a:ext cx="0" cy="227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917" name="组合 333916"/>
                    <p:cNvGrpSpPr/>
                    <p:nvPr/>
                  </p:nvGrpSpPr>
                  <p:grpSpPr>
                    <a:xfrm>
                      <a:off x="545" y="0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918" name="直接连接符 333917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19" name="直接连接符 333918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20" name="直接连接符 333919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21" name="直接连接符 333920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333922" name="组合 333921"/>
                    <p:cNvGrpSpPr/>
                    <p:nvPr/>
                  </p:nvGrpSpPr>
                  <p:grpSpPr>
                    <a:xfrm>
                      <a:off x="9" y="1"/>
                      <a:ext cx="889" cy="281"/>
                      <a:chOff x="0" y="0"/>
                      <a:chExt cx="889" cy="364"/>
                    </a:xfrm>
                  </p:grpSpPr>
                  <p:sp>
                    <p:nvSpPr>
                      <p:cNvPr id="333923" name="直接连接符 333922"/>
                      <p:cNvSpPr/>
                      <p:nvPr/>
                    </p:nvSpPr>
                    <p:spPr>
                      <a:xfrm>
                        <a:off x="0" y="1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24" name="直接连接符 333923"/>
                      <p:cNvSpPr/>
                      <p:nvPr/>
                    </p:nvSpPr>
                    <p:spPr>
                      <a:xfrm>
                        <a:off x="889" y="0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333925" name="组合 333924"/>
                  <p:cNvGrpSpPr/>
                  <p:nvPr/>
                </p:nvGrpSpPr>
                <p:grpSpPr>
                  <a:xfrm>
                    <a:off x="3692" y="0"/>
                    <a:ext cx="907" cy="282"/>
                    <a:chOff x="0" y="0"/>
                    <a:chExt cx="907" cy="282"/>
                  </a:xfrm>
                </p:grpSpPr>
                <p:sp>
                  <p:nvSpPr>
                    <p:cNvPr id="333926" name="直接连接符 333925"/>
                    <p:cNvSpPr/>
                    <p:nvPr/>
                  </p:nvSpPr>
                  <p:spPr>
                    <a:xfrm>
                      <a:off x="0" y="10"/>
                      <a:ext cx="907" cy="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927" name="组合 333926"/>
                    <p:cNvGrpSpPr/>
                    <p:nvPr/>
                  </p:nvGrpSpPr>
                  <p:grpSpPr>
                    <a:xfrm>
                      <a:off x="100" y="1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928" name="直接连接符 333927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29" name="直接连接符 333928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30" name="直接连接符 333929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31" name="直接连接符 333930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333932" name="直接连接符 333931"/>
                    <p:cNvSpPr/>
                    <p:nvPr/>
                  </p:nvSpPr>
                  <p:spPr>
                    <a:xfrm>
                      <a:off x="463" y="10"/>
                      <a:ext cx="0" cy="227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333933" name="组合 333932"/>
                    <p:cNvGrpSpPr/>
                    <p:nvPr/>
                  </p:nvGrpSpPr>
                  <p:grpSpPr>
                    <a:xfrm>
                      <a:off x="545" y="0"/>
                      <a:ext cx="272" cy="183"/>
                      <a:chOff x="0" y="0"/>
                      <a:chExt cx="272" cy="183"/>
                    </a:xfrm>
                  </p:grpSpPr>
                  <p:sp>
                    <p:nvSpPr>
                      <p:cNvPr id="333934" name="直接连接符 333933"/>
                      <p:cNvSpPr/>
                      <p:nvPr/>
                    </p:nvSpPr>
                    <p:spPr>
                      <a:xfrm>
                        <a:off x="0" y="1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35" name="直接连接符 333934"/>
                      <p:cNvSpPr/>
                      <p:nvPr/>
                    </p:nvSpPr>
                    <p:spPr>
                      <a:xfrm>
                        <a:off x="91" y="2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36" name="直接连接符 333935"/>
                      <p:cNvSpPr/>
                      <p:nvPr/>
                    </p:nvSpPr>
                    <p:spPr>
                      <a:xfrm>
                        <a:off x="181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37" name="直接连接符 333936"/>
                      <p:cNvSpPr/>
                      <p:nvPr/>
                    </p:nvSpPr>
                    <p:spPr>
                      <a:xfrm>
                        <a:off x="272" y="0"/>
                        <a:ext cx="0" cy="18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333938" name="组合 333937"/>
                    <p:cNvGrpSpPr/>
                    <p:nvPr/>
                  </p:nvGrpSpPr>
                  <p:grpSpPr>
                    <a:xfrm>
                      <a:off x="9" y="1"/>
                      <a:ext cx="889" cy="281"/>
                      <a:chOff x="0" y="0"/>
                      <a:chExt cx="889" cy="364"/>
                    </a:xfrm>
                  </p:grpSpPr>
                  <p:sp>
                    <p:nvSpPr>
                      <p:cNvPr id="333939" name="直接连接符 333938"/>
                      <p:cNvSpPr/>
                      <p:nvPr/>
                    </p:nvSpPr>
                    <p:spPr>
                      <a:xfrm>
                        <a:off x="0" y="1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33940" name="直接连接符 333939"/>
                      <p:cNvSpPr/>
                      <p:nvPr/>
                    </p:nvSpPr>
                    <p:spPr>
                      <a:xfrm>
                        <a:off x="889" y="0"/>
                        <a:ext cx="0" cy="363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sp>
              <p:nvSpPr>
                <p:cNvPr id="333941" name="文本框 333940"/>
                <p:cNvSpPr txBox="1"/>
                <p:nvPr/>
              </p:nvSpPr>
              <p:spPr>
                <a:xfrm>
                  <a:off x="0" y="254"/>
                  <a:ext cx="834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0cm</a:t>
                  </a:r>
                </a:p>
              </p:txBody>
            </p:sp>
            <p:sp>
              <p:nvSpPr>
                <p:cNvPr id="333942" name="文本框 333941"/>
                <p:cNvSpPr txBox="1"/>
                <p:nvPr/>
              </p:nvSpPr>
              <p:spPr>
                <a:xfrm>
                  <a:off x="780" y="272"/>
                  <a:ext cx="511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1</a:t>
                  </a:r>
                </a:p>
              </p:txBody>
            </p:sp>
            <p:sp>
              <p:nvSpPr>
                <p:cNvPr id="333943" name="文本框 333942"/>
                <p:cNvSpPr txBox="1"/>
                <p:nvPr/>
              </p:nvSpPr>
              <p:spPr>
                <a:xfrm>
                  <a:off x="1679" y="245"/>
                  <a:ext cx="511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</a:p>
              </p:txBody>
            </p:sp>
            <p:sp>
              <p:nvSpPr>
                <p:cNvPr id="333944" name="文本框 333943"/>
                <p:cNvSpPr txBox="1"/>
                <p:nvPr/>
              </p:nvSpPr>
              <p:spPr>
                <a:xfrm>
                  <a:off x="2577" y="254"/>
                  <a:ext cx="511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</a:p>
              </p:txBody>
            </p:sp>
            <p:sp>
              <p:nvSpPr>
                <p:cNvPr id="333945" name="文本框 333944"/>
                <p:cNvSpPr txBox="1"/>
                <p:nvPr/>
              </p:nvSpPr>
              <p:spPr>
                <a:xfrm>
                  <a:off x="3457" y="263"/>
                  <a:ext cx="511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4</a:t>
                  </a:r>
                </a:p>
              </p:txBody>
            </p:sp>
            <p:sp>
              <p:nvSpPr>
                <p:cNvPr id="333946" name="文本框 333945"/>
                <p:cNvSpPr txBox="1"/>
                <p:nvPr/>
              </p:nvSpPr>
              <p:spPr>
                <a:xfrm>
                  <a:off x="4355" y="245"/>
                  <a:ext cx="511" cy="3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latin typeface="Arial" panose="020B0604020202020204" pitchFamily="34" charset="0"/>
                      <a:ea typeface="楷体_GB2312" pitchFamily="49" charset="-122"/>
                    </a:rPr>
                    <a:t>5</a:t>
                  </a:r>
                </a:p>
              </p:txBody>
            </p:sp>
          </p:grpSp>
        </p:grpSp>
      </p:grpSp>
      <p:sp>
        <p:nvSpPr>
          <p:cNvPr id="333947" name="文本框 333946"/>
          <p:cNvSpPr txBox="1"/>
          <p:nvPr/>
        </p:nvSpPr>
        <p:spPr>
          <a:xfrm>
            <a:off x="5878195" y="315595"/>
            <a:ext cx="287020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3.2cm</a:t>
            </a:r>
          </a:p>
        </p:txBody>
      </p:sp>
      <p:sp>
        <p:nvSpPr>
          <p:cNvPr id="333948" name="文本框 333947"/>
          <p:cNvSpPr txBox="1"/>
          <p:nvPr/>
        </p:nvSpPr>
        <p:spPr>
          <a:xfrm>
            <a:off x="5864860" y="5647055"/>
            <a:ext cx="339280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3.15cm</a:t>
            </a:r>
          </a:p>
        </p:txBody>
      </p:sp>
      <p:sp>
        <p:nvSpPr>
          <p:cNvPr id="333950" name="文本框 333949"/>
          <p:cNvSpPr txBox="1"/>
          <p:nvPr/>
        </p:nvSpPr>
        <p:spPr>
          <a:xfrm>
            <a:off x="0" y="0"/>
            <a:ext cx="34664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947" grpId="0"/>
      <p:bldP spid="3339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4" name="Text Box 90"/>
          <p:cNvSpPr txBox="1"/>
          <p:nvPr/>
        </p:nvSpPr>
        <p:spPr>
          <a:xfrm>
            <a:off x="0" y="0"/>
            <a:ext cx="121685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用两把不同分度值刻度尺测量同一物体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9480" y="990600"/>
            <a:ext cx="10011410" cy="1703705"/>
            <a:chOff x="1448" y="1560"/>
            <a:chExt cx="15766" cy="2683"/>
          </a:xfrm>
        </p:grpSpPr>
        <p:grpSp>
          <p:nvGrpSpPr>
            <p:cNvPr id="32769" name="Group 4"/>
            <p:cNvGrpSpPr/>
            <p:nvPr/>
          </p:nvGrpSpPr>
          <p:grpSpPr>
            <a:xfrm>
              <a:off x="1448" y="2365"/>
              <a:ext cx="15766" cy="1878"/>
              <a:chOff x="528" y="624"/>
              <a:chExt cx="4704" cy="672"/>
            </a:xfrm>
          </p:grpSpPr>
          <p:sp>
            <p:nvSpPr>
              <p:cNvPr id="32770" name="Rectangle 5"/>
              <p:cNvSpPr/>
              <p:nvPr/>
            </p:nvSpPr>
            <p:spPr>
              <a:xfrm>
                <a:off x="528" y="624"/>
                <a:ext cx="4656" cy="672"/>
              </a:xfrm>
              <a:prstGeom prst="rect">
                <a:avLst/>
              </a:pr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2771" name="Group 6"/>
              <p:cNvGrpSpPr/>
              <p:nvPr/>
            </p:nvGrpSpPr>
            <p:grpSpPr>
              <a:xfrm>
                <a:off x="624" y="624"/>
                <a:ext cx="960" cy="336"/>
                <a:chOff x="720" y="1824"/>
                <a:chExt cx="960" cy="336"/>
              </a:xfrm>
            </p:grpSpPr>
            <p:sp>
              <p:nvSpPr>
                <p:cNvPr id="32772" name="Line 7"/>
                <p:cNvSpPr/>
                <p:nvPr/>
              </p:nvSpPr>
              <p:spPr>
                <a:xfrm>
                  <a:off x="72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3" name="Line 8"/>
                <p:cNvSpPr/>
                <p:nvPr/>
              </p:nvSpPr>
              <p:spPr>
                <a:xfrm>
                  <a:off x="81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4" name="Line 9"/>
                <p:cNvSpPr/>
                <p:nvPr/>
              </p:nvSpPr>
              <p:spPr>
                <a:xfrm>
                  <a:off x="91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5" name="Line 10"/>
                <p:cNvSpPr/>
                <p:nvPr/>
              </p:nvSpPr>
              <p:spPr>
                <a:xfrm>
                  <a:off x="100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6" name="Line 11"/>
                <p:cNvSpPr/>
                <p:nvPr/>
              </p:nvSpPr>
              <p:spPr>
                <a:xfrm>
                  <a:off x="110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7" name="Line 12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8" name="Line 13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79" name="Line 14"/>
                <p:cNvSpPr/>
                <p:nvPr/>
              </p:nvSpPr>
              <p:spPr>
                <a:xfrm>
                  <a:off x="129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0" name="Line 15"/>
                <p:cNvSpPr/>
                <p:nvPr/>
              </p:nvSpPr>
              <p:spPr>
                <a:xfrm>
                  <a:off x="139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1" name="Line 16"/>
                <p:cNvSpPr/>
                <p:nvPr/>
              </p:nvSpPr>
              <p:spPr>
                <a:xfrm>
                  <a:off x="148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2" name="Line 17"/>
                <p:cNvSpPr/>
                <p:nvPr/>
              </p:nvSpPr>
              <p:spPr>
                <a:xfrm>
                  <a:off x="158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3" name="Line 18"/>
                <p:cNvSpPr/>
                <p:nvPr/>
              </p:nvSpPr>
              <p:spPr>
                <a:xfrm>
                  <a:off x="168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2784" name="Group 19"/>
              <p:cNvGrpSpPr/>
              <p:nvPr/>
            </p:nvGrpSpPr>
            <p:grpSpPr>
              <a:xfrm>
                <a:off x="1584" y="624"/>
                <a:ext cx="960" cy="336"/>
                <a:chOff x="720" y="1824"/>
                <a:chExt cx="960" cy="336"/>
              </a:xfrm>
            </p:grpSpPr>
            <p:sp>
              <p:nvSpPr>
                <p:cNvPr id="32785" name="Line 20"/>
                <p:cNvSpPr/>
                <p:nvPr/>
              </p:nvSpPr>
              <p:spPr>
                <a:xfrm>
                  <a:off x="72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6" name="Line 21"/>
                <p:cNvSpPr/>
                <p:nvPr/>
              </p:nvSpPr>
              <p:spPr>
                <a:xfrm>
                  <a:off x="81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7" name="Line 22"/>
                <p:cNvSpPr/>
                <p:nvPr/>
              </p:nvSpPr>
              <p:spPr>
                <a:xfrm>
                  <a:off x="91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8" name="Line 23"/>
                <p:cNvSpPr/>
                <p:nvPr/>
              </p:nvSpPr>
              <p:spPr>
                <a:xfrm>
                  <a:off x="100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89" name="Line 24"/>
                <p:cNvSpPr/>
                <p:nvPr/>
              </p:nvSpPr>
              <p:spPr>
                <a:xfrm>
                  <a:off x="110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0" name="Line 25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1" name="Line 26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2" name="Line 27"/>
                <p:cNvSpPr/>
                <p:nvPr/>
              </p:nvSpPr>
              <p:spPr>
                <a:xfrm>
                  <a:off x="129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3" name="Line 28"/>
                <p:cNvSpPr/>
                <p:nvPr/>
              </p:nvSpPr>
              <p:spPr>
                <a:xfrm>
                  <a:off x="139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4" name="Line 29"/>
                <p:cNvSpPr/>
                <p:nvPr/>
              </p:nvSpPr>
              <p:spPr>
                <a:xfrm>
                  <a:off x="148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5" name="Line 30"/>
                <p:cNvSpPr/>
                <p:nvPr/>
              </p:nvSpPr>
              <p:spPr>
                <a:xfrm>
                  <a:off x="158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6" name="Line 31"/>
                <p:cNvSpPr/>
                <p:nvPr/>
              </p:nvSpPr>
              <p:spPr>
                <a:xfrm>
                  <a:off x="168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2797" name="Group 32"/>
              <p:cNvGrpSpPr/>
              <p:nvPr/>
            </p:nvGrpSpPr>
            <p:grpSpPr>
              <a:xfrm>
                <a:off x="2544" y="624"/>
                <a:ext cx="960" cy="336"/>
                <a:chOff x="720" y="1824"/>
                <a:chExt cx="960" cy="336"/>
              </a:xfrm>
            </p:grpSpPr>
            <p:sp>
              <p:nvSpPr>
                <p:cNvPr id="32798" name="Line 33"/>
                <p:cNvSpPr/>
                <p:nvPr/>
              </p:nvSpPr>
              <p:spPr>
                <a:xfrm>
                  <a:off x="72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799" name="Line 34"/>
                <p:cNvSpPr/>
                <p:nvPr/>
              </p:nvSpPr>
              <p:spPr>
                <a:xfrm>
                  <a:off x="81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0" name="Line 35"/>
                <p:cNvSpPr/>
                <p:nvPr/>
              </p:nvSpPr>
              <p:spPr>
                <a:xfrm>
                  <a:off x="91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1" name="Line 36"/>
                <p:cNvSpPr/>
                <p:nvPr/>
              </p:nvSpPr>
              <p:spPr>
                <a:xfrm>
                  <a:off x="100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2" name="Line 37"/>
                <p:cNvSpPr/>
                <p:nvPr/>
              </p:nvSpPr>
              <p:spPr>
                <a:xfrm>
                  <a:off x="110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3" name="Line 38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4" name="Line 39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5" name="Line 40"/>
                <p:cNvSpPr/>
                <p:nvPr/>
              </p:nvSpPr>
              <p:spPr>
                <a:xfrm>
                  <a:off x="129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6" name="Line 41"/>
                <p:cNvSpPr/>
                <p:nvPr/>
              </p:nvSpPr>
              <p:spPr>
                <a:xfrm>
                  <a:off x="139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7" name="Line 42"/>
                <p:cNvSpPr/>
                <p:nvPr/>
              </p:nvSpPr>
              <p:spPr>
                <a:xfrm>
                  <a:off x="148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8" name="Line 43"/>
                <p:cNvSpPr/>
                <p:nvPr/>
              </p:nvSpPr>
              <p:spPr>
                <a:xfrm>
                  <a:off x="158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09" name="Line 44"/>
                <p:cNvSpPr/>
                <p:nvPr/>
              </p:nvSpPr>
              <p:spPr>
                <a:xfrm>
                  <a:off x="168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2810" name="Group 45"/>
              <p:cNvGrpSpPr/>
              <p:nvPr/>
            </p:nvGrpSpPr>
            <p:grpSpPr>
              <a:xfrm>
                <a:off x="3504" y="624"/>
                <a:ext cx="960" cy="336"/>
                <a:chOff x="720" y="1824"/>
                <a:chExt cx="960" cy="336"/>
              </a:xfrm>
            </p:grpSpPr>
            <p:sp>
              <p:nvSpPr>
                <p:cNvPr id="32811" name="Line 46"/>
                <p:cNvSpPr/>
                <p:nvPr/>
              </p:nvSpPr>
              <p:spPr>
                <a:xfrm>
                  <a:off x="72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2" name="Line 47"/>
                <p:cNvSpPr/>
                <p:nvPr/>
              </p:nvSpPr>
              <p:spPr>
                <a:xfrm>
                  <a:off x="81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3" name="Line 48"/>
                <p:cNvSpPr/>
                <p:nvPr/>
              </p:nvSpPr>
              <p:spPr>
                <a:xfrm>
                  <a:off x="91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4" name="Line 49"/>
                <p:cNvSpPr/>
                <p:nvPr/>
              </p:nvSpPr>
              <p:spPr>
                <a:xfrm>
                  <a:off x="100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5" name="Line 50"/>
                <p:cNvSpPr/>
                <p:nvPr/>
              </p:nvSpPr>
              <p:spPr>
                <a:xfrm>
                  <a:off x="110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6" name="Line 51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7" name="Line 52"/>
                <p:cNvSpPr/>
                <p:nvPr/>
              </p:nvSpPr>
              <p:spPr>
                <a:xfrm>
                  <a:off x="1200" y="1824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8" name="Line 53"/>
                <p:cNvSpPr/>
                <p:nvPr/>
              </p:nvSpPr>
              <p:spPr>
                <a:xfrm>
                  <a:off x="1296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19" name="Line 54"/>
                <p:cNvSpPr/>
                <p:nvPr/>
              </p:nvSpPr>
              <p:spPr>
                <a:xfrm>
                  <a:off x="1392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20" name="Line 55"/>
                <p:cNvSpPr/>
                <p:nvPr/>
              </p:nvSpPr>
              <p:spPr>
                <a:xfrm>
                  <a:off x="1488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21" name="Line 56"/>
                <p:cNvSpPr/>
                <p:nvPr/>
              </p:nvSpPr>
              <p:spPr>
                <a:xfrm>
                  <a:off x="1584" y="1824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22" name="Line 57"/>
                <p:cNvSpPr/>
                <p:nvPr/>
              </p:nvSpPr>
              <p:spPr>
                <a:xfrm>
                  <a:off x="1680" y="1824"/>
                  <a:ext cx="0" cy="3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2823" name="Line 58"/>
              <p:cNvSpPr/>
              <p:nvPr/>
            </p:nvSpPr>
            <p:spPr>
              <a:xfrm>
                <a:off x="446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4" name="Line 59"/>
              <p:cNvSpPr/>
              <p:nvPr/>
            </p:nvSpPr>
            <p:spPr>
              <a:xfrm>
                <a:off x="4560" y="624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5" name="Line 60"/>
              <p:cNvSpPr/>
              <p:nvPr/>
            </p:nvSpPr>
            <p:spPr>
              <a:xfrm>
                <a:off x="4656" y="624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6" name="Line 61"/>
              <p:cNvSpPr/>
              <p:nvPr/>
            </p:nvSpPr>
            <p:spPr>
              <a:xfrm>
                <a:off x="4752" y="624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7" name="Line 62"/>
              <p:cNvSpPr/>
              <p:nvPr/>
            </p:nvSpPr>
            <p:spPr>
              <a:xfrm>
                <a:off x="4848" y="624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8" name="Line 63"/>
              <p:cNvSpPr/>
              <p:nvPr/>
            </p:nvSpPr>
            <p:spPr>
              <a:xfrm>
                <a:off x="4944" y="624"/>
                <a:ext cx="0" cy="24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29" name="Line 64"/>
              <p:cNvSpPr/>
              <p:nvPr/>
            </p:nvSpPr>
            <p:spPr>
              <a:xfrm>
                <a:off x="4944" y="624"/>
                <a:ext cx="0" cy="24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30" name="Text Box 65"/>
              <p:cNvSpPr txBox="1"/>
              <p:nvPr/>
            </p:nvSpPr>
            <p:spPr>
              <a:xfrm>
                <a:off x="528" y="960"/>
                <a:ext cx="240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32831" name="Text Box 66"/>
              <p:cNvSpPr txBox="1"/>
              <p:nvPr/>
            </p:nvSpPr>
            <p:spPr>
              <a:xfrm>
                <a:off x="1488" y="960"/>
                <a:ext cx="192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2832" name="Text Box 67"/>
              <p:cNvSpPr txBox="1"/>
              <p:nvPr/>
            </p:nvSpPr>
            <p:spPr>
              <a:xfrm>
                <a:off x="2448" y="969"/>
                <a:ext cx="288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32833" name="Text Box 68"/>
              <p:cNvSpPr txBox="1"/>
              <p:nvPr/>
            </p:nvSpPr>
            <p:spPr>
              <a:xfrm>
                <a:off x="3408" y="960"/>
                <a:ext cx="240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32834" name="Text Box 69"/>
              <p:cNvSpPr txBox="1"/>
              <p:nvPr/>
            </p:nvSpPr>
            <p:spPr>
              <a:xfrm>
                <a:off x="4320" y="960"/>
                <a:ext cx="288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32835" name="Text Box 70"/>
              <p:cNvSpPr txBox="1"/>
              <p:nvPr/>
            </p:nvSpPr>
            <p:spPr>
              <a:xfrm>
                <a:off x="4608" y="960"/>
                <a:ext cx="624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(cm)</a:t>
                </a:r>
              </a:p>
            </p:txBody>
          </p:sp>
        </p:grpSp>
        <p:sp>
          <p:nvSpPr>
            <p:cNvPr id="32852" name="Rectangle 88"/>
            <p:cNvSpPr/>
            <p:nvPr/>
          </p:nvSpPr>
          <p:spPr>
            <a:xfrm>
              <a:off x="1770" y="1560"/>
              <a:ext cx="5309" cy="805"/>
            </a:xfrm>
            <a:prstGeom prst="rect">
              <a:avLst/>
            </a:prstGeom>
            <a:solidFill>
              <a:srgbClr val="FF0000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9480" y="4163060"/>
            <a:ext cx="10011410" cy="1703705"/>
            <a:chOff x="1448" y="6658"/>
            <a:chExt cx="15766" cy="2683"/>
          </a:xfrm>
        </p:grpSpPr>
        <p:grpSp>
          <p:nvGrpSpPr>
            <p:cNvPr id="32836" name="Group 87"/>
            <p:cNvGrpSpPr/>
            <p:nvPr/>
          </p:nvGrpSpPr>
          <p:grpSpPr>
            <a:xfrm>
              <a:off x="1448" y="7463"/>
              <a:ext cx="15766" cy="1878"/>
              <a:chOff x="528" y="624"/>
              <a:chExt cx="4704" cy="672"/>
            </a:xfrm>
          </p:grpSpPr>
          <p:sp>
            <p:nvSpPr>
              <p:cNvPr id="32837" name="Rectangle 72"/>
              <p:cNvSpPr/>
              <p:nvPr/>
            </p:nvSpPr>
            <p:spPr>
              <a:xfrm>
                <a:off x="528" y="624"/>
                <a:ext cx="4656" cy="672"/>
              </a:xfrm>
              <a:prstGeom prst="rect">
                <a:avLst/>
              </a:pr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38" name="Line 73"/>
              <p:cNvSpPr/>
              <p:nvPr/>
            </p:nvSpPr>
            <p:spPr>
              <a:xfrm>
                <a:off x="62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39" name="Line 74"/>
              <p:cNvSpPr/>
              <p:nvPr/>
            </p:nvSpPr>
            <p:spPr>
              <a:xfrm>
                <a:off x="158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40" name="Text Box 75"/>
              <p:cNvSpPr txBox="1"/>
              <p:nvPr/>
            </p:nvSpPr>
            <p:spPr>
              <a:xfrm>
                <a:off x="528" y="960"/>
                <a:ext cx="240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32841" name="Text Box 76"/>
              <p:cNvSpPr txBox="1"/>
              <p:nvPr/>
            </p:nvSpPr>
            <p:spPr>
              <a:xfrm>
                <a:off x="1488" y="960"/>
                <a:ext cx="192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2842" name="Text Box 77"/>
              <p:cNvSpPr txBox="1"/>
              <p:nvPr/>
            </p:nvSpPr>
            <p:spPr>
              <a:xfrm>
                <a:off x="2448" y="969"/>
                <a:ext cx="288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32843" name="Text Box 78"/>
              <p:cNvSpPr txBox="1"/>
              <p:nvPr/>
            </p:nvSpPr>
            <p:spPr>
              <a:xfrm>
                <a:off x="3408" y="960"/>
                <a:ext cx="240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32844" name="Text Box 79"/>
              <p:cNvSpPr txBox="1"/>
              <p:nvPr/>
            </p:nvSpPr>
            <p:spPr>
              <a:xfrm>
                <a:off x="4320" y="960"/>
                <a:ext cx="288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32845" name="Text Box 80"/>
              <p:cNvSpPr txBox="1"/>
              <p:nvPr/>
            </p:nvSpPr>
            <p:spPr>
              <a:xfrm>
                <a:off x="4608" y="960"/>
                <a:ext cx="624" cy="2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(cm)</a:t>
                </a:r>
              </a:p>
            </p:txBody>
          </p:sp>
          <p:sp>
            <p:nvSpPr>
              <p:cNvPr id="32846" name="Line 81"/>
              <p:cNvSpPr/>
              <p:nvPr/>
            </p:nvSpPr>
            <p:spPr>
              <a:xfrm>
                <a:off x="158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47" name="Line 82"/>
              <p:cNvSpPr/>
              <p:nvPr/>
            </p:nvSpPr>
            <p:spPr>
              <a:xfrm>
                <a:off x="254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48" name="Line 83"/>
              <p:cNvSpPr/>
              <p:nvPr/>
            </p:nvSpPr>
            <p:spPr>
              <a:xfrm>
                <a:off x="254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49" name="Line 84"/>
              <p:cNvSpPr/>
              <p:nvPr/>
            </p:nvSpPr>
            <p:spPr>
              <a:xfrm>
                <a:off x="350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50" name="Line 85"/>
              <p:cNvSpPr/>
              <p:nvPr/>
            </p:nvSpPr>
            <p:spPr>
              <a:xfrm>
                <a:off x="350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51" name="Line 86"/>
              <p:cNvSpPr/>
              <p:nvPr/>
            </p:nvSpPr>
            <p:spPr>
              <a:xfrm>
                <a:off x="4464" y="624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2853" name="Rectangle 89"/>
            <p:cNvSpPr/>
            <p:nvPr/>
          </p:nvSpPr>
          <p:spPr>
            <a:xfrm>
              <a:off x="1770" y="6658"/>
              <a:ext cx="5309" cy="805"/>
            </a:xfrm>
            <a:prstGeom prst="rect">
              <a:avLst/>
            </a:prstGeom>
            <a:solidFill>
              <a:srgbClr val="FF0000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855" name="Text Box 92"/>
          <p:cNvSpPr txBox="1"/>
          <p:nvPr/>
        </p:nvSpPr>
        <p:spPr>
          <a:xfrm>
            <a:off x="0" y="2865120"/>
            <a:ext cx="12054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该物体的长度为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准确值为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，估计值为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</a:p>
        </p:txBody>
      </p:sp>
      <p:sp>
        <p:nvSpPr>
          <p:cNvPr id="20574" name="Text Box 94"/>
          <p:cNvSpPr txBox="1"/>
          <p:nvPr/>
        </p:nvSpPr>
        <p:spPr>
          <a:xfrm>
            <a:off x="2962910" y="2804160"/>
            <a:ext cx="1806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1.66cm</a:t>
            </a:r>
          </a:p>
        </p:txBody>
      </p:sp>
      <p:sp>
        <p:nvSpPr>
          <p:cNvPr id="20575" name="Text Box 95"/>
          <p:cNvSpPr txBox="1"/>
          <p:nvPr/>
        </p:nvSpPr>
        <p:spPr>
          <a:xfrm>
            <a:off x="6640195" y="2804160"/>
            <a:ext cx="15100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1.6cm</a:t>
            </a:r>
          </a:p>
        </p:txBody>
      </p:sp>
      <p:sp>
        <p:nvSpPr>
          <p:cNvPr id="20576" name="Text Box 96"/>
          <p:cNvSpPr txBox="1"/>
          <p:nvPr/>
        </p:nvSpPr>
        <p:spPr>
          <a:xfrm>
            <a:off x="10318115" y="2804160"/>
            <a:ext cx="1803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0.06cm</a:t>
            </a:r>
          </a:p>
        </p:txBody>
      </p:sp>
      <p:sp>
        <p:nvSpPr>
          <p:cNvPr id="32859" name="Text Box 97"/>
          <p:cNvSpPr txBox="1"/>
          <p:nvPr/>
        </p:nvSpPr>
        <p:spPr>
          <a:xfrm>
            <a:off x="0" y="6274435"/>
            <a:ext cx="1205484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该物体的长度为________,准确值为_______，估计值为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________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0578" name="Text Box 98"/>
          <p:cNvSpPr txBox="1"/>
          <p:nvPr/>
        </p:nvSpPr>
        <p:spPr>
          <a:xfrm>
            <a:off x="3056890" y="6213475"/>
            <a:ext cx="16186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1.6cm</a:t>
            </a:r>
          </a:p>
        </p:txBody>
      </p:sp>
      <p:sp>
        <p:nvSpPr>
          <p:cNvPr id="20579" name="Text Box 99"/>
          <p:cNvSpPr txBox="1"/>
          <p:nvPr/>
        </p:nvSpPr>
        <p:spPr>
          <a:xfrm>
            <a:off x="6640195" y="6212840"/>
            <a:ext cx="12198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1cm</a:t>
            </a:r>
          </a:p>
        </p:txBody>
      </p:sp>
      <p:sp>
        <p:nvSpPr>
          <p:cNvPr id="20580" name="Text Box 100"/>
          <p:cNvSpPr txBox="1"/>
          <p:nvPr/>
        </p:nvSpPr>
        <p:spPr>
          <a:xfrm>
            <a:off x="10108565" y="6212840"/>
            <a:ext cx="1656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0.6cm</a:t>
            </a:r>
          </a:p>
        </p:txBody>
      </p:sp>
      <p:sp>
        <p:nvSpPr>
          <p:cNvPr id="20581" name="Text Box 101"/>
          <p:cNvSpPr txBox="1"/>
          <p:nvPr/>
        </p:nvSpPr>
        <p:spPr>
          <a:xfrm>
            <a:off x="7759700" y="3475355"/>
            <a:ext cx="4005580" cy="11988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分度值越小的刻度尺，精确度越高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4" grpId="0"/>
      <p:bldP spid="20575" grpId="0"/>
      <p:bldP spid="20576" grpId="0"/>
      <p:bldP spid="32859" grpId="0"/>
      <p:bldP spid="20578" grpId="0"/>
      <p:bldP spid="20579" grpId="0"/>
      <p:bldP spid="20580" grpId="0"/>
      <p:bldP spid="20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0"/>
            <a:ext cx="1219517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</a:rPr>
              <a:t>    物理学是以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</a:rPr>
              <a:t>实验</a:t>
            </a:r>
            <a:r>
              <a:rPr lang="zh-CN" altLang="en-US" sz="3600" b="1">
                <a:latin typeface="黑体" panose="02010609060101010101" pitchFamily="49" charset="-122"/>
              </a:rPr>
              <a:t>为基础的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</a:rPr>
              <a:t>精密定量</a:t>
            </a:r>
            <a:r>
              <a:rPr lang="zh-CN" altLang="en-US" sz="3600" b="1">
                <a:latin typeface="黑体" panose="02010609060101010101" pitchFamily="49" charset="-122"/>
              </a:rPr>
              <a:t>的科学，在研究和学习物理的过程中，常需要进行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</a:rPr>
              <a:t>测量，</a:t>
            </a:r>
            <a:r>
              <a:rPr lang="zh-CN" altLang="en-US" sz="3600" b="1">
                <a:latin typeface="黑体" panose="02010609060101010101" pitchFamily="49" charset="-122"/>
              </a:rPr>
              <a:t>测量就是一种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</a:rPr>
              <a:t>定量比较</a:t>
            </a:r>
            <a:r>
              <a:rPr lang="zh-CN" altLang="en-US" sz="3600" b="1">
                <a:latin typeface="黑体" panose="02010609060101010101" pitchFamily="49" charset="-122"/>
              </a:rPr>
              <a:t>。比方说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</a:rPr>
              <a:t>声、光、热、力、电</a:t>
            </a:r>
            <a:r>
              <a:rPr lang="zh-CN" altLang="en-US" sz="3600" b="1">
                <a:latin typeface="黑体" panose="02010609060101010101" pitchFamily="49" charset="-122"/>
              </a:rPr>
              <a:t>等等这些物理现象都有</a:t>
            </a:r>
            <a:r>
              <a:rPr lang="en-US" altLang="zh-CN" sz="3600" b="1">
                <a:latin typeface="黑体" panose="02010609060101010101" pitchFamily="49" charset="-122"/>
              </a:rPr>
              <a:t>……</a:t>
            </a:r>
          </a:p>
        </p:txBody>
      </p:sp>
      <p:pic>
        <p:nvPicPr>
          <p:cNvPr id="16386" name="Picture 1" descr="D:\个人文件\桌面\u=2454046656,1185531349&amp;fm=27&amp;gp=0.jpg"/>
          <p:cNvPicPr>
            <a:picLocks noChangeAspect="1" noChangeArrowheads="1"/>
          </p:cNvPicPr>
          <p:nvPr/>
        </p:nvPicPr>
        <p:blipFill>
          <a:blip r:embed="rId2"/>
          <a:srcRect t="4445" r="-354" b="25491"/>
          <a:stretch>
            <a:fillRect/>
          </a:stretch>
        </p:blipFill>
        <p:spPr bwMode="auto">
          <a:xfrm>
            <a:off x="0" y="1752600"/>
            <a:ext cx="480123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未命名"/>
          <p:cNvPicPr>
            <a:picLocks noChangeAspect="1" noChangeArrowheads="1"/>
          </p:cNvPicPr>
          <p:nvPr/>
        </p:nvPicPr>
        <p:blipFill>
          <a:blip r:embed="rId3"/>
          <a:srcRect l="21181" t="24240" r="14857" b="8975"/>
          <a:stretch>
            <a:fillRect/>
          </a:stretch>
        </p:blipFill>
        <p:spPr bwMode="auto">
          <a:xfrm>
            <a:off x="4801870" y="1752600"/>
            <a:ext cx="7393940" cy="51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886460" y="5957570"/>
            <a:ext cx="238252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比长短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418070" y="5957570"/>
            <a:ext cx="216090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b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比冷热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1797685"/>
            <a:ext cx="12099925" cy="3079115"/>
            <a:chOff x="0" y="1570"/>
            <a:chExt cx="5760" cy="1655"/>
          </a:xfrm>
        </p:grpSpPr>
        <p:pic>
          <p:nvPicPr>
            <p:cNvPr id="37895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205"/>
              <a:ext cx="576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Rectangle 4" descr="花岗岩"/>
            <p:cNvSpPr>
              <a:spLocks noChangeArrowheads="1"/>
            </p:cNvSpPr>
            <p:nvPr/>
          </p:nvSpPr>
          <p:spPr bwMode="auto">
            <a:xfrm>
              <a:off x="1565" y="1570"/>
              <a:ext cx="2508" cy="73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14740" y="1797685"/>
            <a:ext cx="338518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 b="1">
                <a:solidFill>
                  <a:srgbClr val="C00000"/>
                </a:solidFill>
              </a:rPr>
              <a:t>3.</a:t>
            </a:r>
            <a:r>
              <a:rPr lang="en-US" altLang="zh-CN" sz="6600" b="1">
                <a:solidFill>
                  <a:srgbClr val="00B0F0"/>
                </a:solidFill>
              </a:rPr>
              <a:t>8</a:t>
            </a:r>
            <a:r>
              <a:rPr lang="en-US" altLang="zh-CN" sz="6600" b="1">
                <a:solidFill>
                  <a:srgbClr val="7030A0"/>
                </a:solidFill>
              </a:rPr>
              <a:t>6</a:t>
            </a:r>
            <a:r>
              <a:rPr lang="en-US" altLang="zh-CN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4505" y="0"/>
            <a:ext cx="10452735" cy="132207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对测量结果，既要</a:t>
            </a:r>
            <a:r>
              <a:rPr lang="zh-CN" alt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记录准确值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、又要记录</a:t>
            </a:r>
            <a:r>
              <a:rPr lang="zh-CN" alt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估计值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，还要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注明单位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0" y="0"/>
            <a:ext cx="175387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/>
              <a:t>会记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149850"/>
            <a:ext cx="5022850" cy="8299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b="1">
                <a:solidFill>
                  <a:srgbClr val="C00000"/>
                </a:solidFill>
              </a:rPr>
              <a:t>3.8cm---</a:t>
            </a:r>
            <a:r>
              <a:rPr lang="zh-CN" altLang="en-US" sz="4800" b="1">
                <a:solidFill>
                  <a:srgbClr val="C00000"/>
                </a:solidFill>
              </a:rPr>
              <a:t>准确值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63540" y="5150485"/>
            <a:ext cx="5564505" cy="82994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0.06cm---估计值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2"/>
          <p:cNvSpPr txBox="1">
            <a:spLocks noChangeArrowheads="1"/>
          </p:cNvSpPr>
          <p:nvPr/>
        </p:nvSpPr>
        <p:spPr bwMode="auto">
          <a:xfrm>
            <a:off x="0" y="0"/>
            <a:ext cx="516064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例：读数练习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1621303"/>
            <a:ext cx="12031489" cy="4529456"/>
            <a:chOff x="3835" y="2554"/>
            <a:chExt cx="12228" cy="4642"/>
          </a:xfrm>
        </p:grpSpPr>
        <p:sp>
          <p:nvSpPr>
            <p:cNvPr id="38914" name="矩形 11"/>
            <p:cNvSpPr>
              <a:spLocks noChangeArrowheads="1"/>
            </p:cNvSpPr>
            <p:nvPr/>
          </p:nvSpPr>
          <p:spPr bwMode="auto">
            <a:xfrm>
              <a:off x="5465" y="6156"/>
              <a:ext cx="9168" cy="10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6000" b="1"/>
                <a:t>木块长度是</a:t>
              </a:r>
              <a:r>
                <a:rPr lang="en-US" altLang="zh-CN" sz="6000" b="1"/>
                <a:t>_______cm</a:t>
              </a:r>
            </a:p>
          </p:txBody>
        </p:sp>
        <p:grpSp>
          <p:nvGrpSpPr>
            <p:cNvPr id="38916" name="组合 14"/>
            <p:cNvGrpSpPr/>
            <p:nvPr/>
          </p:nvGrpSpPr>
          <p:grpSpPr bwMode="auto">
            <a:xfrm>
              <a:off x="3835" y="2554"/>
              <a:ext cx="12228" cy="3602"/>
              <a:chOff x="759124" y="1559943"/>
              <a:chExt cx="7763774" cy="2287438"/>
            </a:xfrm>
          </p:grpSpPr>
          <p:pic>
            <p:nvPicPr>
              <p:cNvPr id="38918" name="Picture 3" descr="01"/>
              <p:cNvPicPr>
                <a:picLocks noChangeAspect="1" noChangeArrowheads="1"/>
              </p:cNvPicPr>
              <p:nvPr/>
            </p:nvPicPr>
            <p:blipFill>
              <a:blip r:embed="rId2"/>
              <a:srcRect r="111" b="26408"/>
              <a:stretch>
                <a:fillRect/>
              </a:stretch>
            </p:blipFill>
            <p:spPr bwMode="auto">
              <a:xfrm>
                <a:off x="759124" y="1559943"/>
                <a:ext cx="7763774" cy="2287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19" name="TextBox 13"/>
              <p:cNvSpPr txBox="1">
                <a:spLocks noChangeArrowheads="1"/>
              </p:cNvSpPr>
              <p:nvPr/>
            </p:nvSpPr>
            <p:spPr bwMode="auto">
              <a:xfrm>
                <a:off x="7180289" y="3102964"/>
                <a:ext cx="824459" cy="3397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/>
                  <a:t>cm</a:t>
                </a:r>
                <a:endParaRPr lang="zh-CN" altLang="en-US" sz="2800" b="1"/>
              </a:p>
            </p:txBody>
          </p:sp>
        </p:grp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74410" y="4951730"/>
            <a:ext cx="235966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7200" b="1">
                <a:solidFill>
                  <a:srgbClr val="C00000"/>
                </a:solidFill>
              </a:rPr>
              <a:t>1.85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23725" cy="48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0" y="5228590"/>
            <a:ext cx="10982325" cy="1015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/>
              <a:t>木块A的长度是_______厘米</a:t>
            </a:r>
            <a:endParaRPr kumimoji="1" lang="zh-CN" alt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95975" y="5000625"/>
            <a:ext cx="218567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7200" b="1">
                <a:solidFill>
                  <a:srgbClr val="C00000"/>
                </a:solidFill>
                <a:latin typeface="Times New Roman" panose="02020603050405020304" pitchFamily="18" charset="0"/>
              </a:rPr>
              <a:t>2.35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1"/>
          <p:cNvGrpSpPr/>
          <p:nvPr/>
        </p:nvGrpSpPr>
        <p:grpSpPr bwMode="auto">
          <a:xfrm>
            <a:off x="149225" y="0"/>
            <a:ext cx="11920855" cy="4725670"/>
            <a:chOff x="1676400" y="1752600"/>
            <a:chExt cx="6096000" cy="2514600"/>
          </a:xfrm>
        </p:grpSpPr>
        <p:grpSp>
          <p:nvGrpSpPr>
            <p:cNvPr id="40964" name="Group 2"/>
            <p:cNvGrpSpPr/>
            <p:nvPr/>
          </p:nvGrpSpPr>
          <p:grpSpPr bwMode="auto">
            <a:xfrm>
              <a:off x="1676400" y="3124200"/>
              <a:ext cx="6096000" cy="1143000"/>
              <a:chOff x="1152" y="1584"/>
              <a:chExt cx="3840" cy="720"/>
            </a:xfrm>
          </p:grpSpPr>
          <p:grpSp>
            <p:nvGrpSpPr>
              <p:cNvPr id="40966" name="Group 3"/>
              <p:cNvGrpSpPr/>
              <p:nvPr/>
            </p:nvGrpSpPr>
            <p:grpSpPr bwMode="auto">
              <a:xfrm>
                <a:off x="1152" y="1584"/>
                <a:ext cx="3840" cy="720"/>
                <a:chOff x="1152" y="1968"/>
                <a:chExt cx="3840" cy="720"/>
              </a:xfrm>
            </p:grpSpPr>
            <p:sp>
              <p:nvSpPr>
                <p:cNvPr id="40970" name="Rectangle 4"/>
                <p:cNvSpPr>
                  <a:spLocks noChangeArrowheads="1"/>
                </p:cNvSpPr>
                <p:nvPr/>
              </p:nvSpPr>
              <p:spPr bwMode="auto">
                <a:xfrm>
                  <a:off x="1152" y="1968"/>
                  <a:ext cx="3840" cy="7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1" name="Line 5"/>
                <p:cNvSpPr>
                  <a:spLocks noChangeShapeType="1"/>
                </p:cNvSpPr>
                <p:nvPr/>
              </p:nvSpPr>
              <p:spPr bwMode="auto">
                <a:xfrm>
                  <a:off x="1488" y="1968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2" name="Line 6"/>
                <p:cNvSpPr>
                  <a:spLocks noChangeShapeType="1"/>
                </p:cNvSpPr>
                <p:nvPr/>
              </p:nvSpPr>
              <p:spPr bwMode="auto">
                <a:xfrm>
                  <a:off x="1680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3" name="Line 7"/>
                <p:cNvSpPr>
                  <a:spLocks noChangeShapeType="1"/>
                </p:cNvSpPr>
                <p:nvPr/>
              </p:nvSpPr>
              <p:spPr bwMode="auto">
                <a:xfrm>
                  <a:off x="1872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4" name="Line 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5" name="Line 9"/>
                <p:cNvSpPr>
                  <a:spLocks noChangeShapeType="1"/>
                </p:cNvSpPr>
                <p:nvPr/>
              </p:nvSpPr>
              <p:spPr bwMode="auto">
                <a:xfrm>
                  <a:off x="2256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6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1968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7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8" name="Line 12"/>
                <p:cNvSpPr>
                  <a:spLocks noChangeShapeType="1"/>
                </p:cNvSpPr>
                <p:nvPr/>
              </p:nvSpPr>
              <p:spPr bwMode="auto">
                <a:xfrm>
                  <a:off x="2832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9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0" name="Line 14"/>
                <p:cNvSpPr>
                  <a:spLocks noChangeShapeType="1"/>
                </p:cNvSpPr>
                <p:nvPr/>
              </p:nvSpPr>
              <p:spPr bwMode="auto">
                <a:xfrm>
                  <a:off x="3216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1" name="Line 15"/>
                <p:cNvSpPr>
                  <a:spLocks noChangeShapeType="1"/>
                </p:cNvSpPr>
                <p:nvPr/>
              </p:nvSpPr>
              <p:spPr bwMode="auto">
                <a:xfrm>
                  <a:off x="3408" y="1968"/>
                  <a:ext cx="0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2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3" name="Line 17"/>
                <p:cNvSpPr>
                  <a:spLocks noChangeShapeType="1"/>
                </p:cNvSpPr>
                <p:nvPr/>
              </p:nvSpPr>
              <p:spPr bwMode="auto">
                <a:xfrm>
                  <a:off x="3792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4" name="Line 18"/>
                <p:cNvSpPr>
                  <a:spLocks noChangeShapeType="1"/>
                </p:cNvSpPr>
                <p:nvPr/>
              </p:nvSpPr>
              <p:spPr bwMode="auto">
                <a:xfrm>
                  <a:off x="3984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5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9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6" name="Line 20"/>
                <p:cNvSpPr>
                  <a:spLocks noChangeShapeType="1"/>
                </p:cNvSpPr>
                <p:nvPr/>
              </p:nvSpPr>
              <p:spPr bwMode="auto">
                <a:xfrm>
                  <a:off x="4368" y="1968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0967" name="Text Box 21"/>
              <p:cNvSpPr txBox="1">
                <a:spLocks noChangeArrowheads="1"/>
              </p:cNvSpPr>
              <p:nvPr/>
            </p:nvSpPr>
            <p:spPr bwMode="auto">
              <a:xfrm>
                <a:off x="1488" y="1920"/>
                <a:ext cx="259" cy="2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3600" b="1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0968" name="Text Box 22"/>
              <p:cNvSpPr txBox="1">
                <a:spLocks noChangeArrowheads="1"/>
              </p:cNvSpPr>
              <p:nvPr/>
            </p:nvSpPr>
            <p:spPr bwMode="auto">
              <a:xfrm>
                <a:off x="3408" y="1920"/>
                <a:ext cx="259" cy="2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3600" b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0969" name="Text Box 23"/>
              <p:cNvSpPr txBox="1">
                <a:spLocks noChangeArrowheads="1"/>
              </p:cNvSpPr>
              <p:nvPr/>
            </p:nvSpPr>
            <p:spPr bwMode="auto">
              <a:xfrm>
                <a:off x="1824" y="1968"/>
                <a:ext cx="483" cy="2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3600" b="1">
                    <a:latin typeface="Times New Roman" panose="02020603050405020304" pitchFamily="18" charset="0"/>
                  </a:rPr>
                  <a:t>cm</a:t>
                </a:r>
              </a:p>
            </p:txBody>
          </p:sp>
        </p:grpSp>
        <p:sp>
          <p:nvSpPr>
            <p:cNvPr id="40965" name="Rectangle 24"/>
            <p:cNvSpPr>
              <a:spLocks noChangeArrowheads="1"/>
            </p:cNvSpPr>
            <p:nvPr/>
          </p:nvSpPr>
          <p:spPr bwMode="auto">
            <a:xfrm>
              <a:off x="2209800" y="1752600"/>
              <a:ext cx="3352800" cy="13716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962" name="Rectangle 25"/>
          <p:cNvSpPr>
            <a:spLocks noChangeArrowheads="1"/>
          </p:cNvSpPr>
          <p:nvPr/>
        </p:nvSpPr>
        <p:spPr bwMode="auto">
          <a:xfrm>
            <a:off x="0" y="5843905"/>
            <a:ext cx="11010900" cy="1014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/>
              <a:t>木块A的长度是_______cm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847715" y="5658485"/>
            <a:ext cx="2108835" cy="1199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7200" b="1">
                <a:solidFill>
                  <a:srgbClr val="C00000"/>
                </a:solidFill>
                <a:latin typeface="Times New Roman" panose="02020603050405020304" pitchFamily="18" charset="0"/>
              </a:rPr>
              <a:t>1.10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/>
          <p:nvPr/>
        </p:nvSpPr>
        <p:spPr>
          <a:xfrm>
            <a:off x="-15240" y="0"/>
            <a:ext cx="12084050" cy="60674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zh-CN" altLang="en-US" sz="6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数字</a:t>
            </a:r>
            <a:r>
              <a:rPr lang="zh-CN" altLang="en-US" sz="6600" b="1" dirty="0">
                <a:latin typeface="楷体_GB2312" pitchFamily="49" charset="-122"/>
                <a:ea typeface="楷体_GB2312" pitchFamily="49" charset="-122"/>
              </a:rPr>
              <a:t>：  </a:t>
            </a:r>
            <a:r>
              <a:rPr lang="zh-CN" altLang="en-US" sz="6600" b="1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准确值</a:t>
            </a:r>
            <a:r>
              <a:rPr lang="zh-CN" altLang="en-US" sz="66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8800" b="1" dirty="0"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en-US" altLang="zh-CN" sz="66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66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估计值</a:t>
            </a:r>
            <a:endParaRPr lang="zh-CN" altLang="en-US" sz="6600" b="1" dirty="0">
              <a:latin typeface="楷体_GB2312" pitchFamily="49" charset="-122"/>
              <a:ea typeface="楷体_GB2312" pitchFamily="49" charset="-122"/>
            </a:endParaRPr>
          </a:p>
          <a:p>
            <a:pPr algn="just">
              <a:lnSpc>
                <a:spcPct val="90000"/>
              </a:lnSpc>
            </a:pPr>
            <a:endParaRPr lang="zh-CN" altLang="en-US" sz="6600" b="1" dirty="0">
              <a:latin typeface="楷体_GB2312" pitchFamily="49" charset="-122"/>
              <a:ea typeface="楷体_GB2312" pitchFamily="49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6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6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9575" name="AutoShape 7"/>
          <p:cNvSpPr/>
          <p:nvPr/>
        </p:nvSpPr>
        <p:spPr>
          <a:xfrm>
            <a:off x="7452995" y="3394710"/>
            <a:ext cx="4614545" cy="1255395"/>
          </a:xfrm>
          <a:prstGeom prst="wedgeRoundRectCallout">
            <a:avLst>
              <a:gd name="adj1" fmla="val -13690"/>
              <a:gd name="adj2" fmla="val -250245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rIns="0"/>
          <a:lstStyle/>
          <a:p>
            <a:pPr algn="ctr">
              <a:lnSpc>
                <a:spcPct val="110000"/>
              </a:lnSpc>
            </a:pPr>
            <a:r>
              <a:rPr lang="zh-CN" altLang="en-US" sz="5400" b="1" dirty="0">
                <a:latin typeface="Arial" panose="020B0604020202020204" pitchFamily="34" charset="0"/>
                <a:ea typeface="楷体_GB2312" pitchFamily="49" charset="-122"/>
              </a:rPr>
              <a:t>有且仅有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一</a:t>
            </a:r>
            <a:r>
              <a:rPr lang="zh-CN" altLang="en-US" sz="5400" b="1" dirty="0">
                <a:latin typeface="Arial" panose="020B0604020202020204" pitchFamily="34" charset="0"/>
                <a:ea typeface="楷体_GB2312" pitchFamily="49" charset="-122"/>
              </a:rPr>
              <a:t>位</a:t>
            </a:r>
          </a:p>
        </p:txBody>
      </p:sp>
      <p:sp>
        <p:nvSpPr>
          <p:cNvPr id="109576" name="AutoShape 8"/>
          <p:cNvSpPr/>
          <p:nvPr/>
        </p:nvSpPr>
        <p:spPr>
          <a:xfrm>
            <a:off x="2202180" y="3411220"/>
            <a:ext cx="4611370" cy="1238885"/>
          </a:xfrm>
          <a:prstGeom prst="wedgeRoundRectCallout">
            <a:avLst>
              <a:gd name="adj1" fmla="val 2005"/>
              <a:gd name="adj2" fmla="val -255148"/>
              <a:gd name="adj3" fmla="val 16667"/>
            </a:avLst>
          </a:prstGeom>
          <a:solidFill>
            <a:schemeClr val="accent4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0" rIns="0"/>
          <a:lstStyle/>
          <a:p>
            <a:pPr algn="ctr">
              <a:lnSpc>
                <a:spcPct val="120000"/>
              </a:lnSpc>
            </a:pPr>
            <a:r>
              <a:rPr lang="zh-CN" altLang="en-US" sz="5400" b="1" dirty="0">
                <a:latin typeface="Arial" panose="020B0604020202020204" pitchFamily="34" charset="0"/>
                <a:ea typeface="楷体_GB2312" pitchFamily="49" charset="-122"/>
              </a:rPr>
              <a:t>由</a:t>
            </a:r>
            <a:r>
              <a:rPr lang="zh-CN" altLang="en-US" sz="54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分度值</a:t>
            </a:r>
            <a:r>
              <a:rPr lang="zh-CN" altLang="en-US" sz="5400" b="1" dirty="0">
                <a:latin typeface="Arial" panose="020B0604020202020204" pitchFamily="34" charset="0"/>
                <a:ea typeface="楷体_GB2312" pitchFamily="49" charset="-122"/>
              </a:rPr>
              <a:t>决定</a:t>
            </a:r>
          </a:p>
        </p:txBody>
      </p:sp>
      <p:pic>
        <p:nvPicPr>
          <p:cNvPr id="3" name="图片 2" descr="A000220150318I73PP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222" y="5231765"/>
            <a:ext cx="1968790" cy="16262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3793"/>
          <p:cNvSpPr>
            <a:spLocks noGrp="1"/>
          </p:cNvSpPr>
          <p:nvPr/>
        </p:nvSpPr>
        <p:spPr>
          <a:xfrm>
            <a:off x="0" y="0"/>
            <a:ext cx="12150090" cy="44653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</a:rPr>
              <a:t>活动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</a:rPr>
              <a:t>：</a:t>
            </a:r>
            <a:endParaRPr lang="zh-CN" altLang="en-US" sz="8000" b="1" dirty="0">
              <a:solidFill>
                <a:srgbClr val="FF0000"/>
              </a:solidFill>
              <a:ea typeface="华文新魏" pitchFamily="2" charset="-122"/>
            </a:endParaRPr>
          </a:p>
          <a:p>
            <a:pPr algn="l"/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请用刻度尺</a:t>
            </a:r>
            <a:r>
              <a:rPr lang="zh-CN" altLang="en-US" sz="6600" b="1" dirty="0">
                <a:ea typeface="楷体_GB2312" pitchFamily="49" charset="-122"/>
              </a:rPr>
              <a:t>正确</a:t>
            </a:r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测量物理课本的</a:t>
            </a:r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楷体_GB2312" pitchFamily="49" charset="-122"/>
              </a:rPr>
              <a:t>长度</a:t>
            </a:r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，并</a:t>
            </a:r>
            <a:r>
              <a:rPr lang="zh-CN" altLang="en-US" sz="6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楷体_GB2312" pitchFamily="49" charset="-122"/>
              </a:rPr>
              <a:t>记下</a:t>
            </a:r>
            <a:r>
              <a:rPr lang="zh-CN" altLang="en-US" sz="6600" b="1" dirty="0">
                <a:ea typeface="楷体_GB2312" pitchFamily="49" charset="-122"/>
              </a:rPr>
              <a:t>正确</a:t>
            </a:r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数值。请</a:t>
            </a:r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楷体_GB2312" pitchFamily="49" charset="-122"/>
              </a:rPr>
              <a:t>几位</a:t>
            </a:r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同学</a:t>
            </a:r>
            <a:r>
              <a:rPr lang="zh-CN" altLang="en-US" sz="6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楷体_GB2312" pitchFamily="49" charset="-122"/>
              </a:rPr>
              <a:t>说出</a:t>
            </a:r>
            <a:r>
              <a:rPr lang="zh-CN" altLang="en-US" sz="6600" b="1" dirty="0">
                <a:solidFill>
                  <a:schemeClr val="tx1"/>
                </a:solidFill>
                <a:ea typeface="楷体_GB2312" pitchFamily="49" charset="-122"/>
              </a:rPr>
              <a:t>你自己真实的答案。</a:t>
            </a:r>
          </a:p>
        </p:txBody>
      </p:sp>
      <p:pic>
        <p:nvPicPr>
          <p:cNvPr id="2" name="图片 1" descr="A000220150318I73PP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222" y="5231765"/>
            <a:ext cx="1968790" cy="16262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645" y="1722755"/>
            <a:ext cx="4451985" cy="245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Line 18"/>
          <p:cNvSpPr/>
          <p:nvPr/>
        </p:nvSpPr>
        <p:spPr>
          <a:xfrm flipV="1">
            <a:off x="292735" y="1066800"/>
            <a:ext cx="11830050" cy="2540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9460" name="AutoShape 13"/>
          <p:cNvSpPr/>
          <p:nvPr/>
        </p:nvSpPr>
        <p:spPr>
          <a:xfrm>
            <a:off x="247650" y="1643380"/>
            <a:ext cx="4871720" cy="2499995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9" name="Text Box 17"/>
          <p:cNvSpPr txBox="1"/>
          <p:nvPr/>
        </p:nvSpPr>
        <p:spPr>
          <a:xfrm>
            <a:off x="2531745" y="5595620"/>
            <a:ext cx="643445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多次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测量取平均值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4" name="矩形 13"/>
          <p:cNvSpPr/>
          <p:nvPr/>
        </p:nvSpPr>
        <p:spPr>
          <a:xfrm>
            <a:off x="1759585" y="4601845"/>
            <a:ext cx="797941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、误差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不是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错误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错误应该避免。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Rectangle 23">
            <a:hlinkClick r:id="rId3" action="ppaction://hlinksldjump"/>
          </p:cNvPr>
          <p:cNvSpPr/>
          <p:nvPr/>
        </p:nvSpPr>
        <p:spPr>
          <a:xfrm>
            <a:off x="46355" y="4124325"/>
            <a:ext cx="243776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【特点</a:t>
            </a:r>
            <a:r>
              <a: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19466" name="矩形 13"/>
          <p:cNvSpPr/>
          <p:nvPr/>
        </p:nvSpPr>
        <p:spPr>
          <a:xfrm>
            <a:off x="1759585" y="4132580"/>
            <a:ext cx="856742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、误差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总是存在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不可避免的。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19467" name="Rectangle 6"/>
          <p:cNvSpPr/>
          <p:nvPr/>
        </p:nvSpPr>
        <p:spPr>
          <a:xfrm>
            <a:off x="0" y="5549900"/>
            <a:ext cx="448691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【减小方法</a:t>
            </a:r>
            <a:r>
              <a: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19468" name="矩形 19"/>
          <p:cNvSpPr/>
          <p:nvPr/>
        </p:nvSpPr>
        <p:spPr>
          <a:xfrm>
            <a:off x="5354320" y="2865755"/>
            <a:ext cx="245237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测量工具</a:t>
            </a:r>
          </a:p>
        </p:txBody>
      </p:sp>
      <p:pic>
        <p:nvPicPr>
          <p:cNvPr id="19469" name="Picture 2" descr="http://www.czwlzx.com/stzx/UploadFiles_6410/200805/20080514060854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" y="1741805"/>
            <a:ext cx="4367530" cy="224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矩形 30"/>
          <p:cNvSpPr/>
          <p:nvPr/>
        </p:nvSpPr>
        <p:spPr>
          <a:xfrm>
            <a:off x="5407025" y="1546225"/>
            <a:ext cx="18478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测量者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Rectangle 20"/>
          <p:cNvSpPr/>
          <p:nvPr/>
        </p:nvSpPr>
        <p:spPr>
          <a:xfrm>
            <a:off x="5384800" y="2176780"/>
            <a:ext cx="492633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估计值的因人因时而异</a:t>
            </a:r>
          </a:p>
        </p:txBody>
      </p:sp>
      <p:sp>
        <p:nvSpPr>
          <p:cNvPr id="34" name="Rectangle 20"/>
          <p:cNvSpPr/>
          <p:nvPr/>
        </p:nvSpPr>
        <p:spPr>
          <a:xfrm>
            <a:off x="5372100" y="3479165"/>
            <a:ext cx="488442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制作工艺和环境的影响</a:t>
            </a:r>
          </a:p>
        </p:txBody>
      </p:sp>
      <p:sp>
        <p:nvSpPr>
          <p:cNvPr id="19474" name="矩形 13"/>
          <p:cNvSpPr/>
          <p:nvPr/>
        </p:nvSpPr>
        <p:spPr>
          <a:xfrm>
            <a:off x="1744980" y="5073650"/>
            <a:ext cx="831342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、误差值一般不超过测量工具的分度值。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5" name="矩形 35"/>
          <p:cNvSpPr/>
          <p:nvPr/>
        </p:nvSpPr>
        <p:spPr>
          <a:xfrm>
            <a:off x="2531745" y="6218555"/>
            <a:ext cx="6376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sz="2800" b="1" dirty="0">
                <a:latin typeface="Arial" panose="020B0604020202020204" pitchFamily="34" charset="0"/>
              </a:rPr>
              <a:t>使用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精密</a:t>
            </a:r>
            <a:r>
              <a:rPr lang="zh-CN" altLang="en-US" sz="2800" b="1" dirty="0">
                <a:latin typeface="Arial" panose="020B0604020202020204" pitchFamily="34" charset="0"/>
              </a:rPr>
              <a:t>的测量工具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30" y="990600"/>
            <a:ext cx="8976995" cy="521970"/>
            <a:chOff x="38" y="1560"/>
            <a:chExt cx="14137" cy="822"/>
          </a:xfrm>
        </p:grpSpPr>
        <p:sp>
          <p:nvSpPr>
            <p:cNvPr id="44" name="Text Box 5"/>
            <p:cNvSpPr txBox="1"/>
            <p:nvPr/>
          </p:nvSpPr>
          <p:spPr>
            <a:xfrm>
              <a:off x="2845" y="1560"/>
              <a:ext cx="1133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测量值</a:t>
              </a:r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和</a:t>
              </a:r>
              <a:r>
                <a:rPr lang="zh-CN" altLang="en-US" sz="28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真实值</a:t>
              </a:r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之间的差异。</a:t>
              </a:r>
              <a:endParaRPr lang="zh-CN" altLang="en-US" sz="280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8444" name="Rectangle 6"/>
            <p:cNvSpPr/>
            <p:nvPr/>
          </p:nvSpPr>
          <p:spPr>
            <a:xfrm>
              <a:off x="38" y="1560"/>
              <a:ext cx="706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【误差</a:t>
              </a:r>
              <a:r>
                <a:rPr lang="zh-CN" altLang="en-US" sz="28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</p:grpSp>
      <p:sp>
        <p:nvSpPr>
          <p:cNvPr id="23574" name="矩形 23573"/>
          <p:cNvSpPr/>
          <p:nvPr/>
        </p:nvSpPr>
        <p:spPr>
          <a:xfrm>
            <a:off x="0" y="0"/>
            <a:ext cx="4658995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6000" b="1" dirty="0">
                <a:solidFill>
                  <a:srgbClr val="FF0000"/>
                </a:solidFill>
                <a:ea typeface="华文新魏" pitchFamily="2" charset="-122"/>
              </a:rPr>
              <a:t>测量误差</a:t>
            </a:r>
            <a:endParaRPr lang="zh-CN" altLang="en-US" sz="6000" b="1">
              <a:solidFill>
                <a:srgbClr val="FF0000"/>
              </a:solidFill>
              <a:ea typeface="华文新魏" pitchFamily="2" charset="-122"/>
            </a:endParaRPr>
          </a:p>
        </p:txBody>
      </p:sp>
      <p:pic>
        <p:nvPicPr>
          <p:cNvPr id="2" name="图片 1" descr="A000220150318I73PPI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8400" y="5231765"/>
            <a:ext cx="1968500" cy="162623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9464" grpId="0"/>
      <p:bldP spid="26" grpId="0"/>
      <p:bldP spid="19466" grpId="0"/>
      <p:bldP spid="19467" grpId="0"/>
      <p:bldP spid="19468" grpId="0"/>
      <p:bldP spid="19471" grpId="0"/>
      <p:bldP spid="33" grpId="0"/>
      <p:bldP spid="34" grpId="0"/>
      <p:bldP spid="19474" grpId="0"/>
      <p:bldP spid="194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8913"/>
          <p:cNvSpPr txBox="1"/>
          <p:nvPr/>
        </p:nvSpPr>
        <p:spPr>
          <a:xfrm>
            <a:off x="0" y="1456055"/>
            <a:ext cx="1218501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4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800" dirty="0">
                <a:solidFill>
                  <a:srgbClr val="3333FF"/>
                </a:solidFill>
                <a:latin typeface="Times New Roman" panose="02020603050405020304" pitchFamily="18" charset="0"/>
              </a:rPr>
              <a:t>例： </a:t>
            </a:r>
            <a:r>
              <a:rPr lang="zh-CN" altLang="en-US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有一位同学用毫米刻度尺先后四次测量一个物体的长度。测量结果分别是  </a:t>
            </a:r>
            <a:r>
              <a:rPr lang="en-US" altLang="zh-CN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1.41cm</a:t>
            </a:r>
            <a:r>
              <a:rPr lang="zh-CN" altLang="en-US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1.52cm</a:t>
            </a:r>
            <a:r>
              <a:rPr lang="zh-CN" altLang="en-US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1.42cm</a:t>
            </a:r>
            <a:r>
              <a:rPr lang="zh-CN" altLang="en-US" sz="4800" dirty="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480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1.44cm</a:t>
            </a:r>
            <a:r>
              <a:rPr lang="zh-CN" altLang="en-US" sz="4800">
                <a:solidFill>
                  <a:srgbClr val="300EBE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据记录分析：刻度尺的分度值</a:t>
            </a:r>
            <a:r>
              <a:rPr lang="zh-CN" altLang="en-US" sz="4800" u="sng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en-US" altLang="zh-CN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测量结果有错误的是</a:t>
            </a:r>
            <a:r>
              <a:rPr lang="zh-CN" altLang="en-US" sz="4800" u="sng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，物体的长度是</a:t>
            </a:r>
            <a:r>
              <a:rPr lang="zh-CN" altLang="en-US" sz="4800" u="sng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cm</a:t>
            </a:r>
            <a:r>
              <a:rPr lang="zh-CN" altLang="en-US" sz="4800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8917" name="文本框 38916"/>
          <p:cNvSpPr txBox="1"/>
          <p:nvPr/>
        </p:nvSpPr>
        <p:spPr>
          <a:xfrm>
            <a:off x="198120" y="0"/>
            <a:ext cx="5130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课堂练习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34200" y="4410710"/>
            <a:ext cx="2543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1.42cm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6280" y="4410710"/>
            <a:ext cx="249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1.52cm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38600" y="3672205"/>
            <a:ext cx="1661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1mm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8"/>
          <p:cNvSpPr/>
          <p:nvPr/>
        </p:nvSpPr>
        <p:spPr>
          <a:xfrm>
            <a:off x="0" y="1066800"/>
            <a:ext cx="1211580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grpSp>
        <p:nvGrpSpPr>
          <p:cNvPr id="2" name="组合 1"/>
          <p:cNvGrpSpPr/>
          <p:nvPr/>
        </p:nvGrpSpPr>
        <p:grpSpPr>
          <a:xfrm>
            <a:off x="0" y="1143000"/>
            <a:ext cx="12116157" cy="5606426"/>
            <a:chOff x="3255" y="1800"/>
            <a:chExt cx="13272" cy="7255"/>
          </a:xfrm>
        </p:grpSpPr>
        <p:sp>
          <p:nvSpPr>
            <p:cNvPr id="34820" name="矩形 5"/>
            <p:cNvSpPr/>
            <p:nvPr/>
          </p:nvSpPr>
          <p:spPr>
            <a:xfrm>
              <a:off x="3525" y="1800"/>
              <a:ext cx="12978" cy="15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sz="3600" b="1" dirty="0">
                  <a:latin typeface="楷体_GB2312" pitchFamily="49" charset="-122"/>
                  <a:ea typeface="楷体_GB2312" pitchFamily="49" charset="-122"/>
                </a:rPr>
                <a:t>物理学利用长度反映了空间两点之间的距离，那么时间就是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两时刻之间</a:t>
              </a:r>
              <a:r>
                <a:rPr lang="zh-CN" altLang="en-US" sz="3600" b="1" dirty="0">
                  <a:latin typeface="楷体_GB2312" pitchFamily="49" charset="-122"/>
                  <a:ea typeface="楷体_GB2312" pitchFamily="49" charset="-122"/>
                </a:rPr>
                <a:t>的时间间隔，用来反映事物的变化过程。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50" y="6533"/>
              <a:ext cx="2745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1min＝60s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5663" y="6533"/>
              <a:ext cx="2711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3600" b="1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1h</a:t>
              </a:r>
              <a:r>
                <a:rPr lang="zh-CN" altLang="en-US" sz="3600" b="1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＝</a:t>
              </a:r>
              <a:r>
                <a:rPr lang="en-US" altLang="zh-CN" sz="3600" b="1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60min</a:t>
              </a:r>
              <a:endParaRPr lang="en-US" altLang="zh-CN" sz="3600" b="1">
                <a:solidFill>
                  <a:srgbClr val="3333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" name="Text Box 14"/>
            <p:cNvSpPr txBox="1"/>
            <p:nvPr/>
          </p:nvSpPr>
          <p:spPr>
            <a:xfrm>
              <a:off x="5663" y="3776"/>
              <a:ext cx="5530" cy="835"/>
            </a:xfrm>
            <a:prstGeom prst="rect">
              <a:avLst/>
            </a:prstGeom>
            <a:solidFill>
              <a:schemeClr val="accent4"/>
            </a:solidFill>
            <a:ln w="3175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SI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单位是：秒，符号</a:t>
              </a:r>
              <a:r>
                <a:rPr lang="en-US" altLang="zh-CN" sz="36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s</a:t>
              </a:r>
            </a:p>
          </p:txBody>
        </p:sp>
        <p:sp>
          <p:nvSpPr>
            <p:cNvPr id="28680" name="Rectangle 7"/>
            <p:cNvSpPr/>
            <p:nvPr/>
          </p:nvSpPr>
          <p:spPr>
            <a:xfrm>
              <a:off x="3255" y="3776"/>
              <a:ext cx="2364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【单位</a:t>
              </a:r>
              <a:r>
                <a:rPr lang="zh-CN" altLang="en-US" sz="36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  <p:sp>
          <p:nvSpPr>
            <p:cNvPr id="12" name="Text Box 14"/>
            <p:cNvSpPr txBox="1"/>
            <p:nvPr/>
          </p:nvSpPr>
          <p:spPr>
            <a:xfrm>
              <a:off x="5642" y="4797"/>
              <a:ext cx="10885" cy="1551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辅助单位有：分 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min 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、小时 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h 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、天、</a:t>
              </a:r>
              <a:endPara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r>
                <a:rPr lang="zh-CN" altLang="en-US" sz="36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           星期、月、季、年、世纪。</a:t>
              </a:r>
              <a:endPara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8682" name="Rectangle 7"/>
            <p:cNvSpPr/>
            <p:nvPr/>
          </p:nvSpPr>
          <p:spPr>
            <a:xfrm>
              <a:off x="3255" y="6373"/>
              <a:ext cx="2510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【换算】</a:t>
              </a:r>
              <a:endPara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683" name="Rectangle 7"/>
            <p:cNvSpPr/>
            <p:nvPr/>
          </p:nvSpPr>
          <p:spPr>
            <a:xfrm>
              <a:off x="3255" y="7662"/>
              <a:ext cx="2142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【体验】</a:t>
              </a:r>
              <a:endParaRPr lang="zh-CN" altLang="en-US" sz="28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5619" y="7545"/>
              <a:ext cx="10238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、橡皮从桌面落到地上约</a:t>
              </a:r>
              <a:r>
                <a:rPr lang="en-US" altLang="zh-CN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1s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钟。</a:t>
              </a: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5619" y="8300"/>
              <a:ext cx="5766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、脉搏跳动</a:t>
              </a: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12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次约</a:t>
              </a:r>
              <a:r>
                <a:rPr lang="en-US" altLang="zh-CN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10s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钟。</a:t>
              </a:r>
            </a:p>
          </p:txBody>
        </p:sp>
        <p:sp>
          <p:nvSpPr>
            <p:cNvPr id="19" name="Text Box 8"/>
            <p:cNvSpPr txBox="1"/>
            <p:nvPr/>
          </p:nvSpPr>
          <p:spPr>
            <a:xfrm>
              <a:off x="12703" y="6533"/>
              <a:ext cx="2295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3600" b="1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1h=3600s</a:t>
              </a:r>
            </a:p>
          </p:txBody>
        </p:sp>
      </p:grpSp>
      <p:sp>
        <p:nvSpPr>
          <p:cNvPr id="34834" name="矩形 34833"/>
          <p:cNvSpPr/>
          <p:nvPr/>
        </p:nvSpPr>
        <p:spPr>
          <a:xfrm>
            <a:off x="2743518" y="0"/>
            <a:ext cx="6704965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6000" dirty="0">
                <a:solidFill>
                  <a:srgbClr val="FF0000"/>
                </a:solidFill>
                <a:ea typeface="华文新魏" pitchFamily="2" charset="-122"/>
              </a:rPr>
              <a:t>时间的单位及测量</a:t>
            </a:r>
          </a:p>
        </p:txBody>
      </p:sp>
      <p:pic>
        <p:nvPicPr>
          <p:cNvPr id="3" name="图片 2" descr="A000220150318I73PP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222" y="5231765"/>
            <a:ext cx="1968790" cy="1626235"/>
          </a:xfrm>
          <a:prstGeom prst="rect">
            <a:avLst/>
          </a:prstGeom>
        </p:spPr>
      </p:pic>
    </p:spTree>
  </p:cSld>
  <p:clrMapOvr>
    <a:masterClrMapping/>
  </p:clrMapOvr>
  <p:transition advClick="0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146951"/>
            <a:ext cx="12175732" cy="5710860"/>
            <a:chOff x="1320" y="1680"/>
            <a:chExt cx="14891" cy="8365"/>
          </a:xfrm>
        </p:grpSpPr>
        <p:sp>
          <p:nvSpPr>
            <p:cNvPr id="35845" name="Line 18"/>
            <p:cNvSpPr/>
            <p:nvPr/>
          </p:nvSpPr>
          <p:spPr>
            <a:xfrm>
              <a:off x="1320" y="1680"/>
              <a:ext cx="14891" cy="1"/>
            </a:xfrm>
            <a:prstGeom prst="line">
              <a:avLst/>
            </a:prstGeom>
            <a:ln w="38100" cap="rnd" cmpd="sng">
              <a:solidFill>
                <a:srgbClr val="969696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35847" name="Rectangle 7"/>
            <p:cNvSpPr/>
            <p:nvPr/>
          </p:nvSpPr>
          <p:spPr>
            <a:xfrm>
              <a:off x="1320" y="1800"/>
              <a:ext cx="2224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【工具</a:t>
              </a:r>
              <a:r>
                <a:rPr lang="zh-CN" altLang="en-US" sz="32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  <p:grpSp>
          <p:nvGrpSpPr>
            <p:cNvPr id="3" name="组合 25"/>
            <p:cNvGrpSpPr/>
            <p:nvPr/>
          </p:nvGrpSpPr>
          <p:grpSpPr>
            <a:xfrm>
              <a:off x="6840" y="2828"/>
              <a:ext cx="2700" cy="4192"/>
              <a:chOff x="2786063" y="1785938"/>
              <a:chExt cx="1714500" cy="2661956"/>
            </a:xfrm>
          </p:grpSpPr>
          <p:pic>
            <p:nvPicPr>
              <p:cNvPr id="35849" name="Picture 4" descr="5-图片-13时钟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86063" y="1785938"/>
                <a:ext cx="1714500" cy="20970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5850" name="Text Box 5"/>
              <p:cNvSpPr txBox="1"/>
              <p:nvPr/>
            </p:nvSpPr>
            <p:spPr>
              <a:xfrm>
                <a:off x="3186113" y="3962400"/>
                <a:ext cx="1214438" cy="48549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沙漏</a:t>
                </a:r>
              </a:p>
            </p:txBody>
          </p:sp>
        </p:grpSp>
        <p:grpSp>
          <p:nvGrpSpPr>
            <p:cNvPr id="4" name="组合 26"/>
            <p:cNvGrpSpPr/>
            <p:nvPr/>
          </p:nvGrpSpPr>
          <p:grpSpPr>
            <a:xfrm>
              <a:off x="9840" y="2813"/>
              <a:ext cx="2503" cy="4207"/>
              <a:chOff x="4714875" y="1785938"/>
              <a:chExt cx="1589088" cy="2671481"/>
            </a:xfrm>
          </p:grpSpPr>
          <p:pic>
            <p:nvPicPr>
              <p:cNvPr id="35852" name="Picture 6" descr="5-图片-14时钟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4875" y="1785938"/>
                <a:ext cx="1589088" cy="2155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5853" name="Text Box 5"/>
              <p:cNvSpPr txBox="1"/>
              <p:nvPr/>
            </p:nvSpPr>
            <p:spPr>
              <a:xfrm>
                <a:off x="5057775" y="3971925"/>
                <a:ext cx="1214438" cy="48549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摆钟</a:t>
                </a:r>
              </a:p>
            </p:txBody>
          </p:sp>
        </p:grpSp>
        <p:grpSp>
          <p:nvGrpSpPr>
            <p:cNvPr id="5" name="组合 27"/>
            <p:cNvGrpSpPr/>
            <p:nvPr/>
          </p:nvGrpSpPr>
          <p:grpSpPr>
            <a:xfrm>
              <a:off x="12480" y="2925"/>
              <a:ext cx="3488" cy="4095"/>
              <a:chOff x="6429375" y="1814513"/>
              <a:chExt cx="2214563" cy="2600044"/>
            </a:xfrm>
          </p:grpSpPr>
          <p:pic>
            <p:nvPicPr>
              <p:cNvPr id="35855" name="Picture 4" descr="5-图片-16时钟5"/>
              <p:cNvPicPr>
                <a:picLocks noChangeAspect="1"/>
              </p:cNvPicPr>
              <p:nvPr/>
            </p:nvPicPr>
            <p:blipFill>
              <a:blip r:embed="rId4"/>
              <a:srcRect r="50131" b="5283"/>
              <a:stretch>
                <a:fillRect/>
              </a:stretch>
            </p:blipFill>
            <p:spPr>
              <a:xfrm>
                <a:off x="6429375" y="1814513"/>
                <a:ext cx="2178050" cy="21288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5856" name="Text Box 5"/>
              <p:cNvSpPr txBox="1"/>
              <p:nvPr/>
            </p:nvSpPr>
            <p:spPr>
              <a:xfrm>
                <a:off x="6929438" y="3929063"/>
                <a:ext cx="1714500" cy="48549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石英钟</a:t>
                </a:r>
              </a:p>
            </p:txBody>
          </p:sp>
        </p:grpSp>
        <p:sp>
          <p:nvSpPr>
            <p:cNvPr id="29709" name="Rectangle 7"/>
            <p:cNvSpPr/>
            <p:nvPr/>
          </p:nvSpPr>
          <p:spPr>
            <a:xfrm>
              <a:off x="1320" y="7080"/>
              <a:ext cx="336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【测量</a:t>
              </a:r>
              <a:r>
                <a:rPr lang="zh-CN" altLang="en-US" sz="32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  <p:sp>
          <p:nvSpPr>
            <p:cNvPr id="15" name="Rectangle 28"/>
            <p:cNvSpPr/>
            <p:nvPr/>
          </p:nvSpPr>
          <p:spPr>
            <a:xfrm>
              <a:off x="3581" y="7080"/>
              <a:ext cx="10688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常用钟表</a:t>
              </a:r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的指针实际反映的是某个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时刻。</a:t>
              </a:r>
            </a:p>
          </p:txBody>
        </p:sp>
        <p:sp>
          <p:nvSpPr>
            <p:cNvPr id="29711" name="矩形 15"/>
            <p:cNvSpPr/>
            <p:nvPr/>
          </p:nvSpPr>
          <p:spPr>
            <a:xfrm>
              <a:off x="3581" y="7988"/>
              <a:ext cx="3555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记录方法：</a:t>
              </a:r>
            </a:p>
          </p:txBody>
        </p:sp>
        <p:sp>
          <p:nvSpPr>
            <p:cNvPr id="17" name="Text Box 7"/>
            <p:cNvSpPr txBox="1"/>
            <p:nvPr/>
          </p:nvSpPr>
          <p:spPr>
            <a:xfrm>
              <a:off x="6559" y="7988"/>
              <a:ext cx="3262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3200" b="1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10∶10∶30</a:t>
              </a:r>
            </a:p>
          </p:txBody>
        </p:sp>
        <p:sp>
          <p:nvSpPr>
            <p:cNvPr id="18" name="Text Box 7"/>
            <p:cNvSpPr txBox="1"/>
            <p:nvPr/>
          </p:nvSpPr>
          <p:spPr>
            <a:xfrm>
              <a:off x="10380" y="7988"/>
              <a:ext cx="360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3200" b="1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16∶04∶20</a:t>
              </a:r>
            </a:p>
          </p:txBody>
        </p:sp>
        <p:sp>
          <p:nvSpPr>
            <p:cNvPr id="29714" name="Rectangle 7"/>
            <p:cNvSpPr/>
            <p:nvPr/>
          </p:nvSpPr>
          <p:spPr>
            <a:xfrm>
              <a:off x="1320" y="9000"/>
              <a:ext cx="2760" cy="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【计算</a:t>
              </a:r>
              <a:r>
                <a:rPr lang="zh-CN" altLang="en-US" sz="3200" b="1">
                  <a:solidFill>
                    <a:srgbClr val="990033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  <p:sp>
          <p:nvSpPr>
            <p:cNvPr id="35865" name="矩形 19"/>
            <p:cNvSpPr/>
            <p:nvPr/>
          </p:nvSpPr>
          <p:spPr>
            <a:xfrm>
              <a:off x="3544" y="8920"/>
              <a:ext cx="8198" cy="11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t=</a:t>
              </a:r>
              <a:r>
                <a:rPr lang="en-US" altLang="zh-CN" sz="4400" b="1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5h53min50s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为多少秒？</a:t>
              </a:r>
            </a:p>
          </p:txBody>
        </p:sp>
        <p:sp>
          <p:nvSpPr>
            <p:cNvPr id="35875" name="矩形 35874"/>
            <p:cNvSpPr/>
            <p:nvPr/>
          </p:nvSpPr>
          <p:spPr>
            <a:xfrm>
              <a:off x="1562" y="3207"/>
              <a:ext cx="2227" cy="2297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dirty="0">
                  <a:latin typeface="Arial" panose="020B0604020202020204" pitchFamily="34" charset="0"/>
                </a:rPr>
                <a:t>日晷</a:t>
              </a:r>
              <a:r>
                <a:rPr lang="en-US" altLang="zh-CN" sz="2400" err="1">
                  <a:latin typeface="Arial" panose="020B0604020202020204" pitchFamily="34" charset="0"/>
                </a:rPr>
                <a:t>guǐ</a:t>
              </a:r>
              <a:r>
                <a:rPr lang="zh-CN" altLang="en-US" sz="2400" dirty="0">
                  <a:latin typeface="Arial" panose="020B0604020202020204" pitchFamily="34" charset="0"/>
                </a:rPr>
                <a:t>，按照日影测定时刻的仪器。也叫“日规” 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790" y="2828"/>
              <a:ext cx="2290" cy="4192"/>
              <a:chOff x="3790" y="2828"/>
              <a:chExt cx="2290" cy="4192"/>
            </a:xfrm>
          </p:grpSpPr>
          <p:sp>
            <p:nvSpPr>
              <p:cNvPr id="35844" name="Text Box 6"/>
              <p:cNvSpPr txBox="1"/>
              <p:nvPr/>
            </p:nvSpPr>
            <p:spPr>
              <a:xfrm>
                <a:off x="4147" y="6255"/>
                <a:ext cx="1575" cy="76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日晷</a:t>
                </a:r>
                <a:endParaRPr lang="zh-CN" altLang="en-US" sz="28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" name="图片 5" descr="bjgg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" y="2828"/>
                <a:ext cx="2290" cy="30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3790" y="2813"/>
              <a:ext cx="2290" cy="4192"/>
              <a:chOff x="3790" y="2828"/>
              <a:chExt cx="2290" cy="4192"/>
            </a:xfrm>
          </p:grpSpPr>
          <p:sp>
            <p:nvSpPr>
              <p:cNvPr id="10" name="Text Box 6"/>
              <p:cNvSpPr txBox="1"/>
              <p:nvPr/>
            </p:nvSpPr>
            <p:spPr>
              <a:xfrm>
                <a:off x="4147" y="6255"/>
                <a:ext cx="1575" cy="76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日晷</a:t>
                </a:r>
                <a:endParaRPr lang="zh-CN" altLang="en-US" sz="28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1" name="图片 10" descr="bjgg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" y="2828"/>
                <a:ext cx="2290" cy="30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图片 77829" descr="u=3383031624,550696128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730"/>
            <a:ext cx="4464050" cy="324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图片 77831" descr="u=416726536,2478434058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75" y="2645410"/>
            <a:ext cx="4151630" cy="3334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图片 77833" descr="u=3554513391,3586738039&amp;fm=90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1014730"/>
            <a:ext cx="5193665" cy="365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5" name="文本框 77834"/>
          <p:cNvSpPr txBox="1"/>
          <p:nvPr/>
        </p:nvSpPr>
        <p:spPr>
          <a:xfrm>
            <a:off x="881380" y="4586605"/>
            <a:ext cx="2700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测身高、体重</a:t>
            </a:r>
          </a:p>
        </p:txBody>
      </p:sp>
      <p:sp>
        <p:nvSpPr>
          <p:cNvPr id="77836" name="文本框 77835"/>
          <p:cNvSpPr txBox="1"/>
          <p:nvPr/>
        </p:nvSpPr>
        <p:spPr>
          <a:xfrm>
            <a:off x="5283835" y="6066155"/>
            <a:ext cx="1624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测体温</a:t>
            </a:r>
          </a:p>
        </p:txBody>
      </p:sp>
      <p:sp>
        <p:nvSpPr>
          <p:cNvPr id="77837" name="文本框 77836"/>
          <p:cNvSpPr txBox="1"/>
          <p:nvPr/>
        </p:nvSpPr>
        <p:spPr>
          <a:xfrm>
            <a:off x="8437880" y="4979035"/>
            <a:ext cx="2308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测电流电压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5101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生活中的测量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77836" grpId="0"/>
      <p:bldP spid="778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图片 39939" descr="20071211936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0"/>
          <a:stretch>
            <a:fillRect/>
          </a:stretch>
        </p:blipFill>
        <p:spPr>
          <a:xfrm>
            <a:off x="2455545" y="0"/>
            <a:ext cx="7466965" cy="675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文本框 39937"/>
          <p:cNvSpPr txBox="1"/>
          <p:nvPr/>
        </p:nvSpPr>
        <p:spPr>
          <a:xfrm>
            <a:off x="0" y="0"/>
            <a:ext cx="7346950" cy="101473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har char="•"/>
            </a:pP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活动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方正姚体" pitchFamily="2" charset="-122"/>
              </a:rPr>
              <a:t>  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学会使用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机械秒表</a:t>
            </a:r>
          </a:p>
        </p:txBody>
      </p:sp>
      <p:sp>
        <p:nvSpPr>
          <p:cNvPr id="39942" name="Line 18"/>
          <p:cNvSpPr/>
          <p:nvPr/>
        </p:nvSpPr>
        <p:spPr>
          <a:xfrm>
            <a:off x="0" y="1165860"/>
            <a:ext cx="12146280" cy="635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39947" name="椭圆形标注 39946"/>
          <p:cNvSpPr/>
          <p:nvPr/>
        </p:nvSpPr>
        <p:spPr>
          <a:xfrm>
            <a:off x="10268585" y="3253105"/>
            <a:ext cx="1785620" cy="975995"/>
          </a:xfrm>
          <a:prstGeom prst="wedgeEllipseCallout">
            <a:avLst>
              <a:gd name="adj1" fmla="val -189454"/>
              <a:gd name="adj2" fmla="val -11111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秒针</a:t>
            </a:r>
          </a:p>
          <a:p>
            <a:pPr algn="ctr"/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9948" name="椭圆形标注 39947"/>
          <p:cNvSpPr/>
          <p:nvPr/>
        </p:nvSpPr>
        <p:spPr>
          <a:xfrm>
            <a:off x="8705850" y="1544955"/>
            <a:ext cx="1785620" cy="975995"/>
          </a:xfrm>
          <a:prstGeom prst="wedgeEllipseCallout">
            <a:avLst>
              <a:gd name="adj1" fmla="val -189065"/>
              <a:gd name="adj2" fmla="val 11441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分针</a:t>
            </a:r>
          </a:p>
        </p:txBody>
      </p:sp>
      <p:sp>
        <p:nvSpPr>
          <p:cNvPr id="39950" name="矩形 39949"/>
          <p:cNvSpPr/>
          <p:nvPr/>
        </p:nvSpPr>
        <p:spPr>
          <a:xfrm>
            <a:off x="9878060" y="4472940"/>
            <a:ext cx="2165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走一周为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60s</a:t>
            </a:r>
          </a:p>
        </p:txBody>
      </p:sp>
      <p:sp>
        <p:nvSpPr>
          <p:cNvPr id="39951" name="矩形 39950"/>
          <p:cNvSpPr/>
          <p:nvPr/>
        </p:nvSpPr>
        <p:spPr>
          <a:xfrm>
            <a:off x="9040495" y="2602230"/>
            <a:ext cx="2574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走一周为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60min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48" grpId="0" animBg="1"/>
      <p:bldP spid="39950" grpId="0"/>
      <p:bldP spid="399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8433" name="ShockwaveFlash1" r:id="rId2" imgW="12180952" imgH="6872554"/>
    </p:controls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4503" y="1062446"/>
            <a:ext cx="12144375" cy="3753485"/>
          </a:xfrm>
        </p:spPr>
        <p:txBody>
          <a:bodyPr>
            <a:noAutofit/>
          </a:bodyPr>
          <a:lstStyle/>
          <a:p>
            <a:r>
              <a:rPr lang="zh-CN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本节寄语：</a:t>
            </a:r>
            <a:r>
              <a:rPr lang="zh-CN" altLang="en-US" sz="7200" b="1" dirty="0">
                <a:solidFill>
                  <a:schemeClr val="accent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只要不放弃努力和追求，小草也有点缀春天的价值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Line 18"/>
          <p:cNvSpPr/>
          <p:nvPr/>
        </p:nvSpPr>
        <p:spPr>
          <a:xfrm>
            <a:off x="2133600" y="914400"/>
            <a:ext cx="800100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0249" name="矩形 11">
            <a:hlinkClick r:id="" action="ppaction://noaction"/>
          </p:cNvPr>
          <p:cNvSpPr/>
          <p:nvPr/>
        </p:nvSpPr>
        <p:spPr>
          <a:xfrm>
            <a:off x="2628900" y="61595"/>
            <a:ext cx="74060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你觉得自己的目测结果一定可靠吗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10250" name="Rectangle 23">
            <a:hlinkClick r:id="rId4" action="ppaction://hlinksldjump"/>
          </p:cNvPr>
          <p:cNvSpPr/>
          <p:nvPr/>
        </p:nvSpPr>
        <p:spPr>
          <a:xfrm>
            <a:off x="0" y="0"/>
            <a:ext cx="22891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【思考</a:t>
            </a:r>
            <a:r>
              <a:rPr lang="zh-CN" altLang="en-US" sz="4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</p:spTree>
    <p:controls>
      <p:control spid="2051" name="ShockwaveFlash1" r:id="rId2" imgW="9142857" imgH="6857143"/>
    </p:controls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7" name="ShockwaveFlash1" r:id="rId2" imgW="9142857" imgH="5792008"/>
    </p:controls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09600"/>
            <a:ext cx="10822940" cy="768350"/>
            <a:chOff x="0" y="960"/>
            <a:chExt cx="14329" cy="1210"/>
          </a:xfrm>
        </p:grpSpPr>
        <p:sp>
          <p:nvSpPr>
            <p:cNvPr id="13" name="Rectangle 23">
              <a:hlinkClick r:id="rId2" action="ppaction://hlinksldjump"/>
            </p:cNvPr>
            <p:cNvSpPr/>
            <p:nvPr/>
          </p:nvSpPr>
          <p:spPr>
            <a:xfrm>
              <a:off x="0" y="960"/>
              <a:ext cx="726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4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【国际长度的单位</a:t>
              </a:r>
              <a:r>
                <a:rPr lang="zh-CN" altLang="en-US" sz="44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</a:p>
          </p:txBody>
        </p:sp>
        <p:sp>
          <p:nvSpPr>
            <p:cNvPr id="6153" name="矩形 20"/>
            <p:cNvSpPr/>
            <p:nvPr/>
          </p:nvSpPr>
          <p:spPr>
            <a:xfrm>
              <a:off x="6289" y="960"/>
              <a:ext cx="804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：</a:t>
              </a:r>
              <a:r>
                <a:rPr lang="zh-CN" altLang="en-US" sz="44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米 </a:t>
              </a:r>
              <a:r>
                <a:rPr lang="zh-CN" altLang="en-US" sz="44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;</a:t>
              </a:r>
              <a:r>
                <a:rPr lang="en-US" altLang="zh-CN" sz="4400" b="1" dirty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  </a:t>
              </a:r>
              <a:r>
                <a:rPr lang="zh-CN" altLang="en-US" sz="44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符号：</a:t>
              </a:r>
              <a:r>
                <a:rPr lang="zh-CN" altLang="en-US" sz="4400" b="1" dirty="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rPr>
                <a:t>m </a:t>
              </a:r>
              <a:r>
                <a:rPr lang="zh-CN" altLang="en-US" sz="4400" b="1" dirty="0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336800"/>
            <a:ext cx="11051540" cy="952500"/>
            <a:chOff x="0" y="3680"/>
            <a:chExt cx="17404" cy="1500"/>
          </a:xfrm>
        </p:grpSpPr>
        <p:sp>
          <p:nvSpPr>
            <p:cNvPr id="6154" name="Rectangle 7"/>
            <p:cNvSpPr/>
            <p:nvPr/>
          </p:nvSpPr>
          <p:spPr>
            <a:xfrm>
              <a:off x="0" y="3826"/>
              <a:ext cx="524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400" b="1" dirty="0">
                  <a:solidFill>
                    <a:schemeClr val="accent4">
                      <a:lumMod val="75000"/>
                    </a:schemeClr>
                  </a:solidFill>
                  <a:latin typeface="华文细黑" pitchFamily="2" charset="-122"/>
                  <a:ea typeface="华文细黑" pitchFamily="2" charset="-122"/>
                </a:rPr>
                <a:t>【辅助单位】</a:t>
              </a:r>
            </a:p>
          </p:txBody>
        </p:sp>
        <p:sp>
          <p:nvSpPr>
            <p:cNvPr id="23" name="Text Box 20"/>
            <p:cNvSpPr txBox="1"/>
            <p:nvPr/>
          </p:nvSpPr>
          <p:spPr>
            <a:xfrm>
              <a:off x="5472" y="3680"/>
              <a:ext cx="11933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千米  米  分米  厘米  毫米  微米  纳米</a:t>
              </a:r>
            </a:p>
            <a:p>
              <a:pPr lvl="1"/>
              <a:r>
                <a:rPr lang="en-US" altLang="zh-CN" sz="2800" b="1" i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km      m      dm       cm       mm      μm</a:t>
              </a:r>
              <a:r>
                <a:rPr lang="en-US" altLang="zh-CN" sz="28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      nm</a:t>
              </a:r>
            </a:p>
          </p:txBody>
        </p:sp>
      </p:grpSp>
      <p:sp>
        <p:nvSpPr>
          <p:cNvPr id="27" name="Rectangle 23">
            <a:hlinkClick r:id="rId2" action="ppaction://hlinksldjump"/>
          </p:cNvPr>
          <p:cNvSpPr/>
          <p:nvPr/>
        </p:nvSpPr>
        <p:spPr>
          <a:xfrm>
            <a:off x="0" y="3554095"/>
            <a:ext cx="346583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【国内单位】</a:t>
            </a:r>
            <a:endParaRPr lang="zh-CN" altLang="en-US" sz="2800" b="1">
              <a:solidFill>
                <a:schemeClr val="accent2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58" name="矩形 27"/>
          <p:cNvSpPr/>
          <p:nvPr/>
        </p:nvSpPr>
        <p:spPr>
          <a:xfrm>
            <a:off x="3663950" y="3677285"/>
            <a:ext cx="50368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公里   </a:t>
            </a: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里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chemeClr val="accent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丈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尺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寸</a:t>
            </a:r>
          </a:p>
        </p:txBody>
      </p:sp>
      <p:sp>
        <p:nvSpPr>
          <p:cNvPr id="8209" name="文本框 8208"/>
          <p:cNvSpPr txBox="1"/>
          <p:nvPr/>
        </p:nvSpPr>
        <p:spPr>
          <a:xfrm>
            <a:off x="0" y="1490345"/>
            <a:ext cx="115131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问：日常生活只有“米”这个长度单位，行不行？</a:t>
            </a:r>
          </a:p>
        </p:txBody>
      </p:sp>
      <p:sp>
        <p:nvSpPr>
          <p:cNvPr id="8210" name="文本框 8209"/>
          <p:cNvSpPr txBox="1"/>
          <p:nvPr/>
        </p:nvSpPr>
        <p:spPr>
          <a:xfrm>
            <a:off x="0" y="4532630"/>
            <a:ext cx="92951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问：有了单位之后，应该怎么记录长度？</a:t>
            </a:r>
          </a:p>
        </p:txBody>
      </p:sp>
      <p:sp>
        <p:nvSpPr>
          <p:cNvPr id="8212" name="文本框 8211"/>
          <p:cNvSpPr txBox="1"/>
          <p:nvPr/>
        </p:nvSpPr>
        <p:spPr>
          <a:xfrm>
            <a:off x="0" y="5239385"/>
            <a:ext cx="4613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答：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数字+单位</a:t>
            </a:r>
          </a:p>
        </p:txBody>
      </p:sp>
      <p:sp>
        <p:nvSpPr>
          <p:cNvPr id="8213" name="矩形 8212"/>
          <p:cNvSpPr/>
          <p:nvPr/>
        </p:nvSpPr>
        <p:spPr>
          <a:xfrm>
            <a:off x="2819400" y="0"/>
            <a:ext cx="65532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5400" b="1" dirty="0">
                <a:solidFill>
                  <a:srgbClr val="F406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测量长度</a:t>
            </a:r>
          </a:p>
        </p:txBody>
      </p:sp>
      <p:sp>
        <p:nvSpPr>
          <p:cNvPr id="8215" name="文本框 8214"/>
          <p:cNvSpPr txBox="1"/>
          <p:nvPr/>
        </p:nvSpPr>
        <p:spPr>
          <a:xfrm>
            <a:off x="0" y="5946140"/>
            <a:ext cx="789559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例如，某人的身高是 </a:t>
            </a:r>
            <a:r>
              <a:rPr lang="en-US" altLang="zh-CN" sz="4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1.60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158" grpId="0"/>
      <p:bldP spid="8209" grpId="0"/>
      <p:bldP spid="8210" grpId="0"/>
      <p:bldP spid="8212" grpId="0"/>
      <p:bldP spid="8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7105"/>
          <p:cNvSpPr>
            <a:spLocks noGrp="1"/>
          </p:cNvSpPr>
          <p:nvPr>
            <p:ph type="title"/>
          </p:nvPr>
        </p:nvSpPr>
        <p:spPr>
          <a:xfrm>
            <a:off x="0" y="0"/>
            <a:ext cx="9373235" cy="1143000"/>
          </a:xfrm>
        </p:spPr>
        <p:txBody>
          <a:bodyPr anchor="ctr">
            <a:no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ea typeface="华文新魏" pitchFamily="2" charset="-122"/>
              </a:rPr>
              <a:t>他们有怎样的换算关系呢？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0" y="1369270"/>
            <a:ext cx="12121515" cy="5249993"/>
            <a:chOff x="0" y="3783"/>
            <a:chExt cx="19089" cy="6675"/>
          </a:xfrm>
        </p:grpSpPr>
        <p:grpSp>
          <p:nvGrpSpPr>
            <p:cNvPr id="47108" name="组合 47107"/>
            <p:cNvGrpSpPr/>
            <p:nvPr/>
          </p:nvGrpSpPr>
          <p:grpSpPr>
            <a:xfrm>
              <a:off x="194" y="3783"/>
              <a:ext cx="18895" cy="6675"/>
              <a:chOff x="192" y="1344"/>
              <a:chExt cx="4868" cy="2390"/>
            </a:xfrm>
          </p:grpSpPr>
          <p:grpSp>
            <p:nvGrpSpPr>
              <p:cNvPr id="47110" name="组合 47109"/>
              <p:cNvGrpSpPr/>
              <p:nvPr/>
            </p:nvGrpSpPr>
            <p:grpSpPr>
              <a:xfrm>
                <a:off x="192" y="1344"/>
                <a:ext cx="2659" cy="1632"/>
                <a:chOff x="192" y="1344"/>
                <a:chExt cx="2659" cy="1632"/>
              </a:xfrm>
            </p:grpSpPr>
            <p:sp>
              <p:nvSpPr>
                <p:cNvPr id="47111" name="直接连接符 47110"/>
                <p:cNvSpPr/>
                <p:nvPr/>
              </p:nvSpPr>
              <p:spPr>
                <a:xfrm>
                  <a:off x="192" y="201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2" name="直接连接符 47111"/>
                <p:cNvSpPr/>
                <p:nvPr/>
              </p:nvSpPr>
              <p:spPr>
                <a:xfrm>
                  <a:off x="528" y="201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3" name="直接连接符 47112"/>
                <p:cNvSpPr/>
                <p:nvPr/>
              </p:nvSpPr>
              <p:spPr>
                <a:xfrm>
                  <a:off x="528" y="225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4" name="直接连接符 47113"/>
                <p:cNvSpPr/>
                <p:nvPr/>
              </p:nvSpPr>
              <p:spPr>
                <a:xfrm>
                  <a:off x="864" y="225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5" name="直接连接符 47114"/>
                <p:cNvSpPr/>
                <p:nvPr/>
              </p:nvSpPr>
              <p:spPr>
                <a:xfrm>
                  <a:off x="864" y="249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6" name="直接连接符 47115"/>
                <p:cNvSpPr/>
                <p:nvPr/>
              </p:nvSpPr>
              <p:spPr>
                <a:xfrm>
                  <a:off x="1200" y="249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7" name="直接连接符 47116"/>
                <p:cNvSpPr/>
                <p:nvPr/>
              </p:nvSpPr>
              <p:spPr>
                <a:xfrm>
                  <a:off x="1200" y="2736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18" name="文本框 47117"/>
                <p:cNvSpPr txBox="1"/>
                <p:nvPr/>
              </p:nvSpPr>
              <p:spPr>
                <a:xfrm>
                  <a:off x="528" y="2016"/>
                  <a:ext cx="624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</a:t>
                  </a:r>
                </a:p>
              </p:txBody>
            </p:sp>
            <p:sp>
              <p:nvSpPr>
                <p:cNvPr id="47119" name="文本框 47118"/>
                <p:cNvSpPr txBox="1"/>
                <p:nvPr/>
              </p:nvSpPr>
              <p:spPr>
                <a:xfrm>
                  <a:off x="864" y="2256"/>
                  <a:ext cx="960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mm</a:t>
                  </a:r>
                </a:p>
              </p:txBody>
            </p:sp>
            <p:sp>
              <p:nvSpPr>
                <p:cNvPr id="47120" name="文本框 47119"/>
                <p:cNvSpPr txBox="1"/>
                <p:nvPr/>
              </p:nvSpPr>
              <p:spPr>
                <a:xfrm>
                  <a:off x="1248" y="2496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um</a:t>
                  </a:r>
                </a:p>
              </p:txBody>
            </p:sp>
            <p:sp>
              <p:nvSpPr>
                <p:cNvPr id="47121" name="直接连接符 47120"/>
                <p:cNvSpPr/>
                <p:nvPr/>
              </p:nvSpPr>
              <p:spPr>
                <a:xfrm>
                  <a:off x="1584" y="273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22" name="直接连接符 47121"/>
                <p:cNvSpPr/>
                <p:nvPr/>
              </p:nvSpPr>
              <p:spPr>
                <a:xfrm>
                  <a:off x="1584" y="2976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7123" name="文本框 47122"/>
                <p:cNvSpPr txBox="1"/>
                <p:nvPr/>
              </p:nvSpPr>
              <p:spPr>
                <a:xfrm>
                  <a:off x="1632" y="2736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nm</a:t>
                  </a:r>
                </a:p>
              </p:txBody>
            </p:sp>
            <p:sp>
              <p:nvSpPr>
                <p:cNvPr id="47124" name="直接连接符 47123"/>
                <p:cNvSpPr/>
                <p:nvPr/>
              </p:nvSpPr>
              <p:spPr>
                <a:xfrm>
                  <a:off x="576" y="1488"/>
                  <a:ext cx="1872" cy="129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47125" name="文本框 47124"/>
                <p:cNvSpPr txBox="1"/>
                <p:nvPr/>
              </p:nvSpPr>
              <p:spPr>
                <a:xfrm>
                  <a:off x="864" y="1344"/>
                  <a:ext cx="1987" cy="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zh-CN" altLang="en-US" sz="3600" b="1" dirty="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每下一级扩大</a:t>
                  </a:r>
                  <a:r>
                    <a:rPr lang="en-US" altLang="zh-CN" sz="4000" b="1" dirty="0">
                      <a:solidFill>
                        <a:srgbClr val="7030A0"/>
                      </a:solidFill>
                      <a:latin typeface="Tahoma" panose="020B0604030504040204" pitchFamily="34" charset="0"/>
                    </a:rPr>
                    <a:t>1000</a:t>
                  </a:r>
                  <a:r>
                    <a:rPr lang="zh-CN" altLang="en-US" sz="3600" b="1" dirty="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倍</a:t>
                  </a:r>
                </a:p>
              </p:txBody>
            </p:sp>
          </p:grpSp>
          <p:sp>
            <p:nvSpPr>
              <p:cNvPr id="47126" name="直接连接符 47125"/>
              <p:cNvSpPr/>
              <p:nvPr/>
            </p:nvSpPr>
            <p:spPr>
              <a:xfrm>
                <a:off x="192" y="2016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27" name="直接连接符 47126"/>
              <p:cNvSpPr/>
              <p:nvPr/>
            </p:nvSpPr>
            <p:spPr>
              <a:xfrm>
                <a:off x="528" y="201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28" name="直接连接符 47127"/>
              <p:cNvSpPr/>
              <p:nvPr/>
            </p:nvSpPr>
            <p:spPr>
              <a:xfrm>
                <a:off x="528" y="2256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29" name="直接连接符 47128"/>
              <p:cNvSpPr/>
              <p:nvPr/>
            </p:nvSpPr>
            <p:spPr>
              <a:xfrm>
                <a:off x="864" y="225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0" name="直接连接符 47129"/>
              <p:cNvSpPr/>
              <p:nvPr/>
            </p:nvSpPr>
            <p:spPr>
              <a:xfrm>
                <a:off x="864" y="2496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1" name="直接连接符 47130"/>
              <p:cNvSpPr/>
              <p:nvPr/>
            </p:nvSpPr>
            <p:spPr>
              <a:xfrm>
                <a:off x="1200" y="249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2" name="直接连接符 47131"/>
              <p:cNvSpPr/>
              <p:nvPr/>
            </p:nvSpPr>
            <p:spPr>
              <a:xfrm>
                <a:off x="1200" y="2736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3" name="文本框 47132"/>
              <p:cNvSpPr txBox="1"/>
              <p:nvPr/>
            </p:nvSpPr>
            <p:spPr>
              <a:xfrm>
                <a:off x="528" y="2016"/>
                <a:ext cx="624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47134" name="文本框 47133"/>
              <p:cNvSpPr txBox="1"/>
              <p:nvPr/>
            </p:nvSpPr>
            <p:spPr>
              <a:xfrm>
                <a:off x="864" y="2256"/>
                <a:ext cx="960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mm</a:t>
                </a:r>
              </a:p>
            </p:txBody>
          </p:sp>
          <p:sp>
            <p:nvSpPr>
              <p:cNvPr id="47135" name="文本框 47134"/>
              <p:cNvSpPr txBox="1"/>
              <p:nvPr/>
            </p:nvSpPr>
            <p:spPr>
              <a:xfrm>
                <a:off x="1248" y="2496"/>
                <a:ext cx="76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um</a:t>
                </a:r>
              </a:p>
            </p:txBody>
          </p:sp>
          <p:sp>
            <p:nvSpPr>
              <p:cNvPr id="47136" name="直接连接符 47135"/>
              <p:cNvSpPr/>
              <p:nvPr/>
            </p:nvSpPr>
            <p:spPr>
              <a:xfrm>
                <a:off x="1584" y="2736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7" name="直接连接符 47136"/>
              <p:cNvSpPr/>
              <p:nvPr/>
            </p:nvSpPr>
            <p:spPr>
              <a:xfrm>
                <a:off x="1584" y="2976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38" name="文本框 47137"/>
              <p:cNvSpPr txBox="1"/>
              <p:nvPr/>
            </p:nvSpPr>
            <p:spPr>
              <a:xfrm>
                <a:off x="1632" y="2736"/>
                <a:ext cx="76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nm</a:t>
                </a:r>
              </a:p>
            </p:txBody>
          </p:sp>
          <p:sp>
            <p:nvSpPr>
              <p:cNvPr id="47139" name="直接连接符 47138"/>
              <p:cNvSpPr/>
              <p:nvPr/>
            </p:nvSpPr>
            <p:spPr>
              <a:xfrm>
                <a:off x="576" y="1488"/>
                <a:ext cx="1872" cy="12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47141" name="直接连接符 47140"/>
              <p:cNvSpPr/>
              <p:nvPr/>
            </p:nvSpPr>
            <p:spPr>
              <a:xfrm>
                <a:off x="3120" y="2352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42" name="直接连接符 47141"/>
              <p:cNvSpPr/>
              <p:nvPr/>
            </p:nvSpPr>
            <p:spPr>
              <a:xfrm>
                <a:off x="3456" y="2352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43" name="直接连接符 47142"/>
              <p:cNvSpPr/>
              <p:nvPr/>
            </p:nvSpPr>
            <p:spPr>
              <a:xfrm>
                <a:off x="3456" y="2592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44" name="直接连接符 47143"/>
              <p:cNvSpPr/>
              <p:nvPr/>
            </p:nvSpPr>
            <p:spPr>
              <a:xfrm>
                <a:off x="3792" y="2592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45" name="直接连接符 47144"/>
              <p:cNvSpPr/>
              <p:nvPr/>
            </p:nvSpPr>
            <p:spPr>
              <a:xfrm>
                <a:off x="3792" y="2832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46" name="文本框 47145"/>
              <p:cNvSpPr txBox="1"/>
              <p:nvPr/>
            </p:nvSpPr>
            <p:spPr>
              <a:xfrm>
                <a:off x="3120" y="2112"/>
                <a:ext cx="624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47147" name="文本框 47146"/>
              <p:cNvSpPr txBox="1"/>
              <p:nvPr/>
            </p:nvSpPr>
            <p:spPr>
              <a:xfrm>
                <a:off x="3456" y="2352"/>
                <a:ext cx="960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dm</a:t>
                </a:r>
              </a:p>
            </p:txBody>
          </p:sp>
          <p:sp>
            <p:nvSpPr>
              <p:cNvPr id="47148" name="文本框 47147"/>
              <p:cNvSpPr txBox="1"/>
              <p:nvPr/>
            </p:nvSpPr>
            <p:spPr>
              <a:xfrm>
                <a:off x="3840" y="2592"/>
                <a:ext cx="76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cm</a:t>
                </a:r>
              </a:p>
            </p:txBody>
          </p:sp>
          <p:sp>
            <p:nvSpPr>
              <p:cNvPr id="47149" name="直接连接符 47148"/>
              <p:cNvSpPr/>
              <p:nvPr/>
            </p:nvSpPr>
            <p:spPr>
              <a:xfrm>
                <a:off x="4176" y="2832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50" name="直接连接符 47149"/>
              <p:cNvSpPr/>
              <p:nvPr/>
            </p:nvSpPr>
            <p:spPr>
              <a:xfrm>
                <a:off x="4176" y="3072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7151" name="文本框 47150"/>
              <p:cNvSpPr txBox="1"/>
              <p:nvPr/>
            </p:nvSpPr>
            <p:spPr>
              <a:xfrm>
                <a:off x="4224" y="2832"/>
                <a:ext cx="76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>
                    <a:latin typeface="Tahoma" panose="020B0604030504040204" pitchFamily="34" charset="0"/>
                  </a:rPr>
                  <a:t>mm</a:t>
                </a:r>
              </a:p>
            </p:txBody>
          </p:sp>
          <p:sp>
            <p:nvSpPr>
              <p:cNvPr id="47152" name="直接连接符 47151"/>
              <p:cNvSpPr/>
              <p:nvPr/>
            </p:nvSpPr>
            <p:spPr>
              <a:xfrm>
                <a:off x="3211" y="1488"/>
                <a:ext cx="1829" cy="13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47153" name="文本框 47152"/>
              <p:cNvSpPr txBox="1"/>
              <p:nvPr/>
            </p:nvSpPr>
            <p:spPr>
              <a:xfrm>
                <a:off x="3387" y="1344"/>
                <a:ext cx="1673" cy="2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36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每下一级扩大</a:t>
                </a:r>
                <a:r>
                  <a:rPr lang="en-US" altLang="zh-CN" sz="3600" b="1" dirty="0">
                    <a:solidFill>
                      <a:srgbClr val="7030A0"/>
                    </a:solidFill>
                    <a:latin typeface="Tahoma" panose="020B0604030504040204" pitchFamily="34" charset="0"/>
                  </a:rPr>
                  <a:t>10</a:t>
                </a:r>
                <a:r>
                  <a:rPr lang="en-US" altLang="zh-CN" sz="36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倍</a:t>
                </a:r>
              </a:p>
            </p:txBody>
          </p:sp>
          <p:sp>
            <p:nvSpPr>
              <p:cNvPr id="47154" name="文本框 47153"/>
              <p:cNvSpPr txBox="1"/>
              <p:nvPr/>
            </p:nvSpPr>
            <p:spPr>
              <a:xfrm>
                <a:off x="480" y="3264"/>
                <a:ext cx="436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 sz="2400" dirty="0">
                    <a:latin typeface="Tahoma" panose="020B0604030504040204" pitchFamily="34" charset="0"/>
                  </a:rPr>
                  <a:t> </a:t>
                </a:r>
                <a:r>
                  <a:rPr lang="zh-CN" altLang="en-US" sz="2400" dirty="0">
                    <a:latin typeface="Tahoma" panose="020B0604030504040204" pitchFamily="34" charset="0"/>
                  </a:rPr>
                  <a:t>大                                          小</a:t>
                </a:r>
              </a:p>
            </p:txBody>
          </p:sp>
          <p:sp>
            <p:nvSpPr>
              <p:cNvPr id="47155" name="直接连接符 47154"/>
              <p:cNvSpPr/>
              <p:nvPr/>
            </p:nvSpPr>
            <p:spPr>
              <a:xfrm>
                <a:off x="888" y="3342"/>
                <a:ext cx="1296" cy="0"/>
              </a:xfrm>
              <a:prstGeom prst="line">
                <a:avLst/>
              </a:prstGeom>
              <a:ln w="1143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47156" name="直接连接符 47155"/>
              <p:cNvSpPr/>
              <p:nvPr/>
            </p:nvSpPr>
            <p:spPr>
              <a:xfrm flipH="1">
                <a:off x="888" y="3524"/>
                <a:ext cx="1248" cy="0"/>
              </a:xfrm>
              <a:prstGeom prst="line">
                <a:avLst/>
              </a:prstGeom>
              <a:ln w="1143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47157" name="文本框 47156"/>
              <p:cNvSpPr txBox="1"/>
              <p:nvPr/>
            </p:nvSpPr>
            <p:spPr>
              <a:xfrm>
                <a:off x="1200" y="3004"/>
                <a:ext cx="1440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dirty="0">
                    <a:latin typeface="Tahoma" panose="020B0604030504040204" pitchFamily="34" charset="0"/>
                  </a:rPr>
                  <a:t>乘以倍数</a:t>
                </a:r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47158" name="文本框 47157"/>
              <p:cNvSpPr txBox="1"/>
              <p:nvPr/>
            </p:nvSpPr>
            <p:spPr>
              <a:xfrm>
                <a:off x="1188" y="3524"/>
                <a:ext cx="64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dirty="0">
                    <a:latin typeface="Tahoma" panose="020B0604030504040204" pitchFamily="34" charset="0"/>
                  </a:rPr>
                  <a:t>除以倍数</a:t>
                </a:r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7159" name="文本框 47158"/>
            <p:cNvSpPr txBox="1"/>
            <p:nvPr/>
          </p:nvSpPr>
          <p:spPr>
            <a:xfrm>
              <a:off x="0" y="4934"/>
              <a:ext cx="1093" cy="585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>
                  <a:latin typeface="Arial" panose="020B0604020202020204" pitchFamily="34" charset="0"/>
                </a:rPr>
                <a:t> </a:t>
              </a:r>
              <a:r>
                <a:rPr lang="en-US" altLang="zh-CN" sz="2400">
                  <a:latin typeface="Tahoma" panose="020B0604030504040204" pitchFamily="34" charset="0"/>
                </a:rPr>
                <a:t>km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0" y="4161"/>
              <a:ext cx="19011" cy="5686"/>
              <a:chOff x="0" y="4161"/>
              <a:chExt cx="19011" cy="568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94" y="4161"/>
                <a:ext cx="18817" cy="5686"/>
                <a:chOff x="192" y="1488"/>
                <a:chExt cx="4848" cy="2036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192" y="1488"/>
                  <a:ext cx="2256" cy="1488"/>
                  <a:chOff x="192" y="1488"/>
                  <a:chExt cx="2256" cy="1488"/>
                </a:xfrm>
              </p:grpSpPr>
              <p:sp>
                <p:nvSpPr>
                  <p:cNvPr id="5" name="直接连接符 4"/>
                  <p:cNvSpPr/>
                  <p:nvPr/>
                </p:nvSpPr>
                <p:spPr>
                  <a:xfrm>
                    <a:off x="192" y="2016"/>
                    <a:ext cx="33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" name="直接连接符 5"/>
                  <p:cNvSpPr/>
                  <p:nvPr/>
                </p:nvSpPr>
                <p:spPr>
                  <a:xfrm>
                    <a:off x="528" y="2016"/>
                    <a:ext cx="0" cy="24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" name="直接连接符 6"/>
                  <p:cNvSpPr/>
                  <p:nvPr/>
                </p:nvSpPr>
                <p:spPr>
                  <a:xfrm>
                    <a:off x="528" y="2256"/>
                    <a:ext cx="33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" name="直接连接符 7"/>
                  <p:cNvSpPr/>
                  <p:nvPr/>
                </p:nvSpPr>
                <p:spPr>
                  <a:xfrm>
                    <a:off x="864" y="2256"/>
                    <a:ext cx="0" cy="24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" name="直接连接符 8"/>
                  <p:cNvSpPr/>
                  <p:nvPr/>
                </p:nvSpPr>
                <p:spPr>
                  <a:xfrm>
                    <a:off x="864" y="2496"/>
                    <a:ext cx="33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" name="直接连接符 9"/>
                  <p:cNvSpPr/>
                  <p:nvPr/>
                </p:nvSpPr>
                <p:spPr>
                  <a:xfrm>
                    <a:off x="1200" y="2496"/>
                    <a:ext cx="0" cy="24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" name="直接连接符 10"/>
                  <p:cNvSpPr/>
                  <p:nvPr/>
                </p:nvSpPr>
                <p:spPr>
                  <a:xfrm>
                    <a:off x="1200" y="2736"/>
                    <a:ext cx="384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528" y="2016"/>
                    <a:ext cx="624" cy="2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en-US" altLang="zh-CN" sz="2400">
                        <a:latin typeface="Tahoma" panose="020B060403050404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864" y="2256"/>
                    <a:ext cx="960" cy="2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en-US" altLang="zh-CN" sz="2400">
                        <a:latin typeface="Tahoma" panose="020B0604030504040204" pitchFamily="34" charset="0"/>
                      </a:rPr>
                      <a:t>mm</a:t>
                    </a:r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1248" y="2496"/>
                    <a:ext cx="768" cy="2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en-US" altLang="zh-CN" sz="2400">
                        <a:latin typeface="Tahoma" panose="020B0604030504040204" pitchFamily="34" charset="0"/>
                      </a:rPr>
                      <a:t>um</a:t>
                    </a:r>
                  </a:p>
                </p:txBody>
              </p:sp>
              <p:sp>
                <p:nvSpPr>
                  <p:cNvPr id="15" name="直接连接符 14"/>
                  <p:cNvSpPr/>
                  <p:nvPr/>
                </p:nvSpPr>
                <p:spPr>
                  <a:xfrm>
                    <a:off x="1584" y="2736"/>
                    <a:ext cx="0" cy="24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6" name="直接连接符 15"/>
                  <p:cNvSpPr/>
                  <p:nvPr/>
                </p:nvSpPr>
                <p:spPr>
                  <a:xfrm>
                    <a:off x="1584" y="2976"/>
                    <a:ext cx="384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1632" y="2736"/>
                    <a:ext cx="768" cy="2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en-US" altLang="zh-CN" sz="2400">
                        <a:latin typeface="Tahoma" panose="020B0604030504040204" pitchFamily="34" charset="0"/>
                      </a:rPr>
                      <a:t>nm</a:t>
                    </a:r>
                  </a:p>
                </p:txBody>
              </p:sp>
              <p:sp>
                <p:nvSpPr>
                  <p:cNvPr id="18" name="直接连接符 17"/>
                  <p:cNvSpPr/>
                  <p:nvPr/>
                </p:nvSpPr>
                <p:spPr>
                  <a:xfrm>
                    <a:off x="576" y="1488"/>
                    <a:ext cx="1872" cy="1296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triangle" w="med" len="med"/>
                  </a:ln>
                </p:spPr>
              </p:sp>
            </p:grpSp>
            <p:sp>
              <p:nvSpPr>
                <p:cNvPr id="20" name="直接连接符 19"/>
                <p:cNvSpPr/>
                <p:nvPr/>
              </p:nvSpPr>
              <p:spPr>
                <a:xfrm>
                  <a:off x="192" y="201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" name="直接连接符 20"/>
                <p:cNvSpPr/>
                <p:nvPr/>
              </p:nvSpPr>
              <p:spPr>
                <a:xfrm>
                  <a:off x="528" y="201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2" name="直接连接符 21"/>
                <p:cNvSpPr/>
                <p:nvPr/>
              </p:nvSpPr>
              <p:spPr>
                <a:xfrm>
                  <a:off x="528" y="225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3" name="直接连接符 22"/>
                <p:cNvSpPr/>
                <p:nvPr/>
              </p:nvSpPr>
              <p:spPr>
                <a:xfrm>
                  <a:off x="864" y="225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4" name="直接连接符 23"/>
                <p:cNvSpPr/>
                <p:nvPr/>
              </p:nvSpPr>
              <p:spPr>
                <a:xfrm>
                  <a:off x="864" y="2496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5" name="直接连接符 24"/>
                <p:cNvSpPr/>
                <p:nvPr/>
              </p:nvSpPr>
              <p:spPr>
                <a:xfrm>
                  <a:off x="1200" y="249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6" name="直接连接符 25"/>
                <p:cNvSpPr/>
                <p:nvPr/>
              </p:nvSpPr>
              <p:spPr>
                <a:xfrm>
                  <a:off x="1200" y="2736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528" y="2016"/>
                  <a:ext cx="624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864" y="2256"/>
                  <a:ext cx="960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mm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248" y="2496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um</a:t>
                  </a:r>
                </a:p>
              </p:txBody>
            </p:sp>
            <p:sp>
              <p:nvSpPr>
                <p:cNvPr id="30" name="直接连接符 29"/>
                <p:cNvSpPr/>
                <p:nvPr/>
              </p:nvSpPr>
              <p:spPr>
                <a:xfrm>
                  <a:off x="1584" y="2736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1" name="直接连接符 30"/>
                <p:cNvSpPr/>
                <p:nvPr/>
              </p:nvSpPr>
              <p:spPr>
                <a:xfrm>
                  <a:off x="1584" y="2976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632" y="2736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nm</a:t>
                  </a:r>
                </a:p>
              </p:txBody>
            </p:sp>
            <p:sp>
              <p:nvSpPr>
                <p:cNvPr id="33" name="直接连接符 32"/>
                <p:cNvSpPr/>
                <p:nvPr/>
              </p:nvSpPr>
              <p:spPr>
                <a:xfrm>
                  <a:off x="576" y="1488"/>
                  <a:ext cx="1872" cy="129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34" name="直接连接符 33"/>
                <p:cNvSpPr/>
                <p:nvPr/>
              </p:nvSpPr>
              <p:spPr>
                <a:xfrm>
                  <a:off x="3120" y="2352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5" name="直接连接符 34"/>
                <p:cNvSpPr/>
                <p:nvPr/>
              </p:nvSpPr>
              <p:spPr>
                <a:xfrm>
                  <a:off x="3456" y="2352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6" name="直接连接符 35"/>
                <p:cNvSpPr/>
                <p:nvPr/>
              </p:nvSpPr>
              <p:spPr>
                <a:xfrm>
                  <a:off x="3456" y="2592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7" name="直接连接符 36"/>
                <p:cNvSpPr/>
                <p:nvPr/>
              </p:nvSpPr>
              <p:spPr>
                <a:xfrm>
                  <a:off x="3792" y="2592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8" name="直接连接符 37"/>
                <p:cNvSpPr/>
                <p:nvPr/>
              </p:nvSpPr>
              <p:spPr>
                <a:xfrm>
                  <a:off x="3792" y="2832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3120" y="2112"/>
                  <a:ext cx="624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3456" y="2352"/>
                  <a:ext cx="960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dm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3840" y="2592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cm</a:t>
                  </a:r>
                </a:p>
              </p:txBody>
            </p:sp>
            <p:sp>
              <p:nvSpPr>
                <p:cNvPr id="42" name="直接连接符 41"/>
                <p:cNvSpPr/>
                <p:nvPr/>
              </p:nvSpPr>
              <p:spPr>
                <a:xfrm>
                  <a:off x="4176" y="2832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3" name="直接连接符 42"/>
                <p:cNvSpPr/>
                <p:nvPr/>
              </p:nvSpPr>
              <p:spPr>
                <a:xfrm>
                  <a:off x="4176" y="3072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4224" y="2832"/>
                  <a:ext cx="7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>
                      <a:latin typeface="Tahoma" panose="020B0604030504040204" pitchFamily="34" charset="0"/>
                    </a:rPr>
                    <a:t>mm</a:t>
                  </a:r>
                </a:p>
              </p:txBody>
            </p:sp>
            <p:sp>
              <p:nvSpPr>
                <p:cNvPr id="45" name="直接连接符 44"/>
                <p:cNvSpPr/>
                <p:nvPr/>
              </p:nvSpPr>
              <p:spPr>
                <a:xfrm>
                  <a:off x="3211" y="1488"/>
                  <a:ext cx="1829" cy="13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480" y="3264"/>
                  <a:ext cx="4368" cy="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bg1"/>
                    </a:buClr>
                  </a:pPr>
                  <a:r>
                    <a:rPr lang="en-US" altLang="zh-CN" sz="2400" dirty="0">
                      <a:latin typeface="Tahoma" panose="020B0604030504040204" pitchFamily="34" charset="0"/>
                    </a:rPr>
                    <a:t> </a:t>
                  </a:r>
                  <a:r>
                    <a:rPr lang="zh-CN" altLang="en-US" sz="2400" dirty="0">
                      <a:latin typeface="Tahoma" panose="020B0604030504040204" pitchFamily="34" charset="0"/>
                    </a:rPr>
                    <a:t>大                                          小</a:t>
                  </a:r>
                </a:p>
              </p:txBody>
            </p:sp>
            <p:sp>
              <p:nvSpPr>
                <p:cNvPr id="48" name="直接连接符 47"/>
                <p:cNvSpPr/>
                <p:nvPr/>
              </p:nvSpPr>
              <p:spPr>
                <a:xfrm>
                  <a:off x="888" y="3342"/>
                  <a:ext cx="1296" cy="0"/>
                </a:xfrm>
                <a:prstGeom prst="line">
                  <a:avLst/>
                </a:prstGeom>
                <a:ln w="1143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49" name="直接连接符 48"/>
                <p:cNvSpPr/>
                <p:nvPr/>
              </p:nvSpPr>
              <p:spPr>
                <a:xfrm flipH="1">
                  <a:off x="888" y="3524"/>
                  <a:ext cx="1248" cy="0"/>
                </a:xfrm>
                <a:prstGeom prst="line">
                  <a:avLst/>
                </a:prstGeom>
                <a:ln w="1143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0" y="4910"/>
                <a:ext cx="1093" cy="58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altLang="zh-CN">
                    <a:latin typeface="Arial" panose="020B0604020202020204" pitchFamily="34" charset="0"/>
                  </a:rPr>
                  <a:t> </a:t>
                </a:r>
                <a:r>
                  <a:rPr lang="en-US" altLang="zh-CN" sz="2400">
                    <a:latin typeface="Tahoma" panose="020B0604030504040204" pitchFamily="34" charset="0"/>
                  </a:rPr>
                  <a:t>km</a:t>
                </a:r>
              </a:p>
            </p:txBody>
          </p:sp>
        </p:grpSp>
      </p:grpSp>
      <p:pic>
        <p:nvPicPr>
          <p:cNvPr id="3" name="图片 2" descr="A000220150318I73PP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222" y="5231765"/>
            <a:ext cx="1968790" cy="1626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/>
          <p:nvPr/>
        </p:nvSpPr>
        <p:spPr>
          <a:xfrm>
            <a:off x="4328160" y="3049270"/>
            <a:ext cx="58807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填上适当的数据和单位：</a:t>
            </a:r>
          </a:p>
        </p:txBody>
      </p:sp>
      <p:sp>
        <p:nvSpPr>
          <p:cNvPr id="10" name="Rectangle 23">
            <a:hlinkClick r:id="rId2" action="ppaction://hlinksldjump"/>
          </p:cNvPr>
          <p:cNvSpPr/>
          <p:nvPr/>
        </p:nvSpPr>
        <p:spPr>
          <a:xfrm>
            <a:off x="0" y="2926080"/>
            <a:ext cx="27584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填单位</a:t>
            </a:r>
          </a:p>
        </p:txBody>
      </p:sp>
      <p:sp>
        <p:nvSpPr>
          <p:cNvPr id="9227" name="矩形 10"/>
          <p:cNvSpPr/>
          <p:nvPr/>
        </p:nvSpPr>
        <p:spPr>
          <a:xfrm>
            <a:off x="1435100" y="4434205"/>
            <a:ext cx="6659880" cy="2084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某同学的身高是</a:t>
            </a:r>
            <a:r>
              <a:rPr lang="en-US" altLang="zh-CN" sz="3600" b="1">
                <a:latin typeface="华文细黑" pitchFamily="2" charset="-122"/>
                <a:ea typeface="华文细黑" pitchFamily="2" charset="-122"/>
              </a:rPr>
              <a:t>1.67</a:t>
            </a:r>
            <a:r>
              <a:rPr lang="en-US" altLang="zh-CN" sz="3600" b="1" u="sng"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物理书的长度是</a:t>
            </a:r>
            <a:r>
              <a:rPr lang="en-US" altLang="zh-CN" sz="3600" b="1">
                <a:latin typeface="华文细黑" pitchFamily="2" charset="-122"/>
                <a:ea typeface="华文细黑" pitchFamily="2" charset="-122"/>
              </a:rPr>
              <a:t>2.52</a:t>
            </a:r>
            <a:r>
              <a:rPr lang="en-US" altLang="zh-CN" sz="3600" b="1" u="sng"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一支铅笔的长度是</a:t>
            </a:r>
            <a:r>
              <a:rPr lang="en-US" altLang="zh-CN" sz="3600" b="1">
                <a:latin typeface="华文细黑" pitchFamily="2" charset="-122"/>
                <a:ea typeface="华文细黑" pitchFamily="2" charset="-122"/>
              </a:rPr>
              <a:t>18</a:t>
            </a:r>
            <a:r>
              <a:rPr lang="en-US" altLang="zh-CN" sz="3600" b="1" u="sng"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；</a:t>
            </a:r>
          </a:p>
        </p:txBody>
      </p:sp>
      <p:sp>
        <p:nvSpPr>
          <p:cNvPr id="9232" name="文本框 9231"/>
          <p:cNvSpPr txBox="1"/>
          <p:nvPr/>
        </p:nvSpPr>
        <p:spPr>
          <a:xfrm>
            <a:off x="6057900" y="4571365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9233" name="文本框 9232"/>
          <p:cNvSpPr txBox="1"/>
          <p:nvPr/>
        </p:nvSpPr>
        <p:spPr>
          <a:xfrm>
            <a:off x="6019800" y="527240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7030A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9234" name="文本框 9233"/>
          <p:cNvSpPr txBox="1"/>
          <p:nvPr/>
        </p:nvSpPr>
        <p:spPr>
          <a:xfrm>
            <a:off x="6019800" y="5934710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9236" name="矩形 9235"/>
          <p:cNvSpPr/>
          <p:nvPr/>
        </p:nvSpPr>
        <p:spPr>
          <a:xfrm>
            <a:off x="7854315" y="4919028"/>
            <a:ext cx="4215765" cy="132207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indent="400050"/>
            <a:r>
              <a:rPr lang="zh-CN" altLang="en-US" sz="4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方法：</a:t>
            </a:r>
            <a:r>
              <a:rPr lang="zh-CN" altLang="en-US" sz="3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“数不变，化单位”</a:t>
            </a:r>
          </a:p>
        </p:txBody>
      </p:sp>
      <p:sp>
        <p:nvSpPr>
          <p:cNvPr id="9242" name="矩形 9241"/>
          <p:cNvSpPr/>
          <p:nvPr/>
        </p:nvSpPr>
        <p:spPr>
          <a:xfrm>
            <a:off x="1530350" y="1690370"/>
            <a:ext cx="1041146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一元硬币厚度约为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zh-CN" sz="3600" b="1" u="sng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=2×</a:t>
            </a:r>
            <a:r>
              <a:rPr lang="en-US" altLang="zh-CN" sz="3600" b="1" u="sng">
                <a:solidFill>
                  <a:srgbClr val="FF0000"/>
                </a:solidFill>
                <a:latin typeface="Arial" panose="020B0604020202020204" pitchFamily="34" charset="0"/>
              </a:rPr>
              <a:t>           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zh-CN" sz="3600" b="1" u="sng">
                <a:solidFill>
                  <a:srgbClr val="FF0000"/>
                </a:solidFill>
                <a:latin typeface="Arial" panose="020B0604020202020204" pitchFamily="34" charset="0"/>
              </a:rPr>
              <a:t>           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zh-CN" altLang="en-US" sz="3600" b="1" dirty="0">
                <a:latin typeface="Arial" panose="020B0604020202020204" pitchFamily="34" charset="0"/>
              </a:rPr>
              <a:t>；</a:t>
            </a:r>
          </a:p>
        </p:txBody>
      </p:sp>
      <p:sp>
        <p:nvSpPr>
          <p:cNvPr id="9240" name="文本框 9239"/>
          <p:cNvSpPr txBox="1"/>
          <p:nvPr/>
        </p:nvSpPr>
        <p:spPr>
          <a:xfrm>
            <a:off x="9818370" y="1828800"/>
            <a:ext cx="945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</a:rPr>
              <a:t>0.002</a:t>
            </a:r>
          </a:p>
        </p:txBody>
      </p:sp>
      <p:sp>
        <p:nvSpPr>
          <p:cNvPr id="2" name="Rectangle 23">
            <a:hlinkClick r:id="rId2" action="ppaction://hlinksldjump"/>
          </p:cNvPr>
          <p:cNvSpPr/>
          <p:nvPr/>
        </p:nvSpPr>
        <p:spPr>
          <a:xfrm>
            <a:off x="0" y="0"/>
            <a:ext cx="33985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单位换算</a:t>
            </a:r>
            <a:endParaRPr lang="zh-CN" altLang="en-US" sz="60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4953000" y="835025"/>
            <a:ext cx="411924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写出换算过程</a:t>
            </a:r>
          </a:p>
        </p:txBody>
      </p:sp>
      <p:sp>
        <p:nvSpPr>
          <p:cNvPr id="4" name="Rectangle 23">
            <a:hlinkClick r:id="rId2" action="ppaction://hlinksldjump"/>
          </p:cNvPr>
          <p:cNvSpPr/>
          <p:nvPr/>
        </p:nvSpPr>
        <p:spPr>
          <a:xfrm>
            <a:off x="5402580" y="2404110"/>
            <a:ext cx="1386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填单位</a:t>
            </a:r>
          </a:p>
        </p:txBody>
      </p:sp>
      <p:sp>
        <p:nvSpPr>
          <p:cNvPr id="5" name="Rectangle 23">
            <a:hlinkClick r:id="rId2" action="ppaction://hlinksldjump"/>
          </p:cNvPr>
          <p:cNvSpPr/>
          <p:nvPr/>
        </p:nvSpPr>
        <p:spPr>
          <a:xfrm>
            <a:off x="7541260" y="2404110"/>
            <a:ext cx="12979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写过程</a:t>
            </a:r>
          </a:p>
        </p:txBody>
      </p:sp>
      <p:sp>
        <p:nvSpPr>
          <p:cNvPr id="9235" name="文本框 9234"/>
          <p:cNvSpPr txBox="1"/>
          <p:nvPr/>
        </p:nvSpPr>
        <p:spPr>
          <a:xfrm>
            <a:off x="5764530" y="1628775"/>
            <a:ext cx="1119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mm</a:t>
            </a:r>
          </a:p>
        </p:txBody>
      </p:sp>
      <p:sp>
        <p:nvSpPr>
          <p:cNvPr id="9239" name="文本框 9238"/>
          <p:cNvSpPr txBox="1"/>
          <p:nvPr/>
        </p:nvSpPr>
        <p:spPr>
          <a:xfrm>
            <a:off x="7854950" y="1828800"/>
            <a:ext cx="12166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</a:rPr>
              <a:t>0.001m</a:t>
            </a:r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32" grpId="0"/>
      <p:bldP spid="9233" grpId="0"/>
      <p:bldP spid="9234" grpId="0"/>
      <p:bldP spid="9236" grpId="0" bldLvl="0" animBg="1"/>
      <p:bldP spid="9240" grpId="0"/>
      <p:bldP spid="9235" grpId="0"/>
      <p:bldP spid="92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2845435" y="0"/>
            <a:ext cx="65011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华文楷体" pitchFamily="2" charset="-122"/>
              </a:rPr>
              <a:t>活动</a:t>
            </a:r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华文楷体" pitchFamily="2" charset="-122"/>
              </a:rPr>
              <a:t>1  </a:t>
            </a:r>
            <a:r>
              <a:rPr lang="zh-C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华文楷体" pitchFamily="2" charset="-122"/>
              </a:rPr>
              <a:t>认识刻度尺</a:t>
            </a:r>
          </a:p>
        </p:txBody>
      </p:sp>
      <p:sp>
        <p:nvSpPr>
          <p:cNvPr id="4" name="Rectangle 4"/>
          <p:cNvSpPr/>
          <p:nvPr/>
        </p:nvSpPr>
        <p:spPr>
          <a:xfrm>
            <a:off x="2389505" y="6286500"/>
            <a:ext cx="741299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itchFamily="2" charset="-122"/>
              </a:rPr>
              <a:t>测量长度最基本的工具:   </a:t>
            </a:r>
            <a:r>
              <a:rPr lang="zh-CN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itchFamily="2" charset="-122"/>
              </a:rPr>
              <a:t>刻度尺</a:t>
            </a:r>
          </a:p>
        </p:txBody>
      </p:sp>
      <p:pic>
        <p:nvPicPr>
          <p:cNvPr id="21513" name="Picture 9" descr="d:\program files\360se6\User Data\temp\12061790_135742284190_2.jpg"/>
          <p:cNvPicPr>
            <a:picLocks noChangeAspect="1"/>
          </p:cNvPicPr>
          <p:nvPr/>
        </p:nvPicPr>
        <p:blipFill>
          <a:blip r:embed="rId3"/>
          <a:srcRect l="3662" t="16740" r="3320" b="16293"/>
          <a:stretch>
            <a:fillRect/>
          </a:stretch>
        </p:blipFill>
        <p:spPr>
          <a:xfrm>
            <a:off x="0" y="923290"/>
            <a:ext cx="12241530" cy="2118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97158" y="1466850"/>
            <a:ext cx="2735580" cy="706755"/>
          </a:xfrm>
          <a:prstGeom prst="rect">
            <a:avLst/>
          </a:prstGeom>
          <a:noFill/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毫米刻度尺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5145" y="3072130"/>
            <a:ext cx="4040505" cy="2887137"/>
            <a:chOff x="0" y="4790"/>
            <a:chExt cx="6363" cy="3713"/>
          </a:xfrm>
        </p:grpSpPr>
        <p:pic>
          <p:nvPicPr>
            <p:cNvPr id="21515" name="Picture 11" descr="d:\program files\360se6\User Data\temp\29.jpg"/>
            <p:cNvPicPr>
              <a:picLocks noChangeAspect="1"/>
            </p:cNvPicPr>
            <p:nvPr/>
          </p:nvPicPr>
          <p:blipFill>
            <a:blip r:embed="rId4"/>
            <a:srcRect t="27499" b="26250"/>
            <a:stretch>
              <a:fillRect/>
            </a:stretch>
          </p:blipFill>
          <p:spPr>
            <a:xfrm>
              <a:off x="0" y="4790"/>
              <a:ext cx="6363" cy="25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01" y="7753"/>
              <a:ext cx="2262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三角板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65650" y="3042285"/>
            <a:ext cx="3930650" cy="2922247"/>
            <a:chOff x="7190" y="4791"/>
            <a:chExt cx="6190" cy="4271"/>
          </a:xfrm>
        </p:grpSpPr>
        <p:pic>
          <p:nvPicPr>
            <p:cNvPr id="21517" name="Picture 13" descr="d:\program files\360se6\User Data\temp\6608733_141802910000_2.jpg"/>
            <p:cNvPicPr>
              <a:picLocks noChangeAspect="1"/>
            </p:cNvPicPr>
            <p:nvPr/>
          </p:nvPicPr>
          <p:blipFill>
            <a:blip r:embed="rId5"/>
            <a:srcRect l="21841" t="27037" r="7845" b="5978"/>
            <a:stretch>
              <a:fillRect/>
            </a:stretch>
          </p:blipFill>
          <p:spPr>
            <a:xfrm>
              <a:off x="7190" y="4791"/>
              <a:ext cx="6190" cy="29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552" y="8209"/>
              <a:ext cx="1574" cy="8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sz="32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皮尺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96300" y="3042285"/>
            <a:ext cx="3623310" cy="2886075"/>
            <a:chOff x="13380" y="4791"/>
            <a:chExt cx="5730" cy="4545"/>
          </a:xfrm>
        </p:grpSpPr>
        <p:pic>
          <p:nvPicPr>
            <p:cNvPr id="21519" name="Picture 15" descr="d:\program files\360se6\User Data\temp\2008613132212392_2.jpg"/>
            <p:cNvPicPr>
              <a:picLocks noChangeAspect="1"/>
            </p:cNvPicPr>
            <p:nvPr/>
          </p:nvPicPr>
          <p:blipFill>
            <a:blip r:embed="rId6"/>
            <a:srcRect l="9390" t="4031" r="10774" b="4323"/>
            <a:stretch>
              <a:fillRect/>
            </a:stretch>
          </p:blipFill>
          <p:spPr>
            <a:xfrm>
              <a:off x="13380" y="4791"/>
              <a:ext cx="5730" cy="29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5810" y="8417"/>
              <a:ext cx="19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卷尺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WPS 演示</Application>
  <PresentationFormat>自定义</PresentationFormat>
  <Paragraphs>249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他们有怎样的换算关系呢？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本节寄语：只要不放弃努力和追求，小草也有点缀春天的价值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62</cp:revision>
  <dcterms:created xsi:type="dcterms:W3CDTF">2018-03-01T02:03:00Z</dcterms:created>
  <dcterms:modified xsi:type="dcterms:W3CDTF">2018-09-12T02:06:53Z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