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302" r:id="rId4"/>
    <p:sldId id="313" r:id="rId5"/>
    <p:sldId id="260" r:id="rId6"/>
    <p:sldId id="299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3" r:id="rId16"/>
    <p:sldId id="322" r:id="rId17"/>
    <p:sldId id="324" r:id="rId18"/>
    <p:sldId id="325" r:id="rId19"/>
    <p:sldId id="327" r:id="rId20"/>
    <p:sldId id="326" r:id="rId21"/>
    <p:sldId id="328" r:id="rId2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ADEE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4" autoAdjust="0"/>
    <p:restoredTop sz="94660"/>
  </p:normalViewPr>
  <p:slideViewPr>
    <p:cSldViewPr>
      <p:cViewPr varScale="1">
        <p:scale>
          <a:sx n="104" d="100"/>
          <a:sy n="104" d="100"/>
        </p:scale>
        <p:origin x="-858" y="-96"/>
      </p:cViewPr>
      <p:guideLst>
        <p:guide orient="horz" pos="2111"/>
        <p:guide pos="28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页眉占位符 2355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3555" name="日期占位符 23554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6" name="幻灯片图像占位符 23555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23557" name="文本占位符 23556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23558" name="页脚占位符 2355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3559" name="灯片编号占位符 2355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FA6558D-BEED-4194-842A-FDA907EFDC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2457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6" name="文本占位符 24578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孔隆教育  </a:t>
            </a:r>
            <a:r>
              <a:rPr lang="en-US" altLang="zh-CN" smtClean="0">
                <a:latin typeface="Arial" panose="020B0604020202020204" pitchFamily="34" charset="0"/>
                <a:ea typeface="宋体" panose="02010600030101010101" pitchFamily="2" charset="-122"/>
              </a:rPr>
              <a:t>http://mykonglong.taobao.com</a:t>
            </a:r>
          </a:p>
        </p:txBody>
      </p:sp>
      <p:sp>
        <p:nvSpPr>
          <p:cNvPr id="16387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vert="horz" wrap="square" lIns="91440" tIns="45720" rIns="91440" bIns="45720" numCol="1" anchorCtr="0" compatLnSpc="1"/>
          <a:lstStyle/>
          <a:p>
            <a:fld id="{90ACA35A-78A0-4191-B3E3-130D0A4046DB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pPr/>
              <a:t>2</a:t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2457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4" name="文本占位符 24578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孔隆教育  </a:t>
            </a:r>
            <a:r>
              <a:rPr lang="en-US" altLang="zh-CN" smtClean="0">
                <a:latin typeface="Arial" panose="020B0604020202020204" pitchFamily="34" charset="0"/>
                <a:ea typeface="宋体" panose="02010600030101010101" pitchFamily="2" charset="-122"/>
              </a:rPr>
              <a:t>http://mykonglong.taobao.com</a:t>
            </a:r>
          </a:p>
        </p:txBody>
      </p:sp>
      <p:sp>
        <p:nvSpPr>
          <p:cNvPr id="18435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vert="horz" wrap="square" lIns="91440" tIns="45720" rIns="91440" bIns="45720" numCol="1" anchorCtr="0" compatLnSpc="1"/>
          <a:lstStyle/>
          <a:p>
            <a:fld id="{92B9D927-2F9F-4600-BA9F-E13E21CCD9EB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pPr/>
              <a:t>3</a:t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EDEDA-E8FA-41FF-8B79-569E601A05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1381A-D6F6-4A22-9A90-B864987D72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47815-828B-4975-9FF8-CF89EB97FE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B9C61-EAA7-4205-9B52-5D648AEB99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71559-F279-4B90-ABB2-3590C7B82D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日期占位符 102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102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102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B34A7-9291-451A-910E-5EE5BE2F25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日期占位符 102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页脚占位符 102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102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F714F-FF6D-40C9-8729-E3FCD0A9AB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E4874-8F17-494C-8068-23B7DF86C8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220" descr="物理课件背景图片1"/>
          <p:cNvPicPr>
            <a:picLocks noChangeAspect="1"/>
          </p:cNvPicPr>
          <p:nvPr userDrawn="1"/>
        </p:nvPicPr>
        <p:blipFill>
          <a:blip r:embed="rId2" cstate="print"/>
          <a:srcRect b="89120"/>
          <a:stretch>
            <a:fillRect/>
          </a:stretch>
        </p:blipFill>
        <p:spPr bwMode="auto">
          <a:xfrm>
            <a:off x="0" y="0"/>
            <a:ext cx="9144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5"/>
          <p:cNvSpPr/>
          <p:nvPr userDrawn="1"/>
        </p:nvSpPr>
        <p:spPr>
          <a:xfrm>
            <a:off x="0" y="754063"/>
            <a:ext cx="9129713" cy="6110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" name="图片 6" descr="t0115dc459b3306130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4475"/>
            <a:ext cx="9144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接连接符 7"/>
          <p:cNvCxnSpPr/>
          <p:nvPr userDrawn="1"/>
        </p:nvCxnSpPr>
        <p:spPr>
          <a:xfrm>
            <a:off x="-41275" y="2700338"/>
            <a:ext cx="9221788" cy="7937"/>
          </a:xfrm>
          <a:prstGeom prst="line">
            <a:avLst/>
          </a:prstGeom>
          <a:ln w="28575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9"/>
          <p:cNvCxnSpPr/>
          <p:nvPr userDrawn="1"/>
        </p:nvCxnSpPr>
        <p:spPr>
          <a:xfrm>
            <a:off x="-36513" y="5300663"/>
            <a:ext cx="9186863" cy="22225"/>
          </a:xfrm>
          <a:prstGeom prst="line">
            <a:avLst/>
          </a:prstGeom>
          <a:ln w="28575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10"/>
          <p:cNvSpPr/>
          <p:nvPr userDrawn="1"/>
        </p:nvSpPr>
        <p:spPr>
          <a:xfrm>
            <a:off x="5141913" y="3740150"/>
            <a:ext cx="1017587" cy="1066800"/>
          </a:xfrm>
          <a:prstGeom prst="ellipse">
            <a:avLst/>
          </a:prstGeom>
          <a:blipFill rotWithShape="1">
            <a:blip r:embed="rId4" cstate="print"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椭圆 11"/>
          <p:cNvSpPr/>
          <p:nvPr userDrawn="1"/>
        </p:nvSpPr>
        <p:spPr>
          <a:xfrm>
            <a:off x="5926138" y="2262188"/>
            <a:ext cx="1781175" cy="1801812"/>
          </a:xfrm>
          <a:prstGeom prst="ellipse">
            <a:avLst/>
          </a:prstGeom>
          <a:blipFill rotWithShape="1">
            <a:blip r:embed="rId5" cstate="print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椭圆 12"/>
          <p:cNvSpPr/>
          <p:nvPr userDrawn="1"/>
        </p:nvSpPr>
        <p:spPr>
          <a:xfrm>
            <a:off x="7591425" y="3201988"/>
            <a:ext cx="1590675" cy="1604962"/>
          </a:xfrm>
          <a:prstGeom prst="ellipse">
            <a:avLst/>
          </a:prstGeom>
          <a:blipFill rotWithShape="1">
            <a:blip r:embed="rId6" cstate="print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椭圆 13"/>
          <p:cNvSpPr/>
          <p:nvPr userDrawn="1"/>
        </p:nvSpPr>
        <p:spPr>
          <a:xfrm>
            <a:off x="6159500" y="4257675"/>
            <a:ext cx="1547813" cy="1582738"/>
          </a:xfrm>
          <a:prstGeom prst="ellipse">
            <a:avLst/>
          </a:prstGeom>
          <a:blipFill rotWithShape="1">
            <a:blip r:embed="rId7" cstate="print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39D80-170A-4862-A832-82227D4F71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日期占位符 102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102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102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93AAC-29E9-400F-9359-2CAE864C47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日期占位符 102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102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102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C1ED6-B765-4214-A716-17474A634C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030" descr="课件母版背景副本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标题 1025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文本占位符 1026"/>
          <p:cNvSpPr>
            <a:spLocks noGrp="1"/>
          </p:cNvSpPr>
          <p:nvPr>
            <p:ph type="body" idx="1"/>
          </p:nvPr>
        </p:nvSpPr>
        <p:spPr bwMode="auto">
          <a:xfrm>
            <a:off x="439738" y="1674813"/>
            <a:ext cx="8229600" cy="34337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13A2994-C14F-436D-87EE-C1C4E7A611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6804025" y="4724400"/>
            <a:ext cx="1944688" cy="158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5"/>
          <p:cNvSpPr txBox="1">
            <a:spLocks noChangeArrowheads="1"/>
          </p:cNvSpPr>
          <p:nvPr/>
        </p:nvSpPr>
        <p:spPr bwMode="auto">
          <a:xfrm>
            <a:off x="1008063" y="1414463"/>
            <a:ext cx="712787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4400">
                <a:latin typeface="楷体_GB2312"/>
                <a:ea typeface="楷体_GB2312"/>
                <a:cs typeface="楷体_GB2312"/>
              </a:rPr>
              <a:t>熔化和凝固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431800" y="749300"/>
            <a:ext cx="324008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rgbClr val="111111"/>
                </a:solidFill>
                <a:latin typeface="楷体_GB2312"/>
                <a:ea typeface="楷体_GB2312"/>
                <a:cs typeface="楷体_GB2312"/>
              </a:rPr>
              <a:t>第三章 第</a:t>
            </a:r>
            <a:r>
              <a:rPr lang="en-US" altLang="zh-CN" sz="2400" dirty="0" smtClean="0">
                <a:solidFill>
                  <a:srgbClr val="111111"/>
                </a:solidFill>
                <a:latin typeface="楷体_GB2312"/>
                <a:ea typeface="楷体_GB2312"/>
                <a:cs typeface="楷体_GB2312"/>
              </a:rPr>
              <a:t>2</a:t>
            </a:r>
            <a:r>
              <a:rPr lang="zh-CN" altLang="en-US" sz="2400" dirty="0" smtClean="0">
                <a:solidFill>
                  <a:srgbClr val="111111"/>
                </a:solidFill>
                <a:latin typeface="楷体_GB2312"/>
                <a:ea typeface="楷体_GB2312"/>
                <a:cs typeface="楷体_GB2312"/>
              </a:rPr>
              <a:t>节</a:t>
            </a:r>
            <a:endParaRPr lang="zh-CN" altLang="en-US" sz="2400" dirty="0">
              <a:solidFill>
                <a:srgbClr val="111111"/>
              </a:solidFill>
              <a:latin typeface="楷体_GB2312"/>
              <a:ea typeface="楷体_GB2312"/>
              <a:cs typeface="楷体_GB2312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2159635" y="1223328"/>
            <a:ext cx="6121400" cy="650875"/>
          </a:xfrm>
          <a:prstGeom prst="rect">
            <a:avLst/>
          </a:prstGeom>
          <a:noFill/>
          <a:ln w="12700" cap="sq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  <a:sym typeface="+mn-ea"/>
              </a:rPr>
              <a:t>冰和蜂蜡的熔化有什么相同和不同？</a:t>
            </a:r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971550" y="2459038"/>
            <a:ext cx="7456488" cy="1212850"/>
          </a:xfrm>
          <a:prstGeom prst="rect">
            <a:avLst/>
          </a:prstGeom>
          <a:noFill/>
          <a:ln w="12700" cap="sq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  <a:sym typeface="+mn-ea"/>
              </a:rPr>
              <a:t>相同点：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  <a:sym typeface="+mn-ea"/>
              </a:rPr>
              <a:t>（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  <a:sym typeface="+mn-ea"/>
              </a:rPr>
              <a:t>1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  <a:sym typeface="+mn-ea"/>
              </a:rPr>
              <a:t>）从固态变成了液态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  <a:sym typeface="+mn-ea"/>
              </a:rPr>
              <a:t>                （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  <a:sym typeface="+mn-ea"/>
              </a:rPr>
              <a:t>2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  <a:sym typeface="+mn-ea"/>
              </a:rPr>
              <a:t>）在熔化过程中都需要吸热</a:t>
            </a:r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971550" y="3800475"/>
            <a:ext cx="7056438" cy="1210945"/>
          </a:xfrm>
          <a:prstGeom prst="rect">
            <a:avLst/>
          </a:prstGeom>
          <a:noFill/>
          <a:ln w="12700" cap="sq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  <a:sym typeface="+mn-ea"/>
              </a:rPr>
              <a:t>不同点：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  <a:sym typeface="+mn-ea"/>
              </a:rPr>
              <a:t>（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  <a:sym typeface="+mn-ea"/>
              </a:rPr>
              <a:t>1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  <a:sym typeface="+mn-ea"/>
              </a:rPr>
              <a:t>）冰熔化时，温度保持不变。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  <a:sym typeface="+mn-ea"/>
              </a:rPr>
              <a:t>                    （有固定的熔化温度）</a:t>
            </a:r>
          </a:p>
        </p:txBody>
      </p:sp>
      <p:sp>
        <p:nvSpPr>
          <p:cNvPr id="8" name="Text Box 33"/>
          <p:cNvSpPr txBox="1"/>
          <p:nvPr/>
        </p:nvSpPr>
        <p:spPr>
          <a:xfrm>
            <a:off x="2374900" y="5013325"/>
            <a:ext cx="5653088" cy="121285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）蜂蜡熔化时，温度不断上升。</a:t>
            </a:r>
          </a:p>
          <a:p>
            <a:pPr algn="ctr" defTabSz="914400">
              <a:lnSpc>
                <a:spcPct val="13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（没有固定的熔化温度）</a:t>
            </a:r>
          </a:p>
        </p:txBody>
      </p:sp>
      <p:sp>
        <p:nvSpPr>
          <p:cNvPr id="10" name="文本框 8"/>
          <p:cNvSpPr txBox="1">
            <a:spLocks noChangeArrowheads="1"/>
          </p:cNvSpPr>
          <p:nvPr/>
        </p:nvSpPr>
        <p:spPr bwMode="auto">
          <a:xfrm>
            <a:off x="397510" y="1315403"/>
            <a:ext cx="1295400" cy="52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想一想</a:t>
            </a:r>
          </a:p>
        </p:txBody>
      </p:sp>
      <p:sp>
        <p:nvSpPr>
          <p:cNvPr id="4" name="矩形 4"/>
          <p:cNvSpPr/>
          <p:nvPr/>
        </p:nvSpPr>
        <p:spPr>
          <a:xfrm>
            <a:off x="287655" y="411163"/>
            <a:ext cx="4378960" cy="583565"/>
          </a:xfrm>
          <a:prstGeom prst="rect">
            <a:avLst/>
          </a:prstGeom>
          <a:gradFill rotWithShape="1">
            <a:gsLst>
              <a:gs pos="0">
                <a:srgbClr val="2C5D98">
                  <a:alpha val="100000"/>
                </a:srgbClr>
              </a:gs>
              <a:gs pos="80000">
                <a:srgbClr val="3C7BC7">
                  <a:alpha val="100000"/>
                </a:srgbClr>
              </a:gs>
              <a:gs pos="100000">
                <a:srgbClr val="3A7CCB">
                  <a:alpha val="100000"/>
                </a:srgbClr>
              </a:gs>
            </a:gsLst>
            <a:lin ang="5400000"/>
            <a:tileRect/>
          </a:gradFill>
          <a:ln w="9525" cap="flat" cmpd="sng">
            <a:solidFill>
              <a:srgbClr val="4A7EBB"/>
            </a:solidFill>
            <a:prstDash val="solid"/>
            <a:miter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 熔化和凝固的特征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4"/>
          <p:cNvSpPr/>
          <p:nvPr/>
        </p:nvSpPr>
        <p:spPr>
          <a:xfrm>
            <a:off x="431165" y="411163"/>
            <a:ext cx="4378960" cy="583565"/>
          </a:xfrm>
          <a:prstGeom prst="rect">
            <a:avLst/>
          </a:prstGeom>
          <a:gradFill rotWithShape="1">
            <a:gsLst>
              <a:gs pos="0">
                <a:srgbClr val="2C5D98">
                  <a:alpha val="100000"/>
                </a:srgbClr>
              </a:gs>
              <a:gs pos="80000">
                <a:srgbClr val="3C7BC7">
                  <a:alpha val="100000"/>
                </a:srgbClr>
              </a:gs>
              <a:gs pos="100000">
                <a:srgbClr val="3A7CCB">
                  <a:alpha val="100000"/>
                </a:srgbClr>
              </a:gs>
            </a:gsLst>
            <a:lin ang="5400000"/>
            <a:tileRect/>
          </a:gradFill>
          <a:ln w="9525" cap="flat" cmpd="sng">
            <a:solidFill>
              <a:srgbClr val="4A7EBB"/>
            </a:solidFill>
            <a:prstDash val="solid"/>
            <a:miter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 熔化和凝固的特征</a:t>
            </a:r>
          </a:p>
        </p:txBody>
      </p:sp>
      <p:sp>
        <p:nvSpPr>
          <p:cNvPr id="28674" name="文本框 5"/>
          <p:cNvSpPr txBox="1">
            <a:spLocks noChangeArrowheads="1"/>
          </p:cNvSpPr>
          <p:nvPr/>
        </p:nvSpPr>
        <p:spPr bwMode="auto">
          <a:xfrm>
            <a:off x="624205" y="1400810"/>
            <a:ext cx="348234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/>
              <a:t>2 </a:t>
            </a:r>
            <a:r>
              <a:rPr lang="zh-CN" altLang="en-US" sz="2400"/>
              <a:t>晶体与非晶体</a:t>
            </a:r>
          </a:p>
        </p:txBody>
      </p:sp>
      <p:sp>
        <p:nvSpPr>
          <p:cNvPr id="10" name="Text Box 2"/>
          <p:cNvSpPr txBox="1"/>
          <p:nvPr/>
        </p:nvSpPr>
        <p:spPr>
          <a:xfrm>
            <a:off x="745808" y="2506980"/>
            <a:ext cx="6784975" cy="82994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晶体</a:t>
            </a:r>
            <a:r>
              <a:rPr lang="zh-CN" altLang="en-US" sz="3200" dirty="0">
                <a:solidFill>
                  <a:srgbClr val="002EC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：熔化过程有一定的熔化温度。    </a:t>
            </a:r>
            <a:r>
              <a:rPr lang="zh-CN" altLang="en-US" sz="3200" dirty="0">
                <a:solidFill>
                  <a:srgbClr val="002EC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</a:p>
        </p:txBody>
      </p:sp>
      <p:sp>
        <p:nvSpPr>
          <p:cNvPr id="5" name="Text Box 2"/>
          <p:cNvSpPr txBox="1"/>
          <p:nvPr/>
        </p:nvSpPr>
        <p:spPr>
          <a:xfrm>
            <a:off x="746125" y="3265170"/>
            <a:ext cx="7523480" cy="82994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非晶体</a:t>
            </a:r>
            <a:r>
              <a:rPr lang="zh-CN" altLang="en-US" sz="3200" dirty="0">
                <a:solidFill>
                  <a:srgbClr val="002EC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：熔化过程没有固定的熔化温度。    </a:t>
            </a:r>
            <a:r>
              <a:rPr lang="zh-CN" altLang="en-US" sz="3200" dirty="0">
                <a:solidFill>
                  <a:srgbClr val="002EC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</a:p>
        </p:txBody>
      </p:sp>
      <p:sp>
        <p:nvSpPr>
          <p:cNvPr id="13" name="Text Box 2"/>
          <p:cNvSpPr txBox="1"/>
          <p:nvPr/>
        </p:nvSpPr>
        <p:spPr>
          <a:xfrm>
            <a:off x="899478" y="4106228"/>
            <a:ext cx="6784975" cy="738187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物理学中将晶体融化时的温度叫做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熔点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"/>
          <p:cNvSpPr txBox="1"/>
          <p:nvPr/>
        </p:nvSpPr>
        <p:spPr>
          <a:xfrm>
            <a:off x="3552825" y="1638300"/>
            <a:ext cx="1981200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常见的晶体</a:t>
            </a:r>
          </a:p>
        </p:txBody>
      </p:sp>
      <p:pic>
        <p:nvPicPr>
          <p:cNvPr id="18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8850" y="2344738"/>
            <a:ext cx="3163888" cy="2930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文本框 7"/>
          <p:cNvSpPr txBox="1"/>
          <p:nvPr/>
        </p:nvSpPr>
        <p:spPr>
          <a:xfrm>
            <a:off x="5551488" y="5311775"/>
            <a:ext cx="1600200" cy="3698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石英晶体</a:t>
            </a:r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2700" y="2286000"/>
            <a:ext cx="2800350" cy="2992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文本框 7"/>
          <p:cNvSpPr txBox="1"/>
          <p:nvPr/>
        </p:nvSpPr>
        <p:spPr>
          <a:xfrm>
            <a:off x="1187450" y="5329238"/>
            <a:ext cx="3013075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皇冠上的钻石、黄金</a:t>
            </a:r>
          </a:p>
        </p:txBody>
      </p:sp>
      <p:sp>
        <p:nvSpPr>
          <p:cNvPr id="22" name="文本框 7"/>
          <p:cNvSpPr txBox="1"/>
          <p:nvPr/>
        </p:nvSpPr>
        <p:spPr>
          <a:xfrm>
            <a:off x="1066800" y="5791200"/>
            <a:ext cx="695325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金属、钻石、冰、食盐、石墨、海波等都是晶体</a:t>
            </a:r>
          </a:p>
        </p:txBody>
      </p:sp>
      <p:sp>
        <p:nvSpPr>
          <p:cNvPr id="4" name="矩形 4"/>
          <p:cNvSpPr/>
          <p:nvPr/>
        </p:nvSpPr>
        <p:spPr>
          <a:xfrm>
            <a:off x="431165" y="411163"/>
            <a:ext cx="4378960" cy="583565"/>
          </a:xfrm>
          <a:prstGeom prst="rect">
            <a:avLst/>
          </a:prstGeom>
          <a:gradFill rotWithShape="1">
            <a:gsLst>
              <a:gs pos="0">
                <a:srgbClr val="2C5D98">
                  <a:alpha val="100000"/>
                </a:srgbClr>
              </a:gs>
              <a:gs pos="80000">
                <a:srgbClr val="3C7BC7">
                  <a:alpha val="100000"/>
                </a:srgbClr>
              </a:gs>
              <a:gs pos="100000">
                <a:srgbClr val="3A7CCB">
                  <a:alpha val="100000"/>
                </a:srgbClr>
              </a:gs>
            </a:gsLst>
            <a:lin ang="5400000"/>
            <a:tileRect/>
          </a:gradFill>
          <a:ln w="9525" cap="flat" cmpd="sng">
            <a:solidFill>
              <a:srgbClr val="4A7EBB"/>
            </a:solidFill>
            <a:prstDash val="solid"/>
            <a:miter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 熔化和凝固的特征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3"/>
          <p:cNvSpPr txBox="1"/>
          <p:nvPr/>
        </p:nvSpPr>
        <p:spPr>
          <a:xfrm>
            <a:off x="3451225" y="1841500"/>
            <a:ext cx="2343150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常见的非晶体</a:t>
            </a: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2" cstate="print"/>
          <a:srcRect l="1038" t="4042"/>
          <a:stretch>
            <a:fillRect/>
          </a:stretch>
        </p:blipFill>
        <p:spPr>
          <a:xfrm>
            <a:off x="914400" y="2665413"/>
            <a:ext cx="2432050" cy="2357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4"/>
          <p:cNvPicPr>
            <a:picLocks noChangeAspect="1"/>
          </p:cNvPicPr>
          <p:nvPr/>
        </p:nvPicPr>
        <p:blipFill>
          <a:blip r:embed="rId3" cstate="print"/>
          <a:srcRect l="3944" t="1704" r="3328" b="3596"/>
          <a:stretch>
            <a:fillRect/>
          </a:stretch>
        </p:blipFill>
        <p:spPr>
          <a:xfrm>
            <a:off x="5628005" y="2650490"/>
            <a:ext cx="2611120" cy="23171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6"/>
          <p:cNvSpPr txBox="1"/>
          <p:nvPr/>
        </p:nvSpPr>
        <p:spPr>
          <a:xfrm>
            <a:off x="1330325" y="5076825"/>
            <a:ext cx="16002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蜂蜡</a:t>
            </a:r>
          </a:p>
        </p:txBody>
      </p:sp>
      <p:sp>
        <p:nvSpPr>
          <p:cNvPr id="14" name="文本框 7"/>
          <p:cNvSpPr txBox="1"/>
          <p:nvPr/>
        </p:nvSpPr>
        <p:spPr>
          <a:xfrm>
            <a:off x="6132513" y="5076825"/>
            <a:ext cx="16002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松香</a:t>
            </a:r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1863" y="2649538"/>
            <a:ext cx="2030412" cy="2335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6"/>
          <p:cNvSpPr txBox="1"/>
          <p:nvPr/>
        </p:nvSpPr>
        <p:spPr>
          <a:xfrm>
            <a:off x="3686175" y="5076825"/>
            <a:ext cx="16002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塑料</a:t>
            </a:r>
          </a:p>
        </p:txBody>
      </p:sp>
      <p:sp>
        <p:nvSpPr>
          <p:cNvPr id="25" name="文本框 7"/>
          <p:cNvSpPr txBox="1"/>
          <p:nvPr/>
        </p:nvSpPr>
        <p:spPr>
          <a:xfrm>
            <a:off x="1127125" y="5697538"/>
            <a:ext cx="6953250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石蜡、塑料、玻璃、松香、沥青等都是非晶体</a:t>
            </a:r>
          </a:p>
        </p:txBody>
      </p:sp>
      <p:sp>
        <p:nvSpPr>
          <p:cNvPr id="4" name="矩形 4"/>
          <p:cNvSpPr/>
          <p:nvPr/>
        </p:nvSpPr>
        <p:spPr>
          <a:xfrm>
            <a:off x="431165" y="411163"/>
            <a:ext cx="4378960" cy="583565"/>
          </a:xfrm>
          <a:prstGeom prst="rect">
            <a:avLst/>
          </a:prstGeom>
          <a:gradFill rotWithShape="1">
            <a:gsLst>
              <a:gs pos="0">
                <a:srgbClr val="2C5D98">
                  <a:alpha val="100000"/>
                </a:srgbClr>
              </a:gs>
              <a:gs pos="80000">
                <a:srgbClr val="3C7BC7">
                  <a:alpha val="100000"/>
                </a:srgbClr>
              </a:gs>
              <a:gs pos="100000">
                <a:srgbClr val="3A7CCB">
                  <a:alpha val="100000"/>
                </a:srgbClr>
              </a:gs>
            </a:gsLst>
            <a:lin ang="5400000"/>
            <a:tileRect/>
          </a:gradFill>
          <a:ln w="9525" cap="flat" cmpd="sng">
            <a:solidFill>
              <a:srgbClr val="4A7EBB"/>
            </a:solidFill>
            <a:prstDash val="solid"/>
            <a:miter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 熔化和凝固的特征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8"/>
          <p:cNvGrpSpPr/>
          <p:nvPr/>
        </p:nvGrpSpPr>
        <p:grpSpPr>
          <a:xfrm>
            <a:off x="468313" y="2511425"/>
            <a:ext cx="8280400" cy="3149600"/>
            <a:chOff x="295" y="2716"/>
            <a:chExt cx="5216" cy="1984"/>
          </a:xfrm>
        </p:grpSpPr>
        <p:sp>
          <p:nvSpPr>
            <p:cNvPr id="18434" name="Rectangle 9"/>
            <p:cNvSpPr/>
            <p:nvPr/>
          </p:nvSpPr>
          <p:spPr>
            <a:xfrm>
              <a:off x="4641" y="4417"/>
              <a:ext cx="870" cy="28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-259</a:t>
              </a:r>
            </a:p>
          </p:txBody>
        </p:sp>
        <p:sp>
          <p:nvSpPr>
            <p:cNvPr id="18435" name="Rectangle 10"/>
            <p:cNvSpPr/>
            <p:nvPr/>
          </p:nvSpPr>
          <p:spPr>
            <a:xfrm>
              <a:off x="3773" y="4417"/>
              <a:ext cx="868" cy="28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固态氢</a:t>
              </a:r>
            </a:p>
          </p:txBody>
        </p:sp>
        <p:sp>
          <p:nvSpPr>
            <p:cNvPr id="18436" name="Rectangle 11"/>
            <p:cNvSpPr/>
            <p:nvPr/>
          </p:nvSpPr>
          <p:spPr>
            <a:xfrm>
              <a:off x="3061" y="4417"/>
              <a:ext cx="712" cy="28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48</a:t>
              </a:r>
            </a:p>
          </p:txBody>
        </p:sp>
        <p:sp>
          <p:nvSpPr>
            <p:cNvPr id="18437" name="Rectangle 12"/>
            <p:cNvSpPr/>
            <p:nvPr/>
          </p:nvSpPr>
          <p:spPr>
            <a:xfrm>
              <a:off x="2110" y="4417"/>
              <a:ext cx="951" cy="28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硫代硫酸钠</a:t>
              </a:r>
            </a:p>
          </p:txBody>
        </p:sp>
        <p:sp>
          <p:nvSpPr>
            <p:cNvPr id="18438" name="Rectangle 13"/>
            <p:cNvSpPr/>
            <p:nvPr/>
          </p:nvSpPr>
          <p:spPr>
            <a:xfrm>
              <a:off x="1165" y="4417"/>
              <a:ext cx="945" cy="28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1083</a:t>
              </a:r>
            </a:p>
          </p:txBody>
        </p:sp>
        <p:sp>
          <p:nvSpPr>
            <p:cNvPr id="18439" name="Rectangle 14"/>
            <p:cNvSpPr/>
            <p:nvPr/>
          </p:nvSpPr>
          <p:spPr>
            <a:xfrm>
              <a:off x="295" y="4417"/>
              <a:ext cx="870" cy="28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铜</a:t>
              </a:r>
            </a:p>
          </p:txBody>
        </p:sp>
        <p:sp>
          <p:nvSpPr>
            <p:cNvPr id="18440" name="Rectangle 15"/>
            <p:cNvSpPr/>
            <p:nvPr/>
          </p:nvSpPr>
          <p:spPr>
            <a:xfrm>
              <a:off x="4641" y="4133"/>
              <a:ext cx="870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-218</a:t>
              </a:r>
            </a:p>
          </p:txBody>
        </p:sp>
        <p:sp>
          <p:nvSpPr>
            <p:cNvPr id="18441" name="Rectangle 16"/>
            <p:cNvSpPr/>
            <p:nvPr/>
          </p:nvSpPr>
          <p:spPr>
            <a:xfrm>
              <a:off x="3773" y="4133"/>
              <a:ext cx="868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固态氧</a:t>
              </a:r>
            </a:p>
          </p:txBody>
        </p:sp>
        <p:sp>
          <p:nvSpPr>
            <p:cNvPr id="18442" name="Rectangle 17"/>
            <p:cNvSpPr/>
            <p:nvPr/>
          </p:nvSpPr>
          <p:spPr>
            <a:xfrm>
              <a:off x="3061" y="4133"/>
              <a:ext cx="712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232</a:t>
              </a:r>
            </a:p>
          </p:txBody>
        </p:sp>
        <p:sp>
          <p:nvSpPr>
            <p:cNvPr id="18443" name="Rectangle 18"/>
            <p:cNvSpPr/>
            <p:nvPr/>
          </p:nvSpPr>
          <p:spPr>
            <a:xfrm>
              <a:off x="2110" y="4133"/>
              <a:ext cx="951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锡</a:t>
              </a:r>
            </a:p>
          </p:txBody>
        </p:sp>
        <p:sp>
          <p:nvSpPr>
            <p:cNvPr id="18444" name="Rectangle 19"/>
            <p:cNvSpPr/>
            <p:nvPr/>
          </p:nvSpPr>
          <p:spPr>
            <a:xfrm>
              <a:off x="1165" y="4133"/>
              <a:ext cx="945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1200</a:t>
              </a:r>
              <a:r>
                <a:rPr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左右</a:t>
              </a:r>
            </a:p>
          </p:txBody>
        </p:sp>
        <p:sp>
          <p:nvSpPr>
            <p:cNvPr id="18445" name="Rectangle 20"/>
            <p:cNvSpPr/>
            <p:nvPr/>
          </p:nvSpPr>
          <p:spPr>
            <a:xfrm>
              <a:off x="295" y="4133"/>
              <a:ext cx="870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各种铸铁</a:t>
              </a:r>
            </a:p>
          </p:txBody>
        </p:sp>
        <p:sp>
          <p:nvSpPr>
            <p:cNvPr id="18446" name="Rectangle 21"/>
            <p:cNvSpPr/>
            <p:nvPr/>
          </p:nvSpPr>
          <p:spPr>
            <a:xfrm>
              <a:off x="4641" y="3850"/>
              <a:ext cx="870" cy="28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-210</a:t>
              </a:r>
            </a:p>
          </p:txBody>
        </p:sp>
        <p:sp>
          <p:nvSpPr>
            <p:cNvPr id="18447" name="Rectangle 22"/>
            <p:cNvSpPr/>
            <p:nvPr/>
          </p:nvSpPr>
          <p:spPr>
            <a:xfrm>
              <a:off x="3773" y="3850"/>
              <a:ext cx="868" cy="28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固态氮</a:t>
              </a:r>
            </a:p>
          </p:txBody>
        </p:sp>
        <p:sp>
          <p:nvSpPr>
            <p:cNvPr id="18448" name="Rectangle 23"/>
            <p:cNvSpPr/>
            <p:nvPr/>
          </p:nvSpPr>
          <p:spPr>
            <a:xfrm>
              <a:off x="3061" y="3850"/>
              <a:ext cx="712" cy="28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327</a:t>
              </a:r>
            </a:p>
          </p:txBody>
        </p:sp>
        <p:sp>
          <p:nvSpPr>
            <p:cNvPr id="18449" name="Rectangle 24"/>
            <p:cNvSpPr/>
            <p:nvPr/>
          </p:nvSpPr>
          <p:spPr>
            <a:xfrm>
              <a:off x="2110" y="3850"/>
              <a:ext cx="951" cy="28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铅</a:t>
              </a:r>
            </a:p>
          </p:txBody>
        </p:sp>
        <p:sp>
          <p:nvSpPr>
            <p:cNvPr id="18450" name="Rectangle 25"/>
            <p:cNvSpPr/>
            <p:nvPr/>
          </p:nvSpPr>
          <p:spPr>
            <a:xfrm>
              <a:off x="1165" y="3850"/>
              <a:ext cx="945" cy="28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1300-1400</a:t>
              </a:r>
            </a:p>
          </p:txBody>
        </p:sp>
        <p:sp>
          <p:nvSpPr>
            <p:cNvPr id="18451" name="Rectangle 26"/>
            <p:cNvSpPr/>
            <p:nvPr/>
          </p:nvSpPr>
          <p:spPr>
            <a:xfrm>
              <a:off x="295" y="3850"/>
              <a:ext cx="870" cy="28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各种钢</a:t>
              </a:r>
            </a:p>
          </p:txBody>
        </p:sp>
        <p:sp>
          <p:nvSpPr>
            <p:cNvPr id="18452" name="Rectangle 27"/>
            <p:cNvSpPr/>
            <p:nvPr/>
          </p:nvSpPr>
          <p:spPr>
            <a:xfrm>
              <a:off x="4641" y="3566"/>
              <a:ext cx="870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en-US" altLang="zh-CN" sz="2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-117</a:t>
              </a:r>
            </a:p>
          </p:txBody>
        </p:sp>
        <p:sp>
          <p:nvSpPr>
            <p:cNvPr id="18453" name="Rectangle 28"/>
            <p:cNvSpPr/>
            <p:nvPr/>
          </p:nvSpPr>
          <p:spPr>
            <a:xfrm>
              <a:off x="3773" y="3566"/>
              <a:ext cx="868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固态酒精</a:t>
              </a:r>
            </a:p>
          </p:txBody>
        </p:sp>
        <p:sp>
          <p:nvSpPr>
            <p:cNvPr id="18454" name="Rectangle 29"/>
            <p:cNvSpPr/>
            <p:nvPr/>
          </p:nvSpPr>
          <p:spPr>
            <a:xfrm>
              <a:off x="3061" y="3566"/>
              <a:ext cx="712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660</a:t>
              </a:r>
            </a:p>
          </p:txBody>
        </p:sp>
        <p:sp>
          <p:nvSpPr>
            <p:cNvPr id="18455" name="Rectangle 30"/>
            <p:cNvSpPr/>
            <p:nvPr/>
          </p:nvSpPr>
          <p:spPr>
            <a:xfrm>
              <a:off x="2110" y="3566"/>
              <a:ext cx="951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铝</a:t>
              </a:r>
            </a:p>
          </p:txBody>
        </p:sp>
        <p:sp>
          <p:nvSpPr>
            <p:cNvPr id="18456" name="Rectangle 31"/>
            <p:cNvSpPr/>
            <p:nvPr/>
          </p:nvSpPr>
          <p:spPr>
            <a:xfrm>
              <a:off x="1165" y="3566"/>
              <a:ext cx="945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1535</a:t>
              </a:r>
            </a:p>
          </p:txBody>
        </p:sp>
        <p:sp>
          <p:nvSpPr>
            <p:cNvPr id="18457" name="Rectangle 32"/>
            <p:cNvSpPr/>
            <p:nvPr/>
          </p:nvSpPr>
          <p:spPr>
            <a:xfrm>
              <a:off x="295" y="3566"/>
              <a:ext cx="870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纯铁</a:t>
              </a:r>
            </a:p>
          </p:txBody>
        </p:sp>
        <p:sp>
          <p:nvSpPr>
            <p:cNvPr id="18458" name="Rectangle 33"/>
            <p:cNvSpPr/>
            <p:nvPr/>
          </p:nvSpPr>
          <p:spPr>
            <a:xfrm>
              <a:off x="4641" y="3283"/>
              <a:ext cx="870" cy="28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en-US" altLang="zh-CN" sz="2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-39</a:t>
              </a:r>
            </a:p>
          </p:txBody>
        </p:sp>
        <p:sp>
          <p:nvSpPr>
            <p:cNvPr id="18459" name="Rectangle 34"/>
            <p:cNvSpPr/>
            <p:nvPr/>
          </p:nvSpPr>
          <p:spPr>
            <a:xfrm>
              <a:off x="3773" y="3283"/>
              <a:ext cx="868" cy="28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固态水银</a:t>
              </a:r>
            </a:p>
          </p:txBody>
        </p:sp>
        <p:sp>
          <p:nvSpPr>
            <p:cNvPr id="18460" name="Rectangle 35"/>
            <p:cNvSpPr/>
            <p:nvPr/>
          </p:nvSpPr>
          <p:spPr>
            <a:xfrm>
              <a:off x="3061" y="3283"/>
              <a:ext cx="712" cy="28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962</a:t>
              </a:r>
            </a:p>
          </p:txBody>
        </p:sp>
        <p:sp>
          <p:nvSpPr>
            <p:cNvPr id="18461" name="Rectangle 36"/>
            <p:cNvSpPr/>
            <p:nvPr/>
          </p:nvSpPr>
          <p:spPr>
            <a:xfrm>
              <a:off x="2110" y="3283"/>
              <a:ext cx="951" cy="28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银</a:t>
              </a:r>
            </a:p>
          </p:txBody>
        </p:sp>
        <p:sp>
          <p:nvSpPr>
            <p:cNvPr id="18462" name="Rectangle 37"/>
            <p:cNvSpPr/>
            <p:nvPr/>
          </p:nvSpPr>
          <p:spPr>
            <a:xfrm>
              <a:off x="1165" y="3311"/>
              <a:ext cx="945" cy="28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en-US" altLang="zh-CN" sz="2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3410</a:t>
              </a:r>
            </a:p>
          </p:txBody>
        </p:sp>
        <p:sp>
          <p:nvSpPr>
            <p:cNvPr id="18463" name="Rectangle 38"/>
            <p:cNvSpPr/>
            <p:nvPr/>
          </p:nvSpPr>
          <p:spPr>
            <a:xfrm>
              <a:off x="295" y="3283"/>
              <a:ext cx="870" cy="28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钨</a:t>
              </a:r>
            </a:p>
          </p:txBody>
        </p:sp>
        <p:sp>
          <p:nvSpPr>
            <p:cNvPr id="18464" name="Rectangle 39"/>
            <p:cNvSpPr/>
            <p:nvPr/>
          </p:nvSpPr>
          <p:spPr>
            <a:xfrm>
              <a:off x="4641" y="2999"/>
              <a:ext cx="870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en-US" altLang="zh-CN" sz="2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0</a:t>
              </a:r>
            </a:p>
          </p:txBody>
        </p:sp>
        <p:sp>
          <p:nvSpPr>
            <p:cNvPr id="18465" name="Rectangle 40"/>
            <p:cNvSpPr/>
            <p:nvPr/>
          </p:nvSpPr>
          <p:spPr>
            <a:xfrm>
              <a:off x="3773" y="2999"/>
              <a:ext cx="868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冰</a:t>
              </a:r>
            </a:p>
          </p:txBody>
        </p:sp>
        <p:sp>
          <p:nvSpPr>
            <p:cNvPr id="18466" name="Rectangle 41"/>
            <p:cNvSpPr/>
            <p:nvPr/>
          </p:nvSpPr>
          <p:spPr>
            <a:xfrm>
              <a:off x="3061" y="2999"/>
              <a:ext cx="712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1064</a:t>
              </a:r>
            </a:p>
          </p:txBody>
        </p:sp>
        <p:sp>
          <p:nvSpPr>
            <p:cNvPr id="18467" name="Rectangle 42"/>
            <p:cNvSpPr/>
            <p:nvPr/>
          </p:nvSpPr>
          <p:spPr>
            <a:xfrm>
              <a:off x="2110" y="2999"/>
              <a:ext cx="951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金</a:t>
              </a:r>
            </a:p>
          </p:txBody>
        </p:sp>
        <p:sp>
          <p:nvSpPr>
            <p:cNvPr id="18468" name="Rectangle 43"/>
            <p:cNvSpPr/>
            <p:nvPr/>
          </p:nvSpPr>
          <p:spPr>
            <a:xfrm>
              <a:off x="1165" y="2999"/>
              <a:ext cx="945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80.5</a:t>
              </a:r>
            </a:p>
          </p:txBody>
        </p:sp>
        <p:sp>
          <p:nvSpPr>
            <p:cNvPr id="18469" name="Rectangle 44"/>
            <p:cNvSpPr/>
            <p:nvPr/>
          </p:nvSpPr>
          <p:spPr>
            <a:xfrm>
              <a:off x="295" y="2999"/>
              <a:ext cx="870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萘</a:t>
              </a:r>
            </a:p>
          </p:txBody>
        </p:sp>
        <p:sp>
          <p:nvSpPr>
            <p:cNvPr id="18470" name="Rectangle 45"/>
            <p:cNvSpPr/>
            <p:nvPr/>
          </p:nvSpPr>
          <p:spPr>
            <a:xfrm>
              <a:off x="4641" y="2716"/>
              <a:ext cx="870" cy="28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zh-C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熔点</a:t>
              </a:r>
            </a:p>
          </p:txBody>
        </p:sp>
        <p:sp>
          <p:nvSpPr>
            <p:cNvPr id="18471" name="Rectangle 46"/>
            <p:cNvSpPr/>
            <p:nvPr/>
          </p:nvSpPr>
          <p:spPr>
            <a:xfrm>
              <a:off x="3773" y="2716"/>
              <a:ext cx="868" cy="28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zh-C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物质</a:t>
              </a:r>
            </a:p>
          </p:txBody>
        </p:sp>
        <p:sp>
          <p:nvSpPr>
            <p:cNvPr id="18472" name="Rectangle 47"/>
            <p:cNvSpPr/>
            <p:nvPr/>
          </p:nvSpPr>
          <p:spPr>
            <a:xfrm>
              <a:off x="3061" y="2716"/>
              <a:ext cx="712" cy="28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zh-C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熔点</a:t>
              </a:r>
            </a:p>
          </p:txBody>
        </p:sp>
        <p:sp>
          <p:nvSpPr>
            <p:cNvPr id="18473" name="Rectangle 48"/>
            <p:cNvSpPr/>
            <p:nvPr/>
          </p:nvSpPr>
          <p:spPr>
            <a:xfrm>
              <a:off x="2110" y="2716"/>
              <a:ext cx="951" cy="28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zh-C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物质</a:t>
              </a:r>
            </a:p>
          </p:txBody>
        </p:sp>
        <p:sp>
          <p:nvSpPr>
            <p:cNvPr id="18474" name="Rectangle 49"/>
            <p:cNvSpPr/>
            <p:nvPr/>
          </p:nvSpPr>
          <p:spPr>
            <a:xfrm>
              <a:off x="1165" y="2716"/>
              <a:ext cx="945" cy="28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zh-C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熔点</a:t>
              </a:r>
              <a:r>
                <a:rPr lang="en-US" altLang="zh-C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/℃</a:t>
              </a:r>
            </a:p>
          </p:txBody>
        </p:sp>
        <p:sp>
          <p:nvSpPr>
            <p:cNvPr id="18475" name="Rectangle 50"/>
            <p:cNvSpPr/>
            <p:nvPr/>
          </p:nvSpPr>
          <p:spPr>
            <a:xfrm>
              <a:off x="295" y="2716"/>
              <a:ext cx="870" cy="28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algn="ctr">
                <a:spcBef>
                  <a:spcPct val="20000"/>
                </a:spcBef>
                <a:buFont typeface="Wingdings" panose="05000000000000000000" pitchFamily="2" charset="2"/>
                <a:buNone/>
              </a:pPr>
              <a:r>
                <a:rPr lang="zh-C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物质</a:t>
              </a:r>
            </a:p>
          </p:txBody>
        </p:sp>
        <p:sp>
          <p:nvSpPr>
            <p:cNvPr id="18476" name="Line 51"/>
            <p:cNvSpPr/>
            <p:nvPr/>
          </p:nvSpPr>
          <p:spPr>
            <a:xfrm>
              <a:off x="295" y="2716"/>
              <a:ext cx="5216" cy="0"/>
            </a:xfrm>
            <a:prstGeom prst="line">
              <a:avLst/>
            </a:prstGeom>
            <a:ln w="2857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477" name="Line 52"/>
            <p:cNvSpPr/>
            <p:nvPr/>
          </p:nvSpPr>
          <p:spPr>
            <a:xfrm>
              <a:off x="295" y="2999"/>
              <a:ext cx="5216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478" name="Line 53"/>
            <p:cNvSpPr/>
            <p:nvPr/>
          </p:nvSpPr>
          <p:spPr>
            <a:xfrm>
              <a:off x="295" y="3283"/>
              <a:ext cx="5216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479" name="Line 54"/>
            <p:cNvSpPr/>
            <p:nvPr/>
          </p:nvSpPr>
          <p:spPr>
            <a:xfrm>
              <a:off x="295" y="3566"/>
              <a:ext cx="5216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480" name="Line 55"/>
            <p:cNvSpPr/>
            <p:nvPr/>
          </p:nvSpPr>
          <p:spPr>
            <a:xfrm>
              <a:off x="295" y="3850"/>
              <a:ext cx="5216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481" name="Line 56"/>
            <p:cNvSpPr/>
            <p:nvPr/>
          </p:nvSpPr>
          <p:spPr>
            <a:xfrm>
              <a:off x="295" y="4133"/>
              <a:ext cx="5216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482" name="Line 57"/>
            <p:cNvSpPr/>
            <p:nvPr/>
          </p:nvSpPr>
          <p:spPr>
            <a:xfrm>
              <a:off x="295" y="4417"/>
              <a:ext cx="5216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483" name="Line 58"/>
            <p:cNvSpPr/>
            <p:nvPr/>
          </p:nvSpPr>
          <p:spPr>
            <a:xfrm>
              <a:off x="295" y="4700"/>
              <a:ext cx="5216" cy="0"/>
            </a:xfrm>
            <a:prstGeom prst="line">
              <a:avLst/>
            </a:prstGeom>
            <a:ln w="2857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484" name="Line 59"/>
            <p:cNvSpPr/>
            <p:nvPr/>
          </p:nvSpPr>
          <p:spPr>
            <a:xfrm>
              <a:off x="295" y="2716"/>
              <a:ext cx="0" cy="1984"/>
            </a:xfrm>
            <a:prstGeom prst="line">
              <a:avLst/>
            </a:prstGeom>
            <a:ln w="2857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485" name="Line 60"/>
            <p:cNvSpPr/>
            <p:nvPr/>
          </p:nvSpPr>
          <p:spPr>
            <a:xfrm>
              <a:off x="1165" y="2716"/>
              <a:ext cx="0" cy="1984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486" name="Line 61"/>
            <p:cNvSpPr/>
            <p:nvPr/>
          </p:nvSpPr>
          <p:spPr>
            <a:xfrm>
              <a:off x="2110" y="2716"/>
              <a:ext cx="0" cy="1984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487" name="Line 62"/>
            <p:cNvSpPr/>
            <p:nvPr/>
          </p:nvSpPr>
          <p:spPr>
            <a:xfrm>
              <a:off x="3061" y="2716"/>
              <a:ext cx="0" cy="1984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488" name="Line 63"/>
            <p:cNvSpPr/>
            <p:nvPr/>
          </p:nvSpPr>
          <p:spPr>
            <a:xfrm>
              <a:off x="3773" y="2716"/>
              <a:ext cx="0" cy="1984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489" name="Line 64"/>
            <p:cNvSpPr/>
            <p:nvPr/>
          </p:nvSpPr>
          <p:spPr>
            <a:xfrm>
              <a:off x="4641" y="2716"/>
              <a:ext cx="0" cy="1984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490" name="Line 65"/>
            <p:cNvSpPr/>
            <p:nvPr/>
          </p:nvSpPr>
          <p:spPr>
            <a:xfrm>
              <a:off x="5511" y="2716"/>
              <a:ext cx="0" cy="1984"/>
            </a:xfrm>
            <a:prstGeom prst="line">
              <a:avLst/>
            </a:prstGeom>
            <a:ln w="28575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8491" name="Rectangle 70"/>
          <p:cNvSpPr/>
          <p:nvPr/>
        </p:nvSpPr>
        <p:spPr>
          <a:xfrm>
            <a:off x="2362200" y="1828800"/>
            <a:ext cx="434657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一些固体的熔点（在标准大气压下）</a:t>
            </a:r>
          </a:p>
        </p:txBody>
      </p:sp>
      <p:sp>
        <p:nvSpPr>
          <p:cNvPr id="4" name="矩形 4"/>
          <p:cNvSpPr/>
          <p:nvPr/>
        </p:nvSpPr>
        <p:spPr>
          <a:xfrm>
            <a:off x="431165" y="411163"/>
            <a:ext cx="4378960" cy="583565"/>
          </a:xfrm>
          <a:prstGeom prst="rect">
            <a:avLst/>
          </a:prstGeom>
          <a:gradFill rotWithShape="1">
            <a:gsLst>
              <a:gs pos="0">
                <a:srgbClr val="2C5D98">
                  <a:alpha val="100000"/>
                </a:srgbClr>
              </a:gs>
              <a:gs pos="80000">
                <a:srgbClr val="3C7BC7">
                  <a:alpha val="100000"/>
                </a:srgbClr>
              </a:gs>
              <a:gs pos="100000">
                <a:srgbClr val="3A7CCB">
                  <a:alpha val="100000"/>
                </a:srgbClr>
              </a:gs>
            </a:gsLst>
            <a:lin ang="5400000"/>
            <a:tileRect/>
          </a:gradFill>
          <a:ln w="9525" cap="flat" cmpd="sng">
            <a:solidFill>
              <a:srgbClr val="4A7EBB"/>
            </a:solidFill>
            <a:prstDash val="solid"/>
            <a:miter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 熔化和凝固的特征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87425" y="2636838"/>
            <a:ext cx="7315200" cy="2678113"/>
          </a:xfrm>
          <a:prstGeom prst="rect">
            <a:avLst/>
          </a:prstGeom>
          <a:noFill/>
          <a:ln w="12700" cap="sq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j-cs"/>
                <a:sym typeface="+mn-ea"/>
              </a:rPr>
              <a:t>1、不同的晶体熔点不同，</a:t>
            </a:r>
            <a:r>
              <a:rPr kumimoji="1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j-cs"/>
                <a:sym typeface="+mn-ea"/>
              </a:rPr>
              <a:t>熔点是晶体的一种特性</a:t>
            </a:r>
            <a:r>
              <a:rPr kumimoji="1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j-cs"/>
                <a:sym typeface="+mn-ea"/>
              </a:rPr>
              <a:t>。</a:t>
            </a:r>
            <a:r>
              <a:rPr kumimoji="1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j-cs"/>
                <a:sym typeface="+mn-ea"/>
              </a:rPr>
              <a:t>非晶体没有熔点</a:t>
            </a:r>
            <a:r>
              <a:rPr kumimoji="1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j-cs"/>
                <a:sym typeface="+mn-ea"/>
              </a:rPr>
              <a:t>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j-cs"/>
                <a:sym typeface="+mn-ea"/>
              </a:rPr>
              <a:t>2、凝固点：晶体有凝固点，同一晶体的凝固点与熔点相同。</a:t>
            </a:r>
            <a:r>
              <a:rPr kumimoji="1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j-cs"/>
                <a:sym typeface="+mn-ea"/>
              </a:rPr>
              <a:t>非晶体没有凝固点</a:t>
            </a:r>
            <a:r>
              <a:rPr kumimoji="1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j-cs"/>
                <a:sym typeface="+mn-ea"/>
              </a:rPr>
              <a:t>。</a:t>
            </a:r>
          </a:p>
        </p:txBody>
      </p:sp>
      <p:sp>
        <p:nvSpPr>
          <p:cNvPr id="19458" name="副标题 2"/>
          <p:cNvSpPr txBox="1"/>
          <p:nvPr/>
        </p:nvSpPr>
        <p:spPr>
          <a:xfrm>
            <a:off x="4117975" y="1916113"/>
            <a:ext cx="1054100" cy="6318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 defTabSz="914400"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注意</a:t>
            </a:r>
          </a:p>
        </p:txBody>
      </p:sp>
      <p:sp>
        <p:nvSpPr>
          <p:cNvPr id="4" name="矩形 4"/>
          <p:cNvSpPr/>
          <p:nvPr/>
        </p:nvSpPr>
        <p:spPr>
          <a:xfrm>
            <a:off x="431165" y="411163"/>
            <a:ext cx="4378960" cy="583565"/>
          </a:xfrm>
          <a:prstGeom prst="rect">
            <a:avLst/>
          </a:prstGeom>
          <a:gradFill rotWithShape="1">
            <a:gsLst>
              <a:gs pos="0">
                <a:srgbClr val="2C5D98">
                  <a:alpha val="100000"/>
                </a:srgbClr>
              </a:gs>
              <a:gs pos="80000">
                <a:srgbClr val="3C7BC7">
                  <a:alpha val="100000"/>
                </a:srgbClr>
              </a:gs>
              <a:gs pos="100000">
                <a:srgbClr val="3A7CCB">
                  <a:alpha val="100000"/>
                </a:srgbClr>
              </a:gs>
            </a:gsLst>
            <a:lin ang="5400000"/>
            <a:tileRect/>
          </a:gradFill>
          <a:ln w="9525" cap="flat" cmpd="sng">
            <a:solidFill>
              <a:srgbClr val="4A7EBB"/>
            </a:solidFill>
            <a:prstDash val="solid"/>
            <a:miter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 熔化和凝固的特征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6"/>
          <p:cNvSpPr txBox="1"/>
          <p:nvPr/>
        </p:nvSpPr>
        <p:spPr>
          <a:xfrm>
            <a:off x="971550" y="1868488"/>
            <a:ext cx="504825" cy="19383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食品冷冻保鲜</a:t>
            </a:r>
          </a:p>
        </p:txBody>
      </p:sp>
      <p:sp>
        <p:nvSpPr>
          <p:cNvPr id="24" name="文本框 6"/>
          <p:cNvSpPr txBox="1"/>
          <p:nvPr/>
        </p:nvSpPr>
        <p:spPr>
          <a:xfrm>
            <a:off x="7564438" y="1625600"/>
            <a:ext cx="596900" cy="2554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用冰袋给病人退热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813" y="1785938"/>
            <a:ext cx="2979737" cy="223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1200" y="1798638"/>
            <a:ext cx="3070225" cy="222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45013" y="4060825"/>
            <a:ext cx="3078162" cy="2297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文本框 6"/>
          <p:cNvSpPr txBox="1"/>
          <p:nvPr/>
        </p:nvSpPr>
        <p:spPr>
          <a:xfrm>
            <a:off x="7593013" y="4418013"/>
            <a:ext cx="598487" cy="16319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玻璃的吹制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113" y="4095750"/>
            <a:ext cx="1314450" cy="220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0038" y="4678363"/>
            <a:ext cx="1504950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6"/>
          <p:cNvSpPr txBox="1"/>
          <p:nvPr/>
        </p:nvSpPr>
        <p:spPr>
          <a:xfrm>
            <a:off x="976313" y="4383088"/>
            <a:ext cx="504825" cy="16319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注塑机图析</a:t>
            </a:r>
          </a:p>
        </p:txBody>
      </p:sp>
      <p:sp>
        <p:nvSpPr>
          <p:cNvPr id="7" name="矩形 4"/>
          <p:cNvSpPr/>
          <p:nvPr/>
        </p:nvSpPr>
        <p:spPr>
          <a:xfrm>
            <a:off x="431165" y="411163"/>
            <a:ext cx="4378960" cy="583565"/>
          </a:xfrm>
          <a:prstGeom prst="rect">
            <a:avLst/>
          </a:prstGeom>
          <a:gradFill rotWithShape="1">
            <a:gsLst>
              <a:gs pos="0">
                <a:srgbClr val="2C5D98">
                  <a:alpha val="100000"/>
                </a:srgbClr>
              </a:gs>
              <a:gs pos="80000">
                <a:srgbClr val="3C7BC7">
                  <a:alpha val="100000"/>
                </a:srgbClr>
              </a:gs>
              <a:gs pos="100000">
                <a:srgbClr val="3A7CCB">
                  <a:alpha val="100000"/>
                </a:srgbClr>
              </a:gs>
            </a:gsLst>
            <a:lin ang="5400000"/>
            <a:tileRect/>
          </a:gradFill>
          <a:ln w="9525" cap="flat" cmpd="sng">
            <a:solidFill>
              <a:srgbClr val="4A7EBB"/>
            </a:solidFill>
            <a:prstDash val="solid"/>
            <a:miter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三、 熔化和凝固的应用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/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987425" y="2708275"/>
            <a:ext cx="7315200" cy="1385888"/>
          </a:xfrm>
          <a:prstGeom prst="rect">
            <a:avLst/>
          </a:prstGeom>
          <a:noFill/>
          <a:ln w="12700" cap="sq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j-cs"/>
                <a:sym typeface="+mn-ea"/>
              </a:rPr>
              <a:t>        熔化、凝固会不会对我们的生产和生活造成不利的影响？如何避免这些不利影响？</a:t>
            </a:r>
          </a:p>
        </p:txBody>
      </p:sp>
      <p:sp>
        <p:nvSpPr>
          <p:cNvPr id="21508" name="副标题 2"/>
          <p:cNvSpPr txBox="1"/>
          <p:nvPr/>
        </p:nvSpPr>
        <p:spPr>
          <a:xfrm>
            <a:off x="4117975" y="1985963"/>
            <a:ext cx="1054100" cy="6318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 defTabSz="914400"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</a:t>
            </a:r>
          </a:p>
        </p:txBody>
      </p:sp>
      <p:sp>
        <p:nvSpPr>
          <p:cNvPr id="7" name="矩形 4"/>
          <p:cNvSpPr/>
          <p:nvPr/>
        </p:nvSpPr>
        <p:spPr>
          <a:xfrm>
            <a:off x="431165" y="411163"/>
            <a:ext cx="4378960" cy="583565"/>
          </a:xfrm>
          <a:prstGeom prst="rect">
            <a:avLst/>
          </a:prstGeom>
          <a:gradFill rotWithShape="1">
            <a:gsLst>
              <a:gs pos="0">
                <a:srgbClr val="2C5D98">
                  <a:alpha val="100000"/>
                </a:srgbClr>
              </a:gs>
              <a:gs pos="80000">
                <a:srgbClr val="3C7BC7">
                  <a:alpha val="100000"/>
                </a:srgbClr>
              </a:gs>
              <a:gs pos="100000">
                <a:srgbClr val="3A7CCB">
                  <a:alpha val="100000"/>
                </a:srgbClr>
              </a:gs>
            </a:gsLst>
            <a:lin ang="5400000"/>
            <a:tileRect/>
          </a:gradFill>
          <a:ln w="9525" cap="flat" cmpd="sng">
            <a:solidFill>
              <a:srgbClr val="4A7EBB"/>
            </a:solidFill>
            <a:prstDash val="solid"/>
            <a:miter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三、 熔化和凝固的应用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1"/>
          <p:cNvSpPr txBox="1"/>
          <p:nvPr/>
        </p:nvSpPr>
        <p:spPr>
          <a:xfrm>
            <a:off x="3779838" y="815975"/>
            <a:ext cx="163195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本课小结</a:t>
            </a:r>
          </a:p>
        </p:txBody>
      </p:sp>
      <p:sp>
        <p:nvSpPr>
          <p:cNvPr id="22530" name="文本框 1"/>
          <p:cNvSpPr txBox="1"/>
          <p:nvPr/>
        </p:nvSpPr>
        <p:spPr>
          <a:xfrm>
            <a:off x="2217738" y="1392238"/>
            <a:ext cx="4757737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通过本节课，你学到了什么？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71550" y="1851025"/>
            <a:ext cx="7200900" cy="4524375"/>
          </a:xfrm>
          <a:prstGeom prst="rect">
            <a:avLst/>
          </a:prstGeom>
          <a:noFill/>
          <a:ln w="12700" cap="sq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  <a:sym typeface="+mn-ea"/>
              </a:rPr>
              <a:t>1、</a:t>
            </a: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  <a:sym typeface="+mn-ea"/>
              </a:rPr>
              <a:t>熔化：</a:t>
            </a: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  <a:sym typeface="+mn-ea"/>
              </a:rPr>
              <a:t>物质从固态变成液态的过程叫做熔化。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  <a:sym typeface="+mn-ea"/>
              </a:rPr>
              <a:t>      </a:t>
            </a: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  <a:sym typeface="+mn-ea"/>
              </a:rPr>
              <a:t>凝固：</a:t>
            </a: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  <a:sym typeface="+mn-ea"/>
              </a:rPr>
              <a:t>物质从液态变成固态的过程叫做凝固。</a:t>
            </a: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  <a:sym typeface="+mn-ea"/>
              </a:rPr>
              <a:t> </a:t>
            </a: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黑体" panose="02010609060101010101" pitchFamily="49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  <a:sym typeface="+mn-ea"/>
              </a:rPr>
              <a:t>2、</a:t>
            </a: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  <a:sym typeface="+mn-ea"/>
              </a:rPr>
              <a:t>固体分为晶体和非晶体</a:t>
            </a: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  <a:sym typeface="+mn-ea"/>
              </a:rPr>
              <a:t>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  <a:sym typeface="+mn-ea"/>
              </a:rPr>
              <a:t>      晶体熔化和凝固时有熔点和凝固点。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  <a:sym typeface="+mn-ea"/>
              </a:rPr>
              <a:t>      同一晶体的凝固点和熔点相同。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  <a:sym typeface="+mn-ea"/>
              </a:rPr>
              <a:t>      不同的晶体熔点不同，熔点是晶体的一种特性。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  <a:sym typeface="+mn-ea"/>
              </a:rPr>
              <a:t>      非晶体没有凝固点和熔点。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  <a:sym typeface="+mn-ea"/>
              </a:rPr>
              <a:t> 3、</a:t>
            </a: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  <a:sym typeface="+mn-ea"/>
              </a:rPr>
              <a:t>熔化过程要吸热，凝固过程要放热</a:t>
            </a: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  <a:sym typeface="+mn-ea"/>
              </a:rPr>
              <a:t>。</a:t>
            </a:r>
          </a:p>
        </p:txBody>
      </p:sp>
      <p:sp>
        <p:nvSpPr>
          <p:cNvPr id="7" name="圆角矩形 6">
            <a:hlinkClick r:id="" action="ppaction://noaction"/>
          </p:cNvPr>
          <p:cNvSpPr/>
          <p:nvPr/>
        </p:nvSpPr>
        <p:spPr bwMode="auto">
          <a:xfrm>
            <a:off x="534670" y="278130"/>
            <a:ext cx="1071563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本课小结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圆角矩形 34"/>
          <p:cNvSpPr/>
          <p:nvPr/>
        </p:nvSpPr>
        <p:spPr>
          <a:xfrm>
            <a:off x="3730625" y="1160463"/>
            <a:ext cx="1684338" cy="579437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随堂练习</a:t>
            </a:r>
          </a:p>
        </p:txBody>
      </p:sp>
      <p:sp>
        <p:nvSpPr>
          <p:cNvPr id="5" name="Text Box 2"/>
          <p:cNvSpPr txBox="1"/>
          <p:nvPr/>
        </p:nvSpPr>
        <p:spPr>
          <a:xfrm>
            <a:off x="971550" y="2005013"/>
            <a:ext cx="7200900" cy="1949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1、在南极，气温常常达到零下40摄氏度，请问，在那里可以使用酒精温度计来测量气温吗？那么水银温度计呢？</a:t>
            </a:r>
          </a:p>
        </p:txBody>
      </p:sp>
      <p:sp>
        <p:nvSpPr>
          <p:cNvPr id="6" name="Text Box 4"/>
          <p:cNvSpPr txBox="1"/>
          <p:nvPr/>
        </p:nvSpPr>
        <p:spPr>
          <a:xfrm>
            <a:off x="971550" y="4221163"/>
            <a:ext cx="7200900" cy="1384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2、有句话叫“下雪不冷，化雪冷”你是如何理解呢？</a:t>
            </a:r>
          </a:p>
        </p:txBody>
      </p:sp>
      <p:sp>
        <p:nvSpPr>
          <p:cNvPr id="7" name="圆角矩形 6">
            <a:hlinkClick r:id="" action="ppaction://noaction"/>
          </p:cNvPr>
          <p:cNvSpPr/>
          <p:nvPr/>
        </p:nvSpPr>
        <p:spPr bwMode="auto">
          <a:xfrm>
            <a:off x="403543" y="518160"/>
            <a:ext cx="1073150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随堂练习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314325" y="279400"/>
            <a:ext cx="45354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/>
              <a:t>滚滚黄河水</a:t>
            </a:r>
          </a:p>
        </p:txBody>
      </p:sp>
      <p:pic>
        <p:nvPicPr>
          <p:cNvPr id="15363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" y="736600"/>
            <a:ext cx="48006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云形标注 1"/>
          <p:cNvSpPr/>
          <p:nvPr/>
        </p:nvSpPr>
        <p:spPr>
          <a:xfrm>
            <a:off x="5864225" y="1004888"/>
            <a:ext cx="2949575" cy="1828800"/>
          </a:xfrm>
          <a:prstGeom prst="cloudCallout">
            <a:avLst>
              <a:gd name="adj1" fmla="val 48004"/>
              <a:gd name="adj2" fmla="val 431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zh-CN" sz="3200">
                <a:solidFill>
                  <a:schemeClr val="bg1"/>
                </a:solidFill>
              </a:rPr>
              <a:t>黄河的源头在哪？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124325"/>
            <a:ext cx="3767138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0"/>
          <p:cNvSpPr txBox="1"/>
          <p:nvPr/>
        </p:nvSpPr>
        <p:spPr>
          <a:xfrm>
            <a:off x="971550" y="1700213"/>
            <a:ext cx="7200900" cy="332422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3、一杯冰，一部分已熔化，把它放在太阳下晒，在冰还没有全部熔化时，问这冰的温度为多少?若放在-10 </a:t>
            </a:r>
            <a:r>
              <a:rPr lang="en-US" altLang="zh-CN" sz="28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的房间里，水没有全部结成冰呢？</a:t>
            </a:r>
          </a:p>
          <a:p>
            <a:pPr defTabSz="914400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(大于0  </a:t>
            </a:r>
            <a:r>
              <a:rPr lang="en-US" altLang="zh-CN" sz="28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 、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等于0 </a:t>
            </a:r>
            <a:r>
              <a:rPr lang="en-US" altLang="zh-CN" sz="28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C、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小于0 </a:t>
            </a:r>
            <a:r>
              <a:rPr lang="en-US" altLang="zh-CN" sz="2800" baseline="30000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</a:p>
        </p:txBody>
      </p:sp>
      <p:sp>
        <p:nvSpPr>
          <p:cNvPr id="6" name="圆角矩形 5">
            <a:hlinkClick r:id="" action="ppaction://noaction"/>
          </p:cNvPr>
          <p:cNvSpPr/>
          <p:nvPr/>
        </p:nvSpPr>
        <p:spPr bwMode="auto">
          <a:xfrm>
            <a:off x="451803" y="615950"/>
            <a:ext cx="1073150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随堂练习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2554288" y="1123950"/>
            <a:ext cx="0" cy="3527425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 pitchFamily="2" charset="-122"/>
              <a:cs typeface="+mn-cs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554288" y="4651375"/>
            <a:ext cx="4752975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 pitchFamily="2" charset="-122"/>
              <a:cs typeface="+mn-cs"/>
            </a:endParaRPr>
          </a:p>
        </p:txBody>
      </p:sp>
      <p:sp>
        <p:nvSpPr>
          <p:cNvPr id="25603" name="Text Box 6"/>
          <p:cNvSpPr txBox="1"/>
          <p:nvPr/>
        </p:nvSpPr>
        <p:spPr>
          <a:xfrm>
            <a:off x="1928813" y="1052513"/>
            <a:ext cx="554037" cy="1008062"/>
          </a:xfrm>
          <a:prstGeom prst="rect">
            <a:avLst/>
          </a:prstGeom>
          <a:noFill/>
          <a:ln w="12700">
            <a:noFill/>
          </a:ln>
        </p:spPr>
        <p:txBody>
          <a:bodyPr vert="eaVert" anchor="t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温度</a:t>
            </a:r>
          </a:p>
        </p:txBody>
      </p:sp>
      <p:sp>
        <p:nvSpPr>
          <p:cNvPr id="25604" name="Text Box 7"/>
          <p:cNvSpPr txBox="1"/>
          <p:nvPr/>
        </p:nvSpPr>
        <p:spPr>
          <a:xfrm>
            <a:off x="6659563" y="4724400"/>
            <a:ext cx="1008062" cy="45720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时间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2554288" y="3427413"/>
            <a:ext cx="936625" cy="1223963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 pitchFamily="2" charset="-122"/>
              <a:cs typeface="+mn-cs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490913" y="3427413"/>
            <a:ext cx="1008063" cy="0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 pitchFamily="2" charset="-122"/>
              <a:cs typeface="+mn-cs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4498975" y="2492375"/>
            <a:ext cx="576263" cy="935038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 pitchFamily="2" charset="-122"/>
              <a:cs typeface="+mn-cs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5075238" y="2492375"/>
            <a:ext cx="503238" cy="935038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 pitchFamily="2" charset="-122"/>
              <a:cs typeface="+mn-cs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5578475" y="3427413"/>
            <a:ext cx="1008063" cy="0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 pitchFamily="2" charset="-122"/>
              <a:cs typeface="+mn-cs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6586538" y="3427413"/>
            <a:ext cx="431800" cy="865188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楷体" pitchFamily="2" charset="-122"/>
              <a:cs typeface="+mn-cs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266950" y="4724400"/>
            <a:ext cx="719138" cy="457200"/>
          </a:xfrm>
          <a:prstGeom prst="rect">
            <a:avLst/>
          </a:prstGeom>
          <a:noFill/>
          <a:ln w="12700" cap="sq">
            <a:noFill/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  <a:sym typeface="+mn-ea"/>
              </a:rPr>
              <a:t>O</a:t>
            </a:r>
          </a:p>
        </p:txBody>
      </p:sp>
      <p:sp>
        <p:nvSpPr>
          <p:cNvPr id="25612" name="Text Box 15"/>
          <p:cNvSpPr txBox="1"/>
          <p:nvPr/>
        </p:nvSpPr>
        <p:spPr>
          <a:xfrm>
            <a:off x="2843213" y="3068638"/>
            <a:ext cx="719137" cy="45720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Ａ</a:t>
            </a:r>
          </a:p>
        </p:txBody>
      </p:sp>
      <p:sp>
        <p:nvSpPr>
          <p:cNvPr id="25613" name="Text Box 16"/>
          <p:cNvSpPr txBox="1"/>
          <p:nvPr/>
        </p:nvSpPr>
        <p:spPr>
          <a:xfrm>
            <a:off x="4032250" y="2921000"/>
            <a:ext cx="719138" cy="45720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Ｂ</a:t>
            </a:r>
          </a:p>
        </p:txBody>
      </p:sp>
      <p:sp>
        <p:nvSpPr>
          <p:cNvPr id="25614" name="Text Box 17"/>
          <p:cNvSpPr txBox="1"/>
          <p:nvPr/>
        </p:nvSpPr>
        <p:spPr>
          <a:xfrm>
            <a:off x="4427538" y="2276475"/>
            <a:ext cx="719137" cy="45720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Ｃ</a:t>
            </a:r>
          </a:p>
        </p:txBody>
      </p:sp>
      <p:sp>
        <p:nvSpPr>
          <p:cNvPr id="25615" name="TextBox 94"/>
          <p:cNvSpPr txBox="1"/>
          <p:nvPr/>
        </p:nvSpPr>
        <p:spPr>
          <a:xfrm>
            <a:off x="857250" y="4824413"/>
            <a:ext cx="7572375" cy="1384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defTabSz="914400"/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思考：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 defTabSz="914400"/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点和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点的物质状态？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AB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段的物质状态？在熔化和凝固过程中是吸热还是放热？</a:t>
            </a:r>
          </a:p>
        </p:txBody>
      </p:sp>
      <p:sp>
        <p:nvSpPr>
          <p:cNvPr id="19" name="圆角矩形 18">
            <a:hlinkClick r:id="rId2" action="ppaction://hlinksldjump"/>
          </p:cNvPr>
          <p:cNvSpPr/>
          <p:nvPr/>
        </p:nvSpPr>
        <p:spPr bwMode="auto">
          <a:xfrm>
            <a:off x="301308" y="506730"/>
            <a:ext cx="1073150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随堂练习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图片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8" y="1882775"/>
            <a:ext cx="40735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750888" y="1271588"/>
            <a:ext cx="31607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/>
              <a:t>温度高：冰雪消融</a:t>
            </a:r>
          </a:p>
        </p:txBody>
      </p:sp>
      <p:pic>
        <p:nvPicPr>
          <p:cNvPr id="17412" name="图片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2475" y="1882775"/>
            <a:ext cx="3997325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979988" y="1271588"/>
            <a:ext cx="31607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/>
              <a:t>温度低：河面结冰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216150" y="4805045"/>
            <a:ext cx="1187450" cy="9220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540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固</a:t>
            </a:r>
          </a:p>
        </p:txBody>
      </p:sp>
      <p:sp>
        <p:nvSpPr>
          <p:cNvPr id="15" name="右箭头 14"/>
          <p:cNvSpPr/>
          <p:nvPr/>
        </p:nvSpPr>
        <p:spPr>
          <a:xfrm>
            <a:off x="3644900" y="4976813"/>
            <a:ext cx="1443038" cy="263525"/>
          </a:xfrm>
          <a:prstGeom prst="rightArrow">
            <a:avLst>
              <a:gd name="adj1" fmla="val 50000"/>
              <a:gd name="adj2" fmla="val 162995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626100" y="4805045"/>
            <a:ext cx="1187450" cy="9220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540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液</a:t>
            </a:r>
          </a:p>
        </p:txBody>
      </p:sp>
      <p:sp>
        <p:nvSpPr>
          <p:cNvPr id="17" name="右箭头 16"/>
          <p:cNvSpPr/>
          <p:nvPr/>
        </p:nvSpPr>
        <p:spPr>
          <a:xfrm rot="10800000">
            <a:off x="3529013" y="5332413"/>
            <a:ext cx="1446212" cy="252412"/>
          </a:xfrm>
          <a:prstGeom prst="rightArrow">
            <a:avLst>
              <a:gd name="adj1" fmla="val 50000"/>
              <a:gd name="adj2" fmla="val 162995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5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8" name="矩形 4"/>
          <p:cNvSpPr/>
          <p:nvPr/>
        </p:nvSpPr>
        <p:spPr>
          <a:xfrm>
            <a:off x="431800" y="411163"/>
            <a:ext cx="3380105" cy="583565"/>
          </a:xfrm>
          <a:prstGeom prst="rect">
            <a:avLst/>
          </a:prstGeom>
          <a:gradFill rotWithShape="1">
            <a:gsLst>
              <a:gs pos="0">
                <a:srgbClr val="2C5D98">
                  <a:alpha val="100000"/>
                </a:srgbClr>
              </a:gs>
              <a:gs pos="80000">
                <a:srgbClr val="3C7BC7">
                  <a:alpha val="100000"/>
                </a:srgbClr>
              </a:gs>
              <a:gs pos="100000">
                <a:srgbClr val="3A7CCB">
                  <a:alpha val="100000"/>
                </a:srgbClr>
              </a:gs>
            </a:gsLst>
            <a:lin ang="5400000"/>
            <a:tileRect/>
          </a:gradFill>
          <a:ln w="9525" cap="flat" cmpd="sng">
            <a:solidFill>
              <a:srgbClr val="4A7EBB"/>
            </a:solidFill>
            <a:prstDash val="solid"/>
            <a:miter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一、   熔化与凝固</a:t>
            </a:r>
          </a:p>
        </p:txBody>
      </p:sp>
      <p:sp>
        <p:nvSpPr>
          <p:cNvPr id="218" name=" 218"/>
          <p:cNvSpPr/>
          <p:nvPr/>
        </p:nvSpPr>
        <p:spPr>
          <a:xfrm rot="10800000">
            <a:off x="5162550" y="1454150"/>
            <a:ext cx="1477963" cy="1752600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dirty="0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18125" y="2247900"/>
            <a:ext cx="1166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液态</a:t>
            </a:r>
          </a:p>
        </p:txBody>
      </p:sp>
      <p:sp>
        <p:nvSpPr>
          <p:cNvPr id="160" name=" 160"/>
          <p:cNvSpPr/>
          <p:nvPr/>
        </p:nvSpPr>
        <p:spPr>
          <a:xfrm rot="19020000" flipV="1">
            <a:off x="3665538" y="2225675"/>
            <a:ext cx="1084262" cy="78105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635125" y="1752600"/>
            <a:ext cx="1290638" cy="13239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1697038" y="2122488"/>
            <a:ext cx="1166812" cy="5826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固态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771525" y="1206500"/>
            <a:ext cx="3160713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/>
              <a:t>1 </a:t>
            </a:r>
            <a:r>
              <a:rPr lang="zh-CN" altLang="en-US" sz="2400"/>
              <a:t>熔化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755650" y="5876925"/>
            <a:ext cx="7192963" cy="519113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熔化：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物质从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固态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变成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液态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的过程叫做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熔化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pic>
        <p:nvPicPr>
          <p:cNvPr id="19467" name="Picture 11" descr="t01c746e18252007fe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" y="3429000"/>
            <a:ext cx="2952750" cy="2286000"/>
          </a:xfrm>
          <a:prstGeom prst="rect">
            <a:avLst/>
          </a:prstGeom>
          <a:noFill/>
        </p:spPr>
      </p:pic>
      <p:pic>
        <p:nvPicPr>
          <p:cNvPr id="19469" name="Picture 13" descr="t01bd29c79eec2403e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0913" y="3429000"/>
            <a:ext cx="2665412" cy="2286000"/>
          </a:xfrm>
          <a:prstGeom prst="rect">
            <a:avLst/>
          </a:prstGeom>
          <a:noFill/>
        </p:spPr>
      </p:pic>
      <p:pic>
        <p:nvPicPr>
          <p:cNvPr id="19471" name="Picture 15" descr="t018adc2f380463be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3429000"/>
            <a:ext cx="2447925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28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8" name="矩形 4"/>
          <p:cNvSpPr/>
          <p:nvPr/>
        </p:nvSpPr>
        <p:spPr>
          <a:xfrm>
            <a:off x="431800" y="411163"/>
            <a:ext cx="3380105" cy="583565"/>
          </a:xfrm>
          <a:prstGeom prst="rect">
            <a:avLst/>
          </a:prstGeom>
          <a:gradFill rotWithShape="1">
            <a:gsLst>
              <a:gs pos="0">
                <a:srgbClr val="2C5D98">
                  <a:alpha val="100000"/>
                </a:srgbClr>
              </a:gs>
              <a:gs pos="80000">
                <a:srgbClr val="3C7BC7">
                  <a:alpha val="100000"/>
                </a:srgbClr>
              </a:gs>
              <a:gs pos="100000">
                <a:srgbClr val="3A7CCB">
                  <a:alpha val="100000"/>
                </a:srgbClr>
              </a:gs>
            </a:gsLst>
            <a:lin ang="5400000"/>
            <a:tileRect/>
          </a:gradFill>
          <a:ln w="9525" cap="flat" cmpd="sng">
            <a:solidFill>
              <a:srgbClr val="4A7EBB"/>
            </a:solidFill>
            <a:prstDash val="solid"/>
            <a:miter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一、   熔化与凝固</a:t>
            </a:r>
          </a:p>
        </p:txBody>
      </p:sp>
      <p:sp>
        <p:nvSpPr>
          <p:cNvPr id="218" name=" 218"/>
          <p:cNvSpPr/>
          <p:nvPr/>
        </p:nvSpPr>
        <p:spPr>
          <a:xfrm rot="10800000">
            <a:off x="1820545" y="1431925"/>
            <a:ext cx="1477963" cy="1752600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dirty="0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76120" y="2225675"/>
            <a:ext cx="1166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液态</a:t>
            </a:r>
          </a:p>
        </p:txBody>
      </p:sp>
      <p:sp>
        <p:nvSpPr>
          <p:cNvPr id="160" name=" 160"/>
          <p:cNvSpPr/>
          <p:nvPr/>
        </p:nvSpPr>
        <p:spPr>
          <a:xfrm rot="19020000" flipV="1">
            <a:off x="3665538" y="2225675"/>
            <a:ext cx="1084262" cy="78105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441315" y="1785620"/>
            <a:ext cx="1290638" cy="13239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503228" y="2155508"/>
            <a:ext cx="1166812" cy="5826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固态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771525" y="1206500"/>
            <a:ext cx="3160713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/>
              <a:t>2 </a:t>
            </a:r>
            <a:r>
              <a:rPr lang="zh-CN" altLang="en-US" sz="2400"/>
              <a:t>凝固</a:t>
            </a:r>
          </a:p>
        </p:txBody>
      </p:sp>
      <p:sp>
        <p:nvSpPr>
          <p:cNvPr id="5" name="Text Box 6"/>
          <p:cNvSpPr txBox="1"/>
          <p:nvPr/>
        </p:nvSpPr>
        <p:spPr>
          <a:xfrm>
            <a:off x="603885" y="5857240"/>
            <a:ext cx="7207250" cy="522288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凝固：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物质从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液态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变成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固态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的过程叫做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凝固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360" y="3378200"/>
            <a:ext cx="3437890" cy="2286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5635" y="3378200"/>
            <a:ext cx="3275965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28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4"/>
          <p:cNvSpPr/>
          <p:nvPr/>
        </p:nvSpPr>
        <p:spPr>
          <a:xfrm>
            <a:off x="431165" y="411163"/>
            <a:ext cx="4378960" cy="583565"/>
          </a:xfrm>
          <a:prstGeom prst="rect">
            <a:avLst/>
          </a:prstGeom>
          <a:gradFill rotWithShape="1">
            <a:gsLst>
              <a:gs pos="0">
                <a:srgbClr val="2C5D98">
                  <a:alpha val="100000"/>
                </a:srgbClr>
              </a:gs>
              <a:gs pos="80000">
                <a:srgbClr val="3C7BC7">
                  <a:alpha val="100000"/>
                </a:srgbClr>
              </a:gs>
              <a:gs pos="100000">
                <a:srgbClr val="3A7CCB">
                  <a:alpha val="100000"/>
                </a:srgbClr>
              </a:gs>
            </a:gsLst>
            <a:lin ang="5400000"/>
            <a:tileRect/>
          </a:gradFill>
          <a:ln w="9525" cap="flat" cmpd="sng">
            <a:solidFill>
              <a:srgbClr val="4A7EBB"/>
            </a:solidFill>
            <a:prstDash val="solid"/>
            <a:miter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 熔化和凝固的特征</a:t>
            </a:r>
          </a:p>
        </p:txBody>
      </p:sp>
      <p:sp>
        <p:nvSpPr>
          <p:cNvPr id="28674" name="文本框 5"/>
          <p:cNvSpPr txBox="1">
            <a:spLocks noChangeArrowheads="1"/>
          </p:cNvSpPr>
          <p:nvPr/>
        </p:nvSpPr>
        <p:spPr bwMode="auto">
          <a:xfrm>
            <a:off x="624205" y="1257300"/>
            <a:ext cx="348234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/>
              <a:t>1 </a:t>
            </a:r>
            <a:r>
              <a:rPr lang="zh-CN" altLang="en-US" sz="2400"/>
              <a:t>熔化的特征</a:t>
            </a:r>
          </a:p>
        </p:txBody>
      </p:sp>
      <p:sp>
        <p:nvSpPr>
          <p:cNvPr id="10241" name="副标题 2"/>
          <p:cNvSpPr txBox="1"/>
          <p:nvPr/>
        </p:nvSpPr>
        <p:spPr>
          <a:xfrm>
            <a:off x="2368233" y="1885633"/>
            <a:ext cx="6049962" cy="5699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 defTabSz="914400"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zh-CN" altLang="en-US" sz="32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探究冰、蜂蜡的熔化特点</a:t>
            </a:r>
          </a:p>
        </p:txBody>
      </p:sp>
      <p:pic>
        <p:nvPicPr>
          <p:cNvPr id="10242" name="Picture 2100" descr="E:\韩啸\2014.01\2014.01.06\第一章 二、熔化和凝固\1-3熔化和凝固\1-3图片\T1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4425" y="2562860"/>
            <a:ext cx="3297238" cy="3398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8"/>
          <p:cNvSpPr txBox="1"/>
          <p:nvPr/>
        </p:nvSpPr>
        <p:spPr>
          <a:xfrm>
            <a:off x="5889625" y="3368358"/>
            <a:ext cx="843280" cy="49149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defTabSz="914400"/>
            <a:r>
              <a:rPr lang="zh-CN" altLang="en-US" sz="2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碎冰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7908608" y="3604578"/>
            <a:ext cx="843280" cy="49149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defTabSz="914400"/>
            <a:r>
              <a:rPr lang="zh-CN" altLang="en-US" sz="26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碎蜡</a:t>
            </a:r>
          </a:p>
        </p:txBody>
      </p:sp>
      <p:sp>
        <p:nvSpPr>
          <p:cNvPr id="9" name="副标题 2"/>
          <p:cNvSpPr txBox="1"/>
          <p:nvPr/>
        </p:nvSpPr>
        <p:spPr>
          <a:xfrm>
            <a:off x="760730" y="3099435"/>
            <a:ext cx="4049395" cy="34575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defTabSz="914400">
              <a:lnSpc>
                <a:spcPct val="130000"/>
              </a:lnSpc>
              <a:buClr>
                <a:schemeClr val="accent2"/>
              </a:buClr>
              <a:buSzPct val="80000"/>
            </a:pPr>
            <a:r>
              <a:rPr lang="zh-CN" altLang="en-US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如图所示，分别在盛有</a:t>
            </a: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碎冰</a:t>
            </a:r>
            <a:r>
              <a:rPr lang="zh-CN" altLang="en-US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碎蜡</a:t>
            </a:r>
            <a:r>
              <a:rPr lang="zh-CN" altLang="en-US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的试管中各插入一支温度计，再将试管放在盛水的烧杯中。用酒精灯对烧杯缓慢加热，观察</a:t>
            </a: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碎冰</a:t>
            </a:r>
            <a:r>
              <a:rPr lang="zh-CN" altLang="en-US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碎蜡</a:t>
            </a:r>
            <a:r>
              <a:rPr lang="zh-CN" altLang="en-US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的变化情况及温度计示数的变化。</a:t>
            </a:r>
          </a:p>
        </p:txBody>
      </p:sp>
      <p:sp>
        <p:nvSpPr>
          <p:cNvPr id="12" name="副标题 2"/>
          <p:cNvSpPr txBox="1"/>
          <p:nvPr/>
        </p:nvSpPr>
        <p:spPr bwMode="auto">
          <a:xfrm>
            <a:off x="694055" y="1885950"/>
            <a:ext cx="10541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R="0" defTabSz="914400">
              <a:spcBef>
                <a:spcPts val="0"/>
              </a:spcBef>
              <a:buClr>
                <a:srgbClr val="477AB1"/>
              </a:buClr>
              <a:buSzPct val="70000"/>
              <a:buFontTx/>
              <a:buNone/>
              <a:defRPr/>
            </a:pPr>
            <a:r>
              <a:rPr kumimoji="1" lang="zh-CN" altLang="en-US" sz="3200" kern="1200" cap="small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活动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ph sz="half" idx="1"/>
          </p:nvPr>
        </p:nvGraphicFramePr>
        <p:xfrm>
          <a:off x="395288" y="765175"/>
          <a:ext cx="8424862" cy="792480"/>
        </p:xfrm>
        <a:graphic>
          <a:graphicData uri="http://schemas.openxmlformats.org/drawingml/2006/table">
            <a:tbl>
              <a:tblPr/>
              <a:tblGrid>
                <a:gridCol w="1181100"/>
                <a:gridCol w="557212"/>
                <a:gridCol w="557213"/>
                <a:gridCol w="534987"/>
                <a:gridCol w="579438"/>
                <a:gridCol w="560387"/>
                <a:gridCol w="554038"/>
                <a:gridCol w="558800"/>
                <a:gridCol w="555625"/>
                <a:gridCol w="557212"/>
                <a:gridCol w="557213"/>
                <a:gridCol w="558800"/>
                <a:gridCol w="555625"/>
                <a:gridCol w="557212"/>
              </a:tblGrid>
              <a:tr h="36561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时间</a:t>
                      </a:r>
                      <a:r>
                        <a:rPr kumimoji="1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/</a:t>
                      </a:r>
                      <a:r>
                        <a:rPr kumimoji="1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分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7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9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2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温度</a:t>
                      </a: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/℃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-10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-8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-6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-5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-2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12" name="Text Box 49"/>
          <p:cNvSpPr txBox="1"/>
          <p:nvPr/>
        </p:nvSpPr>
        <p:spPr>
          <a:xfrm>
            <a:off x="2643188" y="142875"/>
            <a:ext cx="4021137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冰熔化过程记录表</a:t>
            </a:r>
          </a:p>
        </p:txBody>
      </p:sp>
      <p:grpSp>
        <p:nvGrpSpPr>
          <p:cNvPr id="11313" name="Group 50"/>
          <p:cNvGrpSpPr/>
          <p:nvPr/>
        </p:nvGrpSpPr>
        <p:grpSpPr>
          <a:xfrm>
            <a:off x="508000" y="1628775"/>
            <a:ext cx="6434138" cy="5197475"/>
            <a:chOff x="113" y="981"/>
            <a:chExt cx="4053" cy="3274"/>
          </a:xfrm>
        </p:grpSpPr>
        <p:grpSp>
          <p:nvGrpSpPr>
            <p:cNvPr id="11314" name="Group 51"/>
            <p:cNvGrpSpPr/>
            <p:nvPr/>
          </p:nvGrpSpPr>
          <p:grpSpPr>
            <a:xfrm>
              <a:off x="113" y="981"/>
              <a:ext cx="4053" cy="3096"/>
              <a:chOff x="1202" y="391"/>
              <a:chExt cx="4053" cy="3096"/>
            </a:xfrm>
          </p:grpSpPr>
          <p:grpSp>
            <p:nvGrpSpPr>
              <p:cNvPr id="11315" name="Group 52"/>
              <p:cNvGrpSpPr/>
              <p:nvPr/>
            </p:nvGrpSpPr>
            <p:grpSpPr>
              <a:xfrm>
                <a:off x="1639" y="391"/>
                <a:ext cx="3084" cy="2813"/>
                <a:chOff x="839" y="436"/>
                <a:chExt cx="3084" cy="3085"/>
              </a:xfrm>
            </p:grpSpPr>
            <p:sp>
              <p:nvSpPr>
                <p:cNvPr id="24" name="Line 53"/>
                <p:cNvSpPr>
                  <a:spLocks noChangeShapeType="1"/>
                </p:cNvSpPr>
                <p:nvPr/>
              </p:nvSpPr>
              <p:spPr bwMode="auto">
                <a:xfrm rot="10800000">
                  <a:off x="839" y="436"/>
                  <a:ext cx="0" cy="308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tailEnd type="triangle" w="med" len="med"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25" name="Line 54"/>
                <p:cNvSpPr>
                  <a:spLocks noChangeShapeType="1"/>
                </p:cNvSpPr>
                <p:nvPr/>
              </p:nvSpPr>
              <p:spPr bwMode="auto">
                <a:xfrm>
                  <a:off x="839" y="3521"/>
                  <a:ext cx="308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tailEnd type="triangle" w="med" len="med"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26" name="Line 55"/>
                <p:cNvSpPr>
                  <a:spLocks noChangeShapeType="1"/>
                </p:cNvSpPr>
                <p:nvPr/>
              </p:nvSpPr>
              <p:spPr bwMode="auto">
                <a:xfrm>
                  <a:off x="1020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27" name="Line 56"/>
                <p:cNvSpPr>
                  <a:spLocks noChangeShapeType="1"/>
                </p:cNvSpPr>
                <p:nvPr/>
              </p:nvSpPr>
              <p:spPr bwMode="auto">
                <a:xfrm>
                  <a:off x="1202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28" name="Line 57"/>
                <p:cNvSpPr>
                  <a:spLocks noChangeShapeType="1"/>
                </p:cNvSpPr>
                <p:nvPr/>
              </p:nvSpPr>
              <p:spPr bwMode="auto">
                <a:xfrm>
                  <a:off x="1383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29" name="Line 58"/>
                <p:cNvSpPr>
                  <a:spLocks noChangeShapeType="1"/>
                </p:cNvSpPr>
                <p:nvPr/>
              </p:nvSpPr>
              <p:spPr bwMode="auto">
                <a:xfrm>
                  <a:off x="1565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30" name="Line 59"/>
                <p:cNvSpPr>
                  <a:spLocks noChangeShapeType="1"/>
                </p:cNvSpPr>
                <p:nvPr/>
              </p:nvSpPr>
              <p:spPr bwMode="auto">
                <a:xfrm>
                  <a:off x="1746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31" name="Line 60"/>
                <p:cNvSpPr>
                  <a:spLocks noChangeShapeType="1"/>
                </p:cNvSpPr>
                <p:nvPr/>
              </p:nvSpPr>
              <p:spPr bwMode="auto">
                <a:xfrm>
                  <a:off x="1927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32" name="Line 61"/>
                <p:cNvSpPr>
                  <a:spLocks noChangeShapeType="1"/>
                </p:cNvSpPr>
                <p:nvPr/>
              </p:nvSpPr>
              <p:spPr bwMode="auto">
                <a:xfrm>
                  <a:off x="2109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33" name="Line 62"/>
                <p:cNvSpPr>
                  <a:spLocks noChangeShapeType="1"/>
                </p:cNvSpPr>
                <p:nvPr/>
              </p:nvSpPr>
              <p:spPr bwMode="auto">
                <a:xfrm>
                  <a:off x="2290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34" name="Line 63"/>
                <p:cNvSpPr>
                  <a:spLocks noChangeShapeType="1"/>
                </p:cNvSpPr>
                <p:nvPr/>
              </p:nvSpPr>
              <p:spPr bwMode="auto">
                <a:xfrm>
                  <a:off x="2472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35" name="Line 64"/>
                <p:cNvSpPr>
                  <a:spLocks noChangeShapeType="1"/>
                </p:cNvSpPr>
                <p:nvPr/>
              </p:nvSpPr>
              <p:spPr bwMode="auto">
                <a:xfrm>
                  <a:off x="2653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36" name="Line 65"/>
                <p:cNvSpPr>
                  <a:spLocks noChangeShapeType="1"/>
                </p:cNvSpPr>
                <p:nvPr/>
              </p:nvSpPr>
              <p:spPr bwMode="auto">
                <a:xfrm>
                  <a:off x="2835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37" name="Line 66"/>
                <p:cNvSpPr>
                  <a:spLocks noChangeShapeType="1"/>
                </p:cNvSpPr>
                <p:nvPr/>
              </p:nvSpPr>
              <p:spPr bwMode="auto">
                <a:xfrm>
                  <a:off x="3016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38" name="Line 67"/>
                <p:cNvSpPr>
                  <a:spLocks noChangeShapeType="1"/>
                </p:cNvSpPr>
                <p:nvPr/>
              </p:nvSpPr>
              <p:spPr bwMode="auto">
                <a:xfrm>
                  <a:off x="3198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39" name="Line 68"/>
                <p:cNvSpPr>
                  <a:spLocks noChangeShapeType="1"/>
                </p:cNvSpPr>
                <p:nvPr/>
              </p:nvSpPr>
              <p:spPr bwMode="auto">
                <a:xfrm>
                  <a:off x="3560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40" name="Line 69"/>
                <p:cNvSpPr>
                  <a:spLocks noChangeShapeType="1"/>
                </p:cNvSpPr>
                <p:nvPr/>
              </p:nvSpPr>
              <p:spPr bwMode="auto">
                <a:xfrm>
                  <a:off x="3379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41" name="Line 70"/>
                <p:cNvSpPr>
                  <a:spLocks noChangeShapeType="1"/>
                </p:cNvSpPr>
                <p:nvPr/>
              </p:nvSpPr>
              <p:spPr bwMode="auto">
                <a:xfrm>
                  <a:off x="839" y="3339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42" name="Line 71"/>
                <p:cNvSpPr>
                  <a:spLocks noChangeShapeType="1"/>
                </p:cNvSpPr>
                <p:nvPr/>
              </p:nvSpPr>
              <p:spPr bwMode="auto">
                <a:xfrm>
                  <a:off x="839" y="3158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43" name="Line 72"/>
                <p:cNvSpPr>
                  <a:spLocks noChangeShapeType="1"/>
                </p:cNvSpPr>
                <p:nvPr/>
              </p:nvSpPr>
              <p:spPr bwMode="auto">
                <a:xfrm>
                  <a:off x="839" y="2976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44" name="Line 73"/>
                <p:cNvSpPr>
                  <a:spLocks noChangeShapeType="1"/>
                </p:cNvSpPr>
                <p:nvPr/>
              </p:nvSpPr>
              <p:spPr bwMode="auto">
                <a:xfrm>
                  <a:off x="839" y="2795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45" name="Line 74"/>
                <p:cNvSpPr>
                  <a:spLocks noChangeShapeType="1"/>
                </p:cNvSpPr>
                <p:nvPr/>
              </p:nvSpPr>
              <p:spPr bwMode="auto">
                <a:xfrm>
                  <a:off x="839" y="2614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46" name="Line 75"/>
                <p:cNvSpPr>
                  <a:spLocks noChangeShapeType="1"/>
                </p:cNvSpPr>
                <p:nvPr/>
              </p:nvSpPr>
              <p:spPr bwMode="auto">
                <a:xfrm>
                  <a:off x="839" y="2432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47" name="Line 76"/>
                <p:cNvSpPr>
                  <a:spLocks noChangeShapeType="1"/>
                </p:cNvSpPr>
                <p:nvPr/>
              </p:nvSpPr>
              <p:spPr bwMode="auto">
                <a:xfrm>
                  <a:off x="839" y="2251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48" name="Line 77"/>
                <p:cNvSpPr>
                  <a:spLocks noChangeShapeType="1"/>
                </p:cNvSpPr>
                <p:nvPr/>
              </p:nvSpPr>
              <p:spPr bwMode="auto">
                <a:xfrm>
                  <a:off x="839" y="2069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49" name="Line 78"/>
                <p:cNvSpPr>
                  <a:spLocks noChangeShapeType="1"/>
                </p:cNvSpPr>
                <p:nvPr/>
              </p:nvSpPr>
              <p:spPr bwMode="auto">
                <a:xfrm>
                  <a:off x="839" y="1888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50" name="Line 79"/>
                <p:cNvSpPr>
                  <a:spLocks noChangeShapeType="1"/>
                </p:cNvSpPr>
                <p:nvPr/>
              </p:nvSpPr>
              <p:spPr bwMode="auto">
                <a:xfrm>
                  <a:off x="839" y="1706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51" name="Line 80"/>
                <p:cNvSpPr>
                  <a:spLocks noChangeShapeType="1"/>
                </p:cNvSpPr>
                <p:nvPr/>
              </p:nvSpPr>
              <p:spPr bwMode="auto">
                <a:xfrm>
                  <a:off x="839" y="1525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52" name="Line 81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53" name="Line 82"/>
                <p:cNvSpPr>
                  <a:spLocks noChangeShapeType="1"/>
                </p:cNvSpPr>
                <p:nvPr/>
              </p:nvSpPr>
              <p:spPr bwMode="auto">
                <a:xfrm>
                  <a:off x="839" y="1162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54" name="Line 83"/>
                <p:cNvSpPr>
                  <a:spLocks noChangeShapeType="1"/>
                </p:cNvSpPr>
                <p:nvPr/>
              </p:nvSpPr>
              <p:spPr bwMode="auto">
                <a:xfrm>
                  <a:off x="839" y="799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55" name="Line 84"/>
                <p:cNvSpPr>
                  <a:spLocks noChangeShapeType="1"/>
                </p:cNvSpPr>
                <p:nvPr/>
              </p:nvSpPr>
              <p:spPr bwMode="auto">
                <a:xfrm>
                  <a:off x="839" y="981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</p:grpSp>
          <p:sp>
            <p:nvSpPr>
              <p:cNvPr id="11348" name="Text Box 85"/>
              <p:cNvSpPr txBox="1"/>
              <p:nvPr/>
            </p:nvSpPr>
            <p:spPr>
              <a:xfrm>
                <a:off x="1565" y="391"/>
                <a:ext cx="908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defTabSz="914400">
                  <a:spcBef>
                    <a:spcPct val="50000"/>
                  </a:spcBef>
                </a:pPr>
                <a:r>
                  <a:rPr lang="zh-CN" alt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温度</a:t>
                </a:r>
                <a:r>
                  <a:rPr lang="en-US" altLang="zh-CN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/℃</a:t>
                </a:r>
              </a:p>
            </p:txBody>
          </p:sp>
          <p:sp>
            <p:nvSpPr>
              <p:cNvPr id="11349" name="Text Box 86"/>
              <p:cNvSpPr txBox="1"/>
              <p:nvPr/>
            </p:nvSpPr>
            <p:spPr>
              <a:xfrm>
                <a:off x="4303" y="3158"/>
                <a:ext cx="952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defTabSz="914400">
                  <a:spcBef>
                    <a:spcPct val="50000"/>
                  </a:spcBef>
                </a:pPr>
                <a:r>
                  <a:rPr lang="zh-CN" alt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时间</a:t>
                </a:r>
                <a:r>
                  <a:rPr lang="en-US" altLang="zh-CN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/</a:t>
                </a:r>
                <a:r>
                  <a:rPr lang="zh-CN" alt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分</a:t>
                </a:r>
              </a:p>
            </p:txBody>
          </p:sp>
          <p:sp>
            <p:nvSpPr>
              <p:cNvPr id="11350" name="Text Box 87"/>
              <p:cNvSpPr txBox="1"/>
              <p:nvPr/>
            </p:nvSpPr>
            <p:spPr>
              <a:xfrm>
                <a:off x="1474" y="3158"/>
                <a:ext cx="227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zh-CN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0</a:t>
                </a:r>
              </a:p>
            </p:txBody>
          </p:sp>
          <p:sp>
            <p:nvSpPr>
              <p:cNvPr id="11351" name="Text Box 88"/>
              <p:cNvSpPr txBox="1"/>
              <p:nvPr/>
            </p:nvSpPr>
            <p:spPr>
              <a:xfrm>
                <a:off x="1729" y="3158"/>
                <a:ext cx="181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zh-CN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2</a:t>
                </a:r>
              </a:p>
            </p:txBody>
          </p:sp>
          <p:sp>
            <p:nvSpPr>
              <p:cNvPr id="11352" name="Text Box 89"/>
              <p:cNvSpPr txBox="1"/>
              <p:nvPr/>
            </p:nvSpPr>
            <p:spPr>
              <a:xfrm>
                <a:off x="2035" y="3158"/>
                <a:ext cx="272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zh-CN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4</a:t>
                </a:r>
              </a:p>
            </p:txBody>
          </p:sp>
          <p:sp>
            <p:nvSpPr>
              <p:cNvPr id="11353" name="Text Box 90"/>
              <p:cNvSpPr txBox="1"/>
              <p:nvPr/>
            </p:nvSpPr>
            <p:spPr>
              <a:xfrm>
                <a:off x="2427" y="3158"/>
                <a:ext cx="272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zh-CN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6</a:t>
                </a:r>
              </a:p>
            </p:txBody>
          </p:sp>
          <p:sp>
            <p:nvSpPr>
              <p:cNvPr id="11354" name="Text Box 91"/>
              <p:cNvSpPr txBox="1"/>
              <p:nvPr/>
            </p:nvSpPr>
            <p:spPr>
              <a:xfrm>
                <a:off x="2804" y="3158"/>
                <a:ext cx="257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zh-CN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8</a:t>
                </a:r>
              </a:p>
            </p:txBody>
          </p:sp>
          <p:sp>
            <p:nvSpPr>
              <p:cNvPr id="11355" name="Text Box 92"/>
              <p:cNvSpPr txBox="1"/>
              <p:nvPr/>
            </p:nvSpPr>
            <p:spPr>
              <a:xfrm>
                <a:off x="3061" y="3158"/>
                <a:ext cx="544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defTabSz="914400"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10</a:t>
                </a:r>
              </a:p>
            </p:txBody>
          </p:sp>
          <p:sp>
            <p:nvSpPr>
              <p:cNvPr id="11356" name="Text Box 93"/>
              <p:cNvSpPr txBox="1"/>
              <p:nvPr/>
            </p:nvSpPr>
            <p:spPr>
              <a:xfrm>
                <a:off x="3408" y="3158"/>
                <a:ext cx="408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defTabSz="914400"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12</a:t>
                </a:r>
              </a:p>
            </p:txBody>
          </p:sp>
          <p:sp>
            <p:nvSpPr>
              <p:cNvPr id="11357" name="Text Box 94"/>
              <p:cNvSpPr txBox="1"/>
              <p:nvPr/>
            </p:nvSpPr>
            <p:spPr>
              <a:xfrm>
                <a:off x="3816" y="3158"/>
                <a:ext cx="408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defTabSz="914400"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14</a:t>
                </a:r>
              </a:p>
            </p:txBody>
          </p:sp>
          <p:sp>
            <p:nvSpPr>
              <p:cNvPr id="11358" name="Text Box 95"/>
              <p:cNvSpPr txBox="1"/>
              <p:nvPr/>
            </p:nvSpPr>
            <p:spPr>
              <a:xfrm>
                <a:off x="1202" y="3012"/>
                <a:ext cx="454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defTabSz="914400"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-10</a:t>
                </a:r>
              </a:p>
            </p:txBody>
          </p:sp>
          <p:sp>
            <p:nvSpPr>
              <p:cNvPr id="11359" name="Text Box 96"/>
              <p:cNvSpPr txBox="1"/>
              <p:nvPr/>
            </p:nvSpPr>
            <p:spPr>
              <a:xfrm>
                <a:off x="1292" y="2206"/>
                <a:ext cx="499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defTabSz="914400"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-5</a:t>
                </a:r>
              </a:p>
            </p:txBody>
          </p:sp>
          <p:sp>
            <p:nvSpPr>
              <p:cNvPr id="11360" name="Text Box 97"/>
              <p:cNvSpPr txBox="1"/>
              <p:nvPr/>
            </p:nvSpPr>
            <p:spPr>
              <a:xfrm>
                <a:off x="1337" y="1389"/>
                <a:ext cx="453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defTabSz="914400"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0</a:t>
                </a:r>
              </a:p>
            </p:txBody>
          </p:sp>
          <p:sp>
            <p:nvSpPr>
              <p:cNvPr id="11361" name="Text Box 98"/>
              <p:cNvSpPr txBox="1"/>
              <p:nvPr/>
            </p:nvSpPr>
            <p:spPr>
              <a:xfrm>
                <a:off x="1382" y="563"/>
                <a:ext cx="454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defTabSz="914400"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5</a:t>
                </a:r>
              </a:p>
            </p:txBody>
          </p:sp>
        </p:grpSp>
        <p:sp>
          <p:nvSpPr>
            <p:cNvPr id="8" name="Rectangle 99"/>
            <p:cNvSpPr>
              <a:spLocks noChangeArrowheads="1"/>
            </p:cNvSpPr>
            <p:nvPr/>
          </p:nvSpPr>
          <p:spPr bwMode="auto">
            <a:xfrm>
              <a:off x="1032" y="3965"/>
              <a:ext cx="1267" cy="29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n-lt"/>
                  <a:ea typeface="黑体" panose="02010609060101010101" pitchFamily="49" charset="-122"/>
                  <a:cs typeface="+mn-cs"/>
                  <a:sym typeface="+mn-ea"/>
                </a:rPr>
                <a:t>冰熔化的图象</a:t>
              </a:r>
            </a:p>
          </p:txBody>
        </p:sp>
      </p:grpSp>
      <p:grpSp>
        <p:nvGrpSpPr>
          <p:cNvPr id="7" name="Group 100"/>
          <p:cNvGrpSpPr/>
          <p:nvPr/>
        </p:nvGrpSpPr>
        <p:grpSpPr>
          <a:xfrm>
            <a:off x="1441450" y="455295"/>
            <a:ext cx="3603625" cy="4629785"/>
            <a:chOff x="612" y="1163"/>
            <a:chExt cx="1858" cy="2040"/>
          </a:xfrm>
        </p:grpSpPr>
        <p:sp>
          <p:nvSpPr>
            <p:cNvPr id="57" name="Oval 101"/>
            <p:cNvSpPr>
              <a:spLocks noChangeArrowheads="1"/>
            </p:cNvSpPr>
            <p:nvPr/>
          </p:nvSpPr>
          <p:spPr bwMode="auto">
            <a:xfrm>
              <a:off x="612" y="3158"/>
              <a:ext cx="45" cy="4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8" name="Oval 102"/>
            <p:cNvSpPr>
              <a:spLocks noChangeArrowheads="1"/>
            </p:cNvSpPr>
            <p:nvPr/>
          </p:nvSpPr>
          <p:spPr bwMode="auto">
            <a:xfrm>
              <a:off x="793" y="2841"/>
              <a:ext cx="45" cy="4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9" name="Oval 103"/>
            <p:cNvSpPr>
              <a:spLocks noChangeArrowheads="1"/>
            </p:cNvSpPr>
            <p:nvPr/>
          </p:nvSpPr>
          <p:spPr bwMode="auto">
            <a:xfrm>
              <a:off x="975" y="2478"/>
              <a:ext cx="45" cy="4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0" name="Oval 104"/>
            <p:cNvSpPr>
              <a:spLocks noChangeArrowheads="1"/>
            </p:cNvSpPr>
            <p:nvPr/>
          </p:nvSpPr>
          <p:spPr bwMode="auto">
            <a:xfrm>
              <a:off x="1110" y="2478"/>
              <a:ext cx="45" cy="4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1" name="Oval 105"/>
            <p:cNvSpPr>
              <a:spLocks noChangeArrowheads="1"/>
            </p:cNvSpPr>
            <p:nvPr/>
          </p:nvSpPr>
          <p:spPr bwMode="auto">
            <a:xfrm>
              <a:off x="1292" y="2478"/>
              <a:ext cx="45" cy="4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2" name="Oval 106"/>
            <p:cNvSpPr>
              <a:spLocks noChangeArrowheads="1"/>
            </p:cNvSpPr>
            <p:nvPr/>
          </p:nvSpPr>
          <p:spPr bwMode="auto">
            <a:xfrm>
              <a:off x="1428" y="2478"/>
              <a:ext cx="45" cy="4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3" name="Oval 107"/>
            <p:cNvSpPr>
              <a:spLocks noChangeArrowheads="1"/>
            </p:cNvSpPr>
            <p:nvPr/>
          </p:nvSpPr>
          <p:spPr bwMode="auto">
            <a:xfrm>
              <a:off x="1609" y="2478"/>
              <a:ext cx="45" cy="4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4" name="Oval 108"/>
            <p:cNvSpPr>
              <a:spLocks noChangeArrowheads="1"/>
            </p:cNvSpPr>
            <p:nvPr/>
          </p:nvSpPr>
          <p:spPr bwMode="auto">
            <a:xfrm>
              <a:off x="1790" y="2478"/>
              <a:ext cx="45" cy="4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5" name="Oval 109"/>
            <p:cNvSpPr>
              <a:spLocks noChangeArrowheads="1"/>
            </p:cNvSpPr>
            <p:nvPr/>
          </p:nvSpPr>
          <p:spPr bwMode="auto">
            <a:xfrm>
              <a:off x="1972" y="2478"/>
              <a:ext cx="45" cy="4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6" name="Oval 110"/>
            <p:cNvSpPr>
              <a:spLocks noChangeArrowheads="1"/>
            </p:cNvSpPr>
            <p:nvPr/>
          </p:nvSpPr>
          <p:spPr bwMode="auto">
            <a:xfrm>
              <a:off x="2108" y="2342"/>
              <a:ext cx="45" cy="4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7" name="Oval 111"/>
            <p:cNvSpPr>
              <a:spLocks noChangeArrowheads="1"/>
            </p:cNvSpPr>
            <p:nvPr/>
          </p:nvSpPr>
          <p:spPr bwMode="auto">
            <a:xfrm>
              <a:off x="2290" y="1979"/>
              <a:ext cx="45" cy="4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8" name="Oval 112"/>
            <p:cNvSpPr>
              <a:spLocks noChangeArrowheads="1"/>
            </p:cNvSpPr>
            <p:nvPr/>
          </p:nvSpPr>
          <p:spPr bwMode="auto">
            <a:xfrm>
              <a:off x="2425" y="1163"/>
              <a:ext cx="45" cy="4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69" name="Oval 113"/>
          <p:cNvSpPr>
            <a:spLocks noChangeArrowheads="1"/>
          </p:cNvSpPr>
          <p:nvPr/>
        </p:nvSpPr>
        <p:spPr bwMode="auto">
          <a:xfrm>
            <a:off x="1225550" y="6021388"/>
            <a:ext cx="71438" cy="71438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CC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0" name="Freeform 114"/>
          <p:cNvSpPr/>
          <p:nvPr/>
        </p:nvSpPr>
        <p:spPr bwMode="auto">
          <a:xfrm>
            <a:off x="1225550" y="1085850"/>
            <a:ext cx="3700780" cy="5006975"/>
          </a:xfrm>
          <a:custGeom>
            <a:avLst/>
            <a:gdLst/>
            <a:ahLst/>
            <a:cxnLst>
              <a:cxn ang="0">
                <a:pos x="0" y="2626"/>
              </a:cxn>
              <a:cxn ang="0">
                <a:pos x="45" y="2400"/>
              </a:cxn>
              <a:cxn ang="0">
                <a:pos x="181" y="1946"/>
              </a:cxn>
              <a:cxn ang="0">
                <a:pos x="317" y="1628"/>
              </a:cxn>
              <a:cxn ang="0">
                <a:pos x="496" y="1296"/>
              </a:cxn>
              <a:cxn ang="0">
                <a:pos x="680" y="1266"/>
              </a:cxn>
              <a:cxn ang="0">
                <a:pos x="816" y="1266"/>
              </a:cxn>
              <a:cxn ang="0">
                <a:pos x="1497" y="1266"/>
              </a:cxn>
              <a:cxn ang="0">
                <a:pos x="1678" y="1129"/>
              </a:cxn>
              <a:cxn ang="0">
                <a:pos x="1814" y="767"/>
              </a:cxn>
              <a:cxn ang="0">
                <a:pos x="1960" y="0"/>
              </a:cxn>
            </a:cxnLst>
            <a:rect l="0" t="0" r="r" b="b"/>
            <a:pathLst>
              <a:path w="1960" h="2626">
                <a:moveTo>
                  <a:pt x="0" y="2626"/>
                </a:moveTo>
                <a:cubicBezTo>
                  <a:pt x="7" y="2569"/>
                  <a:pt x="15" y="2513"/>
                  <a:pt x="45" y="2400"/>
                </a:cubicBezTo>
                <a:cubicBezTo>
                  <a:pt x="75" y="2287"/>
                  <a:pt x="136" y="2075"/>
                  <a:pt x="181" y="1946"/>
                </a:cubicBezTo>
                <a:cubicBezTo>
                  <a:pt x="226" y="1817"/>
                  <a:pt x="264" y="1736"/>
                  <a:pt x="317" y="1628"/>
                </a:cubicBezTo>
                <a:cubicBezTo>
                  <a:pt x="370" y="1520"/>
                  <a:pt x="436" y="1356"/>
                  <a:pt x="496" y="1296"/>
                </a:cubicBezTo>
                <a:cubicBezTo>
                  <a:pt x="556" y="1236"/>
                  <a:pt x="627" y="1271"/>
                  <a:pt x="680" y="1266"/>
                </a:cubicBezTo>
                <a:cubicBezTo>
                  <a:pt x="733" y="1261"/>
                  <a:pt x="680" y="1266"/>
                  <a:pt x="816" y="1266"/>
                </a:cubicBezTo>
                <a:cubicBezTo>
                  <a:pt x="952" y="1266"/>
                  <a:pt x="1354" y="1289"/>
                  <a:pt x="1497" y="1266"/>
                </a:cubicBezTo>
                <a:cubicBezTo>
                  <a:pt x="1640" y="1243"/>
                  <a:pt x="1625" y="1212"/>
                  <a:pt x="1678" y="1129"/>
                </a:cubicBezTo>
                <a:cubicBezTo>
                  <a:pt x="1731" y="1046"/>
                  <a:pt x="1767" y="955"/>
                  <a:pt x="1814" y="767"/>
                </a:cubicBezTo>
                <a:cubicBezTo>
                  <a:pt x="1861" y="579"/>
                  <a:pt x="1930" y="160"/>
                  <a:pt x="1960" y="0"/>
                </a:cubicBezTo>
              </a:path>
            </a:pathLst>
          </a:custGeom>
          <a:noFill/>
          <a:ln w="31750">
            <a:solidFill>
              <a:srgbClr val="0000CC"/>
            </a:solidFill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华文楷体" pitchFamily="2" charset="-122"/>
              <a:cs typeface="+mn-cs"/>
            </a:endParaRPr>
          </a:p>
        </p:txBody>
      </p:sp>
      <p:sp>
        <p:nvSpPr>
          <p:cNvPr id="72" name="Text Box 120"/>
          <p:cNvSpPr txBox="1">
            <a:spLocks noChangeArrowheads="1"/>
          </p:cNvSpPr>
          <p:nvPr/>
        </p:nvSpPr>
        <p:spPr bwMode="auto">
          <a:xfrm>
            <a:off x="1081088" y="5661025"/>
            <a:ext cx="720725" cy="579438"/>
          </a:xfrm>
          <a:prstGeom prst="rect">
            <a:avLst/>
          </a:prstGeom>
          <a:noFill/>
          <a:ln w="12700" cap="sq">
            <a:noFill/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0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A</a:t>
            </a:r>
          </a:p>
        </p:txBody>
      </p:sp>
      <p:sp>
        <p:nvSpPr>
          <p:cNvPr id="73" name="Text Box 121"/>
          <p:cNvSpPr txBox="1">
            <a:spLocks noChangeArrowheads="1"/>
          </p:cNvSpPr>
          <p:nvPr/>
        </p:nvSpPr>
        <p:spPr bwMode="auto">
          <a:xfrm>
            <a:off x="1585913" y="3500438"/>
            <a:ext cx="576263" cy="579438"/>
          </a:xfrm>
          <a:prstGeom prst="rect">
            <a:avLst/>
          </a:prstGeom>
          <a:noFill/>
          <a:ln w="12700" cap="sq">
            <a:noFill/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0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B</a:t>
            </a:r>
          </a:p>
        </p:txBody>
      </p:sp>
      <p:sp>
        <p:nvSpPr>
          <p:cNvPr id="74" name="Text Box 122"/>
          <p:cNvSpPr txBox="1">
            <a:spLocks noChangeArrowheads="1"/>
          </p:cNvSpPr>
          <p:nvPr/>
        </p:nvSpPr>
        <p:spPr bwMode="auto">
          <a:xfrm>
            <a:off x="3313113" y="3429000"/>
            <a:ext cx="431800" cy="579438"/>
          </a:xfrm>
          <a:prstGeom prst="rect">
            <a:avLst/>
          </a:prstGeom>
          <a:noFill/>
          <a:ln w="12700" cap="sq">
            <a:noFill/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0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C</a:t>
            </a:r>
          </a:p>
        </p:txBody>
      </p:sp>
      <p:sp>
        <p:nvSpPr>
          <p:cNvPr id="75" name="Text Box 123"/>
          <p:cNvSpPr txBox="1">
            <a:spLocks noChangeArrowheads="1"/>
          </p:cNvSpPr>
          <p:nvPr/>
        </p:nvSpPr>
        <p:spPr bwMode="auto">
          <a:xfrm>
            <a:off x="3817938" y="1700213"/>
            <a:ext cx="504825" cy="579438"/>
          </a:xfrm>
          <a:prstGeom prst="rect">
            <a:avLst/>
          </a:prstGeom>
          <a:noFill/>
          <a:ln w="12700" cap="sq">
            <a:noFill/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D</a:t>
            </a:r>
          </a:p>
        </p:txBody>
      </p:sp>
      <p:sp>
        <p:nvSpPr>
          <p:cNvPr id="76" name="Text Box 124"/>
          <p:cNvSpPr txBox="1"/>
          <p:nvPr/>
        </p:nvSpPr>
        <p:spPr>
          <a:xfrm>
            <a:off x="5990908" y="2679700"/>
            <a:ext cx="3071812" cy="2678113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AB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段：固体</a:t>
            </a:r>
          </a:p>
          <a:p>
            <a:pPr defTabSz="914400"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点：固体</a:t>
            </a:r>
          </a:p>
          <a:p>
            <a:pPr defTabSz="914400"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BC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段：固液共存</a:t>
            </a:r>
          </a:p>
          <a:p>
            <a:pPr defTabSz="914400"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点：液体</a:t>
            </a:r>
          </a:p>
          <a:p>
            <a:pPr defTabSz="914400"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CD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段：液体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2"/>
          <p:cNvGraphicFramePr>
            <a:graphicFrameLocks noGrp="1"/>
          </p:cNvGraphicFramePr>
          <p:nvPr>
            <p:ph idx="1"/>
          </p:nvPr>
        </p:nvGraphicFramePr>
        <p:xfrm>
          <a:off x="250825" y="811213"/>
          <a:ext cx="8686800" cy="746277"/>
        </p:xfrm>
        <a:graphic>
          <a:graphicData uri="http://schemas.openxmlformats.org/drawingml/2006/table">
            <a:tbl>
              <a:tblPr/>
              <a:tblGrid>
                <a:gridCol w="1217613"/>
                <a:gridCol w="574675"/>
                <a:gridCol w="573087"/>
                <a:gridCol w="554038"/>
                <a:gridCol w="596900"/>
                <a:gridCol w="577850"/>
                <a:gridCol w="571500"/>
                <a:gridCol w="576262"/>
                <a:gridCol w="573088"/>
                <a:gridCol w="574675"/>
                <a:gridCol w="573087"/>
                <a:gridCol w="576263"/>
                <a:gridCol w="573087"/>
                <a:gridCol w="574675"/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时间</a:t>
                      </a:r>
                      <a:r>
                        <a:rPr kumimoji="1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/</a:t>
                      </a:r>
                      <a:r>
                        <a:rPr kumimoji="1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分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7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9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温度</a:t>
                      </a: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/℃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40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40.3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41.8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42.4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43.8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45.3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46.8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48.8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51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54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56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58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60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336" name="Group 49"/>
          <p:cNvGrpSpPr/>
          <p:nvPr/>
        </p:nvGrpSpPr>
        <p:grpSpPr>
          <a:xfrm>
            <a:off x="1609725" y="1593850"/>
            <a:ext cx="6059488" cy="5191125"/>
            <a:chOff x="113" y="981"/>
            <a:chExt cx="3817" cy="3270"/>
          </a:xfrm>
        </p:grpSpPr>
        <p:grpSp>
          <p:nvGrpSpPr>
            <p:cNvPr id="12337" name="Group 50"/>
            <p:cNvGrpSpPr/>
            <p:nvPr/>
          </p:nvGrpSpPr>
          <p:grpSpPr>
            <a:xfrm>
              <a:off x="113" y="981"/>
              <a:ext cx="3817" cy="3171"/>
              <a:chOff x="1202" y="391"/>
              <a:chExt cx="3817" cy="3171"/>
            </a:xfrm>
          </p:grpSpPr>
          <p:grpSp>
            <p:nvGrpSpPr>
              <p:cNvPr id="12338" name="Group 51"/>
              <p:cNvGrpSpPr/>
              <p:nvPr/>
            </p:nvGrpSpPr>
            <p:grpSpPr>
              <a:xfrm>
                <a:off x="1639" y="391"/>
                <a:ext cx="3084" cy="2813"/>
                <a:chOff x="839" y="436"/>
                <a:chExt cx="3084" cy="3085"/>
              </a:xfrm>
            </p:grpSpPr>
            <p:sp>
              <p:nvSpPr>
                <p:cNvPr id="26" name="Line 52"/>
                <p:cNvSpPr>
                  <a:spLocks noChangeShapeType="1"/>
                </p:cNvSpPr>
                <p:nvPr/>
              </p:nvSpPr>
              <p:spPr bwMode="auto">
                <a:xfrm rot="10800000">
                  <a:off x="839" y="436"/>
                  <a:ext cx="0" cy="308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tailEnd type="triangle" w="med" len="med"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27" name="Line 53"/>
                <p:cNvSpPr>
                  <a:spLocks noChangeShapeType="1"/>
                </p:cNvSpPr>
                <p:nvPr/>
              </p:nvSpPr>
              <p:spPr bwMode="auto">
                <a:xfrm>
                  <a:off x="839" y="3521"/>
                  <a:ext cx="3084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tailEnd type="triangle" w="med" len="med"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28" name="Line 54"/>
                <p:cNvSpPr>
                  <a:spLocks noChangeShapeType="1"/>
                </p:cNvSpPr>
                <p:nvPr/>
              </p:nvSpPr>
              <p:spPr bwMode="auto">
                <a:xfrm>
                  <a:off x="1020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29" name="Line 55"/>
                <p:cNvSpPr>
                  <a:spLocks noChangeShapeType="1"/>
                </p:cNvSpPr>
                <p:nvPr/>
              </p:nvSpPr>
              <p:spPr bwMode="auto">
                <a:xfrm>
                  <a:off x="1202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30" name="Line 56"/>
                <p:cNvSpPr>
                  <a:spLocks noChangeShapeType="1"/>
                </p:cNvSpPr>
                <p:nvPr/>
              </p:nvSpPr>
              <p:spPr bwMode="auto">
                <a:xfrm>
                  <a:off x="1383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31" name="Line 57"/>
                <p:cNvSpPr>
                  <a:spLocks noChangeShapeType="1"/>
                </p:cNvSpPr>
                <p:nvPr/>
              </p:nvSpPr>
              <p:spPr bwMode="auto">
                <a:xfrm>
                  <a:off x="1565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32" name="Line 58"/>
                <p:cNvSpPr>
                  <a:spLocks noChangeShapeType="1"/>
                </p:cNvSpPr>
                <p:nvPr/>
              </p:nvSpPr>
              <p:spPr bwMode="auto">
                <a:xfrm>
                  <a:off x="1746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33" name="Line 59"/>
                <p:cNvSpPr>
                  <a:spLocks noChangeShapeType="1"/>
                </p:cNvSpPr>
                <p:nvPr/>
              </p:nvSpPr>
              <p:spPr bwMode="auto">
                <a:xfrm>
                  <a:off x="1927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34" name="Line 60"/>
                <p:cNvSpPr>
                  <a:spLocks noChangeShapeType="1"/>
                </p:cNvSpPr>
                <p:nvPr/>
              </p:nvSpPr>
              <p:spPr bwMode="auto">
                <a:xfrm>
                  <a:off x="2109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35" name="Line 61"/>
                <p:cNvSpPr>
                  <a:spLocks noChangeShapeType="1"/>
                </p:cNvSpPr>
                <p:nvPr/>
              </p:nvSpPr>
              <p:spPr bwMode="auto">
                <a:xfrm>
                  <a:off x="2290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36" name="Line 62"/>
                <p:cNvSpPr>
                  <a:spLocks noChangeShapeType="1"/>
                </p:cNvSpPr>
                <p:nvPr/>
              </p:nvSpPr>
              <p:spPr bwMode="auto">
                <a:xfrm>
                  <a:off x="2472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37" name="Line 63"/>
                <p:cNvSpPr>
                  <a:spLocks noChangeShapeType="1"/>
                </p:cNvSpPr>
                <p:nvPr/>
              </p:nvSpPr>
              <p:spPr bwMode="auto">
                <a:xfrm>
                  <a:off x="2653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38" name="Line 64"/>
                <p:cNvSpPr>
                  <a:spLocks noChangeShapeType="1"/>
                </p:cNvSpPr>
                <p:nvPr/>
              </p:nvSpPr>
              <p:spPr bwMode="auto">
                <a:xfrm>
                  <a:off x="2835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39" name="Line 65"/>
                <p:cNvSpPr>
                  <a:spLocks noChangeShapeType="1"/>
                </p:cNvSpPr>
                <p:nvPr/>
              </p:nvSpPr>
              <p:spPr bwMode="auto">
                <a:xfrm>
                  <a:off x="3016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40" name="Line 66"/>
                <p:cNvSpPr>
                  <a:spLocks noChangeShapeType="1"/>
                </p:cNvSpPr>
                <p:nvPr/>
              </p:nvSpPr>
              <p:spPr bwMode="auto">
                <a:xfrm>
                  <a:off x="3198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41" name="Line 67"/>
                <p:cNvSpPr>
                  <a:spLocks noChangeShapeType="1"/>
                </p:cNvSpPr>
                <p:nvPr/>
              </p:nvSpPr>
              <p:spPr bwMode="auto">
                <a:xfrm>
                  <a:off x="3560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42" name="Line 68"/>
                <p:cNvSpPr>
                  <a:spLocks noChangeShapeType="1"/>
                </p:cNvSpPr>
                <p:nvPr/>
              </p:nvSpPr>
              <p:spPr bwMode="auto">
                <a:xfrm>
                  <a:off x="3379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43" name="Line 69"/>
                <p:cNvSpPr>
                  <a:spLocks noChangeShapeType="1"/>
                </p:cNvSpPr>
                <p:nvPr/>
              </p:nvSpPr>
              <p:spPr bwMode="auto">
                <a:xfrm>
                  <a:off x="839" y="3339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44" name="Line 70"/>
                <p:cNvSpPr>
                  <a:spLocks noChangeShapeType="1"/>
                </p:cNvSpPr>
                <p:nvPr/>
              </p:nvSpPr>
              <p:spPr bwMode="auto">
                <a:xfrm>
                  <a:off x="839" y="3158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45" name="Line 71"/>
                <p:cNvSpPr>
                  <a:spLocks noChangeShapeType="1"/>
                </p:cNvSpPr>
                <p:nvPr/>
              </p:nvSpPr>
              <p:spPr bwMode="auto">
                <a:xfrm>
                  <a:off x="839" y="2976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46" name="Line 72"/>
                <p:cNvSpPr>
                  <a:spLocks noChangeShapeType="1"/>
                </p:cNvSpPr>
                <p:nvPr/>
              </p:nvSpPr>
              <p:spPr bwMode="auto">
                <a:xfrm>
                  <a:off x="839" y="2795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47" name="Line 73"/>
                <p:cNvSpPr>
                  <a:spLocks noChangeShapeType="1"/>
                </p:cNvSpPr>
                <p:nvPr/>
              </p:nvSpPr>
              <p:spPr bwMode="auto">
                <a:xfrm>
                  <a:off x="839" y="2614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48" name="Line 74"/>
                <p:cNvSpPr>
                  <a:spLocks noChangeShapeType="1"/>
                </p:cNvSpPr>
                <p:nvPr/>
              </p:nvSpPr>
              <p:spPr bwMode="auto">
                <a:xfrm>
                  <a:off x="839" y="2432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49" name="Line 75"/>
                <p:cNvSpPr>
                  <a:spLocks noChangeShapeType="1"/>
                </p:cNvSpPr>
                <p:nvPr/>
              </p:nvSpPr>
              <p:spPr bwMode="auto">
                <a:xfrm>
                  <a:off x="839" y="2251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50" name="Line 76"/>
                <p:cNvSpPr>
                  <a:spLocks noChangeShapeType="1"/>
                </p:cNvSpPr>
                <p:nvPr/>
              </p:nvSpPr>
              <p:spPr bwMode="auto">
                <a:xfrm>
                  <a:off x="839" y="2069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51" name="Line 77"/>
                <p:cNvSpPr>
                  <a:spLocks noChangeShapeType="1"/>
                </p:cNvSpPr>
                <p:nvPr/>
              </p:nvSpPr>
              <p:spPr bwMode="auto">
                <a:xfrm>
                  <a:off x="839" y="1888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52" name="Line 78"/>
                <p:cNvSpPr>
                  <a:spLocks noChangeShapeType="1"/>
                </p:cNvSpPr>
                <p:nvPr/>
              </p:nvSpPr>
              <p:spPr bwMode="auto">
                <a:xfrm>
                  <a:off x="839" y="1706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53" name="Line 79"/>
                <p:cNvSpPr>
                  <a:spLocks noChangeShapeType="1"/>
                </p:cNvSpPr>
                <p:nvPr/>
              </p:nvSpPr>
              <p:spPr bwMode="auto">
                <a:xfrm>
                  <a:off x="839" y="1525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54" name="Line 80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55" name="Line 81"/>
                <p:cNvSpPr>
                  <a:spLocks noChangeShapeType="1"/>
                </p:cNvSpPr>
                <p:nvPr/>
              </p:nvSpPr>
              <p:spPr bwMode="auto">
                <a:xfrm>
                  <a:off x="839" y="1162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56" name="Line 82"/>
                <p:cNvSpPr>
                  <a:spLocks noChangeShapeType="1"/>
                </p:cNvSpPr>
                <p:nvPr/>
              </p:nvSpPr>
              <p:spPr bwMode="auto">
                <a:xfrm>
                  <a:off x="839" y="799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  <p:sp>
              <p:nvSpPr>
                <p:cNvPr id="57" name="Line 83"/>
                <p:cNvSpPr>
                  <a:spLocks noChangeShapeType="1"/>
                </p:cNvSpPr>
                <p:nvPr/>
              </p:nvSpPr>
              <p:spPr bwMode="auto">
                <a:xfrm>
                  <a:off x="839" y="981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ffectLst/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+mn-lt"/>
                    <a:ea typeface="华文楷体" pitchFamily="2" charset="-122"/>
                    <a:cs typeface="+mn-cs"/>
                  </a:endParaRPr>
                </a:p>
              </p:txBody>
            </p:sp>
          </p:grpSp>
          <p:sp>
            <p:nvSpPr>
              <p:cNvPr id="12371" name="Text Box 84"/>
              <p:cNvSpPr txBox="1"/>
              <p:nvPr/>
            </p:nvSpPr>
            <p:spPr>
              <a:xfrm>
                <a:off x="1565" y="391"/>
                <a:ext cx="908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defTabSz="914400">
                  <a:spcBef>
                    <a:spcPct val="50000"/>
                  </a:spcBef>
                </a:pPr>
                <a:r>
                  <a:rPr lang="zh-CN" alt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温度</a:t>
                </a:r>
                <a:r>
                  <a:rPr lang="en-US" altLang="zh-CN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/℃</a:t>
                </a:r>
              </a:p>
            </p:txBody>
          </p:sp>
          <p:sp>
            <p:nvSpPr>
              <p:cNvPr id="12372" name="Text Box 85"/>
              <p:cNvSpPr txBox="1"/>
              <p:nvPr/>
            </p:nvSpPr>
            <p:spPr>
              <a:xfrm>
                <a:off x="4067" y="3235"/>
                <a:ext cx="952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defTabSz="914400">
                  <a:spcBef>
                    <a:spcPct val="50000"/>
                  </a:spcBef>
                </a:pPr>
                <a:r>
                  <a:rPr lang="zh-CN" alt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时间</a:t>
                </a:r>
                <a:r>
                  <a:rPr lang="en-US" altLang="zh-CN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/</a:t>
                </a:r>
                <a:r>
                  <a:rPr lang="zh-CN" alt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分</a:t>
                </a:r>
              </a:p>
            </p:txBody>
          </p:sp>
          <p:sp>
            <p:nvSpPr>
              <p:cNvPr id="12373" name="Text Box 86"/>
              <p:cNvSpPr txBox="1"/>
              <p:nvPr/>
            </p:nvSpPr>
            <p:spPr>
              <a:xfrm>
                <a:off x="1474" y="3158"/>
                <a:ext cx="227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zh-CN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0</a:t>
                </a:r>
              </a:p>
            </p:txBody>
          </p:sp>
          <p:sp>
            <p:nvSpPr>
              <p:cNvPr id="12374" name="Text Box 87"/>
              <p:cNvSpPr txBox="1"/>
              <p:nvPr/>
            </p:nvSpPr>
            <p:spPr>
              <a:xfrm>
                <a:off x="1792" y="3158"/>
                <a:ext cx="181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zh-CN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2</a:t>
                </a:r>
              </a:p>
            </p:txBody>
          </p:sp>
          <p:sp>
            <p:nvSpPr>
              <p:cNvPr id="12375" name="Text Box 88"/>
              <p:cNvSpPr txBox="1"/>
              <p:nvPr/>
            </p:nvSpPr>
            <p:spPr>
              <a:xfrm>
                <a:off x="2109" y="3158"/>
                <a:ext cx="272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zh-CN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4</a:t>
                </a:r>
              </a:p>
            </p:txBody>
          </p:sp>
          <p:sp>
            <p:nvSpPr>
              <p:cNvPr id="12376" name="Text Box 89"/>
              <p:cNvSpPr txBox="1"/>
              <p:nvPr/>
            </p:nvSpPr>
            <p:spPr>
              <a:xfrm>
                <a:off x="2427" y="3158"/>
                <a:ext cx="272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zh-CN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6</a:t>
                </a:r>
              </a:p>
            </p:txBody>
          </p:sp>
          <p:sp>
            <p:nvSpPr>
              <p:cNvPr id="12377" name="Text Box 90"/>
              <p:cNvSpPr txBox="1"/>
              <p:nvPr/>
            </p:nvSpPr>
            <p:spPr>
              <a:xfrm>
                <a:off x="2745" y="3158"/>
                <a:ext cx="226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zh-CN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8</a:t>
                </a:r>
              </a:p>
            </p:txBody>
          </p:sp>
          <p:sp>
            <p:nvSpPr>
              <p:cNvPr id="12378" name="Text Box 91"/>
              <p:cNvSpPr txBox="1"/>
              <p:nvPr/>
            </p:nvSpPr>
            <p:spPr>
              <a:xfrm>
                <a:off x="3016" y="3158"/>
                <a:ext cx="544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defTabSz="914400"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10</a:t>
                </a:r>
              </a:p>
            </p:txBody>
          </p:sp>
          <p:sp>
            <p:nvSpPr>
              <p:cNvPr id="12379" name="Text Box 92"/>
              <p:cNvSpPr txBox="1"/>
              <p:nvPr/>
            </p:nvSpPr>
            <p:spPr>
              <a:xfrm>
                <a:off x="3334" y="3158"/>
                <a:ext cx="408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defTabSz="914400"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12</a:t>
                </a:r>
              </a:p>
            </p:txBody>
          </p:sp>
          <p:sp>
            <p:nvSpPr>
              <p:cNvPr id="12380" name="Text Box 93"/>
              <p:cNvSpPr txBox="1"/>
              <p:nvPr/>
            </p:nvSpPr>
            <p:spPr>
              <a:xfrm>
                <a:off x="3697" y="3158"/>
                <a:ext cx="408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defTabSz="914400"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14</a:t>
                </a:r>
              </a:p>
            </p:txBody>
          </p:sp>
          <p:sp>
            <p:nvSpPr>
              <p:cNvPr id="12381" name="Text Box 94"/>
              <p:cNvSpPr txBox="1"/>
              <p:nvPr/>
            </p:nvSpPr>
            <p:spPr>
              <a:xfrm>
                <a:off x="1202" y="3012"/>
                <a:ext cx="454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defTabSz="914400">
                  <a:spcBef>
                    <a:spcPct val="50000"/>
                  </a:spcBef>
                </a:pPr>
                <a:r>
                  <a:rPr lang="en-US" altLang="zh-CN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40</a:t>
                </a:r>
              </a:p>
            </p:txBody>
          </p:sp>
          <p:sp>
            <p:nvSpPr>
              <p:cNvPr id="12382" name="Text Box 95"/>
              <p:cNvSpPr txBox="1"/>
              <p:nvPr/>
            </p:nvSpPr>
            <p:spPr>
              <a:xfrm>
                <a:off x="1202" y="2251"/>
                <a:ext cx="499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defTabSz="914400">
                  <a:spcBef>
                    <a:spcPct val="50000"/>
                  </a:spcBef>
                </a:pPr>
                <a:r>
                  <a:rPr lang="en-US" altLang="zh-CN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45</a:t>
                </a:r>
              </a:p>
            </p:txBody>
          </p:sp>
          <p:sp>
            <p:nvSpPr>
              <p:cNvPr id="12383" name="Text Box 96"/>
              <p:cNvSpPr txBox="1"/>
              <p:nvPr/>
            </p:nvSpPr>
            <p:spPr>
              <a:xfrm>
                <a:off x="1202" y="1389"/>
                <a:ext cx="453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defTabSz="914400">
                  <a:spcBef>
                    <a:spcPct val="50000"/>
                  </a:spcBef>
                </a:pPr>
                <a:r>
                  <a:rPr lang="en-US" altLang="zh-CN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50</a:t>
                </a:r>
              </a:p>
            </p:txBody>
          </p:sp>
          <p:sp>
            <p:nvSpPr>
              <p:cNvPr id="12384" name="Text Box 97"/>
              <p:cNvSpPr txBox="1"/>
              <p:nvPr/>
            </p:nvSpPr>
            <p:spPr>
              <a:xfrm>
                <a:off x="1202" y="563"/>
                <a:ext cx="454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defTabSz="914400">
                  <a:spcBef>
                    <a:spcPct val="50000"/>
                  </a:spcBef>
                </a:pPr>
                <a:r>
                  <a:rPr lang="en-US" altLang="zh-CN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55</a:t>
                </a:r>
              </a:p>
            </p:txBody>
          </p:sp>
        </p:grpSp>
        <p:sp>
          <p:nvSpPr>
            <p:cNvPr id="10" name="Rectangle 98"/>
            <p:cNvSpPr>
              <a:spLocks noChangeArrowheads="1"/>
            </p:cNvSpPr>
            <p:nvPr/>
          </p:nvSpPr>
          <p:spPr bwMode="auto">
            <a:xfrm>
              <a:off x="1313" y="3960"/>
              <a:ext cx="1473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n-lt"/>
                  <a:ea typeface="黑体" panose="02010609060101010101" pitchFamily="49" charset="-122"/>
                  <a:cs typeface="+mn-cs"/>
                  <a:sym typeface="+mn-ea"/>
                </a:rPr>
                <a:t>蜂蜡的熔化图像</a:t>
              </a:r>
            </a:p>
          </p:txBody>
        </p:sp>
      </p:grpSp>
      <p:sp>
        <p:nvSpPr>
          <p:cNvPr id="58" name="Rectangle 99"/>
          <p:cNvSpPr>
            <a:spLocks noChangeArrowheads="1"/>
          </p:cNvSpPr>
          <p:nvPr/>
        </p:nvSpPr>
        <p:spPr bwMode="auto">
          <a:xfrm>
            <a:off x="2700338" y="188913"/>
            <a:ext cx="3878263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  <a:sym typeface="+mn-ea"/>
              </a:rPr>
              <a:t>蜂蜡熔化过程记录表</a:t>
            </a:r>
          </a:p>
        </p:txBody>
      </p:sp>
      <p:sp>
        <p:nvSpPr>
          <p:cNvPr id="59" name="Oval 100"/>
          <p:cNvSpPr>
            <a:spLocks noChangeArrowheads="1"/>
          </p:cNvSpPr>
          <p:nvPr/>
        </p:nvSpPr>
        <p:spPr bwMode="auto">
          <a:xfrm>
            <a:off x="2314575" y="6021388"/>
            <a:ext cx="71438" cy="7143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5" name="Group 101"/>
          <p:cNvGrpSpPr/>
          <p:nvPr/>
        </p:nvGrpSpPr>
        <p:grpSpPr>
          <a:xfrm>
            <a:off x="2601913" y="1701800"/>
            <a:ext cx="2447925" cy="4175125"/>
            <a:chOff x="612" y="1117"/>
            <a:chExt cx="1542" cy="2630"/>
          </a:xfrm>
        </p:grpSpPr>
        <p:sp>
          <p:nvSpPr>
            <p:cNvPr id="61" name="Oval 102"/>
            <p:cNvSpPr>
              <a:spLocks noChangeArrowheads="1"/>
            </p:cNvSpPr>
            <p:nvPr/>
          </p:nvSpPr>
          <p:spPr bwMode="auto">
            <a:xfrm>
              <a:off x="612" y="3702"/>
              <a:ext cx="45" cy="4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2" name="Oval 103"/>
            <p:cNvSpPr>
              <a:spLocks noChangeArrowheads="1"/>
            </p:cNvSpPr>
            <p:nvPr/>
          </p:nvSpPr>
          <p:spPr bwMode="auto">
            <a:xfrm>
              <a:off x="793" y="3521"/>
              <a:ext cx="45" cy="4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3" name="Oval 104"/>
            <p:cNvSpPr>
              <a:spLocks noChangeArrowheads="1"/>
            </p:cNvSpPr>
            <p:nvPr/>
          </p:nvSpPr>
          <p:spPr bwMode="auto">
            <a:xfrm>
              <a:off x="975" y="3385"/>
              <a:ext cx="45" cy="4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4" name="Oval 105"/>
            <p:cNvSpPr>
              <a:spLocks noChangeArrowheads="1"/>
            </p:cNvSpPr>
            <p:nvPr/>
          </p:nvSpPr>
          <p:spPr bwMode="auto">
            <a:xfrm>
              <a:off x="1111" y="3204"/>
              <a:ext cx="45" cy="4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5" name="Oval 106"/>
            <p:cNvSpPr>
              <a:spLocks noChangeArrowheads="1"/>
            </p:cNvSpPr>
            <p:nvPr/>
          </p:nvSpPr>
          <p:spPr bwMode="auto">
            <a:xfrm>
              <a:off x="1292" y="2886"/>
              <a:ext cx="45" cy="4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6" name="Oval 107"/>
            <p:cNvSpPr>
              <a:spLocks noChangeArrowheads="1"/>
            </p:cNvSpPr>
            <p:nvPr/>
          </p:nvSpPr>
          <p:spPr bwMode="auto">
            <a:xfrm>
              <a:off x="1429" y="2659"/>
              <a:ext cx="45" cy="4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7" name="Oval 108"/>
            <p:cNvSpPr>
              <a:spLocks noChangeArrowheads="1"/>
            </p:cNvSpPr>
            <p:nvPr/>
          </p:nvSpPr>
          <p:spPr bwMode="auto">
            <a:xfrm>
              <a:off x="1610" y="2341"/>
              <a:ext cx="45" cy="4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8" name="Oval 109"/>
            <p:cNvSpPr>
              <a:spLocks noChangeArrowheads="1"/>
            </p:cNvSpPr>
            <p:nvPr/>
          </p:nvSpPr>
          <p:spPr bwMode="auto">
            <a:xfrm>
              <a:off x="1792" y="1934"/>
              <a:ext cx="45" cy="4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9" name="Oval 110"/>
            <p:cNvSpPr>
              <a:spLocks noChangeArrowheads="1"/>
            </p:cNvSpPr>
            <p:nvPr/>
          </p:nvSpPr>
          <p:spPr bwMode="auto">
            <a:xfrm>
              <a:off x="1973" y="1480"/>
              <a:ext cx="45" cy="4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70" name="Oval 111"/>
            <p:cNvSpPr>
              <a:spLocks noChangeArrowheads="1"/>
            </p:cNvSpPr>
            <p:nvPr/>
          </p:nvSpPr>
          <p:spPr bwMode="auto">
            <a:xfrm>
              <a:off x="2109" y="1117"/>
              <a:ext cx="45" cy="4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71" name="Freeform 112"/>
          <p:cNvSpPr/>
          <p:nvPr/>
        </p:nvSpPr>
        <p:spPr bwMode="auto">
          <a:xfrm>
            <a:off x="2386013" y="1714500"/>
            <a:ext cx="2635250" cy="4306888"/>
          </a:xfrm>
          <a:custGeom>
            <a:avLst/>
            <a:gdLst/>
            <a:ahLst/>
            <a:cxnLst>
              <a:cxn ang="0">
                <a:pos x="0" y="2713"/>
              </a:cxn>
              <a:cxn ang="0">
                <a:pos x="181" y="2577"/>
              </a:cxn>
              <a:cxn ang="0">
                <a:pos x="340" y="2448"/>
              </a:cxn>
              <a:cxn ang="0">
                <a:pos x="508" y="2280"/>
              </a:cxn>
              <a:cxn ang="0">
                <a:pos x="640" y="2112"/>
              </a:cxn>
              <a:cxn ang="0">
                <a:pos x="862" y="1760"/>
              </a:cxn>
              <a:cxn ang="0">
                <a:pos x="988" y="1536"/>
              </a:cxn>
              <a:cxn ang="0">
                <a:pos x="1156" y="1236"/>
              </a:cxn>
              <a:cxn ang="0">
                <a:pos x="1336" y="828"/>
              </a:cxn>
              <a:cxn ang="0">
                <a:pos x="1528" y="372"/>
              </a:cxn>
              <a:cxn ang="0">
                <a:pos x="1660" y="0"/>
              </a:cxn>
            </a:cxnLst>
            <a:rect l="0" t="0" r="r" b="b"/>
            <a:pathLst>
              <a:path w="1660" h="2713">
                <a:moveTo>
                  <a:pt x="0" y="2713"/>
                </a:moveTo>
                <a:cubicBezTo>
                  <a:pt x="60" y="2671"/>
                  <a:pt x="124" y="2621"/>
                  <a:pt x="181" y="2577"/>
                </a:cubicBezTo>
                <a:cubicBezTo>
                  <a:pt x="238" y="2533"/>
                  <a:pt x="286" y="2497"/>
                  <a:pt x="340" y="2448"/>
                </a:cubicBezTo>
                <a:cubicBezTo>
                  <a:pt x="394" y="2399"/>
                  <a:pt x="458" y="2336"/>
                  <a:pt x="508" y="2280"/>
                </a:cubicBezTo>
                <a:cubicBezTo>
                  <a:pt x="558" y="2224"/>
                  <a:pt x="581" y="2199"/>
                  <a:pt x="640" y="2112"/>
                </a:cubicBezTo>
                <a:cubicBezTo>
                  <a:pt x="699" y="2025"/>
                  <a:pt x="804" y="1856"/>
                  <a:pt x="862" y="1760"/>
                </a:cubicBezTo>
                <a:cubicBezTo>
                  <a:pt x="920" y="1664"/>
                  <a:pt x="939" y="1623"/>
                  <a:pt x="988" y="1536"/>
                </a:cubicBezTo>
                <a:cubicBezTo>
                  <a:pt x="1037" y="1449"/>
                  <a:pt x="1098" y="1354"/>
                  <a:pt x="1156" y="1236"/>
                </a:cubicBezTo>
                <a:cubicBezTo>
                  <a:pt x="1214" y="1118"/>
                  <a:pt x="1274" y="972"/>
                  <a:pt x="1336" y="828"/>
                </a:cubicBezTo>
                <a:cubicBezTo>
                  <a:pt x="1398" y="684"/>
                  <a:pt x="1474" y="510"/>
                  <a:pt x="1528" y="372"/>
                </a:cubicBezTo>
                <a:cubicBezTo>
                  <a:pt x="1582" y="234"/>
                  <a:pt x="1633" y="77"/>
                  <a:pt x="1660" y="0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华文楷体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/>
          <p:nvPr/>
        </p:nvGrpSpPr>
        <p:grpSpPr>
          <a:xfrm>
            <a:off x="4672330" y="1982470"/>
            <a:ext cx="3981450" cy="3705622"/>
            <a:chOff x="3252" y="1632"/>
            <a:chExt cx="2508" cy="2246"/>
          </a:xfrm>
        </p:grpSpPr>
        <p:sp>
          <p:nvSpPr>
            <p:cNvPr id="13314" name="Text Box 3"/>
            <p:cNvSpPr txBox="1"/>
            <p:nvPr/>
          </p:nvSpPr>
          <p:spPr>
            <a:xfrm>
              <a:off x="5088" y="3030"/>
              <a:ext cx="672" cy="3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zh-CN" altLang="en-US" sz="32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时间</a:t>
              </a:r>
            </a:p>
          </p:txBody>
        </p:sp>
        <p:sp>
          <p:nvSpPr>
            <p:cNvPr id="13315" name="Line 4"/>
            <p:cNvSpPr/>
            <p:nvPr/>
          </p:nvSpPr>
          <p:spPr>
            <a:xfrm flipH="1" flipV="1">
              <a:off x="3552" y="1632"/>
              <a:ext cx="0" cy="1454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3316" name="Line 5"/>
            <p:cNvSpPr/>
            <p:nvPr/>
          </p:nvSpPr>
          <p:spPr>
            <a:xfrm>
              <a:off x="3552" y="3086"/>
              <a:ext cx="1632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3317" name="Freeform 6"/>
            <p:cNvSpPr/>
            <p:nvPr/>
          </p:nvSpPr>
          <p:spPr>
            <a:xfrm>
              <a:off x="3792" y="1729"/>
              <a:ext cx="1104" cy="1018"/>
            </a:xfrm>
            <a:custGeom>
              <a:avLst/>
              <a:gdLst/>
              <a:ahLst/>
              <a:cxnLst>
                <a:cxn ang="0">
                  <a:pos x="0" y="1048"/>
                </a:cxn>
                <a:cxn ang="0">
                  <a:pos x="288" y="900"/>
                </a:cxn>
                <a:cxn ang="0">
                  <a:pos x="528" y="548"/>
                </a:cxn>
                <a:cxn ang="0">
                  <a:pos x="816" y="448"/>
                </a:cxn>
                <a:cxn ang="0">
                  <a:pos x="1008" y="200"/>
                </a:cxn>
                <a:cxn ang="0">
                  <a:pos x="1104" y="0"/>
                </a:cxn>
              </a:cxnLst>
              <a:rect l="0" t="0" r="0" b="0"/>
              <a:pathLst>
                <a:path w="1104" h="1008">
                  <a:moveTo>
                    <a:pt x="0" y="1008"/>
                  </a:moveTo>
                  <a:cubicBezTo>
                    <a:pt x="100" y="976"/>
                    <a:pt x="200" y="944"/>
                    <a:pt x="288" y="864"/>
                  </a:cubicBezTo>
                  <a:cubicBezTo>
                    <a:pt x="376" y="784"/>
                    <a:pt x="440" y="600"/>
                    <a:pt x="528" y="528"/>
                  </a:cubicBezTo>
                  <a:cubicBezTo>
                    <a:pt x="616" y="456"/>
                    <a:pt x="736" y="488"/>
                    <a:pt x="816" y="432"/>
                  </a:cubicBezTo>
                  <a:cubicBezTo>
                    <a:pt x="896" y="376"/>
                    <a:pt x="960" y="264"/>
                    <a:pt x="1008" y="192"/>
                  </a:cubicBezTo>
                  <a:cubicBezTo>
                    <a:pt x="1056" y="120"/>
                    <a:pt x="1080" y="60"/>
                    <a:pt x="1104" y="0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18" name="Rectangle 7"/>
            <p:cNvSpPr/>
            <p:nvPr/>
          </p:nvSpPr>
          <p:spPr>
            <a:xfrm>
              <a:off x="3252" y="1632"/>
              <a:ext cx="308" cy="652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r>
                <a:rPr lang="zh-CN" altLang="en-US" sz="32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温</a:t>
              </a:r>
            </a:p>
            <a:p>
              <a:pPr>
                <a:buFont typeface="Wingdings" panose="05000000000000000000" pitchFamily="2" charset="2"/>
                <a:buNone/>
              </a:pPr>
              <a:r>
                <a:rPr lang="zh-CN" altLang="en-US" sz="32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度</a:t>
              </a:r>
            </a:p>
          </p:txBody>
        </p:sp>
        <p:sp>
          <p:nvSpPr>
            <p:cNvPr id="13319" name="Rectangle 8"/>
            <p:cNvSpPr/>
            <p:nvPr/>
          </p:nvSpPr>
          <p:spPr>
            <a:xfrm>
              <a:off x="3645" y="3524"/>
              <a:ext cx="1667" cy="35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zh-CN" altLang="en-US" sz="32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蜂蜡熔化曲线</a:t>
              </a:r>
            </a:p>
          </p:txBody>
        </p:sp>
      </p:grpSp>
      <p:grpSp>
        <p:nvGrpSpPr>
          <p:cNvPr id="12" name="Group 9"/>
          <p:cNvGrpSpPr/>
          <p:nvPr/>
        </p:nvGrpSpPr>
        <p:grpSpPr>
          <a:xfrm>
            <a:off x="513080" y="1775778"/>
            <a:ext cx="4276725" cy="3768724"/>
            <a:chOff x="570" y="1488"/>
            <a:chExt cx="2694" cy="2374"/>
          </a:xfrm>
        </p:grpSpPr>
        <p:sp>
          <p:nvSpPr>
            <p:cNvPr id="13321" name="Rectangle 10"/>
            <p:cNvSpPr/>
            <p:nvPr/>
          </p:nvSpPr>
          <p:spPr>
            <a:xfrm>
              <a:off x="2256" y="3033"/>
              <a:ext cx="1008" cy="365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lstStyle/>
            <a:p>
              <a:pPr>
                <a:buFont typeface="Wingdings" panose="05000000000000000000" pitchFamily="2" charset="2"/>
                <a:buNone/>
              </a:pPr>
              <a:r>
                <a:rPr lang="zh-CN" altLang="en-US" sz="32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时间</a:t>
              </a:r>
            </a:p>
          </p:txBody>
        </p:sp>
        <p:sp>
          <p:nvSpPr>
            <p:cNvPr id="13322" name="Line 11"/>
            <p:cNvSpPr/>
            <p:nvPr/>
          </p:nvSpPr>
          <p:spPr>
            <a:xfrm flipV="1">
              <a:off x="864" y="1488"/>
              <a:ext cx="0" cy="1584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3323" name="Line 12"/>
            <p:cNvSpPr/>
            <p:nvPr/>
          </p:nvSpPr>
          <p:spPr>
            <a:xfrm>
              <a:off x="864" y="3072"/>
              <a:ext cx="1680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13324" name="Rectangle 13"/>
            <p:cNvSpPr/>
            <p:nvPr/>
          </p:nvSpPr>
          <p:spPr>
            <a:xfrm>
              <a:off x="570" y="1584"/>
              <a:ext cx="500" cy="678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zh-CN" altLang="en-US" sz="32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温度</a:t>
              </a:r>
            </a:p>
          </p:txBody>
        </p:sp>
        <p:sp>
          <p:nvSpPr>
            <p:cNvPr id="13325" name="Text Box 14"/>
            <p:cNvSpPr txBox="1"/>
            <p:nvPr/>
          </p:nvSpPr>
          <p:spPr>
            <a:xfrm>
              <a:off x="948" y="3494"/>
              <a:ext cx="1632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zh-CN" altLang="en-US" sz="32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冰熔化线</a:t>
              </a:r>
            </a:p>
          </p:txBody>
        </p:sp>
        <p:grpSp>
          <p:nvGrpSpPr>
            <p:cNvPr id="13326" name="Group 15"/>
            <p:cNvGrpSpPr/>
            <p:nvPr/>
          </p:nvGrpSpPr>
          <p:grpSpPr>
            <a:xfrm>
              <a:off x="1296" y="1680"/>
              <a:ext cx="1248" cy="912"/>
              <a:chOff x="1296" y="1728"/>
              <a:chExt cx="1248" cy="912"/>
            </a:xfrm>
          </p:grpSpPr>
          <p:grpSp>
            <p:nvGrpSpPr>
              <p:cNvPr id="13327" name="Group 16"/>
              <p:cNvGrpSpPr/>
              <p:nvPr/>
            </p:nvGrpSpPr>
            <p:grpSpPr>
              <a:xfrm>
                <a:off x="1632" y="1728"/>
                <a:ext cx="912" cy="432"/>
                <a:chOff x="1632" y="1728"/>
                <a:chExt cx="912" cy="432"/>
              </a:xfrm>
            </p:grpSpPr>
            <p:sp>
              <p:nvSpPr>
                <p:cNvPr id="13328" name="Line 17"/>
                <p:cNvSpPr/>
                <p:nvPr/>
              </p:nvSpPr>
              <p:spPr>
                <a:xfrm>
                  <a:off x="1632" y="2160"/>
                  <a:ext cx="576" cy="0"/>
                </a:xfrm>
                <a:prstGeom prst="line">
                  <a:avLst/>
                </a:prstGeom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3329" name="Line 18"/>
                <p:cNvSpPr/>
                <p:nvPr/>
              </p:nvSpPr>
              <p:spPr>
                <a:xfrm flipV="1">
                  <a:off x="2208" y="1728"/>
                  <a:ext cx="336" cy="432"/>
                </a:xfrm>
                <a:prstGeom prst="line">
                  <a:avLst/>
                </a:prstGeom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3330" name="Line 19"/>
              <p:cNvSpPr/>
              <p:nvPr/>
            </p:nvSpPr>
            <p:spPr>
              <a:xfrm flipH="1">
                <a:off x="1296" y="2160"/>
                <a:ext cx="336" cy="480"/>
              </a:xfrm>
              <a:prstGeom prst="line">
                <a:avLst/>
              </a:prstGeom>
              <a:ln w="12700" cap="sq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23" name="Rectangle 99"/>
          <p:cNvSpPr>
            <a:spLocks noChangeArrowheads="1"/>
          </p:cNvSpPr>
          <p:nvPr/>
        </p:nvSpPr>
        <p:spPr bwMode="auto">
          <a:xfrm>
            <a:off x="1956435" y="1122998"/>
            <a:ext cx="424688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  <a:sym typeface="+mn-ea"/>
              </a:rPr>
              <a:t>冰和蜂蜡熔化曲线对比</a:t>
            </a:r>
          </a:p>
        </p:txBody>
      </p:sp>
      <p:sp>
        <p:nvSpPr>
          <p:cNvPr id="4" name="矩形 4"/>
          <p:cNvSpPr/>
          <p:nvPr/>
        </p:nvSpPr>
        <p:spPr>
          <a:xfrm>
            <a:off x="287655" y="339408"/>
            <a:ext cx="4378960" cy="583565"/>
          </a:xfrm>
          <a:prstGeom prst="rect">
            <a:avLst/>
          </a:prstGeom>
          <a:gradFill rotWithShape="1">
            <a:gsLst>
              <a:gs pos="0">
                <a:srgbClr val="2C5D98">
                  <a:alpha val="100000"/>
                </a:srgbClr>
              </a:gs>
              <a:gs pos="80000">
                <a:srgbClr val="3C7BC7">
                  <a:alpha val="100000"/>
                </a:srgbClr>
              </a:gs>
              <a:gs pos="100000">
                <a:srgbClr val="3A7CCB">
                  <a:alpha val="100000"/>
                </a:srgbClr>
              </a:gs>
            </a:gsLst>
            <a:lin ang="5400000"/>
            <a:tileRect/>
          </a:gradFill>
          <a:ln w="9525" cap="flat" cmpd="sng">
            <a:solidFill>
              <a:srgbClr val="4A7EBB"/>
            </a:solidFill>
            <a:prstDash val="solid"/>
            <a:miter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 熔化和凝固的特征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ykonglong.taobao.com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ykonglong.taobao.c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konglong.taobao.co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konglong.taobao.co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konglong.taobao.co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konglong.taobao.co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konglong.taobao.co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konglong.taobao.co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konglong.taobao.co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konglong.taobao.co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konglong.taobao.co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konglong.taobao.co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konglong.taobao.co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973</Words>
  <Application>Microsoft Office PowerPoint</Application>
  <PresentationFormat>全屏显示(4:3)</PresentationFormat>
  <Paragraphs>243</Paragraphs>
  <Slides>21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mykonglong.taobao.com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China</cp:lastModifiedBy>
  <cp:revision>30</cp:revision>
  <dcterms:created xsi:type="dcterms:W3CDTF">2013-09-14T14:37:00Z</dcterms:created>
  <dcterms:modified xsi:type="dcterms:W3CDTF">2018-10-18T03:24:12Z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