
<file path=[Content_Types].xml><?xml version="1.0" encoding="utf-8"?>
<Types xmlns="http://schemas.openxmlformats.org/package/2006/content-types">
  <Default Extension="jpeg" ContentType="image/jpeg"/>
  <Default Extension="png" ContentType="image/png"/>
  <Default Extension="tiff" ContentType="image/tif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8" r:id="rId3"/>
    <p:sldId id="259" r:id="rId4"/>
    <p:sldId id="260" r:id="rId5"/>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tiff"/><Relationship Id="rId2" Type="http://schemas.openxmlformats.org/officeDocument/2006/relationships/image" Target="../media/image7.tiff"/><Relationship Id="rId1" Type="http://schemas.openxmlformats.org/officeDocument/2006/relationships/image" Target="../media/image1.tif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png"/><Relationship Id="rId3" Type="http://schemas.openxmlformats.org/officeDocument/2006/relationships/image" Target="../media/image11.tiff"/><Relationship Id="rId2" Type="http://schemas.openxmlformats.org/officeDocument/2006/relationships/image" Target="../media/image10.tiff"/><Relationship Id="rId1" Type="http://schemas.openxmlformats.org/officeDocument/2006/relationships/image" Target="../media/image9.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tiff"/><Relationship Id="rId1" Type="http://schemas.openxmlformats.org/officeDocument/2006/relationships/image" Target="../media/image10.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12.tiff"/><Relationship Id="rId1" Type="http://schemas.openxmlformats.org/officeDocument/2006/relationships/image" Target="../media/image1.tiff"/></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slide" Target="slide6.xml"/><Relationship Id="rId7" Type="http://schemas.openxmlformats.org/officeDocument/2006/relationships/slide" Target="slide3.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slide" Target="slide18.xml"/><Relationship Id="rId3" Type="http://schemas.openxmlformats.org/officeDocument/2006/relationships/image" Target="../media/image1.png"/><Relationship Id="rId2" Type="http://schemas.openxmlformats.org/officeDocument/2006/relationships/tags" Target="../tags/tag3.xml"/><Relationship Id="rId13" Type="http://schemas.openxmlformats.org/officeDocument/2006/relationships/slideLayout" Target="../slideLayouts/slideLayout7.xml"/><Relationship Id="rId12" Type="http://schemas.openxmlformats.org/officeDocument/2006/relationships/tags" Target="../tags/tag8.xml"/><Relationship Id="rId11" Type="http://schemas.openxmlformats.org/officeDocument/2006/relationships/slide" Target="slide10.xml"/><Relationship Id="rId10" Type="http://schemas.openxmlformats.org/officeDocument/2006/relationships/tags" Target="../tags/tag7.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13.tiff"/></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2.tiff"/></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13.tif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2.tiff"/><Relationship Id="rId1" Type="http://schemas.openxmlformats.org/officeDocument/2006/relationships/image" Target="../media/image1.tif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6.tiff"/><Relationship Id="rId4" Type="http://schemas.openxmlformats.org/officeDocument/2006/relationships/image" Target="../media/image5.tiff"/><Relationship Id="rId3" Type="http://schemas.openxmlformats.org/officeDocument/2006/relationships/image" Target="../media/image4.tiff"/><Relationship Id="rId2" Type="http://schemas.openxmlformats.org/officeDocument/2006/relationships/image" Target="../media/image3.tiff"/><Relationship Id="rId1" Type="http://schemas.openxmlformats.org/officeDocument/2006/relationships/tags" Target="../tags/tag9.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2.tif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矩形 103"/>
          <p:cNvSpPr/>
          <p:nvPr/>
        </p:nvSpPr>
        <p:spPr>
          <a:xfrm>
            <a:off x="2755901" y="2220597"/>
            <a:ext cx="7176135"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Tahoma" panose="020B0604030504040204" pitchFamily="34" charset="0"/>
                <a:ea typeface="黑体" panose="02010609060101010101" pitchFamily="49" charset="-122"/>
                <a:cs typeface="Tahoma" panose="020B0604030504040204" pitchFamily="34" charset="0"/>
              </a:rPr>
              <a:t>第十五讲  </a:t>
            </a:r>
            <a:r>
              <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sym typeface="+mn-ea"/>
              </a:rPr>
              <a:t> 电与磁</a:t>
            </a:r>
            <a:endPar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sym typeface="+mn-ea"/>
            </a:endParaRPr>
          </a:p>
        </p:txBody>
      </p:sp>
      <p:sp>
        <p:nvSpPr>
          <p:cNvPr id="2" name="矩形 1"/>
          <p:cNvSpPr/>
          <p:nvPr/>
        </p:nvSpPr>
        <p:spPr>
          <a:xfrm>
            <a:off x="3229293" y="3550285"/>
            <a:ext cx="6229350" cy="7759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r>
              <a:rPr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命题点2　电动机与发电机</a:t>
            </a:r>
            <a:endParaRPr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350934" y="981735"/>
            <a:ext cx="7909560" cy="645795"/>
            <a:chOff x="3297" y="1732"/>
            <a:chExt cx="12456" cy="1017"/>
          </a:xfrm>
        </p:grpSpPr>
        <p:pic>
          <p:nvPicPr>
            <p:cNvPr id="15" name="图片 12" descr="2020试题研究版式22"/>
            <p:cNvPicPr>
              <a:picLocks noChangeAspect="1"/>
            </p:cNvPicPr>
            <p:nvPr/>
          </p:nvPicPr>
          <p:blipFill>
            <a:blip r:embed="rId1"/>
            <a:stretch>
              <a:fillRect/>
            </a:stretch>
          </p:blipFill>
          <p:spPr>
            <a:xfrm>
              <a:off x="3297" y="1732"/>
              <a:ext cx="12456" cy="980"/>
            </a:xfrm>
            <a:prstGeom prst="rect">
              <a:avLst/>
            </a:prstGeom>
            <a:noFill/>
            <a:ln w="9525">
              <a:noFill/>
            </a:ln>
          </p:spPr>
        </p:pic>
        <p:sp>
          <p:nvSpPr>
            <p:cNvPr id="16" name="文本框 15"/>
            <p:cNvSpPr txBox="1"/>
            <p:nvPr/>
          </p:nvSpPr>
          <p:spPr>
            <a:xfrm>
              <a:off x="4667" y="1733"/>
              <a:ext cx="10165" cy="1016"/>
            </a:xfrm>
            <a:prstGeom prst="rect">
              <a:avLst/>
            </a:prstGeom>
            <a:noFill/>
            <a:ln w="9525">
              <a:noFill/>
            </a:ln>
          </p:spPr>
          <p:txBody>
            <a:bodyPr anchor="t">
              <a:spAutoFit/>
            </a:bodyPr>
            <a:lstStyle/>
            <a:p>
              <a:r>
                <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实验突破</a:t>
              </a:r>
              <a:r>
                <a:rPr lang="en-US" altLang="zh-CN"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a:t>
              </a:r>
              <a:r>
                <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科学探究素养提升</a:t>
              </a:r>
              <a:endPar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grpSp>
      <p:grpSp>
        <p:nvGrpSpPr>
          <p:cNvPr id="9" name="组合 8"/>
          <p:cNvGrpSpPr/>
          <p:nvPr/>
        </p:nvGrpSpPr>
        <p:grpSpPr>
          <a:xfrm>
            <a:off x="805498" y="2700600"/>
            <a:ext cx="1848485" cy="521970"/>
            <a:chOff x="1642" y="4118"/>
            <a:chExt cx="2911" cy="822"/>
          </a:xfrm>
        </p:grpSpPr>
        <p:pic>
          <p:nvPicPr>
            <p:cNvPr id="10" name="图片 9" descr="方块小标3字"/>
            <p:cNvPicPr>
              <a:picLocks noChangeAspect="1"/>
            </p:cNvPicPr>
            <p:nvPr/>
          </p:nvPicPr>
          <p:blipFill>
            <a:blip r:embed="rId2"/>
            <a:stretch>
              <a:fillRect/>
            </a:stretch>
          </p:blipFill>
          <p:spPr>
            <a:xfrm>
              <a:off x="1642" y="4136"/>
              <a:ext cx="2608" cy="779"/>
            </a:xfrm>
            <a:prstGeom prst="rect">
              <a:avLst/>
            </a:prstGeom>
          </p:spPr>
        </p:pic>
        <p:sp>
          <p:nvSpPr>
            <p:cNvPr id="5" name="文本框 3"/>
            <p:cNvSpPr txBox="1"/>
            <p:nvPr/>
          </p:nvSpPr>
          <p:spPr>
            <a:xfrm>
              <a:off x="1643" y="4118"/>
              <a:ext cx="2910" cy="822"/>
            </a:xfrm>
            <a:prstGeom prst="rect">
              <a:avLst/>
            </a:prstGeom>
            <a:noFill/>
          </p:spPr>
          <p:txBody>
            <a:bodyPr wrap="square" rtlCol="0">
              <a:spAutoFit/>
            </a:bodyPr>
            <a:lstStyle/>
            <a:p>
              <a:r>
                <a:rPr lang="zh-CN" altLang="en-US" sz="2800" b="1" spc="10" dirty="0">
                  <a:solidFill>
                    <a:schemeClr val="bg1"/>
                  </a:solidFill>
                  <a:uFillTx/>
                  <a:latin typeface="黑体" panose="02010609060101010101" pitchFamily="49" charset="-122"/>
                  <a:ea typeface="黑体" panose="02010609060101010101" pitchFamily="49" charset="-122"/>
                </a:rPr>
                <a:t>命 题 点</a:t>
              </a:r>
              <a:endParaRPr lang="zh-CN" altLang="en-US" sz="2800" b="1" spc="10" dirty="0">
                <a:solidFill>
                  <a:schemeClr val="bg1"/>
                </a:solidFill>
                <a:uFillTx/>
                <a:latin typeface="黑体" panose="02010609060101010101" pitchFamily="49" charset="-122"/>
                <a:ea typeface="黑体" panose="02010609060101010101" pitchFamily="49" charset="-122"/>
              </a:endParaRPr>
            </a:p>
          </p:txBody>
        </p:sp>
      </p:grpSp>
      <p:grpSp>
        <p:nvGrpSpPr>
          <p:cNvPr id="18" name="组合 17"/>
          <p:cNvGrpSpPr/>
          <p:nvPr/>
        </p:nvGrpSpPr>
        <p:grpSpPr>
          <a:xfrm>
            <a:off x="9527565" y="4113876"/>
            <a:ext cx="1863725" cy="1621790"/>
            <a:chOff x="11092" y="5329"/>
            <a:chExt cx="2935" cy="2554"/>
          </a:xfrm>
        </p:grpSpPr>
        <p:grpSp>
          <p:nvGrpSpPr>
            <p:cNvPr id="19" name="组合 18"/>
            <p:cNvGrpSpPr/>
            <p:nvPr/>
          </p:nvGrpSpPr>
          <p:grpSpPr>
            <a:xfrm>
              <a:off x="11205" y="5329"/>
              <a:ext cx="2691" cy="2554"/>
              <a:chOff x="3914" y="4432"/>
              <a:chExt cx="3298" cy="2934"/>
            </a:xfrm>
          </p:grpSpPr>
          <p:sp>
            <p:nvSpPr>
              <p:cNvPr id="21" name="矩形 20"/>
              <p:cNvSpPr/>
              <p:nvPr/>
            </p:nvSpPr>
            <p:spPr>
              <a:xfrm>
                <a:off x="5435" y="7031"/>
                <a:ext cx="57" cy="28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2" name="组合 21"/>
              <p:cNvGrpSpPr/>
              <p:nvPr/>
            </p:nvGrpSpPr>
            <p:grpSpPr>
              <a:xfrm>
                <a:off x="3914" y="4432"/>
                <a:ext cx="3298" cy="2935"/>
                <a:chOff x="3288" y="4279"/>
                <a:chExt cx="4119" cy="3575"/>
              </a:xfrm>
            </p:grpSpPr>
            <p:sp>
              <p:nvSpPr>
                <p:cNvPr id="24" name="圆角矩形 23"/>
                <p:cNvSpPr/>
                <p:nvPr/>
              </p:nvSpPr>
              <p:spPr>
                <a:xfrm>
                  <a:off x="3289" y="4279"/>
                  <a:ext cx="4118" cy="3088"/>
                </a:xfrm>
                <a:prstGeom prst="roundRect">
                  <a:avLst/>
                </a:prstGeom>
                <a:noFill/>
                <a:ln w="47625"/>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25" name="流程图: 终止 24"/>
                <p:cNvSpPr/>
                <p:nvPr/>
              </p:nvSpPr>
              <p:spPr>
                <a:xfrm>
                  <a:off x="3288" y="7735"/>
                  <a:ext cx="3703" cy="119"/>
                </a:xfrm>
                <a:prstGeom prst="flowChartTerminator">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7" name="组合 7"/>
                <p:cNvGrpSpPr/>
                <p:nvPr/>
              </p:nvGrpSpPr>
              <p:grpSpPr>
                <a:xfrm>
                  <a:off x="4951" y="6931"/>
                  <a:ext cx="578" cy="566"/>
                  <a:chOff x="13340" y="9527"/>
                  <a:chExt cx="680" cy="680"/>
                </a:xfrm>
              </p:grpSpPr>
              <p:sp>
                <p:nvSpPr>
                  <p:cNvPr id="28" name="椭圆 27"/>
                  <p:cNvSpPr/>
                  <p:nvPr/>
                </p:nvSpPr>
                <p:spPr>
                  <a:xfrm>
                    <a:off x="13340" y="9527"/>
                    <a:ext cx="680" cy="68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29" name="流程图: 摘录 28"/>
                  <p:cNvSpPr/>
                  <p:nvPr/>
                </p:nvSpPr>
                <p:spPr>
                  <a:xfrm rot="5400000">
                    <a:off x="13546" y="9753"/>
                    <a:ext cx="340" cy="227"/>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grpSp>
        <p:sp>
          <p:nvSpPr>
            <p:cNvPr id="20" name="文本框 27"/>
            <p:cNvSpPr txBox="1"/>
            <p:nvPr/>
          </p:nvSpPr>
          <p:spPr>
            <a:xfrm>
              <a:off x="11092" y="5329"/>
              <a:ext cx="2935" cy="1888"/>
            </a:xfrm>
            <a:prstGeom prst="rect">
              <a:avLst/>
            </a:prstGeom>
            <a:noFill/>
          </p:spPr>
          <p:txBody>
            <a:bodyPr wrap="square" rtlCol="0">
              <a:spAutoFit/>
            </a:bodyPr>
            <a:lstStyle/>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grpSp>
        <p:nvGrpSpPr>
          <p:cNvPr id="64" name="组合 63"/>
          <p:cNvGrpSpPr/>
          <p:nvPr/>
        </p:nvGrpSpPr>
        <p:grpSpPr>
          <a:xfrm>
            <a:off x="794068" y="1888490"/>
            <a:ext cx="9502140" cy="558165"/>
            <a:chOff x="1388" y="4017"/>
            <a:chExt cx="14964" cy="879"/>
          </a:xfrm>
        </p:grpSpPr>
        <p:pic>
          <p:nvPicPr>
            <p:cNvPr id="65" name="图片 64" descr="无序号考点3字以上"/>
            <p:cNvPicPr>
              <a:picLocks noChangeAspect="1"/>
            </p:cNvPicPr>
            <p:nvPr/>
          </p:nvPicPr>
          <p:blipFill>
            <a:blip r:embed="rId3"/>
            <a:stretch>
              <a:fillRect/>
            </a:stretch>
          </p:blipFill>
          <p:spPr>
            <a:xfrm>
              <a:off x="1388" y="4017"/>
              <a:ext cx="1740" cy="879"/>
            </a:xfrm>
            <a:prstGeom prst="rect">
              <a:avLst/>
            </a:prstGeom>
          </p:spPr>
        </p:pic>
        <p:grpSp>
          <p:nvGrpSpPr>
            <p:cNvPr id="66" name="组合 65"/>
            <p:cNvGrpSpPr/>
            <p:nvPr/>
          </p:nvGrpSpPr>
          <p:grpSpPr>
            <a:xfrm>
              <a:off x="1570" y="4047"/>
              <a:ext cx="14782" cy="824"/>
              <a:chOff x="1457" y="4047"/>
              <a:chExt cx="14782" cy="824"/>
            </a:xfrm>
          </p:grpSpPr>
          <p:sp>
            <p:nvSpPr>
              <p:cNvPr id="67" name="文本框 66"/>
              <p:cNvSpPr txBox="1"/>
              <p:nvPr/>
            </p:nvSpPr>
            <p:spPr>
              <a:xfrm>
                <a:off x="1457" y="4049"/>
                <a:ext cx="1558"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rPr>
                  <a:t>实验</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68" name="文本框 67"/>
              <p:cNvSpPr txBox="1"/>
              <p:nvPr/>
            </p:nvSpPr>
            <p:spPr>
              <a:xfrm>
                <a:off x="3536" y="4047"/>
                <a:ext cx="12703" cy="822"/>
              </a:xfrm>
              <a:prstGeom prst="rect">
                <a:avLst/>
              </a:prstGeom>
              <a:noFill/>
            </p:spPr>
            <p:txBody>
              <a:bodyPr wrap="square" rtlCol="0">
                <a:spAutoFit/>
              </a:bodyPr>
              <a:p>
                <a:r>
                  <a:rPr sz="2800" dirty="0">
                    <a:latin typeface="黑体" panose="02010609060101010101" pitchFamily="49" charset="-122"/>
                    <a:ea typeface="黑体" panose="02010609060101010101" pitchFamily="49" charset="-122"/>
                    <a:cs typeface="Times New Roman" panose="02020603050405020304" pitchFamily="18" charset="0"/>
                  </a:rPr>
                  <a:t>探究什么情况下磁可以生电</a:t>
                </a:r>
                <a:r>
                  <a:rPr sz="2400" dirty="0">
                    <a:latin typeface="Times New Roman" panose="02020603050405020304" pitchFamily="18" charset="0"/>
                    <a:cs typeface="Times New Roman" panose="02020603050405020304" pitchFamily="18" charset="0"/>
                  </a:rPr>
                  <a:t>(</a:t>
                </a:r>
                <a:r>
                  <a:rPr sz="2400" dirty="0">
                    <a:latin typeface="Times New Roman" panose="02020603050405020304" pitchFamily="18" charset="0"/>
                    <a:cs typeface="Times New Roman" panose="02020603050405020304" pitchFamily="18" charset="0"/>
                  </a:rPr>
                  <a:t>2011.18)</a:t>
                </a:r>
                <a:endParaRPr sz="2400" dirty="0">
                  <a:latin typeface="Times New Roman" panose="02020603050405020304" pitchFamily="18" charset="0"/>
                  <a:cs typeface="Times New Roman" panose="02020603050405020304" pitchFamily="18" charset="0"/>
                </a:endParaRPr>
              </a:p>
            </p:txBody>
          </p:sp>
        </p:grpSp>
      </p:grpSp>
      <p:sp>
        <p:nvSpPr>
          <p:cNvPr id="100" name="文本框 99"/>
          <p:cNvSpPr txBox="1"/>
          <p:nvPr/>
        </p:nvSpPr>
        <p:spPr>
          <a:xfrm>
            <a:off x="734378" y="3291205"/>
            <a:ext cx="8256905" cy="2861310"/>
          </a:xfrm>
          <a:prstGeom prst="rect">
            <a:avLst/>
          </a:prstGeom>
          <a:noFill/>
          <a:ln w="9525">
            <a:noFill/>
          </a:ln>
        </p:spPr>
        <p:txBody>
          <a:bodyPr wrap="square">
            <a:spAutoFit/>
          </a:bodyPr>
          <a:p>
            <a:pPr indent="0" fontAlgn="auto">
              <a:lnSpc>
                <a:spcPct val="150000"/>
              </a:lnSpc>
            </a:pPr>
            <a:r>
              <a:rPr lang="zh-CN" sz="2400" b="0">
                <a:ea typeface="黑体" panose="02010609060101010101" pitchFamily="49" charset="-122"/>
              </a:rPr>
              <a:t>【提出问题和假设】</a:t>
            </a:r>
            <a:r>
              <a:rPr lang="en-US" sz="2400" b="0">
                <a:latin typeface="Times New Roman" panose="02020603050405020304" pitchFamily="18" charset="0"/>
                <a:ea typeface="宋体" panose="02010600030101010101" pitchFamily="2" charset="-122"/>
              </a:rPr>
              <a:t>1. </a:t>
            </a:r>
            <a:r>
              <a:rPr lang="zh-CN" sz="2400" b="0">
                <a:ea typeface="宋体" panose="02010600030101010101" pitchFamily="2" charset="-122"/>
              </a:rPr>
              <a:t>感应电流的产生可能跟电路是否为闭合回路、导体在磁场中的运动方向有关</a:t>
            </a:r>
            <a:r>
              <a:rPr lang="en-US" sz="2400" b="0">
                <a:latin typeface="Times New Roman" panose="02020603050405020304" pitchFamily="18" charset="0"/>
                <a:ea typeface="宋体" panose="02010600030101010101" pitchFamily="2" charset="-122"/>
              </a:rPr>
              <a:t>2. </a:t>
            </a:r>
            <a:r>
              <a:rPr lang="zh-CN" sz="2400" b="0">
                <a:ea typeface="宋体" panose="02010600030101010101" pitchFamily="2" charset="-122"/>
              </a:rPr>
              <a:t>感应电流大小可能跟导体运动速度和磁场强度有关</a:t>
            </a:r>
            <a:r>
              <a:rPr lang="en-US" sz="2400" b="0">
                <a:latin typeface="Times New Roman" panose="02020603050405020304" pitchFamily="18" charset="0"/>
                <a:ea typeface="宋体" panose="02010600030101010101" pitchFamily="2" charset="-122"/>
              </a:rPr>
              <a:t>3. </a:t>
            </a:r>
            <a:r>
              <a:rPr lang="zh-CN" sz="2400" b="0">
                <a:ea typeface="宋体" panose="02010600030101010101" pitchFamily="2" charset="-122"/>
              </a:rPr>
              <a:t>感应电流方向可能跟导体的运动方向和磁场方向有关</a:t>
            </a:r>
            <a:endParaRPr lang="zh-CN" altLang="en-US"/>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25183" y="992505"/>
            <a:ext cx="10335895" cy="5077460"/>
          </a:xfrm>
          <a:prstGeom prst="rect">
            <a:avLst/>
          </a:prstGeom>
          <a:noFill/>
          <a:ln w="9525">
            <a:noFill/>
          </a:ln>
        </p:spPr>
        <p:txBody>
          <a:bodyPr wrap="square">
            <a:spAutoFit/>
          </a:bodyPr>
          <a:p>
            <a:pPr indent="0" fontAlgn="auto">
              <a:lnSpc>
                <a:spcPct val="150000"/>
              </a:lnSpc>
            </a:pPr>
            <a:r>
              <a:rPr lang="zh-CN" sz="2400" b="0">
                <a:ea typeface="黑体" panose="02010609060101010101" pitchFamily="49" charset="-122"/>
              </a:rPr>
              <a:t>【设计与进行实验】</a:t>
            </a:r>
            <a:r>
              <a:rPr lang="en-US" sz="2400" b="0">
                <a:latin typeface="Times New Roman" panose="02020603050405020304" pitchFamily="18" charset="0"/>
                <a:ea typeface="宋体" panose="02010600030101010101" pitchFamily="2" charset="-122"/>
              </a:rPr>
              <a:t>4. </a:t>
            </a:r>
            <a:r>
              <a:rPr lang="zh-CN" sz="2400" b="0">
                <a:ea typeface="宋体" panose="02010600030101010101" pitchFamily="2" charset="-122"/>
              </a:rPr>
              <a:t>实验装置图</a:t>
            </a:r>
            <a:endParaRPr lang="zh-CN" sz="2400" b="0">
              <a:ea typeface="宋体" panose="02010600030101010101" pitchFamily="2" charset="-122"/>
            </a:endParaRPr>
          </a:p>
          <a:p>
            <a:pPr indent="0" fontAlgn="auto">
              <a:lnSpc>
                <a:spcPct val="150000"/>
              </a:lnSpc>
            </a:pPr>
            <a:r>
              <a:rPr lang="en-US" sz="2400" b="0">
                <a:latin typeface="Times New Roman" panose="02020603050405020304" pitchFamily="18" charset="0"/>
                <a:ea typeface="宋体" panose="02010600030101010101" pitchFamily="2" charset="-122"/>
              </a:rPr>
              <a:t>5. </a:t>
            </a:r>
            <a:r>
              <a:rPr lang="zh-CN" sz="2400" b="0">
                <a:ea typeface="宋体" panose="02010600030101010101" pitchFamily="2" charset="-122"/>
              </a:rPr>
              <a:t>转换法的应用</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通过</a:t>
            </a:r>
            <a:r>
              <a:rPr lang="zh-CN" sz="2400" b="0" u="sng">
                <a:ea typeface="宋体" panose="02010600030101010101" pitchFamily="2" charset="-122"/>
              </a:rPr>
              <a:t>灵敏电流计的指针是</a:t>
            </a:r>
            <a:endParaRPr lang="zh-CN" sz="2400" b="0" u="sng">
              <a:ea typeface="宋体" panose="02010600030101010101" pitchFamily="2" charset="-122"/>
            </a:endParaRPr>
          </a:p>
          <a:p>
            <a:pPr indent="0" fontAlgn="auto">
              <a:lnSpc>
                <a:spcPct val="150000"/>
              </a:lnSpc>
            </a:pPr>
            <a:r>
              <a:rPr lang="zh-CN" sz="2400" b="0" u="sng">
                <a:ea typeface="宋体" panose="02010600030101010101" pitchFamily="2" charset="-122"/>
              </a:rPr>
              <a:t>否偏转</a:t>
            </a:r>
            <a:r>
              <a:rPr lang="zh-CN" sz="2400" b="0">
                <a:ea typeface="宋体" panose="02010600030101010101" pitchFamily="2" charset="-122"/>
              </a:rPr>
              <a:t>来判断是否产生感应电流</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6. </a:t>
            </a:r>
            <a:r>
              <a:rPr lang="zh-CN" sz="2400" b="0">
                <a:ea typeface="宋体" panose="02010600030101010101" pitchFamily="2" charset="-122"/>
              </a:rPr>
              <a:t>控制变量法的应用</a:t>
            </a:r>
            <a:r>
              <a:rPr lang="en-US" sz="2400" b="0">
                <a:latin typeface="Times New Roman" panose="02020603050405020304" pitchFamily="18" charset="0"/>
                <a:ea typeface="宋体" panose="02010600030101010101" pitchFamily="2" charset="-122"/>
              </a:rPr>
              <a:t>a</a:t>
            </a:r>
            <a:r>
              <a:rPr lang="zh-CN" sz="2400" b="0">
                <a:ea typeface="宋体" panose="02010600030101010101" pitchFamily="2" charset="-122"/>
              </a:rPr>
              <a:t>．探究感应</a:t>
            </a:r>
            <a:r>
              <a:rPr lang="zh-CN" sz="2400" b="0" u="sng">
                <a:ea typeface="宋体" panose="02010600030101010101" pitchFamily="2" charset="-122"/>
              </a:rPr>
              <a:t>电流方向与磁场方向</a:t>
            </a:r>
            <a:r>
              <a:rPr lang="zh-CN" sz="2400" b="0">
                <a:ea typeface="宋体" panose="02010600030101010101" pitchFamily="2" charset="-122"/>
              </a:rPr>
              <a:t>的关系</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控制导体运动方向不变，改变磁场方向，观察灵敏电流计指针是否向相反方向偏转</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b</a:t>
            </a:r>
            <a:r>
              <a:rPr lang="zh-CN" sz="2400" b="0">
                <a:ea typeface="宋体" panose="02010600030101010101" pitchFamily="2" charset="-122"/>
              </a:rPr>
              <a:t>．探究感应</a:t>
            </a:r>
            <a:r>
              <a:rPr lang="zh-CN" sz="2400" b="0" u="sng">
                <a:ea typeface="宋体" panose="02010600030101010101" pitchFamily="2" charset="-122"/>
              </a:rPr>
              <a:t>电流方向与导体运动方向</a:t>
            </a:r>
            <a:r>
              <a:rPr lang="zh-CN" sz="2400" b="0">
                <a:ea typeface="宋体" panose="02010600030101010101" pitchFamily="2" charset="-122"/>
              </a:rPr>
              <a:t>的关系</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控制磁场方向不变，改变导体运动方向，观察灵敏电流计指针是否向相反方向偏转</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endParaRPr lang="zh-CN" altLang="en-US"/>
          </a:p>
        </p:txBody>
      </p:sp>
      <p:pic>
        <p:nvPicPr>
          <p:cNvPr id="2" name="图片 1"/>
          <p:cNvPicPr>
            <a:picLocks noChangeAspect="1"/>
          </p:cNvPicPr>
          <p:nvPr/>
        </p:nvPicPr>
        <p:blipFill>
          <a:blip r:embed="rId1"/>
          <a:stretch>
            <a:fillRect/>
          </a:stretch>
        </p:blipFill>
        <p:spPr>
          <a:xfrm>
            <a:off x="7733983" y="1397635"/>
            <a:ext cx="2565400" cy="1650365"/>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81673" y="920750"/>
            <a:ext cx="10952480" cy="507746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sym typeface="+mn-ea"/>
              </a:rPr>
              <a:t>c</a:t>
            </a:r>
            <a:r>
              <a:rPr lang="zh-CN" sz="2400">
                <a:ea typeface="宋体" panose="02010600030101010101" pitchFamily="2" charset="-122"/>
                <a:sym typeface="+mn-ea"/>
              </a:rPr>
              <a:t>．探究感应</a:t>
            </a:r>
            <a:r>
              <a:rPr lang="zh-CN" sz="2400" u="sng">
                <a:ea typeface="宋体" panose="02010600030101010101" pitchFamily="2" charset="-122"/>
                <a:sym typeface="+mn-ea"/>
              </a:rPr>
              <a:t>电流大小与导体运动速度</a:t>
            </a:r>
            <a:r>
              <a:rPr lang="zh-CN" sz="2400">
                <a:ea typeface="宋体" panose="02010600030101010101" pitchFamily="2" charset="-122"/>
                <a:sym typeface="+mn-ea"/>
              </a:rPr>
              <a:t>的关系</a:t>
            </a:r>
            <a:r>
              <a:rPr lang="en-US"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控制磁场强弱不变，让导体以不同的速度沿相同方向做切割磁感线运动，比较灵敏电流计指针偏转角度</a:t>
            </a:r>
            <a:r>
              <a:rPr lang="en-US"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a:t>
            </a:r>
            <a:endParaRPr lang="zh-CN" altLang="en-US" sz="2400"/>
          </a:p>
          <a:p>
            <a:pPr indent="0" fontAlgn="auto">
              <a:lnSpc>
                <a:spcPct val="150000"/>
              </a:lnSpc>
            </a:pPr>
            <a:r>
              <a:rPr lang="en-US" sz="2400" b="0">
                <a:latin typeface="Times New Roman" panose="02020603050405020304" pitchFamily="18" charset="0"/>
                <a:ea typeface="宋体" panose="02010600030101010101" pitchFamily="2" charset="-122"/>
              </a:rPr>
              <a:t>d</a:t>
            </a:r>
            <a:r>
              <a:rPr lang="zh-CN" sz="2400" b="0">
                <a:ea typeface="宋体" panose="02010600030101010101" pitchFamily="2" charset="-122"/>
              </a:rPr>
              <a:t>．探究感应</a:t>
            </a:r>
            <a:r>
              <a:rPr lang="zh-CN" sz="2400" b="0" u="sng">
                <a:ea typeface="宋体" panose="02010600030101010101" pitchFamily="2" charset="-122"/>
              </a:rPr>
              <a:t>电流的大小与磁场强度</a:t>
            </a:r>
            <a:r>
              <a:rPr lang="zh-CN" sz="2400" b="0">
                <a:ea typeface="宋体" panose="02010600030101010101" pitchFamily="2" charset="-122"/>
              </a:rPr>
              <a:t>的关系</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控制导体速度大小和方向不变，在强弱不同且方向相同的磁场中做切割磁感线运动，比较灵敏电流计指针偏转角度</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rPr>
              <a:t>7. </a:t>
            </a:r>
            <a:r>
              <a:rPr lang="zh-CN" sz="2400" b="0">
                <a:ea typeface="宋体" panose="02010600030101010101" pitchFamily="2" charset="-122"/>
              </a:rPr>
              <a:t>闭合回路中</a:t>
            </a:r>
            <a:r>
              <a:rPr lang="zh-CN" sz="2400" b="0" u="sng">
                <a:ea typeface="宋体" panose="02010600030101010101" pitchFamily="2" charset="-122"/>
              </a:rPr>
              <a:t>判断是否产生感应电流</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rPr>
              <a:t>a.</a:t>
            </a:r>
            <a:r>
              <a:rPr lang="zh-CN" sz="2400" b="0">
                <a:ea typeface="宋体" panose="02010600030101010101" pitchFamily="2" charset="-122"/>
              </a:rPr>
              <a:t>移动磁体；</a:t>
            </a:r>
            <a:r>
              <a:rPr lang="en-US" sz="2400" b="0">
                <a:latin typeface="Times New Roman" panose="02020603050405020304" pitchFamily="18" charset="0"/>
                <a:ea typeface="宋体" panose="02010600030101010101" pitchFamily="2" charset="-122"/>
              </a:rPr>
              <a:t>b.</a:t>
            </a:r>
            <a:r>
              <a:rPr lang="zh-CN" sz="2400" b="0">
                <a:ea typeface="宋体" panose="02010600030101010101" pitchFamily="2" charset="-122"/>
              </a:rPr>
              <a:t>开关断开</a:t>
            </a:r>
            <a:r>
              <a:rPr lang="en-US" sz="2400" b="0">
                <a:latin typeface="Times New Roman" panose="02020603050405020304" pitchFamily="18" charset="0"/>
                <a:ea typeface="宋体" panose="02010600030101010101" pitchFamily="2" charset="-122"/>
              </a:rPr>
              <a:t>)</a:t>
            </a:r>
            <a:r>
              <a:rPr lang="zh-CN" sz="2400" b="0">
                <a:ea typeface="黑体" panose="02010609060101010101" pitchFamily="49" charset="-122"/>
              </a:rPr>
              <a:t>【分析数据和现象、总结结论】</a:t>
            </a:r>
            <a:r>
              <a:rPr lang="en-US" sz="2400" b="0">
                <a:latin typeface="Times New Roman" panose="02020603050405020304" pitchFamily="18" charset="0"/>
                <a:ea typeface="宋体" panose="02010600030101010101" pitchFamily="2" charset="-122"/>
              </a:rPr>
              <a:t>8. </a:t>
            </a:r>
            <a:r>
              <a:rPr lang="zh-CN" sz="2400" b="0">
                <a:ea typeface="宋体" panose="02010600030101010101" pitchFamily="2" charset="-122"/>
              </a:rPr>
              <a:t>分析现象，总结实验结论：感应电流的产生条件</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rPr>
              <a:t>a.</a:t>
            </a:r>
            <a:r>
              <a:rPr lang="zh-CN" sz="2400" b="0">
                <a:ea typeface="宋体" panose="02010600030101010101" pitchFamily="2" charset="-122"/>
              </a:rPr>
              <a:t>电路必须是</a:t>
            </a:r>
            <a:r>
              <a:rPr lang="zh-CN" sz="2400" b="0" u="sng">
                <a:ea typeface="宋体" panose="02010600030101010101" pitchFamily="2" charset="-122"/>
              </a:rPr>
              <a:t>闭合回路</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b.</a:t>
            </a:r>
            <a:r>
              <a:rPr lang="zh-CN" sz="2400" b="0">
                <a:ea typeface="宋体" panose="02010600030101010101" pitchFamily="2" charset="-122"/>
              </a:rPr>
              <a:t>部分导体在磁场中</a:t>
            </a:r>
            <a:r>
              <a:rPr lang="zh-CN" sz="2400" b="0" u="sng">
                <a:ea typeface="宋体" panose="02010600030101010101" pitchFamily="2" charset="-122"/>
              </a:rPr>
              <a:t>做切割磁感线运动</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cs typeface="仿宋_GB2312" charset="0"/>
              </a:rPr>
              <a:t>[2011.18(1)]</a:t>
            </a:r>
            <a:r>
              <a:rPr lang="en-US" sz="2400" b="0">
                <a:latin typeface="Times New Roman" panose="02020603050405020304" pitchFamily="18" charset="0"/>
                <a:ea typeface="宋体" panose="02010600030101010101" pitchFamily="2" charset="-122"/>
              </a:rPr>
              <a:t>9. </a:t>
            </a:r>
            <a:r>
              <a:rPr lang="zh-CN" sz="2400" b="0">
                <a:ea typeface="宋体" panose="02010600030101010101" pitchFamily="2" charset="-122"/>
              </a:rPr>
              <a:t>根据实验现象判断实验猜想是否正确</a:t>
            </a:r>
            <a:r>
              <a:rPr lang="en-US" sz="2400" b="0">
                <a:latin typeface="Times New Roman" panose="02020603050405020304" pitchFamily="18" charset="0"/>
                <a:cs typeface="仿宋_GB2312" charset="0"/>
              </a:rPr>
              <a:t>[2011.18(2)]</a:t>
            </a:r>
            <a:endParaRPr lang="zh-CN" altLang="en-US"/>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53428" y="777240"/>
            <a:ext cx="10730865" cy="5631180"/>
          </a:xfrm>
          <a:prstGeom prst="rect">
            <a:avLst/>
          </a:prstGeom>
          <a:noFill/>
          <a:ln w="9525">
            <a:noFill/>
          </a:ln>
        </p:spPr>
        <p:txBody>
          <a:bodyPr wrap="square">
            <a:spAutoFit/>
          </a:bodyPr>
          <a:p>
            <a:pPr indent="0" fontAlgn="auto">
              <a:lnSpc>
                <a:spcPct val="150000"/>
              </a:lnSpc>
            </a:pPr>
            <a:r>
              <a:rPr lang="zh-CN" sz="2400">
                <a:ea typeface="黑体" panose="02010609060101010101" pitchFamily="49" charset="-122"/>
                <a:sym typeface="+mn-ea"/>
              </a:rPr>
              <a:t>【交流与反思】</a:t>
            </a:r>
            <a:r>
              <a:rPr lang="en-US" sz="2400">
                <a:latin typeface="Times New Roman" panose="02020603050405020304" pitchFamily="18" charset="0"/>
                <a:ea typeface="宋体" panose="02010600030101010101" pitchFamily="2" charset="-122"/>
                <a:sym typeface="+mn-ea"/>
              </a:rPr>
              <a:t>10. </a:t>
            </a:r>
            <a:r>
              <a:rPr lang="zh-CN" sz="2400">
                <a:ea typeface="宋体" panose="02010600030101010101" pitchFamily="2" charset="-122"/>
                <a:sym typeface="+mn-ea"/>
              </a:rPr>
              <a:t>实验中灵敏电流计偏转不明显</a:t>
            </a:r>
            <a:r>
              <a:rPr lang="en-US" sz="2400">
                <a:latin typeface="Times New Roman" panose="02020603050405020304" pitchFamily="18" charset="0"/>
                <a:ea typeface="宋体" panose="02010600030101010101" pitchFamily="2" charset="-122"/>
                <a:sym typeface="+mn-ea"/>
              </a:rPr>
              <a:t>(</a:t>
            </a:r>
            <a:r>
              <a:rPr lang="zh-CN" sz="2400">
                <a:ea typeface="宋体" panose="02010600030101010101" pitchFamily="2" charset="-122"/>
                <a:sym typeface="+mn-ea"/>
              </a:rPr>
              <a:t>原因：</a:t>
            </a:r>
            <a:r>
              <a:rPr lang="zh-CN" sz="2400" u="sng">
                <a:ea typeface="宋体" panose="02010600030101010101" pitchFamily="2" charset="-122"/>
                <a:sym typeface="+mn-ea"/>
              </a:rPr>
              <a:t>感应电流太小；</a:t>
            </a:r>
            <a:r>
              <a:rPr lang="zh-CN" sz="2400">
                <a:ea typeface="宋体" panose="02010600030101010101" pitchFamily="2" charset="-122"/>
                <a:sym typeface="+mn-ea"/>
              </a:rPr>
              <a:t>改进措施：用多匝</a:t>
            </a:r>
            <a:endParaRPr lang="zh-CN" altLang="en-US" sz="2400"/>
          </a:p>
          <a:p>
            <a:pPr indent="0" fontAlgn="auto">
              <a:lnSpc>
                <a:spcPct val="150000"/>
              </a:lnSpc>
            </a:pPr>
            <a:r>
              <a:rPr lang="zh-CN" sz="2400" b="0">
                <a:ea typeface="宋体" panose="02010600030101010101" pitchFamily="2" charset="-122"/>
              </a:rPr>
              <a:t>数线圈替代单根导体棒、加快导体切割磁感线的速度、换磁性更强的蹄形铁等</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rPr>
              <a:t>11. </a:t>
            </a:r>
            <a:r>
              <a:rPr lang="zh-CN" sz="2400" b="0">
                <a:ea typeface="宋体" panose="02010600030101010101" pitchFamily="2" charset="-122"/>
              </a:rPr>
              <a:t>电路中没有感应电流的原因</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rPr>
              <a:t>a.</a:t>
            </a:r>
            <a:r>
              <a:rPr lang="zh-CN" sz="2400" b="0">
                <a:ea typeface="宋体" panose="02010600030101010101" pitchFamily="2" charset="-122"/>
              </a:rPr>
              <a:t>导体在磁场中处于静止状态；</a:t>
            </a:r>
            <a:r>
              <a:rPr lang="en-US" sz="2400" b="0">
                <a:latin typeface="Times New Roman" panose="02020603050405020304" pitchFamily="18" charset="0"/>
                <a:ea typeface="宋体" panose="02010600030101010101" pitchFamily="2" charset="-122"/>
              </a:rPr>
              <a:t>b.</a:t>
            </a:r>
            <a:r>
              <a:rPr lang="zh-CN" sz="2400" b="0">
                <a:ea typeface="宋体" panose="02010600030101010101" pitchFamily="2" charset="-122"/>
              </a:rPr>
              <a:t>导体运动但没有切割磁感线；</a:t>
            </a:r>
            <a:r>
              <a:rPr lang="en-US" sz="2400" b="0">
                <a:latin typeface="Times New Roman" panose="02020603050405020304" pitchFamily="18" charset="0"/>
                <a:ea typeface="宋体" panose="02010600030101010101" pitchFamily="2" charset="-122"/>
              </a:rPr>
              <a:t>c.</a:t>
            </a:r>
            <a:r>
              <a:rPr lang="zh-CN" sz="2400" b="0">
                <a:ea typeface="宋体" panose="02010600030101010101" pitchFamily="2" charset="-122"/>
              </a:rPr>
              <a:t>电路没有闭合</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rPr>
              <a:t>12. </a:t>
            </a:r>
            <a:r>
              <a:rPr lang="zh-CN" sz="2400" b="0">
                <a:ea typeface="宋体" panose="02010600030101010101" pitchFamily="2" charset="-122"/>
              </a:rPr>
              <a:t>实验过程中的能量转化</a:t>
            </a:r>
            <a:r>
              <a:rPr lang="en-US" sz="2400" b="0">
                <a:latin typeface="Times New Roman" panose="02020603050405020304" pitchFamily="18" charset="0"/>
                <a:ea typeface="宋体" panose="02010600030101010101" pitchFamily="2" charset="-122"/>
              </a:rPr>
              <a:t>(</a:t>
            </a:r>
            <a:r>
              <a:rPr lang="zh-CN" sz="2400" b="0" u="sng">
                <a:ea typeface="宋体" panose="02010600030101010101" pitchFamily="2" charset="-122"/>
              </a:rPr>
              <a:t>机械能转化为电能</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rPr>
              <a:t> 13. </a:t>
            </a:r>
            <a:r>
              <a:rPr lang="zh-CN" sz="2400" b="0">
                <a:ea typeface="宋体" panose="02010600030101010101" pitchFamily="2" charset="-122"/>
              </a:rPr>
              <a:t>实验将灵敏电流计换成电源可以探究导体在磁场中受到力的作用</a:t>
            </a:r>
            <a:r>
              <a:rPr lang="en-US" sz="2400" b="0">
                <a:latin typeface="Times New Roman" panose="02020603050405020304" pitchFamily="18" charset="0"/>
                <a:ea typeface="宋体" panose="02010600030101010101" pitchFamily="2" charset="-122"/>
              </a:rPr>
              <a:t>14. </a:t>
            </a:r>
            <a:r>
              <a:rPr lang="zh-CN" sz="2400" b="0">
                <a:ea typeface="宋体" panose="02010600030101010101" pitchFamily="2" charset="-122"/>
              </a:rPr>
              <a:t>电磁感应现象在生活中的应用</a:t>
            </a:r>
            <a:r>
              <a:rPr lang="en-US" sz="2400" b="0">
                <a:latin typeface="Times New Roman" panose="02020603050405020304" pitchFamily="18" charset="0"/>
                <a:ea typeface="宋体" panose="02010600030101010101" pitchFamily="2" charset="-122"/>
              </a:rPr>
              <a:t>(</a:t>
            </a:r>
            <a:r>
              <a:rPr lang="zh-CN" sz="2400" b="0" u="sng">
                <a:ea typeface="宋体" panose="02010600030101010101" pitchFamily="2" charset="-122"/>
              </a:rPr>
              <a:t>发电机、动圈式话筒</a:t>
            </a:r>
            <a:r>
              <a:rPr lang="en-US" sz="2400" b="0">
                <a:latin typeface="Times New Roman" panose="02020603050405020304" pitchFamily="18" charset="0"/>
                <a:ea typeface="宋体" panose="02010600030101010101" pitchFamily="2" charset="-122"/>
              </a:rPr>
              <a:t>)</a:t>
            </a:r>
            <a:r>
              <a:rPr lang="zh-CN" sz="2400" b="0">
                <a:ea typeface="黑体" panose="02010609060101010101" pitchFamily="49" charset="-122"/>
              </a:rPr>
              <a:t>实验结论：</a:t>
            </a:r>
            <a:r>
              <a:rPr lang="zh-CN" sz="2400" b="0">
                <a:ea typeface="宋体" panose="02010600030101010101" pitchFamily="2" charset="-122"/>
              </a:rPr>
              <a:t>闭合电路的一部分导体在磁场中做</a:t>
            </a:r>
            <a:r>
              <a:rPr lang="zh-CN" sz="2400" b="0" u="sng">
                <a:ea typeface="宋体" panose="02010600030101010101" pitchFamily="2" charset="-122"/>
              </a:rPr>
              <a:t>切割磁感线运动</a:t>
            </a:r>
            <a:r>
              <a:rPr lang="zh-CN" sz="2400" b="0">
                <a:ea typeface="宋体" panose="02010600030101010101" pitchFamily="2" charset="-122"/>
              </a:rPr>
              <a:t>产生感应电流，感应电流的方向</a:t>
            </a:r>
            <a:r>
              <a:rPr lang="zh-CN" sz="2400" b="0" u="sng">
                <a:ea typeface="宋体" panose="02010600030101010101" pitchFamily="2" charset="-122"/>
              </a:rPr>
              <a:t>与导体的运动方向和磁场方向</a:t>
            </a:r>
            <a:r>
              <a:rPr lang="zh-CN" sz="2400" b="0">
                <a:ea typeface="宋体" panose="02010600030101010101" pitchFamily="2" charset="-122"/>
              </a:rPr>
              <a:t>有关．</a:t>
            </a:r>
            <a:endParaRPr lang="zh-CN" altLang="en-US"/>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62413" y="980475"/>
            <a:ext cx="4774565" cy="522605"/>
            <a:chOff x="6509" y="1650"/>
            <a:chExt cx="7519" cy="823"/>
          </a:xfrm>
        </p:grpSpPr>
        <p:pic>
          <p:nvPicPr>
            <p:cNvPr id="3" name="图片 2" descr="方框小标7字"/>
            <p:cNvPicPr>
              <a:picLocks noChangeAspect="1"/>
            </p:cNvPicPr>
            <p:nvPr/>
          </p:nvPicPr>
          <p:blipFill>
            <a:blip r:embed="rId1"/>
            <a:stretch>
              <a:fillRect/>
            </a:stretch>
          </p:blipFill>
          <p:spPr>
            <a:xfrm>
              <a:off x="6509" y="1651"/>
              <a:ext cx="6519" cy="822"/>
            </a:xfrm>
            <a:prstGeom prst="rect">
              <a:avLst/>
            </a:prstGeom>
          </p:spPr>
        </p:pic>
        <p:sp>
          <p:nvSpPr>
            <p:cNvPr id="4" name="文本框 3"/>
            <p:cNvSpPr txBox="1"/>
            <p:nvPr/>
          </p:nvSpPr>
          <p:spPr>
            <a:xfrm>
              <a:off x="6520" y="1650"/>
              <a:ext cx="7508" cy="822"/>
            </a:xfrm>
            <a:prstGeom prst="rect">
              <a:avLst/>
            </a:prstGeom>
            <a:noFill/>
          </p:spPr>
          <p:txBody>
            <a:bodyPr wrap="square" rtlCol="0">
              <a:spAutoFit/>
            </a:bodyPr>
            <a:lstStyle/>
            <a:p>
              <a:r>
                <a:rPr lang="zh-CN" altLang="en-US" sz="2800" b="1" spc="1900" dirty="0">
                  <a:solidFill>
                    <a:srgbClr val="068A3D"/>
                  </a:solidFill>
                  <a:uFillTx/>
                  <a:latin typeface="黑体" panose="02010609060101010101" pitchFamily="49" charset="-122"/>
                  <a:ea typeface="黑体" panose="02010609060101010101" pitchFamily="49" charset="-122"/>
                </a:rPr>
                <a:t>全国视野分层练</a:t>
              </a:r>
              <a:endParaRPr lang="zh-CN" altLang="en-US" sz="2800" b="1" spc="1900" dirty="0">
                <a:solidFill>
                  <a:srgbClr val="068A3D"/>
                </a:solidFill>
                <a:uFillTx/>
                <a:latin typeface="黑体" panose="02010609060101010101" pitchFamily="49" charset="-122"/>
                <a:ea typeface="黑体" panose="02010609060101010101" pitchFamily="49" charset="-122"/>
              </a:endParaRPr>
            </a:p>
          </p:txBody>
        </p:sp>
      </p:grpSp>
      <p:sp>
        <p:nvSpPr>
          <p:cNvPr id="11" name="矩形 10"/>
          <p:cNvSpPr/>
          <p:nvPr/>
        </p:nvSpPr>
        <p:spPr>
          <a:xfrm>
            <a:off x="9432285" y="5357614"/>
            <a:ext cx="868680" cy="368300"/>
          </a:xfrm>
          <a:prstGeom prst="rect">
            <a:avLst/>
          </a:prstGeom>
        </p:spPr>
        <p:txBody>
          <a:bodyPr wrap="none">
            <a:spAutoFit/>
          </a:bodyPr>
          <a:lstStyle/>
          <a:p>
            <a:r>
              <a:rPr lang="zh-CN" altLang="zh-CN" dirty="0"/>
              <a:t>例题图</a:t>
            </a:r>
            <a:endParaRPr lang="zh-CN" altLang="en-US" dirty="0"/>
          </a:p>
        </p:txBody>
      </p:sp>
      <p:grpSp>
        <p:nvGrpSpPr>
          <p:cNvPr id="14" name="组合 5"/>
          <p:cNvGrpSpPr/>
          <p:nvPr/>
        </p:nvGrpSpPr>
        <p:grpSpPr>
          <a:xfrm>
            <a:off x="1008724" y="2955631"/>
            <a:ext cx="2411412" cy="460375"/>
            <a:chOff x="1007" y="5038"/>
            <a:chExt cx="3796" cy="725"/>
          </a:xfrm>
        </p:grpSpPr>
        <p:pic>
          <p:nvPicPr>
            <p:cNvPr id="23" name="图片 2" descr="48"/>
            <p:cNvPicPr>
              <a:picLocks noChangeAspect="1"/>
            </p:cNvPicPr>
            <p:nvPr/>
          </p:nvPicPr>
          <p:blipFill>
            <a:blip r:embed="rId2"/>
            <a:stretch>
              <a:fillRect/>
            </a:stretch>
          </p:blipFill>
          <p:spPr>
            <a:xfrm>
              <a:off x="3982" y="5145"/>
              <a:ext cx="821" cy="510"/>
            </a:xfrm>
            <a:prstGeom prst="rect">
              <a:avLst/>
            </a:prstGeom>
            <a:noFill/>
            <a:ln w="9525">
              <a:noFill/>
            </a:ln>
          </p:spPr>
        </p:pic>
        <p:pic>
          <p:nvPicPr>
            <p:cNvPr id="25" name="图片 3" descr="47"/>
            <p:cNvPicPr>
              <a:picLocks noChangeAspect="1"/>
            </p:cNvPicPr>
            <p:nvPr/>
          </p:nvPicPr>
          <p:blipFill>
            <a:blip r:embed="rId3"/>
            <a:stretch>
              <a:fillRect/>
            </a:stretch>
          </p:blipFill>
          <p:spPr>
            <a:xfrm>
              <a:off x="1007" y="5145"/>
              <a:ext cx="821" cy="510"/>
            </a:xfrm>
            <a:prstGeom prst="rect">
              <a:avLst/>
            </a:prstGeom>
            <a:noFill/>
            <a:ln w="9525">
              <a:noFill/>
            </a:ln>
          </p:spPr>
        </p:pic>
        <p:sp>
          <p:nvSpPr>
            <p:cNvPr id="26" name="文本框 69"/>
            <p:cNvSpPr txBox="1"/>
            <p:nvPr/>
          </p:nvSpPr>
          <p:spPr>
            <a:xfrm>
              <a:off x="1715" y="5038"/>
              <a:ext cx="2376" cy="725"/>
            </a:xfrm>
            <a:prstGeom prst="rect">
              <a:avLst/>
            </a:prstGeom>
            <a:noFill/>
            <a:ln w="9525">
              <a:noFill/>
            </a:ln>
          </p:spPr>
          <p:txBody>
            <a:bodyPr wrap="square" anchor="t">
              <a:spAutoFit/>
            </a:bodyPr>
            <a:p>
              <a:pPr algn="ctr"/>
              <a:r>
                <a:rPr lang="zh-CN" altLang="en-US" sz="2400" b="1">
                  <a:solidFill>
                    <a:srgbClr val="18924B"/>
                  </a:solidFill>
                  <a:latin typeface="黑体" panose="02010609060101010101" pitchFamily="49" charset="-122"/>
                  <a:ea typeface="黑体" panose="02010609060101010101" pitchFamily="49" charset="-122"/>
                </a:rPr>
                <a:t>基础训练</a:t>
              </a:r>
              <a:endParaRPr lang="zh-CN" altLang="en-US" sz="2400" b="1">
                <a:solidFill>
                  <a:srgbClr val="18924B"/>
                </a:solidFill>
                <a:latin typeface="黑体" panose="02010609060101010101" pitchFamily="49" charset="-122"/>
                <a:ea typeface="黑体" panose="02010609060101010101" pitchFamily="49" charset="-122"/>
              </a:endParaRPr>
            </a:p>
          </p:txBody>
        </p:sp>
      </p:grpSp>
      <p:sp>
        <p:nvSpPr>
          <p:cNvPr id="100" name="文本框 99"/>
          <p:cNvSpPr txBox="1"/>
          <p:nvPr/>
        </p:nvSpPr>
        <p:spPr>
          <a:xfrm>
            <a:off x="865823" y="1594485"/>
            <a:ext cx="10310495" cy="1198880"/>
          </a:xfrm>
          <a:prstGeom prst="rect">
            <a:avLst/>
          </a:prstGeom>
          <a:noFill/>
          <a:ln w="9525">
            <a:noFill/>
          </a:ln>
        </p:spPr>
        <p:txBody>
          <a:bodyPr wrap="square">
            <a:spAutoFit/>
          </a:bodyPr>
          <a:p>
            <a:pPr indent="0" fontAlgn="auto">
              <a:lnSpc>
                <a:spcPct val="150000"/>
              </a:lnSpc>
            </a:pPr>
            <a:r>
              <a:rPr lang="zh-CN" sz="2400" b="0">
                <a:latin typeface="+mj-ea"/>
                <a:ea typeface="+mj-ea"/>
              </a:rPr>
              <a:t>例</a:t>
            </a:r>
            <a:r>
              <a:rPr lang="zh-CN" sz="2400" b="0">
                <a:ea typeface="宋体" panose="02010600030101010101" pitchFamily="2" charset="-122"/>
              </a:rPr>
              <a:t>　为了探究导体在磁场中怎样运动，才能在电路中产生电流，采用了如图所示的实验装置：</a:t>
            </a:r>
            <a:endParaRPr lang="zh-CN" altLang="en-US"/>
          </a:p>
        </p:txBody>
      </p:sp>
      <p:pic>
        <p:nvPicPr>
          <p:cNvPr id="5" name="图片 -2147482181"/>
          <p:cNvPicPr>
            <a:picLocks noChangeAspect="1"/>
          </p:cNvPicPr>
          <p:nvPr/>
        </p:nvPicPr>
        <p:blipFill>
          <a:blip r:embed="rId4"/>
          <a:stretch>
            <a:fillRect/>
          </a:stretch>
        </p:blipFill>
        <p:spPr>
          <a:xfrm>
            <a:off x="8443913" y="3053080"/>
            <a:ext cx="2751455" cy="2089150"/>
          </a:xfrm>
          <a:prstGeom prst="rect">
            <a:avLst/>
          </a:prstGeom>
          <a:noFill/>
          <a:ln w="9525">
            <a:noFill/>
          </a:ln>
        </p:spPr>
      </p:pic>
      <p:sp>
        <p:nvSpPr>
          <p:cNvPr id="6" name="文本框 5"/>
          <p:cNvSpPr txBox="1"/>
          <p:nvPr/>
        </p:nvSpPr>
        <p:spPr>
          <a:xfrm>
            <a:off x="848043" y="3412490"/>
            <a:ext cx="7165340" cy="286131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(1)</a:t>
            </a:r>
            <a:r>
              <a:rPr lang="zh-CN" sz="2400" b="0">
                <a:ea typeface="宋体" panose="02010600030101010101" pitchFamily="2" charset="-122"/>
              </a:rPr>
              <a:t>实验过程中，通过观察</a:t>
            </a:r>
            <a:r>
              <a:rPr lang="en-US" sz="2400" b="0">
                <a:latin typeface="Times New Roman" panose="02020603050405020304" pitchFamily="18" charset="0"/>
                <a:ea typeface="宋体" panose="02010600030101010101" pitchFamily="2" charset="-122"/>
              </a:rPr>
              <a:t>_______________________</a:t>
            </a:r>
            <a:endParaRPr lang="en-US" sz="2400" b="0">
              <a:latin typeface="Times New Roman" panose="02020603050405020304" pitchFamily="18" charset="0"/>
              <a:ea typeface="宋体" panose="02010600030101010101" pitchFamily="2" charset="-122"/>
            </a:endParaRPr>
          </a:p>
          <a:p>
            <a:pPr indent="0" fontAlgn="auto">
              <a:lnSpc>
                <a:spcPct val="150000"/>
              </a:lnSpc>
            </a:pPr>
            <a:r>
              <a:rPr lang="en-US" sz="2400" b="0">
                <a:latin typeface="Times New Roman" panose="02020603050405020304" pitchFamily="18" charset="0"/>
                <a:ea typeface="宋体" panose="02010600030101010101" pitchFamily="2" charset="-122"/>
              </a:rPr>
              <a:t>______</a:t>
            </a:r>
            <a:r>
              <a:rPr lang="zh-CN" sz="2400" b="0">
                <a:ea typeface="宋体" panose="02010600030101010101" pitchFamily="2" charset="-122"/>
              </a:rPr>
              <a:t>来判断电路中是否有感应电流．</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当导体静止悬挂起来后，闭合开关，灵敏电流计指针不偏转，说明电路中</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有</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无</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电流产生．</a:t>
            </a:r>
            <a:endParaRPr lang="zh-CN" altLang="en-US"/>
          </a:p>
        </p:txBody>
      </p:sp>
      <p:sp>
        <p:nvSpPr>
          <p:cNvPr id="12" name="文本框 11"/>
          <p:cNvSpPr txBox="1"/>
          <p:nvPr/>
        </p:nvSpPr>
        <p:spPr>
          <a:xfrm>
            <a:off x="829628" y="3365500"/>
            <a:ext cx="7011670" cy="1198880"/>
          </a:xfrm>
          <a:prstGeom prst="rect">
            <a:avLst/>
          </a:prstGeom>
          <a:noFill/>
          <a:ln w="9525">
            <a:noFill/>
          </a:ln>
        </p:spPr>
        <p:txBody>
          <a:bodyPr wrap="square">
            <a:spAutoFit/>
          </a:bodyPr>
          <a:p>
            <a:pPr indent="0">
              <a:lnSpc>
                <a:spcPct val="150000"/>
              </a:lnSpc>
            </a:pPr>
            <a:r>
              <a:rPr lang="en-US" altLang="zh-CN" sz="2400" b="0">
                <a:solidFill>
                  <a:srgbClr val="FF0000"/>
                </a:solidFill>
                <a:ea typeface="宋体" panose="02010600030101010101" pitchFamily="2" charset="-122"/>
              </a:rPr>
              <a:t>                                                     </a:t>
            </a:r>
            <a:r>
              <a:rPr lang="zh-CN" sz="2400" b="0">
                <a:solidFill>
                  <a:srgbClr val="FF0000"/>
                </a:solidFill>
                <a:ea typeface="宋体" panose="02010600030101010101" pitchFamily="2" charset="-122"/>
              </a:rPr>
              <a:t>灵敏电流计的指针是否偏转</a:t>
            </a:r>
            <a:endParaRPr lang="zh-CN" altLang="en-US"/>
          </a:p>
        </p:txBody>
      </p:sp>
      <p:sp>
        <p:nvSpPr>
          <p:cNvPr id="13" name="文本框 12"/>
          <p:cNvSpPr txBox="1"/>
          <p:nvPr/>
        </p:nvSpPr>
        <p:spPr>
          <a:xfrm>
            <a:off x="4445953" y="5151755"/>
            <a:ext cx="6629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无</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7093" y="1217295"/>
            <a:ext cx="10463530" cy="452310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(3)</a:t>
            </a:r>
            <a:r>
              <a:rPr lang="zh-CN" sz="2400" b="0">
                <a:ea typeface="宋体" panose="02010600030101010101" pitchFamily="2" charset="-122"/>
              </a:rPr>
              <a:t>闭合开关，让导体在蹄形磁体中左右运动，电流计指针</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偏转；断开开关，让导体在蹄形磁体中左右运动，电流计指针</a:t>
            </a:r>
            <a:r>
              <a:rPr lang="en-US" sz="2400" b="0">
                <a:latin typeface="Times New Roman" panose="02020603050405020304" pitchFamily="18" charset="0"/>
                <a:ea typeface="宋体" panose="02010600030101010101" pitchFamily="2" charset="-122"/>
              </a:rPr>
              <a:t>__________</a:t>
            </a:r>
            <a:r>
              <a:rPr lang="zh-CN" sz="2400" b="0">
                <a:ea typeface="宋体" panose="02010600030101010101" pitchFamily="2" charset="-122"/>
              </a:rPr>
              <a:t>偏转．</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均选填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会</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不会</a:t>
            </a:r>
            <a:r>
              <a:rPr lang="en-US" sz="2400" b="0">
                <a:latin typeface="Times New Roman" panose="02020603050405020304" pitchFamily="18" charset="0"/>
                <a:ea typeface="宋体" panose="02010600030101010101" pitchFamily="2" charset="-122"/>
              </a:rPr>
              <a:t>”)(4)</a:t>
            </a:r>
            <a:r>
              <a:rPr lang="zh-CN" sz="2400" b="0">
                <a:ea typeface="宋体" panose="02010600030101010101" pitchFamily="2" charset="-122"/>
              </a:rPr>
              <a:t>将细导线悬挂的导体放入蹄形磁体中，闭合开关，让导体在蹄形磁体中竖直上下运动，电流计指针</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偏转；让导体在蹄形磁体中斜向上或斜向下运动，电流计指针</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偏转．</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均选填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会</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不会</a:t>
            </a:r>
            <a:r>
              <a:rPr lang="en-US" sz="2400" b="0">
                <a:latin typeface="Times New Roman" panose="02020603050405020304" pitchFamily="18" charset="0"/>
                <a:ea typeface="宋体" panose="02010600030101010101" pitchFamily="2" charset="-122"/>
              </a:rPr>
              <a:t>”)(5)</a:t>
            </a:r>
            <a:r>
              <a:rPr lang="zh-CN" sz="2400" b="0">
                <a:ea typeface="宋体" panose="02010600030101010101" pitchFamily="2" charset="-122"/>
              </a:rPr>
              <a:t>综合上面的实验现象可知，导体在磁场中运动产生电流的条件是：导体必须是</a:t>
            </a:r>
            <a:r>
              <a:rPr lang="en-US" sz="2400" b="0">
                <a:latin typeface="Times New Roman" panose="02020603050405020304" pitchFamily="18" charset="0"/>
                <a:ea typeface="宋体" panose="02010600030101010101" pitchFamily="2" charset="-122"/>
              </a:rPr>
              <a:t>___________</a:t>
            </a:r>
            <a:r>
              <a:rPr lang="zh-CN" sz="2400" b="0">
                <a:ea typeface="宋体" panose="02010600030101010101" pitchFamily="2" charset="-122"/>
              </a:rPr>
              <a:t>的一部分，且一定要做</a:t>
            </a:r>
            <a:r>
              <a:rPr lang="en-US" sz="2400" b="0">
                <a:latin typeface="Times New Roman" panose="02020603050405020304" pitchFamily="18" charset="0"/>
                <a:ea typeface="宋体" panose="02010600030101010101" pitchFamily="2" charset="-122"/>
              </a:rPr>
              <a:t>_________________</a:t>
            </a:r>
            <a:r>
              <a:rPr lang="zh-CN" sz="2400" b="0">
                <a:ea typeface="宋体" panose="02010600030101010101" pitchFamily="2" charset="-122"/>
              </a:rPr>
              <a:t>的运动．</a:t>
            </a:r>
            <a:endParaRPr lang="zh-CN" altLang="en-US"/>
          </a:p>
        </p:txBody>
      </p:sp>
      <p:sp>
        <p:nvSpPr>
          <p:cNvPr id="2" name="文本框 1"/>
          <p:cNvSpPr txBox="1"/>
          <p:nvPr/>
        </p:nvSpPr>
        <p:spPr>
          <a:xfrm>
            <a:off x="8904923" y="1323975"/>
            <a:ext cx="6883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会</a:t>
            </a:r>
            <a:endParaRPr lang="zh-CN" altLang="en-US"/>
          </a:p>
        </p:txBody>
      </p:sp>
      <p:sp>
        <p:nvSpPr>
          <p:cNvPr id="3" name="文本框 2"/>
          <p:cNvSpPr txBox="1"/>
          <p:nvPr/>
        </p:nvSpPr>
        <p:spPr>
          <a:xfrm>
            <a:off x="8264208" y="1872615"/>
            <a:ext cx="9779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不会</a:t>
            </a:r>
            <a:endParaRPr lang="zh-CN" altLang="en-US"/>
          </a:p>
        </p:txBody>
      </p:sp>
      <p:sp>
        <p:nvSpPr>
          <p:cNvPr id="4" name="文本框 3"/>
          <p:cNvSpPr txBox="1"/>
          <p:nvPr/>
        </p:nvSpPr>
        <p:spPr>
          <a:xfrm>
            <a:off x="4487863" y="3525520"/>
            <a:ext cx="9779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不会</a:t>
            </a:r>
            <a:endParaRPr lang="zh-CN" altLang="en-US"/>
          </a:p>
        </p:txBody>
      </p:sp>
      <p:sp>
        <p:nvSpPr>
          <p:cNvPr id="5" name="文本框 4"/>
          <p:cNvSpPr txBox="1"/>
          <p:nvPr/>
        </p:nvSpPr>
        <p:spPr>
          <a:xfrm>
            <a:off x="3913823" y="4065905"/>
            <a:ext cx="6559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会</a:t>
            </a:r>
            <a:endParaRPr lang="zh-CN" altLang="en-US"/>
          </a:p>
        </p:txBody>
      </p:sp>
      <p:sp>
        <p:nvSpPr>
          <p:cNvPr id="6" name="文本框 5"/>
          <p:cNvSpPr txBox="1"/>
          <p:nvPr/>
        </p:nvSpPr>
        <p:spPr>
          <a:xfrm>
            <a:off x="1749743" y="5153660"/>
            <a:ext cx="15195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闭合回路</a:t>
            </a:r>
            <a:endParaRPr lang="zh-CN" altLang="en-US"/>
          </a:p>
        </p:txBody>
      </p:sp>
      <p:sp>
        <p:nvSpPr>
          <p:cNvPr id="7" name="文本框 6"/>
          <p:cNvSpPr txBox="1"/>
          <p:nvPr/>
        </p:nvSpPr>
        <p:spPr>
          <a:xfrm>
            <a:off x="6670358" y="5153660"/>
            <a:ext cx="18434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切割磁感线</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076643" y="1634490"/>
            <a:ext cx="2414905" cy="460375"/>
            <a:chOff x="5377" y="4501"/>
            <a:chExt cx="3803" cy="725"/>
          </a:xfrm>
        </p:grpSpPr>
        <p:pic>
          <p:nvPicPr>
            <p:cNvPr id="33" name="图片 2" descr="48"/>
            <p:cNvPicPr>
              <a:picLocks noChangeAspect="1"/>
            </p:cNvPicPr>
            <p:nvPr/>
          </p:nvPicPr>
          <p:blipFill>
            <a:blip r:embed="rId1"/>
            <a:stretch>
              <a:fillRect/>
            </a:stretch>
          </p:blipFill>
          <p:spPr>
            <a:xfrm>
              <a:off x="8382" y="4608"/>
              <a:ext cx="798" cy="510"/>
            </a:xfrm>
            <a:prstGeom prst="rect">
              <a:avLst/>
            </a:prstGeom>
            <a:noFill/>
            <a:ln w="9525">
              <a:noFill/>
            </a:ln>
          </p:spPr>
        </p:pic>
        <p:pic>
          <p:nvPicPr>
            <p:cNvPr id="34" name="图片 3" descr="47"/>
            <p:cNvPicPr>
              <a:picLocks noChangeAspect="1"/>
            </p:cNvPicPr>
            <p:nvPr/>
          </p:nvPicPr>
          <p:blipFill>
            <a:blip r:embed="rId2"/>
            <a:stretch>
              <a:fillRect/>
            </a:stretch>
          </p:blipFill>
          <p:spPr>
            <a:xfrm>
              <a:off x="5377" y="4608"/>
              <a:ext cx="798" cy="510"/>
            </a:xfrm>
            <a:prstGeom prst="rect">
              <a:avLst/>
            </a:prstGeom>
            <a:noFill/>
            <a:ln w="9525">
              <a:noFill/>
            </a:ln>
          </p:spPr>
        </p:pic>
        <p:sp>
          <p:nvSpPr>
            <p:cNvPr id="55" name="文本框 69"/>
            <p:cNvSpPr txBox="1"/>
            <p:nvPr/>
          </p:nvSpPr>
          <p:spPr>
            <a:xfrm>
              <a:off x="6072" y="4501"/>
              <a:ext cx="2357" cy="725"/>
            </a:xfrm>
            <a:prstGeom prst="rect">
              <a:avLst/>
            </a:prstGeom>
            <a:noFill/>
            <a:ln w="9525">
              <a:noFill/>
            </a:ln>
          </p:spPr>
          <p:txBody>
            <a:bodyPr wrap="square" anchor="t">
              <a:spAutoFit/>
            </a:bodyPr>
            <a:p>
              <a:pPr algn="ctr"/>
              <a:r>
                <a:rPr lang="zh-CN" altLang="en-US" sz="2400" b="1">
                  <a:solidFill>
                    <a:srgbClr val="18924B"/>
                  </a:solidFill>
                  <a:latin typeface="黑体" panose="02010609060101010101" pitchFamily="49" charset="-122"/>
                  <a:ea typeface="黑体" panose="02010609060101010101" pitchFamily="49" charset="-122"/>
                </a:rPr>
                <a:t>能力提升</a:t>
              </a:r>
              <a:endParaRPr lang="zh-CN" altLang="en-US" sz="2400" b="1">
                <a:solidFill>
                  <a:srgbClr val="18924B"/>
                </a:solidFill>
                <a:latin typeface="黑体" panose="02010609060101010101" pitchFamily="49" charset="-122"/>
                <a:ea typeface="黑体" panose="02010609060101010101" pitchFamily="49" charset="-122"/>
              </a:endParaRPr>
            </a:p>
          </p:txBody>
        </p:sp>
      </p:grpSp>
      <p:sp>
        <p:nvSpPr>
          <p:cNvPr id="100" name="文本框 99"/>
          <p:cNvSpPr txBox="1"/>
          <p:nvPr/>
        </p:nvSpPr>
        <p:spPr>
          <a:xfrm>
            <a:off x="932498" y="2065655"/>
            <a:ext cx="10453370" cy="341503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(6)</a:t>
            </a:r>
            <a:r>
              <a:rPr lang="zh-CN" sz="2400" b="0">
                <a:ea typeface="宋体" panose="02010600030101010101" pitchFamily="2" charset="-122"/>
              </a:rPr>
              <a:t>实验过程中发现无论如何移动导体棒，均未发现电流计的指针发生偏转</a:t>
            </a:r>
            <a:r>
              <a:rPr lang="en-US" altLang="zh-CN" sz="2400" b="0">
                <a:ea typeface="宋体" panose="02010600030101010101" pitchFamily="2" charset="-122"/>
              </a:rPr>
              <a:t>.</a:t>
            </a:r>
            <a:r>
              <a:rPr lang="zh-CN" sz="2400" b="0">
                <a:ea typeface="宋体" panose="02010600030101010101" pitchFamily="2" charset="-122"/>
              </a:rPr>
              <a:t>经过检查，全部实验仪器正常且连接无误，请你猜想电流计的指针不偏转的原因是</a:t>
            </a:r>
            <a:r>
              <a:rPr lang="en-US" sz="2400" b="0">
                <a:latin typeface="Times New Roman" panose="02020603050405020304" pitchFamily="18" charset="0"/>
                <a:ea typeface="宋体" panose="02010600030101010101" pitchFamily="2" charset="-122"/>
              </a:rPr>
              <a:t>_________________</a:t>
            </a:r>
            <a:r>
              <a:rPr lang="zh-CN" sz="2400" b="0">
                <a:ea typeface="宋体" panose="02010600030101010101" pitchFamily="2" charset="-122"/>
              </a:rPr>
              <a:t>，请写出验证猜想的方法：</a:t>
            </a:r>
            <a:r>
              <a:rPr lang="en-US" sz="2400" b="0">
                <a:latin typeface="Times New Roman" panose="02020603050405020304" pitchFamily="18" charset="0"/>
                <a:ea typeface="宋体" panose="02010600030101010101" pitchFamily="2" charset="-122"/>
              </a:rPr>
              <a:t>______________________</a:t>
            </a:r>
            <a:endParaRPr lang="en-US" sz="2400" b="0">
              <a:latin typeface="Times New Roman" panose="02020603050405020304" pitchFamily="18" charset="0"/>
              <a:ea typeface="宋体" panose="02010600030101010101" pitchFamily="2" charset="-122"/>
            </a:endParaRPr>
          </a:p>
          <a:p>
            <a:pPr indent="0" fontAlgn="auto">
              <a:lnSpc>
                <a:spcPct val="150000"/>
              </a:lnSpc>
            </a:pPr>
            <a:r>
              <a:rPr lang="en-US" sz="2400" b="0">
                <a:latin typeface="Times New Roman" panose="02020603050405020304" pitchFamily="18" charset="0"/>
                <a:ea typeface="宋体" panose="02010600030101010101" pitchFamily="2" charset="-122"/>
              </a:rPr>
              <a:t>____________________________________________</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(7)</a:t>
            </a:r>
            <a:r>
              <a:rPr lang="zh-CN" sz="2400" b="0">
                <a:ea typeface="宋体" panose="02010600030101010101" pitchFamily="2" charset="-122"/>
              </a:rPr>
              <a:t>若小华还想探究感应电流方向与磁场方向是否有关，只需保持导体棒向左、向右运动的速度和方向相同，</a:t>
            </a:r>
            <a:r>
              <a:rPr lang="en-US" sz="2400" b="0">
                <a:latin typeface="Times New Roman" panose="02020603050405020304" pitchFamily="18" charset="0"/>
                <a:ea typeface="宋体" panose="02010600030101010101" pitchFamily="2" charset="-122"/>
              </a:rPr>
              <a:t>___________</a:t>
            </a:r>
            <a:r>
              <a:rPr lang="zh-CN" sz="2400" b="0">
                <a:ea typeface="宋体" panose="02010600030101010101" pitchFamily="2" charset="-122"/>
              </a:rPr>
              <a:t>位置，并观察电流计偏转情况．</a:t>
            </a:r>
            <a:endParaRPr lang="zh-CN" altLang="en-US"/>
          </a:p>
        </p:txBody>
      </p:sp>
      <p:sp>
        <p:nvSpPr>
          <p:cNvPr id="5" name="文本框 4"/>
          <p:cNvSpPr txBox="1"/>
          <p:nvPr/>
        </p:nvSpPr>
        <p:spPr>
          <a:xfrm>
            <a:off x="1977073" y="3271520"/>
            <a:ext cx="23145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感应电流太小</a:t>
            </a:r>
            <a:endParaRPr lang="zh-CN" altLang="en-US"/>
          </a:p>
        </p:txBody>
      </p:sp>
      <p:sp>
        <p:nvSpPr>
          <p:cNvPr id="6" name="文本框 5"/>
          <p:cNvSpPr txBox="1"/>
          <p:nvPr/>
        </p:nvSpPr>
        <p:spPr>
          <a:xfrm>
            <a:off x="1098868" y="3102610"/>
            <a:ext cx="10045700" cy="1198880"/>
          </a:xfrm>
          <a:prstGeom prst="rect">
            <a:avLst/>
          </a:prstGeom>
          <a:noFill/>
          <a:ln w="9525">
            <a:noFill/>
          </a:ln>
        </p:spPr>
        <p:txBody>
          <a:bodyPr wrap="square">
            <a:spAutoFit/>
          </a:bodyPr>
          <a:p>
            <a:pPr indent="0">
              <a:lnSpc>
                <a:spcPct val="150000"/>
              </a:lnSpc>
            </a:pPr>
            <a:r>
              <a:rPr lang="en-US" altLang="zh-CN" sz="2400" b="0">
                <a:solidFill>
                  <a:srgbClr val="FF0000"/>
                </a:solidFill>
                <a:ea typeface="宋体" panose="02010600030101010101" pitchFamily="2" charset="-122"/>
              </a:rPr>
              <a:t>                                                                                                     </a:t>
            </a:r>
            <a:r>
              <a:rPr lang="zh-CN" sz="2400" b="0">
                <a:solidFill>
                  <a:srgbClr val="FF0000"/>
                </a:solidFill>
                <a:ea typeface="宋体" panose="02010600030101010101" pitchFamily="2" charset="-122"/>
              </a:rPr>
              <a:t>将电流计更换为灵敏度更高的电流计再进行实验</a:t>
            </a:r>
            <a:endParaRPr lang="zh-CN" altLang="en-US"/>
          </a:p>
        </p:txBody>
      </p:sp>
      <p:sp>
        <p:nvSpPr>
          <p:cNvPr id="7" name="文本框 6"/>
          <p:cNvSpPr txBox="1"/>
          <p:nvPr/>
        </p:nvSpPr>
        <p:spPr>
          <a:xfrm>
            <a:off x="5098098" y="4914265"/>
            <a:ext cx="17633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调换磁极</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40118" y="1957070"/>
            <a:ext cx="10311765" cy="341503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(8)</a:t>
            </a:r>
            <a:r>
              <a:rPr lang="zh-CN" sz="2400" b="0">
                <a:ea typeface="宋体" panose="02010600030101010101" pitchFamily="2" charset="-122"/>
              </a:rPr>
              <a:t>在这个实验中</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能转化为了电能，此原理可用来制造</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电动机</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发电机</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(9)</a:t>
            </a:r>
            <a:r>
              <a:rPr lang="zh-CN" sz="2400" b="0">
                <a:ea typeface="宋体" panose="02010600030101010101" pitchFamily="2" charset="-122"/>
              </a:rPr>
              <a:t>若将电流计换成</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，可以探究磁场对通电导体的作用，通过实验发现，通电导体在磁场中受力的方向不仅与电流方向有关，而且与</a:t>
            </a:r>
            <a:r>
              <a:rPr lang="en-US" sz="2400" b="0">
                <a:latin typeface="Times New Roman" panose="02020603050405020304" pitchFamily="18" charset="0"/>
                <a:ea typeface="宋体" panose="02010600030101010101" pitchFamily="2" charset="-122"/>
              </a:rPr>
              <a:t>__________</a:t>
            </a:r>
            <a:r>
              <a:rPr lang="zh-CN" sz="2400" b="0">
                <a:ea typeface="宋体" panose="02010600030101010101" pitchFamily="2" charset="-122"/>
              </a:rPr>
              <a:t>有关．</a:t>
            </a:r>
            <a:r>
              <a:rPr lang="en-US" sz="2400" b="0">
                <a:latin typeface="Times New Roman" panose="02020603050405020304" pitchFamily="18" charset="0"/>
                <a:ea typeface="宋体" panose="02010600030101010101" pitchFamily="2" charset="-122"/>
              </a:rPr>
              <a:t>(10)</a:t>
            </a:r>
            <a:r>
              <a:rPr lang="zh-CN" sz="2400" b="0">
                <a:ea typeface="宋体" panose="02010600030101010101" pitchFamily="2" charset="-122"/>
              </a:rPr>
              <a:t>学校的广播系统中，其中</a:t>
            </a:r>
            <a:r>
              <a:rPr lang="en-US" sz="2400" b="0">
                <a:latin typeface="Times New Roman" panose="02020603050405020304" pitchFamily="18" charset="0"/>
                <a:ea typeface="宋体" panose="02010600030101010101" pitchFamily="2" charset="-122"/>
              </a:rPr>
              <a:t>____________</a:t>
            </a:r>
            <a:r>
              <a:rPr lang="zh-CN" sz="2400" b="0">
                <a:ea typeface="宋体" panose="02010600030101010101" pitchFamily="2" charset="-122"/>
              </a:rPr>
              <a:t>利用这个原理工作的．</a:t>
            </a:r>
            <a:endParaRPr lang="zh-CN" altLang="en-US"/>
          </a:p>
        </p:txBody>
      </p:sp>
      <p:sp>
        <p:nvSpPr>
          <p:cNvPr id="2" name="文本框 1"/>
          <p:cNvSpPr txBox="1"/>
          <p:nvPr/>
        </p:nvSpPr>
        <p:spPr>
          <a:xfrm>
            <a:off x="3303588" y="2061845"/>
            <a:ext cx="9899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机械</a:t>
            </a:r>
            <a:endParaRPr lang="zh-CN" altLang="en-US"/>
          </a:p>
        </p:txBody>
      </p:sp>
      <p:sp>
        <p:nvSpPr>
          <p:cNvPr id="3" name="文本框 2"/>
          <p:cNvSpPr txBox="1"/>
          <p:nvPr/>
        </p:nvSpPr>
        <p:spPr>
          <a:xfrm>
            <a:off x="9398953" y="2046605"/>
            <a:ext cx="11709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发电机</a:t>
            </a:r>
            <a:endParaRPr lang="zh-CN" altLang="en-US"/>
          </a:p>
        </p:txBody>
      </p:sp>
      <p:sp>
        <p:nvSpPr>
          <p:cNvPr id="4" name="文本框 3"/>
          <p:cNvSpPr txBox="1"/>
          <p:nvPr/>
        </p:nvSpPr>
        <p:spPr>
          <a:xfrm>
            <a:off x="3633788" y="3149600"/>
            <a:ext cx="12363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电源</a:t>
            </a:r>
            <a:endParaRPr lang="zh-CN" altLang="en-US"/>
          </a:p>
        </p:txBody>
      </p:sp>
      <p:sp>
        <p:nvSpPr>
          <p:cNvPr id="5" name="文本框 4"/>
          <p:cNvSpPr txBox="1"/>
          <p:nvPr/>
        </p:nvSpPr>
        <p:spPr>
          <a:xfrm>
            <a:off x="9588818" y="3681730"/>
            <a:ext cx="15182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磁场方向</a:t>
            </a:r>
            <a:endParaRPr lang="zh-CN" altLang="en-US"/>
          </a:p>
        </p:txBody>
      </p:sp>
      <p:sp>
        <p:nvSpPr>
          <p:cNvPr id="6" name="文本框 5"/>
          <p:cNvSpPr txBox="1"/>
          <p:nvPr/>
        </p:nvSpPr>
        <p:spPr>
          <a:xfrm>
            <a:off x="5010468" y="4782820"/>
            <a:ext cx="17938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动圈式话筒</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651318" y="1511006"/>
            <a:ext cx="8839200" cy="645147"/>
            <a:chOff x="2362" y="1210"/>
            <a:chExt cx="13920" cy="1234"/>
          </a:xfrm>
        </p:grpSpPr>
        <p:pic>
          <p:nvPicPr>
            <p:cNvPr id="21521" name="图片 12" descr="2020试题研究版式22"/>
            <p:cNvPicPr>
              <a:picLocks noChangeAspect="1"/>
            </p:cNvPicPr>
            <p:nvPr/>
          </p:nvPicPr>
          <p:blipFill>
            <a:blip r:embed="rId1"/>
            <a:stretch>
              <a:fillRect/>
            </a:stretch>
          </p:blipFill>
          <p:spPr>
            <a:xfrm>
              <a:off x="2362" y="1246"/>
              <a:ext cx="13920" cy="1132"/>
            </a:xfrm>
            <a:prstGeom prst="rect">
              <a:avLst/>
            </a:prstGeom>
            <a:noFill/>
            <a:ln w="9525">
              <a:noFill/>
            </a:ln>
          </p:spPr>
        </p:pic>
        <p:sp>
          <p:nvSpPr>
            <p:cNvPr id="23" name="文本框 15"/>
            <p:cNvSpPr txBox="1"/>
            <p:nvPr/>
          </p:nvSpPr>
          <p:spPr>
            <a:xfrm>
              <a:off x="4087" y="1210"/>
              <a:ext cx="10252" cy="1234"/>
            </a:xfrm>
            <a:prstGeom prst="rect">
              <a:avLst/>
            </a:prstGeom>
            <a:noFill/>
            <a:ln w="9525">
              <a:noFill/>
            </a:ln>
          </p:spPr>
          <p:txBody>
            <a:bodyPr wrap="square" anchor="t">
              <a:spAutoFit/>
            </a:bodyPr>
            <a:lstStyle/>
            <a:p>
              <a:pPr algn="ctr"/>
              <a:r>
                <a:rPr lang="zh-CN" altLang="en-US"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玩转广东省卷</a:t>
              </a:r>
              <a:r>
                <a:rPr lang="en-US" altLang="zh-CN"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10</a:t>
              </a:r>
              <a:r>
                <a:rPr lang="zh-CN" altLang="en-US"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年中考真题</a:t>
              </a:r>
              <a:endParaRPr lang="zh-CN" altLang="en-US" sz="36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grpSp>
      <p:grpSp>
        <p:nvGrpSpPr>
          <p:cNvPr id="7" name="组合 6"/>
          <p:cNvGrpSpPr/>
          <p:nvPr/>
        </p:nvGrpSpPr>
        <p:grpSpPr>
          <a:xfrm>
            <a:off x="834708" y="2614295"/>
            <a:ext cx="10523220" cy="1291590"/>
            <a:chOff x="1342" y="2812"/>
            <a:chExt cx="16572" cy="2034"/>
          </a:xfrm>
        </p:grpSpPr>
        <p:pic>
          <p:nvPicPr>
            <p:cNvPr id="3" name="图片 2" descr="带序号考点标2字"/>
            <p:cNvPicPr>
              <a:picLocks noChangeAspect="1"/>
            </p:cNvPicPr>
            <p:nvPr/>
          </p:nvPicPr>
          <p:blipFill>
            <a:blip r:embed="rId2"/>
            <a:stretch>
              <a:fillRect/>
            </a:stretch>
          </p:blipFill>
          <p:spPr>
            <a:xfrm>
              <a:off x="1342" y="3051"/>
              <a:ext cx="2803" cy="922"/>
            </a:xfrm>
            <a:prstGeom prst="rect">
              <a:avLst/>
            </a:prstGeom>
          </p:spPr>
        </p:pic>
        <p:sp>
          <p:nvSpPr>
            <p:cNvPr id="4" name="文本框 3"/>
            <p:cNvSpPr txBox="1"/>
            <p:nvPr/>
          </p:nvSpPr>
          <p:spPr>
            <a:xfrm>
              <a:off x="1622" y="3092"/>
              <a:ext cx="1775"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rPr>
                <a:t>类型</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30" name="文本框 29"/>
            <p:cNvSpPr txBox="1"/>
            <p:nvPr/>
          </p:nvSpPr>
          <p:spPr>
            <a:xfrm>
              <a:off x="3390" y="3123"/>
              <a:ext cx="526" cy="822"/>
            </a:xfrm>
            <a:prstGeom prst="rect">
              <a:avLst/>
            </a:prstGeom>
            <a:noFill/>
          </p:spPr>
          <p:txBody>
            <a:bodyPr wrap="square" rtlCol="0">
              <a:spAutoFit/>
            </a:bodyPr>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1" name="文本框 30"/>
            <p:cNvSpPr txBox="1"/>
            <p:nvPr/>
          </p:nvSpPr>
          <p:spPr>
            <a:xfrm>
              <a:off x="4537" y="2812"/>
              <a:ext cx="13377" cy="2034"/>
            </a:xfrm>
            <a:prstGeom prst="rect">
              <a:avLst/>
            </a:prstGeom>
            <a:noFill/>
          </p:spPr>
          <p:txBody>
            <a:bodyPr wrap="square" rtlCol="0">
              <a:spAutoFit/>
            </a:bodyPr>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电磁感应现象与发电机</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r>
                <a:rPr sz="2400" dirty="0">
                  <a:latin typeface="Times New Roman" panose="02020603050405020304" pitchFamily="18" charset="0"/>
                  <a:ea typeface="宋体" panose="02010600030101010101" pitchFamily="2" charset="-122"/>
                  <a:cs typeface="Times New Roman" panose="02020603050405020304" pitchFamily="18" charset="0"/>
                </a:rPr>
                <a:t>10年6考，单独考查5次，综合考查1次</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5" name="文本框 4"/>
          <p:cNvSpPr txBox="1"/>
          <p:nvPr/>
        </p:nvSpPr>
        <p:spPr>
          <a:xfrm>
            <a:off x="868998" y="3815080"/>
            <a:ext cx="9959340" cy="175323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 (2013</a:t>
            </a:r>
            <a:r>
              <a:rPr lang="zh-CN" sz="2400" b="0">
                <a:latin typeface="Times New Roman" panose="02020603050405020304" pitchFamily="18" charset="0"/>
                <a:ea typeface="宋体" panose="02010600030101010101" pitchFamily="2" charset="-122"/>
                <a:cs typeface="Times New Roman" panose="02020603050405020304" pitchFamily="18" charset="0"/>
              </a:rPr>
              <a:t>省卷</a:t>
            </a:r>
            <a:r>
              <a:rPr lang="en-US" sz="2400" b="0">
                <a:latin typeface="Times New Roman" panose="02020603050405020304" pitchFamily="18" charset="0"/>
                <a:ea typeface="宋体" panose="02010600030101010101" pitchFamily="2" charset="-122"/>
                <a:cs typeface="Times New Roman" panose="02020603050405020304" pitchFamily="18" charset="0"/>
              </a:rPr>
              <a:t>3</a:t>
            </a:r>
            <a:r>
              <a:rPr lang="zh-CN" sz="2400" b="0">
                <a:latin typeface="Times New Roman" panose="02020603050405020304" pitchFamily="18" charset="0"/>
                <a:ea typeface="宋体" panose="02010600030101010101" pitchFamily="2" charset="-122"/>
                <a:cs typeface="Times New Roman" panose="02020603050405020304" pitchFamily="18" charset="0"/>
              </a:rPr>
              <a:t>题</a:t>
            </a:r>
            <a:r>
              <a:rPr lang="en-US" sz="2400" b="0">
                <a:latin typeface="Times New Roman" panose="02020603050405020304" pitchFamily="18" charset="0"/>
                <a:ea typeface="宋体" panose="02010600030101010101" pitchFamily="2" charset="-122"/>
                <a:cs typeface="Times New Roman" panose="02020603050405020304" pitchFamily="18" charset="0"/>
              </a:rPr>
              <a:t>3</a:t>
            </a:r>
            <a:r>
              <a:rPr lang="zh-CN" sz="2400" b="0">
                <a:latin typeface="Times New Roman" panose="02020603050405020304" pitchFamily="18" charset="0"/>
                <a:ea typeface="宋体" panose="02010600030101010101" pitchFamily="2" charset="-122"/>
                <a:cs typeface="Times New Roman" panose="02020603050405020304" pitchFamily="18" charset="0"/>
              </a:rPr>
              <a:t>分</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下</a:t>
            </a:r>
            <a:r>
              <a:rPr lang="zh-CN" sz="2400" b="0">
                <a:ea typeface="宋体" panose="02010600030101010101" pitchFamily="2" charset="-122"/>
              </a:rPr>
              <a:t>列电器中，利用电磁感应原理工作的是</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　　</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ea typeface="宋体" panose="02010600030101010101" pitchFamily="2" charset="-122"/>
              </a:rPr>
              <a:t>A. </a:t>
            </a:r>
            <a:r>
              <a:rPr lang="zh-CN" sz="2400" b="0">
                <a:ea typeface="宋体" panose="02010600030101010101" pitchFamily="2" charset="-122"/>
              </a:rPr>
              <a:t>电动机　　　　　　　　</a:t>
            </a:r>
            <a:r>
              <a:rPr lang="en-US" sz="2400" b="0">
                <a:latin typeface="Times New Roman" panose="02020603050405020304" pitchFamily="18" charset="0"/>
                <a:ea typeface="宋体" panose="02010600030101010101" pitchFamily="2" charset="-122"/>
              </a:rPr>
              <a:t>B. </a:t>
            </a:r>
            <a:r>
              <a:rPr lang="zh-CN" sz="2400" b="0">
                <a:ea typeface="宋体" panose="02010600030101010101" pitchFamily="2" charset="-122"/>
              </a:rPr>
              <a:t>发电机　　　　　　　　</a:t>
            </a:r>
            <a:endParaRPr lang="zh-CN" sz="2400" b="0">
              <a:ea typeface="宋体" panose="02010600030101010101" pitchFamily="2" charset="-122"/>
            </a:endParaRPr>
          </a:p>
          <a:p>
            <a:pPr indent="0" fontAlgn="auto">
              <a:lnSpc>
                <a:spcPct val="150000"/>
              </a:lnSpc>
            </a:pPr>
            <a:r>
              <a:rPr lang="en-US" sz="2400" b="0">
                <a:latin typeface="Times New Roman" panose="02020603050405020304" pitchFamily="18" charset="0"/>
                <a:ea typeface="宋体" panose="02010600030101010101" pitchFamily="2" charset="-122"/>
              </a:rPr>
              <a:t>C. </a:t>
            </a:r>
            <a:r>
              <a:rPr lang="zh-CN" sz="2400" b="0">
                <a:ea typeface="宋体" panose="02010600030101010101" pitchFamily="2" charset="-122"/>
              </a:rPr>
              <a:t>电烙铁　　　　　　　　</a:t>
            </a:r>
            <a:r>
              <a:rPr lang="en-US" sz="2400" b="0">
                <a:latin typeface="Times New Roman" panose="02020603050405020304" pitchFamily="18" charset="0"/>
                <a:ea typeface="宋体" panose="02010600030101010101" pitchFamily="2" charset="-122"/>
              </a:rPr>
              <a:t>D. </a:t>
            </a:r>
            <a:r>
              <a:rPr lang="zh-CN" sz="2400" b="0">
                <a:ea typeface="宋体" panose="02010600030101010101" pitchFamily="2" charset="-122"/>
              </a:rPr>
              <a:t>电灯</a:t>
            </a:r>
            <a:endParaRPr lang="zh-CN" altLang="en-US"/>
          </a:p>
        </p:txBody>
      </p:sp>
      <p:sp>
        <p:nvSpPr>
          <p:cNvPr id="8" name="文本框 7"/>
          <p:cNvSpPr txBox="1"/>
          <p:nvPr/>
        </p:nvSpPr>
        <p:spPr>
          <a:xfrm>
            <a:off x="9309418" y="3978910"/>
            <a:ext cx="52133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B</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62063" y="1146810"/>
            <a:ext cx="9912985" cy="230695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2. (2017</a:t>
            </a:r>
            <a:r>
              <a:rPr lang="zh-CN" sz="2400" b="0">
                <a:latin typeface="Times New Roman" panose="02020603050405020304" pitchFamily="18" charset="0"/>
                <a:ea typeface="宋体" panose="02010600030101010101" pitchFamily="2" charset="-122"/>
                <a:cs typeface="Times New Roman" panose="02020603050405020304" pitchFamily="18" charset="0"/>
              </a:rPr>
              <a:t>省卷</a:t>
            </a:r>
            <a:r>
              <a:rPr lang="en-US" sz="2400" b="0">
                <a:latin typeface="Times New Roman" panose="02020603050405020304" pitchFamily="18" charset="0"/>
                <a:ea typeface="宋体" panose="02010600030101010101" pitchFamily="2" charset="-122"/>
                <a:cs typeface="Times New Roman" panose="02020603050405020304" pitchFamily="18" charset="0"/>
              </a:rPr>
              <a:t>12</a:t>
            </a:r>
            <a:r>
              <a:rPr lang="zh-CN" sz="2400" b="0">
                <a:latin typeface="Times New Roman" panose="02020603050405020304" pitchFamily="18" charset="0"/>
                <a:ea typeface="宋体" panose="02010600030101010101" pitchFamily="2" charset="-122"/>
                <a:cs typeface="Times New Roman" panose="02020603050405020304" pitchFamily="18" charset="0"/>
              </a:rPr>
              <a:t>题</a:t>
            </a:r>
            <a:r>
              <a:rPr lang="en-US" sz="2400" b="0">
                <a:latin typeface="Times New Roman" panose="02020603050405020304" pitchFamily="18" charset="0"/>
                <a:ea typeface="宋体" panose="02010600030101010101" pitchFamily="2" charset="-122"/>
                <a:cs typeface="Times New Roman" panose="02020603050405020304" pitchFamily="18" charset="0"/>
              </a:rPr>
              <a:t>3</a:t>
            </a:r>
            <a:r>
              <a:rPr lang="zh-CN" sz="2400" b="0">
                <a:latin typeface="Times New Roman" panose="02020603050405020304" pitchFamily="18" charset="0"/>
                <a:ea typeface="宋体" panose="02010600030101010101" pitchFamily="2" charset="-122"/>
                <a:cs typeface="Times New Roman" panose="02020603050405020304" pitchFamily="18" charset="0"/>
              </a:rPr>
              <a:t>分</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如</a:t>
            </a:r>
            <a:r>
              <a:rPr lang="zh-CN" sz="2400" b="0">
                <a:ea typeface="宋体" panose="02010600030101010101" pitchFamily="2" charset="-122"/>
              </a:rPr>
              <a:t>图所示的实验装置中，当导体棒</a:t>
            </a:r>
            <a:r>
              <a:rPr lang="en-US" sz="2400" b="0" i="1">
                <a:latin typeface="Times New Roman" panose="02020603050405020304" pitchFamily="18" charset="0"/>
                <a:ea typeface="宋体" panose="02010600030101010101" pitchFamily="2" charset="-122"/>
              </a:rPr>
              <a:t>AB</a:t>
            </a:r>
            <a:r>
              <a:rPr lang="zh-CN" sz="2400" b="0">
                <a:ea typeface="宋体" panose="02010600030101010101" pitchFamily="2" charset="-122"/>
              </a:rPr>
              <a:t>竖直向上运动时，灵敏电流计的指针</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偏转，让导体棒</a:t>
            </a:r>
            <a:r>
              <a:rPr lang="en-US" sz="2400" b="0" i="1">
                <a:latin typeface="Times New Roman" panose="02020603050405020304" pitchFamily="18" charset="0"/>
                <a:ea typeface="宋体" panose="02010600030101010101" pitchFamily="2" charset="-122"/>
              </a:rPr>
              <a:t>AB</a:t>
            </a:r>
            <a:r>
              <a:rPr lang="zh-CN" sz="2400" b="0">
                <a:ea typeface="宋体" panose="02010600030101010101" pitchFamily="2" charset="-122"/>
              </a:rPr>
              <a:t>水平向右运动，灵敏电流计的指针</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偏转</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以上两空均选填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会</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不会</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电动机</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发电机</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是应用电磁感应原理制成的．</a:t>
            </a:r>
            <a:endParaRPr lang="zh-CN" altLang="en-US"/>
          </a:p>
        </p:txBody>
      </p:sp>
      <p:pic>
        <p:nvPicPr>
          <p:cNvPr id="2" name="图片 -2147482173"/>
          <p:cNvPicPr>
            <a:picLocks noChangeAspect="1"/>
          </p:cNvPicPr>
          <p:nvPr/>
        </p:nvPicPr>
        <p:blipFill>
          <a:blip r:embed="rId1"/>
          <a:stretch>
            <a:fillRect/>
          </a:stretch>
        </p:blipFill>
        <p:spPr>
          <a:xfrm>
            <a:off x="5325452" y="3680460"/>
            <a:ext cx="2571115" cy="1796415"/>
          </a:xfrm>
          <a:prstGeom prst="rect">
            <a:avLst/>
          </a:prstGeom>
          <a:noFill/>
          <a:ln w="9525">
            <a:noFill/>
          </a:ln>
        </p:spPr>
      </p:pic>
      <p:sp>
        <p:nvSpPr>
          <p:cNvPr id="3" name="矩形 2"/>
          <p:cNvSpPr/>
          <p:nvPr/>
        </p:nvSpPr>
        <p:spPr>
          <a:xfrm>
            <a:off x="6119519" y="5607526"/>
            <a:ext cx="982980" cy="368300"/>
          </a:xfrm>
          <a:prstGeom prst="rect">
            <a:avLst/>
          </a:prstGeom>
        </p:spPr>
        <p:txBody>
          <a:bodyPr wrap="none">
            <a:spAutoFit/>
          </a:bodyPr>
          <a:p>
            <a:r>
              <a:rPr lang="zh-CN" altLang="zh-CN" dirty="0"/>
              <a:t>第</a:t>
            </a:r>
            <a:r>
              <a:rPr lang="en-US" altLang="zh-CN" dirty="0">
                <a:latin typeface="Times New Roman" panose="02020603050405020304" pitchFamily="18" charset="0"/>
                <a:cs typeface="Times New Roman" panose="02020603050405020304" pitchFamily="18" charset="0"/>
              </a:rPr>
              <a:t>2</a:t>
            </a:r>
            <a:r>
              <a:rPr lang="zh-CN" altLang="zh-CN" dirty="0"/>
              <a:t>题图</a:t>
            </a:r>
            <a:endParaRPr lang="zh-CN" altLang="en-US" dirty="0"/>
          </a:p>
        </p:txBody>
      </p:sp>
      <p:sp>
        <p:nvSpPr>
          <p:cNvPr id="4" name="文本框 3"/>
          <p:cNvSpPr txBox="1"/>
          <p:nvPr/>
        </p:nvSpPr>
        <p:spPr>
          <a:xfrm>
            <a:off x="4558983" y="1792605"/>
            <a:ext cx="8166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不会</a:t>
            </a:r>
            <a:endParaRPr lang="zh-CN" altLang="en-US"/>
          </a:p>
        </p:txBody>
      </p:sp>
      <p:sp>
        <p:nvSpPr>
          <p:cNvPr id="5" name="文本框 4"/>
          <p:cNvSpPr txBox="1"/>
          <p:nvPr/>
        </p:nvSpPr>
        <p:spPr>
          <a:xfrm>
            <a:off x="3431858" y="2355850"/>
            <a:ext cx="7473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会</a:t>
            </a:r>
            <a:endParaRPr lang="zh-CN" altLang="en-US"/>
          </a:p>
        </p:txBody>
      </p:sp>
      <p:sp>
        <p:nvSpPr>
          <p:cNvPr id="6" name="文本框 5"/>
          <p:cNvSpPr txBox="1"/>
          <p:nvPr/>
        </p:nvSpPr>
        <p:spPr>
          <a:xfrm>
            <a:off x="9454198" y="2355850"/>
            <a:ext cx="11207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发电机</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流程图: 离页连接符 16"/>
          <p:cNvSpPr/>
          <p:nvPr/>
        </p:nvSpPr>
        <p:spPr>
          <a:xfrm rot="5400000">
            <a:off x="10196154" y="3291205"/>
            <a:ext cx="2831465" cy="1164590"/>
          </a:xfrm>
          <a:prstGeom prst="flowChartOffpageConnector">
            <a:avLst/>
          </a:prstGeom>
          <a:solidFill>
            <a:srgbClr val="008E40"/>
          </a:solidFill>
          <a:ln>
            <a:noFill/>
          </a:ln>
          <a:effectLst>
            <a:outerShdw blurRad="50800" dist="38100" dir="10800000" algn="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vert270" rtlCol="0" anchor="ctr"/>
          <a:lstStyle/>
          <a:p>
            <a:pPr algn="ctr"/>
            <a:r>
              <a:rPr lang="zh-CN" altLang="en-US" sz="4400" b="1">
                <a:solidFill>
                  <a:prstClr val="white"/>
                </a:solidFill>
                <a:latin typeface="微软雅黑" panose="020B0503020204020204" pitchFamily="34" charset="-122"/>
                <a:ea typeface="微软雅黑" panose="020B0503020204020204" pitchFamily="34" charset="-122"/>
              </a:rPr>
              <a:t>栏目导航</a:t>
            </a:r>
            <a:endParaRPr lang="zh-CN" altLang="en-US" sz="4400" b="1">
              <a:solidFill>
                <a:prstClr val="white"/>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2680018" y="4674235"/>
            <a:ext cx="6904355" cy="828040"/>
            <a:chOff x="4509" y="3668"/>
            <a:chExt cx="10873" cy="1304"/>
          </a:xfrm>
        </p:grpSpPr>
        <p:sp>
          <p:nvSpPr>
            <p:cNvPr id="10" name="圆角矩形 6"/>
            <p:cNvSpPr/>
            <p:nvPr>
              <p:custDataLst>
                <p:tags r:id="rId1"/>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3" name="椭圆 7"/>
            <p:cNvSpPr>
              <a:spLocks noChangeAspect="1"/>
            </p:cNvSpPr>
            <p:nvPr>
              <p:custDataLst>
                <p:tags r:id="rId2"/>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endParaRPr lang="zh-CN" altLang="en-US" strike="noStrike" noProof="1"/>
            </a:p>
          </p:txBody>
        </p:sp>
        <p:pic>
          <p:nvPicPr>
            <p:cNvPr id="16" name="图片 8" descr="113"/>
            <p:cNvPicPr>
              <a:picLocks noChangeAspect="1"/>
            </p:cNvPicPr>
            <p:nvPr/>
          </p:nvPicPr>
          <p:blipFill>
            <a:blip r:embed="rId3"/>
            <a:stretch>
              <a:fillRect/>
            </a:stretch>
          </p:blipFill>
          <p:spPr>
            <a:xfrm>
              <a:off x="4826" y="3942"/>
              <a:ext cx="785" cy="698"/>
            </a:xfrm>
            <a:prstGeom prst="rect">
              <a:avLst/>
            </a:prstGeom>
            <a:noFill/>
            <a:ln w="9525">
              <a:noFill/>
            </a:ln>
          </p:spPr>
        </p:pic>
        <p:sp>
          <p:nvSpPr>
            <p:cNvPr id="19" name="文本框 18">
              <a:hlinkClick r:id="rId4" action="ppaction://hlinksldjump"/>
            </p:cNvPr>
            <p:cNvSpPr txBox="1"/>
            <p:nvPr/>
          </p:nvSpPr>
          <p:spPr>
            <a:xfrm>
              <a:off x="6089" y="3812"/>
              <a:ext cx="9092" cy="919"/>
            </a:xfrm>
            <a:prstGeom prst="rect">
              <a:avLst/>
            </a:prstGeom>
            <a:noFill/>
          </p:spPr>
          <p:txBody>
            <a:bodyPr wrap="square" rtlCol="0">
              <a:spAutoFit/>
            </a:bodyPr>
            <a:lstStyle/>
            <a:p>
              <a:pPr algn="ctr"/>
              <a:r>
                <a:rPr lang="zh-CN" altLang="en-US" sz="3200" b="1">
                  <a:latin typeface="Times New Roman" panose="02020603050405020304" pitchFamily="18" charset="0"/>
                  <a:ea typeface="黑体" panose="02010609060101010101" pitchFamily="49" charset="-122"/>
                  <a:cs typeface="Times New Roman" panose="02020603050405020304" pitchFamily="18" charset="0"/>
                </a:rPr>
                <a:t>玩转广东省卷</a:t>
              </a:r>
              <a:r>
                <a:rPr lang="en-US" altLang="zh-CN" sz="3200" b="1">
                  <a:latin typeface="Times New Roman" panose="02020603050405020304" pitchFamily="18" charset="0"/>
                  <a:ea typeface="黑体" panose="02010609060101010101" pitchFamily="49" charset="-122"/>
                  <a:cs typeface="Times New Roman" panose="02020603050405020304" pitchFamily="18" charset="0"/>
                </a:rPr>
                <a:t>10</a:t>
              </a:r>
              <a:r>
                <a:rPr lang="zh-CN" altLang="en-US" sz="3200" b="1">
                  <a:latin typeface="Times New Roman" panose="02020603050405020304" pitchFamily="18" charset="0"/>
                  <a:ea typeface="黑体" panose="02010609060101010101" pitchFamily="49" charset="-122"/>
                  <a:cs typeface="Times New Roman" panose="02020603050405020304" pitchFamily="18" charset="0"/>
                </a:rPr>
                <a:t>年中考真题</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endParaRPr>
            </a:p>
          </p:txBody>
        </p:sp>
      </p:grpSp>
      <p:grpSp>
        <p:nvGrpSpPr>
          <p:cNvPr id="20" name="组合 19"/>
          <p:cNvGrpSpPr/>
          <p:nvPr/>
        </p:nvGrpSpPr>
        <p:grpSpPr>
          <a:xfrm>
            <a:off x="2648905" y="1309370"/>
            <a:ext cx="6904354" cy="828040"/>
            <a:chOff x="4509" y="3668"/>
            <a:chExt cx="10873" cy="1304"/>
          </a:xfrm>
        </p:grpSpPr>
        <p:sp>
          <p:nvSpPr>
            <p:cNvPr id="21" name="圆角矩形 6"/>
            <p:cNvSpPr/>
            <p:nvPr>
              <p:custDataLst>
                <p:tags r:id="rId5"/>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a:endParaRPr lang="zh-CN" altLang="en-US" sz="3200" noProof="1">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6"/>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noProof="1">
                <a:solidFill>
                  <a:prstClr val="black"/>
                </a:solidFill>
              </a:endParaRPr>
            </a:p>
          </p:txBody>
        </p:sp>
        <p:pic>
          <p:nvPicPr>
            <p:cNvPr id="23" name="图片 8" descr="113"/>
            <p:cNvPicPr>
              <a:picLocks noChangeAspect="1"/>
            </p:cNvPicPr>
            <p:nvPr/>
          </p:nvPicPr>
          <p:blipFill>
            <a:blip r:embed="rId3"/>
            <a:stretch>
              <a:fillRect/>
            </a:stretch>
          </p:blipFill>
          <p:spPr>
            <a:xfrm>
              <a:off x="4826" y="3942"/>
              <a:ext cx="785" cy="698"/>
            </a:xfrm>
            <a:prstGeom prst="rect">
              <a:avLst/>
            </a:prstGeom>
            <a:noFill/>
            <a:ln w="9525">
              <a:noFill/>
            </a:ln>
          </p:spPr>
        </p:pic>
        <p:sp>
          <p:nvSpPr>
            <p:cNvPr id="24" name="文本框 23">
              <a:hlinkClick r:id="rId7" action="ppaction://hlinksldjump"/>
            </p:cNvPr>
            <p:cNvSpPr txBox="1"/>
            <p:nvPr/>
          </p:nvSpPr>
          <p:spPr>
            <a:xfrm>
              <a:off x="6444" y="3812"/>
              <a:ext cx="8325" cy="919"/>
            </a:xfrm>
            <a:prstGeom prst="rect">
              <a:avLst/>
            </a:prstGeom>
            <a:noFill/>
          </p:spPr>
          <p:txBody>
            <a:bodyPr wrap="square" rtlCol="0">
              <a:spAutoFit/>
            </a:bodyPr>
            <a:lstStyle/>
            <a:p>
              <a:pPr algn="ctr"/>
              <a:r>
                <a:rPr lang="zh-CN" altLang="en-US" sz="3200" b="1" dirty="0" smtClean="0">
                  <a:solidFill>
                    <a:prstClr val="black"/>
                  </a:solidFill>
                  <a:latin typeface="黑体" panose="02010609060101010101" pitchFamily="49" charset="-122"/>
                  <a:ea typeface="黑体" panose="02010609060101010101" pitchFamily="49" charset="-122"/>
                  <a:cs typeface="黑体" panose="02010609060101010101" pitchFamily="49" charset="-122"/>
                </a:rPr>
                <a:t>知识精讲</a:t>
              </a:r>
              <a:endParaRPr lang="zh-CN" altLang="en-US" sz="3200" b="1" dirty="0">
                <a:solidFill>
                  <a:prstClr val="black"/>
                </a:solidFill>
                <a:latin typeface="黑体" panose="02010609060101010101" pitchFamily="49" charset="-122"/>
                <a:ea typeface="黑体" panose="02010609060101010101" pitchFamily="49" charset="-122"/>
                <a:cs typeface="黑体" panose="02010609060101010101" pitchFamily="49" charset="-122"/>
              </a:endParaRPr>
            </a:p>
          </p:txBody>
        </p:sp>
      </p:grpSp>
      <p:sp>
        <p:nvSpPr>
          <p:cNvPr id="29" name="文本框 78">
            <a:hlinkClick r:id="rId7" action="ppaction://hlinksldjump"/>
          </p:cNvPr>
          <p:cNvSpPr txBox="1"/>
          <p:nvPr/>
        </p:nvSpPr>
        <p:spPr>
          <a:xfrm>
            <a:off x="4409123" y="2455545"/>
            <a:ext cx="1893570" cy="553085"/>
          </a:xfrm>
          <a:prstGeom prst="rect">
            <a:avLst/>
          </a:prstGeom>
          <a:noFill/>
          <a:ln w="9525">
            <a:noFill/>
          </a:ln>
        </p:spPr>
        <p:txBody>
          <a:bodyPr wrap="square" anchor="t">
            <a:spAutoFit/>
          </a:bodyPr>
          <a:lstStyle/>
          <a:p>
            <a:pPr algn="ctr"/>
            <a:r>
              <a:rPr lang="zh-CN" altLang="en-US" sz="3000">
                <a:solidFill>
                  <a:prstClr val="black"/>
                </a:solidFill>
                <a:latin typeface="黑体" panose="02010609060101010101" pitchFamily="49" charset="-122"/>
                <a:ea typeface="黑体" panose="02010609060101010101" pitchFamily="49" charset="-122"/>
              </a:rPr>
              <a:t>考点清单</a:t>
            </a:r>
            <a:endParaRPr lang="zh-CN" altLang="en-US" sz="3000">
              <a:solidFill>
                <a:prstClr val="black"/>
              </a:solidFill>
              <a:latin typeface="黑体" panose="02010609060101010101" pitchFamily="49" charset="-122"/>
              <a:ea typeface="黑体" panose="02010609060101010101" pitchFamily="49" charset="-122"/>
            </a:endParaRPr>
          </a:p>
        </p:txBody>
      </p:sp>
      <p:sp>
        <p:nvSpPr>
          <p:cNvPr id="30" name="文本框 78">
            <a:hlinkClick r:id="rId8" action="ppaction://hlinksldjump"/>
          </p:cNvPr>
          <p:cNvSpPr txBox="1"/>
          <p:nvPr/>
        </p:nvSpPr>
        <p:spPr>
          <a:xfrm>
            <a:off x="6874828" y="2455545"/>
            <a:ext cx="1892935" cy="553085"/>
          </a:xfrm>
          <a:prstGeom prst="rect">
            <a:avLst/>
          </a:prstGeom>
          <a:noFill/>
          <a:ln w="9525">
            <a:noFill/>
          </a:ln>
        </p:spPr>
        <p:txBody>
          <a:bodyPr wrap="square" anchor="t">
            <a:spAutoFit/>
          </a:bodyPr>
          <a:lstStyle/>
          <a:p>
            <a:pPr algn="ctr"/>
            <a:r>
              <a:rPr lang="zh-CN" altLang="en-US" sz="3000" dirty="0">
                <a:solidFill>
                  <a:prstClr val="black"/>
                </a:solidFill>
                <a:latin typeface="黑体" panose="02010609060101010101" pitchFamily="49" charset="-122"/>
                <a:ea typeface="黑体" panose="02010609060101010101" pitchFamily="49" charset="-122"/>
              </a:rPr>
              <a:t>回归教材</a:t>
            </a:r>
            <a:endParaRPr lang="zh-CN" altLang="en-US" sz="3000" dirty="0">
              <a:solidFill>
                <a:prstClr val="black"/>
              </a:solidFill>
              <a:latin typeface="黑体" panose="02010609060101010101" pitchFamily="49" charset="-122"/>
              <a:ea typeface="黑体" panose="02010609060101010101" pitchFamily="49" charset="-122"/>
            </a:endParaRPr>
          </a:p>
        </p:txBody>
      </p:sp>
      <p:grpSp>
        <p:nvGrpSpPr>
          <p:cNvPr id="9" name="组合 8"/>
          <p:cNvGrpSpPr/>
          <p:nvPr/>
        </p:nvGrpSpPr>
        <p:grpSpPr>
          <a:xfrm>
            <a:off x="2647633" y="3388995"/>
            <a:ext cx="6904355" cy="828040"/>
            <a:chOff x="4370" y="4659"/>
            <a:chExt cx="10873" cy="1304"/>
          </a:xfrm>
        </p:grpSpPr>
        <p:grpSp>
          <p:nvGrpSpPr>
            <p:cNvPr id="2" name="组合 1"/>
            <p:cNvGrpSpPr/>
            <p:nvPr/>
          </p:nvGrpSpPr>
          <p:grpSpPr>
            <a:xfrm>
              <a:off x="4370" y="4659"/>
              <a:ext cx="10873" cy="1304"/>
              <a:chOff x="4509" y="3668"/>
              <a:chExt cx="10873" cy="1304"/>
            </a:xfrm>
          </p:grpSpPr>
          <p:sp>
            <p:nvSpPr>
              <p:cNvPr id="3" name="圆角矩形 6"/>
              <p:cNvSpPr/>
              <p:nvPr>
                <p:custDataLst>
                  <p:tags r:id="rId9"/>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p>
                <a:pPr algn="ctr" fontAlgn="auto"/>
                <a:endParaRPr lang="zh-CN" altLang="en-US" sz="3200"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 name="椭圆 7"/>
              <p:cNvSpPr>
                <a:spLocks noChangeAspect="1"/>
              </p:cNvSpPr>
              <p:nvPr>
                <p:custDataLst>
                  <p:tags r:id="rId10"/>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p>
                <a:pPr algn="ctr" fontAlgn="auto"/>
                <a:endParaRPr lang="zh-CN" altLang="en-US" strike="noStrike" noProof="1"/>
              </a:p>
            </p:txBody>
          </p:sp>
          <p:pic>
            <p:nvPicPr>
              <p:cNvPr id="5" name="图片 8" descr="113"/>
              <p:cNvPicPr>
                <a:picLocks noChangeAspect="1"/>
              </p:cNvPicPr>
              <p:nvPr/>
            </p:nvPicPr>
            <p:blipFill>
              <a:blip r:embed="rId3"/>
              <a:stretch>
                <a:fillRect/>
              </a:stretch>
            </p:blipFill>
            <p:spPr>
              <a:xfrm>
                <a:off x="4826" y="3942"/>
                <a:ext cx="785" cy="698"/>
              </a:xfrm>
              <a:prstGeom prst="rect">
                <a:avLst/>
              </a:prstGeom>
              <a:noFill/>
              <a:ln w="9525">
                <a:noFill/>
              </a:ln>
            </p:spPr>
          </p:pic>
        </p:grpSp>
        <p:sp>
          <p:nvSpPr>
            <p:cNvPr id="8" name="文本框 7">
              <a:hlinkClick r:id="rId11" action="ppaction://hlinksldjump"/>
            </p:cNvPr>
            <p:cNvSpPr txBox="1"/>
            <p:nvPr/>
          </p:nvSpPr>
          <p:spPr>
            <a:xfrm>
              <a:off x="6163" y="4812"/>
              <a:ext cx="8692" cy="919"/>
            </a:xfrm>
            <a:prstGeom prst="rect">
              <a:avLst/>
            </a:prstGeom>
            <a:noFill/>
          </p:spPr>
          <p:txBody>
            <a:bodyPr wrap="square" rtlCol="0">
              <a:spAutoFit/>
            </a:bodyPr>
            <a:p>
              <a:r>
                <a:rPr lang="zh-CN" altLang="en-US" sz="3200" b="1">
                  <a:solidFill>
                    <a:prstClr val="black"/>
                  </a:solidFill>
                  <a:latin typeface="黑体" panose="02010609060101010101" pitchFamily="49" charset="-122"/>
                  <a:ea typeface="黑体" panose="02010609060101010101" pitchFamily="49" charset="-122"/>
                  <a:cs typeface="黑体" panose="02010609060101010101" pitchFamily="49" charset="-122"/>
                </a:rPr>
                <a:t>实验突破</a:t>
              </a:r>
              <a:r>
                <a:rPr lang="en-US" altLang="zh-CN" sz="3200" b="1">
                  <a:solidFill>
                    <a:prstClr val="black"/>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prstClr val="black"/>
                  </a:solidFill>
                  <a:latin typeface="黑体" panose="02010609060101010101" pitchFamily="49" charset="-122"/>
                  <a:ea typeface="黑体" panose="02010609060101010101" pitchFamily="49" charset="-122"/>
                  <a:cs typeface="黑体" panose="02010609060101010101" pitchFamily="49" charset="-122"/>
                </a:rPr>
                <a:t>科学探究素养提升</a:t>
              </a:r>
              <a:endParaRPr lang="zh-CN" altLang="en-US" sz="3200" b="1">
                <a:solidFill>
                  <a:prstClr val="black"/>
                </a:solidFill>
                <a:latin typeface="黑体" panose="02010609060101010101" pitchFamily="49" charset="-122"/>
                <a:ea typeface="黑体" panose="02010609060101010101" pitchFamily="49" charset="-122"/>
                <a:cs typeface="黑体" panose="02010609060101010101" pitchFamily="49" charset="-122"/>
              </a:endParaRPr>
            </a:p>
          </p:txBody>
        </p:sp>
      </p:gr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84543" y="1049655"/>
            <a:ext cx="10593705" cy="507746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3. (2011省卷18题7分)在</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探究感应电流的产生</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的实验中．小颖同学的四次实验情况分别如图所示．</a:t>
            </a:r>
            <a:endParaRPr lang="zh-CN" sz="2400" b="0">
              <a:ea typeface="宋体" panose="02010600030101010101" pitchFamily="2" charset="-122"/>
            </a:endParaRPr>
          </a:p>
          <a:p>
            <a:pPr indent="0" fontAlgn="auto">
              <a:lnSpc>
                <a:spcPct val="150000"/>
              </a:lnSpc>
            </a:pPr>
            <a:endParaRPr lang="zh-CN" sz="2400" b="0">
              <a:latin typeface="Times New Roman" panose="02020603050405020304" pitchFamily="18" charset="0"/>
              <a:ea typeface="宋体" panose="02010600030101010101" pitchFamily="2" charset="-122"/>
            </a:endParaRPr>
          </a:p>
          <a:p>
            <a:pPr indent="0" fontAlgn="auto">
              <a:lnSpc>
                <a:spcPct val="150000"/>
              </a:lnSpc>
            </a:pPr>
            <a:endParaRPr lang="zh-CN" sz="2400" b="0">
              <a:latin typeface="Times New Roman" panose="02020603050405020304" pitchFamily="18" charset="0"/>
              <a:ea typeface="宋体" panose="02010600030101010101" pitchFamily="2" charset="-122"/>
            </a:endParaRPr>
          </a:p>
          <a:p>
            <a:pPr indent="0" fontAlgn="auto">
              <a:lnSpc>
                <a:spcPct val="150000"/>
              </a:lnSpc>
            </a:pPr>
            <a:endParaRPr lang="zh-CN" sz="2400" b="0">
              <a:latin typeface="Times New Roman" panose="02020603050405020304" pitchFamily="18" charset="0"/>
              <a:ea typeface="宋体" panose="02010600030101010101" pitchFamily="2" charset="-122"/>
            </a:endParaRPr>
          </a:p>
          <a:p>
            <a:pPr indent="0" fontAlgn="auto">
              <a:lnSpc>
                <a:spcPct val="150000"/>
              </a:lnSpc>
            </a:pPr>
            <a:endParaRPr lang="zh-CN" sz="2400" b="0">
              <a:latin typeface="Times New Roman" panose="02020603050405020304" pitchFamily="18" charset="0"/>
              <a:ea typeface="宋体" panose="02010600030101010101" pitchFamily="2" charset="-122"/>
            </a:endParaRPr>
          </a:p>
          <a:p>
            <a:pPr indent="0" fontAlgn="auto">
              <a:lnSpc>
                <a:spcPct val="150000"/>
              </a:lnSpc>
            </a:pPr>
            <a:endParaRPr lang="zh-CN" sz="2400" b="0">
              <a:latin typeface="Times New Roman" panose="02020603050405020304" pitchFamily="18" charset="0"/>
              <a:ea typeface="宋体" panose="02010600030101010101" pitchFamily="2" charset="-122"/>
            </a:endParaRPr>
          </a:p>
          <a:p>
            <a:pPr indent="0" fontAlgn="auto">
              <a:lnSpc>
                <a:spcPct val="150000"/>
              </a:lnSpc>
            </a:pPr>
            <a:r>
              <a:rPr lang="en-US" sz="2400" b="0">
                <a:latin typeface="Times New Roman" panose="02020603050405020304" pitchFamily="18" charset="0"/>
                <a:ea typeface="宋体" panose="02010600030101010101" pitchFamily="2" charset="-122"/>
              </a:rPr>
              <a:t>(1)</a:t>
            </a:r>
            <a:r>
              <a:rPr lang="zh-CN" sz="2400" b="0">
                <a:ea typeface="宋体" panose="02010600030101010101" pitchFamily="2" charset="-122"/>
              </a:rPr>
              <a:t>有同学说：</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只要闭合电路中的一部分导体在磁场中运动，就会产生感应电流．</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你认为他的说法对吗？</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，图</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可支持你的结论．</a:t>
            </a:r>
            <a:endParaRPr lang="zh-CN" altLang="en-US"/>
          </a:p>
        </p:txBody>
      </p:sp>
      <p:sp>
        <p:nvSpPr>
          <p:cNvPr id="3" name="矩形 2"/>
          <p:cNvSpPr/>
          <p:nvPr/>
        </p:nvSpPr>
        <p:spPr>
          <a:xfrm>
            <a:off x="5460389" y="4458811"/>
            <a:ext cx="982980" cy="368300"/>
          </a:xfrm>
          <a:prstGeom prst="rect">
            <a:avLst/>
          </a:prstGeom>
        </p:spPr>
        <p:txBody>
          <a:bodyPr wrap="none">
            <a:spAutoFit/>
          </a:bodyPr>
          <a:lstStyle/>
          <a:p>
            <a:r>
              <a:rPr lang="zh-CN" altLang="zh-CN" dirty="0"/>
              <a:t>第</a:t>
            </a:r>
            <a:r>
              <a:rPr lang="en-US" altLang="zh-CN" dirty="0">
                <a:latin typeface="Times New Roman" panose="02020603050405020304" pitchFamily="18" charset="0"/>
                <a:cs typeface="Times New Roman" panose="02020603050405020304" pitchFamily="18" charset="0"/>
              </a:rPr>
              <a:t>3</a:t>
            </a:r>
            <a:r>
              <a:rPr lang="zh-CN" altLang="zh-CN" dirty="0"/>
              <a:t>题图</a:t>
            </a:r>
            <a:endParaRPr lang="zh-CN" altLang="en-US" dirty="0"/>
          </a:p>
        </p:txBody>
      </p:sp>
      <p:pic>
        <p:nvPicPr>
          <p:cNvPr id="2" name="图片 -2147482172"/>
          <p:cNvPicPr>
            <a:picLocks noChangeAspect="1"/>
          </p:cNvPicPr>
          <p:nvPr/>
        </p:nvPicPr>
        <p:blipFill>
          <a:blip r:embed="rId1"/>
          <a:stretch>
            <a:fillRect/>
          </a:stretch>
        </p:blipFill>
        <p:spPr>
          <a:xfrm>
            <a:off x="875983" y="2614295"/>
            <a:ext cx="10328910" cy="1518285"/>
          </a:xfrm>
          <a:prstGeom prst="rect">
            <a:avLst/>
          </a:prstGeom>
          <a:noFill/>
          <a:ln w="9525">
            <a:noFill/>
          </a:ln>
        </p:spPr>
      </p:pic>
      <p:sp>
        <p:nvSpPr>
          <p:cNvPr id="4" name="文本框 3"/>
          <p:cNvSpPr txBox="1"/>
          <p:nvPr/>
        </p:nvSpPr>
        <p:spPr>
          <a:xfrm>
            <a:off x="4882198" y="5539105"/>
            <a:ext cx="10820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不对</a:t>
            </a:r>
            <a:endParaRPr lang="zh-CN" altLang="en-US"/>
          </a:p>
        </p:txBody>
      </p:sp>
      <p:sp>
        <p:nvSpPr>
          <p:cNvPr id="5" name="文本框 4"/>
          <p:cNvSpPr txBox="1"/>
          <p:nvPr/>
        </p:nvSpPr>
        <p:spPr>
          <a:xfrm>
            <a:off x="6734493" y="5539105"/>
            <a:ext cx="6813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丙</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02983" y="1914525"/>
            <a:ext cx="10185400" cy="341503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为了探究感应电流的方向跟磁场方向和导体运动方向之间的关系．</a:t>
            </a:r>
            <a:r>
              <a:rPr lang="en-US" sz="2400" b="0">
                <a:latin typeface="Times New Roman" panose="02020603050405020304" pitchFamily="18" charset="0"/>
                <a:ea typeface="宋体" panose="02010600030101010101" pitchFamily="2" charset="-122"/>
              </a:rPr>
              <a:t>A. </a:t>
            </a:r>
            <a:r>
              <a:rPr lang="zh-CN" sz="2400" b="0">
                <a:ea typeface="宋体" panose="02010600030101010101" pitchFamily="2" charset="-122"/>
              </a:rPr>
              <a:t>根据图甲和图乙的实验现象可以得出结论：</a:t>
            </a:r>
            <a:r>
              <a:rPr lang="en-US" sz="2400" b="0">
                <a:latin typeface="Times New Roman" panose="02020603050405020304" pitchFamily="18" charset="0"/>
                <a:ea typeface="宋体" panose="02010600030101010101" pitchFamily="2" charset="-122"/>
              </a:rPr>
              <a:t>_________________________________________________________________B. </a:t>
            </a:r>
            <a:r>
              <a:rPr lang="zh-CN" sz="2400" b="0">
                <a:ea typeface="宋体" panose="02010600030101010101" pitchFamily="2" charset="-122"/>
              </a:rPr>
              <a:t>根据图乙和图丁的实验现象可以得出结论：</a:t>
            </a:r>
            <a:r>
              <a:rPr lang="en-US" sz="2400" b="0">
                <a:latin typeface="Times New Roman" panose="02020603050405020304" pitchFamily="18" charset="0"/>
                <a:ea typeface="宋体" panose="02010600030101010101" pitchFamily="2" charset="-122"/>
              </a:rPr>
              <a:t>_________________________________________________________________(3)</a:t>
            </a:r>
            <a:r>
              <a:rPr lang="zh-CN" sz="2400" b="0">
                <a:ea typeface="宋体" panose="02010600030101010101" pitchFamily="2" charset="-122"/>
              </a:rPr>
              <a:t>从能量的角度来分析，感应电流的产生过程是</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能转化为电能．</a:t>
            </a:r>
            <a:endParaRPr lang="zh-CN" altLang="en-US"/>
          </a:p>
        </p:txBody>
      </p:sp>
      <p:sp>
        <p:nvSpPr>
          <p:cNvPr id="4" name="文本框 3"/>
          <p:cNvSpPr txBox="1"/>
          <p:nvPr/>
        </p:nvSpPr>
        <p:spPr>
          <a:xfrm>
            <a:off x="1002983" y="3065780"/>
            <a:ext cx="100056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在磁场方向不变的情况下，感应电流的方向和导体切割磁感线的方向有关</a:t>
            </a:r>
            <a:endParaRPr lang="zh-CN" altLang="en-US"/>
          </a:p>
        </p:txBody>
      </p:sp>
      <p:sp>
        <p:nvSpPr>
          <p:cNvPr id="5" name="文本框 4"/>
          <p:cNvSpPr txBox="1"/>
          <p:nvPr/>
        </p:nvSpPr>
        <p:spPr>
          <a:xfrm>
            <a:off x="1002983" y="4211955"/>
            <a:ext cx="101860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在导体运动方向相同的情况下，感应电流的方向和磁场方向有关</a:t>
            </a:r>
            <a:endParaRPr lang="zh-CN" altLang="en-US"/>
          </a:p>
        </p:txBody>
      </p:sp>
      <p:sp>
        <p:nvSpPr>
          <p:cNvPr id="6" name="文本框 5"/>
          <p:cNvSpPr txBox="1"/>
          <p:nvPr/>
        </p:nvSpPr>
        <p:spPr>
          <a:xfrm>
            <a:off x="7671118" y="4756150"/>
            <a:ext cx="11741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机械</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287963" y="5668010"/>
            <a:ext cx="982980" cy="368300"/>
          </a:xfrm>
          <a:prstGeom prst="rect">
            <a:avLst/>
          </a:prstGeom>
          <a:noFill/>
        </p:spPr>
        <p:txBody>
          <a:bodyPr wrap="none" rtlCol="0" anchor="t">
            <a:spAutoFit/>
          </a:bodyPr>
          <a:p>
            <a:r>
              <a:rPr lang="zh-CN" altLang="en-US" dirty="0">
                <a:latin typeface="Times New Roman" panose="02020603050405020304" pitchFamily="18" charset="0"/>
                <a:cs typeface="Times New Roman" panose="02020603050405020304" pitchFamily="18" charset="0"/>
                <a:sym typeface="+mn-ea"/>
              </a:rPr>
              <a:t>第</a:t>
            </a:r>
            <a:r>
              <a:rPr lang="en-US" altLang="zh-CN" dirty="0">
                <a:latin typeface="Times New Roman" panose="02020603050405020304" pitchFamily="18" charset="0"/>
                <a:cs typeface="Times New Roman" panose="02020603050405020304" pitchFamily="18" charset="0"/>
                <a:sym typeface="+mn-ea"/>
              </a:rPr>
              <a:t>4</a:t>
            </a:r>
            <a:r>
              <a:rPr lang="zh-CN" altLang="en-US" dirty="0">
                <a:latin typeface="Times New Roman" panose="02020603050405020304" pitchFamily="18" charset="0"/>
                <a:cs typeface="Times New Roman" panose="02020603050405020304" pitchFamily="18" charset="0"/>
                <a:sym typeface="+mn-ea"/>
              </a:rPr>
              <a:t>题图</a:t>
            </a:r>
            <a:endParaRPr lang="zh-CN" altLang="en-US" dirty="0">
              <a:latin typeface="Times New Roman" panose="02020603050405020304" pitchFamily="18" charset="0"/>
              <a:cs typeface="Times New Roman" panose="02020603050405020304" pitchFamily="18" charset="0"/>
            </a:endParaRPr>
          </a:p>
        </p:txBody>
      </p:sp>
      <p:grpSp>
        <p:nvGrpSpPr>
          <p:cNvPr id="12" name="组合 11"/>
          <p:cNvGrpSpPr/>
          <p:nvPr/>
        </p:nvGrpSpPr>
        <p:grpSpPr>
          <a:xfrm>
            <a:off x="976738" y="1508795"/>
            <a:ext cx="2295295" cy="475615"/>
            <a:chOff x="1698" y="7133"/>
            <a:chExt cx="3615" cy="749"/>
          </a:xfrm>
        </p:grpSpPr>
        <p:pic>
          <p:nvPicPr>
            <p:cNvPr id="13" name="图片 12" descr="方框小标4字"/>
            <p:cNvPicPr>
              <a:picLocks noChangeAspect="1"/>
            </p:cNvPicPr>
            <p:nvPr/>
          </p:nvPicPr>
          <p:blipFill>
            <a:blip r:embed="rId1"/>
            <a:stretch>
              <a:fillRect/>
            </a:stretch>
          </p:blipFill>
          <p:spPr>
            <a:xfrm>
              <a:off x="1745" y="7133"/>
              <a:ext cx="3269" cy="725"/>
            </a:xfrm>
            <a:prstGeom prst="rect">
              <a:avLst/>
            </a:prstGeom>
          </p:spPr>
        </p:pic>
        <p:sp>
          <p:nvSpPr>
            <p:cNvPr id="14" name="文本框 11"/>
            <p:cNvSpPr txBox="1"/>
            <p:nvPr/>
          </p:nvSpPr>
          <p:spPr>
            <a:xfrm>
              <a:off x="1698" y="7157"/>
              <a:ext cx="3615" cy="725"/>
            </a:xfrm>
            <a:prstGeom prst="rect">
              <a:avLst/>
            </a:prstGeom>
            <a:noFill/>
          </p:spPr>
          <p:txBody>
            <a:bodyPr wrap="square" rtlCol="0">
              <a:spAutoFit/>
            </a:bodyPr>
            <a:p>
              <a:r>
                <a:rPr lang="zh-CN" altLang="en-US" sz="2400" b="1" spc="1700" dirty="0" smtClean="0">
                  <a:solidFill>
                    <a:srgbClr val="00923F"/>
                  </a:solidFill>
                  <a:uFillTx/>
                  <a:latin typeface="黑体" panose="02010609060101010101" pitchFamily="49" charset="-122"/>
                  <a:ea typeface="黑体" panose="02010609060101010101" pitchFamily="49" charset="-122"/>
                  <a:cs typeface="黑体" panose="02010609060101010101" pitchFamily="49" charset="-122"/>
                </a:rPr>
                <a:t>考</a:t>
              </a:r>
              <a:r>
                <a:rPr lang="zh-CN" altLang="en-US" sz="2400" b="1" spc="1700" dirty="0">
                  <a:solidFill>
                    <a:srgbClr val="00923F"/>
                  </a:solidFill>
                  <a:uFillTx/>
                  <a:latin typeface="黑体" panose="02010609060101010101" pitchFamily="49" charset="-122"/>
                  <a:ea typeface="黑体" panose="02010609060101010101" pitchFamily="49" charset="-122"/>
                  <a:cs typeface="黑体" panose="02010609060101010101" pitchFamily="49" charset="-122"/>
                </a:rPr>
                <a:t>向拓展</a:t>
              </a:r>
              <a:endParaRPr lang="zh-CN" altLang="en-US" sz="2400" b="1" spc="1700" dirty="0">
                <a:solidFill>
                  <a:srgbClr val="00923F"/>
                </a:solidFill>
                <a:uFillTx/>
                <a:latin typeface="黑体" panose="02010609060101010101" pitchFamily="49" charset="-122"/>
                <a:ea typeface="黑体" panose="02010609060101010101" pitchFamily="49" charset="-122"/>
                <a:cs typeface="黑体" panose="02010609060101010101" pitchFamily="49" charset="-122"/>
              </a:endParaRPr>
            </a:p>
          </p:txBody>
        </p:sp>
      </p:grpSp>
      <p:sp>
        <p:nvSpPr>
          <p:cNvPr id="3" name="文本框 2"/>
          <p:cNvSpPr txBox="1"/>
          <p:nvPr/>
        </p:nvSpPr>
        <p:spPr>
          <a:xfrm>
            <a:off x="908368" y="2082800"/>
            <a:ext cx="10455275" cy="119888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4. (2019青海省卷18题2分)</a:t>
            </a:r>
            <a:r>
              <a:rPr lang="zh-CN" sz="2400" b="0">
                <a:ea typeface="宋体" panose="02010600030101010101" pitchFamily="2" charset="-122"/>
              </a:rPr>
              <a:t>生活中离不开发电机和电动机．利用如图所示原理工作的是</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，它工作时的能量转化情况是把</a:t>
            </a:r>
            <a:r>
              <a:rPr lang="en-US" sz="2400" b="0">
                <a:latin typeface="Times New Roman" panose="02020603050405020304" pitchFamily="18" charset="0"/>
                <a:ea typeface="宋体" panose="02010600030101010101" pitchFamily="2" charset="-122"/>
              </a:rPr>
              <a:t>_____________________</a:t>
            </a:r>
            <a:r>
              <a:rPr lang="zh-CN" sz="2400" b="0">
                <a:ea typeface="宋体" panose="02010600030101010101" pitchFamily="2" charset="-122"/>
              </a:rPr>
              <a:t>．</a:t>
            </a:r>
            <a:endParaRPr lang="zh-CN" altLang="en-US"/>
          </a:p>
        </p:txBody>
      </p:sp>
      <p:pic>
        <p:nvPicPr>
          <p:cNvPr id="2" name="图片 -2147482170"/>
          <p:cNvPicPr>
            <a:picLocks noChangeAspect="1"/>
          </p:cNvPicPr>
          <p:nvPr/>
        </p:nvPicPr>
        <p:blipFill>
          <a:blip r:embed="rId2"/>
          <a:stretch>
            <a:fillRect/>
          </a:stretch>
        </p:blipFill>
        <p:spPr>
          <a:xfrm>
            <a:off x="4393248" y="3688715"/>
            <a:ext cx="2957195" cy="1716405"/>
          </a:xfrm>
          <a:prstGeom prst="rect">
            <a:avLst/>
          </a:prstGeom>
          <a:noFill/>
          <a:ln w="9525">
            <a:noFill/>
          </a:ln>
        </p:spPr>
      </p:pic>
      <p:sp>
        <p:nvSpPr>
          <p:cNvPr id="4" name="文本框 3"/>
          <p:cNvSpPr txBox="1"/>
          <p:nvPr/>
        </p:nvSpPr>
        <p:spPr>
          <a:xfrm>
            <a:off x="2339023" y="2729230"/>
            <a:ext cx="12573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发电机</a:t>
            </a:r>
            <a:endParaRPr lang="zh-CN" altLang="en-US"/>
          </a:p>
        </p:txBody>
      </p:sp>
      <p:sp>
        <p:nvSpPr>
          <p:cNvPr id="5" name="文本框 4"/>
          <p:cNvSpPr txBox="1"/>
          <p:nvPr/>
        </p:nvSpPr>
        <p:spPr>
          <a:xfrm>
            <a:off x="7930198" y="2729230"/>
            <a:ext cx="27997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机械能转化为电能</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67703" y="1747520"/>
            <a:ext cx="10451465" cy="737235"/>
            <a:chOff x="1342" y="2925"/>
            <a:chExt cx="16459" cy="1161"/>
          </a:xfrm>
        </p:grpSpPr>
        <p:pic>
          <p:nvPicPr>
            <p:cNvPr id="3" name="图片 2" descr="带序号考点标2字"/>
            <p:cNvPicPr>
              <a:picLocks noChangeAspect="1"/>
            </p:cNvPicPr>
            <p:nvPr/>
          </p:nvPicPr>
          <p:blipFill>
            <a:blip r:embed="rId1"/>
            <a:stretch>
              <a:fillRect/>
            </a:stretch>
          </p:blipFill>
          <p:spPr>
            <a:xfrm>
              <a:off x="1342" y="3051"/>
              <a:ext cx="2803" cy="922"/>
            </a:xfrm>
            <a:prstGeom prst="rect">
              <a:avLst/>
            </a:prstGeom>
          </p:spPr>
        </p:pic>
        <p:sp>
          <p:nvSpPr>
            <p:cNvPr id="4" name="文本框 3"/>
            <p:cNvSpPr txBox="1"/>
            <p:nvPr/>
          </p:nvSpPr>
          <p:spPr>
            <a:xfrm>
              <a:off x="1622" y="3092"/>
              <a:ext cx="1775"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rPr>
                <a:t>类型</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30" name="文本框 29"/>
            <p:cNvSpPr txBox="1"/>
            <p:nvPr/>
          </p:nvSpPr>
          <p:spPr>
            <a:xfrm>
              <a:off x="3390" y="3123"/>
              <a:ext cx="526" cy="822"/>
            </a:xfrm>
            <a:prstGeom prst="rect">
              <a:avLst/>
            </a:prstGeom>
            <a:noFill/>
          </p:spPr>
          <p:txBody>
            <a:bodyPr wrap="square" rtlCol="0">
              <a:spAutoFit/>
            </a:bodyPr>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1" name="文本框 30"/>
            <p:cNvSpPr txBox="1"/>
            <p:nvPr/>
          </p:nvSpPr>
          <p:spPr>
            <a:xfrm>
              <a:off x="4424" y="2925"/>
              <a:ext cx="13377" cy="1161"/>
            </a:xfrm>
            <a:prstGeom prst="rect">
              <a:avLst/>
            </a:prstGeom>
            <a:noFill/>
          </p:spPr>
          <p:txBody>
            <a:bodyPr wrap="square" rtlCol="0">
              <a:spAutoFit/>
            </a:bodyPr>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磁场对通电导体力的作用与电动机</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r>
                <a:rPr sz="2400" dirty="0">
                  <a:latin typeface="Times New Roman" panose="02020603050405020304" pitchFamily="18" charset="0"/>
                  <a:ea typeface="宋体" panose="02010600030101010101" pitchFamily="2" charset="-122"/>
                  <a:cs typeface="Times New Roman" panose="02020603050405020304" pitchFamily="18" charset="0"/>
                </a:rPr>
                <a:t>2019.11,2010.5</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100" name="文本框 99"/>
          <p:cNvSpPr txBox="1"/>
          <p:nvPr/>
        </p:nvSpPr>
        <p:spPr>
          <a:xfrm>
            <a:off x="675958" y="2555875"/>
            <a:ext cx="10160635" cy="286131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5. (2010省卷5题3分)如图</a:t>
            </a:r>
            <a:r>
              <a:rPr lang="zh-CN" sz="2400" b="0">
                <a:ea typeface="宋体" panose="02010600030101010101" pitchFamily="2" charset="-122"/>
              </a:rPr>
              <a:t>所示的实验装置，可以用来</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　　</a:t>
            </a:r>
            <a:r>
              <a:rPr lang="en-US" sz="2400" b="0">
                <a:latin typeface="Times New Roman" panose="02020603050405020304" pitchFamily="18" charset="0"/>
                <a:ea typeface="宋体" panose="02010600030101010101" pitchFamily="2" charset="-122"/>
              </a:rPr>
              <a:t>)</a:t>
            </a:r>
            <a:endParaRPr lang="en-US" sz="2400" b="0">
              <a:latin typeface="Times New Roman" panose="02020603050405020304" pitchFamily="18" charset="0"/>
              <a:ea typeface="宋体" panose="02010600030101010101" pitchFamily="2" charset="-122"/>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A</a:t>
            </a:r>
            <a:r>
              <a:rPr lang="en-US" sz="2400" b="0">
                <a:latin typeface="Times New Roman" panose="02020603050405020304" pitchFamily="18" charset="0"/>
                <a:ea typeface="宋体" panose="02010600030101010101" pitchFamily="2" charset="-122"/>
              </a:rPr>
              <a:t>. </a:t>
            </a:r>
            <a:r>
              <a:rPr lang="zh-CN" sz="2400" b="0">
                <a:ea typeface="宋体" panose="02010600030101010101" pitchFamily="2" charset="-122"/>
              </a:rPr>
              <a:t>研究感应电流的方向与磁场方向的关系　　　　　　　</a:t>
            </a:r>
            <a:endParaRPr lang="zh-CN" sz="2400" b="0">
              <a:ea typeface="宋体" panose="02010600030101010101" pitchFamily="2" charset="-122"/>
            </a:endParaRPr>
          </a:p>
          <a:p>
            <a:pPr indent="0" fontAlgn="auto">
              <a:lnSpc>
                <a:spcPct val="150000"/>
              </a:lnSpc>
            </a:pPr>
            <a:r>
              <a:rPr lang="en-US" sz="2400" b="0">
                <a:latin typeface="Times New Roman" panose="02020603050405020304" pitchFamily="18" charset="0"/>
                <a:ea typeface="宋体" panose="02010600030101010101" pitchFamily="2" charset="-122"/>
              </a:rPr>
              <a:t>B. </a:t>
            </a:r>
            <a:r>
              <a:rPr lang="zh-CN" sz="2400" b="0">
                <a:ea typeface="宋体" panose="02010600030101010101" pitchFamily="2" charset="-122"/>
              </a:rPr>
              <a:t>研究发电机的工作原理</a:t>
            </a:r>
            <a:r>
              <a:rPr lang="en-US" sz="2400" b="0">
                <a:latin typeface="Times New Roman" panose="02020603050405020304" pitchFamily="18" charset="0"/>
                <a:ea typeface="宋体" panose="02010600030101010101" pitchFamily="2" charset="-122"/>
              </a:rPr>
              <a:t>C. </a:t>
            </a:r>
            <a:r>
              <a:rPr lang="zh-CN" sz="2400" b="0">
                <a:ea typeface="宋体" panose="02010600030101010101" pitchFamily="2" charset="-122"/>
              </a:rPr>
              <a:t>研究通电导体在磁场中所受的力与什么因素有关  </a:t>
            </a:r>
            <a:endParaRPr lang="zh-CN" sz="2400" b="0">
              <a:ea typeface="宋体" panose="02010600030101010101" pitchFamily="2" charset="-122"/>
            </a:endParaRPr>
          </a:p>
          <a:p>
            <a:pPr indent="0" fontAlgn="auto">
              <a:lnSpc>
                <a:spcPct val="150000"/>
              </a:lnSpc>
            </a:pPr>
            <a:r>
              <a:rPr lang="en-US" sz="2400" b="0">
                <a:latin typeface="Times New Roman" panose="02020603050405020304" pitchFamily="18" charset="0"/>
                <a:ea typeface="宋体" panose="02010600030101010101" pitchFamily="2" charset="-122"/>
              </a:rPr>
              <a:t>D. </a:t>
            </a:r>
            <a:r>
              <a:rPr lang="zh-CN" sz="2400" b="0">
                <a:ea typeface="宋体" panose="02010600030101010101" pitchFamily="2" charset="-122"/>
              </a:rPr>
              <a:t>研究电磁铁的磁性与什么因素有关 </a:t>
            </a:r>
            <a:endParaRPr lang="zh-CN" altLang="en-US"/>
          </a:p>
        </p:txBody>
      </p:sp>
      <p:pic>
        <p:nvPicPr>
          <p:cNvPr id="2" name="图片 -2147482168"/>
          <p:cNvPicPr>
            <a:picLocks noChangeAspect="1"/>
          </p:cNvPicPr>
          <p:nvPr/>
        </p:nvPicPr>
        <p:blipFill>
          <a:blip r:embed="rId2"/>
          <a:stretch>
            <a:fillRect/>
          </a:stretch>
        </p:blipFill>
        <p:spPr>
          <a:xfrm>
            <a:off x="7972108" y="3315970"/>
            <a:ext cx="3418205" cy="1868170"/>
          </a:xfrm>
          <a:prstGeom prst="rect">
            <a:avLst/>
          </a:prstGeom>
          <a:noFill/>
          <a:ln w="9525">
            <a:noFill/>
          </a:ln>
        </p:spPr>
      </p:pic>
      <p:sp>
        <p:nvSpPr>
          <p:cNvPr id="6" name="文本框 5"/>
          <p:cNvSpPr txBox="1"/>
          <p:nvPr/>
        </p:nvSpPr>
        <p:spPr>
          <a:xfrm>
            <a:off x="9102408" y="5407025"/>
            <a:ext cx="982980" cy="368300"/>
          </a:xfrm>
          <a:prstGeom prst="rect">
            <a:avLst/>
          </a:prstGeom>
          <a:noFill/>
        </p:spPr>
        <p:txBody>
          <a:bodyPr wrap="none" rtlCol="0" anchor="t">
            <a:spAutoFit/>
          </a:bodyPr>
          <a:p>
            <a:r>
              <a:rPr lang="zh-CN" altLang="en-US" dirty="0">
                <a:latin typeface="Times New Roman" panose="02020603050405020304" pitchFamily="18" charset="0"/>
                <a:cs typeface="Times New Roman" panose="02020603050405020304" pitchFamily="18" charset="0"/>
                <a:sym typeface="+mn-ea"/>
              </a:rPr>
              <a:t>第</a:t>
            </a:r>
            <a:r>
              <a:rPr lang="en-US" altLang="zh-CN" dirty="0">
                <a:latin typeface="Times New Roman" panose="02020603050405020304" pitchFamily="18" charset="0"/>
                <a:cs typeface="Times New Roman" panose="02020603050405020304" pitchFamily="18" charset="0"/>
                <a:sym typeface="+mn-ea"/>
              </a:rPr>
              <a:t>5</a:t>
            </a:r>
            <a:r>
              <a:rPr lang="zh-CN" altLang="en-US" dirty="0">
                <a:latin typeface="Times New Roman" panose="02020603050405020304" pitchFamily="18" charset="0"/>
                <a:cs typeface="Times New Roman" panose="02020603050405020304" pitchFamily="18" charset="0"/>
                <a:sym typeface="+mn-ea"/>
              </a:rPr>
              <a:t>题图</a:t>
            </a:r>
            <a:endParaRPr lang="zh-CN" altLang="en-US"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7920038" y="2723515"/>
            <a:ext cx="50101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36638" y="981075"/>
            <a:ext cx="10264775" cy="230695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6. (2019省卷11题3分)如</a:t>
            </a:r>
            <a:r>
              <a:rPr lang="zh-CN" sz="2400" b="0">
                <a:ea typeface="宋体" panose="02010600030101010101" pitchFamily="2" charset="-122"/>
              </a:rPr>
              <a:t>图所示，闭合开关，静止的导体棒</a:t>
            </a:r>
            <a:r>
              <a:rPr lang="en-US" sz="2400" b="0" i="1">
                <a:latin typeface="Times New Roman" panose="02020603050405020304" pitchFamily="18" charset="0"/>
                <a:ea typeface="宋体" panose="02010600030101010101" pitchFamily="2" charset="-122"/>
              </a:rPr>
              <a:t>ab</a:t>
            </a:r>
            <a:r>
              <a:rPr lang="zh-CN" sz="2400" b="0">
                <a:ea typeface="宋体" panose="02010600030101010101" pitchFamily="2" charset="-122"/>
              </a:rPr>
              <a:t>在轨道上向右运动，说明了通电导体在磁场中受到</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的作用．若只将电源的正、负极对调，则导体棒</a:t>
            </a:r>
            <a:r>
              <a:rPr lang="en-US" sz="2400" b="0" i="1">
                <a:latin typeface="Times New Roman" panose="02020603050405020304" pitchFamily="18" charset="0"/>
                <a:ea typeface="宋体" panose="02010600030101010101" pitchFamily="2" charset="-122"/>
              </a:rPr>
              <a:t>ab</a:t>
            </a:r>
            <a:r>
              <a:rPr lang="zh-CN" sz="2400" b="0">
                <a:ea typeface="宋体" panose="02010600030101010101" pitchFamily="2" charset="-122"/>
              </a:rPr>
              <a:t>将向</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运动</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左</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右</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；若只将蹄形磁铁的</a:t>
            </a:r>
            <a:r>
              <a:rPr lang="en-US" sz="2400" b="0">
                <a:latin typeface="Times New Roman" panose="02020603050405020304" pitchFamily="18" charset="0"/>
                <a:ea typeface="宋体" panose="02010600030101010101" pitchFamily="2" charset="-122"/>
              </a:rPr>
              <a:t>N</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S</a:t>
            </a:r>
            <a:r>
              <a:rPr lang="zh-CN" sz="2400" b="0">
                <a:ea typeface="宋体" panose="02010600030101010101" pitchFamily="2" charset="-122"/>
              </a:rPr>
              <a:t>极对调，则导体棒</a:t>
            </a:r>
            <a:r>
              <a:rPr lang="en-US" sz="2400" b="0" i="1">
                <a:latin typeface="Times New Roman" panose="02020603050405020304" pitchFamily="18" charset="0"/>
                <a:ea typeface="宋体" panose="02010600030101010101" pitchFamily="2" charset="-122"/>
              </a:rPr>
              <a:t>ab</a:t>
            </a:r>
            <a:r>
              <a:rPr lang="zh-CN" sz="2400" b="0">
                <a:ea typeface="宋体" panose="02010600030101010101" pitchFamily="2" charset="-122"/>
              </a:rPr>
              <a:t>将向</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运动</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左</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右</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endParaRPr lang="zh-CN" altLang="en-US"/>
          </a:p>
        </p:txBody>
      </p:sp>
      <p:pic>
        <p:nvPicPr>
          <p:cNvPr id="2" name="图片 -2147482167"/>
          <p:cNvPicPr>
            <a:picLocks noChangeAspect="1"/>
          </p:cNvPicPr>
          <p:nvPr/>
        </p:nvPicPr>
        <p:blipFill>
          <a:blip r:embed="rId1"/>
          <a:stretch>
            <a:fillRect/>
          </a:stretch>
        </p:blipFill>
        <p:spPr>
          <a:xfrm>
            <a:off x="4452303" y="3469640"/>
            <a:ext cx="2990215" cy="2209165"/>
          </a:xfrm>
          <a:prstGeom prst="rect">
            <a:avLst/>
          </a:prstGeom>
          <a:noFill/>
          <a:ln w="9525">
            <a:noFill/>
          </a:ln>
        </p:spPr>
      </p:pic>
      <p:sp>
        <p:nvSpPr>
          <p:cNvPr id="6" name="文本框 5"/>
          <p:cNvSpPr txBox="1"/>
          <p:nvPr/>
        </p:nvSpPr>
        <p:spPr>
          <a:xfrm>
            <a:off x="5551488" y="5905500"/>
            <a:ext cx="982980" cy="368300"/>
          </a:xfrm>
          <a:prstGeom prst="rect">
            <a:avLst/>
          </a:prstGeom>
          <a:noFill/>
        </p:spPr>
        <p:txBody>
          <a:bodyPr wrap="none" rtlCol="0" anchor="t">
            <a:spAutoFit/>
          </a:bodyPr>
          <a:p>
            <a:r>
              <a:rPr lang="zh-CN" altLang="en-US" dirty="0">
                <a:latin typeface="Times New Roman" panose="02020603050405020304" pitchFamily="18" charset="0"/>
                <a:cs typeface="Times New Roman" panose="02020603050405020304" pitchFamily="18" charset="0"/>
                <a:sym typeface="+mn-ea"/>
              </a:rPr>
              <a:t>第</a:t>
            </a:r>
            <a:r>
              <a:rPr lang="en-US" altLang="zh-CN" dirty="0">
                <a:latin typeface="Times New Roman" panose="02020603050405020304" pitchFamily="18" charset="0"/>
                <a:cs typeface="Times New Roman" panose="02020603050405020304" pitchFamily="18" charset="0"/>
                <a:sym typeface="+mn-ea"/>
              </a:rPr>
              <a:t>6</a:t>
            </a:r>
            <a:r>
              <a:rPr lang="zh-CN" altLang="en-US" dirty="0">
                <a:latin typeface="Times New Roman" panose="02020603050405020304" pitchFamily="18" charset="0"/>
                <a:cs typeface="Times New Roman" panose="02020603050405020304" pitchFamily="18" charset="0"/>
                <a:sym typeface="+mn-ea"/>
              </a:rPr>
              <a:t>题图</a:t>
            </a:r>
            <a:endParaRPr lang="zh-CN" altLang="en-US" dirty="0">
              <a:latin typeface="Times New Roman" panose="02020603050405020304" pitchFamily="18" charset="0"/>
              <a:cs typeface="Times New Roman" panose="02020603050405020304" pitchFamily="18" charset="0"/>
            </a:endParaRPr>
          </a:p>
        </p:txBody>
      </p:sp>
      <p:sp>
        <p:nvSpPr>
          <p:cNvPr id="3" name="文本框 2"/>
          <p:cNvSpPr txBox="1"/>
          <p:nvPr/>
        </p:nvSpPr>
        <p:spPr>
          <a:xfrm>
            <a:off x="6283643" y="1612900"/>
            <a:ext cx="7283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力</a:t>
            </a:r>
            <a:endParaRPr lang="zh-CN" altLang="en-US"/>
          </a:p>
        </p:txBody>
      </p:sp>
      <p:sp>
        <p:nvSpPr>
          <p:cNvPr id="4" name="文本框 3"/>
          <p:cNvSpPr txBox="1"/>
          <p:nvPr/>
        </p:nvSpPr>
        <p:spPr>
          <a:xfrm>
            <a:off x="4889818" y="2181860"/>
            <a:ext cx="8331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左</a:t>
            </a:r>
            <a:endParaRPr lang="zh-CN" altLang="en-US"/>
          </a:p>
        </p:txBody>
      </p:sp>
      <p:sp>
        <p:nvSpPr>
          <p:cNvPr id="5" name="文本框 4"/>
          <p:cNvSpPr txBox="1"/>
          <p:nvPr/>
        </p:nvSpPr>
        <p:spPr>
          <a:xfrm>
            <a:off x="5822633" y="2713990"/>
            <a:ext cx="7118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左</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818623" y="1126525"/>
            <a:ext cx="2295295" cy="475615"/>
            <a:chOff x="1698" y="7133"/>
            <a:chExt cx="3615" cy="749"/>
          </a:xfrm>
        </p:grpSpPr>
        <p:pic>
          <p:nvPicPr>
            <p:cNvPr id="13" name="图片 12" descr="方框小标4字"/>
            <p:cNvPicPr>
              <a:picLocks noChangeAspect="1"/>
            </p:cNvPicPr>
            <p:nvPr/>
          </p:nvPicPr>
          <p:blipFill>
            <a:blip r:embed="rId1"/>
            <a:stretch>
              <a:fillRect/>
            </a:stretch>
          </p:blipFill>
          <p:spPr>
            <a:xfrm>
              <a:off x="1745" y="7133"/>
              <a:ext cx="3269" cy="725"/>
            </a:xfrm>
            <a:prstGeom prst="rect">
              <a:avLst/>
            </a:prstGeom>
          </p:spPr>
        </p:pic>
        <p:sp>
          <p:nvSpPr>
            <p:cNvPr id="14" name="文本框 11"/>
            <p:cNvSpPr txBox="1"/>
            <p:nvPr/>
          </p:nvSpPr>
          <p:spPr>
            <a:xfrm>
              <a:off x="1698" y="7157"/>
              <a:ext cx="3615" cy="725"/>
            </a:xfrm>
            <a:prstGeom prst="rect">
              <a:avLst/>
            </a:prstGeom>
            <a:noFill/>
          </p:spPr>
          <p:txBody>
            <a:bodyPr wrap="square" rtlCol="0">
              <a:spAutoFit/>
            </a:bodyPr>
            <a:p>
              <a:r>
                <a:rPr lang="zh-CN" altLang="en-US" sz="2400" b="1" spc="1700" dirty="0" smtClean="0">
                  <a:solidFill>
                    <a:srgbClr val="00923F"/>
                  </a:solidFill>
                  <a:uFillTx/>
                  <a:latin typeface="黑体" panose="02010609060101010101" pitchFamily="49" charset="-122"/>
                  <a:ea typeface="黑体" panose="02010609060101010101" pitchFamily="49" charset="-122"/>
                  <a:cs typeface="黑体" panose="02010609060101010101" pitchFamily="49" charset="-122"/>
                </a:rPr>
                <a:t>考</a:t>
              </a:r>
              <a:r>
                <a:rPr lang="zh-CN" altLang="en-US" sz="2400" b="1" spc="1700" dirty="0">
                  <a:solidFill>
                    <a:srgbClr val="00923F"/>
                  </a:solidFill>
                  <a:uFillTx/>
                  <a:latin typeface="黑体" panose="02010609060101010101" pitchFamily="49" charset="-122"/>
                  <a:ea typeface="黑体" panose="02010609060101010101" pitchFamily="49" charset="-122"/>
                  <a:cs typeface="黑体" panose="02010609060101010101" pitchFamily="49" charset="-122"/>
                </a:rPr>
                <a:t>向拓展</a:t>
              </a:r>
              <a:endParaRPr lang="zh-CN" altLang="en-US" sz="2400" b="1" spc="1700" dirty="0">
                <a:solidFill>
                  <a:srgbClr val="00923F"/>
                </a:solidFill>
                <a:uFillTx/>
                <a:latin typeface="黑体" panose="02010609060101010101" pitchFamily="49" charset="-122"/>
                <a:ea typeface="黑体" panose="02010609060101010101" pitchFamily="49" charset="-122"/>
                <a:cs typeface="黑体" panose="02010609060101010101" pitchFamily="49" charset="-122"/>
              </a:endParaRPr>
            </a:p>
          </p:txBody>
        </p:sp>
      </p:grpSp>
      <p:sp>
        <p:nvSpPr>
          <p:cNvPr id="100" name="文本框 99"/>
          <p:cNvSpPr txBox="1"/>
          <p:nvPr/>
        </p:nvSpPr>
        <p:spPr>
          <a:xfrm>
            <a:off x="720408" y="1590675"/>
            <a:ext cx="10763250" cy="452310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7. (2018昆明19题9分)</a:t>
            </a:r>
            <a:r>
              <a:rPr lang="zh-CN" sz="2400" b="0">
                <a:ea typeface="宋体" panose="02010600030101010101" pitchFamily="2" charset="-122"/>
              </a:rPr>
              <a:t>在探究</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电动机为什么会转动</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的实验中：</a:t>
            </a:r>
            <a:r>
              <a:rPr lang="en-US" sz="2400" b="0">
                <a:latin typeface="Times New Roman" panose="02020603050405020304" pitchFamily="18" charset="0"/>
                <a:ea typeface="宋体" panose="02010600030101010101" pitchFamily="2" charset="-122"/>
              </a:rPr>
              <a:t>(1)</a:t>
            </a:r>
            <a:r>
              <a:rPr lang="zh-CN" sz="2400" b="0">
                <a:ea typeface="宋体" panose="02010600030101010101" pitchFamily="2" charset="-122"/>
              </a:rPr>
              <a:t>我们首先想到的是磁体间发生相互作用是因为一个磁体放在了另一个磁体的磁场中，那么通电导体周围也存在</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，磁体会对通电导体产生力的作用吗？</a:t>
            </a:r>
            <a:r>
              <a:rPr lang="en-US" sz="2400" b="0">
                <a:latin typeface="Times New Roman" panose="02020603050405020304" pitchFamily="18" charset="0"/>
                <a:ea typeface="宋体" panose="02010600030101010101" pitchFamily="2" charset="-122"/>
              </a:rPr>
              <a:t>(2)</a:t>
            </a:r>
            <a:r>
              <a:rPr lang="zh-CN" sz="2400" b="0">
                <a:ea typeface="宋体" panose="02010600030101010101" pitchFamily="2" charset="-122"/>
              </a:rPr>
              <a:t>如图所示，将一根导体</a:t>
            </a:r>
            <a:r>
              <a:rPr lang="en-US" sz="2400" b="0" i="1">
                <a:latin typeface="Times New Roman" panose="02020603050405020304" pitchFamily="18" charset="0"/>
                <a:ea typeface="宋体" panose="02010600030101010101" pitchFamily="2" charset="-122"/>
              </a:rPr>
              <a:t>ab</a:t>
            </a:r>
            <a:r>
              <a:rPr lang="zh-CN" sz="2400" b="0">
                <a:ea typeface="宋体" panose="02010600030101010101" pitchFamily="2" charset="-122"/>
              </a:rPr>
              <a:t>置于蹄形磁铁的</a:t>
            </a:r>
            <a:endParaRPr lang="zh-CN" sz="2400" b="0">
              <a:ea typeface="宋体" panose="02010600030101010101" pitchFamily="2" charset="-122"/>
            </a:endParaRPr>
          </a:p>
          <a:p>
            <a:pPr indent="0" fontAlgn="auto">
              <a:lnSpc>
                <a:spcPct val="150000"/>
              </a:lnSpc>
            </a:pPr>
            <a:r>
              <a:rPr lang="zh-CN" sz="2400" b="0">
                <a:ea typeface="宋体" panose="02010600030101010101" pitchFamily="2" charset="-122"/>
              </a:rPr>
              <a:t>两极之间，未闭合开关前，导体</a:t>
            </a:r>
            <a:r>
              <a:rPr lang="en-US" sz="2400" b="0">
                <a:latin typeface="Times New Roman" panose="02020603050405020304" pitchFamily="18" charset="0"/>
                <a:ea typeface="宋体" panose="02010600030101010101" pitchFamily="2" charset="-122"/>
              </a:rPr>
              <a:t>__________</a:t>
            </a:r>
            <a:r>
              <a:rPr lang="zh-CN" sz="2400" b="0">
                <a:ea typeface="宋体" panose="02010600030101010101" pitchFamily="2" charset="-122"/>
              </a:rPr>
              <a:t>．</a:t>
            </a:r>
            <a:endParaRPr lang="zh-CN" sz="2400" b="0">
              <a:ea typeface="宋体" panose="02010600030101010101" pitchFamily="2" charset="-122"/>
            </a:endParaRPr>
          </a:p>
          <a:p>
            <a:pPr indent="0" fontAlgn="auto">
              <a:lnSpc>
                <a:spcPct val="150000"/>
              </a:lnSpc>
            </a:pPr>
            <a:r>
              <a:rPr lang="zh-CN" sz="2400" b="0">
                <a:ea typeface="宋体" panose="02010600030101010101" pitchFamily="2" charset="-122"/>
              </a:rPr>
              <a:t>闭后开关后，导体</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，说明磁场对</a:t>
            </a:r>
            <a:endParaRPr lang="zh-CN" sz="2400" b="0">
              <a:ea typeface="宋体" panose="02010600030101010101" pitchFamily="2" charset="-122"/>
            </a:endParaRPr>
          </a:p>
          <a:p>
            <a:pPr indent="0" fontAlgn="auto">
              <a:lnSpc>
                <a:spcPct val="150000"/>
              </a:lnSpc>
            </a:pP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导体有力的作用．</a:t>
            </a:r>
            <a:endParaRPr lang="zh-CN" altLang="en-US"/>
          </a:p>
        </p:txBody>
      </p:sp>
      <p:pic>
        <p:nvPicPr>
          <p:cNvPr id="2" name="图片 -2147482165"/>
          <p:cNvPicPr>
            <a:picLocks noChangeAspect="1"/>
          </p:cNvPicPr>
          <p:nvPr/>
        </p:nvPicPr>
        <p:blipFill>
          <a:blip r:embed="rId2"/>
          <a:stretch>
            <a:fillRect/>
          </a:stretch>
        </p:blipFill>
        <p:spPr>
          <a:xfrm>
            <a:off x="7417118" y="3531235"/>
            <a:ext cx="3440430" cy="2092960"/>
          </a:xfrm>
          <a:prstGeom prst="rect">
            <a:avLst/>
          </a:prstGeom>
          <a:noFill/>
          <a:ln w="9525">
            <a:noFill/>
          </a:ln>
        </p:spPr>
      </p:pic>
      <p:sp>
        <p:nvSpPr>
          <p:cNvPr id="5" name="文本框 4"/>
          <p:cNvSpPr txBox="1"/>
          <p:nvPr/>
        </p:nvSpPr>
        <p:spPr>
          <a:xfrm>
            <a:off x="5539423" y="2799715"/>
            <a:ext cx="9518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磁场</a:t>
            </a:r>
            <a:endParaRPr lang="zh-CN" altLang="en-US"/>
          </a:p>
        </p:txBody>
      </p:sp>
      <p:sp>
        <p:nvSpPr>
          <p:cNvPr id="7" name="文本框 6"/>
          <p:cNvSpPr txBox="1"/>
          <p:nvPr/>
        </p:nvSpPr>
        <p:spPr>
          <a:xfrm>
            <a:off x="5176838" y="4444365"/>
            <a:ext cx="16592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静止不动</a:t>
            </a:r>
            <a:endParaRPr lang="zh-CN" altLang="en-US"/>
          </a:p>
        </p:txBody>
      </p:sp>
      <p:sp>
        <p:nvSpPr>
          <p:cNvPr id="8" name="文本框 7"/>
          <p:cNvSpPr txBox="1"/>
          <p:nvPr/>
        </p:nvSpPr>
        <p:spPr>
          <a:xfrm>
            <a:off x="3457893" y="4971415"/>
            <a:ext cx="8693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运动</a:t>
            </a:r>
            <a:endParaRPr lang="zh-CN" altLang="en-US"/>
          </a:p>
        </p:txBody>
      </p:sp>
      <p:sp>
        <p:nvSpPr>
          <p:cNvPr id="9" name="文本框 8"/>
          <p:cNvSpPr txBox="1"/>
          <p:nvPr/>
        </p:nvSpPr>
        <p:spPr>
          <a:xfrm>
            <a:off x="951548" y="5518785"/>
            <a:ext cx="10534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通电</a:t>
            </a:r>
            <a:endParaRPr lang="zh-CN" altLang="en-US"/>
          </a:p>
        </p:txBody>
      </p:sp>
      <p:sp>
        <p:nvSpPr>
          <p:cNvPr id="6" name="文本框 5"/>
          <p:cNvSpPr txBox="1"/>
          <p:nvPr/>
        </p:nvSpPr>
        <p:spPr>
          <a:xfrm>
            <a:off x="8810943" y="5810885"/>
            <a:ext cx="982980" cy="368300"/>
          </a:xfrm>
          <a:prstGeom prst="rect">
            <a:avLst/>
          </a:prstGeom>
          <a:noFill/>
        </p:spPr>
        <p:txBody>
          <a:bodyPr wrap="none" rtlCol="0" anchor="t">
            <a:spAutoFit/>
          </a:bodyPr>
          <a:p>
            <a:r>
              <a:rPr lang="zh-CN" altLang="en-US" dirty="0">
                <a:latin typeface="Times New Roman" panose="02020603050405020304" pitchFamily="18" charset="0"/>
                <a:cs typeface="Times New Roman" panose="02020603050405020304" pitchFamily="18" charset="0"/>
                <a:sym typeface="+mn-ea"/>
              </a:rPr>
              <a:t>第</a:t>
            </a:r>
            <a:r>
              <a:rPr lang="en-US" altLang="zh-CN" dirty="0">
                <a:latin typeface="Times New Roman" panose="02020603050405020304" pitchFamily="18" charset="0"/>
                <a:cs typeface="Times New Roman" panose="02020603050405020304" pitchFamily="18" charset="0"/>
                <a:sym typeface="+mn-ea"/>
              </a:rPr>
              <a:t>7</a:t>
            </a:r>
            <a:r>
              <a:rPr lang="zh-CN" altLang="en-US" dirty="0">
                <a:latin typeface="Times New Roman" panose="02020603050405020304" pitchFamily="18" charset="0"/>
                <a:cs typeface="Times New Roman" panose="02020603050405020304" pitchFamily="18" charset="0"/>
                <a:sym typeface="+mn-ea"/>
              </a:rPr>
              <a:t>题图</a:t>
            </a:r>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76973" y="1265555"/>
            <a:ext cx="9837420" cy="452310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(3)</a:t>
            </a:r>
            <a:r>
              <a:rPr lang="zh-CN" sz="2400" b="0">
                <a:ea typeface="宋体" panose="02010600030101010101" pitchFamily="2" charset="-122"/>
              </a:rPr>
              <a:t>断开开关，将图中磁铁的</a:t>
            </a:r>
            <a:r>
              <a:rPr lang="en-US" sz="2400" b="0">
                <a:latin typeface="Times New Roman" panose="02020603050405020304" pitchFamily="18" charset="0"/>
                <a:ea typeface="宋体" panose="02010600030101010101" pitchFamily="2" charset="-122"/>
              </a:rPr>
              <a:t>N</a:t>
            </a:r>
            <a:r>
              <a:rPr lang="zh-CN" sz="2400" b="0">
                <a:ea typeface="宋体" panose="02010600030101010101" pitchFamily="2" charset="-122"/>
              </a:rPr>
              <a:t>、</a:t>
            </a:r>
            <a:r>
              <a:rPr lang="en-US" sz="2400" b="0">
                <a:latin typeface="Times New Roman" panose="02020603050405020304" pitchFamily="18" charset="0"/>
                <a:ea typeface="宋体" panose="02010600030101010101" pitchFamily="2" charset="-122"/>
              </a:rPr>
              <a:t>S</a:t>
            </a:r>
            <a:r>
              <a:rPr lang="zh-CN" sz="2400" b="0">
                <a:ea typeface="宋体" panose="02010600030101010101" pitchFamily="2" charset="-122"/>
              </a:rPr>
              <a:t>极对调，再闭合开关，会发现导体</a:t>
            </a:r>
            <a:r>
              <a:rPr lang="en-US" sz="2400" b="0" i="1">
                <a:latin typeface="Times New Roman" panose="02020603050405020304" pitchFamily="18" charset="0"/>
                <a:ea typeface="宋体" panose="02010600030101010101" pitchFamily="2" charset="-122"/>
              </a:rPr>
              <a:t>ab</a:t>
            </a:r>
            <a:r>
              <a:rPr lang="zh-CN" sz="2400" b="0">
                <a:ea typeface="宋体" panose="02010600030101010101" pitchFamily="2" charset="-122"/>
              </a:rPr>
              <a:t>的运动方向与对调前的运动方向</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，说明通电导体在磁场中的受力方向与</a:t>
            </a:r>
            <a:r>
              <a:rPr lang="en-US" sz="2400" b="0">
                <a:latin typeface="Times New Roman" panose="02020603050405020304" pitchFamily="18" charset="0"/>
                <a:ea typeface="宋体" panose="02010600030101010101" pitchFamily="2" charset="-122"/>
              </a:rPr>
              <a:t>___________</a:t>
            </a:r>
            <a:r>
              <a:rPr lang="zh-CN" sz="2400" b="0">
                <a:ea typeface="宋体" panose="02010600030101010101" pitchFamily="2" charset="-122"/>
              </a:rPr>
              <a:t>有关．</a:t>
            </a:r>
            <a:r>
              <a:rPr lang="en-US" sz="2400" b="0">
                <a:latin typeface="Times New Roman" panose="02020603050405020304" pitchFamily="18" charset="0"/>
                <a:ea typeface="宋体" panose="02010600030101010101" pitchFamily="2" charset="-122"/>
              </a:rPr>
              <a:t>(4)</a:t>
            </a:r>
            <a:r>
              <a:rPr lang="zh-CN" sz="2400" b="0">
                <a:ea typeface="宋体" panose="02010600030101010101" pitchFamily="2" charset="-122"/>
              </a:rPr>
              <a:t>断开开关，将图中电源的正、负极对调，再闭合开关，会发现导体</a:t>
            </a:r>
            <a:r>
              <a:rPr lang="en-US" sz="2400" b="0" i="1">
                <a:latin typeface="Times New Roman" panose="02020603050405020304" pitchFamily="18" charset="0"/>
                <a:ea typeface="宋体" panose="02010600030101010101" pitchFamily="2" charset="-122"/>
              </a:rPr>
              <a:t>ab</a:t>
            </a:r>
            <a:r>
              <a:rPr lang="zh-CN" sz="2400" b="0">
                <a:ea typeface="宋体" panose="02010600030101010101" pitchFamily="2" charset="-122"/>
              </a:rPr>
              <a:t>的运动方向与对调前的运动方向</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，说明通电导体在磁场中的受力方向与</a:t>
            </a:r>
            <a:r>
              <a:rPr lang="en-US" sz="2400" b="0">
                <a:latin typeface="Times New Roman" panose="02020603050405020304" pitchFamily="18" charset="0"/>
                <a:ea typeface="宋体" panose="02010600030101010101" pitchFamily="2" charset="-122"/>
              </a:rPr>
              <a:t>___________</a:t>
            </a:r>
            <a:r>
              <a:rPr lang="zh-CN" sz="2400" b="0">
                <a:ea typeface="宋体" panose="02010600030101010101" pitchFamily="2" charset="-122"/>
              </a:rPr>
              <a:t>有关．</a:t>
            </a:r>
            <a:r>
              <a:rPr lang="en-US" sz="2400" b="0">
                <a:latin typeface="Times New Roman" panose="02020603050405020304" pitchFamily="18" charset="0"/>
                <a:ea typeface="宋体" panose="02010600030101010101" pitchFamily="2" charset="-122"/>
              </a:rPr>
              <a:t>(5)</a:t>
            </a:r>
            <a:r>
              <a:rPr lang="zh-CN" sz="2400" b="0">
                <a:ea typeface="宋体" panose="02010600030101010101" pitchFamily="2" charset="-122"/>
              </a:rPr>
              <a:t>如果同时改变磁场方向和电流方向，</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确定受力方向与磁场方向或电流方向是否有关</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能</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不能</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endParaRPr lang="zh-CN" altLang="en-US"/>
          </a:p>
        </p:txBody>
      </p:sp>
      <p:sp>
        <p:nvSpPr>
          <p:cNvPr id="2" name="文本框 1"/>
          <p:cNvSpPr txBox="1"/>
          <p:nvPr/>
        </p:nvSpPr>
        <p:spPr>
          <a:xfrm>
            <a:off x="5482273" y="1983740"/>
            <a:ext cx="21971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相反</a:t>
            </a:r>
            <a:endParaRPr lang="zh-CN" altLang="en-US"/>
          </a:p>
        </p:txBody>
      </p:sp>
      <p:sp>
        <p:nvSpPr>
          <p:cNvPr id="3" name="文本框 2"/>
          <p:cNvSpPr txBox="1"/>
          <p:nvPr/>
        </p:nvSpPr>
        <p:spPr>
          <a:xfrm>
            <a:off x="2314893" y="2458085"/>
            <a:ext cx="15970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磁</a:t>
            </a:r>
            <a:r>
              <a:rPr lang="zh-CN" sz="2400" b="0">
                <a:solidFill>
                  <a:srgbClr val="FF0000"/>
                </a:solidFill>
                <a:latin typeface="Times New Roman" panose="02020603050405020304" pitchFamily="18" charset="0"/>
                <a:ea typeface="宋体" panose="02010600030101010101" pitchFamily="2" charset="-122"/>
              </a:rPr>
              <a:t>场方向</a:t>
            </a:r>
            <a:endParaRPr lang="zh-CN" altLang="en-US"/>
          </a:p>
        </p:txBody>
      </p:sp>
      <p:sp>
        <p:nvSpPr>
          <p:cNvPr id="4" name="文本框 3"/>
          <p:cNvSpPr txBox="1"/>
          <p:nvPr/>
        </p:nvSpPr>
        <p:spPr>
          <a:xfrm>
            <a:off x="5721668" y="3535680"/>
            <a:ext cx="9163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相反</a:t>
            </a:r>
            <a:endParaRPr lang="zh-CN" altLang="en-US"/>
          </a:p>
        </p:txBody>
      </p:sp>
      <p:sp>
        <p:nvSpPr>
          <p:cNvPr id="5" name="文本框 4"/>
          <p:cNvSpPr txBox="1"/>
          <p:nvPr/>
        </p:nvSpPr>
        <p:spPr>
          <a:xfrm>
            <a:off x="2599373" y="4116070"/>
            <a:ext cx="15043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电流方向　</a:t>
            </a:r>
            <a:endParaRPr lang="zh-CN" altLang="en-US"/>
          </a:p>
        </p:txBody>
      </p:sp>
      <p:sp>
        <p:nvSpPr>
          <p:cNvPr id="6" name="文本框 5"/>
          <p:cNvSpPr txBox="1"/>
          <p:nvPr/>
        </p:nvSpPr>
        <p:spPr>
          <a:xfrm>
            <a:off x="6622733" y="4651375"/>
            <a:ext cx="10566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不能</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62" name="组合 61"/>
          <p:cNvGrpSpPr/>
          <p:nvPr/>
        </p:nvGrpSpPr>
        <p:grpSpPr>
          <a:xfrm>
            <a:off x="3054668" y="1188173"/>
            <a:ext cx="6281420" cy="645039"/>
            <a:chOff x="4741" y="1321"/>
            <a:chExt cx="9592" cy="1231"/>
          </a:xfrm>
        </p:grpSpPr>
        <p:pic>
          <p:nvPicPr>
            <p:cNvPr id="45063" name="图片 62" descr="2020试题研究版式22"/>
            <p:cNvPicPr>
              <a:picLocks noChangeAspect="1"/>
            </p:cNvPicPr>
            <p:nvPr/>
          </p:nvPicPr>
          <p:blipFill>
            <a:blip r:embed="rId1"/>
            <a:stretch>
              <a:fillRect/>
            </a:stretch>
          </p:blipFill>
          <p:spPr>
            <a:xfrm>
              <a:off x="4741" y="1379"/>
              <a:ext cx="9592" cy="1134"/>
            </a:xfrm>
            <a:prstGeom prst="rect">
              <a:avLst/>
            </a:prstGeom>
            <a:noFill/>
            <a:ln w="9525">
              <a:noFill/>
            </a:ln>
          </p:spPr>
        </p:pic>
        <p:sp>
          <p:nvSpPr>
            <p:cNvPr id="45064" name="文本框 63"/>
            <p:cNvSpPr txBox="1"/>
            <p:nvPr/>
          </p:nvSpPr>
          <p:spPr>
            <a:xfrm>
              <a:off x="5798" y="1321"/>
              <a:ext cx="7828" cy="1231"/>
            </a:xfrm>
            <a:prstGeom prst="rect">
              <a:avLst/>
            </a:prstGeom>
            <a:noFill/>
            <a:ln w="9525">
              <a:noFill/>
            </a:ln>
          </p:spPr>
          <p:txBody>
            <a:bodyPr anchor="t">
              <a:spAutoFit/>
            </a:bodyPr>
            <a:lstStyle/>
            <a:p>
              <a:pPr algn="ctr"/>
              <a:r>
                <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知识精讲</a:t>
              </a:r>
              <a:endPar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grpSp>
      <p:grpSp>
        <p:nvGrpSpPr>
          <p:cNvPr id="2" name="组合 1"/>
          <p:cNvGrpSpPr/>
          <p:nvPr/>
        </p:nvGrpSpPr>
        <p:grpSpPr>
          <a:xfrm>
            <a:off x="748031" y="2263775"/>
            <a:ext cx="10838815" cy="600075"/>
            <a:chOff x="921" y="2643"/>
            <a:chExt cx="17069" cy="945"/>
          </a:xfrm>
        </p:grpSpPr>
        <p:pic>
          <p:nvPicPr>
            <p:cNvPr id="39" name="图片 38" descr="9"/>
            <p:cNvPicPr>
              <a:picLocks noChangeAspect="1"/>
            </p:cNvPicPr>
            <p:nvPr/>
          </p:nvPicPr>
          <p:blipFill>
            <a:blip r:embed="rId2"/>
            <a:srcRect t="9970" r="29594" b="6445"/>
            <a:stretch>
              <a:fillRect/>
            </a:stretch>
          </p:blipFill>
          <p:spPr>
            <a:xfrm>
              <a:off x="921" y="2643"/>
              <a:ext cx="17069" cy="896"/>
            </a:xfrm>
            <a:prstGeom prst="rect">
              <a:avLst/>
            </a:prstGeom>
          </p:spPr>
        </p:pic>
        <p:sp>
          <p:nvSpPr>
            <p:cNvPr id="45079" name="文本框 78"/>
            <p:cNvSpPr txBox="1"/>
            <p:nvPr/>
          </p:nvSpPr>
          <p:spPr>
            <a:xfrm>
              <a:off x="2711" y="2717"/>
              <a:ext cx="3434" cy="871"/>
            </a:xfrm>
            <a:prstGeom prst="rect">
              <a:avLst/>
            </a:prstGeom>
            <a:noFill/>
            <a:ln w="9525">
              <a:noFill/>
            </a:ln>
          </p:spPr>
          <p:txBody>
            <a:bodyPr anchor="t">
              <a:spAutoFit/>
            </a:bodyPr>
            <a:lstStyle/>
            <a:p>
              <a:pPr algn="l"/>
              <a:r>
                <a:rPr lang="zh-CN" altLang="en-US" sz="3000" b="1" dirty="0">
                  <a:solidFill>
                    <a:prstClr val="black"/>
                  </a:solidFill>
                  <a:latin typeface="黑体" panose="02010609060101010101" pitchFamily="49" charset="-122"/>
                  <a:ea typeface="黑体" panose="02010609060101010101" pitchFamily="49" charset="-122"/>
                </a:rPr>
                <a:t>考点清单</a:t>
              </a:r>
              <a:endParaRPr lang="zh-CN" altLang="en-US" sz="3000" b="1" dirty="0">
                <a:solidFill>
                  <a:prstClr val="black"/>
                </a:solidFill>
                <a:latin typeface="黑体" panose="02010609060101010101" pitchFamily="49" charset="-122"/>
                <a:ea typeface="黑体" panose="02010609060101010101" pitchFamily="49" charset="-122"/>
              </a:endParaRPr>
            </a:p>
          </p:txBody>
        </p:sp>
      </p:grpSp>
      <p:sp>
        <p:nvSpPr>
          <p:cNvPr id="100" name="文本框 99"/>
          <p:cNvSpPr txBox="1"/>
          <p:nvPr/>
        </p:nvSpPr>
        <p:spPr>
          <a:xfrm>
            <a:off x="676593" y="3087370"/>
            <a:ext cx="10665460" cy="2861310"/>
          </a:xfrm>
          <a:prstGeom prst="rect">
            <a:avLst/>
          </a:prstGeom>
          <a:noFill/>
          <a:ln w="9525">
            <a:noFill/>
          </a:ln>
        </p:spPr>
        <p:txBody>
          <a:bodyPr wrap="square">
            <a:spAutoFit/>
          </a:bodyPr>
          <a:p>
            <a:pPr indent="0" fontAlgn="auto">
              <a:lnSpc>
                <a:spcPct val="150000"/>
              </a:lnSpc>
            </a:pPr>
            <a:r>
              <a:rPr lang="zh-CN" sz="2400" b="0">
                <a:latin typeface="Times New Roman" panose="02020603050405020304" pitchFamily="18" charset="0"/>
                <a:ea typeface="黑体" panose="02010609060101010101" pitchFamily="49" charset="-122"/>
                <a:cs typeface="Times New Roman" panose="02020603050405020304" pitchFamily="18" charset="0"/>
              </a:rPr>
              <a:t>磁场对通电导体的作用：</a:t>
            </a:r>
            <a:r>
              <a:rPr lang="zh-CN" sz="2400" b="0">
                <a:latin typeface="Times New Roman" panose="02020603050405020304" pitchFamily="18" charset="0"/>
                <a:ea typeface="宋体" panose="02010600030101010101" pitchFamily="2" charset="-122"/>
                <a:cs typeface="Times New Roman" panose="02020603050405020304" pitchFamily="18" charset="0"/>
              </a:rPr>
              <a:t>通电导体在磁场中要受到力的作用，力的方向跟</a:t>
            </a:r>
            <a:r>
              <a:rPr lang="en-US" sz="2400" b="0">
                <a:latin typeface="Times New Roman" panose="02020603050405020304" pitchFamily="18" charset="0"/>
                <a:ea typeface="宋体" panose="02010600030101010101" pitchFamily="2" charset="-122"/>
                <a:cs typeface="Times New Roman" panose="02020603050405020304" pitchFamily="18" charset="0"/>
              </a:rPr>
              <a:t>_______</a:t>
            </a:r>
            <a:r>
              <a:rPr lang="zh-CN" sz="2400" b="0">
                <a:latin typeface="Times New Roman" panose="02020603050405020304" pitchFamily="18" charset="0"/>
                <a:ea typeface="宋体" panose="02010600030101010101" pitchFamily="2" charset="-122"/>
                <a:cs typeface="Times New Roman" panose="02020603050405020304" pitchFamily="18" charset="0"/>
              </a:rPr>
              <a:t>的方向、</a:t>
            </a:r>
            <a:r>
              <a:rPr lang="en-US" sz="2400" b="0">
                <a:latin typeface="Times New Roman" panose="02020603050405020304" pitchFamily="18" charset="0"/>
                <a:ea typeface="宋体" panose="02010600030101010101" pitchFamily="2" charset="-122"/>
                <a:cs typeface="Times New Roman" panose="02020603050405020304" pitchFamily="18" charset="0"/>
              </a:rPr>
              <a:t>_______</a:t>
            </a:r>
            <a:r>
              <a:rPr lang="zh-CN" sz="2400" b="0">
                <a:latin typeface="Times New Roman" panose="02020603050405020304" pitchFamily="18" charset="0"/>
                <a:ea typeface="宋体" panose="02010600030101010101" pitchFamily="2" charset="-122"/>
                <a:cs typeface="Times New Roman" panose="02020603050405020304" pitchFamily="18" charset="0"/>
              </a:rPr>
              <a:t>的方向都有关系，当电流的方向或者磁场的方向变得相反时，通电导体受力的方向也变得</a:t>
            </a:r>
            <a:r>
              <a:rPr lang="en-US" sz="2400" b="0">
                <a:latin typeface="Times New Roman" panose="02020603050405020304" pitchFamily="18" charset="0"/>
                <a:ea typeface="宋体" panose="02010600030101010101" pitchFamily="2" charset="-122"/>
                <a:cs typeface="Times New Roman" panose="02020603050405020304" pitchFamily="18" charset="0"/>
              </a:rPr>
              <a:t>_________.</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b="0">
                <a:latin typeface="Times New Roman" panose="02020603050405020304" pitchFamily="18" charset="0"/>
                <a:ea typeface="黑体" panose="02010609060101010101" pitchFamily="49" charset="-122"/>
                <a:cs typeface="Times New Roman" panose="02020603050405020304" pitchFamily="18" charset="0"/>
              </a:rPr>
              <a:t>磁生电</a:t>
            </a:r>
            <a:endParaRPr lang="zh-CN" sz="2400" b="0">
              <a:latin typeface="Times New Roman" panose="02020603050405020304" pitchFamily="18" charset="0"/>
              <a:ea typeface="黑体" panose="02010609060101010101" pitchFamily="49" charset="-122"/>
              <a:cs typeface="Times New Roman" panose="02020603050405020304" pitchFamily="18" charset="0"/>
            </a:endParaRPr>
          </a:p>
          <a:p>
            <a:pPr indent="0" fontAlgn="auto">
              <a:lnSpc>
                <a:spcPct val="150000"/>
              </a:lnSpc>
            </a:pPr>
            <a:r>
              <a:rPr lang="en-US" altLang="zh-CN" sz="2400" b="0">
                <a:latin typeface="Times New Roman" panose="02020603050405020304" pitchFamily="18" charset="0"/>
                <a:ea typeface="黑体" panose="02010609060101010101" pitchFamily="49"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英国科学家</a:t>
            </a:r>
            <a:r>
              <a:rPr lang="en-US" sz="2400" b="0">
                <a:latin typeface="Times New Roman" panose="02020603050405020304" pitchFamily="18" charset="0"/>
                <a:ea typeface="宋体" panose="02010600030101010101" pitchFamily="2" charset="-122"/>
                <a:cs typeface="Times New Roman" panose="02020603050405020304" pitchFamily="18" charset="0"/>
              </a:rPr>
              <a:t>_________</a:t>
            </a:r>
            <a:r>
              <a:rPr lang="zh-CN" sz="2400" b="0">
                <a:latin typeface="Times New Roman" panose="02020603050405020304" pitchFamily="18" charset="0"/>
                <a:ea typeface="宋体" panose="02010600030101010101" pitchFamily="2" charset="-122"/>
                <a:cs typeface="Times New Roman" panose="02020603050405020304" pitchFamily="18" charset="0"/>
              </a:rPr>
              <a:t>发现了电磁感应现象</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6" name="文本框 5"/>
          <p:cNvSpPr txBox="1"/>
          <p:nvPr/>
        </p:nvSpPr>
        <p:spPr>
          <a:xfrm>
            <a:off x="743268" y="3727450"/>
            <a:ext cx="8547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电流</a:t>
            </a:r>
            <a:endParaRPr lang="zh-CN" altLang="en-US"/>
          </a:p>
        </p:txBody>
      </p:sp>
      <p:sp>
        <p:nvSpPr>
          <p:cNvPr id="7" name="文本框 6"/>
          <p:cNvSpPr txBox="1"/>
          <p:nvPr/>
        </p:nvSpPr>
        <p:spPr>
          <a:xfrm>
            <a:off x="3125788" y="3727450"/>
            <a:ext cx="8680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磁场</a:t>
            </a:r>
            <a:endParaRPr lang="zh-CN" altLang="en-US"/>
          </a:p>
        </p:txBody>
      </p:sp>
      <p:sp>
        <p:nvSpPr>
          <p:cNvPr id="8" name="文本框 7"/>
          <p:cNvSpPr txBox="1"/>
          <p:nvPr/>
        </p:nvSpPr>
        <p:spPr>
          <a:xfrm>
            <a:off x="5834698" y="4288155"/>
            <a:ext cx="9505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相反　</a:t>
            </a:r>
            <a:endParaRPr lang="zh-CN" altLang="en-US"/>
          </a:p>
        </p:txBody>
      </p:sp>
      <p:sp>
        <p:nvSpPr>
          <p:cNvPr id="9" name="文本框 8"/>
          <p:cNvSpPr txBox="1"/>
          <p:nvPr/>
        </p:nvSpPr>
        <p:spPr>
          <a:xfrm>
            <a:off x="2659698" y="5365750"/>
            <a:ext cx="12426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法拉第</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04838" y="1597660"/>
            <a:ext cx="10838815" cy="3969385"/>
          </a:xfrm>
          <a:prstGeom prst="rect">
            <a:avLst/>
          </a:prstGeom>
          <a:noFill/>
          <a:ln w="9525">
            <a:noFill/>
          </a:ln>
        </p:spPr>
        <p:txBody>
          <a:bodyPr wrap="square">
            <a:spAutoFit/>
          </a:bodyPr>
          <a:p>
            <a:pPr indent="0" fontAlgn="auto">
              <a:lnSpc>
                <a:spcPct val="150000"/>
              </a:lnSpc>
            </a:pPr>
            <a:r>
              <a:rPr lang="en-US" altLang="zh-CN" sz="2400" b="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黑体" panose="02010609060101010101" pitchFamily="49" charset="-122"/>
                <a:cs typeface="Times New Roman" panose="02020603050405020304" pitchFamily="18" charset="0"/>
              </a:rPr>
              <a:t>电磁感应现象：</a:t>
            </a:r>
            <a:r>
              <a:rPr lang="en-US" sz="2400" b="0">
                <a:latin typeface="Times New Roman" panose="02020603050405020304" pitchFamily="18" charset="0"/>
                <a:ea typeface="黑体" panose="02010609060101010101" pitchFamily="49" charset="-122"/>
                <a:cs typeface="Times New Roman" panose="02020603050405020304" pitchFamily="18" charset="0"/>
              </a:rPr>
              <a:t>________</a:t>
            </a:r>
            <a:r>
              <a:rPr lang="zh-CN" sz="2400" b="0">
                <a:latin typeface="Times New Roman" panose="02020603050405020304" pitchFamily="18" charset="0"/>
                <a:ea typeface="黑体" panose="02010609060101010101" pitchFamily="49" charset="-122"/>
                <a:cs typeface="Times New Roman" panose="02020603050405020304" pitchFamily="18" charset="0"/>
              </a:rPr>
              <a:t>电路的一部分导体在磁场中做</a:t>
            </a:r>
            <a:r>
              <a:rPr lang="en-US" sz="2400" b="0">
                <a:latin typeface="Times New Roman" panose="02020603050405020304" pitchFamily="18" charset="0"/>
                <a:ea typeface="黑体" panose="02010609060101010101" pitchFamily="49" charset="-122"/>
                <a:cs typeface="Times New Roman" panose="02020603050405020304" pitchFamily="18" charset="0"/>
              </a:rPr>
              <a:t>__________________</a:t>
            </a:r>
            <a:r>
              <a:rPr lang="zh-CN" sz="2400" b="0">
                <a:latin typeface="Times New Roman" panose="02020603050405020304" pitchFamily="18" charset="0"/>
                <a:ea typeface="黑体" panose="02010609060101010101" pitchFamily="49" charset="-122"/>
                <a:cs typeface="Times New Roman" panose="02020603050405020304" pitchFamily="18" charset="0"/>
              </a:rPr>
              <a:t>时，导体中就产生</a:t>
            </a:r>
            <a:r>
              <a:rPr lang="en-US" sz="2400" b="0">
                <a:latin typeface="Times New Roman" panose="02020603050405020304" pitchFamily="18" charset="0"/>
                <a:ea typeface="黑体" panose="02010609060101010101" pitchFamily="49" charset="-122"/>
                <a:cs typeface="Times New Roman" panose="02020603050405020304" pitchFamily="18" charset="0"/>
              </a:rPr>
              <a:t>_________.</a:t>
            </a:r>
            <a:r>
              <a:rPr lang="zh-CN" sz="2400" b="0">
                <a:latin typeface="Times New Roman" panose="02020603050405020304" pitchFamily="18" charset="0"/>
                <a:ea typeface="黑体" panose="02010609060101010101" pitchFamily="49" charset="-122"/>
                <a:cs typeface="Times New Roman" panose="02020603050405020304" pitchFamily="18" charset="0"/>
              </a:rPr>
              <a:t>产生的电流叫做</a:t>
            </a:r>
            <a:r>
              <a:rPr lang="en-US" sz="2400" b="0">
                <a:latin typeface="Times New Roman" panose="02020603050405020304" pitchFamily="18" charset="0"/>
                <a:ea typeface="黑体" panose="02010609060101010101" pitchFamily="49" charset="-122"/>
                <a:cs typeface="Times New Roman" panose="02020603050405020304" pitchFamily="18" charset="0"/>
              </a:rPr>
              <a:t>__________.</a:t>
            </a:r>
            <a:endParaRPr lang="zh-CN" sz="2400" b="0">
              <a:latin typeface="Times New Roman" panose="02020603050405020304" pitchFamily="18" charset="0"/>
              <a:ea typeface="黑体" panose="02010609060101010101" pitchFamily="49" charset="-122"/>
              <a:cs typeface="Times New Roman" panose="02020603050405020304" pitchFamily="18" charset="0"/>
            </a:endParaRPr>
          </a:p>
          <a:p>
            <a:pPr indent="0" fontAlgn="auto">
              <a:lnSpc>
                <a:spcPct val="150000"/>
              </a:lnSpc>
            </a:pPr>
            <a:r>
              <a:rPr lang="en-US" altLang="zh-CN" sz="2400" b="0">
                <a:latin typeface="Times New Roman" panose="02020603050405020304" pitchFamily="18" charset="0"/>
                <a:ea typeface="宋体" panose="02010600030101010101" pitchFamily="2" charset="-122"/>
                <a:cs typeface="Times New Roman" panose="02020603050405020304" pitchFamily="18" charset="0"/>
              </a:rPr>
              <a:t>3.</a:t>
            </a:r>
            <a:r>
              <a:rPr lang="zh-CN" sz="2400" b="0">
                <a:latin typeface="黑体" panose="02010609060101010101" pitchFamily="49" charset="-122"/>
                <a:ea typeface="黑体" panose="02010609060101010101" pitchFamily="49" charset="-122"/>
                <a:cs typeface="Times New Roman" panose="02020603050405020304" pitchFamily="18" charset="0"/>
              </a:rPr>
              <a:t>感应电流产生的条件</a:t>
            </a:r>
            <a:endParaRPr lang="zh-CN" sz="2400" b="0">
              <a:latin typeface="Times New Roman" panose="02020603050405020304" pitchFamily="18" charset="0"/>
              <a:ea typeface="黑体" panose="02010609060101010101" pitchFamily="49" charset="-122"/>
              <a:cs typeface="Times New Roman" panose="02020603050405020304" pitchFamily="18" charset="0"/>
            </a:endParaRPr>
          </a:p>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______</a:t>
            </a:r>
            <a:r>
              <a:rPr lang="zh-CN" sz="2400" b="0">
                <a:latin typeface="Times New Roman" panose="02020603050405020304" pitchFamily="18" charset="0"/>
                <a:ea typeface="宋体" panose="02010600030101010101" pitchFamily="2" charset="-122"/>
                <a:cs typeface="Times New Roman" panose="02020603050405020304" pitchFamily="18" charset="0"/>
              </a:rPr>
              <a:t>电路；(</a:t>
            </a:r>
            <a:r>
              <a:rPr lang="en-US" sz="2400" b="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)部分导体做</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运动(切割时，可以垂直切割，也可以斜着切割)</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altLang="zh-CN" sz="2400" b="0">
                <a:latin typeface="Times New Roman" panose="02020603050405020304" pitchFamily="18" charset="0"/>
                <a:ea typeface="宋体" panose="02010600030101010101" pitchFamily="2" charset="-122"/>
                <a:cs typeface="Times New Roman" panose="02020603050405020304" pitchFamily="18" charset="0"/>
              </a:rPr>
              <a:t>4.</a:t>
            </a:r>
            <a:r>
              <a:rPr lang="zh-CN" sz="2400" b="0">
                <a:latin typeface="Times New Roman" panose="02020603050405020304" pitchFamily="18" charset="0"/>
                <a:ea typeface="宋体" panose="02010600030101010101" pitchFamily="2" charset="-122"/>
                <a:cs typeface="Times New Roman" panose="02020603050405020304" pitchFamily="18" charset="0"/>
              </a:rPr>
              <a:t>感应电流的方向：与</a:t>
            </a: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__________________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和</a:t>
            </a: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有关</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若其中一个改变，则感应电流的方向</a:t>
            </a: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_______</a:t>
            </a:r>
            <a:r>
              <a:rPr lang="zh-CN" sz="2400" b="0">
                <a:latin typeface="Times New Roman" panose="02020603050405020304" pitchFamily="18" charset="0"/>
                <a:ea typeface="宋体" panose="02010600030101010101" pitchFamily="2" charset="-122"/>
                <a:cs typeface="Times New Roman" panose="02020603050405020304" pitchFamily="18" charset="0"/>
              </a:rPr>
              <a:t>；若两者同时改变，则感应电流的方向</a:t>
            </a: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_______</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3" name="文本框 2"/>
          <p:cNvSpPr txBox="1"/>
          <p:nvPr/>
        </p:nvSpPr>
        <p:spPr>
          <a:xfrm>
            <a:off x="3287078" y="1729105"/>
            <a:ext cx="13049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闭合</a:t>
            </a:r>
            <a:endParaRPr lang="zh-CN" altLang="en-US"/>
          </a:p>
        </p:txBody>
      </p:sp>
      <p:sp>
        <p:nvSpPr>
          <p:cNvPr id="4" name="文本框 3"/>
          <p:cNvSpPr txBox="1"/>
          <p:nvPr/>
        </p:nvSpPr>
        <p:spPr>
          <a:xfrm>
            <a:off x="8352473" y="1729105"/>
            <a:ext cx="28390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切割磁感线运动</a:t>
            </a:r>
            <a:endParaRPr lang="zh-CN" altLang="en-US"/>
          </a:p>
        </p:txBody>
      </p:sp>
      <p:sp>
        <p:nvSpPr>
          <p:cNvPr id="5" name="文本框 4"/>
          <p:cNvSpPr txBox="1"/>
          <p:nvPr/>
        </p:nvSpPr>
        <p:spPr>
          <a:xfrm>
            <a:off x="2675573" y="2248535"/>
            <a:ext cx="9531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电流</a:t>
            </a:r>
            <a:endParaRPr lang="zh-CN" altLang="en-US"/>
          </a:p>
        </p:txBody>
      </p:sp>
      <p:sp>
        <p:nvSpPr>
          <p:cNvPr id="6" name="文本框 5"/>
          <p:cNvSpPr txBox="1"/>
          <p:nvPr/>
        </p:nvSpPr>
        <p:spPr>
          <a:xfrm>
            <a:off x="6192838" y="2248535"/>
            <a:ext cx="15519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感应电流</a:t>
            </a:r>
            <a:endParaRPr lang="zh-CN" altLang="en-US"/>
          </a:p>
        </p:txBody>
      </p:sp>
      <p:sp>
        <p:nvSpPr>
          <p:cNvPr id="7" name="文本框 6"/>
          <p:cNvSpPr txBox="1"/>
          <p:nvPr/>
        </p:nvSpPr>
        <p:spPr>
          <a:xfrm>
            <a:off x="1138873" y="3354705"/>
            <a:ext cx="11080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闭合</a:t>
            </a:r>
            <a:endParaRPr lang="zh-CN" altLang="en-US"/>
          </a:p>
        </p:txBody>
      </p:sp>
      <p:sp>
        <p:nvSpPr>
          <p:cNvPr id="8" name="文本框 7"/>
          <p:cNvSpPr txBox="1"/>
          <p:nvPr/>
        </p:nvSpPr>
        <p:spPr>
          <a:xfrm>
            <a:off x="2629218" y="3885565"/>
            <a:ext cx="18338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切割磁感线</a:t>
            </a:r>
            <a:endParaRPr lang="zh-CN" altLang="en-US"/>
          </a:p>
        </p:txBody>
      </p:sp>
      <p:sp>
        <p:nvSpPr>
          <p:cNvPr id="9" name="文本框 8"/>
          <p:cNvSpPr txBox="1"/>
          <p:nvPr/>
        </p:nvSpPr>
        <p:spPr>
          <a:xfrm>
            <a:off x="3824288" y="4445000"/>
            <a:ext cx="264922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导体运动的方向</a:t>
            </a:r>
            <a:endParaRPr lang="zh-CN" altLang="en-US"/>
          </a:p>
        </p:txBody>
      </p:sp>
      <p:sp>
        <p:nvSpPr>
          <p:cNvPr id="10" name="文本框 9"/>
          <p:cNvSpPr txBox="1"/>
          <p:nvPr/>
        </p:nvSpPr>
        <p:spPr>
          <a:xfrm>
            <a:off x="6860858" y="4432935"/>
            <a:ext cx="160401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磁场方向</a:t>
            </a:r>
            <a:endParaRPr lang="zh-CN" altLang="en-US"/>
          </a:p>
        </p:txBody>
      </p:sp>
      <p:sp>
        <p:nvSpPr>
          <p:cNvPr id="11" name="文本框 10"/>
          <p:cNvSpPr txBox="1"/>
          <p:nvPr/>
        </p:nvSpPr>
        <p:spPr>
          <a:xfrm>
            <a:off x="3230563" y="5003800"/>
            <a:ext cx="86042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改变</a:t>
            </a:r>
            <a:endParaRPr lang="zh-CN" altLang="en-US"/>
          </a:p>
        </p:txBody>
      </p:sp>
      <p:sp>
        <p:nvSpPr>
          <p:cNvPr id="12" name="文本框 11"/>
          <p:cNvSpPr txBox="1"/>
          <p:nvPr/>
        </p:nvSpPr>
        <p:spPr>
          <a:xfrm>
            <a:off x="9413558" y="4993640"/>
            <a:ext cx="89090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不变</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574358" y="899795"/>
          <a:ext cx="10984865" cy="5370830"/>
        </p:xfrm>
        <a:graphic>
          <a:graphicData uri="http://schemas.openxmlformats.org/drawingml/2006/table">
            <a:tbl>
              <a:tblPr firstRow="1" bandRow="1">
                <a:tableStyleId>{5C22544A-7EE6-4342-B048-85BDC9FD1C3A}</a:tableStyleId>
              </a:tblPr>
              <a:tblGrid>
                <a:gridCol w="1802765"/>
                <a:gridCol w="2295525"/>
                <a:gridCol w="2295525"/>
                <a:gridCol w="2295525"/>
                <a:gridCol w="2295525"/>
              </a:tblGrid>
              <a:tr h="640080">
                <a:tc>
                  <a:txBody>
                    <a:bodyPr/>
                    <a:p>
                      <a:pPr algn="ctr" fontAlgn="auto">
                        <a:lnSpc>
                          <a:spcPct val="150000"/>
                        </a:lnSpc>
                        <a:buNone/>
                      </a:pPr>
                      <a:endPar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gridSpan="2">
                  <a:txBody>
                    <a:bodyPr/>
                    <a:p>
                      <a:pPr algn="ctr" fontAlgn="auto">
                        <a:lnSpc>
                          <a:spcPct val="150000"/>
                        </a:lnSpc>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电动机</a:t>
                      </a:r>
                      <a:endPar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gridSpan="2">
                  <a:txBody>
                    <a:bodyPr/>
                    <a:p>
                      <a:pPr algn="ctr" fontAlgn="auto">
                        <a:lnSpc>
                          <a:spcPct val="150000"/>
                        </a:lnSpc>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发电机</a:t>
                      </a:r>
                      <a:endPar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640080">
                <a:tc>
                  <a:txBody>
                    <a:bodyPr/>
                    <a:p>
                      <a:pPr algn="ctr" fontAlgn="auto">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原理</a:t>
                      </a:r>
                      <a:endParaRPr lang="zh-CN" altLang="en-US" sz="2400">
                        <a:solidFill>
                          <a:schemeClr val="tx1"/>
                        </a:solidFill>
                        <a:latin typeface="Times New Roman" panose="02020603050405020304" pitchFamily="18" charset="0"/>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gridSpan="2">
                  <a:txBody>
                    <a:bodyPr/>
                    <a:p>
                      <a:pPr algn="ctr" fontAlgn="auto">
                        <a:lnSpc>
                          <a:spcPct val="150000"/>
                        </a:lnSpc>
                        <a:buNone/>
                      </a:pPr>
                      <a:r>
                        <a:rPr lang="en-US" altLang="zh-CN" sz="2400">
                          <a:solidFill>
                            <a:schemeClr val="tx1"/>
                          </a:solidFill>
                          <a:latin typeface="Times New Roman" panose="02020603050405020304" pitchFamily="18" charset="0"/>
                          <a:cs typeface="Times New Roman" panose="02020603050405020304" pitchFamily="18" charset="0"/>
                        </a:rPr>
                        <a:t>____________________________</a:t>
                      </a:r>
                      <a:endParaRPr lang="en-US" altLang="zh-CN" sz="2400">
                        <a:solidFill>
                          <a:schemeClr val="tx1"/>
                        </a:solidFill>
                        <a:latin typeface="Times New Roman" panose="02020603050405020304" pitchFamily="18" charset="0"/>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gridSpan="2">
                  <a:txBody>
                    <a:bodyPr/>
                    <a:p>
                      <a:pPr algn="ctr" fontAlgn="auto">
                        <a:lnSpc>
                          <a:spcPct val="150000"/>
                        </a:lnSpc>
                        <a:buNone/>
                      </a:pPr>
                      <a:r>
                        <a:rPr lang="en-US" altLang="zh-CN" sz="2400">
                          <a:solidFill>
                            <a:schemeClr val="tx1"/>
                          </a:solidFill>
                          <a:latin typeface="Times New Roman" panose="02020603050405020304" pitchFamily="18" charset="0"/>
                          <a:cs typeface="Times New Roman" panose="02020603050405020304" pitchFamily="18" charset="0"/>
                          <a:sym typeface="+mn-ea"/>
                        </a:rPr>
                        <a:t>____________________</a:t>
                      </a:r>
                      <a:endParaRPr lang="zh-CN" altLang="en-US" sz="2400">
                        <a:solidFill>
                          <a:schemeClr val="tx1"/>
                        </a:solidFill>
                        <a:latin typeface="Times New Roman" panose="02020603050405020304" pitchFamily="18" charset="0"/>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40080">
                <a:tc>
                  <a:txBody>
                    <a:bodyPr/>
                    <a:p>
                      <a:pPr algn="ctr" fontAlgn="auto">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判断依据</a:t>
                      </a:r>
                      <a:endParaRPr lang="zh-CN" altLang="en-US" sz="2400">
                        <a:solidFill>
                          <a:schemeClr val="tx1"/>
                        </a:solidFill>
                        <a:latin typeface="Times New Roman" panose="02020603050405020304" pitchFamily="18" charset="0"/>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gridSpan="2">
                  <a:txBody>
                    <a:bodyPr/>
                    <a:p>
                      <a:pPr algn="ctr" fontAlgn="auto">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有电源</a:t>
                      </a:r>
                      <a:endParaRPr lang="zh-CN" altLang="en-US" sz="2400">
                        <a:solidFill>
                          <a:schemeClr val="tx1"/>
                        </a:solidFill>
                        <a:latin typeface="Times New Roman" panose="02020603050405020304" pitchFamily="18" charset="0"/>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gridSpan="2">
                  <a:txBody>
                    <a:bodyPr/>
                    <a:p>
                      <a:pPr algn="ctr" fontAlgn="auto">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无电源</a:t>
                      </a:r>
                      <a:endParaRPr lang="zh-CN" altLang="en-US" sz="2400">
                        <a:solidFill>
                          <a:schemeClr val="tx1"/>
                        </a:solidFill>
                        <a:latin typeface="Times New Roman" panose="02020603050405020304" pitchFamily="18" charset="0"/>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2170430">
                <a:tc>
                  <a:txBody>
                    <a:bodyPr/>
                    <a:p>
                      <a:pPr algn="ctr" fontAlgn="auto">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原理图和</a:t>
                      </a:r>
                      <a:endParaRPr lang="zh-CN" altLang="en-US" sz="2400">
                        <a:solidFill>
                          <a:schemeClr val="tx1"/>
                        </a:solidFill>
                        <a:latin typeface="Times New Roman" panose="02020603050405020304" pitchFamily="18" charset="0"/>
                        <a:cs typeface="Times New Roman" panose="02020603050405020304" pitchFamily="18" charset="0"/>
                      </a:endParaRPr>
                    </a:p>
                    <a:p>
                      <a:pPr algn="ctr" fontAlgn="auto">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模型图</a:t>
                      </a:r>
                      <a:endParaRPr lang="zh-CN" altLang="en-US" sz="2400">
                        <a:solidFill>
                          <a:schemeClr val="tx1"/>
                        </a:solidFill>
                        <a:latin typeface="Times New Roman" panose="02020603050405020304" pitchFamily="18" charset="0"/>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fontAlgn="auto">
                        <a:lnSpc>
                          <a:spcPct val="150000"/>
                        </a:lnSpc>
                        <a:buNone/>
                      </a:pPr>
                      <a:endParaRPr lang="zh-CN" altLang="en-US" sz="2400">
                        <a:solidFill>
                          <a:schemeClr val="tx1"/>
                        </a:solidFill>
                        <a:latin typeface="Times New Roman" panose="02020603050405020304" pitchFamily="18" charset="0"/>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fontAlgn="auto">
                        <a:lnSpc>
                          <a:spcPct val="150000"/>
                        </a:lnSpc>
                        <a:buNone/>
                      </a:pPr>
                      <a:endParaRPr lang="zh-CN" altLang="en-US" sz="2400">
                        <a:solidFill>
                          <a:schemeClr val="tx1"/>
                        </a:solidFill>
                        <a:latin typeface="Times New Roman" panose="02020603050405020304" pitchFamily="18" charset="0"/>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fontAlgn="auto">
                        <a:lnSpc>
                          <a:spcPct val="150000"/>
                        </a:lnSpc>
                        <a:buNone/>
                      </a:pPr>
                      <a:endParaRPr lang="zh-CN" altLang="en-US" sz="2400">
                        <a:solidFill>
                          <a:schemeClr val="tx1"/>
                        </a:solidFill>
                        <a:latin typeface="Times New Roman" panose="02020603050405020304" pitchFamily="18" charset="0"/>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fontAlgn="auto">
                        <a:lnSpc>
                          <a:spcPct val="150000"/>
                        </a:lnSpc>
                        <a:buNone/>
                      </a:pPr>
                      <a:endParaRPr lang="zh-CN" altLang="en-US" sz="2400">
                        <a:solidFill>
                          <a:schemeClr val="tx1"/>
                        </a:solidFill>
                        <a:latin typeface="Times New Roman" panose="02020603050405020304" pitchFamily="18" charset="0"/>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40080">
                <a:tc>
                  <a:txBody>
                    <a:bodyPr/>
                    <a:p>
                      <a:pPr algn="ctr" fontAlgn="auto">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能量转化</a:t>
                      </a:r>
                      <a:endParaRPr lang="zh-CN" altLang="en-US" sz="2400">
                        <a:solidFill>
                          <a:schemeClr val="tx1"/>
                        </a:solidFill>
                        <a:latin typeface="Times New Roman" panose="02020603050405020304" pitchFamily="18" charset="0"/>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gridSpan="2">
                  <a:txBody>
                    <a:bodyPr/>
                    <a:p>
                      <a:pPr algn="ctr" fontAlgn="auto">
                        <a:lnSpc>
                          <a:spcPct val="150000"/>
                        </a:lnSpc>
                        <a:buNone/>
                      </a:pPr>
                      <a:r>
                        <a:rPr lang="en-US" altLang="zh-CN" sz="2400">
                          <a:solidFill>
                            <a:schemeClr val="tx1"/>
                          </a:solidFill>
                          <a:latin typeface="Times New Roman" panose="02020603050405020304" pitchFamily="18" charset="0"/>
                          <a:cs typeface="Times New Roman" panose="02020603050405020304" pitchFamily="18" charset="0"/>
                        </a:rPr>
                        <a:t>______</a:t>
                      </a:r>
                      <a:r>
                        <a:rPr lang="zh-CN" altLang="en-US" sz="2400">
                          <a:solidFill>
                            <a:schemeClr val="tx1"/>
                          </a:solidFill>
                          <a:latin typeface="Times New Roman" panose="02020603050405020304" pitchFamily="18" charset="0"/>
                          <a:cs typeface="Times New Roman" panose="02020603050405020304" pitchFamily="18" charset="0"/>
                        </a:rPr>
                        <a:t>能转化为</a:t>
                      </a:r>
                      <a:r>
                        <a:rPr lang="en-US" altLang="zh-CN" sz="2400">
                          <a:solidFill>
                            <a:schemeClr val="tx1"/>
                          </a:solidFill>
                          <a:latin typeface="Times New Roman" panose="02020603050405020304" pitchFamily="18" charset="0"/>
                          <a:cs typeface="Times New Roman" panose="02020603050405020304" pitchFamily="18" charset="0"/>
                        </a:rPr>
                        <a:t>________</a:t>
                      </a:r>
                      <a:r>
                        <a:rPr lang="zh-CN" altLang="en-US" sz="2400">
                          <a:solidFill>
                            <a:schemeClr val="tx1"/>
                          </a:solidFill>
                          <a:latin typeface="Times New Roman" panose="02020603050405020304" pitchFamily="18" charset="0"/>
                          <a:cs typeface="Times New Roman" panose="02020603050405020304" pitchFamily="18" charset="0"/>
                        </a:rPr>
                        <a:t>能</a:t>
                      </a:r>
                      <a:endParaRPr lang="zh-CN" altLang="en-US" sz="2400">
                        <a:solidFill>
                          <a:schemeClr val="tx1"/>
                        </a:solidFill>
                        <a:latin typeface="Times New Roman" panose="02020603050405020304" pitchFamily="18" charset="0"/>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gridSpan="2">
                  <a:txBody>
                    <a:bodyPr/>
                    <a:p>
                      <a:pPr algn="ctr" fontAlgn="auto">
                        <a:lnSpc>
                          <a:spcPct val="150000"/>
                        </a:lnSpc>
                        <a:buNone/>
                      </a:pPr>
                      <a:r>
                        <a:rPr lang="en-US" altLang="zh-CN" sz="2400">
                          <a:solidFill>
                            <a:schemeClr val="tx1"/>
                          </a:solidFill>
                          <a:latin typeface="Times New Roman" panose="02020603050405020304" pitchFamily="18" charset="0"/>
                          <a:cs typeface="Times New Roman" panose="02020603050405020304" pitchFamily="18" charset="0"/>
                        </a:rPr>
                        <a:t>________</a:t>
                      </a:r>
                      <a:r>
                        <a:rPr lang="zh-CN" altLang="en-US" sz="2400">
                          <a:solidFill>
                            <a:schemeClr val="tx1"/>
                          </a:solidFill>
                          <a:latin typeface="Times New Roman" panose="02020603050405020304" pitchFamily="18" charset="0"/>
                          <a:cs typeface="Times New Roman" panose="02020603050405020304" pitchFamily="18" charset="0"/>
                        </a:rPr>
                        <a:t>能转化为</a:t>
                      </a:r>
                      <a:r>
                        <a:rPr lang="en-US" altLang="zh-CN" sz="2400">
                          <a:solidFill>
                            <a:schemeClr val="tx1"/>
                          </a:solidFill>
                          <a:latin typeface="Times New Roman" panose="02020603050405020304" pitchFamily="18" charset="0"/>
                          <a:cs typeface="Times New Roman" panose="02020603050405020304" pitchFamily="18" charset="0"/>
                        </a:rPr>
                        <a:t>_____</a:t>
                      </a:r>
                      <a:r>
                        <a:rPr lang="zh-CN" altLang="en-US" sz="2400">
                          <a:solidFill>
                            <a:schemeClr val="tx1"/>
                          </a:solidFill>
                          <a:latin typeface="Times New Roman" panose="02020603050405020304" pitchFamily="18" charset="0"/>
                          <a:cs typeface="Times New Roman" panose="02020603050405020304" pitchFamily="18" charset="0"/>
                        </a:rPr>
                        <a:t>能</a:t>
                      </a:r>
                      <a:endParaRPr lang="zh-CN" altLang="en-US" sz="2400">
                        <a:solidFill>
                          <a:schemeClr val="tx1"/>
                        </a:solidFill>
                        <a:latin typeface="Times New Roman" panose="02020603050405020304" pitchFamily="18" charset="0"/>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40080">
                <a:tc>
                  <a:txBody>
                    <a:bodyPr/>
                    <a:p>
                      <a:pPr algn="ctr" fontAlgn="auto">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应用举例</a:t>
                      </a:r>
                      <a:endParaRPr lang="zh-CN" altLang="en-US" sz="2400">
                        <a:solidFill>
                          <a:schemeClr val="tx1"/>
                        </a:solidFill>
                        <a:latin typeface="Times New Roman" panose="02020603050405020304" pitchFamily="18" charset="0"/>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gridSpan="2">
                  <a:txBody>
                    <a:bodyPr/>
                    <a:p>
                      <a:pPr algn="ctr" fontAlgn="auto">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扬声器、电流表</a:t>
                      </a:r>
                      <a:endParaRPr lang="zh-CN" altLang="en-US" sz="2400">
                        <a:solidFill>
                          <a:schemeClr val="tx1"/>
                        </a:solidFill>
                        <a:latin typeface="Times New Roman" panose="02020603050405020304" pitchFamily="18" charset="0"/>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gridSpan="2">
                  <a:txBody>
                    <a:bodyPr/>
                    <a:p>
                      <a:pPr algn="ctr" fontAlgn="auto">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动圈式话筒、POS机</a:t>
                      </a:r>
                      <a:endParaRPr lang="zh-CN" altLang="en-US" sz="2400">
                        <a:solidFill>
                          <a:schemeClr val="tx1"/>
                        </a:solidFill>
                        <a:latin typeface="Times New Roman" panose="02020603050405020304" pitchFamily="18" charset="0"/>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100" name="文本框 99"/>
          <p:cNvSpPr txBox="1"/>
          <p:nvPr/>
        </p:nvSpPr>
        <p:spPr>
          <a:xfrm>
            <a:off x="2445703" y="1619885"/>
            <a:ext cx="458279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通电导体在磁场中受到力的作用</a:t>
            </a:r>
            <a:endParaRPr lang="zh-CN" altLang="en-US"/>
          </a:p>
        </p:txBody>
      </p:sp>
      <p:sp>
        <p:nvSpPr>
          <p:cNvPr id="10" name="文本框 9"/>
          <p:cNvSpPr txBox="1"/>
          <p:nvPr/>
        </p:nvSpPr>
        <p:spPr>
          <a:xfrm>
            <a:off x="8382318" y="1635125"/>
            <a:ext cx="188277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电磁感应</a:t>
            </a:r>
            <a:endParaRPr lang="zh-CN" altLang="en-US"/>
          </a:p>
        </p:txBody>
      </p:sp>
      <p:sp>
        <p:nvSpPr>
          <p:cNvPr id="11" name="文本框 10"/>
          <p:cNvSpPr txBox="1"/>
          <p:nvPr/>
        </p:nvSpPr>
        <p:spPr>
          <a:xfrm>
            <a:off x="3031808" y="5086350"/>
            <a:ext cx="58483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电</a:t>
            </a:r>
            <a:endParaRPr lang="zh-CN" altLang="en-US"/>
          </a:p>
        </p:txBody>
      </p:sp>
      <p:sp>
        <p:nvSpPr>
          <p:cNvPr id="12" name="文本框 11"/>
          <p:cNvSpPr txBox="1"/>
          <p:nvPr/>
        </p:nvSpPr>
        <p:spPr>
          <a:xfrm>
            <a:off x="5190173" y="5086350"/>
            <a:ext cx="954405"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机械</a:t>
            </a:r>
            <a:endParaRPr lang="zh-CN" altLang="en-US"/>
          </a:p>
        </p:txBody>
      </p:sp>
      <p:sp>
        <p:nvSpPr>
          <p:cNvPr id="13" name="文本框 12"/>
          <p:cNvSpPr txBox="1"/>
          <p:nvPr/>
        </p:nvSpPr>
        <p:spPr>
          <a:xfrm>
            <a:off x="7718108" y="5086350"/>
            <a:ext cx="110871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机械</a:t>
            </a:r>
            <a:endParaRPr lang="zh-CN" altLang="en-US"/>
          </a:p>
        </p:txBody>
      </p:sp>
      <p:sp>
        <p:nvSpPr>
          <p:cNvPr id="14" name="文本框 13"/>
          <p:cNvSpPr txBox="1"/>
          <p:nvPr/>
        </p:nvSpPr>
        <p:spPr>
          <a:xfrm>
            <a:off x="10082213" y="5086350"/>
            <a:ext cx="62738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电</a:t>
            </a:r>
            <a:endParaRPr lang="zh-CN" altLang="en-US"/>
          </a:p>
        </p:txBody>
      </p:sp>
      <p:pic>
        <p:nvPicPr>
          <p:cNvPr id="2" name="图片 1" descr="H375"/>
          <p:cNvPicPr>
            <a:picLocks noChangeAspect="1"/>
          </p:cNvPicPr>
          <p:nvPr/>
        </p:nvPicPr>
        <p:blipFill>
          <a:blip r:embed="rId2"/>
          <a:stretch>
            <a:fillRect/>
          </a:stretch>
        </p:blipFill>
        <p:spPr>
          <a:xfrm>
            <a:off x="2476183" y="3201035"/>
            <a:ext cx="2115820" cy="1445895"/>
          </a:xfrm>
          <a:prstGeom prst="rect">
            <a:avLst/>
          </a:prstGeom>
        </p:spPr>
      </p:pic>
      <p:pic>
        <p:nvPicPr>
          <p:cNvPr id="3" name="图片 2" descr="H376"/>
          <p:cNvPicPr>
            <a:picLocks noChangeAspect="1"/>
          </p:cNvPicPr>
          <p:nvPr/>
        </p:nvPicPr>
        <p:blipFill>
          <a:blip r:embed="rId3"/>
          <a:stretch>
            <a:fillRect/>
          </a:stretch>
        </p:blipFill>
        <p:spPr>
          <a:xfrm>
            <a:off x="4802823" y="3061018"/>
            <a:ext cx="2016760" cy="1725930"/>
          </a:xfrm>
          <a:prstGeom prst="rect">
            <a:avLst/>
          </a:prstGeom>
        </p:spPr>
      </p:pic>
      <p:pic>
        <p:nvPicPr>
          <p:cNvPr id="8" name="图片 7" descr="H377"/>
          <p:cNvPicPr>
            <a:picLocks noChangeAspect="1"/>
          </p:cNvPicPr>
          <p:nvPr/>
        </p:nvPicPr>
        <p:blipFill>
          <a:blip r:embed="rId4"/>
          <a:stretch>
            <a:fillRect/>
          </a:stretch>
        </p:blipFill>
        <p:spPr>
          <a:xfrm>
            <a:off x="7100253" y="3191193"/>
            <a:ext cx="2012315" cy="1465580"/>
          </a:xfrm>
          <a:prstGeom prst="rect">
            <a:avLst/>
          </a:prstGeom>
        </p:spPr>
      </p:pic>
      <p:pic>
        <p:nvPicPr>
          <p:cNvPr id="15" name="图片 14" descr="H378"/>
          <p:cNvPicPr>
            <a:picLocks noChangeAspect="1"/>
          </p:cNvPicPr>
          <p:nvPr/>
        </p:nvPicPr>
        <p:blipFill>
          <a:blip r:embed="rId5"/>
          <a:stretch>
            <a:fillRect/>
          </a:stretch>
        </p:blipFill>
        <p:spPr>
          <a:xfrm>
            <a:off x="9368473" y="3147695"/>
            <a:ext cx="2084705" cy="15525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 grpId="0"/>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24243" y="1711960"/>
            <a:ext cx="10075545" cy="570230"/>
            <a:chOff x="1676" y="1655"/>
            <a:chExt cx="15867" cy="898"/>
          </a:xfrm>
        </p:grpSpPr>
        <p:pic>
          <p:nvPicPr>
            <p:cNvPr id="9" name="图片 8" descr="9"/>
            <p:cNvPicPr>
              <a:picLocks noChangeAspect="1"/>
            </p:cNvPicPr>
            <p:nvPr/>
          </p:nvPicPr>
          <p:blipFill>
            <a:blip r:embed="rId1"/>
            <a:srcRect t="9289" r="40169" b="9736"/>
            <a:stretch>
              <a:fillRect/>
            </a:stretch>
          </p:blipFill>
          <p:spPr>
            <a:xfrm>
              <a:off x="1676" y="1655"/>
              <a:ext cx="15867" cy="898"/>
            </a:xfrm>
            <a:prstGeom prst="rect">
              <a:avLst/>
            </a:prstGeom>
          </p:spPr>
        </p:pic>
        <p:sp>
          <p:nvSpPr>
            <p:cNvPr id="10" name="文本框 78"/>
            <p:cNvSpPr txBox="1"/>
            <p:nvPr/>
          </p:nvSpPr>
          <p:spPr>
            <a:xfrm>
              <a:off x="3660" y="1682"/>
              <a:ext cx="3434" cy="871"/>
            </a:xfrm>
            <a:prstGeom prst="rect">
              <a:avLst/>
            </a:prstGeom>
            <a:noFill/>
            <a:ln w="9525">
              <a:noFill/>
            </a:ln>
          </p:spPr>
          <p:txBody>
            <a:bodyPr anchor="t">
              <a:spAutoFit/>
            </a:bodyPr>
            <a:lstStyle/>
            <a:p>
              <a:pPr algn="l"/>
              <a:r>
                <a:rPr lang="zh-CN" altLang="en-US" sz="3000" b="1" dirty="0">
                  <a:solidFill>
                    <a:schemeClr val="tx1"/>
                  </a:solidFill>
                  <a:latin typeface="黑体" panose="02010609060101010101" pitchFamily="49" charset="-122"/>
                  <a:ea typeface="黑体" panose="02010609060101010101" pitchFamily="49" charset="-122"/>
                </a:rPr>
                <a:t>回归教材</a:t>
              </a:r>
              <a:endParaRPr lang="zh-CN" altLang="en-US" sz="3000" b="1" dirty="0">
                <a:solidFill>
                  <a:schemeClr val="tx1"/>
                </a:solidFill>
                <a:latin typeface="黑体" panose="02010609060101010101" pitchFamily="49" charset="-122"/>
                <a:ea typeface="黑体" panose="02010609060101010101" pitchFamily="49" charset="-122"/>
              </a:endParaRPr>
            </a:p>
          </p:txBody>
        </p:sp>
      </p:grpSp>
      <p:sp>
        <p:nvSpPr>
          <p:cNvPr id="3" name="文本框 2"/>
          <p:cNvSpPr txBox="1"/>
          <p:nvPr/>
        </p:nvSpPr>
        <p:spPr>
          <a:xfrm>
            <a:off x="890588" y="2715260"/>
            <a:ext cx="7713345" cy="460375"/>
          </a:xfrm>
          <a:prstGeom prst="rect">
            <a:avLst/>
          </a:prstGeom>
          <a:noFill/>
          <a:ln w="9525">
            <a:noFill/>
          </a:ln>
        </p:spPr>
        <p:txBody>
          <a:bodyPr wrap="square">
            <a:spAutoFit/>
          </a:bodyPr>
          <a:p>
            <a:pPr indent="0"/>
            <a:r>
              <a:rPr lang="en-US" sz="2400" b="0">
                <a:latin typeface="Times New Roman" panose="02020603050405020304" pitchFamily="18" charset="0"/>
                <a:ea typeface="宋体" panose="02010600030101010101" pitchFamily="2" charset="-122"/>
              </a:rPr>
              <a:t>1. </a:t>
            </a:r>
            <a:r>
              <a:rPr lang="zh-CN" sz="2400" b="0">
                <a:ea typeface="宋体" panose="02010600030101010101" pitchFamily="2" charset="-122"/>
              </a:rPr>
              <a:t>下列四幅图中能说明发电机工作原理的是</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　　</a:t>
            </a:r>
            <a:r>
              <a:rPr lang="en-US" sz="2400" b="0">
                <a:latin typeface="Times New Roman" panose="02020603050405020304" pitchFamily="18" charset="0"/>
                <a:ea typeface="宋体" panose="02010600030101010101" pitchFamily="2" charset="-122"/>
              </a:rPr>
              <a:t>)</a:t>
            </a:r>
            <a:endParaRPr lang="zh-CN" altLang="en-US"/>
          </a:p>
        </p:txBody>
      </p:sp>
      <p:pic>
        <p:nvPicPr>
          <p:cNvPr id="2" name="图片 -2147482191"/>
          <p:cNvPicPr>
            <a:picLocks noChangeAspect="1"/>
          </p:cNvPicPr>
          <p:nvPr/>
        </p:nvPicPr>
        <p:blipFill>
          <a:blip r:embed="rId2"/>
          <a:stretch>
            <a:fillRect/>
          </a:stretch>
        </p:blipFill>
        <p:spPr>
          <a:xfrm>
            <a:off x="1013778" y="3340735"/>
            <a:ext cx="10163810" cy="2047875"/>
          </a:xfrm>
          <a:prstGeom prst="rect">
            <a:avLst/>
          </a:prstGeom>
          <a:noFill/>
          <a:ln w="9525">
            <a:noFill/>
          </a:ln>
        </p:spPr>
      </p:pic>
      <p:sp>
        <p:nvSpPr>
          <p:cNvPr id="4" name="文本框 3"/>
          <p:cNvSpPr txBox="1"/>
          <p:nvPr/>
        </p:nvSpPr>
        <p:spPr>
          <a:xfrm>
            <a:off x="6997383" y="2715260"/>
            <a:ext cx="112268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5760721" y="5187950"/>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2</a:t>
            </a:r>
            <a:r>
              <a:rPr lang="zh-CN" b="0">
                <a:cs typeface="楷体_GB2312" charset="0"/>
              </a:rPr>
              <a:t>题图</a:t>
            </a:r>
            <a:endParaRPr lang="zh-CN" altLang="en-US"/>
          </a:p>
        </p:txBody>
      </p:sp>
      <p:sp>
        <p:nvSpPr>
          <p:cNvPr id="100" name="文本框 99"/>
          <p:cNvSpPr txBox="1"/>
          <p:nvPr/>
        </p:nvSpPr>
        <p:spPr>
          <a:xfrm>
            <a:off x="1396048" y="1677035"/>
            <a:ext cx="9641205" cy="119888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rPr>
              <a:t>2. </a:t>
            </a:r>
            <a:r>
              <a:rPr lang="zh-CN" sz="2400" b="0">
                <a:ea typeface="宋体" panose="02010600030101010101" pitchFamily="2" charset="-122"/>
              </a:rPr>
              <a:t>如图所示是根据</a:t>
            </a:r>
            <a:r>
              <a:rPr lang="en-US" sz="2400" b="0">
                <a:latin typeface="Times New Roman" panose="02020603050405020304" pitchFamily="18" charset="0"/>
                <a:ea typeface="宋体" panose="02010600030101010101" pitchFamily="2" charset="-122"/>
              </a:rPr>
              <a:t>__________</a:t>
            </a:r>
            <a:r>
              <a:rPr lang="zh-CN" sz="2400" b="0">
                <a:ea typeface="宋体" panose="02010600030101010101" pitchFamily="2" charset="-122"/>
              </a:rPr>
              <a:t>现象制成的发电机．直流电动机是根据通电线圈在</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中受力转动原理制成的</a:t>
            </a:r>
            <a:endParaRPr lang="zh-CN" altLang="en-US"/>
          </a:p>
        </p:txBody>
      </p:sp>
      <p:pic>
        <p:nvPicPr>
          <p:cNvPr id="2" name="图片 477"/>
          <p:cNvPicPr>
            <a:picLocks noChangeAspect="1"/>
          </p:cNvPicPr>
          <p:nvPr/>
        </p:nvPicPr>
        <p:blipFill>
          <a:blip r:embed="rId1" r:link="rId2"/>
          <a:stretch>
            <a:fillRect/>
          </a:stretch>
        </p:blipFill>
        <p:spPr>
          <a:xfrm>
            <a:off x="5180648" y="3101975"/>
            <a:ext cx="2271395" cy="1805305"/>
          </a:xfrm>
          <a:prstGeom prst="rect">
            <a:avLst/>
          </a:prstGeom>
          <a:noFill/>
          <a:ln>
            <a:noFill/>
          </a:ln>
        </p:spPr>
      </p:pic>
      <p:sp>
        <p:nvSpPr>
          <p:cNvPr id="3" name="文本框 2"/>
          <p:cNvSpPr txBox="1"/>
          <p:nvPr/>
        </p:nvSpPr>
        <p:spPr>
          <a:xfrm>
            <a:off x="3940493" y="1772920"/>
            <a:ext cx="15259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电磁感应</a:t>
            </a:r>
            <a:endParaRPr lang="zh-CN" altLang="en-US"/>
          </a:p>
        </p:txBody>
      </p:sp>
      <p:sp>
        <p:nvSpPr>
          <p:cNvPr id="4" name="文本框 3"/>
          <p:cNvSpPr txBox="1"/>
          <p:nvPr/>
        </p:nvSpPr>
        <p:spPr>
          <a:xfrm>
            <a:off x="2821623" y="2328545"/>
            <a:ext cx="11188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磁场</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72503" y="796290"/>
            <a:ext cx="10271760" cy="230695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3. (RJ</a:t>
            </a:r>
            <a:r>
              <a:rPr lang="zh-CN" sz="2400" b="0">
                <a:latin typeface="Times New Roman" panose="02020603050405020304" pitchFamily="18" charset="0"/>
                <a:ea typeface="宋体" panose="02010600030101010101" pitchFamily="2" charset="-122"/>
                <a:cs typeface="Times New Roman" panose="02020603050405020304" pitchFamily="18" charset="0"/>
              </a:rPr>
              <a:t>九年级</a:t>
            </a:r>
            <a:r>
              <a:rPr lang="en-US" sz="2400" b="0">
                <a:latin typeface="Times New Roman" panose="02020603050405020304" pitchFamily="18" charset="0"/>
                <a:ea typeface="宋体" panose="02010600030101010101" pitchFamily="2" charset="-122"/>
                <a:cs typeface="Times New Roman" panose="02020603050405020304" pitchFamily="18" charset="0"/>
              </a:rPr>
              <a:t>P138</a:t>
            </a:r>
            <a:r>
              <a:rPr lang="zh-CN" sz="2400" b="0">
                <a:latin typeface="Times New Roman" panose="02020603050405020304" pitchFamily="18" charset="0"/>
                <a:ea typeface="宋体" panose="02010600030101010101" pitchFamily="2" charset="-122"/>
                <a:cs typeface="Times New Roman" panose="02020603050405020304" pitchFamily="18" charset="0"/>
              </a:rPr>
              <a:t>，演示实验改编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如</a:t>
            </a:r>
            <a:r>
              <a:rPr lang="zh-CN" sz="2400" b="0">
                <a:ea typeface="宋体" panose="02010600030101010101" pitchFamily="2" charset="-122"/>
              </a:rPr>
              <a:t>图甲所示的是扬声器的示意图，当线圈中通入携带声音信息、时刻变化的电流时，纸盆就会发出声音，这是利用了</a:t>
            </a:r>
            <a:r>
              <a:rPr lang="en-US" sz="2400" b="0">
                <a:latin typeface="Times New Roman" panose="02020603050405020304" pitchFamily="18" charset="0"/>
                <a:ea typeface="宋体" panose="02010600030101010101" pitchFamily="2" charset="-122"/>
              </a:rPr>
              <a:t>_______________________________</a:t>
            </a:r>
            <a:r>
              <a:rPr lang="zh-CN" sz="2400" b="0">
                <a:ea typeface="宋体" panose="02010600030101010101" pitchFamily="2" charset="-122"/>
              </a:rPr>
              <a:t>的原理；图乙是探究</a:t>
            </a:r>
            <a:r>
              <a:rPr lang="en-US" sz="2400" b="0">
                <a:latin typeface="Times New Roman" panose="02020603050405020304" pitchFamily="18" charset="0"/>
                <a:ea typeface="宋体" panose="02010600030101010101" pitchFamily="2" charset="-122"/>
              </a:rPr>
              <a:t>____________</a:t>
            </a:r>
            <a:r>
              <a:rPr lang="zh-CN" sz="2400" b="0">
                <a:ea typeface="宋体" panose="02010600030101010101" pitchFamily="2" charset="-122"/>
              </a:rPr>
              <a:t>现象的装置，利用此原理人们发明了</a:t>
            </a:r>
            <a:r>
              <a:rPr lang="en-US" sz="2400" b="0">
                <a:latin typeface="Times New Roman" panose="02020603050405020304" pitchFamily="18" charset="0"/>
                <a:ea typeface="宋体" panose="02010600030101010101" pitchFamily="2" charset="-122"/>
              </a:rPr>
              <a:t>________________________</a:t>
            </a:r>
            <a:r>
              <a:rPr lang="zh-CN" sz="2400" b="0">
                <a:ea typeface="宋体" panose="02010600030101010101" pitchFamily="2" charset="-122"/>
              </a:rPr>
              <a:t>．</a:t>
            </a:r>
            <a:endParaRPr lang="zh-CN" altLang="en-US"/>
          </a:p>
        </p:txBody>
      </p:sp>
      <p:pic>
        <p:nvPicPr>
          <p:cNvPr id="2" name="图片 -2147482189"/>
          <p:cNvPicPr>
            <a:picLocks noChangeAspect="1"/>
          </p:cNvPicPr>
          <p:nvPr/>
        </p:nvPicPr>
        <p:blipFill>
          <a:blip r:embed="rId1"/>
          <a:stretch>
            <a:fillRect/>
          </a:stretch>
        </p:blipFill>
        <p:spPr>
          <a:xfrm>
            <a:off x="3224213" y="3402965"/>
            <a:ext cx="6415405" cy="2447925"/>
          </a:xfrm>
          <a:prstGeom prst="rect">
            <a:avLst/>
          </a:prstGeom>
          <a:noFill/>
          <a:ln w="9525">
            <a:noFill/>
          </a:ln>
        </p:spPr>
      </p:pic>
      <p:sp>
        <p:nvSpPr>
          <p:cNvPr id="11" name="文本框 10"/>
          <p:cNvSpPr txBox="1"/>
          <p:nvPr/>
        </p:nvSpPr>
        <p:spPr>
          <a:xfrm>
            <a:off x="5822633" y="5993765"/>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3</a:t>
            </a:r>
            <a:r>
              <a:rPr lang="zh-CN" b="0">
                <a:cs typeface="楷体_GB2312" charset="0"/>
              </a:rPr>
              <a:t>题图</a:t>
            </a:r>
            <a:endParaRPr lang="zh-CN" altLang="en-US"/>
          </a:p>
        </p:txBody>
      </p:sp>
      <p:sp>
        <p:nvSpPr>
          <p:cNvPr id="3" name="文本框 2"/>
          <p:cNvSpPr txBox="1"/>
          <p:nvPr/>
        </p:nvSpPr>
        <p:spPr>
          <a:xfrm>
            <a:off x="1115695" y="1997393"/>
            <a:ext cx="5080000" cy="460375"/>
          </a:xfrm>
          <a:prstGeom prst="rect">
            <a:avLst/>
          </a:prstGeom>
          <a:noFill/>
          <a:ln w="9525">
            <a:noFill/>
          </a:ln>
        </p:spPr>
        <p:txBody>
          <a:bodyPr>
            <a:spAutoFit/>
          </a:bodyPr>
          <a:p>
            <a:pPr indent="0"/>
            <a:r>
              <a:rPr lang="zh-CN" sz="2400" b="0">
                <a:solidFill>
                  <a:srgbClr val="FF0000"/>
                </a:solidFill>
                <a:ea typeface="宋体" panose="02010600030101010101" pitchFamily="2" charset="-122"/>
              </a:rPr>
              <a:t>通电导体在磁场中受到力的作用</a:t>
            </a:r>
            <a:endParaRPr lang="zh-CN" altLang="en-US"/>
          </a:p>
        </p:txBody>
      </p:sp>
      <p:sp>
        <p:nvSpPr>
          <p:cNvPr id="4" name="文本框 3"/>
          <p:cNvSpPr txBox="1"/>
          <p:nvPr/>
        </p:nvSpPr>
        <p:spPr>
          <a:xfrm>
            <a:off x="8664893" y="1997710"/>
            <a:ext cx="15735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电磁感应</a:t>
            </a:r>
            <a:endParaRPr lang="zh-CN" altLang="en-US"/>
          </a:p>
        </p:txBody>
      </p:sp>
      <p:sp>
        <p:nvSpPr>
          <p:cNvPr id="5" name="文本框 4"/>
          <p:cNvSpPr txBox="1"/>
          <p:nvPr/>
        </p:nvSpPr>
        <p:spPr>
          <a:xfrm>
            <a:off x="5581968" y="2529840"/>
            <a:ext cx="36645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发电机</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或动圈式话筒</a:t>
            </a:r>
            <a:r>
              <a:rPr lang="en-US" sz="2400" b="0">
                <a:solidFill>
                  <a:srgbClr val="FF0000"/>
                </a:solidFill>
                <a:latin typeface="Times New Roman" panose="02020603050405020304" pitchFamily="18" charset="0"/>
                <a:ea typeface="宋体" panose="02010600030101010101" pitchFamily="2" charset="-122"/>
              </a:rPr>
              <a:t>)</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43013" y="1096010"/>
            <a:ext cx="9791700" cy="230695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4. </a:t>
            </a:r>
            <a:r>
              <a:rPr lang="zh-CN" sz="2400" b="0">
                <a:latin typeface="Times New Roman" panose="02020603050405020304" pitchFamily="18" charset="0"/>
                <a:ea typeface="宋体" panose="02010600030101010101" pitchFamily="2" charset="-122"/>
                <a:cs typeface="Times New Roman" panose="02020603050405020304" pitchFamily="18" charset="0"/>
              </a:rPr>
              <a:t>如图是动圈式话筒的结构示意图，当你对着话筒说话或唱歌时，产生的声音使膜片带动线圈一起振动，线圈中能产生随声音的变化而变化的</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 经放大后，通过扬声器</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喇叭</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还原成声音．与动圈式话筒原理相似的是_______</a:t>
            </a:r>
            <a:r>
              <a:rPr lang="en-US" altLang="zh-CN" sz="2400" b="0">
                <a:latin typeface="Times New Roman" panose="02020603050405020304" pitchFamily="18" charset="0"/>
                <a:ea typeface="宋体" panose="02010600030101010101" pitchFamily="2" charset="-122"/>
                <a:cs typeface="Times New Roman" panose="02020603050405020304" pitchFamily="18" charset="0"/>
              </a:rPr>
              <a:t>__</a:t>
            </a:r>
            <a:r>
              <a:rPr lang="zh-CN" sz="2400" b="0">
                <a:latin typeface="Times New Roman" panose="02020603050405020304" pitchFamily="18" charset="0"/>
                <a:ea typeface="宋体" panose="02010600030101010101" pitchFamily="2" charset="-122"/>
                <a:cs typeface="Times New Roman" panose="02020603050405020304" pitchFamily="18" charset="0"/>
              </a:rPr>
              <a:t>_(选填“电动机”或“发电机”).</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2147482188"/>
          <p:cNvPicPr>
            <a:picLocks noChangeAspect="1"/>
          </p:cNvPicPr>
          <p:nvPr/>
        </p:nvPicPr>
        <p:blipFill>
          <a:blip r:embed="rId1"/>
          <a:stretch>
            <a:fillRect/>
          </a:stretch>
        </p:blipFill>
        <p:spPr>
          <a:xfrm>
            <a:off x="4639311" y="3597910"/>
            <a:ext cx="3209925" cy="1746250"/>
          </a:xfrm>
          <a:prstGeom prst="rect">
            <a:avLst/>
          </a:prstGeom>
          <a:noFill/>
          <a:ln w="9525">
            <a:noFill/>
          </a:ln>
        </p:spPr>
      </p:pic>
      <p:sp>
        <p:nvSpPr>
          <p:cNvPr id="11" name="文本框 10"/>
          <p:cNvSpPr txBox="1"/>
          <p:nvPr/>
        </p:nvSpPr>
        <p:spPr>
          <a:xfrm>
            <a:off x="5688648" y="5539105"/>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4</a:t>
            </a:r>
            <a:r>
              <a:rPr lang="zh-CN" b="0">
                <a:cs typeface="楷体_GB2312" charset="0"/>
              </a:rPr>
              <a:t>题图</a:t>
            </a:r>
            <a:endParaRPr lang="zh-CN" altLang="en-US"/>
          </a:p>
        </p:txBody>
      </p:sp>
      <p:sp>
        <p:nvSpPr>
          <p:cNvPr id="3" name="文本框 2"/>
          <p:cNvSpPr txBox="1"/>
          <p:nvPr/>
        </p:nvSpPr>
        <p:spPr>
          <a:xfrm>
            <a:off x="1498283" y="2302510"/>
            <a:ext cx="11487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电流</a:t>
            </a:r>
            <a:endParaRPr lang="zh-CN" altLang="en-US"/>
          </a:p>
        </p:txBody>
      </p:sp>
      <p:sp>
        <p:nvSpPr>
          <p:cNvPr id="4" name="文本框 3"/>
          <p:cNvSpPr txBox="1"/>
          <p:nvPr/>
        </p:nvSpPr>
        <p:spPr>
          <a:xfrm>
            <a:off x="3029903" y="2834640"/>
            <a:ext cx="12166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发电机</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ags/tag1.xml><?xml version="1.0" encoding="utf-8"?>
<p:tagLst xmlns:p="http://schemas.openxmlformats.org/presentationml/2006/main">
  <p:tag name="KSO_WM_BEAUTIFY_FLAG" val="#wm#"/>
  <p:tag name="KSO_WM_TEMPLATE_CATEGORY" val="diagram"/>
  <p:tag name="KSO_WM_TEMPLATE_INDEX" val="30178323"/>
</p:tagLst>
</file>

<file path=ppt/tags/tag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4.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5.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6.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7.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8.xml><?xml version="1.0" encoding="utf-8"?>
<p:tagLst xmlns:p="http://schemas.openxmlformats.org/presentationml/2006/main">
  <p:tag name="KSO_WM_BEAUTIFY_FLAG" val="#wm#"/>
  <p:tag name="KSO_WM_TEMPLATE_CATEGORY" val="preset"/>
  <p:tag name="KSO_WM_TEMPLATE_INDEX" val="1"/>
</p:tagLst>
</file>

<file path=ppt/tags/tag9.xml><?xml version="1.0" encoding="utf-8"?>
<p:tagLst xmlns:p="http://schemas.openxmlformats.org/presentationml/2006/main">
  <p:tag name="KSO_WM_UNIT_TABLE_BEAUTIFY" val="smartTable{4e891f89-0df2-4ec3-9fea-4cdcade582d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4798</Words>
  <Application>WPS 演示</Application>
  <PresentationFormat>宽屏</PresentationFormat>
  <Paragraphs>368</Paragraphs>
  <Slides>26</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Arial</vt:lpstr>
      <vt:lpstr>宋体</vt:lpstr>
      <vt:lpstr>Wingdings</vt:lpstr>
      <vt:lpstr>Tahoma</vt:lpstr>
      <vt:lpstr>黑体</vt:lpstr>
      <vt:lpstr>Times New Roman</vt:lpstr>
      <vt:lpstr>微软雅黑</vt:lpstr>
      <vt:lpstr>楷体_GB2312</vt:lpstr>
      <vt:lpstr>新宋体</vt:lpstr>
      <vt:lpstr>仿宋_GB2312</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erms:created xsi:type="dcterms:W3CDTF">2019-11-26T04:16:00Z</dcterms:created>
  <dcterms:modified xsi:type="dcterms:W3CDTF">2020-02-05T14:28:19Z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