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4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1880850" cy="684053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90"/>
      </p:cViewPr>
      <p:guideLst>
        <p:guide orient="horz" pos="2155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AD0C0-E35A-43D2-AD7A-3BE22A3AFE74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F0A22-8B42-496D-BB7C-698799FFC9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82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6DB0B-C961-41BE-A54A-C93CC920ECF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6DB0B-C961-41BE-A54A-C93CC920ECFD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765FD-0BA7-492E-93DA-2576A952FD8B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25001"/>
            <a:ext cx="10098723" cy="14662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3939"/>
            <a:ext cx="2673191" cy="58366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60" cy="58366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395679"/>
            <a:ext cx="10098723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1204"/>
            <a:ext cx="524943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1204"/>
            <a:ext cx="525150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69337"/>
            <a:ext cx="525150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2355"/>
            <a:ext cx="39087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2355"/>
            <a:ext cx="6641725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1446"/>
            <a:ext cx="39087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788377"/>
            <a:ext cx="712851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1215"/>
            <a:ext cx="712851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596126"/>
            <a:ext cx="10692765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27979;&#37327;&#30416;&#27700;&#30340;&#23494;&#24230;.mp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27979;&#37327;&#23567;&#30707;&#22359;&#30340;&#23494;&#24230;.mp4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5569" y="1539755"/>
            <a:ext cx="11908077" cy="96908"/>
          </a:xfrm>
          <a:prstGeom prst="rect">
            <a:avLst/>
          </a:prstGeom>
          <a:solidFill>
            <a:srgbClr val="7AC9D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1388662" y="1539754"/>
            <a:ext cx="3308571" cy="76006"/>
          </a:xfrm>
          <a:custGeom>
            <a:avLst/>
            <a:gdLst>
              <a:gd name="connisteX0" fmla="*/ 4257387 w 12463053"/>
              <a:gd name="connsiteY0" fmla="*/ 29009 h 7090627"/>
              <a:gd name="connisteX1" fmla="*/ 3934807 w 12463053"/>
              <a:gd name="connsiteY1" fmla="*/ 14404 h 7090627"/>
              <a:gd name="connisteX2" fmla="*/ 3934807 w 12463053"/>
              <a:gd name="connsiteY2" fmla="*/ 29009 h 7090627"/>
              <a:gd name="connisteX3" fmla="*/ 3875752 w 12463053"/>
              <a:gd name="connsiteY3" fmla="*/ 291899 h 7090627"/>
              <a:gd name="connisteX4" fmla="*/ 3626832 w 12463053"/>
              <a:gd name="connsiteY4" fmla="*/ 731954 h 7090627"/>
              <a:gd name="connisteX5" fmla="*/ 3127722 w 12463053"/>
              <a:gd name="connsiteY5" fmla="*/ 907849 h 7090627"/>
              <a:gd name="connisteX6" fmla="*/ 2746087 w 12463053"/>
              <a:gd name="connsiteY6" fmla="*/ 966904 h 7090627"/>
              <a:gd name="connisteX7" fmla="*/ 2408902 w 12463053"/>
              <a:gd name="connsiteY7" fmla="*/ 1010719 h 7090627"/>
              <a:gd name="connisteX8" fmla="*/ 2027267 w 12463053"/>
              <a:gd name="connsiteY8" fmla="*/ 1113589 h 7090627"/>
              <a:gd name="connisteX9" fmla="*/ 1807557 w 12463053"/>
              <a:gd name="connsiteY9" fmla="*/ 1362509 h 7090627"/>
              <a:gd name="connisteX10" fmla="*/ 1704687 w 12463053"/>
              <a:gd name="connsiteY10" fmla="*/ 1685724 h 7090627"/>
              <a:gd name="connisteX11" fmla="*/ 1601817 w 12463053"/>
              <a:gd name="connsiteY11" fmla="*/ 1979094 h 7090627"/>
              <a:gd name="connisteX12" fmla="*/ 1382107 w 12463053"/>
              <a:gd name="connsiteY12" fmla="*/ 2198804 h 7090627"/>
              <a:gd name="connisteX13" fmla="*/ 985867 w 12463053"/>
              <a:gd name="connsiteY13" fmla="*/ 2243254 h 7090627"/>
              <a:gd name="connisteX14" fmla="*/ 633442 w 12463053"/>
              <a:gd name="connsiteY14" fmla="*/ 2169594 h 7090627"/>
              <a:gd name="connisteX15" fmla="*/ 383887 w 12463053"/>
              <a:gd name="connsiteY15" fmla="*/ 2037514 h 7090627"/>
              <a:gd name="connisteX16" fmla="*/ 47972 w 12463053"/>
              <a:gd name="connsiteY16" fmla="*/ 1920039 h 7090627"/>
              <a:gd name="connisteX17" fmla="*/ 18762 w 12463053"/>
              <a:gd name="connsiteY17" fmla="*/ 1890829 h 7090627"/>
              <a:gd name="connisteX18" fmla="*/ 18762 w 12463053"/>
              <a:gd name="connsiteY18" fmla="*/ 1979094 h 7090627"/>
              <a:gd name="connisteX19" fmla="*/ 18762 w 12463053"/>
              <a:gd name="connsiteY19" fmla="*/ 5089324 h 7090627"/>
              <a:gd name="connisteX20" fmla="*/ 33367 w 12463053"/>
              <a:gd name="connsiteY20" fmla="*/ 5353484 h 7090627"/>
              <a:gd name="connisteX21" fmla="*/ 354677 w 12463053"/>
              <a:gd name="connsiteY21" fmla="*/ 5543984 h 7090627"/>
              <a:gd name="connisteX22" fmla="*/ 765522 w 12463053"/>
              <a:gd name="connsiteY22" fmla="*/ 5543984 h 7090627"/>
              <a:gd name="connisteX23" fmla="*/ 1058892 w 12463053"/>
              <a:gd name="connsiteY23" fmla="*/ 5793539 h 7090627"/>
              <a:gd name="connisteX24" fmla="*/ 1220182 w 12463053"/>
              <a:gd name="connsiteY24" fmla="*/ 6057699 h 7090627"/>
              <a:gd name="connisteX25" fmla="*/ 1440527 w 12463053"/>
              <a:gd name="connsiteY25" fmla="*/ 6351069 h 7090627"/>
              <a:gd name="connisteX26" fmla="*/ 1704687 w 12463053"/>
              <a:gd name="connsiteY26" fmla="*/ 6453939 h 7090627"/>
              <a:gd name="connisteX27" fmla="*/ 2012662 w 12463053"/>
              <a:gd name="connsiteY27" fmla="*/ 6453939 h 7090627"/>
              <a:gd name="connisteX28" fmla="*/ 2452717 w 12463053"/>
              <a:gd name="connsiteY28" fmla="*/ 6453939 h 7090627"/>
              <a:gd name="connisteX29" fmla="*/ 2775932 w 12463053"/>
              <a:gd name="connsiteY29" fmla="*/ 6453939 h 7090627"/>
              <a:gd name="connisteX30" fmla="*/ 3083907 w 12463053"/>
              <a:gd name="connsiteY30" fmla="*/ 6600624 h 7090627"/>
              <a:gd name="connisteX31" fmla="*/ 3230592 w 12463053"/>
              <a:gd name="connsiteY31" fmla="*/ 6834939 h 7090627"/>
              <a:gd name="connisteX32" fmla="*/ 3259802 w 12463053"/>
              <a:gd name="connsiteY32" fmla="*/ 6937809 h 7090627"/>
              <a:gd name="connisteX33" fmla="*/ 3773517 w 12463053"/>
              <a:gd name="connsiteY33" fmla="*/ 6908599 h 7090627"/>
              <a:gd name="connisteX34" fmla="*/ 5005417 w 12463053"/>
              <a:gd name="connsiteY34" fmla="*/ 6908599 h 7090627"/>
              <a:gd name="connisteX35" fmla="*/ 10228927 w 12463053"/>
              <a:gd name="connsiteY35" fmla="*/ 6923204 h 7090627"/>
              <a:gd name="connisteX36" fmla="*/ 10346402 w 12463053"/>
              <a:gd name="connsiteY36" fmla="*/ 7026074 h 7090627"/>
              <a:gd name="connisteX37" fmla="*/ 10316557 w 12463053"/>
              <a:gd name="connsiteY37" fmla="*/ 6747309 h 7090627"/>
              <a:gd name="connisteX38" fmla="*/ 10243532 w 12463053"/>
              <a:gd name="connsiteY38" fmla="*/ 6834939 h 7090627"/>
              <a:gd name="connisteX39" fmla="*/ 10654377 w 12463053"/>
              <a:gd name="connsiteY39" fmla="*/ 7084494 h 7090627"/>
              <a:gd name="connisteX40" fmla="*/ 12356177 w 12463053"/>
              <a:gd name="connsiteY40" fmla="*/ 6981624 h 7090627"/>
              <a:gd name="connisteX41" fmla="*/ 12135832 w 12463053"/>
              <a:gd name="connsiteY41" fmla="*/ 6834939 h 7090627"/>
              <a:gd name="connisteX42" fmla="*/ 11784042 w 12463053"/>
              <a:gd name="connsiteY42" fmla="*/ 6526964 h 7090627"/>
              <a:gd name="connisteX43" fmla="*/ 10903932 w 12463053"/>
              <a:gd name="connsiteY43" fmla="*/ 6439334 h 7090627"/>
              <a:gd name="connisteX44" fmla="*/ 10434032 w 12463053"/>
              <a:gd name="connsiteY44" fmla="*/ 6262804 h 7090627"/>
              <a:gd name="connisteX45" fmla="*/ 10155267 w 12463053"/>
              <a:gd name="connsiteY45" fmla="*/ 6028489 h 7090627"/>
              <a:gd name="connisteX46" fmla="*/ 9759027 w 12463053"/>
              <a:gd name="connsiteY46" fmla="*/ 5749724 h 7090627"/>
              <a:gd name="connisteX47" fmla="*/ 9304367 w 12463053"/>
              <a:gd name="connsiteY47" fmla="*/ 5265219 h 7090627"/>
              <a:gd name="connisteX48" fmla="*/ 9025602 w 12463053"/>
              <a:gd name="connsiteY48" fmla="*/ 4766744 h 7090627"/>
              <a:gd name="connisteX49" fmla="*/ 8629362 w 12463053"/>
              <a:gd name="connsiteY49" fmla="*/ 4326689 h 7090627"/>
              <a:gd name="connisteX50" fmla="*/ 8130887 w 12463053"/>
              <a:gd name="connsiteY50" fmla="*/ 4018079 h 7090627"/>
              <a:gd name="connisteX51" fmla="*/ 7485092 w 12463053"/>
              <a:gd name="connsiteY51" fmla="*/ 3871394 h 7090627"/>
              <a:gd name="connisteX52" fmla="*/ 6839932 w 12463053"/>
              <a:gd name="connsiteY52" fmla="*/ 3856789 h 7090627"/>
              <a:gd name="connisteX53" fmla="*/ 6267162 w 12463053"/>
              <a:gd name="connsiteY53" fmla="*/ 3769159 h 7090627"/>
              <a:gd name="connisteX54" fmla="*/ 5754082 w 12463053"/>
              <a:gd name="connsiteY54" fmla="*/ 3548814 h 7090627"/>
              <a:gd name="connisteX55" fmla="*/ 5460712 w 12463053"/>
              <a:gd name="connsiteY55" fmla="*/ 3152574 h 7090627"/>
              <a:gd name="connisteX56" fmla="*/ 5299422 w 12463053"/>
              <a:gd name="connsiteY56" fmla="*/ 2580439 h 7090627"/>
              <a:gd name="connisteX57" fmla="*/ 5225762 w 12463053"/>
              <a:gd name="connsiteY57" fmla="*/ 2198804 h 7090627"/>
              <a:gd name="connisteX58" fmla="*/ 5005417 w 12463053"/>
              <a:gd name="connsiteY58" fmla="*/ 1729539 h 7090627"/>
              <a:gd name="connisteX59" fmla="*/ 4653627 w 12463053"/>
              <a:gd name="connsiteY59" fmla="*/ 1465379 h 7090627"/>
              <a:gd name="connisteX60" fmla="*/ 4404072 w 12463053"/>
              <a:gd name="connsiteY60" fmla="*/ 1186614 h 7090627"/>
              <a:gd name="connisteX61" fmla="*/ 4257387 w 12463053"/>
              <a:gd name="connsiteY61" fmla="*/ 820219 h 7090627"/>
              <a:gd name="connisteX62" fmla="*/ 4213572 w 12463053"/>
              <a:gd name="connsiteY62" fmla="*/ 570664 h 7090627"/>
              <a:gd name="connisteX63" fmla="*/ 4228177 w 12463053"/>
              <a:gd name="connsiteY63" fmla="*/ 189029 h 7090627"/>
              <a:gd name="connisteX64" fmla="*/ 4257387 w 12463053"/>
              <a:gd name="connsiteY64" fmla="*/ 29009 h 7090627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  <a:cxn ang="0">
                <a:pos x="connisteX18" y="connsiteY18"/>
              </a:cxn>
              <a:cxn ang="0">
                <a:pos x="connisteX19" y="connsiteY19"/>
              </a:cxn>
              <a:cxn ang="0">
                <a:pos x="connisteX20" y="connsiteY20"/>
              </a:cxn>
              <a:cxn ang="0">
                <a:pos x="connisteX21" y="connsiteY21"/>
              </a:cxn>
              <a:cxn ang="0">
                <a:pos x="connisteX22" y="connsiteY22"/>
              </a:cxn>
              <a:cxn ang="0">
                <a:pos x="connisteX23" y="connsiteY23"/>
              </a:cxn>
              <a:cxn ang="0">
                <a:pos x="connisteX24" y="connsiteY24"/>
              </a:cxn>
              <a:cxn ang="0">
                <a:pos x="connisteX25" y="connsiteY25"/>
              </a:cxn>
              <a:cxn ang="0">
                <a:pos x="connisteX26" y="connsiteY26"/>
              </a:cxn>
              <a:cxn ang="0">
                <a:pos x="connisteX27" y="connsiteY27"/>
              </a:cxn>
              <a:cxn ang="0">
                <a:pos x="connisteX28" y="connsiteY28"/>
              </a:cxn>
              <a:cxn ang="0">
                <a:pos x="connisteX29" y="connsiteY29"/>
              </a:cxn>
              <a:cxn ang="0">
                <a:pos x="connisteX30" y="connsiteY30"/>
              </a:cxn>
              <a:cxn ang="0">
                <a:pos x="connisteX31" y="connsiteY31"/>
              </a:cxn>
              <a:cxn ang="0">
                <a:pos x="connisteX32" y="connsiteY32"/>
              </a:cxn>
              <a:cxn ang="0">
                <a:pos x="connisteX33" y="connsiteY33"/>
              </a:cxn>
              <a:cxn ang="0">
                <a:pos x="connisteX34" y="connsiteY34"/>
              </a:cxn>
              <a:cxn ang="0">
                <a:pos x="connisteX35" y="connsiteY35"/>
              </a:cxn>
              <a:cxn ang="0">
                <a:pos x="connisteX36" y="connsiteY36"/>
              </a:cxn>
              <a:cxn ang="0">
                <a:pos x="connisteX37" y="connsiteY37"/>
              </a:cxn>
              <a:cxn ang="0">
                <a:pos x="connisteX38" y="connsiteY38"/>
              </a:cxn>
              <a:cxn ang="0">
                <a:pos x="connisteX39" y="connsiteY39"/>
              </a:cxn>
              <a:cxn ang="0">
                <a:pos x="connisteX40" y="connsiteY40"/>
              </a:cxn>
              <a:cxn ang="0">
                <a:pos x="connisteX41" y="connsiteY41"/>
              </a:cxn>
              <a:cxn ang="0">
                <a:pos x="connisteX42" y="connsiteY42"/>
              </a:cxn>
              <a:cxn ang="0">
                <a:pos x="connisteX43" y="connsiteY43"/>
              </a:cxn>
              <a:cxn ang="0">
                <a:pos x="connisteX44" y="connsiteY44"/>
              </a:cxn>
              <a:cxn ang="0">
                <a:pos x="connisteX45" y="connsiteY45"/>
              </a:cxn>
              <a:cxn ang="0">
                <a:pos x="connisteX46" y="connsiteY46"/>
              </a:cxn>
              <a:cxn ang="0">
                <a:pos x="connisteX47" y="connsiteY47"/>
              </a:cxn>
              <a:cxn ang="0">
                <a:pos x="connisteX48" y="connsiteY48"/>
              </a:cxn>
              <a:cxn ang="0">
                <a:pos x="connisteX49" y="connsiteY49"/>
              </a:cxn>
              <a:cxn ang="0">
                <a:pos x="connisteX50" y="connsiteY50"/>
              </a:cxn>
              <a:cxn ang="0">
                <a:pos x="connisteX51" y="connsiteY51"/>
              </a:cxn>
              <a:cxn ang="0">
                <a:pos x="connisteX52" y="connsiteY52"/>
              </a:cxn>
              <a:cxn ang="0">
                <a:pos x="connisteX53" y="connsiteY53"/>
              </a:cxn>
              <a:cxn ang="0">
                <a:pos x="connisteX54" y="connsiteY54"/>
              </a:cxn>
              <a:cxn ang="0">
                <a:pos x="connisteX55" y="connsiteY55"/>
              </a:cxn>
              <a:cxn ang="0">
                <a:pos x="connisteX56" y="connsiteY56"/>
              </a:cxn>
              <a:cxn ang="0">
                <a:pos x="connisteX57" y="connsiteY57"/>
              </a:cxn>
              <a:cxn ang="0">
                <a:pos x="connisteX58" y="connsiteY58"/>
              </a:cxn>
              <a:cxn ang="0">
                <a:pos x="connisteX59" y="connsiteY59"/>
              </a:cxn>
              <a:cxn ang="0">
                <a:pos x="connisteX60" y="connsiteY60"/>
              </a:cxn>
              <a:cxn ang="0">
                <a:pos x="connisteX61" y="connsiteY61"/>
              </a:cxn>
              <a:cxn ang="0">
                <a:pos x="connisteX62" y="connsiteY62"/>
              </a:cxn>
              <a:cxn ang="0">
                <a:pos x="connisteX63" y="connsiteY63"/>
              </a:cxn>
              <a:cxn ang="0">
                <a:pos x="connisteX64" y="connsiteY64"/>
              </a:cxn>
            </a:cxnLst>
            <a:rect l="l" t="t" r="r" b="b"/>
            <a:pathLst>
              <a:path w="5347" h="120">
                <a:moveTo>
                  <a:pt x="31" y="0"/>
                </a:moveTo>
                <a:lnTo>
                  <a:pt x="5265" y="0"/>
                </a:lnTo>
                <a:lnTo>
                  <a:pt x="5271" y="8"/>
                </a:lnTo>
                <a:cubicBezTo>
                  <a:pt x="5298" y="44"/>
                  <a:pt x="5323" y="81"/>
                  <a:pt x="5345" y="118"/>
                </a:cubicBezTo>
                <a:lnTo>
                  <a:pt x="5347" y="120"/>
                </a:lnTo>
                <a:lnTo>
                  <a:pt x="0" y="120"/>
                </a:lnTo>
                <a:lnTo>
                  <a:pt x="3" y="106"/>
                </a:lnTo>
                <a:cubicBezTo>
                  <a:pt x="12" y="74"/>
                  <a:pt x="20" y="40"/>
                  <a:pt x="30" y="3"/>
                </a:cubicBezTo>
                <a:lnTo>
                  <a:pt x="3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50800" dir="5400000" sx="102000" sy="102000" algn="ctr" rotWithShape="0">
              <a:srgbClr val="080404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9858" tIns="44929" rIns="89858" bIns="44929" rtlCol="0" anchor="ctr">
            <a:noAutofit/>
          </a:bodyPr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18435" name="矩形 1"/>
          <p:cNvSpPr/>
          <p:nvPr/>
        </p:nvSpPr>
        <p:spPr>
          <a:xfrm>
            <a:off x="2670717" y="1014047"/>
            <a:ext cx="4663852" cy="643517"/>
          </a:xfrm>
          <a:prstGeom prst="rect">
            <a:avLst/>
          </a:prstGeom>
          <a:noFill/>
          <a:ln w="9525">
            <a:noFill/>
          </a:ln>
        </p:spPr>
        <p:txBody>
          <a:bodyPr wrap="square" lIns="89858" tIns="44929" rIns="89858" bIns="44929">
            <a:spAutoFit/>
          </a:bodyPr>
          <a:lstStyle/>
          <a:p>
            <a:pPr algn="ctr"/>
            <a:r>
              <a:rPr lang="zh-CN" altLang="en-US" sz="3500"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第六章   质量与密度</a:t>
            </a:r>
          </a:p>
        </p:txBody>
      </p:sp>
      <p:sp>
        <p:nvSpPr>
          <p:cNvPr id="11" name="Text Box 4"/>
          <p:cNvSpPr txBox="1"/>
          <p:nvPr/>
        </p:nvSpPr>
        <p:spPr>
          <a:xfrm>
            <a:off x="792057" y="2019140"/>
            <a:ext cx="8641901" cy="1671168"/>
          </a:xfrm>
          <a:prstGeom prst="rect">
            <a:avLst/>
          </a:prstGeom>
          <a:noFill/>
          <a:ln w="12700">
            <a:noFill/>
          </a:ln>
        </p:spPr>
        <p:txBody>
          <a:bodyPr wrap="square" lIns="89858" tIns="44929" rIns="89858" bIns="44929">
            <a:spAutoFit/>
          </a:bodyPr>
          <a:lstStyle/>
          <a:p>
            <a:pPr algn="dist">
              <a:lnSpc>
                <a:spcPct val="130000"/>
              </a:lnSpc>
            </a:pPr>
            <a:r>
              <a:rPr lang="zh-CN" altLang="en-US" sz="71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7900" b="1" spc="197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隶书" panose="02010800040101010101" charset="-122"/>
                <a:ea typeface="华文隶书" panose="02010800040101010101" charset="-122"/>
              </a:rPr>
              <a:t>测量物质的密度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8488001" y="3660955"/>
            <a:ext cx="2611312" cy="3060507"/>
            <a:chOff x="765" y="2545"/>
            <a:chExt cx="5418" cy="6415"/>
          </a:xfrm>
        </p:grpSpPr>
        <p:sp>
          <p:nvSpPr>
            <p:cNvPr id="25" name="任意多边形 24"/>
            <p:cNvSpPr/>
            <p:nvPr/>
          </p:nvSpPr>
          <p:spPr>
            <a:xfrm>
              <a:off x="765" y="5062"/>
              <a:ext cx="5418" cy="3898"/>
            </a:xfrm>
            <a:custGeom>
              <a:avLst/>
              <a:gdLst>
                <a:gd name="connisteX0" fmla="*/ 2206648 w 4937100"/>
                <a:gd name="connsiteY0" fmla="*/ 282016 h 3847128"/>
                <a:gd name="connisteX1" fmla="*/ 1621178 w 4937100"/>
                <a:gd name="connsiteY1" fmla="*/ 132156 h 3847128"/>
                <a:gd name="connisteX2" fmla="*/ 870608 w 4937100"/>
                <a:gd name="connsiteY2" fmla="*/ 402031 h 3847128"/>
                <a:gd name="connisteX3" fmla="*/ 690268 w 4937100"/>
                <a:gd name="connsiteY3" fmla="*/ 1017981 h 3847128"/>
                <a:gd name="connisteX4" fmla="*/ 450238 w 4937100"/>
                <a:gd name="connsiteY4" fmla="*/ 2068906 h 3847128"/>
                <a:gd name="connisteX5" fmla="*/ 23 w 4937100"/>
                <a:gd name="connsiteY5" fmla="*/ 2789631 h 3847128"/>
                <a:gd name="connisteX6" fmla="*/ 465478 w 4937100"/>
                <a:gd name="connsiteY6" fmla="*/ 3795471 h 3847128"/>
                <a:gd name="connisteX7" fmla="*/ 1396388 w 4937100"/>
                <a:gd name="connsiteY7" fmla="*/ 3645611 h 3847128"/>
                <a:gd name="connisteX8" fmla="*/ 2161563 w 4937100"/>
                <a:gd name="connsiteY8" fmla="*/ 3735781 h 3847128"/>
                <a:gd name="connisteX9" fmla="*/ 2717188 w 4937100"/>
                <a:gd name="connsiteY9" fmla="*/ 3600526 h 3847128"/>
                <a:gd name="connisteX10" fmla="*/ 3708423 w 4937100"/>
                <a:gd name="connsiteY10" fmla="*/ 3825316 h 3847128"/>
                <a:gd name="connisteX11" fmla="*/ 4429148 w 4937100"/>
                <a:gd name="connsiteY11" fmla="*/ 3119831 h 3847128"/>
                <a:gd name="connisteX12" fmla="*/ 4894603 w 4937100"/>
                <a:gd name="connsiteY12" fmla="*/ 2324176 h 3847128"/>
                <a:gd name="connisteX13" fmla="*/ 4759348 w 4937100"/>
                <a:gd name="connsiteY13" fmla="*/ 1393266 h 3847128"/>
                <a:gd name="connisteX14" fmla="*/ 3828438 w 4937100"/>
                <a:gd name="connsiteY14" fmla="*/ 852881 h 3847128"/>
                <a:gd name="connisteX15" fmla="*/ 3092473 w 4937100"/>
                <a:gd name="connsiteY15" fmla="*/ 762711 h 3847128"/>
                <a:gd name="connisteX16" fmla="*/ 2867683 w 4937100"/>
                <a:gd name="connsiteY16" fmla="*/ 282016 h 3847128"/>
                <a:gd name="connisteX17" fmla="*/ 2717188 w 4937100"/>
                <a:gd name="connsiteY17" fmla="*/ 26746 h 3847128"/>
                <a:gd name="connisteX18" fmla="*/ 2312058 w 4937100"/>
                <a:gd name="connsiteY18" fmla="*/ 26746 h 3847128"/>
                <a:gd name="connisteX19" fmla="*/ 1846603 w 4937100"/>
                <a:gd name="connsiteY19" fmla="*/ 12141 h 3847128"/>
                <a:gd name="connisteX20" fmla="*/ 1261133 w 4937100"/>
                <a:gd name="connsiteY20" fmla="*/ 191846 h 3847128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  <a:cxn ang="0">
                  <a:pos x="connisteX5" y="connsiteY5"/>
                </a:cxn>
                <a:cxn ang="0">
                  <a:pos x="connisteX6" y="connsiteY6"/>
                </a:cxn>
                <a:cxn ang="0">
                  <a:pos x="connisteX7" y="connsiteY7"/>
                </a:cxn>
                <a:cxn ang="0">
                  <a:pos x="connisteX8" y="connsiteY8"/>
                </a:cxn>
                <a:cxn ang="0">
                  <a:pos x="connisteX9" y="connsiteY9"/>
                </a:cxn>
                <a:cxn ang="0">
                  <a:pos x="connisteX10" y="connsiteY10"/>
                </a:cxn>
                <a:cxn ang="0">
                  <a:pos x="connisteX11" y="connsiteY11"/>
                </a:cxn>
                <a:cxn ang="0">
                  <a:pos x="connisteX12" y="connsiteY12"/>
                </a:cxn>
                <a:cxn ang="0">
                  <a:pos x="connisteX13" y="connsiteY13"/>
                </a:cxn>
                <a:cxn ang="0">
                  <a:pos x="connisteX14" y="connsiteY14"/>
                </a:cxn>
                <a:cxn ang="0">
                  <a:pos x="connisteX15" y="connsiteY15"/>
                </a:cxn>
                <a:cxn ang="0">
                  <a:pos x="connisteX16" y="connsiteY16"/>
                </a:cxn>
                <a:cxn ang="0">
                  <a:pos x="connisteX17" y="connsiteY17"/>
                </a:cxn>
                <a:cxn ang="0">
                  <a:pos x="connisteX18" y="connsiteY18"/>
                </a:cxn>
                <a:cxn ang="0">
                  <a:pos x="connisteX19" y="connsiteY19"/>
                </a:cxn>
                <a:cxn ang="0">
                  <a:pos x="connisteX20" y="connsiteY20"/>
                </a:cxn>
              </a:cxnLst>
              <a:rect l="l" t="t" r="r" b="b"/>
              <a:pathLst>
                <a:path w="4937100" h="3847127">
                  <a:moveTo>
                    <a:pt x="2206649" y="282016"/>
                  </a:moveTo>
                  <a:cubicBezTo>
                    <a:pt x="2104414" y="246456"/>
                    <a:pt x="1888514" y="108026"/>
                    <a:pt x="1621179" y="132156"/>
                  </a:cubicBezTo>
                  <a:cubicBezTo>
                    <a:pt x="1353844" y="156286"/>
                    <a:pt x="1056664" y="224866"/>
                    <a:pt x="870609" y="402031"/>
                  </a:cubicBezTo>
                  <a:cubicBezTo>
                    <a:pt x="684554" y="579196"/>
                    <a:pt x="774089" y="684606"/>
                    <a:pt x="690269" y="1017981"/>
                  </a:cubicBezTo>
                  <a:cubicBezTo>
                    <a:pt x="606449" y="1351356"/>
                    <a:pt x="588034" y="1714576"/>
                    <a:pt x="450239" y="2068906"/>
                  </a:cubicBezTo>
                  <a:cubicBezTo>
                    <a:pt x="312444" y="2423236"/>
                    <a:pt x="-3151" y="2444191"/>
                    <a:pt x="24" y="2789631"/>
                  </a:cubicBezTo>
                  <a:cubicBezTo>
                    <a:pt x="3199" y="3135071"/>
                    <a:pt x="186079" y="3624021"/>
                    <a:pt x="465479" y="3795471"/>
                  </a:cubicBezTo>
                  <a:cubicBezTo>
                    <a:pt x="744879" y="3966921"/>
                    <a:pt x="1057299" y="3657676"/>
                    <a:pt x="1396389" y="3645611"/>
                  </a:cubicBezTo>
                  <a:cubicBezTo>
                    <a:pt x="1735479" y="3633546"/>
                    <a:pt x="1897404" y="3744671"/>
                    <a:pt x="2161564" y="3735781"/>
                  </a:cubicBezTo>
                  <a:cubicBezTo>
                    <a:pt x="2425724" y="3726891"/>
                    <a:pt x="2407944" y="3582746"/>
                    <a:pt x="2717189" y="3600526"/>
                  </a:cubicBezTo>
                  <a:cubicBezTo>
                    <a:pt x="3026434" y="3618306"/>
                    <a:pt x="3366159" y="3921201"/>
                    <a:pt x="3708424" y="3825316"/>
                  </a:cubicBezTo>
                  <a:cubicBezTo>
                    <a:pt x="4050689" y="3729431"/>
                    <a:pt x="4191659" y="3420186"/>
                    <a:pt x="4429149" y="3119831"/>
                  </a:cubicBezTo>
                  <a:cubicBezTo>
                    <a:pt x="4666639" y="2819476"/>
                    <a:pt x="4828564" y="2669616"/>
                    <a:pt x="4894604" y="2324176"/>
                  </a:cubicBezTo>
                  <a:cubicBezTo>
                    <a:pt x="4960644" y="1978736"/>
                    <a:pt x="4972709" y="1687271"/>
                    <a:pt x="4759349" y="1393266"/>
                  </a:cubicBezTo>
                  <a:cubicBezTo>
                    <a:pt x="4545989" y="1099261"/>
                    <a:pt x="4161814" y="979246"/>
                    <a:pt x="3828439" y="852881"/>
                  </a:cubicBezTo>
                  <a:cubicBezTo>
                    <a:pt x="3495064" y="726516"/>
                    <a:pt x="3284879" y="877011"/>
                    <a:pt x="3092474" y="762711"/>
                  </a:cubicBezTo>
                  <a:cubicBezTo>
                    <a:pt x="2900069" y="648411"/>
                    <a:pt x="2942614" y="429336"/>
                    <a:pt x="2867684" y="282016"/>
                  </a:cubicBezTo>
                  <a:cubicBezTo>
                    <a:pt x="2792754" y="134696"/>
                    <a:pt x="2828314" y="77546"/>
                    <a:pt x="2717189" y="26746"/>
                  </a:cubicBezTo>
                  <a:cubicBezTo>
                    <a:pt x="2606064" y="-24054"/>
                    <a:pt x="2486049" y="29921"/>
                    <a:pt x="2312059" y="26746"/>
                  </a:cubicBezTo>
                  <a:cubicBezTo>
                    <a:pt x="2138069" y="23571"/>
                    <a:pt x="2056789" y="-20879"/>
                    <a:pt x="1846604" y="12141"/>
                  </a:cubicBezTo>
                  <a:cubicBezTo>
                    <a:pt x="1636419" y="45161"/>
                    <a:pt x="1369084" y="155651"/>
                    <a:pt x="1261134" y="191846"/>
                  </a:cubicBezTo>
                </a:path>
              </a:pathLst>
            </a:custGeom>
            <a:solidFill>
              <a:srgbClr val="76C3CB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方正黑体简体" panose="03000509000000000000" pitchFamily="65" charset="-122"/>
              </a:endParaRPr>
            </a:p>
          </p:txBody>
        </p:sp>
        <p:pic>
          <p:nvPicPr>
            <p:cNvPr id="46" name="图片 45" descr="E:\1-学习\ＰＰＴ资料\PPt图片\元素包\1c7f502dfc9ba3dc0c870767a9080e13.png1c7f502dfc9ba3dc0c870767a9080e13"/>
            <p:cNvPicPr>
              <a:picLocks noChangeAspect="1"/>
            </p:cNvPicPr>
            <p:nvPr/>
          </p:nvPicPr>
          <p:blipFill>
            <a:blip r:embed="rId3"/>
            <a:srcRect l="26074" t="13011" r="14254" b="10538"/>
            <a:stretch>
              <a:fillRect/>
            </a:stretch>
          </p:blipFill>
          <p:spPr>
            <a:xfrm>
              <a:off x="1278" y="2545"/>
              <a:ext cx="4761" cy="6037"/>
            </a:xfrm>
            <a:prstGeom prst="rect">
              <a:avLst/>
            </a:prstGeom>
          </p:spPr>
        </p:pic>
      </p:grpSp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82469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5" grpId="1"/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655908" y="674304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一、实验原理和实验器材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94C2261-18ED-4942-B800-C38BA53C2F14}"/>
              </a:ext>
            </a:extLst>
          </p:cNvPr>
          <p:cNvSpPr txBox="1"/>
          <p:nvPr/>
        </p:nvSpPr>
        <p:spPr>
          <a:xfrm>
            <a:off x="741195" y="1834277"/>
            <a:ext cx="267455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、实验原理：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5DE9D39-49E9-4CFB-8388-92BF72D2E5D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87170" y="1647238"/>
            <a:ext cx="1156324" cy="84109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4E5B471-2319-4263-8AF1-90378844E5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629" b="13037"/>
          <a:stretch>
            <a:fillRect/>
          </a:stretch>
        </p:blipFill>
        <p:spPr>
          <a:xfrm>
            <a:off x="5940425" y="527558"/>
            <a:ext cx="2306865" cy="1731586"/>
          </a:xfrm>
          <a:prstGeom prst="rect">
            <a:avLst/>
          </a:prstGeom>
        </p:spPr>
      </p:pic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9FAAA94-954C-48EF-A9AD-6CFB099CA876}"/>
              </a:ext>
            </a:extLst>
          </p:cNvPr>
          <p:cNvCxnSpPr>
            <a:endCxn id="11" idx="1"/>
          </p:cNvCxnSpPr>
          <p:nvPr/>
        </p:nvCxnSpPr>
        <p:spPr bwMode="auto">
          <a:xfrm flipV="1">
            <a:off x="4403588" y="1393351"/>
            <a:ext cx="1536837" cy="49178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pic>
        <p:nvPicPr>
          <p:cNvPr id="23" name="Picture 14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C169E53-1708-4A57-9D8B-DF1E0F68F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25697" y="2416967"/>
            <a:ext cx="663874" cy="2112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7824888-A41C-4617-91DB-E05D98A8E60B}"/>
              </a:ext>
            </a:extLst>
          </p:cNvPr>
          <p:cNvCxnSpPr/>
          <p:nvPr/>
        </p:nvCxnSpPr>
        <p:spPr bwMode="auto">
          <a:xfrm>
            <a:off x="4343494" y="2386894"/>
            <a:ext cx="2024949" cy="63609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EEC4DC0-911F-4E44-BF5D-4E2A7A33518D}"/>
              </a:ext>
            </a:extLst>
          </p:cNvPr>
          <p:cNvSpPr txBox="1"/>
          <p:nvPr/>
        </p:nvSpPr>
        <p:spPr>
          <a:xfrm>
            <a:off x="879752" y="2951555"/>
            <a:ext cx="267455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、测量仪器：</a:t>
            </a: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363A76C-19DF-4041-8267-5BE0CCC6D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50" y="3557637"/>
            <a:ext cx="2855736" cy="64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8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天平、量筒</a:t>
            </a:r>
            <a:endParaRPr lang="en-US" altLang="zh-CN" sz="28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577A5A4-38F0-4A63-9644-48B44A5BC1F4}"/>
              </a:ext>
            </a:extLst>
          </p:cNvPr>
          <p:cNvSpPr txBox="1"/>
          <p:nvPr/>
        </p:nvSpPr>
        <p:spPr>
          <a:xfrm>
            <a:off x="790019" y="4394883"/>
            <a:ext cx="267455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、测量对象：</a:t>
            </a:r>
          </a:p>
        </p:txBody>
      </p:sp>
      <p:grpSp>
        <p:nvGrpSpPr>
          <p:cNvPr id="30" name="Group 6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E23B60B-3D43-4102-AAB9-B3FCF9073B9E}"/>
              </a:ext>
            </a:extLst>
          </p:cNvPr>
          <p:cNvGrpSpPr/>
          <p:nvPr/>
        </p:nvGrpSpPr>
        <p:grpSpPr>
          <a:xfrm>
            <a:off x="3415745" y="4627151"/>
            <a:ext cx="1355159" cy="2270679"/>
            <a:chOff x="2556" y="2812"/>
            <a:chExt cx="876" cy="1434"/>
          </a:xfrm>
        </p:grpSpPr>
        <p:sp>
          <p:nvSpPr>
            <p:cNvPr id="31" name="Text Box 2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195C6C7-8182-4164-8D58-8D05B2426D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4" y="3916"/>
              <a:ext cx="81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zh-CN" altLang="en-US" sz="2800">
                  <a:solidFill>
                    <a:srgbClr val="111111"/>
                  </a:solidFill>
                  <a:latin typeface="Times New Roman" pitchFamily="18" charset="0"/>
                </a:rPr>
                <a:t> 盐水</a:t>
              </a:r>
            </a:p>
          </p:txBody>
        </p:sp>
        <p:sp>
          <p:nvSpPr>
            <p:cNvPr id="35" name="AutoShape 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A0932BF-37D4-460F-A92B-2F5EB01E368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56" y="2812"/>
              <a:ext cx="876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143A0B1-C3DC-4FDC-BFC1-1F389709E321}"/>
                </a:ext>
              </a:extLst>
            </p:cNvPr>
            <p:cNvSpPr/>
            <p:nvPr/>
          </p:nvSpPr>
          <p:spPr bwMode="auto">
            <a:xfrm>
              <a:off x="2694" y="3186"/>
              <a:ext cx="712" cy="675"/>
            </a:xfrm>
            <a:custGeom>
              <a:avLst/>
              <a:gdLst>
                <a:gd name="T0" fmla="*/ 142 w 3559"/>
                <a:gd name="T1" fmla="*/ 17 h 3375"/>
                <a:gd name="T2" fmla="*/ 133 w 3559"/>
                <a:gd name="T3" fmla="*/ 13 h 3375"/>
                <a:gd name="T4" fmla="*/ 125 w 3559"/>
                <a:gd name="T5" fmla="*/ 10 h 3375"/>
                <a:gd name="T6" fmla="*/ 116 w 3559"/>
                <a:gd name="T7" fmla="*/ 7 h 3375"/>
                <a:gd name="T8" fmla="*/ 107 w 3559"/>
                <a:gd name="T9" fmla="*/ 4 h 3375"/>
                <a:gd name="T10" fmla="*/ 98 w 3559"/>
                <a:gd name="T11" fmla="*/ 2 h 3375"/>
                <a:gd name="T12" fmla="*/ 89 w 3559"/>
                <a:gd name="T13" fmla="*/ 1 h 3375"/>
                <a:gd name="T14" fmla="*/ 80 w 3559"/>
                <a:gd name="T15" fmla="*/ 0 h 3375"/>
                <a:gd name="T16" fmla="*/ 71 w 3559"/>
                <a:gd name="T17" fmla="*/ 0 h 3375"/>
                <a:gd name="T18" fmla="*/ 62 w 3559"/>
                <a:gd name="T19" fmla="*/ 0 h 3375"/>
                <a:gd name="T20" fmla="*/ 53 w 3559"/>
                <a:gd name="T21" fmla="*/ 1 h 3375"/>
                <a:gd name="T22" fmla="*/ 44 w 3559"/>
                <a:gd name="T23" fmla="*/ 2 h 3375"/>
                <a:gd name="T24" fmla="*/ 36 w 3559"/>
                <a:gd name="T25" fmla="*/ 4 h 3375"/>
                <a:gd name="T26" fmla="*/ 27 w 3559"/>
                <a:gd name="T27" fmla="*/ 7 h 3375"/>
                <a:gd name="T28" fmla="*/ 18 w 3559"/>
                <a:gd name="T29" fmla="*/ 10 h 3375"/>
                <a:gd name="T30" fmla="*/ 9 w 3559"/>
                <a:gd name="T31" fmla="*/ 13 h 3375"/>
                <a:gd name="T32" fmla="*/ 0 w 3559"/>
                <a:gd name="T33" fmla="*/ 17 h 3375"/>
                <a:gd name="T34" fmla="*/ 0 w 3559"/>
                <a:gd name="T35" fmla="*/ 135 h 3375"/>
                <a:gd name="T36" fmla="*/ 9 w 3559"/>
                <a:gd name="T37" fmla="*/ 131 h 3375"/>
                <a:gd name="T38" fmla="*/ 18 w 3559"/>
                <a:gd name="T39" fmla="*/ 127 h 3375"/>
                <a:gd name="T40" fmla="*/ 27 w 3559"/>
                <a:gd name="T41" fmla="*/ 124 h 3375"/>
                <a:gd name="T42" fmla="*/ 36 w 3559"/>
                <a:gd name="T43" fmla="*/ 122 h 3375"/>
                <a:gd name="T44" fmla="*/ 44 w 3559"/>
                <a:gd name="T45" fmla="*/ 120 h 3375"/>
                <a:gd name="T46" fmla="*/ 53 w 3559"/>
                <a:gd name="T47" fmla="*/ 119 h 3375"/>
                <a:gd name="T48" fmla="*/ 62 w 3559"/>
                <a:gd name="T49" fmla="*/ 118 h 3375"/>
                <a:gd name="T50" fmla="*/ 71 w 3559"/>
                <a:gd name="T51" fmla="*/ 118 h 3375"/>
                <a:gd name="T52" fmla="*/ 80 w 3559"/>
                <a:gd name="T53" fmla="*/ 118 h 3375"/>
                <a:gd name="T54" fmla="*/ 89 w 3559"/>
                <a:gd name="T55" fmla="*/ 119 h 3375"/>
                <a:gd name="T56" fmla="*/ 98 w 3559"/>
                <a:gd name="T57" fmla="*/ 120 h 3375"/>
                <a:gd name="T58" fmla="*/ 107 w 3559"/>
                <a:gd name="T59" fmla="*/ 122 h 3375"/>
                <a:gd name="T60" fmla="*/ 116 w 3559"/>
                <a:gd name="T61" fmla="*/ 124 h 3375"/>
                <a:gd name="T62" fmla="*/ 125 w 3559"/>
                <a:gd name="T63" fmla="*/ 127 h 3375"/>
                <a:gd name="T64" fmla="*/ 133 w 3559"/>
                <a:gd name="T65" fmla="*/ 131 h 3375"/>
                <a:gd name="T66" fmla="*/ 142 w 3559"/>
                <a:gd name="T67" fmla="*/ 135 h 337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559"/>
                <a:gd name="T103" fmla="*/ 0 h 3375"/>
                <a:gd name="T104" fmla="*/ 3559 w 3559"/>
                <a:gd name="T105" fmla="*/ 3375 h 337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559" h="3375">
                  <a:moveTo>
                    <a:pt x="3559" y="476"/>
                  </a:moveTo>
                  <a:lnTo>
                    <a:pt x="3559" y="432"/>
                  </a:lnTo>
                  <a:lnTo>
                    <a:pt x="3445" y="379"/>
                  </a:lnTo>
                  <a:lnTo>
                    <a:pt x="3334" y="330"/>
                  </a:lnTo>
                  <a:lnTo>
                    <a:pt x="3223" y="283"/>
                  </a:lnTo>
                  <a:lnTo>
                    <a:pt x="3112" y="241"/>
                  </a:lnTo>
                  <a:lnTo>
                    <a:pt x="3001" y="202"/>
                  </a:lnTo>
                  <a:lnTo>
                    <a:pt x="2890" y="167"/>
                  </a:lnTo>
                  <a:lnTo>
                    <a:pt x="2779" y="135"/>
                  </a:lnTo>
                  <a:lnTo>
                    <a:pt x="2668" y="108"/>
                  </a:lnTo>
                  <a:lnTo>
                    <a:pt x="2557" y="82"/>
                  </a:lnTo>
                  <a:lnTo>
                    <a:pt x="2446" y="60"/>
                  </a:lnTo>
                  <a:lnTo>
                    <a:pt x="2335" y="41"/>
                  </a:lnTo>
                  <a:lnTo>
                    <a:pt x="2224" y="26"/>
                  </a:lnTo>
                  <a:lnTo>
                    <a:pt x="2113" y="14"/>
                  </a:lnTo>
                  <a:lnTo>
                    <a:pt x="2002" y="6"/>
                  </a:lnTo>
                  <a:lnTo>
                    <a:pt x="1891" y="1"/>
                  </a:lnTo>
                  <a:lnTo>
                    <a:pt x="1779" y="0"/>
                  </a:lnTo>
                  <a:lnTo>
                    <a:pt x="1666" y="1"/>
                  </a:lnTo>
                  <a:lnTo>
                    <a:pt x="1555" y="6"/>
                  </a:lnTo>
                  <a:lnTo>
                    <a:pt x="1444" y="14"/>
                  </a:lnTo>
                  <a:lnTo>
                    <a:pt x="1333" y="26"/>
                  </a:lnTo>
                  <a:lnTo>
                    <a:pt x="1222" y="41"/>
                  </a:lnTo>
                  <a:lnTo>
                    <a:pt x="1111" y="60"/>
                  </a:lnTo>
                  <a:lnTo>
                    <a:pt x="1000" y="82"/>
                  </a:lnTo>
                  <a:lnTo>
                    <a:pt x="889" y="108"/>
                  </a:lnTo>
                  <a:lnTo>
                    <a:pt x="778" y="135"/>
                  </a:lnTo>
                  <a:lnTo>
                    <a:pt x="667" y="167"/>
                  </a:lnTo>
                  <a:lnTo>
                    <a:pt x="556" y="202"/>
                  </a:lnTo>
                  <a:lnTo>
                    <a:pt x="445" y="241"/>
                  </a:lnTo>
                  <a:lnTo>
                    <a:pt x="333" y="283"/>
                  </a:lnTo>
                  <a:lnTo>
                    <a:pt x="222" y="330"/>
                  </a:lnTo>
                  <a:lnTo>
                    <a:pt x="111" y="379"/>
                  </a:lnTo>
                  <a:lnTo>
                    <a:pt x="0" y="432"/>
                  </a:lnTo>
                  <a:lnTo>
                    <a:pt x="0" y="476"/>
                  </a:lnTo>
                  <a:lnTo>
                    <a:pt x="0" y="3375"/>
                  </a:lnTo>
                  <a:lnTo>
                    <a:pt x="111" y="3322"/>
                  </a:lnTo>
                  <a:lnTo>
                    <a:pt x="222" y="3273"/>
                  </a:lnTo>
                  <a:lnTo>
                    <a:pt x="333" y="3227"/>
                  </a:lnTo>
                  <a:lnTo>
                    <a:pt x="445" y="3185"/>
                  </a:lnTo>
                  <a:lnTo>
                    <a:pt x="556" y="3145"/>
                  </a:lnTo>
                  <a:lnTo>
                    <a:pt x="667" y="3110"/>
                  </a:lnTo>
                  <a:lnTo>
                    <a:pt x="778" y="3078"/>
                  </a:lnTo>
                  <a:lnTo>
                    <a:pt x="889" y="3051"/>
                  </a:lnTo>
                  <a:lnTo>
                    <a:pt x="1000" y="3025"/>
                  </a:lnTo>
                  <a:lnTo>
                    <a:pt x="1111" y="3003"/>
                  </a:lnTo>
                  <a:lnTo>
                    <a:pt x="1222" y="2984"/>
                  </a:lnTo>
                  <a:lnTo>
                    <a:pt x="1333" y="2969"/>
                  </a:lnTo>
                  <a:lnTo>
                    <a:pt x="1444" y="2957"/>
                  </a:lnTo>
                  <a:lnTo>
                    <a:pt x="1555" y="2949"/>
                  </a:lnTo>
                  <a:lnTo>
                    <a:pt x="1666" y="2944"/>
                  </a:lnTo>
                  <a:lnTo>
                    <a:pt x="1779" y="2943"/>
                  </a:lnTo>
                  <a:lnTo>
                    <a:pt x="1891" y="2944"/>
                  </a:lnTo>
                  <a:lnTo>
                    <a:pt x="2002" y="2949"/>
                  </a:lnTo>
                  <a:lnTo>
                    <a:pt x="2113" y="2957"/>
                  </a:lnTo>
                  <a:lnTo>
                    <a:pt x="2224" y="2969"/>
                  </a:lnTo>
                  <a:lnTo>
                    <a:pt x="2335" y="2984"/>
                  </a:lnTo>
                  <a:lnTo>
                    <a:pt x="2446" y="3003"/>
                  </a:lnTo>
                  <a:lnTo>
                    <a:pt x="2557" y="3025"/>
                  </a:lnTo>
                  <a:lnTo>
                    <a:pt x="2668" y="3051"/>
                  </a:lnTo>
                  <a:lnTo>
                    <a:pt x="2779" y="3078"/>
                  </a:lnTo>
                  <a:lnTo>
                    <a:pt x="2890" y="3110"/>
                  </a:lnTo>
                  <a:lnTo>
                    <a:pt x="3001" y="3145"/>
                  </a:lnTo>
                  <a:lnTo>
                    <a:pt x="3112" y="3185"/>
                  </a:lnTo>
                  <a:lnTo>
                    <a:pt x="3223" y="3227"/>
                  </a:lnTo>
                  <a:lnTo>
                    <a:pt x="3334" y="3273"/>
                  </a:lnTo>
                  <a:lnTo>
                    <a:pt x="3445" y="3322"/>
                  </a:lnTo>
                  <a:lnTo>
                    <a:pt x="3559" y="3375"/>
                  </a:lnTo>
                  <a:lnTo>
                    <a:pt x="3559" y="476"/>
                  </a:ln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DDBCC34B-5BD5-42D6-996E-1143FA8DA17A}"/>
                </a:ext>
              </a:extLst>
            </p:cNvPr>
            <p:cNvSpPr/>
            <p:nvPr/>
          </p:nvSpPr>
          <p:spPr bwMode="auto">
            <a:xfrm>
              <a:off x="2694" y="3774"/>
              <a:ext cx="712" cy="167"/>
            </a:xfrm>
            <a:custGeom>
              <a:avLst/>
              <a:gdLst>
                <a:gd name="T0" fmla="*/ 142 w 3559"/>
                <a:gd name="T1" fmla="*/ 17 h 834"/>
                <a:gd name="T2" fmla="*/ 133 w 3559"/>
                <a:gd name="T3" fmla="*/ 13 h 834"/>
                <a:gd name="T4" fmla="*/ 125 w 3559"/>
                <a:gd name="T5" fmla="*/ 10 h 834"/>
                <a:gd name="T6" fmla="*/ 116 w 3559"/>
                <a:gd name="T7" fmla="*/ 7 h 834"/>
                <a:gd name="T8" fmla="*/ 107 w 3559"/>
                <a:gd name="T9" fmla="*/ 4 h 834"/>
                <a:gd name="T10" fmla="*/ 98 w 3559"/>
                <a:gd name="T11" fmla="*/ 2 h 834"/>
                <a:gd name="T12" fmla="*/ 89 w 3559"/>
                <a:gd name="T13" fmla="*/ 1 h 834"/>
                <a:gd name="T14" fmla="*/ 80 w 3559"/>
                <a:gd name="T15" fmla="*/ 0 h 834"/>
                <a:gd name="T16" fmla="*/ 71 w 3559"/>
                <a:gd name="T17" fmla="*/ 0 h 834"/>
                <a:gd name="T18" fmla="*/ 62 w 3559"/>
                <a:gd name="T19" fmla="*/ 0 h 834"/>
                <a:gd name="T20" fmla="*/ 53 w 3559"/>
                <a:gd name="T21" fmla="*/ 1 h 834"/>
                <a:gd name="T22" fmla="*/ 44 w 3559"/>
                <a:gd name="T23" fmla="*/ 2 h 834"/>
                <a:gd name="T24" fmla="*/ 36 w 3559"/>
                <a:gd name="T25" fmla="*/ 4 h 834"/>
                <a:gd name="T26" fmla="*/ 27 w 3559"/>
                <a:gd name="T27" fmla="*/ 7 h 834"/>
                <a:gd name="T28" fmla="*/ 18 w 3559"/>
                <a:gd name="T29" fmla="*/ 10 h 834"/>
                <a:gd name="T30" fmla="*/ 9 w 3559"/>
                <a:gd name="T31" fmla="*/ 13 h 834"/>
                <a:gd name="T32" fmla="*/ 0 w 3559"/>
                <a:gd name="T33" fmla="*/ 17 h 834"/>
                <a:gd name="T34" fmla="*/ 4 w 3559"/>
                <a:gd name="T35" fmla="*/ 21 h 834"/>
                <a:gd name="T36" fmla="*/ 13 w 3559"/>
                <a:gd name="T37" fmla="*/ 24 h 834"/>
                <a:gd name="T38" fmla="*/ 22 w 3559"/>
                <a:gd name="T39" fmla="*/ 27 h 834"/>
                <a:gd name="T40" fmla="*/ 31 w 3559"/>
                <a:gd name="T41" fmla="*/ 29 h 834"/>
                <a:gd name="T42" fmla="*/ 40 w 3559"/>
                <a:gd name="T43" fmla="*/ 31 h 834"/>
                <a:gd name="T44" fmla="*/ 49 w 3559"/>
                <a:gd name="T45" fmla="*/ 32 h 834"/>
                <a:gd name="T46" fmla="*/ 58 w 3559"/>
                <a:gd name="T47" fmla="*/ 33 h 834"/>
                <a:gd name="T48" fmla="*/ 67 w 3559"/>
                <a:gd name="T49" fmla="*/ 33 h 834"/>
                <a:gd name="T50" fmla="*/ 76 w 3559"/>
                <a:gd name="T51" fmla="*/ 33 h 834"/>
                <a:gd name="T52" fmla="*/ 85 w 3559"/>
                <a:gd name="T53" fmla="*/ 33 h 834"/>
                <a:gd name="T54" fmla="*/ 93 w 3559"/>
                <a:gd name="T55" fmla="*/ 32 h 834"/>
                <a:gd name="T56" fmla="*/ 102 w 3559"/>
                <a:gd name="T57" fmla="*/ 31 h 834"/>
                <a:gd name="T58" fmla="*/ 111 w 3559"/>
                <a:gd name="T59" fmla="*/ 29 h 834"/>
                <a:gd name="T60" fmla="*/ 120 w 3559"/>
                <a:gd name="T61" fmla="*/ 27 h 834"/>
                <a:gd name="T62" fmla="*/ 129 w 3559"/>
                <a:gd name="T63" fmla="*/ 24 h 834"/>
                <a:gd name="T64" fmla="*/ 138 w 3559"/>
                <a:gd name="T65" fmla="*/ 21 h 8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559"/>
                <a:gd name="T100" fmla="*/ 0 h 834"/>
                <a:gd name="T101" fmla="*/ 3559 w 3559"/>
                <a:gd name="T102" fmla="*/ 834 h 8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559" h="834">
                  <a:moveTo>
                    <a:pt x="3559" y="475"/>
                  </a:moveTo>
                  <a:lnTo>
                    <a:pt x="3559" y="432"/>
                  </a:lnTo>
                  <a:lnTo>
                    <a:pt x="3445" y="379"/>
                  </a:lnTo>
                  <a:lnTo>
                    <a:pt x="3334" y="330"/>
                  </a:lnTo>
                  <a:lnTo>
                    <a:pt x="3223" y="284"/>
                  </a:lnTo>
                  <a:lnTo>
                    <a:pt x="3112" y="242"/>
                  </a:lnTo>
                  <a:lnTo>
                    <a:pt x="3001" y="202"/>
                  </a:lnTo>
                  <a:lnTo>
                    <a:pt x="2890" y="167"/>
                  </a:lnTo>
                  <a:lnTo>
                    <a:pt x="2779" y="135"/>
                  </a:lnTo>
                  <a:lnTo>
                    <a:pt x="2668" y="108"/>
                  </a:lnTo>
                  <a:lnTo>
                    <a:pt x="2557" y="82"/>
                  </a:lnTo>
                  <a:lnTo>
                    <a:pt x="2446" y="60"/>
                  </a:lnTo>
                  <a:lnTo>
                    <a:pt x="2335" y="41"/>
                  </a:lnTo>
                  <a:lnTo>
                    <a:pt x="2224" y="26"/>
                  </a:lnTo>
                  <a:lnTo>
                    <a:pt x="2113" y="14"/>
                  </a:lnTo>
                  <a:lnTo>
                    <a:pt x="2002" y="6"/>
                  </a:lnTo>
                  <a:lnTo>
                    <a:pt x="1891" y="1"/>
                  </a:lnTo>
                  <a:lnTo>
                    <a:pt x="1779" y="0"/>
                  </a:lnTo>
                  <a:lnTo>
                    <a:pt x="1666" y="1"/>
                  </a:lnTo>
                  <a:lnTo>
                    <a:pt x="1555" y="6"/>
                  </a:lnTo>
                  <a:lnTo>
                    <a:pt x="1444" y="14"/>
                  </a:lnTo>
                  <a:lnTo>
                    <a:pt x="1333" y="26"/>
                  </a:lnTo>
                  <a:lnTo>
                    <a:pt x="1222" y="41"/>
                  </a:lnTo>
                  <a:lnTo>
                    <a:pt x="1111" y="60"/>
                  </a:lnTo>
                  <a:lnTo>
                    <a:pt x="1000" y="82"/>
                  </a:lnTo>
                  <a:lnTo>
                    <a:pt x="889" y="108"/>
                  </a:lnTo>
                  <a:lnTo>
                    <a:pt x="778" y="135"/>
                  </a:lnTo>
                  <a:lnTo>
                    <a:pt x="667" y="167"/>
                  </a:lnTo>
                  <a:lnTo>
                    <a:pt x="556" y="202"/>
                  </a:lnTo>
                  <a:lnTo>
                    <a:pt x="445" y="242"/>
                  </a:lnTo>
                  <a:lnTo>
                    <a:pt x="333" y="284"/>
                  </a:lnTo>
                  <a:lnTo>
                    <a:pt x="222" y="330"/>
                  </a:lnTo>
                  <a:lnTo>
                    <a:pt x="111" y="379"/>
                  </a:lnTo>
                  <a:lnTo>
                    <a:pt x="0" y="432"/>
                  </a:lnTo>
                  <a:lnTo>
                    <a:pt x="0" y="475"/>
                  </a:lnTo>
                  <a:lnTo>
                    <a:pt x="111" y="517"/>
                  </a:lnTo>
                  <a:lnTo>
                    <a:pt x="222" y="558"/>
                  </a:lnTo>
                  <a:lnTo>
                    <a:pt x="333" y="595"/>
                  </a:lnTo>
                  <a:lnTo>
                    <a:pt x="445" y="632"/>
                  </a:lnTo>
                  <a:lnTo>
                    <a:pt x="556" y="662"/>
                  </a:lnTo>
                  <a:lnTo>
                    <a:pt x="667" y="693"/>
                  </a:lnTo>
                  <a:lnTo>
                    <a:pt x="778" y="719"/>
                  </a:lnTo>
                  <a:lnTo>
                    <a:pt x="889" y="744"/>
                  </a:lnTo>
                  <a:lnTo>
                    <a:pt x="1000" y="763"/>
                  </a:lnTo>
                  <a:lnTo>
                    <a:pt x="1111" y="783"/>
                  </a:lnTo>
                  <a:lnTo>
                    <a:pt x="1222" y="797"/>
                  </a:lnTo>
                  <a:lnTo>
                    <a:pt x="1333" y="811"/>
                  </a:lnTo>
                  <a:lnTo>
                    <a:pt x="1444" y="820"/>
                  </a:lnTo>
                  <a:lnTo>
                    <a:pt x="1555" y="828"/>
                  </a:lnTo>
                  <a:lnTo>
                    <a:pt x="1666" y="831"/>
                  </a:lnTo>
                  <a:lnTo>
                    <a:pt x="1779" y="834"/>
                  </a:lnTo>
                  <a:lnTo>
                    <a:pt x="1891" y="831"/>
                  </a:lnTo>
                  <a:lnTo>
                    <a:pt x="2002" y="828"/>
                  </a:lnTo>
                  <a:lnTo>
                    <a:pt x="2113" y="820"/>
                  </a:lnTo>
                  <a:lnTo>
                    <a:pt x="2224" y="811"/>
                  </a:lnTo>
                  <a:lnTo>
                    <a:pt x="2335" y="797"/>
                  </a:lnTo>
                  <a:lnTo>
                    <a:pt x="2446" y="783"/>
                  </a:lnTo>
                  <a:lnTo>
                    <a:pt x="2557" y="763"/>
                  </a:lnTo>
                  <a:lnTo>
                    <a:pt x="2668" y="744"/>
                  </a:lnTo>
                  <a:lnTo>
                    <a:pt x="2779" y="719"/>
                  </a:lnTo>
                  <a:lnTo>
                    <a:pt x="2890" y="693"/>
                  </a:lnTo>
                  <a:lnTo>
                    <a:pt x="3001" y="662"/>
                  </a:lnTo>
                  <a:lnTo>
                    <a:pt x="3112" y="632"/>
                  </a:lnTo>
                  <a:lnTo>
                    <a:pt x="3223" y="595"/>
                  </a:lnTo>
                  <a:lnTo>
                    <a:pt x="3334" y="558"/>
                  </a:lnTo>
                  <a:lnTo>
                    <a:pt x="3445" y="517"/>
                  </a:lnTo>
                  <a:lnTo>
                    <a:pt x="3559" y="475"/>
                  </a:ln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D7CC76D-F785-4230-81EA-50B94EAE0726}"/>
                </a:ext>
              </a:extLst>
            </p:cNvPr>
            <p:cNvSpPr/>
            <p:nvPr/>
          </p:nvSpPr>
          <p:spPr bwMode="auto">
            <a:xfrm>
              <a:off x="2694" y="3186"/>
              <a:ext cx="712" cy="86"/>
            </a:xfrm>
            <a:custGeom>
              <a:avLst/>
              <a:gdLst>
                <a:gd name="T0" fmla="*/ 0 w 3559"/>
                <a:gd name="T1" fmla="*/ 17 h 432"/>
                <a:gd name="T2" fmla="*/ 4 w 3559"/>
                <a:gd name="T3" fmla="*/ 15 h 432"/>
                <a:gd name="T4" fmla="*/ 9 w 3559"/>
                <a:gd name="T5" fmla="*/ 13 h 432"/>
                <a:gd name="T6" fmla="*/ 13 w 3559"/>
                <a:gd name="T7" fmla="*/ 11 h 432"/>
                <a:gd name="T8" fmla="*/ 18 w 3559"/>
                <a:gd name="T9" fmla="*/ 10 h 432"/>
                <a:gd name="T10" fmla="*/ 22 w 3559"/>
                <a:gd name="T11" fmla="*/ 8 h 432"/>
                <a:gd name="T12" fmla="*/ 27 w 3559"/>
                <a:gd name="T13" fmla="*/ 7 h 432"/>
                <a:gd name="T14" fmla="*/ 31 w 3559"/>
                <a:gd name="T15" fmla="*/ 5 h 432"/>
                <a:gd name="T16" fmla="*/ 36 w 3559"/>
                <a:gd name="T17" fmla="*/ 4 h 432"/>
                <a:gd name="T18" fmla="*/ 40 w 3559"/>
                <a:gd name="T19" fmla="*/ 3 h 432"/>
                <a:gd name="T20" fmla="*/ 44 w 3559"/>
                <a:gd name="T21" fmla="*/ 2 h 432"/>
                <a:gd name="T22" fmla="*/ 49 w 3559"/>
                <a:gd name="T23" fmla="*/ 2 h 432"/>
                <a:gd name="T24" fmla="*/ 53 w 3559"/>
                <a:gd name="T25" fmla="*/ 1 h 432"/>
                <a:gd name="T26" fmla="*/ 58 w 3559"/>
                <a:gd name="T27" fmla="*/ 1 h 432"/>
                <a:gd name="T28" fmla="*/ 62 w 3559"/>
                <a:gd name="T29" fmla="*/ 0 h 432"/>
                <a:gd name="T30" fmla="*/ 67 w 3559"/>
                <a:gd name="T31" fmla="*/ 0 h 432"/>
                <a:gd name="T32" fmla="*/ 71 w 3559"/>
                <a:gd name="T33" fmla="*/ 0 h 432"/>
                <a:gd name="T34" fmla="*/ 76 w 3559"/>
                <a:gd name="T35" fmla="*/ 0 h 432"/>
                <a:gd name="T36" fmla="*/ 80 w 3559"/>
                <a:gd name="T37" fmla="*/ 0 h 432"/>
                <a:gd name="T38" fmla="*/ 85 w 3559"/>
                <a:gd name="T39" fmla="*/ 1 h 432"/>
                <a:gd name="T40" fmla="*/ 89 w 3559"/>
                <a:gd name="T41" fmla="*/ 1 h 432"/>
                <a:gd name="T42" fmla="*/ 93 w 3559"/>
                <a:gd name="T43" fmla="*/ 2 h 432"/>
                <a:gd name="T44" fmla="*/ 98 w 3559"/>
                <a:gd name="T45" fmla="*/ 2 h 432"/>
                <a:gd name="T46" fmla="*/ 102 w 3559"/>
                <a:gd name="T47" fmla="*/ 3 h 432"/>
                <a:gd name="T48" fmla="*/ 107 w 3559"/>
                <a:gd name="T49" fmla="*/ 4 h 432"/>
                <a:gd name="T50" fmla="*/ 111 w 3559"/>
                <a:gd name="T51" fmla="*/ 5 h 432"/>
                <a:gd name="T52" fmla="*/ 116 w 3559"/>
                <a:gd name="T53" fmla="*/ 7 h 432"/>
                <a:gd name="T54" fmla="*/ 120 w 3559"/>
                <a:gd name="T55" fmla="*/ 8 h 432"/>
                <a:gd name="T56" fmla="*/ 125 w 3559"/>
                <a:gd name="T57" fmla="*/ 10 h 432"/>
                <a:gd name="T58" fmla="*/ 129 w 3559"/>
                <a:gd name="T59" fmla="*/ 11 h 432"/>
                <a:gd name="T60" fmla="*/ 133 w 3559"/>
                <a:gd name="T61" fmla="*/ 13 h 432"/>
                <a:gd name="T62" fmla="*/ 138 w 3559"/>
                <a:gd name="T63" fmla="*/ 15 h 432"/>
                <a:gd name="T64" fmla="*/ 142 w 3559"/>
                <a:gd name="T65" fmla="*/ 17 h 43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559"/>
                <a:gd name="T100" fmla="*/ 0 h 432"/>
                <a:gd name="T101" fmla="*/ 3559 w 3559"/>
                <a:gd name="T102" fmla="*/ 432 h 43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559" h="432">
                  <a:moveTo>
                    <a:pt x="0" y="432"/>
                  </a:moveTo>
                  <a:lnTo>
                    <a:pt x="111" y="379"/>
                  </a:lnTo>
                  <a:lnTo>
                    <a:pt x="222" y="330"/>
                  </a:lnTo>
                  <a:lnTo>
                    <a:pt x="333" y="283"/>
                  </a:lnTo>
                  <a:lnTo>
                    <a:pt x="445" y="241"/>
                  </a:lnTo>
                  <a:lnTo>
                    <a:pt x="556" y="202"/>
                  </a:lnTo>
                  <a:lnTo>
                    <a:pt x="667" y="167"/>
                  </a:lnTo>
                  <a:lnTo>
                    <a:pt x="778" y="135"/>
                  </a:lnTo>
                  <a:lnTo>
                    <a:pt x="889" y="108"/>
                  </a:lnTo>
                  <a:lnTo>
                    <a:pt x="1000" y="82"/>
                  </a:lnTo>
                  <a:lnTo>
                    <a:pt x="1111" y="60"/>
                  </a:lnTo>
                  <a:lnTo>
                    <a:pt x="1222" y="41"/>
                  </a:lnTo>
                  <a:lnTo>
                    <a:pt x="1333" y="26"/>
                  </a:lnTo>
                  <a:lnTo>
                    <a:pt x="1444" y="14"/>
                  </a:lnTo>
                  <a:lnTo>
                    <a:pt x="1555" y="6"/>
                  </a:lnTo>
                  <a:lnTo>
                    <a:pt x="1666" y="1"/>
                  </a:lnTo>
                  <a:lnTo>
                    <a:pt x="1779" y="0"/>
                  </a:lnTo>
                  <a:lnTo>
                    <a:pt x="1891" y="1"/>
                  </a:lnTo>
                  <a:lnTo>
                    <a:pt x="2002" y="6"/>
                  </a:lnTo>
                  <a:lnTo>
                    <a:pt x="2113" y="14"/>
                  </a:lnTo>
                  <a:lnTo>
                    <a:pt x="2224" y="26"/>
                  </a:lnTo>
                  <a:lnTo>
                    <a:pt x="2335" y="41"/>
                  </a:lnTo>
                  <a:lnTo>
                    <a:pt x="2446" y="60"/>
                  </a:lnTo>
                  <a:lnTo>
                    <a:pt x="2557" y="82"/>
                  </a:lnTo>
                  <a:lnTo>
                    <a:pt x="2668" y="108"/>
                  </a:lnTo>
                  <a:lnTo>
                    <a:pt x="2779" y="135"/>
                  </a:lnTo>
                  <a:lnTo>
                    <a:pt x="2890" y="167"/>
                  </a:lnTo>
                  <a:lnTo>
                    <a:pt x="3001" y="202"/>
                  </a:lnTo>
                  <a:lnTo>
                    <a:pt x="3112" y="241"/>
                  </a:lnTo>
                  <a:lnTo>
                    <a:pt x="3223" y="283"/>
                  </a:lnTo>
                  <a:lnTo>
                    <a:pt x="3334" y="330"/>
                  </a:lnTo>
                  <a:lnTo>
                    <a:pt x="3445" y="379"/>
                  </a:lnTo>
                  <a:lnTo>
                    <a:pt x="3559" y="432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0" name="Line 2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977F198-D0DA-4EE5-97FD-24772305F0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93" y="3857"/>
              <a:ext cx="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1" name="Line 2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49EF578-478C-4A74-B9AE-9D0B17B411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21" y="3843"/>
              <a:ext cx="4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2" name="Line 2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EEE759F-46D1-4534-91C9-F6CB3037EF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51" y="3831"/>
              <a:ext cx="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3" name="Line 3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9F2995E-5FC7-421D-9273-8C2406863A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1" y="3819"/>
              <a:ext cx="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4" name="Line 3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20A74B9-E0DC-4DE1-9B57-FBBF9491CE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11" y="3808"/>
              <a:ext cx="3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5" name="Line 3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0FDE109-BF50-43CA-A2AD-5FD9B326A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42" y="3799"/>
              <a:ext cx="2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6" name="Line 3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59EC392F-3F4A-4833-8911-D5B78AD10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74" y="3791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7" name="Line 3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529D19CF-2382-4CD6-BE9F-EA72E29DC9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05" y="3784"/>
              <a:ext cx="1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8" name="Line 3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4C6637D-5A4A-46FA-A3BF-B099FAA78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36" y="3779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49" name="Line 3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37CDDF23-0D8A-49B7-81AC-F4510BA71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68" y="3775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0" name="Line 3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6829730-673E-486C-A84D-CBD93E8BB3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0" y="3772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1" name="Line 3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4B9ADC5-0A95-4237-8BCC-397A7E86E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33" y="3771"/>
              <a:ext cx="0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2" name="Line 3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FCE421B-839F-4CF3-8254-6A8DB96469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65" y="3771"/>
              <a:ext cx="0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3" name="Line 4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6CE83EF-C6DC-4AB4-AE61-DFEF7D0513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6" y="3772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4" name="Line 4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4A87C66-7317-4486-B93F-847BEC44D0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8" y="3775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5" name="Line 4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2570912-3C65-4E71-A155-47F0D52A8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0" y="3779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6" name="Line 4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3BACD11-48E1-4B3E-84F2-153E5E1DA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2" y="3784"/>
              <a:ext cx="1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7" name="Line 4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D6BB6A21-85CE-45A1-A8EC-516329982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3" y="3791"/>
              <a:ext cx="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8" name="Line 4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C3A9139-D87B-446C-9D4E-F3411BF152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4" y="3799"/>
              <a:ext cx="2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59" name="Line 4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3AE9D1F7-E45E-4E66-9B79-FFA001C102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5" y="3808"/>
              <a:ext cx="2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0" name="Line 4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09E95A2-80BD-47C9-A156-AFA027F858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5" y="3819"/>
              <a:ext cx="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" name="Line 4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05A98FC-999E-49CC-9EAA-BB04BFD251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5" y="3830"/>
              <a:ext cx="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2" name="Line 4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1CDB92A-BC37-45BB-AB9E-8E176B3F5D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4" y="3843"/>
              <a:ext cx="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3" name="Freeform 5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E87C1CC-D792-4100-8F63-A5FC2EF0E3D9}"/>
                </a:ext>
              </a:extLst>
            </p:cNvPr>
            <p:cNvSpPr/>
            <p:nvPr/>
          </p:nvSpPr>
          <p:spPr bwMode="auto">
            <a:xfrm flipH="1">
              <a:off x="2694" y="3245"/>
              <a:ext cx="0" cy="36"/>
            </a:xfrm>
            <a:custGeom>
              <a:avLst/>
              <a:gdLst>
                <a:gd name="T0" fmla="*/ 0 h 178"/>
                <a:gd name="T1" fmla="*/ 5 h 178"/>
                <a:gd name="T2" fmla="*/ 7 h 178"/>
                <a:gd name="T3" fmla="*/ 0 60000 65536"/>
                <a:gd name="T4" fmla="*/ 0 60000 65536"/>
                <a:gd name="T5" fmla="*/ 0 60000 65536"/>
                <a:gd name="T6" fmla="*/ 0 h 178"/>
                <a:gd name="T7" fmla="*/ 178 h 17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78">
                  <a:moveTo>
                    <a:pt x="0" y="0"/>
                  </a:moveTo>
                  <a:lnTo>
                    <a:pt x="0" y="134"/>
                  </a:lnTo>
                  <a:lnTo>
                    <a:pt x="0" y="178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4" name="Line 5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D9C883CA-63CB-4239-80E7-38173B9F26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94" y="3861"/>
              <a:ext cx="0" cy="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5" name="Freeform 5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051A19E-4206-45CD-B0C7-175CC3C9CF7D}"/>
                </a:ext>
              </a:extLst>
            </p:cNvPr>
            <p:cNvSpPr/>
            <p:nvPr/>
          </p:nvSpPr>
          <p:spPr bwMode="auto">
            <a:xfrm>
              <a:off x="2582" y="2933"/>
              <a:ext cx="20" cy="6"/>
            </a:xfrm>
            <a:custGeom>
              <a:avLst/>
              <a:gdLst>
                <a:gd name="T0" fmla="*/ 4 w 97"/>
                <a:gd name="T1" fmla="*/ 1 h 28"/>
                <a:gd name="T2" fmla="*/ 3 w 97"/>
                <a:gd name="T3" fmla="*/ 1 h 28"/>
                <a:gd name="T4" fmla="*/ 2 w 97"/>
                <a:gd name="T5" fmla="*/ 1 h 28"/>
                <a:gd name="T6" fmla="*/ 0 w 9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28"/>
                <a:gd name="T14" fmla="*/ 97 w 9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28">
                  <a:moveTo>
                    <a:pt x="97" y="28"/>
                  </a:moveTo>
                  <a:lnTo>
                    <a:pt x="72" y="20"/>
                  </a:lnTo>
                  <a:lnTo>
                    <a:pt x="48" y="13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6" name="Line 5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2CEDCE4-7331-4FFD-AE02-6E71C6F307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6" y="3861"/>
              <a:ext cx="0" cy="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7" name="Freeform 5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EFD8036-CD21-4400-B200-C3FD3DD1E67E}"/>
                </a:ext>
              </a:extLst>
            </p:cNvPr>
            <p:cNvSpPr/>
            <p:nvPr/>
          </p:nvSpPr>
          <p:spPr bwMode="auto">
            <a:xfrm>
              <a:off x="2582" y="2838"/>
              <a:ext cx="824" cy="86"/>
            </a:xfrm>
            <a:custGeom>
              <a:avLst/>
              <a:gdLst>
                <a:gd name="T0" fmla="*/ 0 w 4119"/>
                <a:gd name="T1" fmla="*/ 17 h 432"/>
                <a:gd name="T2" fmla="*/ 7 w 4119"/>
                <a:gd name="T3" fmla="*/ 15 h 432"/>
                <a:gd name="T4" fmla="*/ 14 w 4119"/>
                <a:gd name="T5" fmla="*/ 13 h 432"/>
                <a:gd name="T6" fmla="*/ 21 w 4119"/>
                <a:gd name="T7" fmla="*/ 11 h 432"/>
                <a:gd name="T8" fmla="*/ 28 w 4119"/>
                <a:gd name="T9" fmla="*/ 10 h 432"/>
                <a:gd name="T10" fmla="*/ 34 w 4119"/>
                <a:gd name="T11" fmla="*/ 8 h 432"/>
                <a:gd name="T12" fmla="*/ 41 w 4119"/>
                <a:gd name="T13" fmla="*/ 7 h 432"/>
                <a:gd name="T14" fmla="*/ 44 w 4119"/>
                <a:gd name="T15" fmla="*/ 6 h 432"/>
                <a:gd name="T16" fmla="*/ 47 w 4119"/>
                <a:gd name="T17" fmla="*/ 5 h 432"/>
                <a:gd name="T18" fmla="*/ 50 w 4119"/>
                <a:gd name="T19" fmla="*/ 5 h 432"/>
                <a:gd name="T20" fmla="*/ 54 w 4119"/>
                <a:gd name="T21" fmla="*/ 4 h 432"/>
                <a:gd name="T22" fmla="*/ 60 w 4119"/>
                <a:gd name="T23" fmla="*/ 3 h 432"/>
                <a:gd name="T24" fmla="*/ 66 w 4119"/>
                <a:gd name="T25" fmla="*/ 2 h 432"/>
                <a:gd name="T26" fmla="*/ 71 w 4119"/>
                <a:gd name="T27" fmla="*/ 2 h 432"/>
                <a:gd name="T28" fmla="*/ 77 w 4119"/>
                <a:gd name="T29" fmla="*/ 1 h 432"/>
                <a:gd name="T30" fmla="*/ 83 w 4119"/>
                <a:gd name="T31" fmla="*/ 1 h 432"/>
                <a:gd name="T32" fmla="*/ 88 w 4119"/>
                <a:gd name="T33" fmla="*/ 0 h 432"/>
                <a:gd name="T34" fmla="*/ 91 w 4119"/>
                <a:gd name="T35" fmla="*/ 0 h 432"/>
                <a:gd name="T36" fmla="*/ 94 w 4119"/>
                <a:gd name="T37" fmla="*/ 0 h 432"/>
                <a:gd name="T38" fmla="*/ 99 w 4119"/>
                <a:gd name="T39" fmla="*/ 0 h 432"/>
                <a:gd name="T40" fmla="*/ 104 w 4119"/>
                <a:gd name="T41" fmla="*/ 0 h 432"/>
                <a:gd name="T42" fmla="*/ 106 w 4119"/>
                <a:gd name="T43" fmla="*/ 0 h 432"/>
                <a:gd name="T44" fmla="*/ 109 w 4119"/>
                <a:gd name="T45" fmla="*/ 0 h 432"/>
                <a:gd name="T46" fmla="*/ 114 w 4119"/>
                <a:gd name="T47" fmla="*/ 1 h 432"/>
                <a:gd name="T48" fmla="*/ 118 w 4119"/>
                <a:gd name="T49" fmla="*/ 1 h 432"/>
                <a:gd name="T50" fmla="*/ 123 w 4119"/>
                <a:gd name="T51" fmla="*/ 2 h 432"/>
                <a:gd name="T52" fmla="*/ 127 w 4119"/>
                <a:gd name="T53" fmla="*/ 2 h 432"/>
                <a:gd name="T54" fmla="*/ 132 w 4119"/>
                <a:gd name="T55" fmla="*/ 3 h 432"/>
                <a:gd name="T56" fmla="*/ 136 w 4119"/>
                <a:gd name="T57" fmla="*/ 4 h 432"/>
                <a:gd name="T58" fmla="*/ 138 w 4119"/>
                <a:gd name="T59" fmla="*/ 5 h 432"/>
                <a:gd name="T60" fmla="*/ 140 w 4119"/>
                <a:gd name="T61" fmla="*/ 5 h 432"/>
                <a:gd name="T62" fmla="*/ 142 w 4119"/>
                <a:gd name="T63" fmla="*/ 6 h 432"/>
                <a:gd name="T64" fmla="*/ 144 w 4119"/>
                <a:gd name="T65" fmla="*/ 7 h 432"/>
                <a:gd name="T66" fmla="*/ 148 w 4119"/>
                <a:gd name="T67" fmla="*/ 8 h 432"/>
                <a:gd name="T68" fmla="*/ 151 w 4119"/>
                <a:gd name="T69" fmla="*/ 10 h 432"/>
                <a:gd name="T70" fmla="*/ 155 w 4119"/>
                <a:gd name="T71" fmla="*/ 11 h 432"/>
                <a:gd name="T72" fmla="*/ 158 w 4119"/>
                <a:gd name="T73" fmla="*/ 13 h 432"/>
                <a:gd name="T74" fmla="*/ 162 w 4119"/>
                <a:gd name="T75" fmla="*/ 15 h 432"/>
                <a:gd name="T76" fmla="*/ 165 w 4119"/>
                <a:gd name="T77" fmla="*/ 17 h 43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119"/>
                <a:gd name="T118" fmla="*/ 0 h 432"/>
                <a:gd name="T119" fmla="*/ 4119 w 4119"/>
                <a:gd name="T120" fmla="*/ 432 h 43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119" h="432">
                  <a:moveTo>
                    <a:pt x="0" y="432"/>
                  </a:moveTo>
                  <a:lnTo>
                    <a:pt x="177" y="379"/>
                  </a:lnTo>
                  <a:lnTo>
                    <a:pt x="353" y="330"/>
                  </a:lnTo>
                  <a:lnTo>
                    <a:pt x="524" y="284"/>
                  </a:lnTo>
                  <a:lnTo>
                    <a:pt x="694" y="242"/>
                  </a:lnTo>
                  <a:lnTo>
                    <a:pt x="858" y="202"/>
                  </a:lnTo>
                  <a:lnTo>
                    <a:pt x="1021" y="167"/>
                  </a:lnTo>
                  <a:lnTo>
                    <a:pt x="1101" y="150"/>
                  </a:lnTo>
                  <a:lnTo>
                    <a:pt x="1180" y="135"/>
                  </a:lnTo>
                  <a:lnTo>
                    <a:pt x="1258" y="121"/>
                  </a:lnTo>
                  <a:lnTo>
                    <a:pt x="1338" y="108"/>
                  </a:lnTo>
                  <a:lnTo>
                    <a:pt x="1489" y="82"/>
                  </a:lnTo>
                  <a:lnTo>
                    <a:pt x="1639" y="60"/>
                  </a:lnTo>
                  <a:lnTo>
                    <a:pt x="1785" y="41"/>
                  </a:lnTo>
                  <a:lnTo>
                    <a:pt x="1929" y="26"/>
                  </a:lnTo>
                  <a:lnTo>
                    <a:pt x="2068" y="14"/>
                  </a:lnTo>
                  <a:lnTo>
                    <a:pt x="2206" y="6"/>
                  </a:lnTo>
                  <a:lnTo>
                    <a:pt x="2271" y="3"/>
                  </a:lnTo>
                  <a:lnTo>
                    <a:pt x="2338" y="1"/>
                  </a:lnTo>
                  <a:lnTo>
                    <a:pt x="2470" y="0"/>
                  </a:lnTo>
                  <a:lnTo>
                    <a:pt x="2595" y="1"/>
                  </a:lnTo>
                  <a:lnTo>
                    <a:pt x="2658" y="3"/>
                  </a:lnTo>
                  <a:lnTo>
                    <a:pt x="2720" y="6"/>
                  </a:lnTo>
                  <a:lnTo>
                    <a:pt x="2840" y="14"/>
                  </a:lnTo>
                  <a:lnTo>
                    <a:pt x="2958" y="26"/>
                  </a:lnTo>
                  <a:lnTo>
                    <a:pt x="3071" y="41"/>
                  </a:lnTo>
                  <a:lnTo>
                    <a:pt x="3184" y="60"/>
                  </a:lnTo>
                  <a:lnTo>
                    <a:pt x="3291" y="82"/>
                  </a:lnTo>
                  <a:lnTo>
                    <a:pt x="3397" y="108"/>
                  </a:lnTo>
                  <a:lnTo>
                    <a:pt x="3447" y="121"/>
                  </a:lnTo>
                  <a:lnTo>
                    <a:pt x="3498" y="135"/>
                  </a:lnTo>
                  <a:lnTo>
                    <a:pt x="3546" y="150"/>
                  </a:lnTo>
                  <a:lnTo>
                    <a:pt x="3596" y="167"/>
                  </a:lnTo>
                  <a:lnTo>
                    <a:pt x="3690" y="202"/>
                  </a:lnTo>
                  <a:lnTo>
                    <a:pt x="3783" y="242"/>
                  </a:lnTo>
                  <a:lnTo>
                    <a:pt x="3870" y="284"/>
                  </a:lnTo>
                  <a:lnTo>
                    <a:pt x="3956" y="330"/>
                  </a:lnTo>
                  <a:lnTo>
                    <a:pt x="4038" y="379"/>
                  </a:lnTo>
                  <a:lnTo>
                    <a:pt x="4119" y="432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8" name="Line 5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4E411E4-6418-4234-92D6-298BE95285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6" y="3272"/>
              <a:ext cx="0" cy="9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9" name="Freeform 5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79C3848-CFBB-46E9-8418-9612E8D68EF8}"/>
                </a:ext>
              </a:extLst>
            </p:cNvPr>
            <p:cNvSpPr/>
            <p:nvPr/>
          </p:nvSpPr>
          <p:spPr bwMode="auto">
            <a:xfrm>
              <a:off x="2694" y="3281"/>
              <a:ext cx="712" cy="71"/>
            </a:xfrm>
            <a:custGeom>
              <a:avLst/>
              <a:gdLst>
                <a:gd name="T0" fmla="*/ 0 w 3559"/>
                <a:gd name="T1" fmla="*/ 0 h 358"/>
                <a:gd name="T2" fmla="*/ 4 w 3559"/>
                <a:gd name="T3" fmla="*/ 2 h 358"/>
                <a:gd name="T4" fmla="*/ 9 w 3559"/>
                <a:gd name="T5" fmla="*/ 3 h 358"/>
                <a:gd name="T6" fmla="*/ 13 w 3559"/>
                <a:gd name="T7" fmla="*/ 5 h 358"/>
                <a:gd name="T8" fmla="*/ 18 w 3559"/>
                <a:gd name="T9" fmla="*/ 6 h 358"/>
                <a:gd name="T10" fmla="*/ 22 w 3559"/>
                <a:gd name="T11" fmla="*/ 7 h 358"/>
                <a:gd name="T12" fmla="*/ 27 w 3559"/>
                <a:gd name="T13" fmla="*/ 9 h 358"/>
                <a:gd name="T14" fmla="*/ 31 w 3559"/>
                <a:gd name="T15" fmla="*/ 10 h 358"/>
                <a:gd name="T16" fmla="*/ 36 w 3559"/>
                <a:gd name="T17" fmla="*/ 11 h 358"/>
                <a:gd name="T18" fmla="*/ 40 w 3559"/>
                <a:gd name="T19" fmla="*/ 11 h 358"/>
                <a:gd name="T20" fmla="*/ 44 w 3559"/>
                <a:gd name="T21" fmla="*/ 12 h 358"/>
                <a:gd name="T22" fmla="*/ 49 w 3559"/>
                <a:gd name="T23" fmla="*/ 13 h 358"/>
                <a:gd name="T24" fmla="*/ 53 w 3559"/>
                <a:gd name="T25" fmla="*/ 13 h 358"/>
                <a:gd name="T26" fmla="*/ 58 w 3559"/>
                <a:gd name="T27" fmla="*/ 13 h 358"/>
                <a:gd name="T28" fmla="*/ 62 w 3559"/>
                <a:gd name="T29" fmla="*/ 14 h 358"/>
                <a:gd name="T30" fmla="*/ 67 w 3559"/>
                <a:gd name="T31" fmla="*/ 14 h 358"/>
                <a:gd name="T32" fmla="*/ 71 w 3559"/>
                <a:gd name="T33" fmla="*/ 14 h 358"/>
                <a:gd name="T34" fmla="*/ 76 w 3559"/>
                <a:gd name="T35" fmla="*/ 14 h 358"/>
                <a:gd name="T36" fmla="*/ 80 w 3559"/>
                <a:gd name="T37" fmla="*/ 14 h 358"/>
                <a:gd name="T38" fmla="*/ 85 w 3559"/>
                <a:gd name="T39" fmla="*/ 13 h 358"/>
                <a:gd name="T40" fmla="*/ 89 w 3559"/>
                <a:gd name="T41" fmla="*/ 13 h 358"/>
                <a:gd name="T42" fmla="*/ 93 w 3559"/>
                <a:gd name="T43" fmla="*/ 13 h 358"/>
                <a:gd name="T44" fmla="*/ 98 w 3559"/>
                <a:gd name="T45" fmla="*/ 12 h 358"/>
                <a:gd name="T46" fmla="*/ 102 w 3559"/>
                <a:gd name="T47" fmla="*/ 11 h 358"/>
                <a:gd name="T48" fmla="*/ 107 w 3559"/>
                <a:gd name="T49" fmla="*/ 11 h 358"/>
                <a:gd name="T50" fmla="*/ 111 w 3559"/>
                <a:gd name="T51" fmla="*/ 10 h 358"/>
                <a:gd name="T52" fmla="*/ 116 w 3559"/>
                <a:gd name="T53" fmla="*/ 9 h 358"/>
                <a:gd name="T54" fmla="*/ 120 w 3559"/>
                <a:gd name="T55" fmla="*/ 7 h 358"/>
                <a:gd name="T56" fmla="*/ 125 w 3559"/>
                <a:gd name="T57" fmla="*/ 6 h 358"/>
                <a:gd name="T58" fmla="*/ 129 w 3559"/>
                <a:gd name="T59" fmla="*/ 5 h 358"/>
                <a:gd name="T60" fmla="*/ 133 w 3559"/>
                <a:gd name="T61" fmla="*/ 3 h 358"/>
                <a:gd name="T62" fmla="*/ 138 w 3559"/>
                <a:gd name="T63" fmla="*/ 2 h 358"/>
                <a:gd name="T64" fmla="*/ 142 w 3559"/>
                <a:gd name="T65" fmla="*/ 0 h 3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559"/>
                <a:gd name="T100" fmla="*/ 0 h 358"/>
                <a:gd name="T101" fmla="*/ 3559 w 3559"/>
                <a:gd name="T102" fmla="*/ 358 h 3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559" h="358">
                  <a:moveTo>
                    <a:pt x="0" y="0"/>
                  </a:moveTo>
                  <a:lnTo>
                    <a:pt x="111" y="42"/>
                  </a:lnTo>
                  <a:lnTo>
                    <a:pt x="222" y="83"/>
                  </a:lnTo>
                  <a:lnTo>
                    <a:pt x="333" y="120"/>
                  </a:lnTo>
                  <a:lnTo>
                    <a:pt x="445" y="156"/>
                  </a:lnTo>
                  <a:lnTo>
                    <a:pt x="556" y="186"/>
                  </a:lnTo>
                  <a:lnTo>
                    <a:pt x="667" y="217"/>
                  </a:lnTo>
                  <a:lnTo>
                    <a:pt x="778" y="243"/>
                  </a:lnTo>
                  <a:lnTo>
                    <a:pt x="889" y="268"/>
                  </a:lnTo>
                  <a:lnTo>
                    <a:pt x="1000" y="287"/>
                  </a:lnTo>
                  <a:lnTo>
                    <a:pt x="1111" y="306"/>
                  </a:lnTo>
                  <a:lnTo>
                    <a:pt x="1222" y="321"/>
                  </a:lnTo>
                  <a:lnTo>
                    <a:pt x="1333" y="335"/>
                  </a:lnTo>
                  <a:lnTo>
                    <a:pt x="1444" y="344"/>
                  </a:lnTo>
                  <a:lnTo>
                    <a:pt x="1555" y="352"/>
                  </a:lnTo>
                  <a:lnTo>
                    <a:pt x="1666" y="355"/>
                  </a:lnTo>
                  <a:lnTo>
                    <a:pt x="1779" y="358"/>
                  </a:lnTo>
                  <a:lnTo>
                    <a:pt x="1891" y="355"/>
                  </a:lnTo>
                  <a:lnTo>
                    <a:pt x="2002" y="352"/>
                  </a:lnTo>
                  <a:lnTo>
                    <a:pt x="2113" y="344"/>
                  </a:lnTo>
                  <a:lnTo>
                    <a:pt x="2224" y="335"/>
                  </a:lnTo>
                  <a:lnTo>
                    <a:pt x="2335" y="321"/>
                  </a:lnTo>
                  <a:lnTo>
                    <a:pt x="2446" y="306"/>
                  </a:lnTo>
                  <a:lnTo>
                    <a:pt x="2557" y="287"/>
                  </a:lnTo>
                  <a:lnTo>
                    <a:pt x="2668" y="268"/>
                  </a:lnTo>
                  <a:lnTo>
                    <a:pt x="2779" y="243"/>
                  </a:lnTo>
                  <a:lnTo>
                    <a:pt x="2890" y="217"/>
                  </a:lnTo>
                  <a:lnTo>
                    <a:pt x="3001" y="186"/>
                  </a:lnTo>
                  <a:lnTo>
                    <a:pt x="3112" y="156"/>
                  </a:lnTo>
                  <a:lnTo>
                    <a:pt x="3223" y="120"/>
                  </a:lnTo>
                  <a:lnTo>
                    <a:pt x="3334" y="83"/>
                  </a:lnTo>
                  <a:lnTo>
                    <a:pt x="3445" y="42"/>
                  </a:lnTo>
                  <a:lnTo>
                    <a:pt x="3559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0" name="Line 5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8FF18EF-7A31-4AE5-8EE9-FEA14D573A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94" y="3281"/>
              <a:ext cx="0" cy="58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" name="Line 5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18BBC6B-153D-4F6F-B6E0-CF4F7F7CC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6" y="3281"/>
              <a:ext cx="0" cy="58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2" name="Freeform 5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9089676-012A-4168-9A29-A1C686D7F9D6}"/>
                </a:ext>
              </a:extLst>
            </p:cNvPr>
            <p:cNvSpPr/>
            <p:nvPr/>
          </p:nvSpPr>
          <p:spPr bwMode="auto">
            <a:xfrm>
              <a:off x="2602" y="2933"/>
              <a:ext cx="804" cy="339"/>
            </a:xfrm>
            <a:custGeom>
              <a:avLst/>
              <a:gdLst>
                <a:gd name="T0" fmla="*/ 161 w 4022"/>
                <a:gd name="T1" fmla="*/ 0 h 1694"/>
                <a:gd name="T2" fmla="*/ 159 w 4022"/>
                <a:gd name="T3" fmla="*/ 1 h 1694"/>
                <a:gd name="T4" fmla="*/ 157 w 4022"/>
                <a:gd name="T5" fmla="*/ 2 h 1694"/>
                <a:gd name="T6" fmla="*/ 155 w 4022"/>
                <a:gd name="T7" fmla="*/ 4 h 1694"/>
                <a:gd name="T8" fmla="*/ 153 w 4022"/>
                <a:gd name="T9" fmla="*/ 5 h 1694"/>
                <a:gd name="T10" fmla="*/ 150 w 4022"/>
                <a:gd name="T11" fmla="*/ 7 h 1694"/>
                <a:gd name="T12" fmla="*/ 149 w 4022"/>
                <a:gd name="T13" fmla="*/ 7 h 1694"/>
                <a:gd name="T14" fmla="*/ 146 w 4022"/>
                <a:gd name="T15" fmla="*/ 9 h 1694"/>
                <a:gd name="T16" fmla="*/ 143 w 4022"/>
                <a:gd name="T17" fmla="*/ 10 h 1694"/>
                <a:gd name="T18" fmla="*/ 140 w 4022"/>
                <a:gd name="T19" fmla="*/ 11 h 1694"/>
                <a:gd name="T20" fmla="*/ 136 w 4022"/>
                <a:gd name="T21" fmla="*/ 12 h 1694"/>
                <a:gd name="T22" fmla="*/ 134 w 4022"/>
                <a:gd name="T23" fmla="*/ 13 h 1694"/>
                <a:gd name="T24" fmla="*/ 130 w 4022"/>
                <a:gd name="T25" fmla="*/ 14 h 1694"/>
                <a:gd name="T26" fmla="*/ 126 w 4022"/>
                <a:gd name="T27" fmla="*/ 15 h 1694"/>
                <a:gd name="T28" fmla="*/ 122 w 4022"/>
                <a:gd name="T29" fmla="*/ 15 h 1694"/>
                <a:gd name="T30" fmla="*/ 118 w 4022"/>
                <a:gd name="T31" fmla="*/ 16 h 1694"/>
                <a:gd name="T32" fmla="*/ 113 w 4022"/>
                <a:gd name="T33" fmla="*/ 17 h 1694"/>
                <a:gd name="T34" fmla="*/ 110 w 4022"/>
                <a:gd name="T35" fmla="*/ 17 h 1694"/>
                <a:gd name="T36" fmla="*/ 106 w 4022"/>
                <a:gd name="T37" fmla="*/ 17 h 1694"/>
                <a:gd name="T38" fmla="*/ 104 w 4022"/>
                <a:gd name="T39" fmla="*/ 17 h 1694"/>
                <a:gd name="T40" fmla="*/ 101 w 4022"/>
                <a:gd name="T41" fmla="*/ 17 h 1694"/>
                <a:gd name="T42" fmla="*/ 97 w 4022"/>
                <a:gd name="T43" fmla="*/ 17 h 1694"/>
                <a:gd name="T44" fmla="*/ 94 w 4022"/>
                <a:gd name="T45" fmla="*/ 17 h 1694"/>
                <a:gd name="T46" fmla="*/ 88 w 4022"/>
                <a:gd name="T47" fmla="*/ 17 h 1694"/>
                <a:gd name="T48" fmla="*/ 84 w 4022"/>
                <a:gd name="T49" fmla="*/ 17 h 1694"/>
                <a:gd name="T50" fmla="*/ 81 w 4022"/>
                <a:gd name="T51" fmla="*/ 17 h 1694"/>
                <a:gd name="T52" fmla="*/ 77 w 4022"/>
                <a:gd name="T53" fmla="*/ 16 h 1694"/>
                <a:gd name="T54" fmla="*/ 75 w 4022"/>
                <a:gd name="T55" fmla="*/ 16 h 1694"/>
                <a:gd name="T56" fmla="*/ 69 w 4022"/>
                <a:gd name="T57" fmla="*/ 15 h 1694"/>
                <a:gd name="T58" fmla="*/ 63 w 4022"/>
                <a:gd name="T59" fmla="*/ 15 h 1694"/>
                <a:gd name="T60" fmla="*/ 60 w 4022"/>
                <a:gd name="T61" fmla="*/ 14 h 1694"/>
                <a:gd name="T62" fmla="*/ 54 w 4022"/>
                <a:gd name="T63" fmla="*/ 13 h 1694"/>
                <a:gd name="T64" fmla="*/ 51 w 4022"/>
                <a:gd name="T65" fmla="*/ 13 h 1694"/>
                <a:gd name="T66" fmla="*/ 46 w 4022"/>
                <a:gd name="T67" fmla="*/ 12 h 1694"/>
                <a:gd name="T68" fmla="*/ 41 w 4022"/>
                <a:gd name="T69" fmla="*/ 11 h 1694"/>
                <a:gd name="T70" fmla="*/ 35 w 4022"/>
                <a:gd name="T71" fmla="*/ 10 h 1694"/>
                <a:gd name="T72" fmla="*/ 28 w 4022"/>
                <a:gd name="T73" fmla="*/ 8 h 1694"/>
                <a:gd name="T74" fmla="*/ 21 w 4022"/>
                <a:gd name="T75" fmla="*/ 7 h 1694"/>
                <a:gd name="T76" fmla="*/ 18 w 4022"/>
                <a:gd name="T77" fmla="*/ 6 h 1694"/>
                <a:gd name="T78" fmla="*/ 11 w 4022"/>
                <a:gd name="T79" fmla="*/ 4 h 1694"/>
                <a:gd name="T80" fmla="*/ 4 w 4022"/>
                <a:gd name="T81" fmla="*/ 2 h 1694"/>
                <a:gd name="T82" fmla="*/ 0 w 4022"/>
                <a:gd name="T83" fmla="*/ 1 h 1694"/>
                <a:gd name="T84" fmla="*/ 2 w 4022"/>
                <a:gd name="T85" fmla="*/ 2 h 1694"/>
                <a:gd name="T86" fmla="*/ 4 w 4022"/>
                <a:gd name="T87" fmla="*/ 4 h 1694"/>
                <a:gd name="T88" fmla="*/ 6 w 4022"/>
                <a:gd name="T89" fmla="*/ 5 h 1694"/>
                <a:gd name="T90" fmla="*/ 8 w 4022"/>
                <a:gd name="T91" fmla="*/ 8 h 1694"/>
                <a:gd name="T92" fmla="*/ 9 w 4022"/>
                <a:gd name="T93" fmla="*/ 10 h 1694"/>
                <a:gd name="T94" fmla="*/ 11 w 4022"/>
                <a:gd name="T95" fmla="*/ 13 h 1694"/>
                <a:gd name="T96" fmla="*/ 12 w 4022"/>
                <a:gd name="T97" fmla="*/ 16 h 1694"/>
                <a:gd name="T98" fmla="*/ 13 w 4022"/>
                <a:gd name="T99" fmla="*/ 20 h 1694"/>
                <a:gd name="T100" fmla="*/ 14 w 4022"/>
                <a:gd name="T101" fmla="*/ 24 h 1694"/>
                <a:gd name="T102" fmla="*/ 15 w 4022"/>
                <a:gd name="T103" fmla="*/ 29 h 1694"/>
                <a:gd name="T104" fmla="*/ 16 w 4022"/>
                <a:gd name="T105" fmla="*/ 33 h 1694"/>
                <a:gd name="T106" fmla="*/ 17 w 4022"/>
                <a:gd name="T107" fmla="*/ 38 h 1694"/>
                <a:gd name="T108" fmla="*/ 18 w 4022"/>
                <a:gd name="T109" fmla="*/ 44 h 1694"/>
                <a:gd name="T110" fmla="*/ 18 w 4022"/>
                <a:gd name="T111" fmla="*/ 50 h 1694"/>
                <a:gd name="T112" fmla="*/ 18 w 4022"/>
                <a:gd name="T113" fmla="*/ 56 h 1694"/>
                <a:gd name="T114" fmla="*/ 19 w 4022"/>
                <a:gd name="T115" fmla="*/ 62 h 169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022"/>
                <a:gd name="T175" fmla="*/ 0 h 1694"/>
                <a:gd name="T176" fmla="*/ 4022 w 4022"/>
                <a:gd name="T177" fmla="*/ 1694 h 169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022" h="1693">
                  <a:moveTo>
                    <a:pt x="4022" y="1694"/>
                  </a:moveTo>
                  <a:lnTo>
                    <a:pt x="4022" y="0"/>
                  </a:lnTo>
                  <a:lnTo>
                    <a:pt x="3985" y="25"/>
                  </a:lnTo>
                  <a:lnTo>
                    <a:pt x="3967" y="37"/>
                  </a:lnTo>
                  <a:lnTo>
                    <a:pt x="3950" y="51"/>
                  </a:lnTo>
                  <a:lnTo>
                    <a:pt x="3931" y="62"/>
                  </a:lnTo>
                  <a:lnTo>
                    <a:pt x="3913" y="74"/>
                  </a:lnTo>
                  <a:lnTo>
                    <a:pt x="3877" y="99"/>
                  </a:lnTo>
                  <a:lnTo>
                    <a:pt x="3856" y="110"/>
                  </a:lnTo>
                  <a:lnTo>
                    <a:pt x="3837" y="121"/>
                  </a:lnTo>
                  <a:lnTo>
                    <a:pt x="3798" y="144"/>
                  </a:lnTo>
                  <a:lnTo>
                    <a:pt x="3758" y="164"/>
                  </a:lnTo>
                  <a:lnTo>
                    <a:pt x="3737" y="174"/>
                  </a:lnTo>
                  <a:lnTo>
                    <a:pt x="3718" y="186"/>
                  </a:lnTo>
                  <a:lnTo>
                    <a:pt x="3675" y="204"/>
                  </a:lnTo>
                  <a:lnTo>
                    <a:pt x="3653" y="213"/>
                  </a:lnTo>
                  <a:lnTo>
                    <a:pt x="3633" y="223"/>
                  </a:lnTo>
                  <a:lnTo>
                    <a:pt x="3589" y="241"/>
                  </a:lnTo>
                  <a:lnTo>
                    <a:pt x="3545" y="259"/>
                  </a:lnTo>
                  <a:lnTo>
                    <a:pt x="3498" y="275"/>
                  </a:lnTo>
                  <a:lnTo>
                    <a:pt x="3453" y="291"/>
                  </a:lnTo>
                  <a:lnTo>
                    <a:pt x="3405" y="306"/>
                  </a:lnTo>
                  <a:lnTo>
                    <a:pt x="3381" y="313"/>
                  </a:lnTo>
                  <a:lnTo>
                    <a:pt x="3359" y="321"/>
                  </a:lnTo>
                  <a:lnTo>
                    <a:pt x="3309" y="333"/>
                  </a:lnTo>
                  <a:lnTo>
                    <a:pt x="3259" y="346"/>
                  </a:lnTo>
                  <a:lnTo>
                    <a:pt x="3208" y="357"/>
                  </a:lnTo>
                  <a:lnTo>
                    <a:pt x="3157" y="368"/>
                  </a:lnTo>
                  <a:lnTo>
                    <a:pt x="3104" y="377"/>
                  </a:lnTo>
                  <a:lnTo>
                    <a:pt x="3050" y="386"/>
                  </a:lnTo>
                  <a:lnTo>
                    <a:pt x="2996" y="394"/>
                  </a:lnTo>
                  <a:lnTo>
                    <a:pt x="2942" y="402"/>
                  </a:lnTo>
                  <a:lnTo>
                    <a:pt x="2885" y="408"/>
                  </a:lnTo>
                  <a:lnTo>
                    <a:pt x="2828" y="414"/>
                  </a:lnTo>
                  <a:lnTo>
                    <a:pt x="2769" y="418"/>
                  </a:lnTo>
                  <a:lnTo>
                    <a:pt x="2740" y="420"/>
                  </a:lnTo>
                  <a:lnTo>
                    <a:pt x="2712" y="424"/>
                  </a:lnTo>
                  <a:lnTo>
                    <a:pt x="2652" y="426"/>
                  </a:lnTo>
                  <a:lnTo>
                    <a:pt x="2621" y="427"/>
                  </a:lnTo>
                  <a:lnTo>
                    <a:pt x="2592" y="429"/>
                  </a:lnTo>
                  <a:lnTo>
                    <a:pt x="2560" y="429"/>
                  </a:lnTo>
                  <a:lnTo>
                    <a:pt x="2529" y="431"/>
                  </a:lnTo>
                  <a:lnTo>
                    <a:pt x="2468" y="433"/>
                  </a:lnTo>
                  <a:lnTo>
                    <a:pt x="2435" y="432"/>
                  </a:lnTo>
                  <a:lnTo>
                    <a:pt x="2403" y="432"/>
                  </a:lnTo>
                  <a:lnTo>
                    <a:pt x="2340" y="431"/>
                  </a:lnTo>
                  <a:lnTo>
                    <a:pt x="2274" y="428"/>
                  </a:lnTo>
                  <a:lnTo>
                    <a:pt x="2208" y="427"/>
                  </a:lnTo>
                  <a:lnTo>
                    <a:pt x="2140" y="423"/>
                  </a:lnTo>
                  <a:lnTo>
                    <a:pt x="2106" y="420"/>
                  </a:lnTo>
                  <a:lnTo>
                    <a:pt x="2074" y="419"/>
                  </a:lnTo>
                  <a:lnTo>
                    <a:pt x="2038" y="416"/>
                  </a:lnTo>
                  <a:lnTo>
                    <a:pt x="2004" y="414"/>
                  </a:lnTo>
                  <a:lnTo>
                    <a:pt x="1935" y="409"/>
                  </a:lnTo>
                  <a:lnTo>
                    <a:pt x="1899" y="405"/>
                  </a:lnTo>
                  <a:lnTo>
                    <a:pt x="1864" y="401"/>
                  </a:lnTo>
                  <a:lnTo>
                    <a:pt x="1793" y="394"/>
                  </a:lnTo>
                  <a:lnTo>
                    <a:pt x="1720" y="385"/>
                  </a:lnTo>
                  <a:lnTo>
                    <a:pt x="1648" y="377"/>
                  </a:lnTo>
                  <a:lnTo>
                    <a:pt x="1573" y="367"/>
                  </a:lnTo>
                  <a:lnTo>
                    <a:pt x="1535" y="361"/>
                  </a:lnTo>
                  <a:lnTo>
                    <a:pt x="1499" y="357"/>
                  </a:lnTo>
                  <a:lnTo>
                    <a:pt x="1423" y="346"/>
                  </a:lnTo>
                  <a:lnTo>
                    <a:pt x="1347" y="334"/>
                  </a:lnTo>
                  <a:lnTo>
                    <a:pt x="1308" y="326"/>
                  </a:lnTo>
                  <a:lnTo>
                    <a:pt x="1269" y="319"/>
                  </a:lnTo>
                  <a:lnTo>
                    <a:pt x="1191" y="306"/>
                  </a:lnTo>
                  <a:lnTo>
                    <a:pt x="1150" y="298"/>
                  </a:lnTo>
                  <a:lnTo>
                    <a:pt x="1110" y="291"/>
                  </a:lnTo>
                  <a:lnTo>
                    <a:pt x="1031" y="276"/>
                  </a:lnTo>
                  <a:lnTo>
                    <a:pt x="949" y="259"/>
                  </a:lnTo>
                  <a:lnTo>
                    <a:pt x="868" y="242"/>
                  </a:lnTo>
                  <a:lnTo>
                    <a:pt x="784" y="224"/>
                  </a:lnTo>
                  <a:lnTo>
                    <a:pt x="701" y="206"/>
                  </a:lnTo>
                  <a:lnTo>
                    <a:pt x="615" y="186"/>
                  </a:lnTo>
                  <a:lnTo>
                    <a:pt x="530" y="165"/>
                  </a:lnTo>
                  <a:lnTo>
                    <a:pt x="486" y="154"/>
                  </a:lnTo>
                  <a:lnTo>
                    <a:pt x="443" y="144"/>
                  </a:lnTo>
                  <a:lnTo>
                    <a:pt x="357" y="123"/>
                  </a:lnTo>
                  <a:lnTo>
                    <a:pt x="268" y="99"/>
                  </a:lnTo>
                  <a:lnTo>
                    <a:pt x="180" y="77"/>
                  </a:lnTo>
                  <a:lnTo>
                    <a:pt x="89" y="52"/>
                  </a:lnTo>
                  <a:lnTo>
                    <a:pt x="44" y="39"/>
                  </a:lnTo>
                  <a:lnTo>
                    <a:pt x="0" y="28"/>
                  </a:lnTo>
                  <a:lnTo>
                    <a:pt x="26" y="40"/>
                  </a:lnTo>
                  <a:lnTo>
                    <a:pt x="52" y="55"/>
                  </a:lnTo>
                  <a:lnTo>
                    <a:pt x="77" y="72"/>
                  </a:lnTo>
                  <a:lnTo>
                    <a:pt x="103" y="91"/>
                  </a:lnTo>
                  <a:lnTo>
                    <a:pt x="126" y="113"/>
                  </a:lnTo>
                  <a:lnTo>
                    <a:pt x="149" y="137"/>
                  </a:lnTo>
                  <a:lnTo>
                    <a:pt x="171" y="163"/>
                  </a:lnTo>
                  <a:lnTo>
                    <a:pt x="194" y="194"/>
                  </a:lnTo>
                  <a:lnTo>
                    <a:pt x="213" y="224"/>
                  </a:lnTo>
                  <a:lnTo>
                    <a:pt x="233" y="257"/>
                  </a:lnTo>
                  <a:lnTo>
                    <a:pt x="251" y="292"/>
                  </a:lnTo>
                  <a:lnTo>
                    <a:pt x="271" y="331"/>
                  </a:lnTo>
                  <a:lnTo>
                    <a:pt x="288" y="370"/>
                  </a:lnTo>
                  <a:lnTo>
                    <a:pt x="305" y="412"/>
                  </a:lnTo>
                  <a:lnTo>
                    <a:pt x="320" y="457"/>
                  </a:lnTo>
                  <a:lnTo>
                    <a:pt x="336" y="505"/>
                  </a:lnTo>
                  <a:lnTo>
                    <a:pt x="349" y="554"/>
                  </a:lnTo>
                  <a:lnTo>
                    <a:pt x="362" y="605"/>
                  </a:lnTo>
                  <a:lnTo>
                    <a:pt x="375" y="659"/>
                  </a:lnTo>
                  <a:lnTo>
                    <a:pt x="387" y="714"/>
                  </a:lnTo>
                  <a:lnTo>
                    <a:pt x="398" y="772"/>
                  </a:lnTo>
                  <a:lnTo>
                    <a:pt x="408" y="832"/>
                  </a:lnTo>
                  <a:lnTo>
                    <a:pt x="417" y="894"/>
                  </a:lnTo>
                  <a:lnTo>
                    <a:pt x="426" y="960"/>
                  </a:lnTo>
                  <a:lnTo>
                    <a:pt x="433" y="1027"/>
                  </a:lnTo>
                  <a:lnTo>
                    <a:pt x="439" y="1096"/>
                  </a:lnTo>
                  <a:lnTo>
                    <a:pt x="445" y="1168"/>
                  </a:lnTo>
                  <a:lnTo>
                    <a:pt x="451" y="1242"/>
                  </a:lnTo>
                  <a:lnTo>
                    <a:pt x="454" y="1317"/>
                  </a:lnTo>
                  <a:lnTo>
                    <a:pt x="458" y="1396"/>
                  </a:lnTo>
                  <a:lnTo>
                    <a:pt x="460" y="1476"/>
                  </a:lnTo>
                  <a:lnTo>
                    <a:pt x="463" y="156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3" name="Freeform 6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DB9519A-23D4-4D1C-B7A8-62EDB39A2DFA}"/>
                </a:ext>
              </a:extLst>
            </p:cNvPr>
            <p:cNvSpPr/>
            <p:nvPr/>
          </p:nvSpPr>
          <p:spPr bwMode="auto">
            <a:xfrm>
              <a:off x="2694" y="3869"/>
              <a:ext cx="712" cy="72"/>
            </a:xfrm>
            <a:custGeom>
              <a:avLst/>
              <a:gdLst>
                <a:gd name="T0" fmla="*/ 0 w 3559"/>
                <a:gd name="T1" fmla="*/ 0 h 359"/>
                <a:gd name="T2" fmla="*/ 4 w 3559"/>
                <a:gd name="T3" fmla="*/ 2 h 359"/>
                <a:gd name="T4" fmla="*/ 9 w 3559"/>
                <a:gd name="T5" fmla="*/ 3 h 359"/>
                <a:gd name="T6" fmla="*/ 13 w 3559"/>
                <a:gd name="T7" fmla="*/ 5 h 359"/>
                <a:gd name="T8" fmla="*/ 18 w 3559"/>
                <a:gd name="T9" fmla="*/ 6 h 359"/>
                <a:gd name="T10" fmla="*/ 22 w 3559"/>
                <a:gd name="T11" fmla="*/ 8 h 359"/>
                <a:gd name="T12" fmla="*/ 27 w 3559"/>
                <a:gd name="T13" fmla="*/ 9 h 359"/>
                <a:gd name="T14" fmla="*/ 31 w 3559"/>
                <a:gd name="T15" fmla="*/ 10 h 359"/>
                <a:gd name="T16" fmla="*/ 36 w 3559"/>
                <a:gd name="T17" fmla="*/ 11 h 359"/>
                <a:gd name="T18" fmla="*/ 40 w 3559"/>
                <a:gd name="T19" fmla="*/ 12 h 359"/>
                <a:gd name="T20" fmla="*/ 44 w 3559"/>
                <a:gd name="T21" fmla="*/ 12 h 359"/>
                <a:gd name="T22" fmla="*/ 49 w 3559"/>
                <a:gd name="T23" fmla="*/ 13 h 359"/>
                <a:gd name="T24" fmla="*/ 53 w 3559"/>
                <a:gd name="T25" fmla="*/ 13 h 359"/>
                <a:gd name="T26" fmla="*/ 58 w 3559"/>
                <a:gd name="T27" fmla="*/ 14 h 359"/>
                <a:gd name="T28" fmla="*/ 62 w 3559"/>
                <a:gd name="T29" fmla="*/ 14 h 359"/>
                <a:gd name="T30" fmla="*/ 67 w 3559"/>
                <a:gd name="T31" fmla="*/ 14 h 359"/>
                <a:gd name="T32" fmla="*/ 71 w 3559"/>
                <a:gd name="T33" fmla="*/ 14 h 359"/>
                <a:gd name="T34" fmla="*/ 76 w 3559"/>
                <a:gd name="T35" fmla="*/ 14 h 359"/>
                <a:gd name="T36" fmla="*/ 80 w 3559"/>
                <a:gd name="T37" fmla="*/ 14 h 359"/>
                <a:gd name="T38" fmla="*/ 85 w 3559"/>
                <a:gd name="T39" fmla="*/ 14 h 359"/>
                <a:gd name="T40" fmla="*/ 89 w 3559"/>
                <a:gd name="T41" fmla="*/ 13 h 359"/>
                <a:gd name="T42" fmla="*/ 93 w 3559"/>
                <a:gd name="T43" fmla="*/ 13 h 359"/>
                <a:gd name="T44" fmla="*/ 98 w 3559"/>
                <a:gd name="T45" fmla="*/ 12 h 359"/>
                <a:gd name="T46" fmla="*/ 102 w 3559"/>
                <a:gd name="T47" fmla="*/ 12 h 359"/>
                <a:gd name="T48" fmla="*/ 107 w 3559"/>
                <a:gd name="T49" fmla="*/ 11 h 359"/>
                <a:gd name="T50" fmla="*/ 111 w 3559"/>
                <a:gd name="T51" fmla="*/ 10 h 359"/>
                <a:gd name="T52" fmla="*/ 116 w 3559"/>
                <a:gd name="T53" fmla="*/ 9 h 359"/>
                <a:gd name="T54" fmla="*/ 120 w 3559"/>
                <a:gd name="T55" fmla="*/ 8 h 359"/>
                <a:gd name="T56" fmla="*/ 125 w 3559"/>
                <a:gd name="T57" fmla="*/ 6 h 359"/>
                <a:gd name="T58" fmla="*/ 129 w 3559"/>
                <a:gd name="T59" fmla="*/ 5 h 359"/>
                <a:gd name="T60" fmla="*/ 133 w 3559"/>
                <a:gd name="T61" fmla="*/ 3 h 359"/>
                <a:gd name="T62" fmla="*/ 138 w 3559"/>
                <a:gd name="T63" fmla="*/ 2 h 359"/>
                <a:gd name="T64" fmla="*/ 142 w 3559"/>
                <a:gd name="T65" fmla="*/ 0 h 3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559"/>
                <a:gd name="T100" fmla="*/ 0 h 359"/>
                <a:gd name="T101" fmla="*/ 3559 w 3559"/>
                <a:gd name="T102" fmla="*/ 359 h 3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559" h="359">
                  <a:moveTo>
                    <a:pt x="0" y="0"/>
                  </a:moveTo>
                  <a:lnTo>
                    <a:pt x="111" y="42"/>
                  </a:lnTo>
                  <a:lnTo>
                    <a:pt x="222" y="83"/>
                  </a:lnTo>
                  <a:lnTo>
                    <a:pt x="333" y="120"/>
                  </a:lnTo>
                  <a:lnTo>
                    <a:pt x="445" y="157"/>
                  </a:lnTo>
                  <a:lnTo>
                    <a:pt x="556" y="187"/>
                  </a:lnTo>
                  <a:lnTo>
                    <a:pt x="667" y="218"/>
                  </a:lnTo>
                  <a:lnTo>
                    <a:pt x="778" y="244"/>
                  </a:lnTo>
                  <a:lnTo>
                    <a:pt x="889" y="269"/>
                  </a:lnTo>
                  <a:lnTo>
                    <a:pt x="1000" y="288"/>
                  </a:lnTo>
                  <a:lnTo>
                    <a:pt x="1111" y="308"/>
                  </a:lnTo>
                  <a:lnTo>
                    <a:pt x="1222" y="322"/>
                  </a:lnTo>
                  <a:lnTo>
                    <a:pt x="1333" y="336"/>
                  </a:lnTo>
                  <a:lnTo>
                    <a:pt x="1444" y="345"/>
                  </a:lnTo>
                  <a:lnTo>
                    <a:pt x="1555" y="353"/>
                  </a:lnTo>
                  <a:lnTo>
                    <a:pt x="1666" y="356"/>
                  </a:lnTo>
                  <a:lnTo>
                    <a:pt x="1779" y="359"/>
                  </a:lnTo>
                  <a:lnTo>
                    <a:pt x="1891" y="356"/>
                  </a:lnTo>
                  <a:lnTo>
                    <a:pt x="2002" y="353"/>
                  </a:lnTo>
                  <a:lnTo>
                    <a:pt x="2113" y="345"/>
                  </a:lnTo>
                  <a:lnTo>
                    <a:pt x="2224" y="336"/>
                  </a:lnTo>
                  <a:lnTo>
                    <a:pt x="2335" y="322"/>
                  </a:lnTo>
                  <a:lnTo>
                    <a:pt x="2446" y="308"/>
                  </a:lnTo>
                  <a:lnTo>
                    <a:pt x="2557" y="288"/>
                  </a:lnTo>
                  <a:lnTo>
                    <a:pt x="2668" y="269"/>
                  </a:lnTo>
                  <a:lnTo>
                    <a:pt x="2779" y="244"/>
                  </a:lnTo>
                  <a:lnTo>
                    <a:pt x="2890" y="218"/>
                  </a:lnTo>
                  <a:lnTo>
                    <a:pt x="3001" y="187"/>
                  </a:lnTo>
                  <a:lnTo>
                    <a:pt x="3112" y="157"/>
                  </a:lnTo>
                  <a:lnTo>
                    <a:pt x="3223" y="120"/>
                  </a:lnTo>
                  <a:lnTo>
                    <a:pt x="3334" y="83"/>
                  </a:lnTo>
                  <a:lnTo>
                    <a:pt x="3445" y="42"/>
                  </a:lnTo>
                  <a:lnTo>
                    <a:pt x="3559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4" name="Group 6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AB0A4E3-6E70-484A-9C86-EF2DAA833437}"/>
              </a:ext>
            </a:extLst>
          </p:cNvPr>
          <p:cNvGrpSpPr/>
          <p:nvPr/>
        </p:nvGrpSpPr>
        <p:grpSpPr>
          <a:xfrm>
            <a:off x="6203398" y="5219364"/>
            <a:ext cx="1336596" cy="1493200"/>
            <a:chOff x="1227" y="3156"/>
            <a:chExt cx="864" cy="943"/>
          </a:xfrm>
        </p:grpSpPr>
        <p:sp>
          <p:nvSpPr>
            <p:cNvPr id="75" name="Text Box 1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34BD07B-A2FE-40C3-86F0-C8C40C928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7" y="3769"/>
              <a:ext cx="8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zh-CN" altLang="en-US" sz="2800">
                  <a:solidFill>
                    <a:srgbClr val="111111"/>
                  </a:solidFill>
                  <a:latin typeface="Times New Roman" pitchFamily="18" charset="0"/>
                </a:rPr>
                <a:t>石块</a:t>
              </a:r>
            </a:p>
          </p:txBody>
        </p:sp>
        <p:sp>
          <p:nvSpPr>
            <p:cNvPr id="76" name="Freeform 61" descr="白色大理石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407693F-7135-44D9-9FFF-D755C324FB7C}"/>
                </a:ext>
              </a:extLst>
            </p:cNvPr>
            <p:cNvSpPr/>
            <p:nvPr/>
          </p:nvSpPr>
          <p:spPr bwMode="auto">
            <a:xfrm>
              <a:off x="1234" y="3156"/>
              <a:ext cx="816" cy="593"/>
            </a:xfrm>
            <a:custGeom>
              <a:avLst/>
              <a:gdLst>
                <a:gd name="T0" fmla="*/ 0 w 846"/>
                <a:gd name="T1" fmla="*/ 364 h 599"/>
                <a:gd name="T2" fmla="*/ 13 w 846"/>
                <a:gd name="T3" fmla="*/ 255 h 599"/>
                <a:gd name="T4" fmla="*/ 27 w 846"/>
                <a:gd name="T5" fmla="*/ 166 h 599"/>
                <a:gd name="T6" fmla="*/ 264 w 846"/>
                <a:gd name="T7" fmla="*/ 22 h 599"/>
                <a:gd name="T8" fmla="*/ 456 w 846"/>
                <a:gd name="T9" fmla="*/ 39 h 599"/>
                <a:gd name="T10" fmla="*/ 494 w 846"/>
                <a:gd name="T11" fmla="*/ 61 h 599"/>
                <a:gd name="T12" fmla="*/ 532 w 846"/>
                <a:gd name="T13" fmla="*/ 103 h 599"/>
                <a:gd name="T14" fmla="*/ 579 w 846"/>
                <a:gd name="T15" fmla="*/ 119 h 599"/>
                <a:gd name="T16" fmla="*/ 601 w 846"/>
                <a:gd name="T17" fmla="*/ 127 h 599"/>
                <a:gd name="T18" fmla="*/ 640 w 846"/>
                <a:gd name="T19" fmla="*/ 158 h 599"/>
                <a:gd name="T20" fmla="*/ 686 w 846"/>
                <a:gd name="T21" fmla="*/ 175 h 599"/>
                <a:gd name="T22" fmla="*/ 723 w 846"/>
                <a:gd name="T23" fmla="*/ 247 h 599"/>
                <a:gd name="T24" fmla="*/ 770 w 846"/>
                <a:gd name="T25" fmla="*/ 321 h 599"/>
                <a:gd name="T26" fmla="*/ 785 w 846"/>
                <a:gd name="T27" fmla="*/ 368 h 599"/>
                <a:gd name="T28" fmla="*/ 777 w 846"/>
                <a:gd name="T29" fmla="*/ 441 h 599"/>
                <a:gd name="T30" fmla="*/ 740 w 846"/>
                <a:gd name="T31" fmla="*/ 481 h 599"/>
                <a:gd name="T32" fmla="*/ 700 w 846"/>
                <a:gd name="T33" fmla="*/ 522 h 599"/>
                <a:gd name="T34" fmla="*/ 525 w 846"/>
                <a:gd name="T35" fmla="*/ 562 h 599"/>
                <a:gd name="T36" fmla="*/ 318 w 846"/>
                <a:gd name="T37" fmla="*/ 570 h 599"/>
                <a:gd name="T38" fmla="*/ 180 w 846"/>
                <a:gd name="T39" fmla="*/ 539 h 599"/>
                <a:gd name="T40" fmla="*/ 73 w 846"/>
                <a:gd name="T41" fmla="*/ 465 h 599"/>
                <a:gd name="T42" fmla="*/ 13 w 846"/>
                <a:gd name="T43" fmla="*/ 409 h 599"/>
                <a:gd name="T44" fmla="*/ 0 w 846"/>
                <a:gd name="T45" fmla="*/ 364 h 59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46"/>
                <a:gd name="T70" fmla="*/ 0 h 599"/>
                <a:gd name="T71" fmla="*/ 846 w 846"/>
                <a:gd name="T72" fmla="*/ 599 h 59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45" h="599">
                  <a:moveTo>
                    <a:pt x="0" y="372"/>
                  </a:moveTo>
                  <a:cubicBezTo>
                    <a:pt x="0" y="346"/>
                    <a:pt x="8" y="295"/>
                    <a:pt x="13" y="261"/>
                  </a:cubicBezTo>
                  <a:cubicBezTo>
                    <a:pt x="14" y="255"/>
                    <a:pt x="18" y="189"/>
                    <a:pt x="29" y="170"/>
                  </a:cubicBezTo>
                  <a:cubicBezTo>
                    <a:pt x="73" y="98"/>
                    <a:pt x="207" y="51"/>
                    <a:pt x="284" y="22"/>
                  </a:cubicBezTo>
                  <a:cubicBezTo>
                    <a:pt x="361" y="0"/>
                    <a:pt x="449" y="32"/>
                    <a:pt x="490" y="39"/>
                  </a:cubicBezTo>
                  <a:cubicBezTo>
                    <a:pt x="531" y="46"/>
                    <a:pt x="517" y="52"/>
                    <a:pt x="531" y="63"/>
                  </a:cubicBezTo>
                  <a:cubicBezTo>
                    <a:pt x="545" y="74"/>
                    <a:pt x="557" y="95"/>
                    <a:pt x="572" y="105"/>
                  </a:cubicBezTo>
                  <a:cubicBezTo>
                    <a:pt x="587" y="115"/>
                    <a:pt x="610" y="117"/>
                    <a:pt x="622" y="121"/>
                  </a:cubicBezTo>
                  <a:cubicBezTo>
                    <a:pt x="630" y="124"/>
                    <a:pt x="646" y="129"/>
                    <a:pt x="646" y="129"/>
                  </a:cubicBezTo>
                  <a:cubicBezTo>
                    <a:pt x="661" y="144"/>
                    <a:pt x="667" y="153"/>
                    <a:pt x="688" y="162"/>
                  </a:cubicBezTo>
                  <a:cubicBezTo>
                    <a:pt x="704" y="169"/>
                    <a:pt x="737" y="179"/>
                    <a:pt x="737" y="179"/>
                  </a:cubicBezTo>
                  <a:cubicBezTo>
                    <a:pt x="753" y="203"/>
                    <a:pt x="762" y="228"/>
                    <a:pt x="778" y="253"/>
                  </a:cubicBezTo>
                  <a:cubicBezTo>
                    <a:pt x="787" y="291"/>
                    <a:pt x="795" y="304"/>
                    <a:pt x="827" y="327"/>
                  </a:cubicBezTo>
                  <a:cubicBezTo>
                    <a:pt x="829" y="332"/>
                    <a:pt x="844" y="371"/>
                    <a:pt x="844" y="376"/>
                  </a:cubicBezTo>
                  <a:cubicBezTo>
                    <a:pt x="844" y="401"/>
                    <a:pt x="846" y="427"/>
                    <a:pt x="836" y="450"/>
                  </a:cubicBezTo>
                  <a:cubicBezTo>
                    <a:pt x="828" y="468"/>
                    <a:pt x="809" y="477"/>
                    <a:pt x="795" y="491"/>
                  </a:cubicBezTo>
                  <a:cubicBezTo>
                    <a:pt x="790" y="496"/>
                    <a:pt x="755" y="531"/>
                    <a:pt x="753" y="532"/>
                  </a:cubicBezTo>
                  <a:cubicBezTo>
                    <a:pt x="696" y="554"/>
                    <a:pt x="625" y="565"/>
                    <a:pt x="564" y="574"/>
                  </a:cubicBezTo>
                  <a:cubicBezTo>
                    <a:pt x="486" y="599"/>
                    <a:pt x="431" y="587"/>
                    <a:pt x="342" y="582"/>
                  </a:cubicBezTo>
                  <a:cubicBezTo>
                    <a:pt x="293" y="566"/>
                    <a:pt x="244" y="556"/>
                    <a:pt x="194" y="549"/>
                  </a:cubicBezTo>
                  <a:cubicBezTo>
                    <a:pt x="155" y="523"/>
                    <a:pt x="115" y="506"/>
                    <a:pt x="79" y="475"/>
                  </a:cubicBezTo>
                  <a:cubicBezTo>
                    <a:pt x="59" y="458"/>
                    <a:pt x="38" y="430"/>
                    <a:pt x="13" y="417"/>
                  </a:cubicBezTo>
                  <a:cubicBezTo>
                    <a:pt x="0" y="400"/>
                    <a:pt x="0" y="398"/>
                    <a:pt x="0" y="372"/>
                  </a:cubicBezTo>
                  <a:close/>
                </a:path>
              </a:pathLst>
            </a:custGeom>
            <a:blipFill dpi="0" rotWithShape="1">
              <a:blip r:embed="rId7"/>
              <a:tile tx="0" ty="0" sx="100000" sy="100000" flip="none" algn="tl"/>
            </a:blipFill>
            <a:ln w="19050">
              <a:solidFill>
                <a:srgbClr val="5F5F5F"/>
              </a:solidFill>
              <a:round/>
            </a:ln>
          </p:spPr>
          <p:txBody>
            <a:bodyPr/>
            <a:lstStyle/>
            <a:p>
              <a:pPr>
                <a:buFontTx/>
                <a:buNone/>
              </a:pPr>
              <a:endParaRPr lang="zh-CN" altLang="en-US" sz="1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59603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二、测量液体的密度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、实验讨论：</a:t>
            </a: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B89591D-3B7A-42A6-AB6A-76DA5BCE75FA}"/>
              </a:ext>
            </a:extLst>
          </p:cNvPr>
          <p:cNvSpPr txBox="1"/>
          <p:nvPr/>
        </p:nvSpPr>
        <p:spPr>
          <a:xfrm>
            <a:off x="1151204" y="1907900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如何测量测量液体的质量？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79B189B-2AF6-45AE-A2E0-78E8350D65F7}"/>
              </a:ext>
            </a:extLst>
          </p:cNvPr>
          <p:cNvSpPr txBox="1"/>
          <p:nvPr/>
        </p:nvSpPr>
        <p:spPr>
          <a:xfrm>
            <a:off x="560639" y="2631231"/>
            <a:ext cx="4444092" cy="295305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defTabSz="898581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先用天平测出空烧杯的质量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然后在烧杯中装入一些盐水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测出它们的总质量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再将盐水倒入量筒中测出盐水的体积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endParaRPr lang="zh-CN" altLang="en-US"/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18A5617-534D-411E-974E-29CCE290E59E}"/>
              </a:ext>
            </a:extLst>
          </p:cNvPr>
          <p:cNvSpPr txBox="1"/>
          <p:nvPr/>
        </p:nvSpPr>
        <p:spPr>
          <a:xfrm>
            <a:off x="6112514" y="2641366"/>
            <a:ext cx="4708960" cy="2431383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defTabSz="898581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先用天平测出烧杯和盐水的总质量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然后将盐水倒入量筒中一部分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测出盐水体积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再测出余下的盐水和烧杯的质量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endParaRPr lang="zh-CN" altLang="en-US"/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F96CAE3-109A-4711-808B-7D49F061AE9F}"/>
              </a:ext>
            </a:extLst>
          </p:cNvPr>
          <p:cNvSpPr/>
          <p:nvPr/>
        </p:nvSpPr>
        <p:spPr bwMode="auto">
          <a:xfrm>
            <a:off x="406244" y="2597879"/>
            <a:ext cx="4708960" cy="2233151"/>
          </a:xfrm>
          <a:prstGeom prst="roundRect">
            <a:avLst>
              <a:gd name="adj" fmla="val 13037"/>
            </a:avLst>
          </a:prstGeom>
          <a:noFill/>
          <a:ln w="28575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79" name="矩形: 圆角 7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778B052-270A-4012-8EFC-4CCD85BD57EA}"/>
              </a:ext>
            </a:extLst>
          </p:cNvPr>
          <p:cNvSpPr/>
          <p:nvPr/>
        </p:nvSpPr>
        <p:spPr bwMode="auto">
          <a:xfrm>
            <a:off x="5897326" y="2587744"/>
            <a:ext cx="4894446" cy="2233151"/>
          </a:xfrm>
          <a:prstGeom prst="roundRect">
            <a:avLst>
              <a:gd name="adj" fmla="val 13037"/>
            </a:avLst>
          </a:prstGeom>
          <a:noFill/>
          <a:ln w="28575" cap="flat" cmpd="sng" algn="ctr">
            <a:solidFill>
              <a:srgbClr val="00B0F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C60E2C6-D12C-463F-9B22-A71FB98D5A41}"/>
              </a:ext>
            </a:extLst>
          </p:cNvPr>
          <p:cNvSpPr txBox="1"/>
          <p:nvPr/>
        </p:nvSpPr>
        <p:spPr>
          <a:xfrm>
            <a:off x="1537459" y="5794302"/>
            <a:ext cx="715549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那一种方案更好？</a:t>
            </a: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7C7DF8B-04D4-4A32-9FA5-030BB74DC960}"/>
              </a:ext>
            </a:extLst>
          </p:cNvPr>
          <p:cNvSpPr txBox="1"/>
          <p:nvPr/>
        </p:nvSpPr>
        <p:spPr>
          <a:xfrm>
            <a:off x="1189059" y="4978852"/>
            <a:ext cx="295933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方案一</a:t>
            </a:r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D15DC1D-B384-4D05-B48B-9E3B5095A8EA}"/>
              </a:ext>
            </a:extLst>
          </p:cNvPr>
          <p:cNvSpPr txBox="1"/>
          <p:nvPr/>
        </p:nvSpPr>
        <p:spPr>
          <a:xfrm>
            <a:off x="6864880" y="4978852"/>
            <a:ext cx="295933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方案二</a:t>
            </a:r>
          </a:p>
        </p:txBody>
      </p:sp>
    </p:spTree>
    <p:extLst>
      <p:ext uri="{BB962C8B-B14F-4D97-AF65-F5344CB8AC3E}">
        <p14:creationId xmlns:p14="http://schemas.microsoft.com/office/powerpoint/2010/main" val="871899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77" grpId="0"/>
      <p:bldP spid="14" grpId="0"/>
      <p:bldP spid="78" grpId="0"/>
      <p:bldP spid="15" grpId="0" animBg="1"/>
      <p:bldP spid="79" grpId="0" animBg="1"/>
      <p:bldP spid="17" grpId="0"/>
      <p:bldP spid="80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二、测量液体的密度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、实验讨论：</a:t>
            </a:r>
          </a:p>
        </p:txBody>
      </p:sp>
      <p:sp>
        <p:nvSpPr>
          <p:cNvPr id="27" name="Rectangle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DC535F3-554E-49F2-A29F-8FEA532BA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938" y="1926066"/>
            <a:ext cx="8311645" cy="19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方案二更好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，因为方案一在操作时，将盐水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全部倒入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量筒中测体积时，烧杯中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剩有少量盐水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，会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产生误差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，方案二则可以避免这种误差。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F8184AD-4B90-4022-A342-513189DD7F20}"/>
              </a:ext>
            </a:extLst>
          </p:cNvPr>
          <p:cNvGrpSpPr/>
          <p:nvPr/>
        </p:nvGrpSpPr>
        <p:grpSpPr>
          <a:xfrm>
            <a:off x="1664290" y="4354027"/>
            <a:ext cx="8246326" cy="2140268"/>
            <a:chOff x="1707876" y="4365141"/>
            <a:chExt cx="8462291" cy="2145732"/>
          </a:xfrm>
        </p:grpSpPr>
        <p:grpSp>
          <p:nvGrpSpPr>
            <p:cNvPr id="28" name="Group 16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630A5E5-90CD-4529-BB21-2E089EF84D8E}"/>
                </a:ext>
              </a:extLst>
            </p:cNvPr>
            <p:cNvGrpSpPr/>
            <p:nvPr/>
          </p:nvGrpSpPr>
          <p:grpSpPr>
            <a:xfrm>
              <a:off x="5350517" y="4919179"/>
              <a:ext cx="1230313" cy="1354137"/>
              <a:chOff x="2451" y="2044"/>
              <a:chExt cx="775" cy="853"/>
            </a:xfrm>
          </p:grpSpPr>
          <p:grpSp>
            <p:nvGrpSpPr>
              <p:cNvPr id="29" name="Group 13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B52D929-753A-4F4C-BB2F-E64BF8608181}"/>
                  </a:ext>
                </a:extLst>
              </p:cNvPr>
              <p:cNvGrpSpPr/>
              <p:nvPr/>
            </p:nvGrpSpPr>
            <p:grpSpPr>
              <a:xfrm>
                <a:off x="2451" y="2044"/>
                <a:ext cx="491" cy="392"/>
                <a:chOff x="12480" y="596"/>
                <a:chExt cx="840" cy="749"/>
              </a:xfrm>
            </p:grpSpPr>
            <p:grpSp>
              <p:nvGrpSpPr>
                <p:cNvPr id="40" name="xjhzja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BAE8B0A7-0747-468A-BAB5-064AD5DF61D2}"/>
                    </a:ext>
                  </a:extLst>
                </p:cNvPr>
                <p:cNvGrpSpPr/>
                <p:nvPr/>
              </p:nvGrpSpPr>
              <p:grpSpPr>
                <a:xfrm rot="3327236" flipH="1">
                  <a:off x="12527" y="611"/>
                  <a:ext cx="749" cy="720"/>
                  <a:chOff x="7740" y="816"/>
                  <a:chExt cx="1740" cy="1890"/>
                </a:xfrm>
              </p:grpSpPr>
              <p:sp>
                <p:nvSpPr>
                  <p:cNvPr id="43" name="AutoShape 140" descr="横虚线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E9498478-546F-477F-9D66-5C6475086DF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965" y="1746"/>
                    <a:ext cx="1440" cy="960"/>
                  </a:xfrm>
                  <a:prstGeom prst="flowChartAlternateProcess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Font typeface="Wingdings" pitchFamily="2" charset="2"/>
                      <a:buChar char="u"/>
                      <a:defRPr sz="2000" b="1">
                        <a:solidFill>
                          <a:schemeClr val="folHlink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60000"/>
                      <a:buFont typeface="Wingdings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zh-CN" altLang="en-US" sz="1400" b="0">
                      <a:solidFill>
                        <a:schemeClr val="bg1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4" name="Freeform 141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60B4867C-2613-4432-84B2-512FCA40BA7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740" y="816"/>
                    <a:ext cx="1740" cy="1129"/>
                  </a:xfrm>
                  <a:custGeom>
                    <a:avLst/>
                    <a:gdLst>
                      <a:gd name="T0" fmla="*/ 225 w 1740"/>
                      <a:gd name="T1" fmla="*/ 1129 h 1129"/>
                      <a:gd name="T2" fmla="*/ 225 w 1740"/>
                      <a:gd name="T3" fmla="*/ 360 h 1129"/>
                      <a:gd name="T4" fmla="*/ 225 w 1740"/>
                      <a:gd name="T5" fmla="*/ 180 h 1129"/>
                      <a:gd name="T6" fmla="*/ 0 w 1740"/>
                      <a:gd name="T7" fmla="*/ 45 h 1129"/>
                      <a:gd name="T8" fmla="*/ 285 w 1740"/>
                      <a:gd name="T9" fmla="*/ 0 h 1129"/>
                      <a:gd name="T10" fmla="*/ 1740 w 1740"/>
                      <a:gd name="T11" fmla="*/ 0 h 1129"/>
                      <a:gd name="T12" fmla="*/ 1665 w 1740"/>
                      <a:gd name="T13" fmla="*/ 120 h 1129"/>
                      <a:gd name="T14" fmla="*/ 1665 w 1740"/>
                      <a:gd name="T15" fmla="*/ 1129 h 112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40"/>
                      <a:gd name="T25" fmla="*/ 0 h 1129"/>
                      <a:gd name="T26" fmla="*/ 1740 w 1740"/>
                      <a:gd name="T27" fmla="*/ 1129 h 112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40" h="1129">
                        <a:moveTo>
                          <a:pt x="225" y="1129"/>
                        </a:moveTo>
                        <a:lnTo>
                          <a:pt x="225" y="360"/>
                        </a:lnTo>
                        <a:lnTo>
                          <a:pt x="225" y="180"/>
                        </a:lnTo>
                        <a:lnTo>
                          <a:pt x="0" y="45"/>
                        </a:lnTo>
                        <a:lnTo>
                          <a:pt x="285" y="0"/>
                        </a:lnTo>
                        <a:lnTo>
                          <a:pt x="1740" y="0"/>
                        </a:lnTo>
                        <a:lnTo>
                          <a:pt x="1665" y="120"/>
                        </a:lnTo>
                        <a:lnTo>
                          <a:pt x="1665" y="1129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41" name="AutoShape 142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BC01E688-2A53-413C-BE67-52291204D3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126040">
                  <a:off x="12558" y="713"/>
                  <a:ext cx="750" cy="510"/>
                </a:xfrm>
                <a:prstGeom prst="rtTriangle">
                  <a:avLst/>
                </a:prstGeom>
                <a:solidFill>
                  <a:srgbClr val="CC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Line 143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BE09CAFF-5D89-46D1-90CB-84944ABE41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0" y="971"/>
                  <a:ext cx="840" cy="0"/>
                </a:xfrm>
                <a:prstGeom prst="line">
                  <a:avLst/>
                </a:prstGeom>
                <a:noFill/>
                <a:ln w="28575">
                  <a:solidFill>
                    <a:srgbClr val="99CCFF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30" name="Group 16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2C47C4D-367C-4A22-AA63-A4BCF9A33B7F}"/>
                  </a:ext>
                </a:extLst>
              </p:cNvPr>
              <p:cNvGrpSpPr/>
              <p:nvPr/>
            </p:nvGrpSpPr>
            <p:grpSpPr>
              <a:xfrm>
                <a:off x="2845" y="2537"/>
                <a:ext cx="381" cy="360"/>
                <a:chOff x="3138" y="2985"/>
                <a:chExt cx="490" cy="515"/>
              </a:xfrm>
            </p:grpSpPr>
            <p:grpSp>
              <p:nvGrpSpPr>
                <p:cNvPr id="35" name="xjhzja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FD839447-C81D-4D6A-B51C-B8D9E113831B}"/>
                    </a:ext>
                  </a:extLst>
                </p:cNvPr>
                <p:cNvGrpSpPr/>
                <p:nvPr/>
              </p:nvGrpSpPr>
              <p:grpSpPr>
                <a:xfrm rot="21560446" flipH="1">
                  <a:off x="3138" y="2985"/>
                  <a:ext cx="490" cy="515"/>
                  <a:chOff x="7740" y="816"/>
                  <a:chExt cx="1740" cy="1890"/>
                </a:xfrm>
              </p:grpSpPr>
              <p:sp>
                <p:nvSpPr>
                  <p:cNvPr id="38" name="AutoShape 156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485277B6-A528-489D-8F04-4804C664E5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965" y="1746"/>
                    <a:ext cx="1440" cy="960"/>
                  </a:xfrm>
                  <a:prstGeom prst="flowChartAlternateProcess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Font typeface="Wingdings" pitchFamily="2" charset="2"/>
                      <a:buChar char="u"/>
                      <a:defRPr sz="2000" b="1">
                        <a:solidFill>
                          <a:schemeClr val="folHlink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60000"/>
                      <a:buFont typeface="Wingdings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zh-CN" altLang="en-US" sz="1400" b="0">
                      <a:solidFill>
                        <a:schemeClr val="bg1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9" name="Freeform 157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1AC0C03E-D747-46ED-BDFC-AA0BEBCF8E1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740" y="816"/>
                    <a:ext cx="1740" cy="1129"/>
                  </a:xfrm>
                  <a:custGeom>
                    <a:avLst/>
                    <a:gdLst>
                      <a:gd name="T0" fmla="*/ 225 w 1740"/>
                      <a:gd name="T1" fmla="*/ 1129 h 1129"/>
                      <a:gd name="T2" fmla="*/ 225 w 1740"/>
                      <a:gd name="T3" fmla="*/ 360 h 1129"/>
                      <a:gd name="T4" fmla="*/ 225 w 1740"/>
                      <a:gd name="T5" fmla="*/ 180 h 1129"/>
                      <a:gd name="T6" fmla="*/ 0 w 1740"/>
                      <a:gd name="T7" fmla="*/ 45 h 1129"/>
                      <a:gd name="T8" fmla="*/ 285 w 1740"/>
                      <a:gd name="T9" fmla="*/ 0 h 1129"/>
                      <a:gd name="T10" fmla="*/ 1740 w 1740"/>
                      <a:gd name="T11" fmla="*/ 0 h 1129"/>
                      <a:gd name="T12" fmla="*/ 1665 w 1740"/>
                      <a:gd name="T13" fmla="*/ 120 h 1129"/>
                      <a:gd name="T14" fmla="*/ 1665 w 1740"/>
                      <a:gd name="T15" fmla="*/ 1129 h 112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40"/>
                      <a:gd name="T25" fmla="*/ 0 h 1129"/>
                      <a:gd name="T26" fmla="*/ 1740 w 1740"/>
                      <a:gd name="T27" fmla="*/ 1129 h 112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40" h="1129">
                        <a:moveTo>
                          <a:pt x="225" y="1129"/>
                        </a:moveTo>
                        <a:lnTo>
                          <a:pt x="225" y="360"/>
                        </a:lnTo>
                        <a:lnTo>
                          <a:pt x="225" y="180"/>
                        </a:lnTo>
                        <a:lnTo>
                          <a:pt x="0" y="45"/>
                        </a:lnTo>
                        <a:lnTo>
                          <a:pt x="285" y="0"/>
                        </a:lnTo>
                        <a:lnTo>
                          <a:pt x="1740" y="0"/>
                        </a:lnTo>
                        <a:lnTo>
                          <a:pt x="1665" y="120"/>
                        </a:lnTo>
                        <a:lnTo>
                          <a:pt x="1665" y="1129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37" name="Line 15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E5FD47A0-1C99-4843-9794-4EF41EA4D5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48" y="3282"/>
                  <a:ext cx="424" cy="0"/>
                </a:xfrm>
                <a:prstGeom prst="line">
                  <a:avLst/>
                </a:prstGeom>
                <a:noFill/>
                <a:ln w="28575">
                  <a:solidFill>
                    <a:srgbClr val="6699FF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1" name="Arc 16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F7FB2C8-8CFC-4CFD-A9A9-C3AA45E3A0FA}"/>
                  </a:ext>
                </a:extLst>
              </p:cNvPr>
              <p:cNvSpPr/>
              <p:nvPr/>
            </p:nvSpPr>
            <p:spPr bwMode="auto">
              <a:xfrm>
                <a:off x="2944" y="2259"/>
                <a:ext cx="123" cy="265"/>
              </a:xfrm>
              <a:custGeom>
                <a:avLst/>
                <a:gdLst>
                  <a:gd name="T0" fmla="*/ 0 w 20794"/>
                  <a:gd name="T1" fmla="*/ 0 h 21600"/>
                  <a:gd name="T2" fmla="*/ 0 w 20794"/>
                  <a:gd name="T3" fmla="*/ 0 h 21600"/>
                  <a:gd name="T4" fmla="*/ 0 w 2079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794"/>
                  <a:gd name="T10" fmla="*/ 0 h 21600"/>
                  <a:gd name="T11" fmla="*/ 20794 w 2079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94" h="21600" fill="none" extrusionOk="0">
                    <a:moveTo>
                      <a:pt x="-1" y="0"/>
                    </a:moveTo>
                    <a:cubicBezTo>
                      <a:pt x="9678" y="0"/>
                      <a:pt x="18175" y="6438"/>
                      <a:pt x="20794" y="15755"/>
                    </a:cubicBezTo>
                  </a:path>
                  <a:path w="20794" h="21600" stroke="0" extrusionOk="0">
                    <a:moveTo>
                      <a:pt x="-1" y="0"/>
                    </a:moveTo>
                    <a:cubicBezTo>
                      <a:pt x="9678" y="0"/>
                      <a:pt x="18175" y="6438"/>
                      <a:pt x="20794" y="1575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99FF"/>
                </a:solidFill>
                <a:prstDash val="sysDot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45" name="Group 18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907374F-ADBB-48B0-A452-07565A4DCB98}"/>
                </a:ext>
              </a:extLst>
            </p:cNvPr>
            <p:cNvGrpSpPr/>
            <p:nvPr/>
          </p:nvGrpSpPr>
          <p:grpSpPr>
            <a:xfrm>
              <a:off x="1707876" y="4397911"/>
              <a:ext cx="3236913" cy="2112962"/>
              <a:chOff x="320" y="2041"/>
              <a:chExt cx="2039" cy="1331"/>
            </a:xfrm>
          </p:grpSpPr>
          <p:pic>
            <p:nvPicPr>
              <p:cNvPr id="46" name="Picture 166" descr="tp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71FEFA26-4B99-4FF6-8054-72348B9D77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20" y="2041"/>
                <a:ext cx="2039" cy="1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" name="Group 14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8DCBA61C-CBC5-4C54-8A58-4CEC1DCAB04D}"/>
                  </a:ext>
                </a:extLst>
              </p:cNvPr>
              <p:cNvGrpSpPr/>
              <p:nvPr/>
            </p:nvGrpSpPr>
            <p:grpSpPr>
              <a:xfrm>
                <a:off x="574" y="2190"/>
                <a:ext cx="373" cy="371"/>
                <a:chOff x="12526" y="609"/>
                <a:chExt cx="749" cy="720"/>
              </a:xfrm>
            </p:grpSpPr>
            <p:grpSp>
              <p:nvGrpSpPr>
                <p:cNvPr id="56" name="xjhzja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BD59BA51-5B77-45B6-B7B5-CFA9DE39D3C8}"/>
                    </a:ext>
                  </a:extLst>
                </p:cNvPr>
                <p:cNvGrpSpPr/>
                <p:nvPr/>
              </p:nvGrpSpPr>
              <p:grpSpPr>
                <a:xfrm rot="21560446" flipH="1">
                  <a:off x="12526" y="609"/>
                  <a:ext cx="749" cy="720"/>
                  <a:chOff x="7740" y="816"/>
                  <a:chExt cx="1740" cy="1890"/>
                </a:xfrm>
              </p:grpSpPr>
              <p:sp>
                <p:nvSpPr>
                  <p:cNvPr id="59" name="AutoShape 146" descr="横虚线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DC99C3A8-70CE-4D6D-9D96-EDC6DDDA47A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965" y="1746"/>
                    <a:ext cx="1440" cy="960"/>
                  </a:xfrm>
                  <a:prstGeom prst="flowChartAlternateProcess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Font typeface="Wingdings" pitchFamily="2" charset="2"/>
                      <a:buChar char="u"/>
                      <a:defRPr sz="2000" b="1">
                        <a:solidFill>
                          <a:schemeClr val="folHlink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60000"/>
                      <a:buFont typeface="Wingdings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zh-CN" altLang="en-US" sz="1400" b="0">
                      <a:solidFill>
                        <a:schemeClr val="bg1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0" name="Freeform 147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78265425-B7A1-4512-8371-1E3099C6CD8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740" y="816"/>
                    <a:ext cx="1740" cy="1129"/>
                  </a:xfrm>
                  <a:custGeom>
                    <a:avLst/>
                    <a:gdLst>
                      <a:gd name="T0" fmla="*/ 225 w 1740"/>
                      <a:gd name="T1" fmla="*/ 1129 h 1129"/>
                      <a:gd name="T2" fmla="*/ 225 w 1740"/>
                      <a:gd name="T3" fmla="*/ 360 h 1129"/>
                      <a:gd name="T4" fmla="*/ 225 w 1740"/>
                      <a:gd name="T5" fmla="*/ 180 h 1129"/>
                      <a:gd name="T6" fmla="*/ 0 w 1740"/>
                      <a:gd name="T7" fmla="*/ 45 h 1129"/>
                      <a:gd name="T8" fmla="*/ 285 w 1740"/>
                      <a:gd name="T9" fmla="*/ 0 h 1129"/>
                      <a:gd name="T10" fmla="*/ 1740 w 1740"/>
                      <a:gd name="T11" fmla="*/ 0 h 1129"/>
                      <a:gd name="T12" fmla="*/ 1665 w 1740"/>
                      <a:gd name="T13" fmla="*/ 120 h 1129"/>
                      <a:gd name="T14" fmla="*/ 1665 w 1740"/>
                      <a:gd name="T15" fmla="*/ 1129 h 112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40"/>
                      <a:gd name="T25" fmla="*/ 0 h 1129"/>
                      <a:gd name="T26" fmla="*/ 1740 w 1740"/>
                      <a:gd name="T27" fmla="*/ 1129 h 112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40" h="1129">
                        <a:moveTo>
                          <a:pt x="225" y="1129"/>
                        </a:moveTo>
                        <a:lnTo>
                          <a:pt x="225" y="360"/>
                        </a:lnTo>
                        <a:lnTo>
                          <a:pt x="225" y="180"/>
                        </a:lnTo>
                        <a:lnTo>
                          <a:pt x="0" y="45"/>
                        </a:lnTo>
                        <a:lnTo>
                          <a:pt x="285" y="0"/>
                        </a:lnTo>
                        <a:lnTo>
                          <a:pt x="1740" y="0"/>
                        </a:lnTo>
                        <a:lnTo>
                          <a:pt x="1665" y="120"/>
                        </a:lnTo>
                        <a:lnTo>
                          <a:pt x="1665" y="1129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7" name="Rectangle 14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7C1058E4-931D-48EA-9F9E-CC96B3F786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82" y="791"/>
                  <a:ext cx="576" cy="51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8" name="Line 14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3F208BBB-FC39-45A2-8937-71115C04F5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70" y="797"/>
                  <a:ext cx="600" cy="0"/>
                </a:xfrm>
                <a:prstGeom prst="line">
                  <a:avLst/>
                </a:prstGeom>
                <a:noFill/>
                <a:ln w="28575">
                  <a:solidFill>
                    <a:srgbClr val="99CCFF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8" name="xjhlx2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29DDB95-98EE-4E71-8F92-00AF6D516242}"/>
                  </a:ext>
                </a:extLst>
              </p:cNvPr>
              <p:cNvGrpSpPr/>
              <p:nvPr/>
            </p:nvGrpSpPr>
            <p:grpSpPr>
              <a:xfrm>
                <a:off x="1880" y="2177"/>
                <a:ext cx="218" cy="363"/>
                <a:chOff x="3780" y="1284"/>
                <a:chExt cx="2340" cy="2808"/>
              </a:xfrm>
            </p:grpSpPr>
            <p:sp>
              <p:nvSpPr>
                <p:cNvPr id="53" name="Oval 16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A49C41B8-F2F0-4117-AA85-ABCBD70585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0" y="1284"/>
                  <a:ext cx="1260" cy="3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4" name="Rectangle 16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E9752B37-80A7-449E-813E-935CF41ECB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0" y="2376"/>
                  <a:ext cx="2340" cy="1716"/>
                </a:xfrm>
                <a:prstGeom prst="rect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5" name="Freeform 170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49540E65-1020-4262-93DF-C739DF711F46}"/>
                    </a:ext>
                  </a:extLst>
                </p:cNvPr>
                <p:cNvSpPr/>
                <p:nvPr/>
              </p:nvSpPr>
              <p:spPr bwMode="auto">
                <a:xfrm>
                  <a:off x="4320" y="1596"/>
                  <a:ext cx="1260" cy="780"/>
                </a:xfrm>
                <a:custGeom>
                  <a:avLst/>
                  <a:gdLst>
                    <a:gd name="T0" fmla="*/ 360 w 1260"/>
                    <a:gd name="T1" fmla="*/ 0 h 780"/>
                    <a:gd name="T2" fmla="*/ 0 w 1260"/>
                    <a:gd name="T3" fmla="*/ 780 h 780"/>
                    <a:gd name="T4" fmla="*/ 1260 w 1260"/>
                    <a:gd name="T5" fmla="*/ 780 h 780"/>
                    <a:gd name="T6" fmla="*/ 900 w 1260"/>
                    <a:gd name="T7" fmla="*/ 0 h 7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60"/>
                    <a:gd name="T13" fmla="*/ 0 h 780"/>
                    <a:gd name="T14" fmla="*/ 1260 w 1260"/>
                    <a:gd name="T15" fmla="*/ 780 h 7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60" h="780">
                      <a:moveTo>
                        <a:pt x="360" y="0"/>
                      </a:moveTo>
                      <a:lnTo>
                        <a:pt x="0" y="780"/>
                      </a:lnTo>
                      <a:lnTo>
                        <a:pt x="1260" y="780"/>
                      </a:lnTo>
                      <a:lnTo>
                        <a:pt x="90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9" name="xjhlx2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0E604D6-1BBF-49DD-9864-5D01FE807A11}"/>
                  </a:ext>
                </a:extLst>
              </p:cNvPr>
              <p:cNvGrpSpPr/>
              <p:nvPr/>
            </p:nvGrpSpPr>
            <p:grpSpPr>
              <a:xfrm>
                <a:off x="1771" y="2368"/>
                <a:ext cx="118" cy="163"/>
                <a:chOff x="3780" y="1284"/>
                <a:chExt cx="2340" cy="2808"/>
              </a:xfrm>
            </p:grpSpPr>
            <p:sp>
              <p:nvSpPr>
                <p:cNvPr id="50" name="Oval 172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0660C9A8-B122-455D-88AA-063E1DB304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0" y="1284"/>
                  <a:ext cx="1260" cy="3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1" name="Rectangle 173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7C1FDFE4-C539-4202-BE45-99475881DE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0" y="2376"/>
                  <a:ext cx="2340" cy="1716"/>
                </a:xfrm>
                <a:prstGeom prst="rect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2" name="Freeform 174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4D7F677-61A9-458A-B36E-F62031A3AC65}"/>
                    </a:ext>
                  </a:extLst>
                </p:cNvPr>
                <p:cNvSpPr/>
                <p:nvPr/>
              </p:nvSpPr>
              <p:spPr bwMode="auto">
                <a:xfrm>
                  <a:off x="4320" y="1596"/>
                  <a:ext cx="1260" cy="780"/>
                </a:xfrm>
                <a:custGeom>
                  <a:avLst/>
                  <a:gdLst>
                    <a:gd name="T0" fmla="*/ 360 w 1260"/>
                    <a:gd name="T1" fmla="*/ 0 h 780"/>
                    <a:gd name="T2" fmla="*/ 0 w 1260"/>
                    <a:gd name="T3" fmla="*/ 780 h 780"/>
                    <a:gd name="T4" fmla="*/ 1260 w 1260"/>
                    <a:gd name="T5" fmla="*/ 780 h 780"/>
                    <a:gd name="T6" fmla="*/ 900 w 1260"/>
                    <a:gd name="T7" fmla="*/ 0 h 7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60"/>
                    <a:gd name="T13" fmla="*/ 0 h 780"/>
                    <a:gd name="T14" fmla="*/ 1260 w 1260"/>
                    <a:gd name="T15" fmla="*/ 780 h 7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60" h="780">
                      <a:moveTo>
                        <a:pt x="360" y="0"/>
                      </a:moveTo>
                      <a:lnTo>
                        <a:pt x="0" y="780"/>
                      </a:lnTo>
                      <a:lnTo>
                        <a:pt x="1260" y="780"/>
                      </a:lnTo>
                      <a:lnTo>
                        <a:pt x="90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61" name="Group 18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CE52997-C8C4-4D7A-A82E-549D88033CAA}"/>
                </a:ext>
              </a:extLst>
            </p:cNvPr>
            <p:cNvGrpSpPr/>
            <p:nvPr/>
          </p:nvGrpSpPr>
          <p:grpSpPr>
            <a:xfrm>
              <a:off x="6933255" y="4365141"/>
              <a:ext cx="3236912" cy="2112963"/>
              <a:chOff x="3457" y="2032"/>
              <a:chExt cx="2039" cy="1331"/>
            </a:xfrm>
          </p:grpSpPr>
          <p:pic>
            <p:nvPicPr>
              <p:cNvPr id="62" name="Picture 175" descr="tp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3AE0B524-3D2E-4098-9D25-229A83BE42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457" y="2032"/>
                <a:ext cx="2039" cy="1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63" name="Group 17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A94429A2-3B15-4784-9199-6F99DF58A6A2}"/>
                  </a:ext>
                </a:extLst>
              </p:cNvPr>
              <p:cNvGrpSpPr/>
              <p:nvPr/>
            </p:nvGrpSpPr>
            <p:grpSpPr>
              <a:xfrm>
                <a:off x="3668" y="2165"/>
                <a:ext cx="383" cy="380"/>
                <a:chOff x="13350" y="2081"/>
                <a:chExt cx="749" cy="720"/>
              </a:xfrm>
            </p:grpSpPr>
            <p:grpSp>
              <p:nvGrpSpPr>
                <p:cNvPr id="68" name="xjhzja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42D5F8A3-5065-4071-9BB0-BE6A51C14012}"/>
                    </a:ext>
                  </a:extLst>
                </p:cNvPr>
                <p:cNvGrpSpPr/>
                <p:nvPr/>
              </p:nvGrpSpPr>
              <p:grpSpPr>
                <a:xfrm rot="21560446" flipH="1">
                  <a:off x="13350" y="2081"/>
                  <a:ext cx="749" cy="720"/>
                  <a:chOff x="7740" y="816"/>
                  <a:chExt cx="1740" cy="1890"/>
                </a:xfrm>
              </p:grpSpPr>
              <p:sp>
                <p:nvSpPr>
                  <p:cNvPr id="70" name="AutoShape 178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5C6C4811-2F1D-42BF-B4C7-3157D20F9E9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965" y="1746"/>
                    <a:ext cx="1440" cy="960"/>
                  </a:xfrm>
                  <a:prstGeom prst="flowChartAlternateProcess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Font typeface="Wingdings" pitchFamily="2" charset="2"/>
                      <a:buChar char="u"/>
                      <a:defRPr sz="2000" b="1">
                        <a:solidFill>
                          <a:schemeClr val="folHlink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60000"/>
                      <a:buFont typeface="Wingdings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1"/>
                      </a:buClr>
                      <a:buSzPct val="60000"/>
                      <a:buFont typeface="Wingdings" pitchFamily="2" charset="2"/>
                      <a:buChar char="n"/>
                      <a:defRPr sz="1400"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zh-CN" altLang="en-US" sz="1400" b="0">
                      <a:solidFill>
                        <a:schemeClr val="bg1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1" name="Freeform 179">
                    <a:extLst>
                      <a:ext uri="{FF2B5EF4-FFF2-40B4-BE49-F238E27FC236}">
                        <a16:creationId xmlns:a16="http://schemas.microsoft.com/office/drawing/2014/main" xmlns:p15="http://schemas.microsoft.com/office/powerpoint/2012/main" xmlns:p14="http://schemas.microsoft.com/office/powerpoint/2010/main" xmlns="" id="{7A5B6C21-B03F-479E-8D76-7D696B261E2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740" y="816"/>
                    <a:ext cx="1740" cy="1129"/>
                  </a:xfrm>
                  <a:custGeom>
                    <a:avLst/>
                    <a:gdLst>
                      <a:gd name="T0" fmla="*/ 225 w 1740"/>
                      <a:gd name="T1" fmla="*/ 1129 h 1129"/>
                      <a:gd name="T2" fmla="*/ 225 w 1740"/>
                      <a:gd name="T3" fmla="*/ 360 h 1129"/>
                      <a:gd name="T4" fmla="*/ 225 w 1740"/>
                      <a:gd name="T5" fmla="*/ 180 h 1129"/>
                      <a:gd name="T6" fmla="*/ 0 w 1740"/>
                      <a:gd name="T7" fmla="*/ 45 h 1129"/>
                      <a:gd name="T8" fmla="*/ 285 w 1740"/>
                      <a:gd name="T9" fmla="*/ 0 h 1129"/>
                      <a:gd name="T10" fmla="*/ 1740 w 1740"/>
                      <a:gd name="T11" fmla="*/ 0 h 1129"/>
                      <a:gd name="T12" fmla="*/ 1665 w 1740"/>
                      <a:gd name="T13" fmla="*/ 120 h 1129"/>
                      <a:gd name="T14" fmla="*/ 1665 w 1740"/>
                      <a:gd name="T15" fmla="*/ 1129 h 112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40"/>
                      <a:gd name="T25" fmla="*/ 0 h 1129"/>
                      <a:gd name="T26" fmla="*/ 1740 w 1740"/>
                      <a:gd name="T27" fmla="*/ 1129 h 112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40" h="1129">
                        <a:moveTo>
                          <a:pt x="225" y="1129"/>
                        </a:moveTo>
                        <a:lnTo>
                          <a:pt x="225" y="360"/>
                        </a:lnTo>
                        <a:lnTo>
                          <a:pt x="225" y="180"/>
                        </a:lnTo>
                        <a:lnTo>
                          <a:pt x="0" y="45"/>
                        </a:lnTo>
                        <a:lnTo>
                          <a:pt x="285" y="0"/>
                        </a:lnTo>
                        <a:lnTo>
                          <a:pt x="1740" y="0"/>
                        </a:lnTo>
                        <a:lnTo>
                          <a:pt x="1665" y="120"/>
                        </a:lnTo>
                        <a:lnTo>
                          <a:pt x="1665" y="1129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9" name="Line 180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C275FA31-2EEA-4990-B77D-25BA245C9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392" y="2513"/>
                  <a:ext cx="600" cy="0"/>
                </a:xfrm>
                <a:prstGeom prst="line">
                  <a:avLst/>
                </a:prstGeom>
                <a:noFill/>
                <a:ln w="28575">
                  <a:solidFill>
                    <a:srgbClr val="99CCFF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64" name="xjhlx2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EC311CA-7B0C-43EB-8B50-7567A10A8C55}"/>
                  </a:ext>
                </a:extLst>
              </p:cNvPr>
              <p:cNvGrpSpPr/>
              <p:nvPr/>
            </p:nvGrpSpPr>
            <p:grpSpPr>
              <a:xfrm>
                <a:off x="5017" y="2275"/>
                <a:ext cx="160" cy="229"/>
                <a:chOff x="3780" y="1284"/>
                <a:chExt cx="2340" cy="2808"/>
              </a:xfrm>
            </p:grpSpPr>
            <p:sp>
              <p:nvSpPr>
                <p:cNvPr id="65" name="Oval 182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2AEC2D0F-2CD7-4D2E-B3E8-D456E48357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0" y="1284"/>
                  <a:ext cx="1260" cy="3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6" name="Rectangle 183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E897FFDA-238B-4E33-AAE3-B99A367C5A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0" y="2376"/>
                  <a:ext cx="2340" cy="1716"/>
                </a:xfrm>
                <a:prstGeom prst="rect">
                  <a:avLst/>
                </a:pr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zh-CN" altLang="en-US" sz="1400" b="0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7" name="Freeform 184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A8D8EBFF-92C3-4B07-94BD-D1BBEE195FA3}"/>
                    </a:ext>
                  </a:extLst>
                </p:cNvPr>
                <p:cNvSpPr/>
                <p:nvPr/>
              </p:nvSpPr>
              <p:spPr bwMode="auto">
                <a:xfrm>
                  <a:off x="4320" y="1596"/>
                  <a:ext cx="1260" cy="780"/>
                </a:xfrm>
                <a:custGeom>
                  <a:avLst/>
                  <a:gdLst>
                    <a:gd name="T0" fmla="*/ 360 w 1260"/>
                    <a:gd name="T1" fmla="*/ 0 h 780"/>
                    <a:gd name="T2" fmla="*/ 0 w 1260"/>
                    <a:gd name="T3" fmla="*/ 780 h 780"/>
                    <a:gd name="T4" fmla="*/ 1260 w 1260"/>
                    <a:gd name="T5" fmla="*/ 780 h 780"/>
                    <a:gd name="T6" fmla="*/ 900 w 1260"/>
                    <a:gd name="T7" fmla="*/ 0 h 7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60"/>
                    <a:gd name="T13" fmla="*/ 0 h 780"/>
                    <a:gd name="T14" fmla="*/ 1260 w 1260"/>
                    <a:gd name="T15" fmla="*/ 780 h 7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60" h="780">
                      <a:moveTo>
                        <a:pt x="360" y="0"/>
                      </a:moveTo>
                      <a:lnTo>
                        <a:pt x="0" y="780"/>
                      </a:lnTo>
                      <a:lnTo>
                        <a:pt x="1260" y="780"/>
                      </a:lnTo>
                      <a:lnTo>
                        <a:pt x="90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222222"/>
                    </a:gs>
                    <a:gs pos="50000">
                      <a:srgbClr val="FFFFFF"/>
                    </a:gs>
                    <a:gs pos="100000">
                      <a:srgbClr val="222222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518593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二、测量液体的密度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、实验步骤：</a:t>
            </a:r>
          </a:p>
        </p:txBody>
      </p:sp>
      <p:sp>
        <p:nvSpPr>
          <p:cNvPr id="72" name="Text Box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A235050-F3B6-47AC-B446-2FE92B59F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991" y="1917647"/>
            <a:ext cx="8715717" cy="386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）调节天平；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）在烧杯中倒入适量的待测液体，用天平测量烧杯和液体的总质量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kumimoji="1" lang="zh-CN" altLang="en-US" sz="2800" b="0" baseline="-25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kumimoji="1" lang="en-US" altLang="zh-CN" sz="2800" b="0" baseline="-25000">
              <a:solidFill>
                <a:srgbClr val="11111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）将烧杯中的液体倒入量筒中一部分，用天平测量烧杯和剩余液体的总质量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kumimoji="1" lang="zh-CN" altLang="en-US" sz="2800" b="0" baseline="-25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 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kumimoji="1" lang="en-US" altLang="zh-CN" sz="2800" b="0" baseline="-25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kumimoji="1" lang="zh-CN" altLang="en-US" sz="2800" b="0">
              <a:solidFill>
                <a:srgbClr val="11111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）记录倒入量筒中的一部分液体的体积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根据密度公式                计算盐水的密度。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80607FC-E705-44A6-92AB-B5BAF4C7C87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8928" y="5107867"/>
            <a:ext cx="1185191" cy="84128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74" name="椭圆 7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3B893FF-AFC8-46CC-B541-030E2CB64B26}"/>
              </a:ext>
            </a:extLst>
          </p:cNvPr>
          <p:cNvSpPr/>
          <p:nvPr/>
        </p:nvSpPr>
        <p:spPr bwMode="auto">
          <a:xfrm>
            <a:off x="10263815" y="6053135"/>
            <a:ext cx="1555629" cy="636730"/>
          </a:xfrm>
          <a:prstGeom prst="ellipse">
            <a:avLst/>
          </a:prstGeom>
          <a:gradFill flip="none" rotWithShape="1">
            <a:gsLst>
              <a:gs pos="0">
                <a:srgbClr val="76C3CB">
                  <a:tint val="66000"/>
                  <a:satMod val="160000"/>
                  <a:alpha val="12000"/>
                </a:srgbClr>
              </a:gs>
              <a:gs pos="100000">
                <a:srgbClr val="76C3CB">
                  <a:tint val="23500"/>
                  <a:satMod val="160000"/>
                  <a:alpha val="41000"/>
                </a:srgbClr>
              </a:gs>
            </a:gsLst>
            <a:path path="rect">
              <a:fillToRect l="100000" b="100000"/>
            </a:path>
            <a:tileRect t="-100000" r="-100000"/>
          </a:gradFill>
          <a:ln w="28575" cap="flat" cmpd="sng" algn="ctr">
            <a:solidFill>
              <a:srgbClr val="00B0F0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C3B34AC-877A-428C-BEB1-5423D2B53772}"/>
              </a:ext>
            </a:extLst>
          </p:cNvPr>
          <p:cNvSpPr txBox="1"/>
          <p:nvPr/>
        </p:nvSpPr>
        <p:spPr>
          <a:xfrm>
            <a:off x="10481891" y="6171954"/>
            <a:ext cx="1337293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rgbClr val="61C0BF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="" val="tx"/>
                    </a:ext>
                  </a:extLst>
                </a:hlinkClick>
              </a:rPr>
              <a:t>演示实验</a:t>
            </a:r>
            <a:endParaRPr lang="zh-CN" altLang="en-US" sz="2000">
              <a:solidFill>
                <a:srgbClr val="61C0B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90542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2" grpId="0"/>
      <p:bldP spid="73" grpId="0" animBg="1"/>
      <p:bldP spid="74" grpId="0" animBg="1"/>
      <p:bldP spid="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二、测量液体的密度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、实验数据：</a:t>
            </a:r>
          </a:p>
        </p:txBody>
      </p:sp>
      <p:graphicFrame>
        <p:nvGraphicFramePr>
          <p:cNvPr id="19" name="Group 9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4D1746F-2E53-44BC-8BAD-34F195B367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349203"/>
              </p:ext>
            </p:extLst>
          </p:nvPr>
        </p:nvGraphicFramePr>
        <p:xfrm>
          <a:off x="1386100" y="2144478"/>
          <a:ext cx="8514606" cy="2555701"/>
        </p:xfrm>
        <a:graphic>
          <a:graphicData uri="http://schemas.openxmlformats.org/drawingml/2006/table">
            <a:tbl>
              <a:tblPr/>
              <a:tblGrid>
                <a:gridCol w="1688807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0"/>
                    </a:ext>
                  </a:extLst>
                </a:gridCol>
                <a:gridCol w="1744607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1"/>
                    </a:ext>
                  </a:extLst>
                </a:gridCol>
                <a:gridCol w="1674036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2"/>
                    </a:ext>
                  </a:extLst>
                </a:gridCol>
                <a:gridCol w="1703578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3"/>
                    </a:ext>
                  </a:extLst>
                </a:gridCol>
                <a:gridCol w="1703578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4"/>
                    </a:ext>
                  </a:extLst>
                </a:gridCol>
              </a:tblGrid>
              <a:tr h="15992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杯和液体的质量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zh-CN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总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/g</a:t>
                      </a:r>
                    </a:p>
                  </a:txBody>
                  <a:tcPr marL="89106" marR="89106" marT="45604" marB="456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杯和剩余液体的质量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zh-CN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余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/g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量筒中液体的质量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/g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量筒中液体体积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/cm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液体的密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度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ρ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/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kg·m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0"/>
                  </a:ext>
                </a:extLst>
              </a:tr>
              <a:tr h="9564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1"/>
                  </a:ext>
                </a:extLst>
              </a:tr>
            </a:tbl>
          </a:graphicData>
        </a:graphic>
      </p:graphicFrame>
      <p:sp>
        <p:nvSpPr>
          <p:cNvPr id="20" name="Text Box 4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D8B4776-BC8A-45A0-AA84-27C578383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096" y="4950453"/>
            <a:ext cx="8172726" cy="1167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计算过程所用单位和测量结果所用的单位。</a:t>
            </a:r>
            <a:endParaRPr kumimoji="1" lang="en-US" altLang="zh-CN" sz="2800" b="0">
              <a:solidFill>
                <a:srgbClr val="11111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DA6FBE7-975C-41B7-AC8D-715A97A74A61}"/>
              </a:ext>
            </a:extLst>
          </p:cNvPr>
          <p:cNvSpPr txBox="1"/>
          <p:nvPr/>
        </p:nvSpPr>
        <p:spPr>
          <a:xfrm>
            <a:off x="1641695" y="3950411"/>
            <a:ext cx="1090006" cy="952510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158.6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90A947E-8379-4111-89F9-3C70ACE75954}"/>
              </a:ext>
            </a:extLst>
          </p:cNvPr>
          <p:cNvSpPr txBox="1"/>
          <p:nvPr/>
        </p:nvSpPr>
        <p:spPr>
          <a:xfrm>
            <a:off x="6776850" y="3950411"/>
            <a:ext cx="99316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28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FD4B22E-AC62-4B8B-9B60-4AFA1CF21DBA}"/>
              </a:ext>
            </a:extLst>
          </p:cNvPr>
          <p:cNvSpPr txBox="1"/>
          <p:nvPr/>
        </p:nvSpPr>
        <p:spPr>
          <a:xfrm>
            <a:off x="3324975" y="3950411"/>
            <a:ext cx="120285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126.4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AC7C143-0AFF-422E-AA72-8D48B764E486}"/>
              </a:ext>
            </a:extLst>
          </p:cNvPr>
          <p:cNvSpPr txBox="1"/>
          <p:nvPr/>
        </p:nvSpPr>
        <p:spPr>
          <a:xfrm>
            <a:off x="5111206" y="3950411"/>
            <a:ext cx="99316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32.2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A629D4A-D94B-40C8-A2B2-FA56D91B8D06}"/>
              </a:ext>
            </a:extLst>
          </p:cNvPr>
          <p:cNvSpPr txBox="1"/>
          <p:nvPr/>
        </p:nvSpPr>
        <p:spPr>
          <a:xfrm>
            <a:off x="8234580" y="3950411"/>
            <a:ext cx="192599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kern="100">
                <a:solidFill>
                  <a:srgbClr val="FF0000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1.15</a:t>
            </a:r>
            <a:r>
              <a:rPr lang="zh-CN" altLang="zh-CN" sz="2800" kern="100">
                <a:solidFill>
                  <a:srgbClr val="FF0000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CN" sz="2800" kern="1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en-US" altLang="zh-CN" sz="2800" kern="100" baseline="30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zh-CN" altLang="zh-CN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2220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21" grpId="0"/>
      <p:bldP spid="23" grpId="0"/>
      <p:bldP spid="27" grpId="0"/>
      <p:bldP spid="28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三、测量固体的密度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、实验讨论：</a:t>
            </a: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B89591D-3B7A-42A6-AB6A-76DA5BCE75FA}"/>
              </a:ext>
            </a:extLst>
          </p:cNvPr>
          <p:cNvSpPr txBox="1"/>
          <p:nvPr/>
        </p:nvSpPr>
        <p:spPr>
          <a:xfrm>
            <a:off x="1151204" y="1978838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如何测量形状不规则的石块体积？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CFDBDF-42D0-4A45-BBC2-1F3331064BBF}"/>
              </a:ext>
            </a:extLst>
          </p:cNvPr>
          <p:cNvSpPr txBox="1"/>
          <p:nvPr/>
        </p:nvSpPr>
        <p:spPr>
          <a:xfrm>
            <a:off x="1151204" y="2587313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利用量筒，使用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排水法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测量体积</a:t>
            </a:r>
          </a:p>
        </p:txBody>
      </p:sp>
      <p:grpSp>
        <p:nvGrpSpPr>
          <p:cNvPr id="28" name="Group 12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D764867-B088-4688-8DF5-05BAFB327A7C}"/>
              </a:ext>
            </a:extLst>
          </p:cNvPr>
          <p:cNvGrpSpPr/>
          <p:nvPr/>
        </p:nvGrpSpPr>
        <p:grpSpPr>
          <a:xfrm>
            <a:off x="2436669" y="3659372"/>
            <a:ext cx="1361347" cy="2964233"/>
            <a:chOff x="1281" y="2212"/>
            <a:chExt cx="880" cy="1872"/>
          </a:xfrm>
        </p:grpSpPr>
        <p:sp>
          <p:nvSpPr>
            <p:cNvPr id="29" name="Rectangle 5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53A16B8-DD92-4FE8-BE1C-B21448044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3316"/>
              <a:ext cx="298" cy="720"/>
            </a:xfrm>
            <a:prstGeom prst="rect">
              <a:avLst/>
            </a:prstGeom>
            <a:solidFill>
              <a:srgbClr val="D3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CN" altLang="en-US" sz="1800">
                <a:solidFill>
                  <a:srgbClr val="000099"/>
                </a:solidFill>
                <a:latin typeface="Arial" pitchFamily="34" charset="0"/>
              </a:endParaRPr>
            </a:p>
          </p:txBody>
        </p:sp>
        <p:grpSp>
          <p:nvGrpSpPr>
            <p:cNvPr id="30" name="Group 1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40804EE-2108-4BEE-BD40-B2B02BFD85C5}"/>
                </a:ext>
              </a:extLst>
            </p:cNvPr>
            <p:cNvGrpSpPr/>
            <p:nvPr/>
          </p:nvGrpSpPr>
          <p:grpSpPr>
            <a:xfrm>
              <a:off x="1281" y="2212"/>
              <a:ext cx="583" cy="1872"/>
              <a:chOff x="1281" y="2212"/>
              <a:chExt cx="583" cy="1872"/>
            </a:xfrm>
          </p:grpSpPr>
          <p:grpSp>
            <p:nvGrpSpPr>
              <p:cNvPr id="35" name="Group 5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8159BE09-2E17-4043-A931-EB77BCC8A007}"/>
                  </a:ext>
                </a:extLst>
              </p:cNvPr>
              <p:cNvGrpSpPr/>
              <p:nvPr/>
            </p:nvGrpSpPr>
            <p:grpSpPr>
              <a:xfrm>
                <a:off x="1281" y="2461"/>
                <a:ext cx="262" cy="1370"/>
                <a:chOff x="8264" y="11589"/>
                <a:chExt cx="297" cy="1539"/>
              </a:xfrm>
            </p:grpSpPr>
            <p:sp>
              <p:nvSpPr>
                <p:cNvPr id="76" name="Text Box 55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786DBE2E-E473-45A9-BA5E-0FE0F0CA43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64" y="11589"/>
                  <a:ext cx="294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zh-CN" sz="1800">
                      <a:solidFill>
                        <a:srgbClr val="000099"/>
                      </a:solidFill>
                      <a:latin typeface="Times New Roman" pitchFamily="18" charset="0"/>
                    </a:rPr>
                    <a:t>100</a:t>
                  </a:r>
                </a:p>
              </p:txBody>
            </p:sp>
            <p:sp>
              <p:nvSpPr>
                <p:cNvPr id="82" name="Text Box 56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5304F15E-AFF0-49E2-9A0C-60BCC3D16F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312" y="12911"/>
                  <a:ext cx="249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zh-CN" sz="1800">
                      <a:solidFill>
                        <a:srgbClr val="000099"/>
                      </a:solidFill>
                      <a:latin typeface="Times New Roman" pitchFamily="18" charset="0"/>
                    </a:rPr>
                    <a:t>20</a:t>
                  </a:r>
                </a:p>
              </p:txBody>
            </p:sp>
            <p:sp>
              <p:nvSpPr>
                <p:cNvPr id="83" name="Text Box 57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0F0A68E6-87C1-4EE1-83EA-8C221FEB44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315" y="12577"/>
                  <a:ext cx="231" cy="2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zh-CN" sz="1800">
                      <a:solidFill>
                        <a:srgbClr val="000099"/>
                      </a:solidFill>
                      <a:latin typeface="Times New Roman" pitchFamily="18" charset="0"/>
                    </a:rPr>
                    <a:t>40</a:t>
                  </a:r>
                </a:p>
              </p:txBody>
            </p:sp>
            <p:sp>
              <p:nvSpPr>
                <p:cNvPr id="84" name="Text Box 5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9B914AFB-976B-465B-B017-0C34FCC2EDE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318" y="12264"/>
                  <a:ext cx="210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zh-CN" sz="1800">
                      <a:solidFill>
                        <a:srgbClr val="000099"/>
                      </a:solidFill>
                      <a:latin typeface="Times New Roman" pitchFamily="18" charset="0"/>
                    </a:rPr>
                    <a:t>60</a:t>
                  </a:r>
                </a:p>
              </p:txBody>
            </p:sp>
            <p:sp>
              <p:nvSpPr>
                <p:cNvPr id="85" name="Text Box 5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F45682FA-DDB3-470B-A27A-ABC9B17A2D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332" y="11928"/>
                  <a:ext cx="205" cy="2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Font typeface="Wingdings" pitchFamily="2" charset="2"/>
                    <a:buChar char="u"/>
                    <a:defRPr sz="2000" b="1">
                      <a:solidFill>
                        <a:schemeClr val="folHlink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60000"/>
                    <a:buFont typeface="Wingdings" pitchFamily="2" charset="2"/>
                    <a:buChar char="n"/>
                    <a:defRPr sz="28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itchFamily="2" charset="2"/>
                    <a:buChar char="n"/>
                    <a:defRPr sz="16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60000"/>
                    <a:buFont typeface="Wingdings" pitchFamily="2" charset="2"/>
                    <a:buChar char="n"/>
                    <a:defRPr sz="1400"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zh-CN" sz="1800">
                      <a:solidFill>
                        <a:srgbClr val="000099"/>
                      </a:solidFill>
                      <a:latin typeface="Times New Roman" pitchFamily="18" charset="0"/>
                    </a:rPr>
                    <a:t>80</a:t>
                  </a:r>
                </a:p>
              </p:txBody>
            </p:sp>
          </p:grpSp>
          <p:sp>
            <p:nvSpPr>
              <p:cNvPr id="37" name="Line 6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FFF8D278-F234-435F-9CE0-60997377E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32" y="2224"/>
                <a:ext cx="0" cy="179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6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F407C0DD-7572-4C4C-9DD2-4828C22527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19" y="2285"/>
                <a:ext cx="0" cy="173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6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70B22C3F-488A-4E11-9784-98766F497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19" y="2212"/>
                <a:ext cx="45" cy="7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6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182DD39-F6B3-49F4-A0EC-C786EED39D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2" y="2212"/>
                <a:ext cx="33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Line 6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C067DD6F-044B-4117-86DC-93101EB07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32" y="4023"/>
                <a:ext cx="29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Line 6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FEF99728-F36C-4D3D-A791-E43369CBF8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7" y="4084"/>
                <a:ext cx="37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Line 6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FF1E5C64-5880-4CDE-BF3A-22D3CE877E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7" y="4011"/>
                <a:ext cx="45" cy="7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Line 6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51720D5D-15E0-4780-AFFC-929D02D210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7" y="4011"/>
                <a:ext cx="57" cy="7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5" name="Group 6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35E56D86-97FE-46A2-801A-AC9684C0F694}"/>
                  </a:ext>
                </a:extLst>
              </p:cNvPr>
              <p:cNvGrpSpPr/>
              <p:nvPr/>
            </p:nvGrpSpPr>
            <p:grpSpPr>
              <a:xfrm>
                <a:off x="1537" y="3725"/>
                <a:ext cx="184" cy="241"/>
                <a:chOff x="2825" y="7725"/>
                <a:chExt cx="336" cy="340"/>
              </a:xfrm>
            </p:grpSpPr>
            <p:sp>
              <p:nvSpPr>
                <p:cNvPr id="71" name="Line 6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916AEE31-45C7-4BD5-8AC8-406D204540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725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2" name="Line 70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34BAAC5D-E9DD-45F1-B53A-0AD0BD7C34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806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3" name="Line 71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ACAA3227-BB59-4105-81CF-FD28BE28BA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98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4" name="Line 72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64A973FB-6492-42E6-A3F9-3BD7AEF6D9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9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5" name="Line 73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B0011DE9-ED85-42CA-BBAC-C85AEBE7EA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1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6" name="Group 7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B79782E-EB67-4291-8783-C9F02AA8F498}"/>
                  </a:ext>
                </a:extLst>
              </p:cNvPr>
              <p:cNvGrpSpPr/>
              <p:nvPr/>
            </p:nvGrpSpPr>
            <p:grpSpPr>
              <a:xfrm>
                <a:off x="1532" y="3432"/>
                <a:ext cx="195" cy="229"/>
                <a:chOff x="2825" y="7725"/>
                <a:chExt cx="336" cy="340"/>
              </a:xfrm>
            </p:grpSpPr>
            <p:sp>
              <p:nvSpPr>
                <p:cNvPr id="66" name="Line 75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3548EAD5-3B3F-43FC-9BDA-B53B5ECFAE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725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7" name="Line 76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431FEB4-36FF-4DE2-805D-4C4E31D33D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806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8" name="Line 77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E32A788-5D62-4205-B524-B0F8E04D18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98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" name="Line 7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FD61AA4C-50AE-4EFC-9019-12BD58FDD3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9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0" name="Line 7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2669CA42-82D3-40C5-B8D7-51ACB24EC2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1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47" name="Line 8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AF8EE9C7-E7E2-4768-AFD9-6BBEAC8F8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6" y="3148"/>
                <a:ext cx="1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Line 8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98C78EFD-4447-45BA-B671-DB7F1F069B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0" y="3363"/>
                <a:ext cx="155" cy="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9" name="Line 8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C74DB220-CBF5-46CB-BE87-1BC2D19C78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7" y="3318"/>
                <a:ext cx="1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Line 8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603D42A-35F4-451A-867D-71229794A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7" y="3257"/>
                <a:ext cx="1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" name="Line 8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355D070-9204-4F18-9473-2E26B7E772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47" y="3202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2" name="Group 8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E246A540-D039-46C1-B4D1-0145FA056E90}"/>
                  </a:ext>
                </a:extLst>
              </p:cNvPr>
              <p:cNvGrpSpPr/>
              <p:nvPr/>
            </p:nvGrpSpPr>
            <p:grpSpPr>
              <a:xfrm>
                <a:off x="1532" y="2852"/>
                <a:ext cx="183" cy="242"/>
                <a:chOff x="2825" y="7725"/>
                <a:chExt cx="336" cy="340"/>
              </a:xfrm>
            </p:grpSpPr>
            <p:sp>
              <p:nvSpPr>
                <p:cNvPr id="61" name="Line 86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316B9F11-D576-4916-99F7-3A549CE09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725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2" name="Line 87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0A43CAC-46C2-4708-94AE-2A7C9C5361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806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3" name="Line 88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738766E5-CEE9-46DB-ADE4-7801C0A275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98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4" name="Line 89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FFA00EB0-A280-4D91-99F7-46678F3F8A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9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5" name="Line 90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D41FA4A3-9DF8-4349-915C-99D1F0BE5F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1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3" name="Group 9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7C2FB10E-798C-441D-B12C-613D017C95A8}"/>
                  </a:ext>
                </a:extLst>
              </p:cNvPr>
              <p:cNvGrpSpPr/>
              <p:nvPr/>
            </p:nvGrpSpPr>
            <p:grpSpPr>
              <a:xfrm>
                <a:off x="1532" y="2550"/>
                <a:ext cx="183" cy="241"/>
                <a:chOff x="2825" y="7725"/>
                <a:chExt cx="336" cy="340"/>
              </a:xfrm>
            </p:grpSpPr>
            <p:sp>
              <p:nvSpPr>
                <p:cNvPr id="56" name="Line 92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967EC1CD-1041-4DF6-BA62-AEF5700CC4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725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7" name="Line 93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75FCA127-385E-4292-999B-39B6DCAFFB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806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8" name="Line 94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CD1A30C-445A-44B5-9CAA-089CC27CF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98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9" name="Line 95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119EA35D-44FC-4EFD-B6B5-3FF8354411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95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0" name="Line 96">
                  <a:extLst>
                    <a:ext uri="{FF2B5EF4-FFF2-40B4-BE49-F238E27FC236}">
                      <a16:creationId xmlns:a16="http://schemas.microsoft.com/office/drawing/2014/main" xmlns:p15="http://schemas.microsoft.com/office/powerpoint/2012/main" xmlns:p14="http://schemas.microsoft.com/office/powerpoint/2010/main" xmlns="" id="{FD7AD09A-0F4B-4649-A87E-3A2CAF89DB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7810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54" name="Text Box 9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7D2E3B08-7466-43BE-851B-F050225847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56" y="2260"/>
                <a:ext cx="20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ml</a:t>
                </a:r>
              </a:p>
            </p:txBody>
          </p:sp>
          <p:sp>
            <p:nvSpPr>
              <p:cNvPr id="55" name="Line 9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F3F8CA6-2742-49C7-9465-351A5DDFDA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6" y="3311"/>
                <a:ext cx="299" cy="0"/>
              </a:xfrm>
              <a:prstGeom prst="line">
                <a:avLst/>
              </a:prstGeom>
              <a:noFill/>
              <a:ln w="28575">
                <a:solidFill>
                  <a:srgbClr val="3366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1" name="Text Box 9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7E0C120-B60B-44FD-AFAB-0B4D912EDC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4" y="3172"/>
              <a:ext cx="297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kumimoji="1" lang="en-US" altLang="zh-CN" sz="2800" i="1">
                  <a:solidFill>
                    <a:srgbClr val="000099"/>
                  </a:solidFill>
                  <a:latin typeface="Times New Roman" pitchFamily="18" charset="0"/>
                </a:rPr>
                <a:t>V</a:t>
              </a:r>
              <a:r>
                <a:rPr kumimoji="1" lang="en-US" altLang="zh-CN" sz="2800" baseline="-25000">
                  <a:solidFill>
                    <a:srgbClr val="000099"/>
                  </a:solidFill>
                  <a:latin typeface="Times New Roman" pitchFamily="18" charset="0"/>
                </a:rPr>
                <a:t>1</a:t>
              </a:r>
              <a:endParaRPr kumimoji="1" lang="en-US" altLang="zh-CN" sz="2800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6" name="Group 1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2822E2-B264-4BAB-A981-53C68C408EE6}"/>
              </a:ext>
            </a:extLst>
          </p:cNvPr>
          <p:cNvGrpSpPr/>
          <p:nvPr/>
        </p:nvGrpSpPr>
        <p:grpSpPr>
          <a:xfrm>
            <a:off x="4493386" y="3564366"/>
            <a:ext cx="1375270" cy="3040240"/>
            <a:chOff x="2933" y="2167"/>
            <a:chExt cx="889" cy="1920"/>
          </a:xfrm>
        </p:grpSpPr>
        <p:sp>
          <p:nvSpPr>
            <p:cNvPr id="87" name="Rectangle 11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B126555-F740-4983-93A8-D4F964F25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" y="2983"/>
              <a:ext cx="304" cy="1056"/>
            </a:xfrm>
            <a:prstGeom prst="rect">
              <a:avLst/>
            </a:prstGeom>
            <a:solidFill>
              <a:srgbClr val="D3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CN" altLang="en-US" sz="1800">
                <a:solidFill>
                  <a:srgbClr val="000099"/>
                </a:solidFill>
                <a:latin typeface="Arial" pitchFamily="34" charset="0"/>
              </a:endParaRPr>
            </a:p>
          </p:txBody>
        </p:sp>
        <p:grpSp>
          <p:nvGrpSpPr>
            <p:cNvPr id="88" name="Group 1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0751DC3-A87D-4C93-8B32-568BF4F08E08}"/>
                </a:ext>
              </a:extLst>
            </p:cNvPr>
            <p:cNvGrpSpPr/>
            <p:nvPr/>
          </p:nvGrpSpPr>
          <p:grpSpPr>
            <a:xfrm>
              <a:off x="2933" y="2458"/>
              <a:ext cx="275" cy="1379"/>
              <a:chOff x="8264" y="11582"/>
              <a:chExt cx="306" cy="1549"/>
            </a:xfrm>
          </p:grpSpPr>
          <p:sp>
            <p:nvSpPr>
              <p:cNvPr id="132" name="Text Box 11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E3D324F-2E01-470D-AE39-FBF700B99F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64" y="11582"/>
                <a:ext cx="29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100</a:t>
                </a:r>
              </a:p>
            </p:txBody>
          </p:sp>
          <p:sp>
            <p:nvSpPr>
              <p:cNvPr id="133" name="Text Box 11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7046FFA-336F-4EE2-AFFA-699DC47B16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21" y="12914"/>
                <a:ext cx="249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20</a:t>
                </a:r>
              </a:p>
            </p:txBody>
          </p:sp>
          <p:sp>
            <p:nvSpPr>
              <p:cNvPr id="134" name="Text Box 11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2A2D1D9-3EF5-4742-8E42-F99C4509F4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24" y="12585"/>
                <a:ext cx="231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40</a:t>
                </a:r>
              </a:p>
            </p:txBody>
          </p:sp>
          <p:sp>
            <p:nvSpPr>
              <p:cNvPr id="135" name="Text Box 11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3690F20-F5A7-4918-93A6-B6C6E04BE8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27" y="12262"/>
                <a:ext cx="210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60</a:t>
                </a:r>
              </a:p>
            </p:txBody>
          </p:sp>
          <p:sp>
            <p:nvSpPr>
              <p:cNvPr id="136" name="Text Box 119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11A8864A-8DE2-40B9-94E4-7EC72332F0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32" y="11928"/>
                <a:ext cx="205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Font typeface="Wingdings" pitchFamily="2" charset="2"/>
                  <a:buChar char="u"/>
                  <a:defRPr sz="2000" b="1">
                    <a:solidFill>
                      <a:schemeClr val="folHlink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SzPct val="60000"/>
                  <a:buFont typeface="Wingdings" pitchFamily="2" charset="2"/>
                  <a:buChar char="n"/>
                  <a:defRPr sz="1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solidFill>
                      <a:srgbClr val="000099"/>
                    </a:solidFill>
                    <a:latin typeface="Times New Roman" pitchFamily="18" charset="0"/>
                  </a:rPr>
                  <a:t>80</a:t>
                </a:r>
              </a:p>
            </p:txBody>
          </p:sp>
        </p:grpSp>
        <p:sp>
          <p:nvSpPr>
            <p:cNvPr id="89" name="Line 12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8D8EEB2-DF8E-403D-8F4C-D21B82C44A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0" y="2227"/>
              <a:ext cx="0" cy="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" name="Line 12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635FF88-C8EB-4427-8B6F-3DF0F4F9B6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2" y="2288"/>
              <a:ext cx="0" cy="17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" name="Line 12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7C300FC-0FE3-4C5A-96B5-E98BA6CAF0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2" y="2215"/>
              <a:ext cx="46" cy="7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" name="Line 1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17F7B08-D5D1-455B-8A2F-858473447D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0" y="2215"/>
              <a:ext cx="3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Line 12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EC79291-595A-422C-9D10-CBC2A76B16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0" y="4026"/>
              <a:ext cx="30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Line 12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EE44DE3-8EFF-49E6-A44B-8980E584A2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3" y="4087"/>
              <a:ext cx="38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5" name="Line 12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BE754EB-BDDB-4F95-8739-B0F3F6AAFB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33" y="4014"/>
              <a:ext cx="47" cy="7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6" name="Line 12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1F909A9-B577-4154-9DA6-D176E2496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0" y="4014"/>
              <a:ext cx="58" cy="7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97" name="Group 12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0A99F91-6909-4F0F-8234-988F13C1E3C1}"/>
                </a:ext>
              </a:extLst>
            </p:cNvPr>
            <p:cNvGrpSpPr/>
            <p:nvPr/>
          </p:nvGrpSpPr>
          <p:grpSpPr>
            <a:xfrm>
              <a:off x="3185" y="3728"/>
              <a:ext cx="188" cy="241"/>
              <a:chOff x="2825" y="7725"/>
              <a:chExt cx="336" cy="340"/>
            </a:xfrm>
          </p:grpSpPr>
          <p:sp>
            <p:nvSpPr>
              <p:cNvPr id="127" name="Line 129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138DC913-5603-4A27-B6C3-1D371A726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725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8" name="Line 13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1C5E21EA-0272-4662-A03F-E7D1C15E1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806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9" name="Line 13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E21132CA-4850-460F-B2B1-79225730C3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98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0" name="Line 13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B3A60949-F287-4E77-B32F-AB2000A29D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9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1" name="Line 13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240B089-974D-4845-8FB0-65C4FB5D98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1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8" name="Group 13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54CAE84-247C-4CBE-A888-3D7C269D2FBC}"/>
                </a:ext>
              </a:extLst>
            </p:cNvPr>
            <p:cNvGrpSpPr/>
            <p:nvPr/>
          </p:nvGrpSpPr>
          <p:grpSpPr>
            <a:xfrm>
              <a:off x="3180" y="3435"/>
              <a:ext cx="198" cy="229"/>
              <a:chOff x="2825" y="7725"/>
              <a:chExt cx="336" cy="340"/>
            </a:xfrm>
          </p:grpSpPr>
          <p:sp>
            <p:nvSpPr>
              <p:cNvPr id="122" name="Line 13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EF1BF6B-8EE6-4354-A071-CB516B8B9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725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" name="Line 13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67484B5-B2DA-4EC6-94FB-3B13F96A3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806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4" name="Line 13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AB323A21-C925-42AA-89B0-BAFB2292FD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98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" name="Line 13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AEB623B4-4AD5-4323-974F-404FA12A83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9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6" name="Line 139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8D8EA6F3-DABA-4CC6-9185-4FC1594F18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1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99" name="Line 14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9E41491-ED12-4EA8-9CC2-CF1DE76DB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" y="3151"/>
              <a:ext cx="1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0" name="Line 14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C3356F7-0EF7-4B0D-BB77-3EA129D8C8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8" y="3366"/>
              <a:ext cx="158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1" name="Line 14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CA5F5767-CFD7-4975-894E-CD778D1BA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5" y="3321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" name="Line 14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4F9ACC4-90FA-4FAF-B14C-9A42A5B06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5" y="3260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" name="Line 14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0871619-1D85-4F3A-BFDB-472B1ABED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5" y="3205"/>
              <a:ext cx="1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04" name="Group 14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6469B1E-9057-4A63-A086-D7BA2076D984}"/>
                </a:ext>
              </a:extLst>
            </p:cNvPr>
            <p:cNvGrpSpPr/>
            <p:nvPr/>
          </p:nvGrpSpPr>
          <p:grpSpPr>
            <a:xfrm>
              <a:off x="3180" y="2855"/>
              <a:ext cx="186" cy="242"/>
              <a:chOff x="2825" y="7725"/>
              <a:chExt cx="336" cy="340"/>
            </a:xfrm>
          </p:grpSpPr>
          <p:sp>
            <p:nvSpPr>
              <p:cNvPr id="117" name="Line 14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5032395-E7B9-4089-86AB-9F37597DAC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725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8" name="Line 14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E478D36-9135-405A-A448-4604453CB5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806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9" name="Line 14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EE781E18-325F-4F60-9B97-9C3D867668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98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0" name="Line 149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123290B2-BBB5-46A8-B67B-163D088FFF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9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1" name="Line 15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9CA50F62-D7F1-458D-BB76-4546C64C61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1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5" name="Group 15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401BCF8-103F-491E-BA13-DCBC368A3DD1}"/>
                </a:ext>
              </a:extLst>
            </p:cNvPr>
            <p:cNvGrpSpPr/>
            <p:nvPr/>
          </p:nvGrpSpPr>
          <p:grpSpPr>
            <a:xfrm>
              <a:off x="3180" y="2553"/>
              <a:ext cx="186" cy="241"/>
              <a:chOff x="2825" y="7725"/>
              <a:chExt cx="336" cy="340"/>
            </a:xfrm>
          </p:grpSpPr>
          <p:sp>
            <p:nvSpPr>
              <p:cNvPr id="112" name="Line 15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8037FA5-F0FC-4D71-B4E7-C7FADAB63F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725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" name="Line 15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F4576B51-DC32-4C5E-ACE9-F1C8AE0B1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806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4" name="Line 15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27C1D2D3-FA00-42E7-B6E0-6A34153D9F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98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5" name="Line 15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85544971-EF7A-4ED5-BB7D-2B506407E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95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6" name="Line 15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A4542F1-2E4E-4EE1-86A9-8B3F45DCA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7810"/>
                <a:ext cx="23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06" name="Text Box 15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D150AAFD-DA45-435A-B4D2-214F3CC2A9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4" y="2263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just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solidFill>
                    <a:srgbClr val="000099"/>
                  </a:solidFill>
                  <a:latin typeface="Times New Roman" pitchFamily="18" charset="0"/>
                </a:rPr>
                <a:t>ml</a:t>
              </a:r>
            </a:p>
          </p:txBody>
        </p:sp>
        <p:sp>
          <p:nvSpPr>
            <p:cNvPr id="107" name="Line 15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403DED6-6349-4CDC-96E5-396B3F2E8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4" y="2983"/>
              <a:ext cx="305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8" name="Freeform 159" descr="花岗岩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136BF6D-4663-4962-BED6-41C132CA6AF9}"/>
                </a:ext>
              </a:extLst>
            </p:cNvPr>
            <p:cNvSpPr/>
            <p:nvPr/>
          </p:nvSpPr>
          <p:spPr bwMode="auto">
            <a:xfrm rot="-5073058">
              <a:off x="3172" y="3744"/>
              <a:ext cx="288" cy="253"/>
            </a:xfrm>
            <a:custGeom>
              <a:avLst/>
              <a:gdLst>
                <a:gd name="T0" fmla="*/ 58 w 355"/>
                <a:gd name="T1" fmla="*/ 1 h 395"/>
                <a:gd name="T2" fmla="*/ 31 w 355"/>
                <a:gd name="T3" fmla="*/ 1 h 395"/>
                <a:gd name="T4" fmla="*/ 14 w 355"/>
                <a:gd name="T5" fmla="*/ 2 h 395"/>
                <a:gd name="T6" fmla="*/ 0 w 355"/>
                <a:gd name="T7" fmla="*/ 5 h 395"/>
                <a:gd name="T8" fmla="*/ 64 w 355"/>
                <a:gd name="T9" fmla="*/ 12 h 395"/>
                <a:gd name="T10" fmla="*/ 75 w 355"/>
                <a:gd name="T11" fmla="*/ 10 h 395"/>
                <a:gd name="T12" fmla="*/ 81 w 355"/>
                <a:gd name="T13" fmla="*/ 8 h 395"/>
                <a:gd name="T14" fmla="*/ 78 w 355"/>
                <a:gd name="T15" fmla="*/ 3 h 395"/>
                <a:gd name="T16" fmla="*/ 61 w 355"/>
                <a:gd name="T17" fmla="*/ 3 h 395"/>
                <a:gd name="T18" fmla="*/ 58 w 355"/>
                <a:gd name="T19" fmla="*/ 1 h 395"/>
                <a:gd name="T20" fmla="*/ 58 w 355"/>
                <a:gd name="T21" fmla="*/ 1 h 3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5"/>
                <a:gd name="T34" fmla="*/ 0 h 395"/>
                <a:gd name="T35" fmla="*/ 355 w 355"/>
                <a:gd name="T36" fmla="*/ 395 h 39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5" h="395">
                  <a:moveTo>
                    <a:pt x="252" y="25"/>
                  </a:moveTo>
                  <a:cubicBezTo>
                    <a:pt x="212" y="29"/>
                    <a:pt x="172" y="32"/>
                    <a:pt x="132" y="37"/>
                  </a:cubicBezTo>
                  <a:cubicBezTo>
                    <a:pt x="108" y="40"/>
                    <a:pt x="80" y="35"/>
                    <a:pt x="60" y="49"/>
                  </a:cubicBezTo>
                  <a:cubicBezTo>
                    <a:pt x="24" y="74"/>
                    <a:pt x="13" y="119"/>
                    <a:pt x="0" y="157"/>
                  </a:cubicBezTo>
                  <a:cubicBezTo>
                    <a:pt x="18" y="395"/>
                    <a:pt x="1" y="327"/>
                    <a:pt x="276" y="313"/>
                  </a:cubicBezTo>
                  <a:cubicBezTo>
                    <a:pt x="292" y="301"/>
                    <a:pt x="313" y="294"/>
                    <a:pt x="324" y="277"/>
                  </a:cubicBezTo>
                  <a:cubicBezTo>
                    <a:pt x="338" y="256"/>
                    <a:pt x="348" y="205"/>
                    <a:pt x="348" y="205"/>
                  </a:cubicBezTo>
                  <a:cubicBezTo>
                    <a:pt x="344" y="169"/>
                    <a:pt x="355" y="128"/>
                    <a:pt x="336" y="97"/>
                  </a:cubicBezTo>
                  <a:cubicBezTo>
                    <a:pt x="322" y="76"/>
                    <a:pt x="264" y="73"/>
                    <a:pt x="264" y="73"/>
                  </a:cubicBezTo>
                  <a:cubicBezTo>
                    <a:pt x="260" y="61"/>
                    <a:pt x="260" y="47"/>
                    <a:pt x="252" y="37"/>
                  </a:cubicBezTo>
                  <a:cubicBezTo>
                    <a:pt x="235" y="16"/>
                    <a:pt x="176" y="0"/>
                    <a:pt x="252" y="25"/>
                  </a:cubicBezTo>
                  <a:close/>
                </a:path>
              </a:pathLst>
            </a:custGeom>
            <a:blipFill dpi="0" rotWithShape="0">
              <a:blip r:embed="rId4"/>
              <a:tile tx="0" ty="0" sx="100000" sy="100000" flip="none" algn="tl"/>
            </a:blip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" name="Freeform 16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A3B7053-399E-4E25-B704-7AB12812A20B}"/>
                </a:ext>
              </a:extLst>
            </p:cNvPr>
            <p:cNvSpPr/>
            <p:nvPr/>
          </p:nvSpPr>
          <p:spPr bwMode="auto">
            <a:xfrm>
              <a:off x="3227" y="3823"/>
              <a:ext cx="190" cy="72"/>
            </a:xfrm>
            <a:custGeom>
              <a:avLst/>
              <a:gdLst>
                <a:gd name="T0" fmla="*/ 0 w 258"/>
                <a:gd name="T1" fmla="*/ 154 h 63"/>
                <a:gd name="T2" fmla="*/ 23 w 258"/>
                <a:gd name="T3" fmla="*/ 122 h 63"/>
                <a:gd name="T4" fmla="*/ 18 w 258"/>
                <a:gd name="T5" fmla="*/ 61 h 63"/>
                <a:gd name="T6" fmla="*/ 4 w 258"/>
                <a:gd name="T7" fmla="*/ 0 h 63"/>
                <a:gd name="T8" fmla="*/ 10 w 258"/>
                <a:gd name="T9" fmla="*/ 31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63"/>
                <a:gd name="T17" fmla="*/ 258 w 258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62">
                  <a:moveTo>
                    <a:pt x="0" y="60"/>
                  </a:moveTo>
                  <a:cubicBezTo>
                    <a:pt x="80" y="56"/>
                    <a:pt x="161" y="63"/>
                    <a:pt x="240" y="48"/>
                  </a:cubicBezTo>
                  <a:cubicBezTo>
                    <a:pt x="258" y="45"/>
                    <a:pt x="209" y="30"/>
                    <a:pt x="192" y="24"/>
                  </a:cubicBezTo>
                  <a:cubicBezTo>
                    <a:pt x="172" y="17"/>
                    <a:pt x="59" y="0"/>
                    <a:pt x="48" y="0"/>
                  </a:cubicBezTo>
                  <a:cubicBezTo>
                    <a:pt x="28" y="0"/>
                    <a:pt x="108" y="12"/>
                    <a:pt x="108" y="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" name="Freeform 16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1F66ACE-DDFE-4BB4-8D16-C1F5DD21FA54}"/>
                </a:ext>
              </a:extLst>
            </p:cNvPr>
            <p:cNvSpPr/>
            <p:nvPr/>
          </p:nvSpPr>
          <p:spPr bwMode="auto">
            <a:xfrm>
              <a:off x="3223" y="2167"/>
              <a:ext cx="346" cy="1680"/>
            </a:xfrm>
            <a:custGeom>
              <a:avLst/>
              <a:gdLst>
                <a:gd name="T0" fmla="*/ 267 w 292"/>
                <a:gd name="T1" fmla="*/ 1831 h 1656"/>
                <a:gd name="T2" fmla="*/ 299 w 292"/>
                <a:gd name="T3" fmla="*/ 783 h 1656"/>
                <a:gd name="T4" fmla="*/ 424 w 292"/>
                <a:gd name="T5" fmla="*/ 213 h 1656"/>
                <a:gd name="T6" fmla="*/ 582 w 292"/>
                <a:gd name="T7" fmla="*/ 43 h 1656"/>
                <a:gd name="T8" fmla="*/ 773 w 292"/>
                <a:gd name="T9" fmla="*/ 0 h 16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2"/>
                <a:gd name="T16" fmla="*/ 0 h 1656"/>
                <a:gd name="T17" fmla="*/ 292 w 292"/>
                <a:gd name="T18" fmla="*/ 1656 h 16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2" h="1655">
                  <a:moveTo>
                    <a:pt x="100" y="1656"/>
                  </a:moveTo>
                  <a:cubicBezTo>
                    <a:pt x="0" y="1355"/>
                    <a:pt x="73" y="1020"/>
                    <a:pt x="112" y="708"/>
                  </a:cubicBezTo>
                  <a:cubicBezTo>
                    <a:pt x="119" y="515"/>
                    <a:pt x="124" y="372"/>
                    <a:pt x="160" y="192"/>
                  </a:cubicBezTo>
                  <a:cubicBezTo>
                    <a:pt x="171" y="136"/>
                    <a:pt x="202" y="91"/>
                    <a:pt x="220" y="36"/>
                  </a:cubicBezTo>
                  <a:cubicBezTo>
                    <a:pt x="228" y="11"/>
                    <a:pt x="292" y="0"/>
                    <a:pt x="2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" name="Text Box 16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4C083F1-DB0F-46A7-8A75-836BF92BD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8" y="2887"/>
              <a:ext cx="30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Font typeface="Wingdings" pitchFamily="2" charset="2"/>
                <a:buChar char="u"/>
                <a:defRPr sz="2000" b="1">
                  <a:solidFill>
                    <a:schemeClr val="folHlink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60000"/>
                <a:buFont typeface="Wingdings" pitchFamily="2" charset="2"/>
                <a:buChar char="n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kumimoji="1" lang="en-US" altLang="zh-CN" sz="2800" i="1">
                  <a:solidFill>
                    <a:srgbClr val="000099"/>
                  </a:solidFill>
                  <a:latin typeface="Times New Roman" pitchFamily="18" charset="0"/>
                </a:rPr>
                <a:t>V</a:t>
              </a:r>
              <a:r>
                <a:rPr kumimoji="1" lang="en-US" altLang="zh-CN" sz="2800" baseline="-25000">
                  <a:solidFill>
                    <a:srgbClr val="000099"/>
                  </a:solidFill>
                  <a:latin typeface="Times New Roman" pitchFamily="18" charset="0"/>
                </a:rPr>
                <a:t>2</a:t>
              </a:r>
              <a:endParaRPr kumimoji="1" lang="en-US" altLang="zh-CN" sz="2800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</p:grpSp>
      <p:graphicFrame>
        <p:nvGraphicFramePr>
          <p:cNvPr id="137" name="Object 1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E5CC1D-3D57-4D52-A665-06CD3CC33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270054"/>
              </p:ext>
            </p:extLst>
          </p:nvPr>
        </p:nvGraphicFramePr>
        <p:xfrm>
          <a:off x="6747952" y="3887389"/>
          <a:ext cx="1871853" cy="57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747952" y="3887389"/>
                        <a:ext cx="1871853" cy="574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2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2FFADAB-ECF7-4C79-AB1A-ED4A2DFA01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459764"/>
              </p:ext>
            </p:extLst>
          </p:nvPr>
        </p:nvGraphicFramePr>
        <p:xfrm>
          <a:off x="6774251" y="4566693"/>
          <a:ext cx="1871853" cy="574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774251" y="4566693"/>
                        <a:ext cx="1871853" cy="5747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8869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77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三、测量固体的密度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、实验步骤：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80607FC-E705-44A6-92AB-B5BAF4C7C87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7864" y="4094454"/>
            <a:ext cx="1185191" cy="84128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5411EA3-DA86-473A-9786-A9DCACD3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25" y="2014651"/>
            <a:ext cx="8101564" cy="291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>
                <a:solidFill>
                  <a:srgbClr val="111111"/>
                </a:solidFill>
                <a:latin typeface="Times New Roman" pitchFamily="18" charset="0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）用调节好的天平测量石块的质量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）在量筒中倒入适量的水，记录水的体积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kumimoji="1" lang="en-US" altLang="zh-CN" sz="2800" b="0" baseline="-25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kumimoji="1" lang="zh-CN" altLang="en-US" sz="2800" b="0" baseline="-25000">
              <a:solidFill>
                <a:srgbClr val="11111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）用细线拴好石块，浸没在量筒的水中，记录水面到达的刻度</a:t>
            </a:r>
            <a:r>
              <a:rPr kumimoji="1" lang="en-US" altLang="zh-CN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kumimoji="1" lang="zh-CN" altLang="en-US" sz="2800" b="0" baseline="-25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spcBef>
                <a:spcPct val="3000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）根据公式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计算石块的密度。</a:t>
            </a: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DCADF1A-B2B8-4E59-9561-BCE2B2C57266}"/>
              </a:ext>
            </a:extLst>
          </p:cNvPr>
          <p:cNvSpPr/>
          <p:nvPr/>
        </p:nvSpPr>
        <p:spPr bwMode="auto">
          <a:xfrm>
            <a:off x="10263815" y="6053135"/>
            <a:ext cx="1555629" cy="636730"/>
          </a:xfrm>
          <a:prstGeom prst="ellipse">
            <a:avLst/>
          </a:prstGeom>
          <a:gradFill flip="none" rotWithShape="1">
            <a:gsLst>
              <a:gs pos="0">
                <a:srgbClr val="76C3CB">
                  <a:tint val="66000"/>
                  <a:satMod val="160000"/>
                  <a:alpha val="12000"/>
                </a:srgbClr>
              </a:gs>
              <a:gs pos="100000">
                <a:srgbClr val="76C3CB">
                  <a:tint val="23500"/>
                  <a:satMod val="160000"/>
                  <a:alpha val="41000"/>
                </a:srgbClr>
              </a:gs>
            </a:gsLst>
            <a:path path="rect">
              <a:fillToRect l="100000" b="100000"/>
            </a:path>
            <a:tileRect t="-100000" r="-100000"/>
          </a:gradFill>
          <a:ln w="28575" cap="flat" cmpd="sng" algn="ctr">
            <a:solidFill>
              <a:srgbClr val="00B0F0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BB415F2-A3D4-4FF7-91C5-ADB7D1F09199}"/>
              </a:ext>
            </a:extLst>
          </p:cNvPr>
          <p:cNvSpPr txBox="1"/>
          <p:nvPr/>
        </p:nvSpPr>
        <p:spPr>
          <a:xfrm>
            <a:off x="10481891" y="6171954"/>
            <a:ext cx="1337293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rgbClr val="61C0BF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="" val="tx"/>
                    </a:ext>
                  </a:extLst>
                </a:hlinkClick>
              </a:rPr>
              <a:t>演示实验</a:t>
            </a:r>
            <a:endParaRPr lang="zh-CN" altLang="en-US" sz="2000">
              <a:solidFill>
                <a:srgbClr val="61C0B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50880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3" grpId="0" animBg="1"/>
      <p:bldP spid="19" grpId="0"/>
      <p:bldP spid="20" grpId="0" animBg="1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53014B-2257-480A-BD6B-813CB54A6BF6}"/>
              </a:ext>
            </a:extLst>
          </p:cNvPr>
          <p:cNvSpPr txBox="1"/>
          <p:nvPr/>
        </p:nvSpPr>
        <p:spPr>
          <a:xfrm>
            <a:off x="2760724" y="706598"/>
            <a:ext cx="492391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三、测量固体的密度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5E8905-1F7F-4A26-8BAB-29EBFF4AC107}"/>
              </a:ext>
            </a:extLst>
          </p:cNvPr>
          <p:cNvSpPr txBox="1"/>
          <p:nvPr/>
        </p:nvSpPr>
        <p:spPr>
          <a:xfrm>
            <a:off x="521036" y="1312122"/>
            <a:ext cx="584740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、实验数据：</a:t>
            </a:r>
          </a:p>
        </p:txBody>
      </p:sp>
      <p:sp>
        <p:nvSpPr>
          <p:cNvPr id="20" name="Text Box 4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D8B4776-BC8A-45A0-AA84-27C578383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096" y="4950453"/>
            <a:ext cx="8172726" cy="1167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计算过程所用单位和测量结果所用的单位。</a:t>
            </a:r>
            <a:endParaRPr kumimoji="1" lang="en-US" altLang="zh-CN" sz="2800" b="0">
              <a:solidFill>
                <a:srgbClr val="11111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1" name="Group 10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1196D81-8141-4523-86B5-90D045866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801557"/>
              </p:ext>
            </p:extLst>
          </p:nvPr>
        </p:nvGraphicFramePr>
        <p:xfrm>
          <a:off x="1264370" y="2086671"/>
          <a:ext cx="9368993" cy="2611122"/>
        </p:xfrm>
        <a:graphic>
          <a:graphicData uri="http://schemas.openxmlformats.org/drawingml/2006/table">
            <a:tbl>
              <a:tblPr/>
              <a:tblGrid>
                <a:gridCol w="1899803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0"/>
                    </a:ext>
                  </a:extLst>
                </a:gridCol>
                <a:gridCol w="1581966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1"/>
                    </a:ext>
                  </a:extLst>
                </a:gridCol>
                <a:gridCol w="2138182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2"/>
                    </a:ext>
                  </a:extLst>
                </a:gridCol>
                <a:gridCol w="1874521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3"/>
                    </a:ext>
                  </a:extLst>
                </a:gridCol>
                <a:gridCol w="1874521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4"/>
                    </a:ext>
                  </a:extLst>
                </a:gridCol>
              </a:tblGrid>
              <a:tr h="1591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石块的质量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/g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水的体积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en-US" altLang="zh-CN" sz="2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/cm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石块和水的总体积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zh-CN" altLang="en-US" sz="2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总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/cm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石块的体积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/cm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石块的密度</a:t>
                      </a:r>
                      <a:endParaRPr kumimoji="0" lang="zh-CN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ρ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Lucida Sans Unicode" pitchFamily="34" charset="0"/>
                        </a:rPr>
                        <a:t>/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kg·m</a:t>
                      </a:r>
                      <a:r>
                        <a:rPr kumimoji="0" lang="en-US" altLang="zh-CN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-3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0"/>
                  </a:ext>
                </a:extLst>
              </a:tr>
              <a:tr h="10197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1"/>
                  </a:ext>
                </a:extLst>
              </a:tr>
            </a:tbl>
          </a:graphicData>
        </a:graphic>
      </p:graphicFrame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555666D-031C-4E0D-89CF-3BAEF7AC5E29}"/>
              </a:ext>
            </a:extLst>
          </p:cNvPr>
          <p:cNvSpPr txBox="1"/>
          <p:nvPr/>
        </p:nvSpPr>
        <p:spPr>
          <a:xfrm>
            <a:off x="8842723" y="3947949"/>
            <a:ext cx="192599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kern="1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2.75</a:t>
            </a:r>
            <a:r>
              <a:rPr lang="zh-CN" altLang="zh-CN" sz="2800" kern="100">
                <a:solidFill>
                  <a:srgbClr val="FF0000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CN" sz="2800" kern="1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en-US" altLang="zh-CN" sz="2800" kern="100" baseline="30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zh-CN" altLang="zh-CN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63CCDCC-6566-4D99-8E5A-C6225EB6F7B2}"/>
              </a:ext>
            </a:extLst>
          </p:cNvPr>
          <p:cNvSpPr txBox="1"/>
          <p:nvPr/>
        </p:nvSpPr>
        <p:spPr>
          <a:xfrm>
            <a:off x="1641695" y="3950411"/>
            <a:ext cx="109000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30.2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7AA18B4-CAE6-4A86-A7C0-6C901FEA9228}"/>
              </a:ext>
            </a:extLst>
          </p:cNvPr>
          <p:cNvSpPr txBox="1"/>
          <p:nvPr/>
        </p:nvSpPr>
        <p:spPr>
          <a:xfrm>
            <a:off x="3502508" y="3947949"/>
            <a:ext cx="109000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328AEC8-7038-420A-8AC9-9AC9BDCF6455}"/>
              </a:ext>
            </a:extLst>
          </p:cNvPr>
          <p:cNvSpPr txBox="1"/>
          <p:nvPr/>
        </p:nvSpPr>
        <p:spPr>
          <a:xfrm>
            <a:off x="5403863" y="3929091"/>
            <a:ext cx="109000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61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8B4C2F3-92CB-4FE8-81F5-6A01047BF5E8}"/>
              </a:ext>
            </a:extLst>
          </p:cNvPr>
          <p:cNvSpPr txBox="1"/>
          <p:nvPr/>
        </p:nvSpPr>
        <p:spPr>
          <a:xfrm>
            <a:off x="7473609" y="3929091"/>
            <a:ext cx="109000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8153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23" grpId="0"/>
      <p:bldP spid="27" grpId="0"/>
      <p:bldP spid="28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31" name="Rectangle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D45C522-BDE3-42E6-9A40-EC49EBBBB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083" y="603821"/>
            <a:ext cx="8764983" cy="24175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、下列是不同量筒的量程和分度值，小明想一次测量出密度是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0.8g/cm</a:t>
            </a:r>
            <a:r>
              <a:rPr lang="en-US" altLang="zh-CN" sz="2800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的酒精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100g 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则应选择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(         )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50mL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  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5 mL           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100 mL,      2 mL   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250 mL,   5 mL           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400 mL,    10 mL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47D6F14-259C-4EAF-B946-AFC4F3F321EB}"/>
              </a:ext>
            </a:extLst>
          </p:cNvPr>
          <p:cNvSpPr txBox="1"/>
          <p:nvPr/>
        </p:nvSpPr>
        <p:spPr>
          <a:xfrm>
            <a:off x="7267440" y="1289884"/>
            <a:ext cx="76235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6EB5750-144D-4CE7-8351-4439DA55D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775" y="3150675"/>
            <a:ext cx="9514582" cy="29992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、使用托盘天平的时候，下列做法错误的是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(        )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、加减砝码的时候，可以用手轻拿轻放； 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、不允许把化学药品直接放在天平托盘里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、被测物体不能超过天平的量程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、被测物体的质量等于右盘砝码的质量加上游码的读数。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653A4AB-69F2-4A88-AC3A-9D766770368D}"/>
              </a:ext>
            </a:extLst>
          </p:cNvPr>
          <p:cNvSpPr txBox="1"/>
          <p:nvPr/>
        </p:nvSpPr>
        <p:spPr>
          <a:xfrm>
            <a:off x="8029795" y="3214320"/>
            <a:ext cx="76235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4925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" grpId="0"/>
      <p:bldP spid="35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F5547E1-DF93-4E42-9744-2516CC799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318" y="760060"/>
            <a:ext cx="8324813" cy="5476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、在测定小石块密度的实验中，某同学的实验步骤如下：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zh-CN" sz="2800" i="1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．用天平称出石块的质量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zh-CN" sz="2800" i="1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．在量筒内倒入一定量的水，记下此时水的体积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en-US" altLang="zh-CN" sz="28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zh-CN" sz="2800" i="1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．把石块全部浸入水中，记下水的体积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en-US" altLang="zh-CN" sz="28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zh-CN" sz="2800" i="1">
                <a:latin typeface="微软雅黑" panose="020B0503020204020204" pitchFamily="34" charset="-122"/>
                <a:ea typeface="微软雅黑" panose="020B0503020204020204" pitchFamily="34" charset="-122"/>
              </a:rPr>
              <a:t>d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．将天平放在水平桌面上，调节天平平衡；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）合理的实验步骤是</a:t>
            </a:r>
            <a:r>
              <a:rPr lang="zh-CN" altLang="en-US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；（用字母表示）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）石块的密度的计算式为 </a:t>
            </a:r>
            <a:r>
              <a:rPr lang="zh-CN" altLang="en-US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5BD8AF4-3339-4520-A543-01B0C41C8ECF}"/>
              </a:ext>
            </a:extLst>
          </p:cNvPr>
          <p:cNvSpPr txBox="1"/>
          <p:nvPr/>
        </p:nvSpPr>
        <p:spPr>
          <a:xfrm>
            <a:off x="5414450" y="3929212"/>
            <a:ext cx="142417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b="1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dabc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BD47439-1A11-417A-A594-569C5799295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90138" y="4595438"/>
            <a:ext cx="2098949" cy="89846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8853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3A7F4EC-8C9C-4082-A412-7141DE182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3734" y="0"/>
            <a:ext cx="1497117" cy="833097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2A43D8E-ED26-49A3-9B36-47C7C1E21C9C}"/>
              </a:ext>
            </a:extLst>
          </p:cNvPr>
          <p:cNvSpPr/>
          <p:nvPr/>
        </p:nvSpPr>
        <p:spPr bwMode="auto">
          <a:xfrm>
            <a:off x="377950" y="416549"/>
            <a:ext cx="3284106" cy="984928"/>
          </a:xfrm>
          <a:prstGeom prst="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8EAAC2E-3478-4D40-A35F-05D3941E47E8}"/>
              </a:ext>
            </a:extLst>
          </p:cNvPr>
          <p:cNvSpPr/>
          <p:nvPr/>
        </p:nvSpPr>
        <p:spPr bwMode="auto">
          <a:xfrm>
            <a:off x="141268" y="222455"/>
            <a:ext cx="3368655" cy="1082804"/>
          </a:xfrm>
          <a:prstGeom prst="rect">
            <a:avLst/>
          </a:prstGeom>
          <a:solidFill>
            <a:srgbClr val="76C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9119E69-0B49-4B5A-84C3-336A1921B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6704" y="1995232"/>
            <a:ext cx="3943155" cy="462453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39132F6-1467-49FB-8D46-B4298A5B722A}"/>
              </a:ext>
            </a:extLst>
          </p:cNvPr>
          <p:cNvSpPr txBox="1"/>
          <p:nvPr/>
        </p:nvSpPr>
        <p:spPr>
          <a:xfrm>
            <a:off x="1554453" y="220777"/>
            <a:ext cx="749797" cy="82888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4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61A7DA2-F3AE-4B1E-93CE-7F0951BEFD93}"/>
              </a:ext>
            </a:extLst>
          </p:cNvPr>
          <p:cNvSpPr txBox="1"/>
          <p:nvPr/>
        </p:nvSpPr>
        <p:spPr>
          <a:xfrm>
            <a:off x="2339605" y="490989"/>
            <a:ext cx="749797" cy="82888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4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录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A3E3DA8-93F4-40F5-9D07-DCC00E6CE805}"/>
              </a:ext>
            </a:extLst>
          </p:cNvPr>
          <p:cNvSpPr txBox="1"/>
          <p:nvPr/>
        </p:nvSpPr>
        <p:spPr>
          <a:xfrm>
            <a:off x="966462" y="884219"/>
            <a:ext cx="1557359" cy="460489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400" spc="295">
                <a:solidFill>
                  <a:schemeClr val="bg1"/>
                </a:solidFill>
              </a:rPr>
              <a:t>contents</a:t>
            </a:r>
            <a:endParaRPr lang="zh-CN" altLang="en-US" sz="2400" spc="295">
              <a:solidFill>
                <a:schemeClr val="bg1"/>
              </a:solidFill>
            </a:endParaRP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512AC84-EC65-4F75-AC96-3A656C3A1E87}"/>
              </a:ext>
            </a:extLst>
          </p:cNvPr>
          <p:cNvGrpSpPr/>
          <p:nvPr/>
        </p:nvGrpSpPr>
        <p:grpSpPr>
          <a:xfrm>
            <a:off x="5064064" y="591137"/>
            <a:ext cx="4303865" cy="815575"/>
            <a:chOff x="5227168" y="592645"/>
            <a:chExt cx="4416580" cy="817657"/>
          </a:xfrm>
        </p:grpSpPr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0E61026-20AE-4DB5-A011-7C91BBEBD49A}"/>
                </a:ext>
              </a:extLst>
            </p:cNvPr>
            <p:cNvGrpSpPr/>
            <p:nvPr/>
          </p:nvGrpSpPr>
          <p:grpSpPr>
            <a:xfrm>
              <a:off x="5227168" y="592645"/>
              <a:ext cx="817657" cy="817657"/>
              <a:chOff x="5227168" y="592645"/>
              <a:chExt cx="817657" cy="817657"/>
            </a:xfrm>
          </p:grpSpPr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6C33F45-5654-4D95-AE97-A359398B9C05}"/>
                  </a:ext>
                </a:extLst>
              </p:cNvPr>
              <p:cNvSpPr/>
              <p:nvPr/>
            </p:nvSpPr>
            <p:spPr bwMode="auto">
              <a:xfrm rot="18830666">
                <a:off x="5227168" y="592645"/>
                <a:ext cx="817657" cy="817657"/>
              </a:xfrm>
              <a:prstGeom prst="rect">
                <a:avLst/>
              </a:prstGeom>
              <a:solidFill>
                <a:srgbClr val="76C3C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defTabSz="898581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476F538-3C50-4F5C-A35B-6C65D2BE3752}"/>
                  </a:ext>
                </a:extLst>
              </p:cNvPr>
              <p:cNvSpPr txBox="1"/>
              <p:nvPr/>
            </p:nvSpPr>
            <p:spPr>
              <a:xfrm>
                <a:off x="5230983" y="647530"/>
                <a:ext cx="81002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9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01</a:t>
                </a:r>
                <a:endParaRPr lang="zh-CN" altLang="en-US" sz="39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4FD5FB0-BD18-43BC-B95E-4A99832DC4DB}"/>
                </a:ext>
              </a:extLst>
            </p:cNvPr>
            <p:cNvSpPr txBox="1"/>
            <p:nvPr/>
          </p:nvSpPr>
          <p:spPr>
            <a:xfrm>
              <a:off x="6327853" y="706784"/>
              <a:ext cx="33158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100">
                  <a:latin typeface="微软雅黑" panose="020B0503020204020204" pitchFamily="34" charset="-122"/>
                  <a:ea typeface="微软雅黑" panose="020B0503020204020204" pitchFamily="34" charset="-122"/>
                </a:rPr>
                <a:t>复习巩固</a:t>
              </a:r>
            </a:p>
          </p:txBody>
        </p: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62F16E5-783E-4C8C-839F-FFB90D5E69F4}"/>
              </a:ext>
            </a:extLst>
          </p:cNvPr>
          <p:cNvGrpSpPr/>
          <p:nvPr/>
        </p:nvGrpSpPr>
        <p:grpSpPr>
          <a:xfrm>
            <a:off x="5064064" y="2171246"/>
            <a:ext cx="4572704" cy="815119"/>
            <a:chOff x="5227719" y="2176788"/>
            <a:chExt cx="4692459" cy="817200"/>
          </a:xfrm>
        </p:grpSpPr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5F0842E9-FDD9-4F1A-9BDE-D4ABB7EE1F22}"/>
                </a:ext>
              </a:extLst>
            </p:cNvPr>
            <p:cNvGrpSpPr/>
            <p:nvPr/>
          </p:nvGrpSpPr>
          <p:grpSpPr>
            <a:xfrm>
              <a:off x="5227719" y="2176788"/>
              <a:ext cx="817200" cy="817200"/>
              <a:chOff x="5227719" y="2176788"/>
              <a:chExt cx="817200" cy="817200"/>
            </a:xfrm>
          </p:grpSpPr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1B55975-5228-47D7-8A03-7DE58A0684E6}"/>
                  </a:ext>
                </a:extLst>
              </p:cNvPr>
              <p:cNvSpPr/>
              <p:nvPr/>
            </p:nvSpPr>
            <p:spPr bwMode="auto">
              <a:xfrm rot="18830666">
                <a:off x="5227719" y="2176788"/>
                <a:ext cx="817200" cy="817200"/>
              </a:xfrm>
              <a:prstGeom prst="rect">
                <a:avLst/>
              </a:prstGeom>
              <a:solidFill>
                <a:srgbClr val="76C3C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defTabSz="898581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8BBE4CE-B8E3-4FF3-A9A8-A7559A7D6598}"/>
                  </a:ext>
                </a:extLst>
              </p:cNvPr>
              <p:cNvSpPr txBox="1"/>
              <p:nvPr/>
            </p:nvSpPr>
            <p:spPr>
              <a:xfrm>
                <a:off x="5231306" y="2231445"/>
                <a:ext cx="81002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9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39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7A071D8-EF4A-4E29-A4C4-846C96158A7D}"/>
                </a:ext>
              </a:extLst>
            </p:cNvPr>
            <p:cNvSpPr txBox="1"/>
            <p:nvPr/>
          </p:nvSpPr>
          <p:spPr>
            <a:xfrm>
              <a:off x="6327853" y="2280680"/>
              <a:ext cx="35923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100">
                  <a:latin typeface="微软雅黑" panose="020B0503020204020204" pitchFamily="34" charset="-122"/>
                  <a:ea typeface="微软雅黑" panose="020B0503020204020204" pitchFamily="34" charset="-122"/>
                </a:rPr>
                <a:t>认识量筒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DDAD147-C4F7-4419-8463-878C870E764E}"/>
              </a:ext>
            </a:extLst>
          </p:cNvPr>
          <p:cNvGrpSpPr/>
          <p:nvPr/>
        </p:nvGrpSpPr>
        <p:grpSpPr>
          <a:xfrm>
            <a:off x="5064064" y="3750899"/>
            <a:ext cx="4572704" cy="815119"/>
            <a:chOff x="5227719" y="3760474"/>
            <a:chExt cx="4692459" cy="817200"/>
          </a:xfrm>
        </p:grpSpPr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3043B895-D09D-481B-B3F0-339B95973F50}"/>
                </a:ext>
              </a:extLst>
            </p:cNvPr>
            <p:cNvGrpSpPr/>
            <p:nvPr/>
          </p:nvGrpSpPr>
          <p:grpSpPr>
            <a:xfrm>
              <a:off x="5227719" y="3760474"/>
              <a:ext cx="817200" cy="817200"/>
              <a:chOff x="5227719" y="3760474"/>
              <a:chExt cx="817200" cy="817200"/>
            </a:xfrm>
          </p:grpSpPr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B7E6EBB0-7066-4595-81BB-80DF281B26CE}"/>
                  </a:ext>
                </a:extLst>
              </p:cNvPr>
              <p:cNvSpPr/>
              <p:nvPr/>
            </p:nvSpPr>
            <p:spPr bwMode="auto">
              <a:xfrm rot="18830666">
                <a:off x="5227719" y="3760474"/>
                <a:ext cx="817200" cy="817200"/>
              </a:xfrm>
              <a:prstGeom prst="rect">
                <a:avLst/>
              </a:prstGeom>
              <a:solidFill>
                <a:srgbClr val="76C3C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defTabSz="898581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3CB62E7F-34B0-4512-9585-916A124E025A}"/>
                  </a:ext>
                </a:extLst>
              </p:cNvPr>
              <p:cNvSpPr txBox="1"/>
              <p:nvPr/>
            </p:nvSpPr>
            <p:spPr>
              <a:xfrm>
                <a:off x="5231306" y="3815131"/>
                <a:ext cx="81002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9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39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C030062-5C9A-45F0-8E3A-7A006FD9378B}"/>
                </a:ext>
              </a:extLst>
            </p:cNvPr>
            <p:cNvSpPr txBox="1"/>
            <p:nvPr/>
          </p:nvSpPr>
          <p:spPr>
            <a:xfrm>
              <a:off x="6327853" y="3854576"/>
              <a:ext cx="35923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10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测量物质的密度</a:t>
              </a: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859E31D-C38B-4371-8A25-CDCC24816117}"/>
              </a:ext>
            </a:extLst>
          </p:cNvPr>
          <p:cNvGrpSpPr/>
          <p:nvPr/>
        </p:nvGrpSpPr>
        <p:grpSpPr>
          <a:xfrm>
            <a:off x="5064064" y="5330554"/>
            <a:ext cx="4572704" cy="815119"/>
            <a:chOff x="5227719" y="5344161"/>
            <a:chExt cx="4692459" cy="817200"/>
          </a:xfrm>
        </p:grpSpPr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54A86A9-D7D0-41C2-8B0E-A85BF988B5AF}"/>
                </a:ext>
              </a:extLst>
            </p:cNvPr>
            <p:cNvGrpSpPr/>
            <p:nvPr/>
          </p:nvGrpSpPr>
          <p:grpSpPr>
            <a:xfrm>
              <a:off x="5227719" y="5344161"/>
              <a:ext cx="817200" cy="817200"/>
              <a:chOff x="5227719" y="5344161"/>
              <a:chExt cx="817200" cy="817200"/>
            </a:xfrm>
          </p:grpSpPr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1EC5CC8-DE01-40E6-899C-7D5854F51E15}"/>
                  </a:ext>
                </a:extLst>
              </p:cNvPr>
              <p:cNvSpPr/>
              <p:nvPr/>
            </p:nvSpPr>
            <p:spPr bwMode="auto">
              <a:xfrm rot="18830666">
                <a:off x="5227719" y="5344161"/>
                <a:ext cx="817200" cy="817200"/>
              </a:xfrm>
              <a:prstGeom prst="rect">
                <a:avLst/>
              </a:prstGeom>
              <a:solidFill>
                <a:srgbClr val="76C3C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defTabSz="898581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3C03D52B-AB16-495C-879B-6F0FAF4F9DA6}"/>
                  </a:ext>
                </a:extLst>
              </p:cNvPr>
              <p:cNvSpPr txBox="1"/>
              <p:nvPr/>
            </p:nvSpPr>
            <p:spPr>
              <a:xfrm>
                <a:off x="5231306" y="5398818"/>
                <a:ext cx="81002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9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39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9CF9725-A724-4B46-8FC1-4D6D66482859}"/>
                </a:ext>
              </a:extLst>
            </p:cNvPr>
            <p:cNvSpPr txBox="1"/>
            <p:nvPr/>
          </p:nvSpPr>
          <p:spPr>
            <a:xfrm>
              <a:off x="6327853" y="5428473"/>
              <a:ext cx="35923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100">
                  <a:latin typeface="微软雅黑" panose="020B0503020204020204" pitchFamily="34" charset="-122"/>
                  <a:ea typeface="微软雅黑" panose="020B0503020204020204" pitchFamily="34" charset="-122"/>
                </a:rPr>
                <a:t>课堂总结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057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accel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4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4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accel="4000" decel="4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D352A8E-1ECC-4808-BD52-0AB074F8B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56" y="509073"/>
            <a:ext cx="9784375" cy="3106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4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、用天平和量筒测某种矿石的密度。在调节天平时，发现指针如图甲所示偏向分度盘的右侧，此时应将平衡螺母向</a:t>
            </a:r>
            <a:r>
              <a:rPr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________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调。用天平称矿石的质量。把矿石放在天平的左盘，天平平衡时，放在右盘中的砝码和游码在标尺上的位置如图乙所示。用量筒量出矿石的体积如图丙所示，由此可知，矿石的密度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2800" b="0" i="1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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 </a:t>
            </a:r>
            <a:r>
              <a:rPr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=__________g/cm</a:t>
            </a:r>
            <a:r>
              <a:rPr lang="en-US" altLang="zh-CN" sz="2800" b="0" baseline="3000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3</a:t>
            </a:r>
            <a:r>
              <a:rPr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。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91D2D1A-6D6E-41D2-9B5F-45973847196D}"/>
              </a:ext>
            </a:extLst>
          </p:cNvPr>
          <p:cNvGrpSpPr/>
          <p:nvPr/>
        </p:nvGrpSpPr>
        <p:grpSpPr>
          <a:xfrm>
            <a:off x="1682193" y="3029156"/>
            <a:ext cx="8265544" cy="3516859"/>
            <a:chOff x="1726248" y="3036888"/>
            <a:chExt cx="8482012" cy="3525837"/>
          </a:xfrm>
        </p:grpSpPr>
        <p:pic>
          <p:nvPicPr>
            <p:cNvPr id="21" name="Picture 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56FEF7FF-7ED1-400C-AB50-A1DFCC0A68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970"/>
            <a:stretch>
              <a:fillRect/>
            </a:stretch>
          </p:blipFill>
          <p:spPr bwMode="auto">
            <a:xfrm>
              <a:off x="1726248" y="4581525"/>
              <a:ext cx="2265362" cy="198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04F49D1-BFC1-43CF-9E8F-A0E1D9D296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076"/>
            <a:stretch>
              <a:fillRect/>
            </a:stretch>
          </p:blipFill>
          <p:spPr bwMode="auto">
            <a:xfrm>
              <a:off x="4082098" y="4729163"/>
              <a:ext cx="3746500" cy="176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850D679-B008-4C43-886E-A1E14325E6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922"/>
            <a:stretch>
              <a:fillRect/>
            </a:stretch>
          </p:blipFill>
          <p:spPr bwMode="auto">
            <a:xfrm>
              <a:off x="7942898" y="3036888"/>
              <a:ext cx="2265362" cy="3471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B7F0450-CE99-4D64-BFD8-BD0523D82905}"/>
              </a:ext>
            </a:extLst>
          </p:cNvPr>
          <p:cNvSpPr txBox="1"/>
          <p:nvPr/>
        </p:nvSpPr>
        <p:spPr>
          <a:xfrm>
            <a:off x="8764578" y="1160405"/>
            <a:ext cx="66089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右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AD39D6F-24AC-4BEB-A4E6-5D6738E4CC86}"/>
              </a:ext>
            </a:extLst>
          </p:cNvPr>
          <p:cNvSpPr txBox="1"/>
          <p:nvPr/>
        </p:nvSpPr>
        <p:spPr>
          <a:xfrm>
            <a:off x="1466398" y="2898381"/>
            <a:ext cx="93947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3.67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8703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角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1192DF-0EE4-48E3-95F0-12F35BA2F627}"/>
              </a:ext>
            </a:extLst>
          </p:cNvPr>
          <p:cNvSpPr/>
          <p:nvPr/>
        </p:nvSpPr>
        <p:spPr bwMode="auto">
          <a:xfrm>
            <a:off x="2990314" y="3186446"/>
            <a:ext cx="5657218" cy="1126788"/>
          </a:xfrm>
          <a:prstGeom prst="roundRect">
            <a:avLst>
              <a:gd name="adj" fmla="val 43962"/>
            </a:avLst>
          </a:prstGeom>
          <a:solidFill>
            <a:srgbClr val="EAEAEA">
              <a:alpha val="50000"/>
            </a:srgbClr>
          </a:solidFill>
          <a:ln w="38100" cap="flat" cmpd="sng" algn="ctr">
            <a:solidFill>
              <a:srgbClr val="EAEAEA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3A7F4EC-8C9C-4082-A412-7141DE182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3734" y="0"/>
            <a:ext cx="1497117" cy="833097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FD5FB0-BD18-43BC-B95E-4A99832DC4DB}"/>
              </a:ext>
            </a:extLst>
          </p:cNvPr>
          <p:cNvSpPr txBox="1"/>
          <p:nvPr/>
        </p:nvSpPr>
        <p:spPr>
          <a:xfrm>
            <a:off x="3684515" y="3344777"/>
            <a:ext cx="4268817" cy="767482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3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课堂小结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BF1A948-103A-4FC8-ABFA-6F7BBA937DE7}"/>
              </a:ext>
            </a:extLst>
          </p:cNvPr>
          <p:cNvGrpSpPr/>
          <p:nvPr/>
        </p:nvGrpSpPr>
        <p:grpSpPr>
          <a:xfrm>
            <a:off x="4821403" y="1410594"/>
            <a:ext cx="1995040" cy="1775852"/>
            <a:chOff x="4245281" y="835224"/>
            <a:chExt cx="2713054" cy="2359356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A962D83-C707-4D0B-B7C5-FE4B55F60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2350" y="835224"/>
              <a:ext cx="2078916" cy="2359356"/>
            </a:xfrm>
            <a:prstGeom prst="rect">
              <a:avLst/>
            </a:prstGeom>
          </p:spPr>
        </p:pic>
        <p:sp>
          <p:nvSpPr>
            <p:cNvPr id="27" name="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B813A69-39AE-4A76-B601-72DEFE5E2A26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4245281" y="1498787"/>
              <a:ext cx="2713054" cy="1012356"/>
            </a:xfrm>
            <a:prstGeom prst="rect">
              <a:avLst/>
            </a:prstGeom>
            <a:noFill/>
          </p:spPr>
          <p:txBody>
            <a:bodyPr wrap="square" lIns="85983" tIns="42991" rIns="85983" bIns="42991">
              <a:spAutoFit/>
            </a:bodyPr>
            <a:lstStyle/>
            <a:p>
              <a:pPr algn="ctr" defTabSz="89858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30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Arial" pitchFamily="34" charset="0"/>
                </a:rPr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379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9630BBC-BC1B-4FBD-AB8E-83A6EC5E7321}"/>
              </a:ext>
            </a:extLst>
          </p:cNvPr>
          <p:cNvSpPr txBox="1"/>
          <p:nvPr/>
        </p:nvSpPr>
        <p:spPr>
          <a:xfrm>
            <a:off x="655907" y="739791"/>
            <a:ext cx="2383610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、实验原理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E1B8E2C-E8D0-4EC0-A573-24D124400F2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55116" y="1487184"/>
            <a:ext cx="1185191" cy="84128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6F68602-4881-4E68-9AB0-082E66F695EB}"/>
              </a:ext>
            </a:extLst>
          </p:cNvPr>
          <p:cNvSpPr txBox="1"/>
          <p:nvPr/>
        </p:nvSpPr>
        <p:spPr>
          <a:xfrm>
            <a:off x="655906" y="2553976"/>
            <a:ext cx="495779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、实验器材及其使用方法</a:t>
            </a:r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396EE71-F7F1-4AFE-ABB4-36A36DA2D8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629" b="13037"/>
          <a:stretch>
            <a:fillRect/>
          </a:stretch>
        </p:blipFill>
        <p:spPr>
          <a:xfrm>
            <a:off x="2099537" y="3419525"/>
            <a:ext cx="2694433" cy="2022503"/>
          </a:xfrm>
          <a:prstGeom prst="rect">
            <a:avLst/>
          </a:prstGeom>
        </p:spPr>
      </p:pic>
      <p:pic>
        <p:nvPicPr>
          <p:cNvPr id="27" name="Picture 14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4536E59-6EE8-4D23-B156-5160821FB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0270" y="3019420"/>
            <a:ext cx="847529" cy="2697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8875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animBg="1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8E9451A-14AD-4281-9523-282A11E8F1F7}"/>
              </a:ext>
            </a:extLst>
          </p:cNvPr>
          <p:cNvSpPr/>
          <p:nvPr/>
        </p:nvSpPr>
        <p:spPr bwMode="auto">
          <a:xfrm>
            <a:off x="143241" y="542520"/>
            <a:ext cx="1935779" cy="792327"/>
          </a:xfrm>
          <a:prstGeom prst="ellipse">
            <a:avLst/>
          </a:prstGeom>
          <a:gradFill flip="none" rotWithShape="1">
            <a:gsLst>
              <a:gs pos="0">
                <a:srgbClr val="76C3CB">
                  <a:tint val="66000"/>
                  <a:satMod val="160000"/>
                  <a:alpha val="12000"/>
                </a:srgbClr>
              </a:gs>
              <a:gs pos="100000">
                <a:srgbClr val="76C3CB">
                  <a:tint val="23500"/>
                  <a:satMod val="160000"/>
                  <a:alpha val="41000"/>
                </a:srgbClr>
              </a:gs>
            </a:gsLst>
            <a:path path="rect">
              <a:fillToRect l="100000" b="100000"/>
            </a:path>
            <a:tileRect t="-100000" r="-100000"/>
          </a:gradFill>
          <a:ln w="28575" cap="flat" cmpd="sng" algn="ctr">
            <a:solidFill>
              <a:srgbClr val="00B0F0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6C49577-D1FF-417C-9AA4-4176225477DA}"/>
              </a:ext>
            </a:extLst>
          </p:cNvPr>
          <p:cNvSpPr txBox="1"/>
          <p:nvPr/>
        </p:nvSpPr>
        <p:spPr>
          <a:xfrm>
            <a:off x="262049" y="677740"/>
            <a:ext cx="201360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 spc="590">
                <a:latin typeface="微软雅黑" panose="020B0503020204020204" pitchFamily="34" charset="-122"/>
                <a:ea typeface="微软雅黑" panose="020B0503020204020204" pitchFamily="34" charset="-122"/>
              </a:rPr>
              <a:t>课后作业</a:t>
            </a: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6D7B021-0EFD-48F1-9EFE-B1D30942D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852" y="1488513"/>
            <a:ext cx="8855540" cy="2676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 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给你一架天平、一只小烧杯、适量的水、如何测出牛奶的密度？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要求：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1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）简要写出实验步骤；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            （</a:t>
            </a:r>
            <a:r>
              <a:rPr kumimoji="1" lang="en-US" altLang="zh-CN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2</a:t>
            </a:r>
            <a:r>
              <a:rPr kumimoji="1" lang="zh-CN" altLang="en-US" sz="2800" b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）根据你测量的物理量，写出计算牛奶密度的公式。</a:t>
            </a:r>
          </a:p>
        </p:txBody>
      </p:sp>
    </p:spTree>
    <p:extLst>
      <p:ext uri="{BB962C8B-B14F-4D97-AF65-F5344CB8AC3E}">
        <p14:creationId xmlns:p14="http://schemas.microsoft.com/office/powerpoint/2010/main" val="35313864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>
            <a:off x="-25370" y="-28502"/>
            <a:ext cx="12145075" cy="7072356"/>
          </a:xfrm>
          <a:custGeom>
            <a:avLst/>
            <a:gdLst>
              <a:gd name="connisteX0" fmla="*/ 4257387 w 12463053"/>
              <a:gd name="connsiteY0" fmla="*/ 29009 h 7090627"/>
              <a:gd name="connisteX1" fmla="*/ 3934807 w 12463053"/>
              <a:gd name="connsiteY1" fmla="*/ 14404 h 7090627"/>
              <a:gd name="connisteX2" fmla="*/ 3934807 w 12463053"/>
              <a:gd name="connsiteY2" fmla="*/ 29009 h 7090627"/>
              <a:gd name="connisteX3" fmla="*/ 3875752 w 12463053"/>
              <a:gd name="connsiteY3" fmla="*/ 291899 h 7090627"/>
              <a:gd name="connisteX4" fmla="*/ 3626832 w 12463053"/>
              <a:gd name="connsiteY4" fmla="*/ 731954 h 7090627"/>
              <a:gd name="connisteX5" fmla="*/ 3127722 w 12463053"/>
              <a:gd name="connsiteY5" fmla="*/ 907849 h 7090627"/>
              <a:gd name="connisteX6" fmla="*/ 2746087 w 12463053"/>
              <a:gd name="connsiteY6" fmla="*/ 966904 h 7090627"/>
              <a:gd name="connisteX7" fmla="*/ 2408902 w 12463053"/>
              <a:gd name="connsiteY7" fmla="*/ 1010719 h 7090627"/>
              <a:gd name="connisteX8" fmla="*/ 2027267 w 12463053"/>
              <a:gd name="connsiteY8" fmla="*/ 1113589 h 7090627"/>
              <a:gd name="connisteX9" fmla="*/ 1807557 w 12463053"/>
              <a:gd name="connsiteY9" fmla="*/ 1362509 h 7090627"/>
              <a:gd name="connisteX10" fmla="*/ 1704687 w 12463053"/>
              <a:gd name="connsiteY10" fmla="*/ 1685724 h 7090627"/>
              <a:gd name="connisteX11" fmla="*/ 1601817 w 12463053"/>
              <a:gd name="connsiteY11" fmla="*/ 1979094 h 7090627"/>
              <a:gd name="connisteX12" fmla="*/ 1382107 w 12463053"/>
              <a:gd name="connsiteY12" fmla="*/ 2198804 h 7090627"/>
              <a:gd name="connisteX13" fmla="*/ 985867 w 12463053"/>
              <a:gd name="connsiteY13" fmla="*/ 2243254 h 7090627"/>
              <a:gd name="connisteX14" fmla="*/ 633442 w 12463053"/>
              <a:gd name="connsiteY14" fmla="*/ 2169594 h 7090627"/>
              <a:gd name="connisteX15" fmla="*/ 383887 w 12463053"/>
              <a:gd name="connsiteY15" fmla="*/ 2037514 h 7090627"/>
              <a:gd name="connisteX16" fmla="*/ 47972 w 12463053"/>
              <a:gd name="connsiteY16" fmla="*/ 1920039 h 7090627"/>
              <a:gd name="connisteX17" fmla="*/ 18762 w 12463053"/>
              <a:gd name="connsiteY17" fmla="*/ 1890829 h 7090627"/>
              <a:gd name="connisteX18" fmla="*/ 18762 w 12463053"/>
              <a:gd name="connsiteY18" fmla="*/ 1979094 h 7090627"/>
              <a:gd name="connisteX19" fmla="*/ 18762 w 12463053"/>
              <a:gd name="connsiteY19" fmla="*/ 5089324 h 7090627"/>
              <a:gd name="connisteX20" fmla="*/ 33367 w 12463053"/>
              <a:gd name="connsiteY20" fmla="*/ 5353484 h 7090627"/>
              <a:gd name="connisteX21" fmla="*/ 354677 w 12463053"/>
              <a:gd name="connsiteY21" fmla="*/ 5543984 h 7090627"/>
              <a:gd name="connisteX22" fmla="*/ 765522 w 12463053"/>
              <a:gd name="connsiteY22" fmla="*/ 5543984 h 7090627"/>
              <a:gd name="connisteX23" fmla="*/ 1058892 w 12463053"/>
              <a:gd name="connsiteY23" fmla="*/ 5793539 h 7090627"/>
              <a:gd name="connisteX24" fmla="*/ 1220182 w 12463053"/>
              <a:gd name="connsiteY24" fmla="*/ 6057699 h 7090627"/>
              <a:gd name="connisteX25" fmla="*/ 1440527 w 12463053"/>
              <a:gd name="connsiteY25" fmla="*/ 6351069 h 7090627"/>
              <a:gd name="connisteX26" fmla="*/ 1704687 w 12463053"/>
              <a:gd name="connsiteY26" fmla="*/ 6453939 h 7090627"/>
              <a:gd name="connisteX27" fmla="*/ 2012662 w 12463053"/>
              <a:gd name="connsiteY27" fmla="*/ 6453939 h 7090627"/>
              <a:gd name="connisteX28" fmla="*/ 2452717 w 12463053"/>
              <a:gd name="connsiteY28" fmla="*/ 6453939 h 7090627"/>
              <a:gd name="connisteX29" fmla="*/ 2775932 w 12463053"/>
              <a:gd name="connsiteY29" fmla="*/ 6453939 h 7090627"/>
              <a:gd name="connisteX30" fmla="*/ 3083907 w 12463053"/>
              <a:gd name="connsiteY30" fmla="*/ 6600624 h 7090627"/>
              <a:gd name="connisteX31" fmla="*/ 3230592 w 12463053"/>
              <a:gd name="connsiteY31" fmla="*/ 6834939 h 7090627"/>
              <a:gd name="connisteX32" fmla="*/ 3259802 w 12463053"/>
              <a:gd name="connsiteY32" fmla="*/ 6937809 h 7090627"/>
              <a:gd name="connisteX33" fmla="*/ 3773517 w 12463053"/>
              <a:gd name="connsiteY33" fmla="*/ 6908599 h 7090627"/>
              <a:gd name="connisteX34" fmla="*/ 5005417 w 12463053"/>
              <a:gd name="connsiteY34" fmla="*/ 6908599 h 7090627"/>
              <a:gd name="connisteX35" fmla="*/ 10228927 w 12463053"/>
              <a:gd name="connsiteY35" fmla="*/ 6923204 h 7090627"/>
              <a:gd name="connisteX36" fmla="*/ 10346402 w 12463053"/>
              <a:gd name="connsiteY36" fmla="*/ 7026074 h 7090627"/>
              <a:gd name="connisteX37" fmla="*/ 10316557 w 12463053"/>
              <a:gd name="connsiteY37" fmla="*/ 6747309 h 7090627"/>
              <a:gd name="connisteX38" fmla="*/ 10243532 w 12463053"/>
              <a:gd name="connsiteY38" fmla="*/ 6834939 h 7090627"/>
              <a:gd name="connisteX39" fmla="*/ 10654377 w 12463053"/>
              <a:gd name="connsiteY39" fmla="*/ 7084494 h 7090627"/>
              <a:gd name="connisteX40" fmla="*/ 12356177 w 12463053"/>
              <a:gd name="connsiteY40" fmla="*/ 6981624 h 7090627"/>
              <a:gd name="connisteX41" fmla="*/ 12135832 w 12463053"/>
              <a:gd name="connsiteY41" fmla="*/ 6834939 h 7090627"/>
              <a:gd name="connisteX42" fmla="*/ 11784042 w 12463053"/>
              <a:gd name="connsiteY42" fmla="*/ 6526964 h 7090627"/>
              <a:gd name="connisteX43" fmla="*/ 10903932 w 12463053"/>
              <a:gd name="connsiteY43" fmla="*/ 6439334 h 7090627"/>
              <a:gd name="connisteX44" fmla="*/ 10434032 w 12463053"/>
              <a:gd name="connsiteY44" fmla="*/ 6262804 h 7090627"/>
              <a:gd name="connisteX45" fmla="*/ 10155267 w 12463053"/>
              <a:gd name="connsiteY45" fmla="*/ 6028489 h 7090627"/>
              <a:gd name="connisteX46" fmla="*/ 9759027 w 12463053"/>
              <a:gd name="connsiteY46" fmla="*/ 5749724 h 7090627"/>
              <a:gd name="connisteX47" fmla="*/ 9304367 w 12463053"/>
              <a:gd name="connsiteY47" fmla="*/ 5265219 h 7090627"/>
              <a:gd name="connisteX48" fmla="*/ 9025602 w 12463053"/>
              <a:gd name="connsiteY48" fmla="*/ 4766744 h 7090627"/>
              <a:gd name="connisteX49" fmla="*/ 8629362 w 12463053"/>
              <a:gd name="connsiteY49" fmla="*/ 4326689 h 7090627"/>
              <a:gd name="connisteX50" fmla="*/ 8130887 w 12463053"/>
              <a:gd name="connsiteY50" fmla="*/ 4018079 h 7090627"/>
              <a:gd name="connisteX51" fmla="*/ 7485092 w 12463053"/>
              <a:gd name="connsiteY51" fmla="*/ 3871394 h 7090627"/>
              <a:gd name="connisteX52" fmla="*/ 6839932 w 12463053"/>
              <a:gd name="connsiteY52" fmla="*/ 3856789 h 7090627"/>
              <a:gd name="connisteX53" fmla="*/ 6267162 w 12463053"/>
              <a:gd name="connsiteY53" fmla="*/ 3769159 h 7090627"/>
              <a:gd name="connisteX54" fmla="*/ 5754082 w 12463053"/>
              <a:gd name="connsiteY54" fmla="*/ 3548814 h 7090627"/>
              <a:gd name="connisteX55" fmla="*/ 5460712 w 12463053"/>
              <a:gd name="connsiteY55" fmla="*/ 3152574 h 7090627"/>
              <a:gd name="connisteX56" fmla="*/ 5299422 w 12463053"/>
              <a:gd name="connsiteY56" fmla="*/ 2580439 h 7090627"/>
              <a:gd name="connisteX57" fmla="*/ 5225762 w 12463053"/>
              <a:gd name="connsiteY57" fmla="*/ 2198804 h 7090627"/>
              <a:gd name="connisteX58" fmla="*/ 5005417 w 12463053"/>
              <a:gd name="connsiteY58" fmla="*/ 1729539 h 7090627"/>
              <a:gd name="connisteX59" fmla="*/ 4653627 w 12463053"/>
              <a:gd name="connsiteY59" fmla="*/ 1465379 h 7090627"/>
              <a:gd name="connisteX60" fmla="*/ 4404072 w 12463053"/>
              <a:gd name="connsiteY60" fmla="*/ 1186614 h 7090627"/>
              <a:gd name="connisteX61" fmla="*/ 4257387 w 12463053"/>
              <a:gd name="connsiteY61" fmla="*/ 820219 h 7090627"/>
              <a:gd name="connisteX62" fmla="*/ 4213572 w 12463053"/>
              <a:gd name="connsiteY62" fmla="*/ 570664 h 7090627"/>
              <a:gd name="connisteX63" fmla="*/ 4228177 w 12463053"/>
              <a:gd name="connsiteY63" fmla="*/ 189029 h 7090627"/>
              <a:gd name="connisteX64" fmla="*/ 4257387 w 12463053"/>
              <a:gd name="connsiteY64" fmla="*/ 29009 h 7090627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  <a:cxn ang="0">
                <a:pos x="connisteX18" y="connsiteY18"/>
              </a:cxn>
              <a:cxn ang="0">
                <a:pos x="connisteX19" y="connsiteY19"/>
              </a:cxn>
              <a:cxn ang="0">
                <a:pos x="connisteX20" y="connsiteY20"/>
              </a:cxn>
              <a:cxn ang="0">
                <a:pos x="connisteX21" y="connsiteY21"/>
              </a:cxn>
              <a:cxn ang="0">
                <a:pos x="connisteX22" y="connsiteY22"/>
              </a:cxn>
              <a:cxn ang="0">
                <a:pos x="connisteX23" y="connsiteY23"/>
              </a:cxn>
              <a:cxn ang="0">
                <a:pos x="connisteX24" y="connsiteY24"/>
              </a:cxn>
              <a:cxn ang="0">
                <a:pos x="connisteX25" y="connsiteY25"/>
              </a:cxn>
              <a:cxn ang="0">
                <a:pos x="connisteX26" y="connsiteY26"/>
              </a:cxn>
              <a:cxn ang="0">
                <a:pos x="connisteX27" y="connsiteY27"/>
              </a:cxn>
              <a:cxn ang="0">
                <a:pos x="connisteX28" y="connsiteY28"/>
              </a:cxn>
              <a:cxn ang="0">
                <a:pos x="connisteX29" y="connsiteY29"/>
              </a:cxn>
              <a:cxn ang="0">
                <a:pos x="connisteX30" y="connsiteY30"/>
              </a:cxn>
              <a:cxn ang="0">
                <a:pos x="connisteX31" y="connsiteY31"/>
              </a:cxn>
              <a:cxn ang="0">
                <a:pos x="connisteX32" y="connsiteY32"/>
              </a:cxn>
              <a:cxn ang="0">
                <a:pos x="connisteX33" y="connsiteY33"/>
              </a:cxn>
              <a:cxn ang="0">
                <a:pos x="connisteX34" y="connsiteY34"/>
              </a:cxn>
              <a:cxn ang="0">
                <a:pos x="connisteX35" y="connsiteY35"/>
              </a:cxn>
              <a:cxn ang="0">
                <a:pos x="connisteX36" y="connsiteY36"/>
              </a:cxn>
              <a:cxn ang="0">
                <a:pos x="connisteX37" y="connsiteY37"/>
              </a:cxn>
              <a:cxn ang="0">
                <a:pos x="connisteX38" y="connsiteY38"/>
              </a:cxn>
              <a:cxn ang="0">
                <a:pos x="connisteX39" y="connsiteY39"/>
              </a:cxn>
              <a:cxn ang="0">
                <a:pos x="connisteX40" y="connsiteY40"/>
              </a:cxn>
              <a:cxn ang="0">
                <a:pos x="connisteX41" y="connsiteY41"/>
              </a:cxn>
              <a:cxn ang="0">
                <a:pos x="connisteX42" y="connsiteY42"/>
              </a:cxn>
              <a:cxn ang="0">
                <a:pos x="connisteX43" y="connsiteY43"/>
              </a:cxn>
              <a:cxn ang="0">
                <a:pos x="connisteX44" y="connsiteY44"/>
              </a:cxn>
              <a:cxn ang="0">
                <a:pos x="connisteX45" y="connsiteY45"/>
              </a:cxn>
              <a:cxn ang="0">
                <a:pos x="connisteX46" y="connsiteY46"/>
              </a:cxn>
              <a:cxn ang="0">
                <a:pos x="connisteX47" y="connsiteY47"/>
              </a:cxn>
              <a:cxn ang="0">
                <a:pos x="connisteX48" y="connsiteY48"/>
              </a:cxn>
              <a:cxn ang="0">
                <a:pos x="connisteX49" y="connsiteY49"/>
              </a:cxn>
              <a:cxn ang="0">
                <a:pos x="connisteX50" y="connsiteY50"/>
              </a:cxn>
              <a:cxn ang="0">
                <a:pos x="connisteX51" y="connsiteY51"/>
              </a:cxn>
              <a:cxn ang="0">
                <a:pos x="connisteX52" y="connsiteY52"/>
              </a:cxn>
              <a:cxn ang="0">
                <a:pos x="connisteX53" y="connsiteY53"/>
              </a:cxn>
              <a:cxn ang="0">
                <a:pos x="connisteX54" y="connsiteY54"/>
              </a:cxn>
              <a:cxn ang="0">
                <a:pos x="connisteX55" y="connsiteY55"/>
              </a:cxn>
              <a:cxn ang="0">
                <a:pos x="connisteX56" y="connsiteY56"/>
              </a:cxn>
              <a:cxn ang="0">
                <a:pos x="connisteX57" y="connsiteY57"/>
              </a:cxn>
              <a:cxn ang="0">
                <a:pos x="connisteX58" y="connsiteY58"/>
              </a:cxn>
              <a:cxn ang="0">
                <a:pos x="connisteX59" y="connsiteY59"/>
              </a:cxn>
              <a:cxn ang="0">
                <a:pos x="connisteX60" y="connsiteY60"/>
              </a:cxn>
              <a:cxn ang="0">
                <a:pos x="connisteX61" y="connsiteY61"/>
              </a:cxn>
              <a:cxn ang="0">
                <a:pos x="connisteX62" y="connsiteY62"/>
              </a:cxn>
              <a:cxn ang="0">
                <a:pos x="connisteX63" y="connsiteY63"/>
              </a:cxn>
              <a:cxn ang="0">
                <a:pos x="connisteX64" y="connsiteY64"/>
              </a:cxn>
            </a:cxnLst>
            <a:rect l="l" t="t" r="r" b="b"/>
            <a:pathLst>
              <a:path w="12463053" h="7090627">
                <a:moveTo>
                  <a:pt x="4257388" y="29009"/>
                </a:moveTo>
                <a:cubicBezTo>
                  <a:pt x="4198968" y="-5916"/>
                  <a:pt x="3999578" y="14404"/>
                  <a:pt x="3934808" y="14404"/>
                </a:cubicBezTo>
                <a:cubicBezTo>
                  <a:pt x="3870038" y="14404"/>
                  <a:pt x="3946873" y="-26236"/>
                  <a:pt x="3934808" y="29009"/>
                </a:cubicBezTo>
                <a:cubicBezTo>
                  <a:pt x="3922743" y="84254"/>
                  <a:pt x="3937348" y="151564"/>
                  <a:pt x="3875753" y="291899"/>
                </a:cubicBezTo>
                <a:cubicBezTo>
                  <a:pt x="3814158" y="432234"/>
                  <a:pt x="3776693" y="608764"/>
                  <a:pt x="3626833" y="731954"/>
                </a:cubicBezTo>
                <a:cubicBezTo>
                  <a:pt x="3476973" y="855144"/>
                  <a:pt x="3303618" y="860859"/>
                  <a:pt x="3127723" y="907849"/>
                </a:cubicBezTo>
                <a:cubicBezTo>
                  <a:pt x="2951828" y="954839"/>
                  <a:pt x="2889598" y="946584"/>
                  <a:pt x="2746088" y="966904"/>
                </a:cubicBezTo>
                <a:cubicBezTo>
                  <a:pt x="2602578" y="987224"/>
                  <a:pt x="2552413" y="981509"/>
                  <a:pt x="2408903" y="1010719"/>
                </a:cubicBezTo>
                <a:cubicBezTo>
                  <a:pt x="2265393" y="1039929"/>
                  <a:pt x="2147283" y="1043104"/>
                  <a:pt x="2027268" y="1113589"/>
                </a:cubicBezTo>
                <a:cubicBezTo>
                  <a:pt x="1907253" y="1184074"/>
                  <a:pt x="1872328" y="1248209"/>
                  <a:pt x="1807558" y="1362509"/>
                </a:cubicBezTo>
                <a:cubicBezTo>
                  <a:pt x="1742788" y="1476809"/>
                  <a:pt x="1745963" y="1562534"/>
                  <a:pt x="1704688" y="1685724"/>
                </a:cubicBezTo>
                <a:cubicBezTo>
                  <a:pt x="1663413" y="1808914"/>
                  <a:pt x="1666588" y="1876224"/>
                  <a:pt x="1601818" y="1979094"/>
                </a:cubicBezTo>
                <a:cubicBezTo>
                  <a:pt x="1537048" y="2081964"/>
                  <a:pt x="1505298" y="2146099"/>
                  <a:pt x="1382108" y="2198804"/>
                </a:cubicBezTo>
                <a:cubicBezTo>
                  <a:pt x="1258918" y="2251509"/>
                  <a:pt x="1135728" y="2248969"/>
                  <a:pt x="985868" y="2243254"/>
                </a:cubicBezTo>
                <a:cubicBezTo>
                  <a:pt x="836008" y="2237539"/>
                  <a:pt x="754093" y="2210869"/>
                  <a:pt x="633443" y="2169594"/>
                </a:cubicBezTo>
                <a:cubicBezTo>
                  <a:pt x="512793" y="2128319"/>
                  <a:pt x="500728" y="2087679"/>
                  <a:pt x="383888" y="2037514"/>
                </a:cubicBezTo>
                <a:cubicBezTo>
                  <a:pt x="267048" y="1987349"/>
                  <a:pt x="120998" y="1949249"/>
                  <a:pt x="47973" y="1920039"/>
                </a:cubicBezTo>
                <a:cubicBezTo>
                  <a:pt x="-25052" y="1890829"/>
                  <a:pt x="24478" y="1878764"/>
                  <a:pt x="18763" y="1890829"/>
                </a:cubicBezTo>
                <a:cubicBezTo>
                  <a:pt x="13048" y="1902894"/>
                  <a:pt x="18763" y="1339649"/>
                  <a:pt x="18763" y="1979094"/>
                </a:cubicBezTo>
                <a:cubicBezTo>
                  <a:pt x="18763" y="2618539"/>
                  <a:pt x="15588" y="4414319"/>
                  <a:pt x="18763" y="5089324"/>
                </a:cubicBezTo>
                <a:cubicBezTo>
                  <a:pt x="21938" y="5764329"/>
                  <a:pt x="-33942" y="5262679"/>
                  <a:pt x="33368" y="5353484"/>
                </a:cubicBezTo>
                <a:cubicBezTo>
                  <a:pt x="100678" y="5444289"/>
                  <a:pt x="207993" y="5505884"/>
                  <a:pt x="354678" y="5543984"/>
                </a:cubicBezTo>
                <a:cubicBezTo>
                  <a:pt x="501363" y="5582084"/>
                  <a:pt x="624553" y="5493819"/>
                  <a:pt x="765523" y="5543984"/>
                </a:cubicBezTo>
                <a:cubicBezTo>
                  <a:pt x="906493" y="5594149"/>
                  <a:pt x="968088" y="5690669"/>
                  <a:pt x="1058893" y="5793539"/>
                </a:cubicBezTo>
                <a:cubicBezTo>
                  <a:pt x="1149698" y="5896409"/>
                  <a:pt x="1143983" y="5945939"/>
                  <a:pt x="1220183" y="6057699"/>
                </a:cubicBezTo>
                <a:cubicBezTo>
                  <a:pt x="1296383" y="6169459"/>
                  <a:pt x="1343373" y="6271694"/>
                  <a:pt x="1440528" y="6351069"/>
                </a:cubicBezTo>
                <a:cubicBezTo>
                  <a:pt x="1537683" y="6430444"/>
                  <a:pt x="1590388" y="6433619"/>
                  <a:pt x="1704688" y="6453939"/>
                </a:cubicBezTo>
                <a:cubicBezTo>
                  <a:pt x="1818988" y="6474259"/>
                  <a:pt x="1862803" y="6453939"/>
                  <a:pt x="2012663" y="6453939"/>
                </a:cubicBezTo>
                <a:cubicBezTo>
                  <a:pt x="2162523" y="6453939"/>
                  <a:pt x="2300318" y="6453939"/>
                  <a:pt x="2452718" y="6453939"/>
                </a:cubicBezTo>
                <a:cubicBezTo>
                  <a:pt x="2605118" y="6453939"/>
                  <a:pt x="2649568" y="6424729"/>
                  <a:pt x="2775933" y="6453939"/>
                </a:cubicBezTo>
                <a:cubicBezTo>
                  <a:pt x="2902298" y="6483149"/>
                  <a:pt x="2993103" y="6524424"/>
                  <a:pt x="3083908" y="6600624"/>
                </a:cubicBezTo>
                <a:cubicBezTo>
                  <a:pt x="3174713" y="6676824"/>
                  <a:pt x="3195668" y="6767629"/>
                  <a:pt x="3230593" y="6834939"/>
                </a:cubicBezTo>
                <a:cubicBezTo>
                  <a:pt x="3265518" y="6902249"/>
                  <a:pt x="3151218" y="6923204"/>
                  <a:pt x="3259803" y="6937809"/>
                </a:cubicBezTo>
                <a:cubicBezTo>
                  <a:pt x="3368388" y="6952414"/>
                  <a:pt x="3424268" y="6914314"/>
                  <a:pt x="3773518" y="6908599"/>
                </a:cubicBezTo>
                <a:cubicBezTo>
                  <a:pt x="4122768" y="6902884"/>
                  <a:pt x="3714463" y="6905424"/>
                  <a:pt x="5005418" y="6908599"/>
                </a:cubicBezTo>
                <a:cubicBezTo>
                  <a:pt x="6296373" y="6911774"/>
                  <a:pt x="9160858" y="6899709"/>
                  <a:pt x="10228928" y="6923204"/>
                </a:cubicBezTo>
                <a:cubicBezTo>
                  <a:pt x="11296998" y="6946699"/>
                  <a:pt x="10328623" y="7060999"/>
                  <a:pt x="10346403" y="7026074"/>
                </a:cubicBezTo>
                <a:cubicBezTo>
                  <a:pt x="10364183" y="6991149"/>
                  <a:pt x="10336878" y="6785409"/>
                  <a:pt x="10316558" y="6747309"/>
                </a:cubicBezTo>
                <a:cubicBezTo>
                  <a:pt x="10296238" y="6709209"/>
                  <a:pt x="10176223" y="6767629"/>
                  <a:pt x="10243533" y="6834939"/>
                </a:cubicBezTo>
                <a:cubicBezTo>
                  <a:pt x="10310843" y="6902249"/>
                  <a:pt x="10232103" y="7055284"/>
                  <a:pt x="10654378" y="7084494"/>
                </a:cubicBezTo>
                <a:cubicBezTo>
                  <a:pt x="11076653" y="7113704"/>
                  <a:pt x="12059633" y="7031789"/>
                  <a:pt x="12356178" y="6981624"/>
                </a:cubicBezTo>
                <a:cubicBezTo>
                  <a:pt x="12652723" y="6931459"/>
                  <a:pt x="12250133" y="6925744"/>
                  <a:pt x="12135833" y="6834939"/>
                </a:cubicBezTo>
                <a:cubicBezTo>
                  <a:pt x="12021533" y="6744134"/>
                  <a:pt x="12030423" y="6606339"/>
                  <a:pt x="11784043" y="6526964"/>
                </a:cubicBezTo>
                <a:cubicBezTo>
                  <a:pt x="11537663" y="6447589"/>
                  <a:pt x="11173808" y="6492039"/>
                  <a:pt x="10903933" y="6439334"/>
                </a:cubicBezTo>
                <a:cubicBezTo>
                  <a:pt x="10634058" y="6386629"/>
                  <a:pt x="10583893" y="6344719"/>
                  <a:pt x="10434033" y="6262804"/>
                </a:cubicBezTo>
                <a:cubicBezTo>
                  <a:pt x="10284173" y="6180889"/>
                  <a:pt x="10290523" y="6131359"/>
                  <a:pt x="10155268" y="6028489"/>
                </a:cubicBezTo>
                <a:cubicBezTo>
                  <a:pt x="10020013" y="5925619"/>
                  <a:pt x="9929208" y="5902124"/>
                  <a:pt x="9759028" y="5749724"/>
                </a:cubicBezTo>
                <a:cubicBezTo>
                  <a:pt x="9588848" y="5597324"/>
                  <a:pt x="9451053" y="5462069"/>
                  <a:pt x="9304368" y="5265219"/>
                </a:cubicBezTo>
                <a:cubicBezTo>
                  <a:pt x="9157683" y="5068369"/>
                  <a:pt x="9160858" y="4954704"/>
                  <a:pt x="9025603" y="4766744"/>
                </a:cubicBezTo>
                <a:cubicBezTo>
                  <a:pt x="8890348" y="4578784"/>
                  <a:pt x="8808433" y="4476549"/>
                  <a:pt x="8629363" y="4326689"/>
                </a:cubicBezTo>
                <a:cubicBezTo>
                  <a:pt x="8450293" y="4176829"/>
                  <a:pt x="8359488" y="4108884"/>
                  <a:pt x="8130888" y="4018079"/>
                </a:cubicBezTo>
                <a:cubicBezTo>
                  <a:pt x="7902288" y="3927274"/>
                  <a:pt x="7743538" y="3903779"/>
                  <a:pt x="7485093" y="3871394"/>
                </a:cubicBezTo>
                <a:cubicBezTo>
                  <a:pt x="7226648" y="3839009"/>
                  <a:pt x="7083773" y="3877109"/>
                  <a:pt x="6839933" y="3856789"/>
                </a:cubicBezTo>
                <a:cubicBezTo>
                  <a:pt x="6596093" y="3836469"/>
                  <a:pt x="6484333" y="3830754"/>
                  <a:pt x="6267163" y="3769159"/>
                </a:cubicBezTo>
                <a:cubicBezTo>
                  <a:pt x="6049993" y="3707564"/>
                  <a:pt x="5915373" y="3672004"/>
                  <a:pt x="5754083" y="3548814"/>
                </a:cubicBezTo>
                <a:cubicBezTo>
                  <a:pt x="5592793" y="3425624"/>
                  <a:pt x="5551518" y="3346249"/>
                  <a:pt x="5460713" y="3152574"/>
                </a:cubicBezTo>
                <a:cubicBezTo>
                  <a:pt x="5369908" y="2958899"/>
                  <a:pt x="5346413" y="2770939"/>
                  <a:pt x="5299423" y="2580439"/>
                </a:cubicBezTo>
                <a:cubicBezTo>
                  <a:pt x="5252433" y="2389939"/>
                  <a:pt x="5284818" y="2368984"/>
                  <a:pt x="5225763" y="2198804"/>
                </a:cubicBezTo>
                <a:cubicBezTo>
                  <a:pt x="5166708" y="2028624"/>
                  <a:pt x="5119718" y="1876224"/>
                  <a:pt x="5005418" y="1729539"/>
                </a:cubicBezTo>
                <a:cubicBezTo>
                  <a:pt x="4891118" y="1582854"/>
                  <a:pt x="4773643" y="1573964"/>
                  <a:pt x="4653628" y="1465379"/>
                </a:cubicBezTo>
                <a:cubicBezTo>
                  <a:pt x="4533613" y="1356794"/>
                  <a:pt x="4483448" y="1315519"/>
                  <a:pt x="4404073" y="1186614"/>
                </a:cubicBezTo>
                <a:cubicBezTo>
                  <a:pt x="4324698" y="1057709"/>
                  <a:pt x="4295488" y="943409"/>
                  <a:pt x="4257388" y="820219"/>
                </a:cubicBezTo>
                <a:cubicBezTo>
                  <a:pt x="4219288" y="697029"/>
                  <a:pt x="4219288" y="697029"/>
                  <a:pt x="4213573" y="570664"/>
                </a:cubicBezTo>
                <a:cubicBezTo>
                  <a:pt x="4207858" y="444299"/>
                  <a:pt x="4219288" y="297614"/>
                  <a:pt x="4228178" y="189029"/>
                </a:cubicBezTo>
                <a:cubicBezTo>
                  <a:pt x="4237068" y="80444"/>
                  <a:pt x="4315808" y="63934"/>
                  <a:pt x="4257388" y="29009"/>
                </a:cubicBezTo>
                <a:close/>
              </a:path>
            </a:pathLst>
          </a:custGeom>
          <a:solidFill>
            <a:srgbClr val="7AC9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pic>
        <p:nvPicPr>
          <p:cNvPr id="7" name="图片 6" descr="1c7f502dfc9ba3dc0c870767a9080e13"/>
          <p:cNvPicPr>
            <a:picLocks noChangeAspect="1"/>
          </p:cNvPicPr>
          <p:nvPr/>
        </p:nvPicPr>
        <p:blipFill>
          <a:blip r:embed="rId3"/>
          <a:srcRect l="6977" t="15245" r="2584" b="12661"/>
          <a:stretch>
            <a:fillRect/>
          </a:stretch>
        </p:blipFill>
        <p:spPr>
          <a:xfrm>
            <a:off x="803814" y="1193927"/>
            <a:ext cx="6200937" cy="5059465"/>
          </a:xfrm>
          <a:prstGeom prst="rect">
            <a:avLst/>
          </a:prstGeom>
        </p:spPr>
      </p:pic>
      <p:sp>
        <p:nvSpPr>
          <p:cNvPr id="321" name="文本框 320"/>
          <p:cNvSpPr txBox="1"/>
          <p:nvPr/>
        </p:nvSpPr>
        <p:spPr>
          <a:xfrm>
            <a:off x="5484065" y="2001046"/>
            <a:ext cx="3327257" cy="1012146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59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隶书" panose="02010800040101010101" charset="-122"/>
                <a:ea typeface="华文隶书" panose="02010800040101010101" charset="-122"/>
              </a:rPr>
              <a:t>谢谢观看</a:t>
            </a:r>
          </a:p>
        </p:txBody>
      </p:sp>
      <p:pic>
        <p:nvPicPr>
          <p:cNvPr id="322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0816524" y="11742924"/>
            <a:ext cx="346525" cy="266021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88832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60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82B1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" grpId="0"/>
      <p:bldP spid="32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角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1192DF-0EE4-48E3-95F0-12F35BA2F627}"/>
              </a:ext>
            </a:extLst>
          </p:cNvPr>
          <p:cNvSpPr/>
          <p:nvPr/>
        </p:nvSpPr>
        <p:spPr bwMode="auto">
          <a:xfrm>
            <a:off x="2990314" y="3186446"/>
            <a:ext cx="5657218" cy="1126788"/>
          </a:xfrm>
          <a:prstGeom prst="roundRect">
            <a:avLst>
              <a:gd name="adj" fmla="val 43962"/>
            </a:avLst>
          </a:prstGeom>
          <a:solidFill>
            <a:srgbClr val="EAEAEA">
              <a:alpha val="50000"/>
            </a:srgbClr>
          </a:solidFill>
          <a:ln w="38100" cap="flat" cmpd="sng" algn="ctr">
            <a:solidFill>
              <a:srgbClr val="EAEAEA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3A7F4EC-8C9C-4082-A412-7141DE182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3734" y="0"/>
            <a:ext cx="1497117" cy="833097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FD5FB0-BD18-43BC-B95E-4A99832DC4DB}"/>
              </a:ext>
            </a:extLst>
          </p:cNvPr>
          <p:cNvSpPr txBox="1"/>
          <p:nvPr/>
        </p:nvSpPr>
        <p:spPr>
          <a:xfrm>
            <a:off x="3684515" y="3344777"/>
            <a:ext cx="4268817" cy="767482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3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复习巩固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BF1A948-103A-4FC8-ABFA-6F7BBA937DE7}"/>
              </a:ext>
            </a:extLst>
          </p:cNvPr>
          <p:cNvGrpSpPr/>
          <p:nvPr/>
        </p:nvGrpSpPr>
        <p:grpSpPr>
          <a:xfrm>
            <a:off x="4821403" y="1410594"/>
            <a:ext cx="1995040" cy="1775852"/>
            <a:chOff x="4245281" y="835224"/>
            <a:chExt cx="2713054" cy="2359356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A962D83-C707-4D0B-B7C5-FE4B55F60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2350" y="835224"/>
              <a:ext cx="2078916" cy="2359356"/>
            </a:xfrm>
            <a:prstGeom prst="rect">
              <a:avLst/>
            </a:prstGeom>
          </p:spPr>
        </p:pic>
        <p:sp>
          <p:nvSpPr>
            <p:cNvPr id="27" name="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B813A69-39AE-4A76-B601-72DEFE5E2A26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4245281" y="1498787"/>
              <a:ext cx="2713054" cy="1012356"/>
            </a:xfrm>
            <a:prstGeom prst="rect">
              <a:avLst/>
            </a:prstGeom>
            <a:noFill/>
          </p:spPr>
          <p:txBody>
            <a:bodyPr wrap="square" lIns="85983" tIns="42991" rIns="85983" bIns="42991">
              <a:spAutoFit/>
            </a:bodyPr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r>
                <a:rPr lang="en-US" altLang="zh-CN" sz="430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Arial" pitchFamily="34" charset="0"/>
                </a:rPr>
                <a:t>01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488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660085" y="862675"/>
            <a:ext cx="10654353" cy="5373350"/>
          </a:xfrm>
          <a:prstGeom prst="roundRect">
            <a:avLst>
              <a:gd name="adj" fmla="val 2001"/>
            </a:avLst>
          </a:prstGeom>
          <a:solidFill>
            <a:schemeClr val="bg2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1600" dist="76200" dir="4800000" sx="92000" sy="9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 sz="2400">
              <a:solidFill>
                <a:prstClr val="white"/>
              </a:solidFill>
              <a:ea typeface="方正黑体简体" panose="03000509000000000000" pitchFamily="65" charset="-122"/>
            </a:endParaRPr>
          </a:p>
        </p:txBody>
      </p:sp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49461" y="1324404"/>
            <a:ext cx="346005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1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、密度公式：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520577" y="2712560"/>
            <a:ext cx="9351272" cy="95167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2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、在实验室测量物体的质量的器材是什么？</a:t>
            </a:r>
          </a:p>
          <a:p>
            <a:endParaRPr lang="zh-CN" altLang="en-US" sz="2800" spc="393">
              <a:latin typeface="微软雅黑" panose="020B0503020204020204" pitchFamily="34" charset="-122"/>
              <a:ea typeface="微软雅黑" panose="020B0503020204020204" pitchFamily="34" charset="-122"/>
              <a:cs typeface="华文楷体" panose="02010600040101010101" charset="-122"/>
            </a:endParaRPr>
          </a:p>
        </p:txBody>
      </p:sp>
      <p:sp>
        <p:nvSpPr>
          <p:cNvPr id="19" name="矩形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48454" y="1939650"/>
            <a:ext cx="1514808" cy="70154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9525">
            <a:noFill/>
          </a:ln>
        </p:spPr>
        <p:txBody>
          <a:bodyPr lIns="89858" tIns="44929" rIns="89858" bIns="44929"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549408" y="4117724"/>
            <a:ext cx="7697853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3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</a:t>
            </a:r>
            <a:r>
              <a:rPr lang="en-US" altLang="zh-CN" sz="2800" b="1">
                <a:solidFill>
                  <a:srgbClr val="111111"/>
                </a:solidFill>
              </a:rPr>
              <a:t> 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如何测量物质的质量？（步骤）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01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rgbClr val="ABABAB"/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47C8444-6808-45BE-9418-75D401268A46}"/>
              </a:ext>
            </a:extLst>
          </p:cNvPr>
          <p:cNvSpPr txBox="1"/>
          <p:nvPr/>
        </p:nvSpPr>
        <p:spPr>
          <a:xfrm>
            <a:off x="2148454" y="3395351"/>
            <a:ext cx="3460056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托盘天平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09CC977-1CB2-457C-9A2D-654F95872CC3}"/>
              </a:ext>
            </a:extLst>
          </p:cNvPr>
          <p:cNvSpPr txBox="1"/>
          <p:nvPr/>
        </p:nvSpPr>
        <p:spPr>
          <a:xfrm>
            <a:off x="2148454" y="4762459"/>
            <a:ext cx="710616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一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放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、二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拨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、三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调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、四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测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、五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读</a:t>
            </a:r>
            <a:r>
              <a:rPr lang="zh-CN" altLang="en-US" sz="2800" spc="393"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、六</a:t>
            </a:r>
            <a:r>
              <a:rPr lang="zh-CN" altLang="en-US" sz="2800" spc="393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" panose="02010600040101010101" charset="-122"/>
              </a:rPr>
              <a:t>整</a:t>
            </a:r>
          </a:p>
        </p:txBody>
      </p:sp>
    </p:spTree>
    <p:extLst>
      <p:ext uri="{BB962C8B-B14F-4D97-AF65-F5344CB8AC3E}">
        <p14:creationId xmlns:p14="http://schemas.microsoft.com/office/powerpoint/2010/main" val="42040855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8" grpId="0"/>
      <p:bldP spid="18" grpId="1"/>
      <p:bldP spid="19" grpId="0"/>
      <p:bldP spid="19" grpId="1" animBg="1"/>
      <p:bldP spid="29" grpId="0"/>
      <p:bldP spid="29" grpId="1"/>
      <p:bldP spid="31" grpId="0"/>
      <p:bldP spid="31" grpId="1"/>
      <p:bldP spid="37" grpId="0"/>
      <p:bldP spid="3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角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1192DF-0EE4-48E3-95F0-12F35BA2F627}"/>
              </a:ext>
            </a:extLst>
          </p:cNvPr>
          <p:cNvSpPr/>
          <p:nvPr/>
        </p:nvSpPr>
        <p:spPr bwMode="auto">
          <a:xfrm>
            <a:off x="2990314" y="3186446"/>
            <a:ext cx="5657218" cy="1126788"/>
          </a:xfrm>
          <a:prstGeom prst="roundRect">
            <a:avLst>
              <a:gd name="adj" fmla="val 43962"/>
            </a:avLst>
          </a:prstGeom>
          <a:solidFill>
            <a:srgbClr val="EAEAEA">
              <a:alpha val="50000"/>
            </a:srgbClr>
          </a:solidFill>
          <a:ln w="38100" cap="flat" cmpd="sng" algn="ctr">
            <a:solidFill>
              <a:srgbClr val="EAEAEA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3A7F4EC-8C9C-4082-A412-7141DE182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3734" y="0"/>
            <a:ext cx="1497117" cy="833097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FD5FB0-BD18-43BC-B95E-4A99832DC4DB}"/>
              </a:ext>
            </a:extLst>
          </p:cNvPr>
          <p:cNvSpPr txBox="1"/>
          <p:nvPr/>
        </p:nvSpPr>
        <p:spPr>
          <a:xfrm>
            <a:off x="3684515" y="3344777"/>
            <a:ext cx="4268817" cy="767482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3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认识量筒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BF1A948-103A-4FC8-ABFA-6F7BBA937DE7}"/>
              </a:ext>
            </a:extLst>
          </p:cNvPr>
          <p:cNvGrpSpPr/>
          <p:nvPr/>
        </p:nvGrpSpPr>
        <p:grpSpPr>
          <a:xfrm>
            <a:off x="4821403" y="1410594"/>
            <a:ext cx="1995040" cy="1775852"/>
            <a:chOff x="4245281" y="835224"/>
            <a:chExt cx="2713054" cy="2359356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A962D83-C707-4D0B-B7C5-FE4B55F60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2350" y="835224"/>
              <a:ext cx="2078916" cy="2359356"/>
            </a:xfrm>
            <a:prstGeom prst="rect">
              <a:avLst/>
            </a:prstGeom>
          </p:spPr>
        </p:pic>
        <p:sp>
          <p:nvSpPr>
            <p:cNvPr id="27" name="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B813A69-39AE-4A76-B601-72DEFE5E2A26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4245281" y="1498787"/>
              <a:ext cx="2713054" cy="1012356"/>
            </a:xfrm>
            <a:prstGeom prst="rect">
              <a:avLst/>
            </a:prstGeom>
            <a:noFill/>
          </p:spPr>
          <p:txBody>
            <a:bodyPr wrap="square" lIns="85983" tIns="42991" rIns="85983" bIns="42991">
              <a:spAutoFit/>
            </a:bodyPr>
            <a:lstStyle/>
            <a:p>
              <a:pPr algn="ctr" defTabSz="89858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30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Arial" pitchFamily="34" charset="0"/>
                </a:rPr>
                <a:t>02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679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0831A14-F875-4141-BF11-331E569F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29" y="630850"/>
            <a:ext cx="2244677" cy="520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spc="393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一、量筒</a:t>
            </a:r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7BDDA26-E32E-49DF-82C0-A20470186EF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5108" y="919059"/>
            <a:ext cx="1559362" cy="5700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EEBBF6B-090D-48CF-ACA6-1BB684925E01}"/>
              </a:ext>
            </a:extLst>
          </p:cNvPr>
          <p:cNvSpPr txBox="1"/>
          <p:nvPr/>
        </p:nvSpPr>
        <p:spPr>
          <a:xfrm>
            <a:off x="1305074" y="1320287"/>
            <a:ext cx="5369897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kumimoji="1" lang="zh-CN" altLang="en-US" sz="2800" spc="295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测量液体体积的仪器</a:t>
            </a: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813D8E9-CAB8-4FC8-9588-A20EC9F2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28" y="1968555"/>
            <a:ext cx="3627372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spc="393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二、量筒上的标度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7C14CDE-E21B-404F-A2F8-96857548E154}"/>
              </a:ext>
            </a:extLst>
          </p:cNvPr>
          <p:cNvSpPr txBox="1"/>
          <p:nvPr/>
        </p:nvSpPr>
        <p:spPr>
          <a:xfrm>
            <a:off x="1104643" y="2674530"/>
            <a:ext cx="6104443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、该量筒是以</a:t>
            </a:r>
            <a:r>
              <a:rPr lang="zh-CN" altLang="en-US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为单位。                               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D851F96-825D-4624-B2C9-53F7A4BA72CC}"/>
              </a:ext>
            </a:extLst>
          </p:cNvPr>
          <p:cNvSpPr txBox="1"/>
          <p:nvPr/>
        </p:nvSpPr>
        <p:spPr>
          <a:xfrm>
            <a:off x="1104643" y="3308793"/>
            <a:ext cx="5263798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、该量筒的量程是</a:t>
            </a:r>
            <a:r>
              <a:rPr lang="zh-CN" altLang="en-US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mL</a:t>
            </a:r>
            <a:r>
              <a:rPr lang="en-US" altLang="zh-CN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endParaRPr lang="zh-CN" altLang="en-US" sz="2800" u="sng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D6DD381-9DD3-47C2-8FED-803131B4CD0D}"/>
              </a:ext>
            </a:extLst>
          </p:cNvPr>
          <p:cNvSpPr txBox="1"/>
          <p:nvPr/>
        </p:nvSpPr>
        <p:spPr>
          <a:xfrm>
            <a:off x="1104643" y="3943057"/>
            <a:ext cx="5570329" cy="952510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、该量筒的分度值是</a:t>
            </a:r>
            <a:r>
              <a:rPr lang="zh-CN" altLang="en-US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mL</a:t>
            </a:r>
            <a:r>
              <a:rPr lang="en-US" altLang="zh-CN" sz="2800" u="sng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endParaRPr lang="zh-CN" altLang="en-US" sz="2800" u="sng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Box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D921FC1-4CD4-493C-BD0A-2B153AC33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29" y="4624469"/>
            <a:ext cx="6104443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spc="393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三、常用体积单位及其换算</a:t>
            </a:r>
          </a:p>
        </p:txBody>
      </p:sp>
      <p:sp>
        <p:nvSpPr>
          <p:cNvPr id="40" name="Rectangle 24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B0F98BE-C59F-4D68-AAC4-096715DA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064" y="5242929"/>
            <a:ext cx="6288140" cy="116795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1m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＝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dm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 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＝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6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cm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 </a:t>
            </a:r>
          </a:p>
          <a:p>
            <a:pPr>
              <a:lnSpc>
                <a:spcPct val="125000"/>
              </a:lnSpc>
              <a:defRPr/>
            </a:pP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1L 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＝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 dm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1 mL 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＝ 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 cm</a:t>
            </a:r>
            <a:r>
              <a:rPr lang="en-US" altLang="zh-CN" sz="28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2BF8402-A650-4779-98E7-55E1EE75154D}"/>
              </a:ext>
            </a:extLst>
          </p:cNvPr>
          <p:cNvSpPr txBox="1"/>
          <p:nvPr/>
        </p:nvSpPr>
        <p:spPr>
          <a:xfrm>
            <a:off x="3535861" y="2610587"/>
            <a:ext cx="213724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毫升（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mL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F405288-CECA-4FF8-84FD-AD19C642801C}"/>
              </a:ext>
            </a:extLst>
          </p:cNvPr>
          <p:cNvSpPr txBox="1"/>
          <p:nvPr/>
        </p:nvSpPr>
        <p:spPr>
          <a:xfrm>
            <a:off x="4478271" y="3256686"/>
            <a:ext cx="1018492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100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C049A5F-D81D-418C-AABD-94F30E1B00D6}"/>
              </a:ext>
            </a:extLst>
          </p:cNvPr>
          <p:cNvSpPr txBox="1"/>
          <p:nvPr/>
        </p:nvSpPr>
        <p:spPr>
          <a:xfrm>
            <a:off x="4987517" y="3879115"/>
            <a:ext cx="661695" cy="521888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61822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" grpId="0"/>
      <p:bldP spid="30" grpId="0"/>
      <p:bldP spid="30" grpId="1"/>
      <p:bldP spid="5" grpId="0"/>
      <p:bldP spid="35" grpId="0"/>
      <p:bldP spid="37" grpId="0"/>
      <p:bldP spid="38" grpId="0"/>
      <p:bldP spid="38" grpId="1"/>
      <p:bldP spid="40" grpId="0"/>
      <p:bldP spid="1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0831A14-F875-4141-BF11-331E569F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28" y="630849"/>
            <a:ext cx="3132337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spc="393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四、读数方法</a:t>
            </a:r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EF665D-8CEF-4AF6-B97E-0793A35DE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383" y="1199914"/>
            <a:ext cx="8851233" cy="1420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kumimoji="1"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首先将量筒放到水平桌面上，用量筒测液体的体积，量筒里的液面是凹形的</a:t>
            </a:r>
            <a:r>
              <a:rPr kumimoji="1"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,   </a:t>
            </a:r>
            <a:r>
              <a:rPr kumimoji="1"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读数时视线要跟凹液面最低处相平。 若量筒中的液面是凸形的（如水银）</a:t>
            </a:r>
            <a:r>
              <a:rPr kumimoji="1"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kumimoji="1"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读数时视线要跟凸液面最高处相平。</a:t>
            </a:r>
          </a:p>
        </p:txBody>
      </p:sp>
      <p:pic>
        <p:nvPicPr>
          <p:cNvPr id="29" name="Picture 14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A711311-0A6F-4695-A0C6-41CAB734C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1254" y="2581392"/>
            <a:ext cx="1292042" cy="411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Group 17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17EA4BC-62C5-4230-998B-888CC2AA2E12}"/>
              </a:ext>
            </a:extLst>
          </p:cNvPr>
          <p:cNvGrpSpPr/>
          <p:nvPr/>
        </p:nvGrpSpPr>
        <p:grpSpPr>
          <a:xfrm>
            <a:off x="2063918" y="4364687"/>
            <a:ext cx="1702042" cy="545343"/>
            <a:chOff x="1200" y="2898"/>
            <a:chExt cx="952" cy="298"/>
          </a:xfrm>
        </p:grpSpPr>
        <p:pic>
          <p:nvPicPr>
            <p:cNvPr id="39" name="Picture 166" descr="眼睛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37E1ABB-898B-4B72-AB5F-040828D6D4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7770690" flipH="1">
              <a:off x="1854" y="2898"/>
              <a:ext cx="29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Line 15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D0620108-BB95-4C8C-B493-D39527F472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051"/>
              <a:ext cx="763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pic>
        <p:nvPicPr>
          <p:cNvPr id="44" name="Picture 14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E503AF2-18B3-49D5-A7B8-A2465F992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9429" y="2581392"/>
            <a:ext cx="1292042" cy="411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14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AE9CC2-648A-4FA8-B235-BE44458F1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3067" y="2581392"/>
            <a:ext cx="1292042" cy="411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" name="Group 17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D9464A1-6711-4F05-8E13-561733492D99}"/>
              </a:ext>
            </a:extLst>
          </p:cNvPr>
          <p:cNvGrpSpPr/>
          <p:nvPr/>
        </p:nvGrpSpPr>
        <p:grpSpPr>
          <a:xfrm>
            <a:off x="5388346" y="4903692"/>
            <a:ext cx="1764085" cy="995091"/>
            <a:chOff x="2760" y="3193"/>
            <a:chExt cx="871" cy="480"/>
          </a:xfrm>
        </p:grpSpPr>
        <p:pic>
          <p:nvPicPr>
            <p:cNvPr id="47" name="Picture 168" descr="眼睛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83AE080-ADFE-495F-9ABF-A8DEB6A5E0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10123834" flipH="1">
              <a:off x="3333" y="3375"/>
              <a:ext cx="29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Line 16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12C15C2-1BDC-43DB-AA9A-5966A1653F1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257059">
              <a:off x="2760" y="3193"/>
              <a:ext cx="717" cy="153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49" name="Group 17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ADB6F3E-85AC-4FE7-A1D2-49ED7E3658F6}"/>
              </a:ext>
            </a:extLst>
          </p:cNvPr>
          <p:cNvGrpSpPr/>
          <p:nvPr/>
        </p:nvGrpSpPr>
        <p:grpSpPr>
          <a:xfrm>
            <a:off x="8928207" y="3372152"/>
            <a:ext cx="1574200" cy="1465818"/>
            <a:chOff x="4464" y="2484"/>
            <a:chExt cx="742" cy="675"/>
          </a:xfrm>
        </p:grpSpPr>
        <p:pic>
          <p:nvPicPr>
            <p:cNvPr id="50" name="Picture 170" descr="眼睛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6DAA173C-BB87-4D5E-9194-4F616ACC8E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5454323" flipH="1">
              <a:off x="4908" y="2484"/>
              <a:ext cx="29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Line 16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93F5E72-7AB7-4858-8A82-BE5DE1BE547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257059" flipV="1">
              <a:off x="4464" y="2583"/>
              <a:ext cx="432" cy="57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52" name="Group 17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D2E5C62-05DE-425D-A464-8B545C6612C7}"/>
              </a:ext>
            </a:extLst>
          </p:cNvPr>
          <p:cNvGrpSpPr/>
          <p:nvPr/>
        </p:nvGrpSpPr>
        <p:grpSpPr>
          <a:xfrm>
            <a:off x="9949443" y="4547338"/>
            <a:ext cx="297021" cy="456036"/>
            <a:chOff x="3100" y="1390"/>
            <a:chExt cx="219" cy="375"/>
          </a:xfrm>
        </p:grpSpPr>
        <p:sp>
          <p:nvSpPr>
            <p:cNvPr id="53" name="Line 17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789D5C8-C9AF-430E-A09B-292733D2E2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9" y="1390"/>
              <a:ext cx="210" cy="3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54" name="Line 17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421B9FD-C703-4577-9EC6-3EB6E88D35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00" y="1400"/>
              <a:ext cx="210" cy="3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55" name="Group 17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E47BB10-614E-4146-87B7-55065D11906F}"/>
              </a:ext>
            </a:extLst>
          </p:cNvPr>
          <p:cNvGrpSpPr/>
          <p:nvPr/>
        </p:nvGrpSpPr>
        <p:grpSpPr>
          <a:xfrm>
            <a:off x="6720486" y="4495722"/>
            <a:ext cx="338790" cy="441785"/>
            <a:chOff x="3100" y="1390"/>
            <a:chExt cx="219" cy="375"/>
          </a:xfrm>
        </p:grpSpPr>
        <p:sp>
          <p:nvSpPr>
            <p:cNvPr id="56" name="Line 17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812F878-23B4-4D3A-95D5-DADD4D0B63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9" y="1390"/>
              <a:ext cx="210" cy="36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57" name="Line 17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3F091A6F-0134-433B-835B-E5C3C77CA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00" y="1399"/>
              <a:ext cx="210" cy="36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68604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弦形 21"/>
          <p:cNvSpPr/>
          <p:nvPr/>
        </p:nvSpPr>
        <p:spPr>
          <a:xfrm rot="3660000" flipH="1">
            <a:off x="10435189" y="-677030"/>
            <a:ext cx="1464382" cy="1509239"/>
          </a:xfrm>
          <a:prstGeom prst="chord">
            <a:avLst>
              <a:gd name="adj1" fmla="val 3299773"/>
              <a:gd name="adj2" fmla="val 14854909"/>
            </a:avLst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ea typeface="方正黑体简体" panose="03000509000000000000" pitchFamily="65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160602" y="1092586"/>
            <a:ext cx="385509" cy="394598"/>
          </a:xfrm>
          <a:prstGeom prst="ellipse">
            <a:avLst/>
          </a:prstGeom>
          <a:solidFill>
            <a:srgbClr val="76C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rtlCol="0" anchor="ctr"/>
          <a:lstStyle/>
          <a:p>
            <a:pPr algn="ctr"/>
            <a:endParaRPr lang="zh-CN" altLang="en-US"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967AF6-C35D-4FA4-BF5B-9D6A4E6AAE44}"/>
              </a:ext>
            </a:extLst>
          </p:cNvPr>
          <p:cNvSpPr/>
          <p:nvPr/>
        </p:nvSpPr>
        <p:spPr bwMode="auto">
          <a:xfrm>
            <a:off x="0" y="-9804"/>
            <a:ext cx="10425446" cy="405935"/>
          </a:xfrm>
          <a:prstGeom prst="rect">
            <a:avLst/>
          </a:prstGeom>
          <a:solidFill>
            <a:srgbClr val="488B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ACD693-AF9B-486B-BA89-A8AB9710E512}"/>
              </a:ext>
            </a:extLst>
          </p:cNvPr>
          <p:cNvSpPr txBox="1"/>
          <p:nvPr/>
        </p:nvSpPr>
        <p:spPr>
          <a:xfrm>
            <a:off x="34467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温故知新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E51C03-6CB3-4E54-86E3-977050213142}"/>
              </a:ext>
            </a:extLst>
          </p:cNvPr>
          <p:cNvSpPr txBox="1"/>
          <p:nvPr/>
        </p:nvSpPr>
        <p:spPr>
          <a:xfrm>
            <a:off x="700287" y="-14806"/>
            <a:ext cx="2854015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en-US" altLang="zh-CN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6.3  </a:t>
            </a:r>
            <a:r>
              <a:rPr lang="zh-CN" altLang="en-US" sz="20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itchFamily="49" charset="-122"/>
              </a:rPr>
              <a:t>测量物质的密度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53DF9F-9102-4D20-8883-AA96727FB39A}"/>
              </a:ext>
            </a:extLst>
          </p:cNvPr>
          <p:cNvGrpSpPr/>
          <p:nvPr/>
        </p:nvGrpSpPr>
        <p:grpSpPr>
          <a:xfrm>
            <a:off x="273956" y="-4555"/>
            <a:ext cx="431141" cy="387047"/>
            <a:chOff x="443445" y="-4567"/>
            <a:chExt cx="442432" cy="388035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DDFBCC6-3060-42AD-820C-FDAE6B2D8526}"/>
                </a:ext>
              </a:extLst>
            </p:cNvPr>
            <p:cNvSpPr/>
            <p:nvPr/>
          </p:nvSpPr>
          <p:spPr bwMode="auto">
            <a:xfrm>
              <a:off x="454163" y="14136"/>
              <a:ext cx="381236" cy="369332"/>
            </a:xfrm>
            <a:prstGeom prst="ellipse">
              <a:avLst/>
            </a:prstGeom>
            <a:solidFill>
              <a:schemeClr val="bg1">
                <a:lumMod val="95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defTabSz="898581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69C711C-3C7F-4255-BA9C-01E1074D2D00}"/>
                </a:ext>
              </a:extLst>
            </p:cNvPr>
            <p:cNvSpPr txBox="1"/>
            <p:nvPr/>
          </p:nvSpPr>
          <p:spPr>
            <a:xfrm>
              <a:off x="443445" y="-4567"/>
              <a:ext cx="442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>
                  <a:solidFill>
                    <a:schemeClr val="bg2"/>
                  </a:solidFill>
                  <a:latin typeface="黑体" panose="02010609060101010101" pitchFamily="49" charset="-122"/>
                  <a:ea typeface="黑体" pitchFamily="49" charset="-122"/>
                </a:rPr>
                <a:t>02</a:t>
              </a:r>
              <a:endParaRPr lang="zh-CN" altLang="en-US">
                <a:solidFill>
                  <a:schemeClr val="bg2"/>
                </a:solidFill>
                <a:latin typeface="黑体" panose="02010609060101010101" pitchFamily="49" charset="-122"/>
                <a:ea typeface="黑体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EAD6B-0CF5-4B45-9B86-6B518EC58772}"/>
              </a:ext>
            </a:extLst>
          </p:cNvPr>
          <p:cNvSpPr txBox="1"/>
          <p:nvPr/>
        </p:nvSpPr>
        <p:spPr>
          <a:xfrm>
            <a:off x="459251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认识量筒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23CD3B-CE04-45E8-A945-4F5EADE3EAB1}"/>
              </a:ext>
            </a:extLst>
          </p:cNvPr>
          <p:cNvSpPr txBox="1"/>
          <p:nvPr/>
        </p:nvSpPr>
        <p:spPr>
          <a:xfrm>
            <a:off x="9175553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课堂小结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275884-2C1B-42E6-9BC2-E1790A5C26FD}"/>
              </a:ext>
            </a:extLst>
          </p:cNvPr>
          <p:cNvSpPr txBox="1"/>
          <p:nvPr/>
        </p:nvSpPr>
        <p:spPr>
          <a:xfrm>
            <a:off x="5738274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1"/>
                </a:solidFill>
                <a:latin typeface="黑体" panose="02010609060101010101" pitchFamily="49" charset="-122"/>
                <a:ea typeface="黑体" pitchFamily="49" charset="-122"/>
              </a:rPr>
              <a:t>使用方法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DA3961-9132-4CEB-9855-C57156A3E025}"/>
              </a:ext>
            </a:extLst>
          </p:cNvPr>
          <p:cNvSpPr txBox="1"/>
          <p:nvPr/>
        </p:nvSpPr>
        <p:spPr>
          <a:xfrm>
            <a:off x="802979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例题分析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E661C08-E0E0-4596-B65F-DA2A68620C35}"/>
              </a:ext>
            </a:extLst>
          </p:cNvPr>
          <p:cNvSpPr txBox="1"/>
          <p:nvPr/>
        </p:nvSpPr>
        <p:spPr>
          <a:xfrm>
            <a:off x="6884035" y="-15089"/>
            <a:ext cx="1260337" cy="399091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r>
              <a:rPr lang="zh-CN" altLang="en-US" sz="2000">
                <a:solidFill>
                  <a:schemeClr val="bg2">
                    <a:lumMod val="75000"/>
                  </a:schemeClr>
                </a:solidFill>
                <a:latin typeface="黑体" panose="02010609060101010101" pitchFamily="49" charset="-122"/>
                <a:ea typeface="黑体" pitchFamily="49" charset="-122"/>
              </a:rPr>
              <a:t>测量密度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0831A14-F875-4141-BF11-331E569F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28" y="630849"/>
            <a:ext cx="3132337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858" tIns="44929" rIns="89858" bIns="44929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spc="393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五、归纳总结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829EC6B-CCA6-4ED6-B1E6-8F75D9105E56}"/>
              </a:ext>
            </a:extLst>
          </p:cNvPr>
          <p:cNvSpPr txBox="1"/>
          <p:nvPr/>
        </p:nvSpPr>
        <p:spPr>
          <a:xfrm>
            <a:off x="2188709" y="2747203"/>
            <a:ext cx="612358" cy="1934032"/>
          </a:xfrm>
          <a:prstGeom prst="rect">
            <a:avLst/>
          </a:prstGeom>
          <a:noFill/>
        </p:spPr>
        <p:txBody>
          <a:bodyPr vert="eaVert" wrap="square" lIns="89858" tIns="44929" rIns="89858" bIns="44929" rtlCol="0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量筒的使用</a:t>
            </a:r>
          </a:p>
        </p:txBody>
      </p:sp>
      <p:sp>
        <p:nvSpPr>
          <p:cNvPr id="5" name="左大括号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26CAA88-F16A-49B1-BD06-0DB467A1474F}"/>
              </a:ext>
            </a:extLst>
          </p:cNvPr>
          <p:cNvSpPr/>
          <p:nvPr/>
        </p:nvSpPr>
        <p:spPr bwMode="auto">
          <a:xfrm>
            <a:off x="2834623" y="1746078"/>
            <a:ext cx="729074" cy="3832226"/>
          </a:xfrm>
          <a:prstGeom prst="leftBrace">
            <a:avLst>
              <a:gd name="adj1" fmla="val 51036"/>
              <a:gd name="adj2" fmla="val 4849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8" name="Rectangle 2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19256D3-D704-4172-9C21-624B32FD7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127" y="1506182"/>
            <a:ext cx="816808" cy="98807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89858" tIns="44929" rIns="89858" bIns="44929"/>
          <a:lstStyle/>
          <a:p>
            <a:pPr marL="524172" indent="-524172" algn="ctr">
              <a:spcBef>
                <a:spcPct val="20000"/>
              </a:spcBef>
              <a:defRPr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看</a:t>
            </a:r>
          </a:p>
        </p:txBody>
      </p:sp>
      <p:sp>
        <p:nvSpPr>
          <p:cNvPr id="40" name="Rectangle 2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B23894F-FE74-47F2-BB49-7A4A9DCE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362" y="3274412"/>
            <a:ext cx="816808" cy="98807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89858" tIns="44929" rIns="89858" bIns="44929"/>
          <a:lstStyle/>
          <a:p>
            <a:pPr marL="524172" indent="-524172" algn="ctr">
              <a:spcBef>
                <a:spcPct val="20000"/>
              </a:spcBef>
              <a:defRPr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</a:t>
            </a:r>
          </a:p>
        </p:txBody>
      </p:sp>
      <p:sp>
        <p:nvSpPr>
          <p:cNvPr id="41" name="Rectangle 2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D673237-A8EC-4737-9E66-2CE4BD705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127" y="5248133"/>
            <a:ext cx="816808" cy="98807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89858" tIns="44929" rIns="89858" bIns="44929"/>
          <a:lstStyle/>
          <a:p>
            <a:pPr marL="524172" indent="-524172" algn="ctr">
              <a:spcBef>
                <a:spcPct val="20000"/>
              </a:spcBef>
              <a:defRPr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读</a:t>
            </a:r>
          </a:p>
        </p:txBody>
      </p:sp>
      <p:sp>
        <p:nvSpPr>
          <p:cNvPr id="42" name="左大括号 4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0157B72-AA74-40CC-A052-FCB20118CBD9}"/>
              </a:ext>
            </a:extLst>
          </p:cNvPr>
          <p:cNvSpPr/>
          <p:nvPr/>
        </p:nvSpPr>
        <p:spPr bwMode="auto">
          <a:xfrm>
            <a:off x="4013196" y="1182832"/>
            <a:ext cx="729074" cy="1311427"/>
          </a:xfrm>
          <a:prstGeom prst="leftBrace">
            <a:avLst>
              <a:gd name="adj1" fmla="val 12751"/>
              <a:gd name="adj2" fmla="val 4849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58" name="Rectangle 2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FD583CC-6886-4E85-8313-3F9D89D0E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2338" y="912681"/>
            <a:ext cx="4158298" cy="19004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9858" tIns="44929" rIns="89858" bIns="44929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①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标度（使用的单位）</a:t>
            </a:r>
          </a:p>
          <a:p>
            <a:pPr>
              <a:lnSpc>
                <a:spcPct val="140000"/>
              </a:lnSpc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②分度值</a:t>
            </a:r>
          </a:p>
          <a:p>
            <a:pPr>
              <a:lnSpc>
                <a:spcPct val="140000"/>
              </a:lnSpc>
              <a:defRPr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③量程</a:t>
            </a:r>
          </a:p>
        </p:txBody>
      </p:sp>
      <p:sp>
        <p:nvSpPr>
          <p:cNvPr id="59" name="左大括号 5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B58731F-C3D2-4C40-A044-0D516ED48D5F}"/>
              </a:ext>
            </a:extLst>
          </p:cNvPr>
          <p:cNvSpPr/>
          <p:nvPr/>
        </p:nvSpPr>
        <p:spPr bwMode="auto">
          <a:xfrm>
            <a:off x="4037695" y="2980883"/>
            <a:ext cx="729074" cy="1095252"/>
          </a:xfrm>
          <a:prstGeom prst="leftBrace">
            <a:avLst>
              <a:gd name="adj1" fmla="val 12751"/>
              <a:gd name="adj2" fmla="val 4849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0" name="左大括号 5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240077D-C6E4-4961-9700-46CD60EBB240}"/>
              </a:ext>
            </a:extLst>
          </p:cNvPr>
          <p:cNvSpPr/>
          <p:nvPr/>
        </p:nvSpPr>
        <p:spPr bwMode="auto">
          <a:xfrm>
            <a:off x="4062299" y="4906504"/>
            <a:ext cx="729074" cy="1230338"/>
          </a:xfrm>
          <a:prstGeom prst="leftBrace">
            <a:avLst>
              <a:gd name="adj1" fmla="val 12751"/>
              <a:gd name="adj2" fmla="val 4849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1" name="Rectangle 2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4E93DB3-55A4-430A-9EC3-E97A28D06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3883" y="4702043"/>
            <a:ext cx="4245967" cy="1882731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lIns="89858" tIns="44929" rIns="89858" bIns="44929">
            <a:spAutoFit/>
          </a:bodyPr>
          <a:lstStyle/>
          <a:p>
            <a:pPr eaLnBrk="1" hangingPunct="1">
              <a:lnSpc>
                <a:spcPct val="140000"/>
              </a:lnSpc>
              <a:buFontTx/>
              <a:buNone/>
              <a:defRPr/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①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放置于水平桌面</a:t>
            </a:r>
          </a:p>
          <a:p>
            <a:pPr eaLnBrk="1" hangingPunct="1">
              <a:lnSpc>
                <a:spcPct val="140000"/>
              </a:lnSpc>
              <a:buFontTx/>
              <a:buNone/>
              <a:defRPr/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②视线与量筒内凹液面</a:t>
            </a:r>
          </a:p>
          <a:p>
            <a:pPr eaLnBrk="1" hangingPunct="1">
              <a:lnSpc>
                <a:spcPct val="140000"/>
              </a:lnSpc>
              <a:buFontTx/>
              <a:buNone/>
              <a:defRPr/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最低处相平</a:t>
            </a:r>
          </a:p>
        </p:txBody>
      </p:sp>
      <p:sp>
        <p:nvSpPr>
          <p:cNvPr id="62" name="Rectangle 3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C771902-5AD9-409A-A7F3-F2C2328DC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6769" y="2845797"/>
            <a:ext cx="4158298" cy="129722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89858" tIns="44929" rIns="89858" bIns="44929">
            <a:spAutoFit/>
          </a:bodyPr>
          <a:lstStyle/>
          <a:p>
            <a:pPr eaLnBrk="1" hangingPunct="1">
              <a:lnSpc>
                <a:spcPct val="140000"/>
              </a:lnSpc>
              <a:buFontTx/>
              <a:buNone/>
              <a:defRPr/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①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根据测量要求选</a:t>
            </a:r>
          </a:p>
          <a:p>
            <a:pPr eaLnBrk="1" hangingPunct="1">
              <a:lnSpc>
                <a:spcPct val="140000"/>
              </a:lnSpc>
              <a:buFontTx/>
              <a:buNone/>
              <a:defRPr/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②根据被测物的大小选</a:t>
            </a:r>
          </a:p>
        </p:txBody>
      </p:sp>
    </p:spTree>
    <p:extLst>
      <p:ext uri="{BB962C8B-B14F-4D97-AF65-F5344CB8AC3E}">
        <p14:creationId xmlns:p14="http://schemas.microsoft.com/office/powerpoint/2010/main" val="22343763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" grpId="0"/>
      <p:bldP spid="5" grpId="0" animBg="1"/>
      <p:bldP spid="38" grpId="0"/>
      <p:bldP spid="40" grpId="0"/>
      <p:bldP spid="41" grpId="0"/>
      <p:bldP spid="42" grpId="0" animBg="1"/>
      <p:bldP spid="58" grpId="0"/>
      <p:bldP spid="59" grpId="0" animBg="1"/>
      <p:bldP spid="60" grpId="0" animBg="1"/>
      <p:bldP spid="6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角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1192DF-0EE4-48E3-95F0-12F35BA2F627}"/>
              </a:ext>
            </a:extLst>
          </p:cNvPr>
          <p:cNvSpPr/>
          <p:nvPr/>
        </p:nvSpPr>
        <p:spPr bwMode="auto">
          <a:xfrm>
            <a:off x="2990314" y="3186446"/>
            <a:ext cx="5657218" cy="1126788"/>
          </a:xfrm>
          <a:prstGeom prst="roundRect">
            <a:avLst>
              <a:gd name="adj" fmla="val 43962"/>
            </a:avLst>
          </a:prstGeom>
          <a:solidFill>
            <a:srgbClr val="EAEAEA">
              <a:alpha val="50000"/>
            </a:srgbClr>
          </a:solidFill>
          <a:ln w="38100" cap="flat" cmpd="sng" algn="ctr">
            <a:solidFill>
              <a:srgbClr val="EAEAEA"/>
            </a:solidFill>
            <a:prstDash val="sysDot"/>
            <a:round/>
            <a:headEnd type="none" w="med" len="med"/>
            <a:tailEnd type="none" w="med" len="med"/>
          </a:ln>
        </p:spPr>
        <p:txBody>
          <a:bodyPr vert="horz" wrap="square" lIns="89858" tIns="44929" rIns="89858" bIns="44929" numCol="1" rtlCol="0" anchor="t" anchorCtr="0" compatLnSpc="1"/>
          <a:lstStyle/>
          <a:p>
            <a:pPr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3A7F4EC-8C9C-4082-A412-7141DE182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3734" y="0"/>
            <a:ext cx="1497117" cy="833097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4FD5FB0-BD18-43BC-B95E-4A99832DC4DB}"/>
              </a:ext>
            </a:extLst>
          </p:cNvPr>
          <p:cNvSpPr txBox="1"/>
          <p:nvPr/>
        </p:nvSpPr>
        <p:spPr>
          <a:xfrm>
            <a:off x="3684515" y="3344777"/>
            <a:ext cx="4268817" cy="767482"/>
          </a:xfrm>
          <a:prstGeom prst="rect">
            <a:avLst/>
          </a:prstGeom>
          <a:noFill/>
        </p:spPr>
        <p:txBody>
          <a:bodyPr wrap="square" lIns="89858" tIns="44929" rIns="89858" bIns="44929" rtlCol="0">
            <a:spAutoFit/>
          </a:bodyPr>
          <a:lstStyle/>
          <a:p>
            <a:pPr algn="ctr" defTabSz="89858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3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测量物质的密度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BF1A948-103A-4FC8-ABFA-6F7BBA937DE7}"/>
              </a:ext>
            </a:extLst>
          </p:cNvPr>
          <p:cNvGrpSpPr/>
          <p:nvPr/>
        </p:nvGrpSpPr>
        <p:grpSpPr>
          <a:xfrm>
            <a:off x="4821403" y="1410594"/>
            <a:ext cx="1995040" cy="1775852"/>
            <a:chOff x="4245281" y="835224"/>
            <a:chExt cx="2713054" cy="2359356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A962D83-C707-4D0B-B7C5-FE4B55F60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2350" y="835224"/>
              <a:ext cx="2078916" cy="2359356"/>
            </a:xfrm>
            <a:prstGeom prst="rect">
              <a:avLst/>
            </a:prstGeom>
          </p:spPr>
        </p:pic>
        <p:sp>
          <p:nvSpPr>
            <p:cNvPr id="27" name="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B813A69-39AE-4A76-B601-72DEFE5E2A26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4245281" y="1498787"/>
              <a:ext cx="2713054" cy="1012356"/>
            </a:xfrm>
            <a:prstGeom prst="rect">
              <a:avLst/>
            </a:prstGeom>
            <a:noFill/>
          </p:spPr>
          <p:txBody>
            <a:bodyPr wrap="square" lIns="85983" tIns="42991" rIns="85983" bIns="42991">
              <a:spAutoFit/>
            </a:bodyPr>
            <a:lstStyle/>
            <a:p>
              <a:pPr algn="ctr" defTabSz="89858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30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Arial" pitchFamily="34" charset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539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2206</Words>
  <Application>Microsoft Office PowerPoint</Application>
  <PresentationFormat>自定义</PresentationFormat>
  <Paragraphs>332</Paragraphs>
  <Slides>24</Slides>
  <Notes>19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6" baseType="lpstr"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22</cp:revision>
  <dcterms:created xsi:type="dcterms:W3CDTF">2021-01-05T11:00:49Z</dcterms:created>
  <dcterms:modified xsi:type="dcterms:W3CDTF">2021-01-05T11:36:48Z</dcterms:modified>
</cp:coreProperties>
</file>