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71" r:id="rId11"/>
    <p:sldId id="274" r:id="rId12"/>
    <p:sldId id="272" r:id="rId13"/>
    <p:sldId id="275" r:id="rId14"/>
    <p:sldId id="276" r:id="rId15"/>
    <p:sldId id="277" r:id="rId16"/>
    <p:sldId id="280" r:id="rId17"/>
    <p:sldId id="278" r:id="rId18"/>
    <p:sldId id="279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6" userDrawn="1">
          <p15:clr>
            <a:srgbClr val="A4A3A4"/>
          </p15:clr>
        </p15:guide>
        <p15:guide id="2" pos="38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4" y="72"/>
      </p:cViewPr>
      <p:guideLst>
        <p:guide orient="horz" pos="2266"/>
        <p:guide pos="381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326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5A52D7-8F67-41F0-A534-CB8A9A4DB9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回顾反思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9" y="222673"/>
            <a:ext cx="6822203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知识点四</a:t>
            </a:r>
            <a:r>
              <a:rPr lang="en-US" altLang="zh-CN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物体质量的特点</a:t>
            </a:r>
          </a:p>
          <a:p>
            <a:endParaRPr lang="en-US" altLang="zh-CN" sz="3735" b="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6156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>
            <a:spLocks noChangeArrowheads="1"/>
          </p:cNvSpPr>
          <p:nvPr userDrawn="1"/>
        </p:nvSpPr>
        <p:spPr bwMode="auto">
          <a:xfrm>
            <a:off x="1484764" y="356921"/>
            <a:ext cx="2082800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863600" y="1049023"/>
            <a:ext cx="11328400" cy="847"/>
          </a:xfrm>
          <a:prstGeom prst="line">
            <a:avLst/>
          </a:prstGeom>
          <a:ln w="3810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笔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5" y="260775"/>
            <a:ext cx="654473" cy="9262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 t="17557" b="14742"/>
          <a:stretch>
            <a:fillRect/>
          </a:stretch>
        </p:blipFill>
        <p:spPr>
          <a:xfrm>
            <a:off x="633413" y="318308"/>
            <a:ext cx="10802939" cy="6334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lum contrast="-12001"/>
          </a:blip>
          <a:srcRect t="40147" b="36667"/>
          <a:stretch>
            <a:fillRect/>
          </a:stretch>
        </p:blipFill>
        <p:spPr>
          <a:xfrm>
            <a:off x="3119442" y="1334820"/>
            <a:ext cx="5830887" cy="99853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 userDrawn="1"/>
        </p:nvSpPr>
        <p:spPr>
          <a:xfrm>
            <a:off x="4450705" y="1412777"/>
            <a:ext cx="3168352" cy="697627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/>
            <a:r>
              <a:rPr lang="zh-CN" altLang="en-US" sz="3700" b="0" dirty="0"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</p:spTree>
    <p:extLst>
      <p:ext uri="{BB962C8B-B14F-4D97-AF65-F5344CB8AC3E}">
        <p14:creationId xmlns:p14="http://schemas.microsoft.com/office/powerpoint/2010/main" val="260086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总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课堂总结</a:t>
            </a:r>
          </a:p>
        </p:txBody>
      </p:sp>
      <p:sp>
        <p:nvSpPr>
          <p:cNvPr id="16" name="菱形 15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20"/>
          <p:cNvSpPr txBox="1"/>
          <p:nvPr userDrawn="1"/>
        </p:nvSpPr>
        <p:spPr>
          <a:xfrm>
            <a:off x="1001991" y="222673"/>
            <a:ext cx="268769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sp>
        <p:nvSpPr>
          <p:cNvPr id="17" name="菱形 16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18160" y="865293"/>
            <a:ext cx="2640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2030" y="222885"/>
            <a:ext cx="378460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知识点一 质量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3744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2030" y="222885"/>
            <a:ext cx="597154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知识点二 质量的测量工具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6084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点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0"/>
          <p:cNvSpPr txBox="1"/>
          <p:nvPr userDrawn="1"/>
        </p:nvSpPr>
        <p:spPr>
          <a:xfrm>
            <a:off x="1001989" y="222673"/>
            <a:ext cx="7686299" cy="667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735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知识点三 托盘天平的使用</a:t>
            </a:r>
          </a:p>
        </p:txBody>
      </p:sp>
      <p:sp>
        <p:nvSpPr>
          <p:cNvPr id="13" name="菱形 12"/>
          <p:cNvSpPr/>
          <p:nvPr userDrawn="1"/>
        </p:nvSpPr>
        <p:spPr>
          <a:xfrm>
            <a:off x="521547" y="373380"/>
            <a:ext cx="468207" cy="468207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 sz="2400" dirty="0">
              <a:ln>
                <a:solidFill>
                  <a:srgbClr val="E6A774"/>
                </a:solidFill>
              </a:ln>
              <a:solidFill>
                <a:srgbClr val="E6A774"/>
              </a:solidFill>
              <a:ea typeface="微软雅黑" panose="020B0503020204020204" charset="-122"/>
            </a:endParaRPr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518160" y="865293"/>
            <a:ext cx="6048000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 userDrawn="1"/>
        </p:nvCxnSpPr>
        <p:spPr>
          <a:xfrm>
            <a:off x="0" y="1124373"/>
            <a:ext cx="12192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194" y="260773"/>
            <a:ext cx="1711879" cy="6934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微软雅黑" panose="020B0503020204020204" charset="-122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微软雅黑" panose="020B0503020204020204" charset="-122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tags" Target="../tags/tag21.xml"/><Relationship Id="rId16" Type="http://schemas.openxmlformats.org/officeDocument/2006/relationships/image" Target="../media/image17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4.xml"/><Relationship Id="rId15" Type="http://schemas.openxmlformats.org/officeDocument/2006/relationships/image" Target="../media/image16.jpeg"/><Relationship Id="rId10" Type="http://schemas.openxmlformats.org/officeDocument/2006/relationships/tags" Target="../tags/tag29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112\AppData\Local\Temp\wps\INetCache\90289106bc76fb1aee9df653d8cf73cb" TargetMode="External"/><Relationship Id="rId2" Type="http://schemas.openxmlformats.org/officeDocument/2006/relationships/image" Target="NUL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2811780" y="1824355"/>
            <a:ext cx="7964805" cy="200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600" dirty="0">
                <a:latin typeface="隶书" panose="02010509060101010101" pitchFamily="49" charset="-122"/>
                <a:ea typeface="隶书" panose="02010509060101010101" pitchFamily="49" charset="-122"/>
              </a:rPr>
              <a:t>第六章 质量与密度</a:t>
            </a:r>
          </a:p>
        </p:txBody>
      </p:sp>
      <p:sp>
        <p:nvSpPr>
          <p:cNvPr id="6" name="矩形 5"/>
          <p:cNvSpPr/>
          <p:nvPr/>
        </p:nvSpPr>
        <p:spPr>
          <a:xfrm>
            <a:off x="3216158" y="3585802"/>
            <a:ext cx="5888854" cy="17881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第1节</a:t>
            </a:r>
            <a:r>
              <a:rPr lang="en-US"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质</a:t>
            </a:r>
            <a:r>
              <a:rPr lang="en-US"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sz="54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文本框 9219"/>
          <p:cNvSpPr txBox="1"/>
          <p:nvPr/>
        </p:nvSpPr>
        <p:spPr>
          <a:xfrm>
            <a:off x="4949825" y="370840"/>
            <a:ext cx="4276725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1千克=2斤=1公斤</a:t>
            </a:r>
            <a:r>
              <a:rPr lang="zh-CN" altLang="en-US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zh-CN" b="1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890905" y="1209675"/>
            <a:ext cx="497205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600" dirty="0">
                <a:solidFill>
                  <a:srgbClr val="111111"/>
                </a:solidFill>
                <a:latin typeface="Times New Roman" panose="02020603050405020304" pitchFamily="18" charset="0"/>
              </a:rPr>
              <a:t>生活中常见物体的质量</a:t>
            </a:r>
            <a:r>
              <a:rPr lang="zh-CN" altLang="en-US" sz="3200" dirty="0">
                <a:solidFill>
                  <a:srgbClr val="111111"/>
                </a:solidFill>
                <a:latin typeface="Times New Roman" panose="02020603050405020304" pitchFamily="18" charset="0"/>
              </a:rPr>
              <a:t>：</a:t>
            </a:r>
            <a:endParaRPr lang="en-US" altLang="zh-CN" b="1" dirty="0">
              <a:solidFill>
                <a:srgbClr val="11111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9223" name="组合 9222"/>
          <p:cNvGrpSpPr/>
          <p:nvPr/>
        </p:nvGrpSpPr>
        <p:grpSpPr>
          <a:xfrm>
            <a:off x="4949825" y="1877378"/>
            <a:ext cx="1733550" cy="1447800"/>
            <a:chOff x="0" y="0"/>
            <a:chExt cx="1943" cy="1458"/>
          </a:xfrm>
        </p:grpSpPr>
        <p:pic>
          <p:nvPicPr>
            <p:cNvPr id="9224" name="图片 9223" descr="鸡蛋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1943" cy="1458"/>
            </a:xfrm>
            <a:prstGeom prst="rect">
              <a:avLst/>
            </a:prstGeom>
            <a:solidFill>
              <a:schemeClr val="tx1"/>
            </a:solidFill>
            <a:ln w="9525">
              <a:noFill/>
            </a:ln>
          </p:spPr>
        </p:pic>
        <p:sp>
          <p:nvSpPr>
            <p:cNvPr id="9225" name="文本框 9224"/>
            <p:cNvSpPr txBox="1"/>
            <p:nvPr/>
          </p:nvSpPr>
          <p:spPr>
            <a:xfrm>
              <a:off x="42" y="110"/>
              <a:ext cx="862" cy="2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zh-CN" altLang="en-US" sz="28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226" name="组合 9225"/>
          <p:cNvGrpSpPr/>
          <p:nvPr/>
        </p:nvGrpSpPr>
        <p:grpSpPr>
          <a:xfrm>
            <a:off x="7285990" y="1849755"/>
            <a:ext cx="2286000" cy="1676400"/>
            <a:chOff x="0" y="0"/>
            <a:chExt cx="2573" cy="1901"/>
          </a:xfrm>
        </p:grpSpPr>
        <p:pic>
          <p:nvPicPr>
            <p:cNvPr id="9227" name="图片 9226" descr="鸡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285" y="0"/>
              <a:ext cx="1288" cy="18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228" name="图片 9227" descr="鸭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0" y="3"/>
              <a:ext cx="1328" cy="186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9" name="文本框 9228"/>
            <p:cNvSpPr txBox="1"/>
            <p:nvPr/>
          </p:nvSpPr>
          <p:spPr>
            <a:xfrm>
              <a:off x="738" y="1613"/>
              <a:ext cx="120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</a:t>
              </a:r>
            </a:p>
          </p:txBody>
        </p:sp>
      </p:grpSp>
      <p:sp>
        <p:nvSpPr>
          <p:cNvPr id="9230" name="文本框 9229"/>
          <p:cNvSpPr txBox="1"/>
          <p:nvPr>
            <p:custDataLst>
              <p:tags r:id="rId1"/>
            </p:custDataLst>
          </p:nvPr>
        </p:nvSpPr>
        <p:spPr>
          <a:xfrm>
            <a:off x="877570" y="5842318"/>
            <a:ext cx="2634615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1只大象：约5</a:t>
            </a:r>
          </a:p>
        </p:txBody>
      </p:sp>
      <p:sp>
        <p:nvSpPr>
          <p:cNvPr id="9231" name="文本框 9230"/>
          <p:cNvSpPr txBox="1"/>
          <p:nvPr/>
        </p:nvSpPr>
        <p:spPr>
          <a:xfrm>
            <a:off x="2112645" y="6653530"/>
            <a:ext cx="151447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32" name="文本框 9231"/>
          <p:cNvSpPr txBox="1"/>
          <p:nvPr>
            <p:custDataLst>
              <p:tags r:id="rId2"/>
            </p:custDataLst>
          </p:nvPr>
        </p:nvSpPr>
        <p:spPr>
          <a:xfrm>
            <a:off x="911543" y="3606165"/>
            <a:ext cx="327183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1个苹果：约0.15</a:t>
            </a:r>
          </a:p>
        </p:txBody>
      </p:sp>
      <p:sp>
        <p:nvSpPr>
          <p:cNvPr id="9233" name="文本框 9232"/>
          <p:cNvSpPr txBox="1"/>
          <p:nvPr>
            <p:custDataLst>
              <p:tags r:id="rId3"/>
            </p:custDataLst>
          </p:nvPr>
        </p:nvSpPr>
        <p:spPr>
          <a:xfrm>
            <a:off x="891540" y="5105400"/>
            <a:ext cx="33512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1名中学生：约50</a:t>
            </a:r>
          </a:p>
        </p:txBody>
      </p:sp>
      <p:sp>
        <p:nvSpPr>
          <p:cNvPr id="9234" name="文本框 9233"/>
          <p:cNvSpPr txBox="1"/>
          <p:nvPr>
            <p:custDataLst>
              <p:tags r:id="rId4"/>
            </p:custDataLst>
          </p:nvPr>
        </p:nvSpPr>
        <p:spPr>
          <a:xfrm>
            <a:off x="904240" y="4366895"/>
            <a:ext cx="33178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枚1元硬币：约6</a:t>
            </a:r>
          </a:p>
        </p:txBody>
      </p:sp>
      <p:sp>
        <p:nvSpPr>
          <p:cNvPr id="9235" name="文本框 9234"/>
          <p:cNvSpPr txBox="1"/>
          <p:nvPr/>
        </p:nvSpPr>
        <p:spPr>
          <a:xfrm>
            <a:off x="902335" y="1918970"/>
            <a:ext cx="35052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个鸡蛋：约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50g </a:t>
            </a:r>
          </a:p>
        </p:txBody>
      </p:sp>
      <p:sp>
        <p:nvSpPr>
          <p:cNvPr id="9237" name="文本框 9236"/>
          <p:cNvSpPr txBox="1"/>
          <p:nvPr>
            <p:custDataLst>
              <p:tags r:id="rId5"/>
            </p:custDataLst>
          </p:nvPr>
        </p:nvSpPr>
        <p:spPr>
          <a:xfrm>
            <a:off x="911860" y="2745740"/>
            <a:ext cx="317246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1只鸡或鸭：约2</a:t>
            </a:r>
          </a:p>
        </p:txBody>
      </p:sp>
      <p:sp>
        <p:nvSpPr>
          <p:cNvPr id="9240" name="文本框 9239"/>
          <p:cNvSpPr txBox="1"/>
          <p:nvPr>
            <p:custDataLst>
              <p:tags r:id="rId6"/>
            </p:custDataLst>
          </p:nvPr>
        </p:nvSpPr>
        <p:spPr>
          <a:xfrm>
            <a:off x="3892550" y="2755265"/>
            <a:ext cx="8401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sp>
        <p:nvSpPr>
          <p:cNvPr id="9242" name="文本框 9241"/>
          <p:cNvSpPr txBox="1"/>
          <p:nvPr>
            <p:custDataLst>
              <p:tags r:id="rId7"/>
            </p:custDataLst>
          </p:nvPr>
        </p:nvSpPr>
        <p:spPr>
          <a:xfrm>
            <a:off x="3429000" y="5842635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9243" name="文本框 9242"/>
          <p:cNvSpPr txBox="1"/>
          <p:nvPr>
            <p:custDataLst>
              <p:tags r:id="rId8"/>
            </p:custDataLst>
          </p:nvPr>
        </p:nvSpPr>
        <p:spPr>
          <a:xfrm>
            <a:off x="4083685" y="3639820"/>
            <a:ext cx="866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pic>
        <p:nvPicPr>
          <p:cNvPr id="9244" name="图片 9243" descr="未命名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93995" y="4666615"/>
            <a:ext cx="1476375" cy="145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45" name="文本框 9244"/>
          <p:cNvSpPr txBox="1"/>
          <p:nvPr>
            <p:custDataLst>
              <p:tags r:id="rId9"/>
            </p:custDataLst>
          </p:nvPr>
        </p:nvSpPr>
        <p:spPr>
          <a:xfrm>
            <a:off x="4123055" y="4329430"/>
            <a:ext cx="60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9246" name="文本框 9245"/>
          <p:cNvSpPr txBox="1"/>
          <p:nvPr>
            <p:custDataLst>
              <p:tags r:id="rId10"/>
            </p:custDataLst>
          </p:nvPr>
        </p:nvSpPr>
        <p:spPr>
          <a:xfrm>
            <a:off x="4083685" y="5097780"/>
            <a:ext cx="8667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66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53455" y="3199130"/>
            <a:ext cx="1387475" cy="13919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928225" y="2391410"/>
            <a:ext cx="1558290" cy="2366645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18"/>
          <a:stretch>
            <a:fillRect/>
          </a:stretch>
        </p:blipFill>
        <p:spPr>
          <a:xfrm>
            <a:off x="7196455" y="4666615"/>
            <a:ext cx="2564765" cy="15773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0" grpId="1"/>
      <p:bldP spid="9230" grpId="0" bldLvl="0"/>
      <p:bldP spid="9232" grpId="0" bldLvl="0"/>
      <p:bldP spid="9233" grpId="0" bldLvl="0"/>
      <p:bldP spid="9234" grpId="0" bldLvl="0"/>
      <p:bldP spid="9235" grpId="0" bldLvl="0"/>
      <p:bldP spid="9237" grpId="0" bldLvl="0"/>
      <p:bldP spid="9240" grpId="0" bldLvl="0"/>
      <p:bldP spid="9242" grpId="0" bldLvl="0"/>
      <p:bldP spid="9243" grpId="0" bldLvl="0"/>
      <p:bldP spid="9245" grpId="0" bldLvl="0"/>
      <p:bldP spid="9246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7440" y="1757045"/>
            <a:ext cx="9723120" cy="4204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/>
          <p:nvPr/>
        </p:nvSpPr>
        <p:spPr>
          <a:xfrm>
            <a:off x="2681605" y="1605280"/>
            <a:ext cx="7310755" cy="406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230mg=__________kg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6.4t=____________g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480kg=__________t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</a:p>
          <a:p>
            <a:pPr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2.7g=___________mg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247812" name="Text Box 4"/>
          <p:cNvSpPr txBox="1"/>
          <p:nvPr/>
        </p:nvSpPr>
        <p:spPr>
          <a:xfrm>
            <a:off x="5674454" y="2429561"/>
            <a:ext cx="21336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2.3×10</a:t>
            </a:r>
            <a:r>
              <a:rPr lang="en-US" altLang="zh-CN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-4</a:t>
            </a:r>
          </a:p>
        </p:txBody>
      </p:sp>
      <p:sp>
        <p:nvSpPr>
          <p:cNvPr id="247813" name="Text Box 5"/>
          <p:cNvSpPr txBox="1"/>
          <p:nvPr/>
        </p:nvSpPr>
        <p:spPr>
          <a:xfrm>
            <a:off x="5307648" y="3308350"/>
            <a:ext cx="2057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6.4×10</a:t>
            </a:r>
            <a:r>
              <a:rPr lang="en-US" altLang="zh-CN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47814" name="Text Box 6"/>
          <p:cNvSpPr txBox="1"/>
          <p:nvPr/>
        </p:nvSpPr>
        <p:spPr>
          <a:xfrm>
            <a:off x="5932488" y="4125595"/>
            <a:ext cx="1600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0.48</a:t>
            </a:r>
          </a:p>
        </p:txBody>
      </p:sp>
      <p:sp>
        <p:nvSpPr>
          <p:cNvPr id="247815" name="Text Box 7"/>
          <p:cNvSpPr txBox="1"/>
          <p:nvPr/>
        </p:nvSpPr>
        <p:spPr>
          <a:xfrm>
            <a:off x="5727065" y="4942840"/>
            <a:ext cx="12192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2700</a:t>
            </a:r>
          </a:p>
        </p:txBody>
      </p:sp>
      <p:sp>
        <p:nvSpPr>
          <p:cNvPr id="29703" name="文本框 1"/>
          <p:cNvSpPr txBox="1"/>
          <p:nvPr/>
        </p:nvSpPr>
        <p:spPr>
          <a:xfrm>
            <a:off x="1612900" y="1403668"/>
            <a:ext cx="5212080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/>
            <a:r>
              <a:rPr lang="zh-CN" alt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例</a:t>
            </a:r>
            <a:r>
              <a:rPr lang="en-US" altLang="zh-CN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 </a:t>
            </a:r>
            <a:r>
              <a:rPr lang="zh-CN" altLang="en-US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完成下列单位换算。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2" grpId="0"/>
      <p:bldP spid="247813" grpId="0"/>
      <p:bldP spid="247814" grpId="0"/>
      <p:bldP spid="2478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8680" y="1285240"/>
            <a:ext cx="6278880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日常生活中常见的测量质量的工具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644900" y="1939290"/>
            <a:ext cx="2841625" cy="3257550"/>
            <a:chOff x="6326" y="3101"/>
            <a:chExt cx="4475" cy="5130"/>
          </a:xfrm>
        </p:grpSpPr>
        <p:grpSp>
          <p:nvGrpSpPr>
            <p:cNvPr id="10245" name="组合 10244"/>
            <p:cNvGrpSpPr/>
            <p:nvPr/>
          </p:nvGrpSpPr>
          <p:grpSpPr>
            <a:xfrm>
              <a:off x="6326" y="3101"/>
              <a:ext cx="4475" cy="4440"/>
              <a:chOff x="0" y="0"/>
              <a:chExt cx="1950" cy="1933"/>
            </a:xfrm>
          </p:grpSpPr>
          <p:grpSp>
            <p:nvGrpSpPr>
              <p:cNvPr id="10246" name="组合 10245"/>
              <p:cNvGrpSpPr/>
              <p:nvPr/>
            </p:nvGrpSpPr>
            <p:grpSpPr>
              <a:xfrm>
                <a:off x="0" y="0"/>
                <a:ext cx="1950" cy="1933"/>
                <a:chOff x="0" y="0"/>
                <a:chExt cx="1811" cy="1830"/>
              </a:xfrm>
            </p:grpSpPr>
            <p:sp>
              <p:nvSpPr>
                <p:cNvPr id="10247" name="Rectangle 5"/>
                <p:cNvSpPr/>
                <p:nvPr/>
              </p:nvSpPr>
              <p:spPr>
                <a:xfrm>
                  <a:off x="10" y="11"/>
                  <a:ext cx="1801" cy="1819"/>
                </a:xfrm>
                <a:prstGeom prst="rect">
                  <a:avLst/>
                </a:prstGeom>
                <a:noFill/>
                <a:ln w="57150" cap="flat" cmpd="sng">
                  <a:solidFill>
                    <a:schemeClr val="bg1">
                      <a:alpha val="25000"/>
                    </a:schemeClr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vert="horz" wrap="none" anchor="ctr"/>
                <a:lstStyle/>
                <a:p>
                  <a:endParaRPr lang="zh-CN" altLang="en-US" sz="3200" dirty="0">
                    <a:effectLst/>
                    <a:latin typeface="宋体" panose="02010600030101010101" pitchFamily="2" charset="-122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10248" name="组合 10247"/>
                <p:cNvGrpSpPr/>
                <p:nvPr/>
              </p:nvGrpSpPr>
              <p:grpSpPr>
                <a:xfrm>
                  <a:off x="-3" y="-4"/>
                  <a:ext cx="1801" cy="1818"/>
                  <a:chOff x="0" y="0"/>
                  <a:chExt cx="3078480" cy="3048000"/>
                </a:xfrm>
              </p:grpSpPr>
              <p:pic>
                <p:nvPicPr>
                  <p:cNvPr id="10249" name="Rectangle 6"/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0" y="0"/>
                    <a:ext cx="3078480" cy="3048000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</p:pic>
              <p:sp>
                <p:nvSpPr>
                  <p:cNvPr id="10250" name="文本框 10249"/>
                  <p:cNvSpPr txBox="1"/>
                  <p:nvPr/>
                </p:nvSpPr>
                <p:spPr>
                  <a:xfrm>
                    <a:off x="5842" y="5906"/>
                    <a:ext cx="3064857" cy="3036777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vert="horz" wrap="none" anchor="ctr"/>
                  <a:lstStyle/>
                  <a:p>
                    <a:pPr algn="ctr"/>
                    <a:endParaRPr lang="zh-CN" altLang="en-US" sz="3200" dirty="0">
                      <a:effectLst/>
                      <a:latin typeface="宋体" panose="02010600030101010101" pitchFamily="2" charset="-122"/>
                      <a:ea typeface="宋体" panose="02010600030101010101" pitchFamily="2" charset="-122"/>
                    </a:endParaRPr>
                  </a:p>
                </p:txBody>
              </p:sp>
            </p:grpSp>
          </p:grpSp>
          <p:pic>
            <p:nvPicPr>
              <p:cNvPr id="10251" name="Picture 7" descr="2006_7_15_0_56_12_5379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3680" t="4910" r="6493" b="7388"/>
              <a:stretch>
                <a:fillRect/>
              </a:stretch>
            </p:blipFill>
            <p:spPr>
              <a:xfrm>
                <a:off x="16" y="189"/>
                <a:ext cx="1905" cy="1486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0252" name="文本框 10251"/>
            <p:cNvSpPr txBox="1"/>
            <p:nvPr/>
          </p:nvSpPr>
          <p:spPr>
            <a:xfrm>
              <a:off x="6883" y="7312"/>
              <a:ext cx="308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电子秤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81940" y="1887220"/>
            <a:ext cx="3009900" cy="4662805"/>
            <a:chOff x="444" y="2972"/>
            <a:chExt cx="4740" cy="7343"/>
          </a:xfrm>
        </p:grpSpPr>
        <p:pic>
          <p:nvPicPr>
            <p:cNvPr id="81925" name="Picture 5" descr="%E6%A1%88%E7%A7%A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4" y="2972"/>
              <a:ext cx="4740" cy="294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26" name="Text Box 6"/>
            <p:cNvSpPr txBox="1"/>
            <p:nvPr/>
          </p:nvSpPr>
          <p:spPr>
            <a:xfrm>
              <a:off x="1368" y="5606"/>
              <a:ext cx="288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3200" dirty="0"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案秤</a:t>
              </a:r>
            </a:p>
          </p:txBody>
        </p:sp>
        <p:pic>
          <p:nvPicPr>
            <p:cNvPr id="10243" name="图片 10242" descr="I08253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39" y="6355"/>
              <a:ext cx="4345" cy="396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" name="组合 5"/>
          <p:cNvGrpSpPr/>
          <p:nvPr/>
        </p:nvGrpSpPr>
        <p:grpSpPr>
          <a:xfrm>
            <a:off x="6191885" y="3043555"/>
            <a:ext cx="3271520" cy="3512185"/>
            <a:chOff x="12904" y="2074"/>
            <a:chExt cx="5152" cy="5531"/>
          </a:xfrm>
        </p:grpSpPr>
        <p:pic>
          <p:nvPicPr>
            <p:cNvPr id="81922" name="Picture 2" descr="20075915592859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0698"/>
            <a:stretch>
              <a:fillRect/>
            </a:stretch>
          </p:blipFill>
          <p:spPr>
            <a:xfrm>
              <a:off x="12904" y="2074"/>
              <a:ext cx="5152" cy="434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33" name="Rectangle 13"/>
            <p:cNvSpPr/>
            <p:nvPr/>
          </p:nvSpPr>
          <p:spPr>
            <a:xfrm>
              <a:off x="14475" y="6684"/>
              <a:ext cx="2520" cy="921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eaLnBrk="1" hangingPunct="1"/>
              <a:r>
                <a:rPr lang="zh-CN" altLang="en-US" sz="3200" dirty="0"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磅秤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603740" y="1493520"/>
            <a:ext cx="2395855" cy="2541905"/>
            <a:chOff x="15124" y="2352"/>
            <a:chExt cx="3773" cy="4003"/>
          </a:xfrm>
        </p:grpSpPr>
        <p:pic>
          <p:nvPicPr>
            <p:cNvPr id="101" name="图片 100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5124" y="2352"/>
              <a:ext cx="3415" cy="26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" name="文本框 6"/>
            <p:cNvSpPr txBox="1"/>
            <p:nvPr/>
          </p:nvSpPr>
          <p:spPr>
            <a:xfrm>
              <a:off x="15817" y="5436"/>
              <a:ext cx="3080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lang="zh-CN" altLang="en-US" sz="3200" b="1" dirty="0">
                  <a:solidFill>
                    <a:srgbClr val="FF000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</a:rPr>
                <a:t>杆秤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68680" y="1285240"/>
            <a:ext cx="3840480" cy="583565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3200" dirty="0">
                <a:effectLst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实验室中质量的工具</a:t>
            </a:r>
          </a:p>
        </p:txBody>
      </p:sp>
      <p:pic>
        <p:nvPicPr>
          <p:cNvPr id="10" name="图片 9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9415" y="1986915"/>
            <a:ext cx="4304030" cy="43167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810" y="1986915"/>
            <a:ext cx="4267200" cy="4316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860" y="1161415"/>
            <a:ext cx="5796280" cy="523621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2562225" y="4533900"/>
            <a:ext cx="2476500" cy="19050"/>
          </a:xfrm>
          <a:prstGeom prst="straightConnector1">
            <a:avLst/>
          </a:prstGeom>
          <a:ln w="28575">
            <a:solidFill>
              <a:srgbClr val="EA000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肘形连接符 10"/>
          <p:cNvCxnSpPr/>
          <p:nvPr/>
        </p:nvCxnSpPr>
        <p:spPr>
          <a:xfrm rot="10800000">
            <a:off x="2390775" y="1885950"/>
            <a:ext cx="2038350" cy="1143000"/>
          </a:xfrm>
          <a:prstGeom prst="bentConnector3">
            <a:avLst>
              <a:gd name="adj1" fmla="val 4174"/>
            </a:avLst>
          </a:prstGeom>
          <a:ln w="28575">
            <a:solidFill>
              <a:srgbClr val="EA000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 flipV="1">
            <a:off x="6315075" y="2019300"/>
            <a:ext cx="12700" cy="1479550"/>
          </a:xfrm>
          <a:prstGeom prst="straightConnector1">
            <a:avLst/>
          </a:prstGeom>
          <a:ln w="28575">
            <a:solidFill>
              <a:srgbClr val="EA000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>
            <a:off x="7909560" y="3559175"/>
            <a:ext cx="1243965" cy="993775"/>
          </a:xfrm>
          <a:prstGeom prst="bentConnector3">
            <a:avLst>
              <a:gd name="adj1" fmla="val 76059"/>
            </a:avLst>
          </a:prstGeom>
          <a:ln w="28575">
            <a:solidFill>
              <a:srgbClr val="EA000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/>
          <p:nvPr/>
        </p:nvCxnSpPr>
        <p:spPr>
          <a:xfrm rot="16200000" flipV="1">
            <a:off x="5362575" y="1695450"/>
            <a:ext cx="736600" cy="508000"/>
          </a:xfrm>
          <a:prstGeom prst="bentConnector3">
            <a:avLst>
              <a:gd name="adj1" fmla="val 91293"/>
            </a:avLst>
          </a:prstGeom>
          <a:ln w="28575">
            <a:solidFill>
              <a:srgbClr val="EA000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 rot="16200000">
            <a:off x="6537960" y="2362200"/>
            <a:ext cx="1638300" cy="1104900"/>
          </a:xfrm>
          <a:prstGeom prst="bentConnector3">
            <a:avLst>
              <a:gd name="adj1" fmla="val 97635"/>
            </a:avLst>
          </a:prstGeom>
          <a:ln w="28575">
            <a:solidFill>
              <a:srgbClr val="EA000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>
            <a:off x="5362575" y="2501900"/>
            <a:ext cx="603250" cy="12700"/>
          </a:xfrm>
          <a:prstGeom prst="straightConnector1">
            <a:avLst/>
          </a:prstGeom>
          <a:ln w="28575">
            <a:solidFill>
              <a:srgbClr val="EA000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1400175" y="1635125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托盘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546860" y="4312920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/>
              <a:t>底座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153525" y="4313555"/>
            <a:ext cx="2162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平衡螺母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909560" y="1885950"/>
            <a:ext cx="1516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标尺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055360" y="1558925"/>
            <a:ext cx="1516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横梁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140835" y="1302385"/>
            <a:ext cx="1516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分度盘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463415" y="2245995"/>
            <a:ext cx="1193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指针</a:t>
            </a:r>
          </a:p>
        </p:txBody>
      </p:sp>
      <p:cxnSp>
        <p:nvCxnSpPr>
          <p:cNvPr id="24" name="直接箭头连接符 23"/>
          <p:cNvCxnSpPr/>
          <p:nvPr/>
        </p:nvCxnSpPr>
        <p:spPr>
          <a:xfrm flipH="1">
            <a:off x="2727325" y="3769995"/>
            <a:ext cx="2476500" cy="19050"/>
          </a:xfrm>
          <a:prstGeom prst="straightConnector1">
            <a:avLst/>
          </a:prstGeom>
          <a:ln w="28575">
            <a:solidFill>
              <a:srgbClr val="EA000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1737360" y="3543300"/>
            <a:ext cx="15163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游码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770" y="1304925"/>
            <a:ext cx="4752975" cy="488950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6682740" y="4552950"/>
            <a:ext cx="1689735" cy="24130"/>
          </a:xfrm>
          <a:prstGeom prst="straightConnector1">
            <a:avLst/>
          </a:prstGeom>
          <a:ln w="28575">
            <a:solidFill>
              <a:srgbClr val="EA000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8306435" y="4323080"/>
            <a:ext cx="1106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砝码</a:t>
            </a:r>
          </a:p>
        </p:txBody>
      </p:sp>
      <p:cxnSp>
        <p:nvCxnSpPr>
          <p:cNvPr id="4" name="直接箭头连接符 3"/>
          <p:cNvCxnSpPr/>
          <p:nvPr/>
        </p:nvCxnSpPr>
        <p:spPr>
          <a:xfrm flipH="1">
            <a:off x="3366770" y="4284980"/>
            <a:ext cx="1866900" cy="38100"/>
          </a:xfrm>
          <a:prstGeom prst="straightConnector1">
            <a:avLst/>
          </a:prstGeom>
          <a:ln w="28575">
            <a:solidFill>
              <a:srgbClr val="EA0003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260600" y="4073525"/>
            <a:ext cx="11061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镊子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014730" y="1298575"/>
            <a:ext cx="524446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/>
              <a:t>托盘天平的量程和分度值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14730" y="2105025"/>
            <a:ext cx="73266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量程：</a:t>
            </a:r>
            <a:r>
              <a:rPr lang="zh-CN" altLang="en-US" sz="2800"/>
              <a:t>天平所能测量物体的</a:t>
            </a:r>
            <a:r>
              <a:rPr lang="zh-CN" altLang="en-US" sz="2800">
                <a:solidFill>
                  <a:srgbClr val="0070C0"/>
                </a:solidFill>
              </a:rPr>
              <a:t>最大值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86485" y="3561715"/>
            <a:ext cx="732663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</a:rPr>
              <a:t>分度值</a:t>
            </a:r>
            <a:r>
              <a:rPr lang="zh-CN" altLang="en-US" sz="2800"/>
              <a:t>：标尺上</a:t>
            </a:r>
            <a:r>
              <a:rPr lang="zh-CN" altLang="en-US" sz="2800">
                <a:solidFill>
                  <a:srgbClr val="0070C0"/>
                </a:solidFill>
              </a:rPr>
              <a:t>每一小格</a:t>
            </a:r>
            <a:r>
              <a:rPr lang="zh-CN" altLang="en-US" sz="2800"/>
              <a:t>表示的质量数</a:t>
            </a:r>
            <a:r>
              <a:rPr lang="en-US" altLang="zh-CN" sz="2800"/>
              <a:t>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772"/>
          <a:stretch>
            <a:fillRect/>
          </a:stretch>
        </p:blipFill>
        <p:spPr bwMode="auto">
          <a:xfrm>
            <a:off x="6102350" y="4498340"/>
            <a:ext cx="4935855" cy="151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文本框 103"/>
          <p:cNvSpPr txBox="1"/>
          <p:nvPr/>
        </p:nvSpPr>
        <p:spPr>
          <a:xfrm>
            <a:off x="7532370" y="3561715"/>
            <a:ext cx="11328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sz="2800" b="0"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0.2g</a:t>
            </a:r>
            <a:endParaRPr lang="en-US" altLang="en-US" sz="2800" b="0"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700520" y="4382770"/>
            <a:ext cx="0" cy="155956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7888922" y="5920154"/>
            <a:ext cx="10483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sz="3200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2g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68170" y="2788285"/>
            <a:ext cx="8668385" cy="8642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latin typeface="宋体" panose="02010600030101010101" pitchFamily="2" charset="-122"/>
                <a:sym typeface="+mn-ea"/>
              </a:rPr>
              <a:t> 砝码盒内砝码的总质量 </a:t>
            </a:r>
            <a:r>
              <a:rPr lang="en-US" altLang="zh-CN" sz="2800" dirty="0">
                <a:latin typeface="宋体" panose="02010600030101010101" pitchFamily="2" charset="-122"/>
                <a:sym typeface="+mn-ea"/>
              </a:rPr>
              <a:t>+ </a:t>
            </a:r>
            <a:r>
              <a:rPr lang="zh-CN" altLang="en-US" sz="2800" dirty="0">
                <a:latin typeface="宋体" panose="02010600030101010101" pitchFamily="2" charset="-122"/>
                <a:sym typeface="+mn-ea"/>
              </a:rPr>
              <a:t>游码最大的读数。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4" grpId="0"/>
      <p:bldP spid="14" grpId="1"/>
      <p:bldP spid="14" grpId="2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/>
          <p:nvPr/>
        </p:nvSpPr>
        <p:spPr>
          <a:xfrm>
            <a:off x="877570" y="2341880"/>
            <a:ext cx="10263505" cy="31178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805815" marR="0" indent="-805815" defTabSz="914400" eaLnBrk="1" hangingPunct="1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（</a:t>
            </a:r>
            <a:r>
              <a:rPr kumimoji="0" lang="en-US" altLang="zh-CN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1</a:t>
            </a:r>
            <a:r>
              <a:rPr kumimoji="0" lang="zh-CN" altLang="en-US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）用天平测量物体的质量时，不能超过天平的</a:t>
            </a:r>
            <a:r>
              <a:rPr kumimoji="0" lang="zh-CN" altLang="en-US" sz="2800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最大测量值</a:t>
            </a:r>
            <a:r>
              <a:rPr kumimoji="0" lang="zh-CN" altLang="en-US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；</a:t>
            </a:r>
            <a:endParaRPr kumimoji="0" lang="zh-CN" altLang="en-US" sz="280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848995" marR="0" indent="-827405" defTabSz="914400" eaLnBrk="1" hangingPunct="1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（</a:t>
            </a:r>
            <a:r>
              <a:rPr kumimoji="0" lang="en-US" altLang="zh-CN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2</a:t>
            </a:r>
            <a:r>
              <a:rPr kumimoji="0" lang="zh-CN" altLang="en-US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  <a:sym typeface="Arial" panose="020B0604020202020204" pitchFamily="34" charset="0"/>
              </a:rPr>
              <a:t>）</a:t>
            </a:r>
            <a:r>
              <a:rPr kumimoji="0" lang="zh-CN" altLang="en-US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向右盘中加减砝码时，要用镊子，</a:t>
            </a:r>
            <a:r>
              <a:rPr kumimoji="0" lang="zh-CN" altLang="en-US" sz="2800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不能用手接触砝码</a:t>
            </a:r>
            <a:r>
              <a:rPr kumimoji="0" lang="zh-CN" altLang="en-US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，不能把砝码弄湿、弄脏；</a:t>
            </a:r>
            <a:endParaRPr kumimoji="0" lang="zh-CN" altLang="en-US" sz="280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840105" marR="0" indent="-826135" defTabSz="914400" eaLnBrk="1" hangingPunct="1">
              <a:lnSpc>
                <a:spcPct val="14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（</a:t>
            </a:r>
            <a:r>
              <a:rPr kumimoji="0" lang="en-US" altLang="zh-CN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3</a:t>
            </a:r>
            <a:r>
              <a:rPr kumimoji="0" lang="zh-CN" altLang="en-US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）保持天平干燥、清洁，</a:t>
            </a:r>
            <a:r>
              <a:rPr kumimoji="0" lang="zh-CN" altLang="en-US" sz="2800" kern="1200" cap="none" spc="0" normalizeH="0" baseline="0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潮湿的物体和化学药品</a:t>
            </a:r>
            <a:r>
              <a:rPr kumimoji="0" lang="zh-CN" altLang="en-US" sz="2800" kern="1200" cap="none" spc="0" normalizeH="0" baseline="0" noProof="1">
                <a:latin typeface="Times New Roman" panose="02020603050405020304" pitchFamily="18" charset="0"/>
                <a:ea typeface="宋体" panose="02010600030101010101" pitchFamily="2" charset="-122"/>
                <a:cs typeface="+mn-ea"/>
              </a:rPr>
              <a:t>不能直接放到天平的托盘中，应使用烧杯或者白纸间接称量。</a:t>
            </a:r>
            <a:endParaRPr kumimoji="0" lang="zh-CN" altLang="en-US" sz="2800" kern="1200" cap="none" spc="0" normalizeH="0" baseline="0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2" name="文本框 1"/>
          <p:cNvSpPr txBox="1"/>
          <p:nvPr/>
        </p:nvSpPr>
        <p:spPr>
          <a:xfrm>
            <a:off x="1022985" y="1504950"/>
            <a:ext cx="4270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kern="1200" cap="none" spc="0" normalizeH="0" baseline="0" noProof="1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使用天平的注意事项</a:t>
            </a:r>
            <a:r>
              <a:rPr kumimoji="0" lang="en-US" altLang="zh-CN" sz="3200" kern="1200" cap="none" spc="0" normalizeH="0" baseline="0" noProof="1">
                <a:solidFill>
                  <a:srgbClr val="0070C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+mn-ea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56970" y="1216660"/>
            <a:ext cx="5669280" cy="829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1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）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放：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把天平放在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水平台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上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70" y="2563495"/>
            <a:ext cx="9142095" cy="3623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 descr="C:\Users\wzsd\Desktop\QQ截图20240424135253.pngQQ截图2024042413525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3010535" y="1270000"/>
            <a:ext cx="6171565" cy="5368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48715" y="1365885"/>
            <a:ext cx="1054608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2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）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拨：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(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用镊子）把游码拨到标尺左端的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零刻度线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处。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10" y="2472690"/>
            <a:ext cx="9634855" cy="3637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文本框 33794"/>
          <p:cNvSpPr txBox="1"/>
          <p:nvPr/>
        </p:nvSpPr>
        <p:spPr>
          <a:xfrm>
            <a:off x="647065" y="1138555"/>
            <a:ext cx="864870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</a:rPr>
              <a:t>（</a:t>
            </a:r>
            <a:r>
              <a:rPr lang="en-US" altLang="zh-CN" sz="2800" dirty="0">
                <a:latin typeface="宋体" panose="02010600030101010101" pitchFamily="2" charset="-122"/>
              </a:rPr>
              <a:t>3</a:t>
            </a:r>
            <a:r>
              <a:rPr lang="zh-CN" altLang="en-US" sz="2800" dirty="0">
                <a:latin typeface="宋体" panose="02010600030101010101" pitchFamily="2" charset="-122"/>
              </a:rPr>
              <a:t>）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调：</a:t>
            </a:r>
            <a:r>
              <a:rPr lang="zh-CN" altLang="en-US" sz="2800" dirty="0">
                <a:latin typeface="宋体" panose="02010600030101010101" pitchFamily="2" charset="-122"/>
              </a:rPr>
              <a:t>调节横梁两端的平衡螺母（指针左偏向右调，右偏向左调），使指针指在分度盘的</a:t>
            </a:r>
            <a:r>
              <a:rPr lang="zh-CN" altLang="en-US" sz="2800" dirty="0">
                <a:solidFill>
                  <a:srgbClr val="FF0000"/>
                </a:solidFill>
                <a:latin typeface="宋体" panose="02010600030101010101" pitchFamily="2" charset="-122"/>
              </a:rPr>
              <a:t>中央（或左右摆动幅度相等）</a:t>
            </a:r>
            <a:r>
              <a:rPr lang="zh-CN" altLang="en-US" sz="2800" dirty="0">
                <a:latin typeface="宋体" panose="02010600030101010101" pitchFamily="2" charset="-122"/>
              </a:rPr>
              <a:t>，这时横梁平衡。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670" y="3851910"/>
            <a:ext cx="6852285" cy="23749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7298690" y="2498725"/>
            <a:ext cx="4403090" cy="2583815"/>
            <a:chOff x="11911" y="3889"/>
            <a:chExt cx="6934" cy="4069"/>
          </a:xfrm>
        </p:grpSpPr>
        <p:sp>
          <p:nvSpPr>
            <p:cNvPr id="5" name="七角星 4"/>
            <p:cNvSpPr/>
            <p:nvPr/>
          </p:nvSpPr>
          <p:spPr>
            <a:xfrm>
              <a:off x="11911" y="3889"/>
              <a:ext cx="1300" cy="1055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i="1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5651" y="5515"/>
              <a:ext cx="488" cy="1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b="1"/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2945" y="4660"/>
              <a:ext cx="5900" cy="329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1911" y="3928"/>
              <a:ext cx="1088" cy="1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zh-CN" altLang="en-US" sz="3600" b="1" i="1">
                  <a:solidFill>
                    <a:schemeClr val="bg1"/>
                  </a:solidFill>
                  <a:effectLst/>
                </a:rPr>
                <a:t>！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120" y="4944"/>
              <a:ext cx="5550" cy="26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fontAlgn="auto">
                <a:lnSpc>
                  <a:spcPct val="125000"/>
                </a:lnSpc>
              </a:pPr>
              <a:r>
                <a:rPr lang="en-US" altLang="zh-CN" sz="2800" b="1"/>
                <a:t> </a:t>
              </a:r>
              <a:r>
                <a:rPr lang="zh-CN" altLang="en-US" sz="2800" b="1"/>
                <a:t>天平调节平衡后，平衡螺母和天平的位置都不能再次移动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3723640"/>
            <a:ext cx="7439025" cy="2390775"/>
          </a:xfrm>
          <a:prstGeom prst="rect">
            <a:avLst/>
          </a:prstGeom>
        </p:spPr>
      </p:pic>
      <p:sp>
        <p:nvSpPr>
          <p:cNvPr id="34818" name="矩形 34817"/>
          <p:cNvSpPr/>
          <p:nvPr/>
        </p:nvSpPr>
        <p:spPr>
          <a:xfrm>
            <a:off x="824230" y="1414145"/>
            <a:ext cx="10833735" cy="2159000"/>
          </a:xfrm>
          <a:prstGeom prst="rect">
            <a:avLst/>
          </a:prstGeom>
          <a:noFill/>
          <a:ln w="4127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altLang="zh-CN" sz="3200" dirty="0">
                <a:latin typeface="宋体" panose="02010600030101010101" pitchFamily="2" charset="-122"/>
              </a:rPr>
              <a:t>  </a:t>
            </a:r>
            <a:r>
              <a:rPr lang="zh-CN" altLang="en-US" sz="3200" dirty="0">
                <a:latin typeface="宋体" panose="02010600030101010101" pitchFamily="2" charset="-122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</a:rPr>
              <a:t>4</a:t>
            </a:r>
            <a:r>
              <a:rPr lang="zh-CN" altLang="en-US" sz="3200" dirty="0">
                <a:latin typeface="宋体" panose="02010600030101010101" pitchFamily="2" charset="-122"/>
              </a:rPr>
              <a:t>）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测：</a:t>
            </a:r>
            <a:r>
              <a:rPr lang="zh-CN" altLang="en-US" sz="3200" dirty="0">
                <a:latin typeface="宋体" panose="02010600030101010101" pitchFamily="2" charset="-122"/>
              </a:rPr>
              <a:t>把被测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物体</a:t>
            </a:r>
            <a:r>
              <a:rPr lang="zh-CN" altLang="en-US" sz="3200" dirty="0">
                <a:latin typeface="宋体" panose="02010600030101010101" pitchFamily="2" charset="-122"/>
              </a:rPr>
              <a:t>放在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左盘</a:t>
            </a:r>
            <a:r>
              <a:rPr lang="zh-CN" altLang="en-US" sz="3200" dirty="0">
                <a:latin typeface="宋体" panose="02010600030101010101" pitchFamily="2" charset="-122"/>
              </a:rPr>
              <a:t>，用镊子向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右盘</a:t>
            </a:r>
            <a:r>
              <a:rPr lang="zh-CN" altLang="en-US" sz="3200" dirty="0">
                <a:latin typeface="宋体" panose="02010600030101010101" pitchFamily="2" charset="-122"/>
              </a:rPr>
              <a:t>添加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砝码</a:t>
            </a:r>
            <a:r>
              <a:rPr lang="zh-CN" altLang="en-US" sz="3200" dirty="0">
                <a:latin typeface="宋体" panose="02010600030101010101" pitchFamily="2" charset="-122"/>
              </a:rPr>
              <a:t>（从大到小），向右移动游码直到横梁恢复平衡。（调节游码相当于向右盘加小质量的砝码）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2" name="文本框 34821"/>
          <p:cNvSpPr txBox="1"/>
          <p:nvPr/>
        </p:nvSpPr>
        <p:spPr>
          <a:xfrm>
            <a:off x="1169670" y="1397635"/>
            <a:ext cx="9456420" cy="113411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zh-CN" altLang="en-US" sz="3200" dirty="0">
                <a:latin typeface="宋体" panose="02010600030101010101" pitchFamily="2" charset="-122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</a:rPr>
              <a:t>5</a:t>
            </a:r>
            <a:r>
              <a:rPr lang="zh-CN" altLang="en-US" sz="3200" dirty="0">
                <a:latin typeface="宋体" panose="02010600030101010101" pitchFamily="2" charset="-122"/>
              </a:rPr>
              <a:t>）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</a:rPr>
              <a:t>读：</a:t>
            </a:r>
            <a:r>
              <a:rPr lang="zh-CN" altLang="en-US" sz="3200" dirty="0">
                <a:latin typeface="宋体" panose="02010600030101010101" pitchFamily="2" charset="-122"/>
              </a:rPr>
              <a:t>物体的质量=砝码质量+游码所对刻度值。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8"/>
          <a:stretch>
            <a:fillRect/>
          </a:stretch>
        </p:blipFill>
        <p:spPr bwMode="auto">
          <a:xfrm>
            <a:off x="1403985" y="2424430"/>
            <a:ext cx="4591050" cy="321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6"/>
          <a:stretch>
            <a:fillRect/>
          </a:stretch>
        </p:blipFill>
        <p:spPr bwMode="auto">
          <a:xfrm>
            <a:off x="6659245" y="2424430"/>
            <a:ext cx="4841875" cy="332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3170947" y="5643340"/>
            <a:ext cx="792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345009" y="5643130"/>
            <a:ext cx="110109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12.4g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1980" y="1955800"/>
            <a:ext cx="11765280" cy="14732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1" hangingPunct="1">
              <a:lnSpc>
                <a:spcPct val="140000"/>
              </a:lnSpc>
              <a:spcBef>
                <a:spcPts val="25"/>
              </a:spcBef>
            </a:pP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6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）</a:t>
            </a:r>
            <a:r>
              <a:rPr lang="zh-CN" altLang="en-US" sz="3200" dirty="0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收：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测量完毕，把物体取下，砝码要装入盒内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(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由小到大</a:t>
            </a:r>
            <a:r>
              <a:rPr lang="en-US" altLang="zh-CN" sz="3200" dirty="0">
                <a:latin typeface="宋体" panose="02010600030101010101" pitchFamily="2" charset="-122"/>
                <a:sym typeface="+mn-ea"/>
              </a:rPr>
              <a:t>)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，</a:t>
            </a:r>
          </a:p>
          <a:p>
            <a:pPr eaLnBrk="1" hangingPunct="1">
              <a:lnSpc>
                <a:spcPct val="140000"/>
              </a:lnSpc>
              <a:spcBef>
                <a:spcPts val="25"/>
              </a:spcBef>
            </a:pP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并将游码拨到零刻度线处。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05" y="1420495"/>
            <a:ext cx="9016365" cy="4923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215" y="3789680"/>
            <a:ext cx="4532630" cy="280289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33145" y="1217295"/>
            <a:ext cx="105498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   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用已调节好的托盘天平测铜块质量，当天平平衡时，右盘中砝码有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50g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20g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10g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各一个，游码位置如图所示，该铜块的质量为</a:t>
            </a:r>
            <a:r>
              <a:rPr lang="zh-CN" altLang="en-US" sz="32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br>
              <a:rPr lang="en-US" altLang="zh-C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altLang="zh-CN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149725" y="2754703"/>
            <a:ext cx="589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03935" y="1365885"/>
            <a:ext cx="10475595" cy="14854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 algn="just">
              <a:lnSpc>
                <a:spcPct val="150000"/>
              </a:lnSpc>
            </a:pPr>
            <a:r>
              <a:rPr lang="zh-CN"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例</a:t>
            </a:r>
            <a:r>
              <a:rPr lang="en-US" altLang="zh-CN"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3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  </a:t>
            </a:r>
            <a:r>
              <a:rPr sz="3200" b="0" dirty="0" err="1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如果调节天平时，指针偏转情况如下图所示。应将</a:t>
            </a:r>
            <a:r>
              <a:rPr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___________（</a:t>
            </a:r>
            <a:r>
              <a:rPr lang="zh-CN"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选填</a:t>
            </a:r>
            <a:r>
              <a:rPr lang="en-US" altLang="zh-CN"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“</a:t>
            </a:r>
            <a:r>
              <a:rPr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游码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”</a:t>
            </a:r>
            <a:r>
              <a:rPr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或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“</a:t>
            </a:r>
            <a:r>
              <a:rPr sz="3200" b="0" dirty="0" err="1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平衡螺母</a:t>
            </a:r>
            <a:r>
              <a:rPr lang="en-US"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”</a:t>
            </a:r>
            <a:r>
              <a:rPr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）</a:t>
            </a:r>
            <a:r>
              <a:rPr sz="3200" b="0" dirty="0" err="1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向______移</a:t>
            </a:r>
            <a:r>
              <a:rPr lang="zh-CN"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动</a:t>
            </a:r>
            <a:r>
              <a:rPr sz="3200" b="0" dirty="0">
                <a:solidFill>
                  <a:schemeClr val="tx1"/>
                </a:solidFill>
                <a:effectLst/>
                <a:latin typeface="Times New Roman" pitchFamily="18" charset="0"/>
                <a:ea typeface="宋体" panose="02010600030101010101" pitchFamily="2" charset="-122"/>
                <a:cs typeface="Times New Roman" pitchFamily="18" charset="0"/>
              </a:rPr>
              <a:t>。</a:t>
            </a:r>
          </a:p>
        </p:txBody>
      </p:sp>
      <p:grpSp>
        <p:nvGrpSpPr>
          <p:cNvPr id="43011" name="组合 36866"/>
          <p:cNvGrpSpPr/>
          <p:nvPr/>
        </p:nvGrpSpPr>
        <p:grpSpPr>
          <a:xfrm>
            <a:off x="3758565" y="4057650"/>
            <a:ext cx="4130675" cy="1035050"/>
            <a:chOff x="0" y="0"/>
            <a:chExt cx="3960" cy="1898"/>
          </a:xfrm>
        </p:grpSpPr>
        <p:grpSp>
          <p:nvGrpSpPr>
            <p:cNvPr id="43021" name="组合 36867"/>
            <p:cNvGrpSpPr/>
            <p:nvPr/>
          </p:nvGrpSpPr>
          <p:grpSpPr>
            <a:xfrm>
              <a:off x="412" y="423"/>
              <a:ext cx="3158" cy="1237"/>
              <a:chOff x="0" y="0"/>
              <a:chExt cx="1392" cy="720"/>
            </a:xfrm>
          </p:grpSpPr>
          <p:grpSp>
            <p:nvGrpSpPr>
              <p:cNvPr id="43027" name="组合 36868"/>
              <p:cNvGrpSpPr/>
              <p:nvPr/>
            </p:nvGrpSpPr>
            <p:grpSpPr>
              <a:xfrm>
                <a:off x="0" y="0"/>
                <a:ext cx="1248" cy="720"/>
                <a:chOff x="0" y="0"/>
                <a:chExt cx="1248" cy="720"/>
              </a:xfrm>
            </p:grpSpPr>
            <p:sp>
              <p:nvSpPr>
                <p:cNvPr id="43029" name="直接连接符 36869"/>
                <p:cNvSpPr/>
                <p:nvPr/>
              </p:nvSpPr>
              <p:spPr>
                <a:xfrm>
                  <a:off x="720" y="0"/>
                  <a:ext cx="0" cy="720"/>
                </a:xfrm>
                <a:prstGeom prst="line">
                  <a:avLst/>
                </a:prstGeom>
                <a:ln w="381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grpSp>
              <p:nvGrpSpPr>
                <p:cNvPr id="43030" name="组合 36870"/>
                <p:cNvGrpSpPr/>
                <p:nvPr/>
              </p:nvGrpSpPr>
              <p:grpSpPr>
                <a:xfrm>
                  <a:off x="0" y="96"/>
                  <a:ext cx="1248" cy="432"/>
                  <a:chOff x="0" y="0"/>
                  <a:chExt cx="1248" cy="432"/>
                </a:xfrm>
              </p:grpSpPr>
              <p:sp>
                <p:nvSpPr>
                  <p:cNvPr id="43031" name="直接连接符 36871"/>
                  <p:cNvSpPr/>
                  <p:nvPr/>
                </p:nvSpPr>
                <p:spPr>
                  <a:xfrm>
                    <a:off x="0" y="144"/>
                    <a:ext cx="144" cy="288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3032" name="直接连接符 36872"/>
                  <p:cNvSpPr/>
                  <p:nvPr/>
                </p:nvSpPr>
                <p:spPr>
                  <a:xfrm>
                    <a:off x="576" y="0"/>
                    <a:ext cx="0" cy="336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3033" name="直接连接符 36873"/>
                  <p:cNvSpPr/>
                  <p:nvPr/>
                </p:nvSpPr>
                <p:spPr>
                  <a:xfrm>
                    <a:off x="864" y="0"/>
                    <a:ext cx="0" cy="336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3034" name="直接连接符 36874"/>
                  <p:cNvSpPr/>
                  <p:nvPr/>
                </p:nvSpPr>
                <p:spPr>
                  <a:xfrm>
                    <a:off x="432" y="0"/>
                    <a:ext cx="0" cy="336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3035" name="直接连接符 36875"/>
                  <p:cNvSpPr/>
                  <p:nvPr/>
                </p:nvSpPr>
                <p:spPr>
                  <a:xfrm>
                    <a:off x="1008" y="0"/>
                    <a:ext cx="0" cy="336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3036" name="直接连接符 36876"/>
                  <p:cNvSpPr/>
                  <p:nvPr/>
                </p:nvSpPr>
                <p:spPr>
                  <a:xfrm>
                    <a:off x="288" y="48"/>
                    <a:ext cx="48" cy="288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3037" name="直接连接符 36877"/>
                  <p:cNvSpPr/>
                  <p:nvPr/>
                </p:nvSpPr>
                <p:spPr>
                  <a:xfrm flipH="1">
                    <a:off x="1200" y="96"/>
                    <a:ext cx="48" cy="288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3038" name="直接连接符 36878"/>
                  <p:cNvSpPr/>
                  <p:nvPr/>
                </p:nvSpPr>
                <p:spPr>
                  <a:xfrm>
                    <a:off x="144" y="96"/>
                    <a:ext cx="96" cy="288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43039" name="直接连接符 36879"/>
                  <p:cNvSpPr/>
                  <p:nvPr/>
                </p:nvSpPr>
                <p:spPr>
                  <a:xfrm flipH="1">
                    <a:off x="1104" y="48"/>
                    <a:ext cx="48" cy="336"/>
                  </a:xfrm>
                  <a:prstGeom prst="line">
                    <a:avLst/>
                  </a:prstGeom>
                  <a:ln w="38100" cap="flat" cmpd="sng">
                    <a:solidFill>
                      <a:srgbClr val="00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</p:grpSp>
          </p:grpSp>
          <p:sp>
            <p:nvSpPr>
              <p:cNvPr id="43028" name="直接连接符 36880"/>
              <p:cNvSpPr/>
              <p:nvPr/>
            </p:nvSpPr>
            <p:spPr>
              <a:xfrm flipH="1">
                <a:off x="1296" y="240"/>
                <a:ext cx="96" cy="288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43022" name="组合 36881"/>
            <p:cNvGrpSpPr/>
            <p:nvPr/>
          </p:nvGrpSpPr>
          <p:grpSpPr>
            <a:xfrm>
              <a:off x="0" y="0"/>
              <a:ext cx="3960" cy="1898"/>
              <a:chOff x="0" y="0"/>
              <a:chExt cx="3960" cy="1898"/>
            </a:xfrm>
          </p:grpSpPr>
          <p:sp>
            <p:nvSpPr>
              <p:cNvPr id="43023" name="未知"/>
              <p:cNvSpPr/>
              <p:nvPr/>
            </p:nvSpPr>
            <p:spPr>
              <a:xfrm>
                <a:off x="0" y="0"/>
                <a:ext cx="3960" cy="805"/>
              </a:xfrm>
              <a:custGeom>
                <a:avLst/>
                <a:gdLst/>
                <a:ahLst/>
                <a:cxnLst>
                  <a:cxn ang="0">
                    <a:pos x="0" y="674"/>
                  </a:cxn>
                  <a:cxn ang="0">
                    <a:pos x="2066" y="22"/>
                  </a:cxn>
                  <a:cxn ang="0">
                    <a:pos x="3960" y="805"/>
                  </a:cxn>
                </a:cxnLst>
                <a:rect l="0" t="0" r="0" b="0"/>
                <a:pathLst>
                  <a:path w="4140" h="962">
                    <a:moveTo>
                      <a:pt x="0" y="806"/>
                    </a:moveTo>
                    <a:cubicBezTo>
                      <a:pt x="735" y="403"/>
                      <a:pt x="1470" y="0"/>
                      <a:pt x="2160" y="26"/>
                    </a:cubicBezTo>
                    <a:cubicBezTo>
                      <a:pt x="2850" y="52"/>
                      <a:pt x="3810" y="806"/>
                      <a:pt x="4140" y="962"/>
                    </a:cubicBezTo>
                  </a:path>
                </a:pathLst>
              </a:custGeom>
              <a:noFill/>
              <a:ln w="38100" cap="flat" cmpd="sng">
                <a:solidFill>
                  <a:srgbClr val="0000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024" name="直接连接符 36883"/>
              <p:cNvSpPr/>
              <p:nvPr/>
            </p:nvSpPr>
            <p:spPr>
              <a:xfrm>
                <a:off x="0" y="692"/>
                <a:ext cx="720" cy="1206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3025" name="直接连接符 36884"/>
              <p:cNvSpPr/>
              <p:nvPr/>
            </p:nvSpPr>
            <p:spPr>
              <a:xfrm flipH="1">
                <a:off x="3240" y="806"/>
                <a:ext cx="720" cy="1072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43026" name="直接连接符 36885"/>
              <p:cNvSpPr/>
              <p:nvPr/>
            </p:nvSpPr>
            <p:spPr>
              <a:xfrm flipV="1">
                <a:off x="651" y="1879"/>
                <a:ext cx="2628" cy="19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43012" name="直接连接符 36886"/>
          <p:cNvSpPr/>
          <p:nvPr/>
        </p:nvSpPr>
        <p:spPr>
          <a:xfrm flipH="1" flipV="1">
            <a:off x="5396548" y="4693285"/>
            <a:ext cx="309562" cy="887413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6889" name="矩形 36888"/>
          <p:cNvSpPr/>
          <p:nvPr/>
        </p:nvSpPr>
        <p:spPr>
          <a:xfrm>
            <a:off x="1096645" y="2158687"/>
            <a:ext cx="2160588" cy="587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3200" b="1" dirty="0">
                <a:solidFill>
                  <a:srgbClr val="FF3300"/>
                </a:solidFill>
                <a:latin typeface="宋体" panose="02010600030101010101" pitchFamily="2" charset="-122"/>
              </a:rPr>
              <a:t>平衡螺母</a:t>
            </a:r>
          </a:p>
        </p:txBody>
      </p:sp>
      <p:sp>
        <p:nvSpPr>
          <p:cNvPr id="36890" name="矩形 36889"/>
          <p:cNvSpPr/>
          <p:nvPr/>
        </p:nvSpPr>
        <p:spPr>
          <a:xfrm>
            <a:off x="8727123" y="2159004"/>
            <a:ext cx="1511300" cy="5873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ctr" eaLnBrk="1" hangingPunct="1"/>
            <a:r>
              <a:rPr lang="zh-CN" altLang="en-US" sz="3200" b="1" dirty="0">
                <a:solidFill>
                  <a:srgbClr val="FF3300"/>
                </a:solidFill>
                <a:latin typeface="宋体" panose="02010600030101010101" pitchFamily="2" charset="-122"/>
              </a:rPr>
              <a:t>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9" grpId="0"/>
      <p:bldP spid="368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12"/>
          <p:cNvSpPr/>
          <p:nvPr/>
        </p:nvSpPr>
        <p:spPr>
          <a:xfrm>
            <a:off x="452120" y="2268855"/>
            <a:ext cx="7857490" cy="32150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eaLnBrk="1" hangingPunct="1">
              <a:lnSpc>
                <a:spcPct val="125000"/>
              </a:lnSpc>
            </a:pP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1</a:t>
            </a: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）调节天平。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）测量空烧杯的质量</a:t>
            </a:r>
            <a:r>
              <a:rPr lang="en-US" altLang="zh-CN" sz="2800" i="1" dirty="0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800" baseline="-25000" dirty="0">
                <a:solidFill>
                  <a:srgbClr val="111111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）将被测液体倒入烧杯中，测量烧杯和液体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              的总质量</a:t>
            </a:r>
            <a:r>
              <a:rPr lang="en-US" altLang="zh-CN" sz="2800" i="1" dirty="0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800" baseline="-25000" dirty="0">
                <a:solidFill>
                  <a:srgbClr val="111111"/>
                </a:solidFill>
                <a:latin typeface="Times New Roman" panose="02020603050405020304" pitchFamily="18" charset="0"/>
              </a:rPr>
              <a:t>总</a:t>
            </a: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。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　（</a:t>
            </a:r>
            <a:r>
              <a:rPr lang="en-US" altLang="zh-CN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）被测液体的质量</a:t>
            </a:r>
            <a:r>
              <a:rPr lang="en-US" altLang="zh-CN" sz="2800" i="1" dirty="0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=</a:t>
            </a:r>
            <a:r>
              <a:rPr lang="en-US" altLang="zh-CN" sz="2800" i="1" dirty="0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zh-CN" altLang="en-US" sz="2800" baseline="-25000" dirty="0">
                <a:solidFill>
                  <a:srgbClr val="111111"/>
                </a:solidFill>
                <a:latin typeface="Times New Roman" panose="02020603050405020304" pitchFamily="18" charset="0"/>
              </a:rPr>
              <a:t>总</a:t>
            </a:r>
            <a:r>
              <a:rPr lang="en-US" altLang="zh-CN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− </a:t>
            </a:r>
            <a:r>
              <a:rPr lang="en-US" altLang="zh-CN" sz="2800" i="1" dirty="0">
                <a:solidFill>
                  <a:srgbClr val="111111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800" baseline="-25000" dirty="0">
                <a:solidFill>
                  <a:srgbClr val="111111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800" dirty="0">
                <a:solidFill>
                  <a:srgbClr val="111111"/>
                </a:solidFill>
                <a:latin typeface="Times New Roman" panose="02020603050405020304" pitchFamily="18" charset="0"/>
              </a:rPr>
              <a:t>。</a:t>
            </a:r>
          </a:p>
        </p:txBody>
      </p:sp>
      <p:grpSp>
        <p:nvGrpSpPr>
          <p:cNvPr id="45100" name="组合 45099"/>
          <p:cNvGrpSpPr/>
          <p:nvPr/>
        </p:nvGrpSpPr>
        <p:grpSpPr>
          <a:xfrm>
            <a:off x="8220075" y="1300163"/>
            <a:ext cx="3233738" cy="2324100"/>
            <a:chOff x="3368" y="876"/>
            <a:chExt cx="1989" cy="1440"/>
          </a:xfrm>
        </p:grpSpPr>
        <p:pic>
          <p:nvPicPr>
            <p:cNvPr id="41996" name="图片 45089" descr="tp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8" y="876"/>
              <a:ext cx="1989" cy="1440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997" name="组合 45092"/>
            <p:cNvGrpSpPr/>
            <p:nvPr/>
          </p:nvGrpSpPr>
          <p:grpSpPr>
            <a:xfrm>
              <a:off x="3636" y="1020"/>
              <a:ext cx="324" cy="432"/>
              <a:chOff x="2940" y="924"/>
              <a:chExt cx="360" cy="456"/>
            </a:xfrm>
          </p:grpSpPr>
          <p:sp>
            <p:nvSpPr>
              <p:cNvPr id="41998" name="椭圆 45091"/>
              <p:cNvSpPr/>
              <p:nvPr/>
            </p:nvSpPr>
            <p:spPr>
              <a:xfrm>
                <a:off x="2940" y="1284"/>
                <a:ext cx="360" cy="96"/>
              </a:xfrm>
              <a:prstGeom prst="ellipse">
                <a:avLst/>
              </a:prstGeom>
              <a:solidFill>
                <a:srgbClr val="6699FF">
                  <a:alpha val="56862"/>
                </a:srgb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999" name="圆柱形 45090"/>
              <p:cNvSpPr/>
              <p:nvPr/>
            </p:nvSpPr>
            <p:spPr>
              <a:xfrm>
                <a:off x="2952" y="924"/>
                <a:ext cx="348" cy="456"/>
              </a:xfrm>
              <a:prstGeom prst="can">
                <a:avLst>
                  <a:gd name="adj" fmla="val 31028"/>
                </a:avLst>
              </a:prstGeom>
              <a:solidFill>
                <a:srgbClr val="6699FF">
                  <a:alpha val="14902"/>
                </a:srgbClr>
              </a:solidFill>
              <a:ln w="9525" cap="flat" cmpd="sng">
                <a:solidFill>
                  <a:srgbClr val="0066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5102" name="组合 45101"/>
          <p:cNvGrpSpPr/>
          <p:nvPr/>
        </p:nvGrpSpPr>
        <p:grpSpPr>
          <a:xfrm>
            <a:off x="8308975" y="4066858"/>
            <a:ext cx="3392488" cy="2457450"/>
            <a:chOff x="3394" y="2412"/>
            <a:chExt cx="2137" cy="1548"/>
          </a:xfrm>
        </p:grpSpPr>
        <p:pic>
          <p:nvPicPr>
            <p:cNvPr id="41991" name="图片 45100" descr="tp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94" y="2412"/>
              <a:ext cx="2137" cy="1548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41992" name="组合 45098"/>
            <p:cNvGrpSpPr/>
            <p:nvPr/>
          </p:nvGrpSpPr>
          <p:grpSpPr>
            <a:xfrm>
              <a:off x="3731" y="2604"/>
              <a:ext cx="325" cy="444"/>
              <a:chOff x="3383" y="2100"/>
              <a:chExt cx="325" cy="444"/>
            </a:xfrm>
          </p:grpSpPr>
          <p:sp>
            <p:nvSpPr>
              <p:cNvPr id="41993" name="椭圆 45094"/>
              <p:cNvSpPr/>
              <p:nvPr/>
            </p:nvSpPr>
            <p:spPr>
              <a:xfrm>
                <a:off x="3384" y="2453"/>
                <a:ext cx="324" cy="91"/>
              </a:xfrm>
              <a:prstGeom prst="ellipse">
                <a:avLst/>
              </a:prstGeom>
              <a:solidFill>
                <a:srgbClr val="6699FF">
                  <a:alpha val="56862"/>
                </a:srgbClr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994" name="圆柱形 45095"/>
              <p:cNvSpPr/>
              <p:nvPr/>
            </p:nvSpPr>
            <p:spPr>
              <a:xfrm>
                <a:off x="3395" y="2280"/>
                <a:ext cx="313" cy="264"/>
              </a:xfrm>
              <a:prstGeom prst="can">
                <a:avLst>
                  <a:gd name="adj" fmla="val 32574"/>
                </a:avLst>
              </a:prstGeom>
              <a:solidFill>
                <a:srgbClr val="00FFFF">
                  <a:alpha val="23921"/>
                </a:srgbClr>
              </a:solidFill>
              <a:ln w="9525" cap="flat" cmpd="sng">
                <a:solidFill>
                  <a:srgbClr val="0066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1995" name="圆柱形 45096"/>
              <p:cNvSpPr/>
              <p:nvPr/>
            </p:nvSpPr>
            <p:spPr>
              <a:xfrm>
                <a:off x="3383" y="2100"/>
                <a:ext cx="325" cy="432"/>
              </a:xfrm>
              <a:prstGeom prst="can">
                <a:avLst>
                  <a:gd name="adj" fmla="val 31481"/>
                </a:avLst>
              </a:prstGeom>
              <a:solidFill>
                <a:srgbClr val="6699FF">
                  <a:alpha val="23921"/>
                </a:srgbClr>
              </a:solidFill>
              <a:ln w="9525" cap="flat" cmpd="sng">
                <a:solidFill>
                  <a:srgbClr val="0066CC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eaLnBrk="1" hangingPunct="1"/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034636" y="1498243"/>
            <a:ext cx="346761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hangingPunct="1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kern="1200" cap="none" spc="0" normalizeH="0" baseline="0" noProof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+mn-ea"/>
              </a:rPr>
              <a:t>测量液体的质量：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/>
      <p:bldP spid="4505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45210" y="1429385"/>
            <a:ext cx="90131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266700"/>
            <a:r>
              <a:rPr lang="zh-CN" sz="3200" b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下列实例中，物体的质量是否发生了变化。</a:t>
            </a:r>
            <a:endParaRPr lang="zh-CN" altLang="en-US" sz="3200" b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 descr="01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860" y="2680335"/>
            <a:ext cx="1752600" cy="162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2472690" y="4293235"/>
            <a:ext cx="11569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泥团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44795" y="4302760"/>
            <a:ext cx="2032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泥人</a:t>
            </a:r>
          </a:p>
        </p:txBody>
      </p:sp>
      <p:pic>
        <p:nvPicPr>
          <p:cNvPr id="5" name="图片 4" descr="120411187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65" y="2708275"/>
            <a:ext cx="2183130" cy="1594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7701280" y="2734310"/>
            <a:ext cx="35852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物体的形状改变，</a:t>
            </a: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质量不变。</a:t>
            </a:r>
          </a:p>
        </p:txBody>
      </p:sp>
      <p:sp>
        <p:nvSpPr>
          <p:cNvPr id="7" name="直接连接符 6"/>
          <p:cNvSpPr/>
          <p:nvPr/>
        </p:nvSpPr>
        <p:spPr>
          <a:xfrm flipV="1">
            <a:off x="4123690" y="3430905"/>
            <a:ext cx="985838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stealth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组合 92"/>
          <p:cNvGrpSpPr/>
          <p:nvPr>
            <p:custDataLst>
              <p:tags r:id="rId1"/>
            </p:custDataLst>
          </p:nvPr>
        </p:nvGrpSpPr>
        <p:grpSpPr>
          <a:xfrm>
            <a:off x="3440882" y="1864045"/>
            <a:ext cx="6009819" cy="751206"/>
            <a:chOff x="961491" y="1881770"/>
            <a:chExt cx="6009819" cy="751206"/>
          </a:xfrm>
        </p:grpSpPr>
        <p:sp>
          <p:nvSpPr>
            <p:cNvPr id="52" name="Title 1"/>
            <p:cNvSpPr txBox="1"/>
            <p:nvPr>
              <p:custDataLst>
                <p:tags r:id="rId11"/>
              </p:custDataLst>
            </p:nvPr>
          </p:nvSpPr>
          <p:spPr>
            <a:xfrm>
              <a:off x="1061365" y="1881770"/>
              <a:ext cx="5909945" cy="751205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683895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74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68389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第</a:t>
              </a:r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</a:t>
              </a:r>
              <a:r>
                <a:rPr lang="zh-CN" altLang="en-US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节</a:t>
              </a:r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</a:t>
              </a:r>
              <a:r>
                <a:rPr lang="zh-CN" altLang="en-US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质量</a:t>
              </a:r>
              <a:r>
                <a:rPr lang="en-US" altLang="zh-CN" sz="3200" dirty="0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 </a:t>
              </a: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学习内容导览</a:t>
              </a:r>
            </a:p>
          </p:txBody>
        </p:sp>
        <p:cxnSp>
          <p:nvCxnSpPr>
            <p:cNvPr id="56" name="Straight Connector 9"/>
            <p:cNvCxnSpPr/>
            <p:nvPr>
              <p:custDataLst>
                <p:tags r:id="rId12"/>
              </p:custDataLst>
            </p:nvPr>
          </p:nvCxnSpPr>
          <p:spPr>
            <a:xfrm>
              <a:off x="961491" y="2632976"/>
              <a:ext cx="5328000" cy="0"/>
            </a:xfrm>
            <a:prstGeom prst="line">
              <a:avLst/>
            </a:prstGeom>
            <a:noFill/>
            <a:ln w="72390" cap="flat" cmpd="sng" algn="ctr">
              <a:solidFill>
                <a:schemeClr val="accent5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p:spPr>
        </p:cxnSp>
      </p:grpSp>
      <p:cxnSp>
        <p:nvCxnSpPr>
          <p:cNvPr id="57" name="Straight Connector 117"/>
          <p:cNvCxnSpPr/>
          <p:nvPr>
            <p:custDataLst>
              <p:tags r:id="rId2"/>
            </p:custDataLst>
          </p:nvPr>
        </p:nvCxnSpPr>
        <p:spPr>
          <a:xfrm>
            <a:off x="3048000" y="4149725"/>
            <a:ext cx="6804000" cy="53975"/>
          </a:xfrm>
          <a:prstGeom prst="line">
            <a:avLst/>
          </a:prstGeom>
          <a:noFill/>
          <a:ln w="7239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58" name="Oval 118"/>
          <p:cNvSpPr/>
          <p:nvPr>
            <p:custDataLst>
              <p:tags r:id="rId3"/>
            </p:custDataLst>
          </p:nvPr>
        </p:nvSpPr>
        <p:spPr>
          <a:xfrm>
            <a:off x="1921857" y="3248026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Oval 120"/>
          <p:cNvSpPr/>
          <p:nvPr>
            <p:custDataLst>
              <p:tags r:id="rId4"/>
            </p:custDataLst>
          </p:nvPr>
        </p:nvSpPr>
        <p:spPr>
          <a:xfrm>
            <a:off x="4305752" y="3248026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Oval 121"/>
          <p:cNvSpPr/>
          <p:nvPr>
            <p:custDataLst>
              <p:tags r:id="rId5"/>
            </p:custDataLst>
          </p:nvPr>
        </p:nvSpPr>
        <p:spPr>
          <a:xfrm>
            <a:off x="6730922" y="3248026"/>
            <a:ext cx="1800000" cy="1800000"/>
          </a:xfrm>
          <a:prstGeom prst="ellipse">
            <a:avLst/>
          </a:prstGeom>
          <a:solidFill>
            <a:srgbClr val="2EA2CF"/>
          </a:solidFill>
          <a:ln w="72390" cap="flat" cmpd="sng" algn="ctr">
            <a:solidFill>
              <a:srgbClr val="B4E6FB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010" b="0" i="0" u="none" strike="noStrike" kern="0" cap="none" spc="0" normalizeH="0" baseline="0" noProof="0">
              <a:ln>
                <a:noFill/>
              </a:ln>
              <a:solidFill>
                <a:srgbClr val="29ABE2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 Placeholder 45"/>
          <p:cNvSpPr txBox="1"/>
          <p:nvPr>
            <p:custDataLst>
              <p:tags r:id="rId6"/>
            </p:custDataLst>
          </p:nvPr>
        </p:nvSpPr>
        <p:spPr>
          <a:xfrm>
            <a:off x="2250440" y="3926205"/>
            <a:ext cx="1190625" cy="444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微软雅黑" panose="020B0503020204020204" charset="-122"/>
                <a:cs typeface="+mn-cs"/>
              </a:rPr>
              <a:t>质量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67" name="Text Placeholder 45"/>
          <p:cNvSpPr txBox="1"/>
          <p:nvPr>
            <p:custDataLst>
              <p:tags r:id="rId7"/>
            </p:custDataLst>
          </p:nvPr>
        </p:nvSpPr>
        <p:spPr>
          <a:xfrm>
            <a:off x="4305935" y="3926205"/>
            <a:ext cx="1858645" cy="71310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质量的</a:t>
            </a:r>
          </a:p>
          <a:p>
            <a:pPr marL="0" marR="0" lvl="0" indent="0" algn="ctr" defTabSz="68389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测量工具</a:t>
            </a:r>
            <a:endParaRPr kumimoji="0" lang="zh-CN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Text Placeholder 45"/>
          <p:cNvSpPr txBox="1"/>
          <p:nvPr>
            <p:custDataLst>
              <p:tags r:id="rId8"/>
            </p:custDataLst>
          </p:nvPr>
        </p:nvSpPr>
        <p:spPr>
          <a:xfrm>
            <a:off x="6689725" y="3609975"/>
            <a:ext cx="1972310" cy="10293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683895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ru-RU" sz="2245" b="1" i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51308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2pPr>
            <a:lvl3pPr marL="85534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3pPr>
            <a:lvl4pPr marL="119697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4pPr>
            <a:lvl5pPr marL="153924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45" i="1" kern="1200">
                <a:solidFill>
                  <a:srgbClr val="4C1959"/>
                </a:solidFill>
                <a:latin typeface="+mn-lt"/>
                <a:ea typeface="+mn-ea"/>
                <a:cs typeface="+mn-cs"/>
              </a:defRPr>
            </a:lvl5pPr>
            <a:lvl6pPr marL="188087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3135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6540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07030" indent="-170815" algn="l" defTabSz="68389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4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389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托盘</a:t>
            </a:r>
          </a:p>
          <a:p>
            <a:pPr marL="0" marR="0" lvl="0" indent="0" algn="ctr" defTabSz="683895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天平的使用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767847" y="3248026"/>
            <a:ext cx="1800583" cy="1800000"/>
            <a:chOff x="10920" y="6165"/>
            <a:chExt cx="3087" cy="2319"/>
          </a:xfrm>
        </p:grpSpPr>
        <p:sp>
          <p:nvSpPr>
            <p:cNvPr id="2" name="Oval 121"/>
            <p:cNvSpPr/>
            <p:nvPr>
              <p:custDataLst>
                <p:tags r:id="rId9"/>
              </p:custDataLst>
            </p:nvPr>
          </p:nvSpPr>
          <p:spPr>
            <a:xfrm>
              <a:off x="10921" y="6165"/>
              <a:ext cx="3086" cy="2319"/>
            </a:xfrm>
            <a:prstGeom prst="ellipse">
              <a:avLst/>
            </a:prstGeom>
            <a:solidFill>
              <a:srgbClr val="2EA2CF"/>
            </a:solidFill>
            <a:ln w="72390" cap="flat" cmpd="sng" algn="ctr">
              <a:solidFill>
                <a:srgbClr val="B4E6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ru-RU" sz="2800" b="0" i="0" u="none" strike="noStrike" kern="0" cap="none" spc="0" normalizeH="0" baseline="0" noProof="0">
                <a:ln>
                  <a:noFill/>
                </a:ln>
                <a:solidFill>
                  <a:srgbClr val="29ABE2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" name="Text Placeholder 45"/>
            <p:cNvSpPr txBox="1"/>
            <p:nvPr>
              <p:custDataLst>
                <p:tags r:id="rId10"/>
              </p:custDataLst>
            </p:nvPr>
          </p:nvSpPr>
          <p:spPr>
            <a:xfrm>
              <a:off x="10920" y="6472"/>
              <a:ext cx="3086" cy="1621"/>
            </a:xfrm>
            <a:prstGeom prst="rect">
              <a:avLst/>
            </a:prstGeom>
          </p:spPr>
          <p:txBody>
            <a:bodyPr vert="horz" lIns="91440" tIns="45720" rIns="91440" bIns="45720" rtlCol="0" anchor="b" anchorCtr="0">
              <a:noAutofit/>
            </a:bodyPr>
            <a:lstStyle>
              <a:lvl1pPr marL="0" indent="0" algn="ctr" defTabSz="683895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None/>
                <a:defRPr lang="ru-RU" sz="2245" b="1" i="0" kern="1200">
                  <a:solidFill>
                    <a:schemeClr val="accent4"/>
                  </a:solidFill>
                  <a:latin typeface="+mj-lt"/>
                  <a:ea typeface="+mn-ea"/>
                  <a:cs typeface="+mn-cs"/>
                </a:defRPr>
              </a:lvl1pPr>
              <a:lvl2pPr marL="513080" indent="-170815" algn="l" defTabSz="683895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045" i="1" kern="1200">
                  <a:solidFill>
                    <a:srgbClr val="4C1959"/>
                  </a:solidFill>
                  <a:latin typeface="+mn-lt"/>
                  <a:ea typeface="+mn-ea"/>
                  <a:cs typeface="+mn-cs"/>
                </a:defRPr>
              </a:lvl2pPr>
              <a:lvl3pPr marL="855345" indent="-170815" algn="l" defTabSz="683895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045" i="1" kern="1200">
                  <a:solidFill>
                    <a:srgbClr val="4C1959"/>
                  </a:solidFill>
                  <a:latin typeface="+mn-lt"/>
                  <a:ea typeface="+mn-ea"/>
                  <a:cs typeface="+mn-cs"/>
                </a:defRPr>
              </a:lvl3pPr>
              <a:lvl4pPr marL="1196975" indent="-170815" algn="l" defTabSz="683895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045" i="1" kern="1200">
                  <a:solidFill>
                    <a:srgbClr val="4C1959"/>
                  </a:solidFill>
                  <a:latin typeface="+mn-lt"/>
                  <a:ea typeface="+mn-ea"/>
                  <a:cs typeface="+mn-cs"/>
                </a:defRPr>
              </a:lvl4pPr>
              <a:lvl5pPr marL="1539240" indent="-170815" algn="l" defTabSz="683895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045" i="1" kern="1200">
                  <a:solidFill>
                    <a:srgbClr val="4C1959"/>
                  </a:solidFill>
                  <a:latin typeface="+mn-lt"/>
                  <a:ea typeface="+mn-ea"/>
                  <a:cs typeface="+mn-cs"/>
                </a:defRPr>
              </a:lvl5pPr>
              <a:lvl6pPr marL="1880870" indent="-170815" algn="l" defTabSz="683895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4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3135" indent="-170815" algn="l" defTabSz="683895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4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65400" indent="-170815" algn="l" defTabSz="683895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4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07030" indent="-170815" algn="l" defTabSz="683895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4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物体质量</a:t>
              </a:r>
            </a:p>
            <a:p>
              <a:pPr marL="0" marR="0" lvl="0" indent="0" algn="ctr" defTabSz="683895" rtl="0" eaLnBrk="1" fontAlgn="auto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的特点</a:t>
              </a:r>
              <a:endPara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45210" y="1429385"/>
            <a:ext cx="90131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266700"/>
            <a:r>
              <a:rPr lang="zh-CN" sz="3200" b="0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下列实例中，物体的质量是否发生了变化。</a:t>
            </a:r>
            <a:endParaRPr lang="zh-CN" altLang="en-US" sz="3200" b="0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2450465" y="4338955"/>
            <a:ext cx="106521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冰</a:t>
            </a:r>
          </a:p>
        </p:txBody>
      </p:sp>
      <p:sp>
        <p:nvSpPr>
          <p:cNvPr id="16392" name="文本框 16391"/>
          <p:cNvSpPr txBox="1"/>
          <p:nvPr/>
        </p:nvSpPr>
        <p:spPr>
          <a:xfrm>
            <a:off x="5515610" y="4338955"/>
            <a:ext cx="947738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FF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水</a:t>
            </a:r>
          </a:p>
        </p:txBody>
      </p:sp>
      <p:pic>
        <p:nvPicPr>
          <p:cNvPr id="16394" name="图片 16393" descr="untitled"/>
          <p:cNvPicPr>
            <a:picLocks noChangeAspect="1"/>
          </p:cNvPicPr>
          <p:nvPr/>
        </p:nvPicPr>
        <p:blipFill>
          <a:blip r:embed="rId2"/>
          <a:srcRect l="22882" t="15269" r="26271" b="18863"/>
          <a:stretch>
            <a:fillRect/>
          </a:stretch>
        </p:blipFill>
        <p:spPr>
          <a:xfrm>
            <a:off x="2525395" y="2722245"/>
            <a:ext cx="990600" cy="1549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图片 16394" descr="untitle1d"/>
          <p:cNvPicPr>
            <a:picLocks noChangeAspect="1"/>
          </p:cNvPicPr>
          <p:nvPr/>
        </p:nvPicPr>
        <p:blipFill>
          <a:blip r:embed="rId3"/>
          <a:srcRect l="22034" t="14371" r="23729" b="18562"/>
          <a:stretch>
            <a:fillRect/>
          </a:stretch>
        </p:blipFill>
        <p:spPr>
          <a:xfrm>
            <a:off x="5472748" y="2792730"/>
            <a:ext cx="990600" cy="1546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9" name="文本框 16398"/>
          <p:cNvSpPr txBox="1"/>
          <p:nvPr/>
        </p:nvSpPr>
        <p:spPr>
          <a:xfrm>
            <a:off x="7425690" y="2936875"/>
            <a:ext cx="3267075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物体的状态改变，质量不变。</a:t>
            </a:r>
          </a:p>
        </p:txBody>
      </p:sp>
      <p:sp>
        <p:nvSpPr>
          <p:cNvPr id="16401" name="直接连接符 16400"/>
          <p:cNvSpPr/>
          <p:nvPr/>
        </p:nvSpPr>
        <p:spPr>
          <a:xfrm>
            <a:off x="3611245" y="3443605"/>
            <a:ext cx="16002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stealth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9" grpId="0"/>
      <p:bldP spid="1639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文本框 103"/>
          <p:cNvSpPr txBox="1"/>
          <p:nvPr/>
        </p:nvSpPr>
        <p:spPr>
          <a:xfrm>
            <a:off x="1045210" y="1429385"/>
            <a:ext cx="90131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266700"/>
            <a:r>
              <a:rPr lang="zh-CN" sz="3200" b="0">
                <a:solidFill>
                  <a:schemeClr val="tx1"/>
                </a:solidFill>
                <a:effectLst/>
                <a:ea typeface="宋体" panose="02010600030101010101" pitchFamily="2" charset="-122"/>
              </a:rPr>
              <a:t>下列实例中，物体的质量是否发生了变化。</a:t>
            </a:r>
            <a:endParaRPr lang="zh-CN" altLang="en-US" sz="3200" b="0">
              <a:solidFill>
                <a:schemeClr val="tx1"/>
              </a:solidFill>
              <a:effectLst/>
              <a:ea typeface="宋体" panose="02010600030101010101" pitchFamily="2" charset="-122"/>
            </a:endParaRPr>
          </a:p>
        </p:txBody>
      </p:sp>
      <p:sp>
        <p:nvSpPr>
          <p:cNvPr id="16393" name="直接连接符 16392"/>
          <p:cNvSpPr/>
          <p:nvPr/>
        </p:nvSpPr>
        <p:spPr>
          <a:xfrm flipV="1">
            <a:off x="3312160" y="3749040"/>
            <a:ext cx="4572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stealth" w="med" len="med"/>
          </a:ln>
        </p:spPr>
      </p:sp>
      <p:pic>
        <p:nvPicPr>
          <p:cNvPr id="16400" name="图片 16399" descr="70797_pic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960" y="2987040"/>
            <a:ext cx="1614488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2" name="图片 16401" descr="Earthinf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360" y="2987040"/>
            <a:ext cx="16002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3" name="图片 16402" descr="moon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348" y="2987040"/>
            <a:ext cx="1524000" cy="1573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04" name="直接连接符 16403"/>
          <p:cNvSpPr/>
          <p:nvPr/>
        </p:nvSpPr>
        <p:spPr>
          <a:xfrm flipV="1">
            <a:off x="5369560" y="3749040"/>
            <a:ext cx="457200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stealth" w="med" len="med"/>
          </a:ln>
        </p:spPr>
      </p:sp>
      <p:sp>
        <p:nvSpPr>
          <p:cNvPr id="16405" name="文本框 16404"/>
          <p:cNvSpPr txBox="1"/>
          <p:nvPr/>
        </p:nvSpPr>
        <p:spPr>
          <a:xfrm>
            <a:off x="7566660" y="2942590"/>
            <a:ext cx="327977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物体的位置改变，质量不变。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5" grpId="0"/>
      <p:bldP spid="1640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093470" y="1962785"/>
            <a:ext cx="10574020" cy="29394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质量是物体的固有属性；</a:t>
            </a:r>
          </a:p>
          <a:p>
            <a:pPr algn="just">
              <a:lnSpc>
                <a:spcPct val="15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物体的质量不随物体的形状、位置、物态的变化而改变。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4" name="Rectangle 10"/>
          <p:cNvSpPr/>
          <p:nvPr/>
        </p:nvSpPr>
        <p:spPr>
          <a:xfrm>
            <a:off x="989965" y="1720215"/>
            <a:ext cx="10246995" cy="378460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</a:rPr>
              <a:t>例</a:t>
            </a:r>
            <a:r>
              <a:rPr lang="en-US" altLang="zh-CN" sz="3200" dirty="0">
                <a:latin typeface="宋体" panose="02010600030101010101" pitchFamily="2" charset="-122"/>
              </a:rPr>
              <a:t>4</a:t>
            </a:r>
            <a:r>
              <a:rPr lang="zh-CN" altLang="en-US" sz="3200" dirty="0">
                <a:latin typeface="宋体" panose="02010600030101010101" pitchFamily="2" charset="-122"/>
              </a:rPr>
              <a:t>  下列各种情况中，物体的质量发生了变化的是（  ）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</a:rPr>
              <a:t>Ａ</a:t>
            </a:r>
            <a:r>
              <a:rPr lang="en-US" altLang="zh-CN" sz="3200" dirty="0">
                <a:latin typeface="宋体" panose="02010600030101010101" pitchFamily="2" charset="-122"/>
              </a:rPr>
              <a:t>.</a:t>
            </a:r>
            <a:r>
              <a:rPr lang="zh-CN" altLang="en-US" sz="3200" dirty="0">
                <a:latin typeface="宋体" panose="02010600030101010101" pitchFamily="2" charset="-122"/>
              </a:rPr>
              <a:t>一根被压缩了的弹簧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</a:rPr>
              <a:t>Ｂ</a:t>
            </a:r>
            <a:r>
              <a:rPr lang="en-US" altLang="zh-CN" sz="3200" dirty="0">
                <a:latin typeface="宋体" panose="02010600030101010101" pitchFamily="2" charset="-122"/>
              </a:rPr>
              <a:t>.</a:t>
            </a:r>
            <a:r>
              <a:rPr lang="zh-CN" altLang="en-US" sz="3200" dirty="0">
                <a:latin typeface="宋体" panose="02010600030101010101" pitchFamily="2" charset="-122"/>
              </a:rPr>
              <a:t>一物体从月球被带到地球上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</a:rPr>
              <a:t>Ｃ</a:t>
            </a:r>
            <a:r>
              <a:rPr lang="en-US" altLang="zh-CN" sz="3200" dirty="0">
                <a:latin typeface="宋体" panose="02010600030101010101" pitchFamily="2" charset="-122"/>
              </a:rPr>
              <a:t>.</a:t>
            </a:r>
            <a:r>
              <a:rPr lang="zh-CN" altLang="en-US" sz="3200" dirty="0">
                <a:latin typeface="宋体" panose="02010600030101010101" pitchFamily="2" charset="-122"/>
              </a:rPr>
              <a:t>一块被加热至发红了的铁块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3200" dirty="0">
                <a:latin typeface="宋体" panose="02010600030101010101" pitchFamily="2" charset="-122"/>
              </a:rPr>
              <a:t>Ｄ</a:t>
            </a:r>
            <a:r>
              <a:rPr lang="en-US" altLang="zh-CN" sz="3200" dirty="0">
                <a:latin typeface="宋体" panose="02010600030101010101" pitchFamily="2" charset="-122"/>
              </a:rPr>
              <a:t>.</a:t>
            </a:r>
            <a:r>
              <a:rPr lang="zh-CN" altLang="en-US" sz="3200" dirty="0">
                <a:latin typeface="宋体" panose="02010600030101010101" pitchFamily="2" charset="-122"/>
                <a:sym typeface="+mn-ea"/>
              </a:rPr>
              <a:t>一棵</a:t>
            </a:r>
            <a:r>
              <a:rPr lang="zh-CN" altLang="en-US" sz="3200" dirty="0">
                <a:latin typeface="宋体" panose="02010600030101010101" pitchFamily="2" charset="-122"/>
              </a:rPr>
              <a:t>不断长高的树</a:t>
            </a:r>
          </a:p>
        </p:txBody>
      </p:sp>
      <p:sp>
        <p:nvSpPr>
          <p:cNvPr id="236552" name="Text Box 8"/>
          <p:cNvSpPr txBox="1"/>
          <p:nvPr/>
        </p:nvSpPr>
        <p:spPr>
          <a:xfrm>
            <a:off x="10660698" y="1824160"/>
            <a:ext cx="5762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4" grpId="0"/>
      <p:bldP spid="236552" grpId="0"/>
      <p:bldP spid="23655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/>
          <p:nvPr/>
        </p:nvSpPr>
        <p:spPr>
          <a:xfrm>
            <a:off x="1764983" y="3238182"/>
            <a:ext cx="12763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质量</a:t>
            </a:r>
          </a:p>
        </p:txBody>
      </p:sp>
      <p:sp>
        <p:nvSpPr>
          <p:cNvPr id="61443" name="AutoShape 3"/>
          <p:cNvSpPr/>
          <p:nvPr/>
        </p:nvSpPr>
        <p:spPr>
          <a:xfrm>
            <a:off x="2863533" y="1495107"/>
            <a:ext cx="447675" cy="4083050"/>
          </a:xfrm>
          <a:prstGeom prst="leftBrace">
            <a:avLst>
              <a:gd name="adj1" fmla="val 50928"/>
              <a:gd name="adj2" fmla="val 50000"/>
            </a:avLst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44" name="Text Box 4"/>
          <p:cNvSpPr txBox="1"/>
          <p:nvPr/>
        </p:nvSpPr>
        <p:spPr>
          <a:xfrm>
            <a:off x="3363595" y="1145857"/>
            <a:ext cx="67468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概念：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物体所含物质的多少，用</a:t>
            </a:r>
            <a:r>
              <a:rPr lang="en-US" altLang="zh-CN" sz="28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表示</a:t>
            </a:r>
          </a:p>
        </p:txBody>
      </p:sp>
      <p:sp>
        <p:nvSpPr>
          <p:cNvPr id="61445" name="Text Box 5"/>
          <p:cNvSpPr txBox="1"/>
          <p:nvPr/>
        </p:nvSpPr>
        <p:spPr>
          <a:xfrm>
            <a:off x="4600258" y="1790382"/>
            <a:ext cx="59356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与物体的形状、状态和位置无关</a:t>
            </a:r>
          </a:p>
        </p:txBody>
      </p:sp>
      <p:sp>
        <p:nvSpPr>
          <p:cNvPr id="61446" name="Text Box 6"/>
          <p:cNvSpPr txBox="1"/>
          <p:nvPr/>
        </p:nvSpPr>
        <p:spPr>
          <a:xfrm>
            <a:off x="3363595" y="2307907"/>
            <a:ext cx="74326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单位：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千克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(kg)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、克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(g)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、毫克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(mg)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、吨</a:t>
            </a: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(t)</a:t>
            </a:r>
          </a:p>
        </p:txBody>
      </p:sp>
      <p:sp>
        <p:nvSpPr>
          <p:cNvPr id="61447" name="Text Box 7"/>
          <p:cNvSpPr txBox="1"/>
          <p:nvPr/>
        </p:nvSpPr>
        <p:spPr>
          <a:xfrm>
            <a:off x="3363595" y="5227319"/>
            <a:ext cx="235743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测量工具：</a:t>
            </a:r>
          </a:p>
        </p:txBody>
      </p:sp>
      <p:sp>
        <p:nvSpPr>
          <p:cNvPr id="61451" name="AutoShape 11"/>
          <p:cNvSpPr/>
          <p:nvPr/>
        </p:nvSpPr>
        <p:spPr>
          <a:xfrm>
            <a:off x="5435283" y="4971732"/>
            <a:ext cx="142875" cy="1254125"/>
          </a:xfrm>
          <a:prstGeom prst="leftBrace">
            <a:avLst>
              <a:gd name="adj1" fmla="val 87147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52" name="Text Box 12"/>
          <p:cNvSpPr txBox="1"/>
          <p:nvPr/>
        </p:nvSpPr>
        <p:spPr>
          <a:xfrm>
            <a:off x="5827395" y="5917882"/>
            <a:ext cx="150177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构造</a:t>
            </a:r>
          </a:p>
        </p:txBody>
      </p:sp>
      <p:sp>
        <p:nvSpPr>
          <p:cNvPr id="61453" name="Text Box 13"/>
          <p:cNvSpPr txBox="1"/>
          <p:nvPr/>
        </p:nvSpPr>
        <p:spPr>
          <a:xfrm>
            <a:off x="5721033" y="4822507"/>
            <a:ext cx="177323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使用方法</a:t>
            </a:r>
          </a:p>
        </p:txBody>
      </p:sp>
      <p:sp>
        <p:nvSpPr>
          <p:cNvPr id="61456" name="Text Box 16"/>
          <p:cNvSpPr txBox="1"/>
          <p:nvPr/>
        </p:nvSpPr>
        <p:spPr>
          <a:xfrm>
            <a:off x="4944745" y="2893694"/>
            <a:ext cx="38798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 = 1000 kg = 10</a:t>
            </a:r>
            <a:r>
              <a:rPr lang="en-US" altLang="zh-CN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kg </a:t>
            </a:r>
          </a:p>
        </p:txBody>
      </p:sp>
      <p:sp>
        <p:nvSpPr>
          <p:cNvPr id="61457" name="Text Box 17"/>
          <p:cNvSpPr txBox="1"/>
          <p:nvPr/>
        </p:nvSpPr>
        <p:spPr>
          <a:xfrm>
            <a:off x="4920933" y="3300094"/>
            <a:ext cx="37544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kg = 1000 g = 10</a:t>
            </a:r>
            <a:r>
              <a:rPr lang="en-US" altLang="zh-CN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g</a:t>
            </a:r>
          </a:p>
        </p:txBody>
      </p:sp>
      <p:sp>
        <p:nvSpPr>
          <p:cNvPr id="61458" name="Text Box 18"/>
          <p:cNvSpPr txBox="1"/>
          <p:nvPr/>
        </p:nvSpPr>
        <p:spPr>
          <a:xfrm>
            <a:off x="4920933" y="3668394"/>
            <a:ext cx="4186237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 = 1000 mg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= 10</a:t>
            </a:r>
            <a:r>
              <a:rPr lang="zh-CN" altLang="en-US" sz="2400" b="1" baseline="30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mg</a:t>
            </a:r>
          </a:p>
        </p:txBody>
      </p:sp>
      <p:sp>
        <p:nvSpPr>
          <p:cNvPr id="61459" name="AutoShape 19"/>
          <p:cNvSpPr/>
          <p:nvPr/>
        </p:nvSpPr>
        <p:spPr>
          <a:xfrm>
            <a:off x="7329170" y="4363719"/>
            <a:ext cx="285750" cy="2071688"/>
          </a:xfrm>
          <a:prstGeom prst="leftBrace">
            <a:avLst>
              <a:gd name="adj1" fmla="val 106366"/>
              <a:gd name="adj2" fmla="val 37236"/>
            </a:avLst>
          </a:prstGeom>
          <a:noFill/>
          <a:ln w="254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60" name="Text Box 20"/>
          <p:cNvSpPr txBox="1"/>
          <p:nvPr/>
        </p:nvSpPr>
        <p:spPr>
          <a:xfrm>
            <a:off x="7649845" y="4125594"/>
            <a:ext cx="922338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两放</a:t>
            </a:r>
          </a:p>
        </p:txBody>
      </p:sp>
      <p:sp>
        <p:nvSpPr>
          <p:cNvPr id="61461" name="AutoShape 21"/>
          <p:cNvSpPr/>
          <p:nvPr/>
        </p:nvSpPr>
        <p:spPr>
          <a:xfrm>
            <a:off x="8508683" y="4089082"/>
            <a:ext cx="212725" cy="560387"/>
          </a:xfrm>
          <a:prstGeom prst="leftBrace">
            <a:avLst>
              <a:gd name="adj1" fmla="val 6183"/>
              <a:gd name="adj2" fmla="val 50000"/>
            </a:avLst>
          </a:prstGeom>
          <a:noFill/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462" name="Text Box 22"/>
          <p:cNvSpPr txBox="1"/>
          <p:nvPr/>
        </p:nvSpPr>
        <p:spPr>
          <a:xfrm>
            <a:off x="8649970" y="3863657"/>
            <a:ext cx="266573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放在水平台上</a:t>
            </a:r>
          </a:p>
        </p:txBody>
      </p:sp>
      <p:sp>
        <p:nvSpPr>
          <p:cNvPr id="61463" name="Text Box 23"/>
          <p:cNvSpPr txBox="1"/>
          <p:nvPr/>
        </p:nvSpPr>
        <p:spPr>
          <a:xfrm>
            <a:off x="8649970" y="4401819"/>
            <a:ext cx="2020888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游码放“零”</a:t>
            </a:r>
          </a:p>
        </p:txBody>
      </p:sp>
      <p:sp>
        <p:nvSpPr>
          <p:cNvPr id="61464" name="Text Box 24"/>
          <p:cNvSpPr txBox="1"/>
          <p:nvPr/>
        </p:nvSpPr>
        <p:spPr>
          <a:xfrm>
            <a:off x="7721283" y="4911407"/>
            <a:ext cx="25542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一调：调平衡</a:t>
            </a:r>
          </a:p>
        </p:txBody>
      </p:sp>
      <p:sp>
        <p:nvSpPr>
          <p:cNvPr id="61466" name="Text Box 26"/>
          <p:cNvSpPr txBox="1"/>
          <p:nvPr/>
        </p:nvSpPr>
        <p:spPr>
          <a:xfrm>
            <a:off x="7849870" y="5340032"/>
            <a:ext cx="17716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左物右码</a:t>
            </a:r>
          </a:p>
        </p:txBody>
      </p:sp>
      <p:sp>
        <p:nvSpPr>
          <p:cNvPr id="61467" name="Text Box 27"/>
          <p:cNvSpPr txBox="1"/>
          <p:nvPr/>
        </p:nvSpPr>
        <p:spPr>
          <a:xfrm>
            <a:off x="7721283" y="5917882"/>
            <a:ext cx="2827337" cy="73866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ts val="175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读数：</a:t>
            </a: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ts val="1750"/>
              </a:lnSpc>
              <a:spcBef>
                <a:spcPct val="50000"/>
              </a:spcBef>
            </a:pP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物体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砝码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4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400" b="1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游码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1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1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1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61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1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ldLvl="0" animBg="1"/>
      <p:bldP spid="61444" grpId="0"/>
      <p:bldP spid="61445" grpId="0"/>
      <p:bldP spid="61446" grpId="0"/>
      <p:bldP spid="61447" grpId="0"/>
      <p:bldP spid="61451" grpId="0" bldLvl="0" animBg="1"/>
      <p:bldP spid="61452" grpId="0"/>
      <p:bldP spid="61453" grpId="0"/>
      <p:bldP spid="61456" grpId="0"/>
      <p:bldP spid="61457" grpId="0"/>
      <p:bldP spid="61458" grpId="0"/>
      <p:bldP spid="61459" grpId="0" bldLvl="0" animBg="1"/>
      <p:bldP spid="61460" grpId="0"/>
      <p:bldP spid="61461" grpId="0" bldLvl="0" animBg="1"/>
      <p:bldP spid="61462" grpId="0"/>
      <p:bldP spid="61463" grpId="0"/>
      <p:bldP spid="61464" grpId="0"/>
      <p:bldP spid="61466" grpId="0"/>
      <p:bldP spid="6146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6"/>
          <p:cNvSpPr txBox="1">
            <a:spLocks noChangeArrowheads="1"/>
          </p:cNvSpPr>
          <p:nvPr/>
        </p:nvSpPr>
        <p:spPr bwMode="auto">
          <a:xfrm>
            <a:off x="3983766" y="2487583"/>
            <a:ext cx="5717804" cy="7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7" tIns="60958" rIns="121917" bIns="6095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4300" dirty="0">
                <a:latin typeface="+mj-ea"/>
                <a:ea typeface="+mj-ea"/>
              </a:rPr>
              <a:t>根据课堂安排适量练习</a:t>
            </a:r>
          </a:p>
        </p:txBody>
      </p:sp>
    </p:spTree>
    <p:extLst>
      <p:ext uri="{BB962C8B-B14F-4D97-AF65-F5344CB8AC3E}">
        <p14:creationId xmlns:p14="http://schemas.microsoft.com/office/powerpoint/2010/main" val="112000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00983" y="2633619"/>
            <a:ext cx="7831456" cy="124813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7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教材课后练习题</a:t>
            </a:r>
            <a:endParaRPr lang="en-US" altLang="zh-CN" sz="37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48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077546" y="1473640"/>
            <a:ext cx="10388600" cy="373316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285750" lvl="0" indent="-28575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125" lvl="1" indent="-238125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233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500" lvl="2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•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500" lvl="3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–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0" lvl="4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500" lvl="5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500" lvl="6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500" lvl="7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500" lvl="8" indent="-190500" algn="l" defTabSz="762000" eaLnBrk="1" fontAlgn="base" latinLnBrk="0" hangingPunct="1">
              <a:lnSpc>
                <a:spcPct val="100000"/>
              </a:lnSpc>
              <a:spcBef>
                <a:spcPts val="80"/>
              </a:spcBef>
              <a:spcAft>
                <a:spcPct val="0"/>
              </a:spcAft>
              <a:buChar char="»"/>
              <a:defRPr sz="166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indent="-360045">
              <a:lnSpc>
                <a:spcPct val="150000"/>
              </a:lnSpc>
              <a:spcBef>
                <a:spcPts val="0"/>
              </a:spcBef>
              <a:buNone/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1.通过分析一些实例了解质量的初步概念，知道质量</a:t>
            </a:r>
            <a:r>
              <a:rPr 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单位及</a:t>
            </a:r>
            <a:r>
              <a:rPr 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其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换算。</a:t>
            </a:r>
            <a:r>
              <a:rPr 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（重点）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60045" indent="-360045">
              <a:lnSpc>
                <a:spcPct val="150000"/>
              </a:lnSpc>
              <a:spcBef>
                <a:spcPts val="0"/>
              </a:spcBef>
              <a:buNone/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2.通过实际操作，掌握天平</a:t>
            </a:r>
            <a:r>
              <a:rPr 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使用方法，学会用天平测固体和液体质量。</a:t>
            </a:r>
            <a:r>
              <a:rPr 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（重点）</a:t>
            </a:r>
            <a:endParaRPr sz="28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360045" indent="-360045">
              <a:lnSpc>
                <a:spcPct val="150000"/>
              </a:lnSpc>
              <a:spcBef>
                <a:spcPts val="0"/>
              </a:spcBef>
              <a:buNone/>
            </a:pP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3.通过观察、实验，认识质量是不随物体</a:t>
            </a:r>
            <a:r>
              <a:rPr lang="zh-CN"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sz="28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形状、物态、位置而变化的物理量。</a:t>
            </a:r>
            <a:r>
              <a:rPr lang="zh-CN" sz="28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（难点）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Text Box 17"/>
          <p:cNvSpPr txBox="1"/>
          <p:nvPr/>
        </p:nvSpPr>
        <p:spPr>
          <a:xfrm>
            <a:off x="949325" y="2065020"/>
            <a:ext cx="10914380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latin typeface="Times New Roman" panose="02020603050405020304" pitchFamily="18" charset="0"/>
              </a:rPr>
              <a:t>请把下列物体分分类，</a:t>
            </a:r>
            <a:r>
              <a:rPr lang="zh-CN" altLang="en-US" sz="3200" dirty="0">
                <a:latin typeface="宋体" panose="02010600030101010101" pitchFamily="2" charset="-122"/>
              </a:rPr>
              <a:t>说出根据什么理由来分类，分为几类？</a:t>
            </a:r>
          </a:p>
        </p:txBody>
      </p:sp>
      <p:sp>
        <p:nvSpPr>
          <p:cNvPr id="5" name="文本框 7"/>
          <p:cNvSpPr txBox="1"/>
          <p:nvPr/>
        </p:nvSpPr>
        <p:spPr>
          <a:xfrm>
            <a:off x="949325" y="1356995"/>
            <a:ext cx="1843405" cy="6404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Times New Roman" panose="02020603050405020304" pitchFamily="18" charset="0"/>
              </a:rPr>
              <a:t>试一试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95400" y="3025775"/>
            <a:ext cx="2306320" cy="1143000"/>
            <a:chOff x="9830" y="3650"/>
            <a:chExt cx="3632" cy="1800"/>
          </a:xfrm>
        </p:grpSpPr>
        <p:sp>
          <p:nvSpPr>
            <p:cNvPr id="17417" name="Text Box 19"/>
            <p:cNvSpPr txBox="1"/>
            <p:nvPr/>
          </p:nvSpPr>
          <p:spPr>
            <a:xfrm>
              <a:off x="12680" y="3650"/>
              <a:ext cx="782" cy="180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noAutofit/>
            </a:bodyPr>
            <a:lstStyle/>
            <a:p>
              <a:pPr eaLnBrk="1" hangingPunct="1"/>
              <a:r>
                <a:rPr lang="zh-CN" alt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铁钉</a:t>
              </a:r>
            </a:p>
          </p:txBody>
        </p:sp>
        <p:pic>
          <p:nvPicPr>
            <p:cNvPr id="17420" name="Picture 14" descr="P-铁钉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30" y="4045"/>
              <a:ext cx="1953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1" name="Picture 14" descr="P-铁钉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600000">
              <a:off x="9870" y="4750"/>
              <a:ext cx="1953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2" name="Picture 14" descr="P-铁钉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080000">
              <a:off x="10888" y="3650"/>
              <a:ext cx="1952" cy="6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/>
          <p:cNvGrpSpPr/>
          <p:nvPr/>
        </p:nvGrpSpPr>
        <p:grpSpPr>
          <a:xfrm>
            <a:off x="3834765" y="3867150"/>
            <a:ext cx="1638935" cy="2311400"/>
            <a:chOff x="6918" y="4479"/>
            <a:chExt cx="2581" cy="36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18" y="4479"/>
              <a:ext cx="2446" cy="254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918" y="7297"/>
              <a:ext cx="25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铁夹子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722235" y="2612390"/>
            <a:ext cx="2647315" cy="2343785"/>
            <a:chOff x="11833" y="4149"/>
            <a:chExt cx="4169" cy="3691"/>
          </a:xfrm>
        </p:grpSpPr>
        <p:pic>
          <p:nvPicPr>
            <p:cNvPr id="100" name="图片 9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1833" y="4149"/>
              <a:ext cx="4169" cy="35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/>
            <p:nvPr/>
          </p:nvSpPr>
          <p:spPr>
            <a:xfrm>
              <a:off x="12223" y="7018"/>
              <a:ext cx="25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图钉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76325" y="4288790"/>
            <a:ext cx="2239645" cy="2150745"/>
            <a:chOff x="1841" y="7018"/>
            <a:chExt cx="3527" cy="3387"/>
          </a:xfrm>
        </p:grpSpPr>
        <p:pic>
          <p:nvPicPr>
            <p:cNvPr id="101" name="图片 100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841" y="7018"/>
              <a:ext cx="3361" cy="29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1841" y="9583"/>
              <a:ext cx="352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塑料刻度尺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873750" y="2978150"/>
            <a:ext cx="2905760" cy="3270250"/>
            <a:chOff x="9251" y="5270"/>
            <a:chExt cx="4576" cy="51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51" y="5270"/>
              <a:ext cx="1995" cy="515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11246" y="9598"/>
              <a:ext cx="25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/>
                <a:t>矿泉水瓶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086850" y="4723765"/>
            <a:ext cx="2912745" cy="1785620"/>
            <a:chOff x="13586" y="7771"/>
            <a:chExt cx="4587" cy="2812"/>
          </a:xfrm>
        </p:grpSpPr>
        <p:pic>
          <p:nvPicPr>
            <p:cNvPr id="102" name="图片 101"/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3586" y="7771"/>
              <a:ext cx="2744" cy="26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5778" y="9761"/>
              <a:ext cx="239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/>
                <a:t>塑料桶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29155" y="1492250"/>
            <a:ext cx="2403475" cy="1143000"/>
            <a:chOff x="9830" y="3650"/>
            <a:chExt cx="3785" cy="1800"/>
          </a:xfrm>
        </p:grpSpPr>
        <p:sp>
          <p:nvSpPr>
            <p:cNvPr id="17417" name="Text Box 19"/>
            <p:cNvSpPr txBox="1"/>
            <p:nvPr/>
          </p:nvSpPr>
          <p:spPr>
            <a:xfrm>
              <a:off x="12649" y="3650"/>
              <a:ext cx="966" cy="1800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eaVert">
              <a:spAutoFit/>
            </a:bodyPr>
            <a:lstStyle/>
            <a:p>
              <a:pPr eaLnBrk="1" hangingPunct="1"/>
              <a:r>
                <a:rPr lang="zh-CN" altLang="en-US" sz="28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铁钉</a:t>
              </a:r>
            </a:p>
          </p:txBody>
        </p:sp>
        <p:pic>
          <p:nvPicPr>
            <p:cNvPr id="17420" name="Picture 14" descr="P-铁钉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30" y="4045"/>
              <a:ext cx="1953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1" name="Picture 14" descr="P-铁钉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-600000">
              <a:off x="9870" y="4750"/>
              <a:ext cx="1953" cy="6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7422" name="Picture 14" descr="P-铁钉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/>
            <a:stretch>
              <a:fillRect/>
            </a:stretch>
          </p:blipFill>
          <p:spPr>
            <a:xfrm rot="1080000">
              <a:off x="10888" y="3650"/>
              <a:ext cx="1952" cy="63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组合 2"/>
          <p:cNvGrpSpPr/>
          <p:nvPr/>
        </p:nvGrpSpPr>
        <p:grpSpPr>
          <a:xfrm>
            <a:off x="4340860" y="3005455"/>
            <a:ext cx="1638935" cy="2311400"/>
            <a:chOff x="6918" y="4479"/>
            <a:chExt cx="2581" cy="364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18" y="4479"/>
              <a:ext cx="2446" cy="2548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6918" y="7297"/>
              <a:ext cx="25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铁夹子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46150" y="3005455"/>
            <a:ext cx="2647315" cy="2343785"/>
            <a:chOff x="11833" y="4149"/>
            <a:chExt cx="4169" cy="3691"/>
          </a:xfrm>
        </p:grpSpPr>
        <p:pic>
          <p:nvPicPr>
            <p:cNvPr id="100" name="图片 99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833" y="4149"/>
              <a:ext cx="4169" cy="35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文本框 9"/>
            <p:cNvSpPr txBox="1"/>
            <p:nvPr/>
          </p:nvSpPr>
          <p:spPr>
            <a:xfrm>
              <a:off x="12223" y="7018"/>
              <a:ext cx="25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图钉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9172575" y="3211830"/>
            <a:ext cx="2189480" cy="2346960"/>
            <a:chOff x="1841" y="7018"/>
            <a:chExt cx="3448" cy="3696"/>
          </a:xfrm>
        </p:grpSpPr>
        <p:pic>
          <p:nvPicPr>
            <p:cNvPr id="101" name="图片 100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841" y="7018"/>
              <a:ext cx="3361" cy="29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" name="文本框 10"/>
            <p:cNvSpPr txBox="1"/>
            <p:nvPr/>
          </p:nvSpPr>
          <p:spPr>
            <a:xfrm>
              <a:off x="2047" y="9892"/>
              <a:ext cx="324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塑料刻度尺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837045" y="1766570"/>
            <a:ext cx="1885950" cy="3792220"/>
            <a:chOff x="9183" y="5934"/>
            <a:chExt cx="2970" cy="597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17" y="5934"/>
              <a:ext cx="1995" cy="5150"/>
            </a:xfrm>
            <a:prstGeom prst="rect">
              <a:avLst/>
            </a:prstGeom>
          </p:spPr>
        </p:pic>
        <p:sp>
          <p:nvSpPr>
            <p:cNvPr id="15" name="文本框 14"/>
            <p:cNvSpPr txBox="1"/>
            <p:nvPr/>
          </p:nvSpPr>
          <p:spPr>
            <a:xfrm>
              <a:off x="9183" y="11084"/>
              <a:ext cx="297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矿泉水瓶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722995" y="1227455"/>
            <a:ext cx="2977515" cy="1931670"/>
            <a:chOff x="13586" y="7771"/>
            <a:chExt cx="4689" cy="3042"/>
          </a:xfrm>
        </p:grpSpPr>
        <p:pic>
          <p:nvPicPr>
            <p:cNvPr id="102" name="图片 101"/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13586" y="7771"/>
              <a:ext cx="2744" cy="26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文本框 16"/>
            <p:cNvSpPr txBox="1"/>
            <p:nvPr/>
          </p:nvSpPr>
          <p:spPr>
            <a:xfrm>
              <a:off x="15713" y="9991"/>
              <a:ext cx="256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宋体" panose="02010600030101010101" pitchFamily="2" charset="-122"/>
                  <a:ea typeface="宋体" panose="02010600030101010101" pitchFamily="2" charset="-122"/>
                </a:rPr>
                <a:t>塑料桶</a:t>
              </a:r>
            </a:p>
          </p:txBody>
        </p:sp>
      </p:grpSp>
      <p:sp>
        <p:nvSpPr>
          <p:cNvPr id="103" name="文本框 102"/>
          <p:cNvSpPr txBox="1"/>
          <p:nvPr/>
        </p:nvSpPr>
        <p:spPr>
          <a:xfrm>
            <a:off x="2119630" y="5729605"/>
            <a:ext cx="231140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方正书宋_GBK" charset="0"/>
              </a:rPr>
              <a:t>由铁组成</a:t>
            </a:r>
            <a:endParaRPr lang="zh-CN" altLang="en-US" sz="3600" b="1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方正书宋_GBK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62240" y="5756910"/>
            <a:ext cx="3308985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sz="3600" b="1"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方正书宋_GBK" charset="0"/>
              </a:rPr>
              <a:t>由塑料组成</a:t>
            </a:r>
            <a:endParaRPr lang="zh-CN" altLang="en-US" sz="3600" b="1"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方正书宋_GB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3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1034691" y="1937182"/>
            <a:ext cx="10724515" cy="2477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>
              <a:lnSpc>
                <a:spcPct val="150000"/>
              </a:lnSpc>
            </a:pPr>
            <a:r>
              <a:rPr lang="zh-CN" sz="3600" b="1" dirty="0">
                <a:solidFill>
                  <a:schemeClr val="tx1"/>
                </a:solidFill>
                <a:effectLst/>
                <a:latin typeface="NEU-BZ-S92" charset="0"/>
                <a:cs typeface="方正书宋_GBK" charset="0"/>
              </a:rPr>
              <a:t>大到天体</a:t>
            </a:r>
            <a:r>
              <a:rPr lang="en-US" sz="3600" b="1" dirty="0">
                <a:solidFill>
                  <a:schemeClr val="tx1"/>
                </a:solidFill>
                <a:effectLst/>
                <a:latin typeface="方正书宋_GBK" charset="0"/>
                <a:cs typeface="方正书宋_GBK" charset="0"/>
              </a:rPr>
              <a:t>,</a:t>
            </a:r>
            <a:r>
              <a:rPr lang="zh-CN" sz="3600" b="1" dirty="0">
                <a:solidFill>
                  <a:schemeClr val="tx1"/>
                </a:solidFill>
                <a:effectLst/>
                <a:latin typeface="NEU-BZ-S92" charset="0"/>
                <a:cs typeface="方正书宋_GBK" charset="0"/>
              </a:rPr>
              <a:t>如太阳、月亮</a:t>
            </a:r>
            <a:r>
              <a:rPr lang="en-US" sz="3600" b="1" dirty="0">
                <a:solidFill>
                  <a:schemeClr val="tx1"/>
                </a:solidFill>
                <a:effectLst/>
                <a:latin typeface="方正书宋_GBK" charset="0"/>
                <a:cs typeface="方正书宋_GBK" charset="0"/>
              </a:rPr>
              <a:t>,</a:t>
            </a:r>
            <a:r>
              <a:rPr lang="zh-CN" sz="3600" b="1" dirty="0">
                <a:solidFill>
                  <a:schemeClr val="tx1"/>
                </a:solidFill>
                <a:effectLst/>
                <a:latin typeface="NEU-BZ-S92" charset="0"/>
                <a:cs typeface="方正书宋_GBK" charset="0"/>
              </a:rPr>
              <a:t>小到人们的日用必需品</a:t>
            </a:r>
            <a:r>
              <a:rPr lang="en-US" sz="3600" b="1" dirty="0">
                <a:solidFill>
                  <a:schemeClr val="tx1"/>
                </a:solidFill>
                <a:effectLst/>
                <a:latin typeface="方正书宋_GBK" charset="0"/>
                <a:cs typeface="方正书宋_GBK" charset="0"/>
              </a:rPr>
              <a:t>,</a:t>
            </a:r>
            <a:r>
              <a:rPr lang="zh-CN" sz="3600" b="1" dirty="0">
                <a:solidFill>
                  <a:schemeClr val="tx1"/>
                </a:solidFill>
                <a:effectLst/>
                <a:latin typeface="NEU-BZ-S92" charset="0"/>
                <a:cs typeface="方正书宋_GBK" charset="0"/>
              </a:rPr>
              <a:t>如水、衣服、食物等</a:t>
            </a:r>
            <a:r>
              <a:rPr lang="en-US" sz="3600" b="1" dirty="0">
                <a:solidFill>
                  <a:schemeClr val="tx1"/>
                </a:solidFill>
                <a:effectLst/>
                <a:latin typeface="方正书宋_GBK" charset="0"/>
                <a:cs typeface="方正书宋_GBK" charset="0"/>
              </a:rPr>
              <a:t>,</a:t>
            </a:r>
            <a:r>
              <a:rPr lang="zh-CN" sz="3600" b="1" dirty="0">
                <a:solidFill>
                  <a:schemeClr val="tx1"/>
                </a:solidFill>
                <a:effectLst/>
                <a:latin typeface="NEU-BZ-S92" charset="0"/>
                <a:cs typeface="方正书宋_GBK" charset="0"/>
              </a:rPr>
              <a:t>尽管这些物体形态各异</a:t>
            </a:r>
            <a:r>
              <a:rPr lang="en-US" sz="3600" b="1" dirty="0">
                <a:solidFill>
                  <a:schemeClr val="tx1"/>
                </a:solidFill>
                <a:effectLst/>
                <a:latin typeface="方正书宋_GBK" charset="0"/>
                <a:cs typeface="方正书宋_GBK" charset="0"/>
              </a:rPr>
              <a:t>,</a:t>
            </a:r>
            <a:r>
              <a:rPr lang="zh-CN" sz="3600" b="1" dirty="0">
                <a:solidFill>
                  <a:schemeClr val="tx1"/>
                </a:solidFill>
                <a:effectLst/>
                <a:latin typeface="NEU-BZ-S92" charset="0"/>
                <a:cs typeface="方正书宋_GBK" charset="0"/>
              </a:rPr>
              <a:t>但都是由物质组成的。</a:t>
            </a:r>
            <a:endParaRPr lang="zh-CN" altLang="en-US" sz="3600" b="1" dirty="0">
              <a:solidFill>
                <a:schemeClr val="tx1"/>
              </a:solidFill>
              <a:effectLst/>
              <a:latin typeface="NEU-BZ-S92" charset="0"/>
              <a:cs typeface="方正书宋_GBK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09650" y="1303020"/>
            <a:ext cx="9849485" cy="481584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sym typeface="+mn-ea"/>
              </a:rPr>
              <a:t>．定义：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物体所含物质的多少</a:t>
            </a:r>
            <a:endParaRPr lang="zh-CN" alt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sym typeface="+mn-ea"/>
              </a:rPr>
              <a:t>．物理量符号：</a:t>
            </a:r>
            <a:r>
              <a:rPr lang="en-US" altLang="zh-CN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m</a:t>
            </a:r>
            <a:endParaRPr lang="en-US" altLang="zh-CN" sz="3200" i="1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3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sym typeface="+mn-ea"/>
              </a:rPr>
              <a:t>．单位：</a:t>
            </a:r>
            <a:endParaRPr lang="zh-CN" altLang="en-US" sz="3200" b="1" dirty="0">
              <a:solidFill>
                <a:srgbClr val="0070C0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　（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1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）国际单位：千克（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kg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）</a:t>
            </a:r>
            <a:endParaRPr lang="zh-CN" alt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　（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）常用单位：吨（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t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）、克（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g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）、   毫克（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mg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）</a:t>
            </a:r>
            <a:endParaRPr lang="zh-CN" alt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    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3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宋体" panose="02010600030101010101" pitchFamily="2" charset="-122"/>
                <a:sym typeface="+mn-ea"/>
              </a:rPr>
              <a:t>）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单位换算：　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1 t =1 000 kg  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　                                  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1 kg=1 000 g  </a:t>
            </a: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    </a:t>
            </a:r>
            <a:endParaRPr lang="zh-CN" altLang="en-US" sz="3200" dirty="0"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　                                  </a:t>
            </a:r>
            <a:r>
              <a:rPr lang="en-US" altLang="zh-CN" sz="3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sym typeface="+mn-ea"/>
              </a:rPr>
              <a:t>1 g=1 000 mg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988695" y="1278255"/>
            <a:ext cx="1067054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>
              <a:lnSpc>
                <a:spcPct val="150000"/>
              </a:lnSpc>
            </a:pPr>
            <a:r>
              <a:rPr lang="en-US" altLang="zh-CN" sz="4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sz="4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阅读教材第</a:t>
            </a:r>
            <a:r>
              <a:rPr lang="en-US" altLang="zh-CN" sz="4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140</a:t>
            </a:r>
            <a:r>
              <a:rPr lang="zh-CN" altLang="en-US" sz="4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页</a:t>
            </a:r>
            <a:r>
              <a:rPr lang="zh-CN" sz="4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sz="4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科学世界</a:t>
            </a:r>
            <a:r>
              <a:rPr lang="zh-CN" sz="4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sz="4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indent="0">
              <a:lnSpc>
                <a:spcPct val="150000"/>
              </a:lnSpc>
            </a:pPr>
            <a:r>
              <a:rPr lang="zh-CN" sz="4400" b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质量单位——千克的由来。</a:t>
            </a:r>
            <a:endParaRPr lang="zh-CN" altLang="en-US" sz="4400" b="1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5" name="Picture 11" descr="国际千克原器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603" y="3396615"/>
            <a:ext cx="2614612" cy="3003550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DFhMWQ3YWMwODE0NjQ2YWQxZGRlMTQwNGVmMWQwYT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1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2"/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3"/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5"/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35,&quot;width&quot;:1952.4992125984252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35,&quot;width&quot;:1952.499212598425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8,&quot;left&quot;:69.1,&quot;top&quot;:216.2,&quot;width&quot;:320.7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8,&quot;left&quot;:69.1,&quot;top&quot;:216.2,&quot;width&quot;:320.7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8,&quot;left&quot;:69.1,&quot;top&quot;:216.2,&quot;width&quot;:320.7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8,&quot;left&quot;:69.1,&quot;top&quot;:216.2,&quot;width&quot;:320.7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8,&quot;left&quot;:69.1,&quot;top&quot;:216.2,&quot;width&quot;:320.7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8,&quot;left&quot;:69.1,&quot;top&quot;:216.2,&quot;width&quot;:320.7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8,&quot;left&quot;:69.1,&quot;top&quot;:216.2,&quot;width&quot;:320.7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8,&quot;left&quot;:69.1,&quot;top&quot;:216.2,&quot;width&quot;:320.7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8,&quot;left&quot;:69.1,&quot;top&quot;:216.2,&quot;width&quot;:320.7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9.8,&quot;left&quot;:69.1,&quot;top&quot;:216.2,&quot;width&quot;:320.7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475,&quot;width&quot;:12660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960,&quot;width&quot;:434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954,&quot;width&quot;:6209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6"/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7"/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8"/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9"/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1088</Words>
  <Application>Microsoft Office PowerPoint</Application>
  <PresentationFormat>宽屏</PresentationFormat>
  <Paragraphs>151</Paragraphs>
  <Slides>36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7" baseType="lpstr">
      <vt:lpstr>NEU-BZ-S92</vt:lpstr>
      <vt:lpstr>方正书宋_GBK</vt:lpstr>
      <vt:lpstr>黑体</vt:lpstr>
      <vt:lpstr>隶书</vt:lpstr>
      <vt:lpstr>宋体</vt:lpstr>
      <vt:lpstr>微软雅黑</vt:lpstr>
      <vt:lpstr>Arial</vt:lpstr>
      <vt:lpstr>Calibri</vt:lpstr>
      <vt:lpstr>Century Gothic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1</cp:revision>
  <dcterms:created xsi:type="dcterms:W3CDTF">2019-06-19T02:08:00Z</dcterms:created>
  <dcterms:modified xsi:type="dcterms:W3CDTF">2024-09-27T07:08:40Z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4DDCDB3EF42541B1AFB0238572CEC59D</vt:lpwstr>
  </property>
</Properties>
</file>