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F:\h\&#24453;&#20256;\2007-10-5&#23558;&#29992;&#35838;&#20214;1\&#27818;&#31908;&#29256;&#12298;8.1&#21147;&#12299;&#20840;&#35838;ppt\h22.avi" TargetMode="External"/><Relationship Id="rId1" Type="http://schemas.openxmlformats.org/officeDocument/2006/relationships/video" Target="file:///F:\h\&#24453;&#20256;\2007-10-5&#23558;&#29992;&#35838;&#20214;1\&#27818;&#31908;&#29256;&#12298;8.1&#21147;&#12299;&#20840;&#35838;ppt\h21.avi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h\&#24453;&#20256;\2007-10-5&#23558;&#29992;&#35838;&#20214;1\&#27818;&#31908;&#29256;&#12298;8.1&#21147;&#12299;&#20840;&#35838;ppt\h23.avi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h\&#24453;&#20256;\2007-10-5&#23558;&#29992;&#35838;&#20214;1\&#27818;&#31908;&#29256;&#12298;8.1&#21147;&#12299;&#20840;&#35838;ppt\h00.avi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h\&#24453;&#20256;\2007-10-5&#23558;&#29992;&#35838;&#20214;1\&#27818;&#31908;&#29256;&#12298;8.1&#21147;&#12299;&#20840;&#35838;ppt\h32.avi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h\&#24453;&#20256;\2007-10-5&#23558;&#29992;&#35838;&#20214;1\&#27818;&#31908;&#29256;&#12298;8.1&#21147;&#12299;&#20840;&#35838;ppt\h33.avi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ports.sina.com.cn/g/p/2005-03-30/07031477951.s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F:\h\&#24453;&#20256;\2007-10-5&#23558;&#29992;&#35838;&#20214;1\&#27818;&#31908;&#29256;&#12298;8.1&#21147;&#12299;&#20840;&#35838;ppt\h11.avi" TargetMode="External"/><Relationship Id="rId1" Type="http://schemas.openxmlformats.org/officeDocument/2006/relationships/video" Target="file:///F:\h\&#24453;&#20256;\2007-10-5&#23558;&#29992;&#35838;&#20214;1\&#27818;&#31908;&#29256;&#12298;8.1&#21147;&#12299;&#20840;&#35838;ppt\h10.avi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F:\h\&#24453;&#20256;\2007-10-5&#23558;&#29992;&#35838;&#20214;1\&#27818;&#31908;&#29256;&#12298;8.1&#21147;&#12299;&#20840;&#35838;ppt\h13.avi" TargetMode="External"/><Relationship Id="rId1" Type="http://schemas.openxmlformats.org/officeDocument/2006/relationships/video" Target="file:///F:\h\&#24453;&#20256;\2007-10-5&#23558;&#29992;&#35838;&#20214;1\&#27818;&#31908;&#29256;&#12298;8.1&#21147;&#12299;&#20840;&#35838;ppt\h12.avi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181100" y="1444625"/>
            <a:ext cx="7358063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8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6.1</a:t>
            </a:r>
            <a:r>
              <a:rPr lang="zh-CN" altLang="en-US" sz="8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怎样认识力</a:t>
            </a:r>
          </a:p>
        </p:txBody>
      </p:sp>
      <p:sp>
        <p:nvSpPr>
          <p:cNvPr id="2051" name="Text Box 11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1403350" y="3789363"/>
            <a:ext cx="3240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什么是力</a:t>
            </a:r>
          </a:p>
        </p:txBody>
      </p:sp>
      <p:sp>
        <p:nvSpPr>
          <p:cNvPr id="2052" name="Text Box 1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68313" y="4652963"/>
            <a:ext cx="43926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力的作用是相互的 </a:t>
            </a:r>
          </a:p>
        </p:txBody>
      </p:sp>
      <p:sp>
        <p:nvSpPr>
          <p:cNvPr id="2053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148263" y="3860800"/>
            <a:ext cx="309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力的作用效果 </a:t>
            </a:r>
          </a:p>
        </p:txBody>
      </p:sp>
      <p:sp>
        <p:nvSpPr>
          <p:cNvPr id="2054" name="Text Box 14"/>
          <p:cNvSpPr txBox="1">
            <a:spLocks noChangeArrowheads="1"/>
          </p:cNvSpPr>
          <p:nvPr/>
        </p:nvSpPr>
        <p:spPr bwMode="auto">
          <a:xfrm>
            <a:off x="5292725" y="4508500"/>
            <a:ext cx="2808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力的三要素 </a:t>
            </a:r>
          </a:p>
        </p:txBody>
      </p:sp>
      <p:sp>
        <p:nvSpPr>
          <p:cNvPr id="2055" name="Text Box 16"/>
          <p:cNvSpPr txBox="1">
            <a:spLocks noChangeArrowheads="1"/>
          </p:cNvSpPr>
          <p:nvPr/>
        </p:nvSpPr>
        <p:spPr bwMode="auto">
          <a:xfrm>
            <a:off x="1908175" y="333375"/>
            <a:ext cx="18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 sz="4000" b="1"/>
          </a:p>
        </p:txBody>
      </p:sp>
    </p:spTree>
    <p:extLst>
      <p:ext uri="{BB962C8B-B14F-4D97-AF65-F5344CB8AC3E}">
        <p14:creationId xmlns:p14="http://schemas.microsoft.com/office/powerpoint/2010/main" val="2819269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403350" y="1052513"/>
            <a:ext cx="687228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4400" b="1">
                <a:solidFill>
                  <a:srgbClr val="FF0000"/>
                </a:solidFill>
              </a:rPr>
              <a:t>有力作用的两物体要不要相互接触呢？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692275" y="3357563"/>
            <a:ext cx="611981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5400" b="1">
                <a:solidFill>
                  <a:srgbClr val="FF0000"/>
                </a:solidFill>
              </a:rPr>
              <a:t>有力作用的两物体</a:t>
            </a:r>
            <a:r>
              <a:rPr lang="zh-CN" altLang="en-US" sz="6000" b="1" u="sng"/>
              <a:t>不一定</a:t>
            </a:r>
            <a:r>
              <a:rPr lang="zh-CN" altLang="en-US" sz="5400" b="1">
                <a:solidFill>
                  <a:srgbClr val="FF0000"/>
                </a:solidFill>
              </a:rPr>
              <a:t>要相互接触 </a:t>
            </a:r>
          </a:p>
        </p:txBody>
      </p:sp>
    </p:spTree>
    <p:extLst>
      <p:ext uri="{BB962C8B-B14F-4D97-AF65-F5344CB8AC3E}">
        <p14:creationId xmlns:p14="http://schemas.microsoft.com/office/powerpoint/2010/main" val="355852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1484313"/>
            <a:ext cx="49688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400" b="1">
                <a:solidFill>
                  <a:srgbClr val="FF0000"/>
                </a:solidFill>
              </a:rPr>
              <a:t>2</a:t>
            </a:r>
            <a:r>
              <a:rPr lang="zh-CN" altLang="en-US" sz="4400" b="1">
                <a:solidFill>
                  <a:srgbClr val="FF0000"/>
                </a:solidFill>
              </a:rPr>
              <a:t>、用气球压钢尺 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3059113" y="2997200"/>
            <a:ext cx="75612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气球对钢尺有力的作用 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132138" y="4365625"/>
            <a:ext cx="6913562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 u="sng">
                <a:solidFill>
                  <a:srgbClr val="FF0000"/>
                </a:solidFill>
              </a:rPr>
              <a:t>同时</a:t>
            </a:r>
            <a:r>
              <a:rPr lang="zh-CN" altLang="en-US" sz="4400" b="1">
                <a:solidFill>
                  <a:srgbClr val="FF0000"/>
                </a:solidFill>
              </a:rPr>
              <a:t>钢尺对气球有力的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作用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250825" y="2997200"/>
            <a:ext cx="24479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钢尺形变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323850" y="4365625"/>
            <a:ext cx="2665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气球形变</a:t>
            </a:r>
          </a:p>
        </p:txBody>
      </p:sp>
    </p:spTree>
    <p:extLst>
      <p:ext uri="{BB962C8B-B14F-4D97-AF65-F5344CB8AC3E}">
        <p14:creationId xmlns:p14="http://schemas.microsoft.com/office/powerpoint/2010/main" val="300734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2" grpId="0"/>
      <p:bldP spid="50183" grpId="0"/>
      <p:bldP spid="501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h21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981075"/>
            <a:ext cx="3048000" cy="2286000"/>
          </a:xfrm>
        </p:spPr>
      </p:pic>
      <p:pic>
        <p:nvPicPr>
          <p:cNvPr id="21510" name="h22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981075"/>
            <a:ext cx="3048000" cy="2286000"/>
          </a:xfrm>
        </p:spPr>
      </p:pic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4953000" y="3429000"/>
            <a:ext cx="3168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球由动到静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914400" y="3429000"/>
            <a:ext cx="3168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球由静到动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2700338" y="4797425"/>
            <a:ext cx="56165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速度大小改变</a:t>
            </a:r>
          </a:p>
        </p:txBody>
      </p:sp>
      <p:sp>
        <p:nvSpPr>
          <p:cNvPr id="13319" name="Freeform 14"/>
          <p:cNvSpPr>
            <a:spLocks noChangeArrowheads="1"/>
          </p:cNvSpPr>
          <p:nvPr/>
        </p:nvSpPr>
        <p:spPr bwMode="auto">
          <a:xfrm>
            <a:off x="796925" y="908050"/>
            <a:ext cx="3184525" cy="2376488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3 h 1458"/>
              <a:gd name="T10" fmla="*/ 2669477 w 1960"/>
              <a:gd name="T11" fmla="*/ 2154813 h 1458"/>
              <a:gd name="T12" fmla="*/ 2669477 w 1960"/>
              <a:gd name="T13" fmla="*/ 2376488 h 1458"/>
              <a:gd name="T14" fmla="*/ 16248 w 1960"/>
              <a:gd name="T15" fmla="*/ 2376488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320" name="Freeform 15"/>
          <p:cNvSpPr>
            <a:spLocks noChangeArrowheads="1"/>
          </p:cNvSpPr>
          <p:nvPr/>
        </p:nvSpPr>
        <p:spPr bwMode="auto">
          <a:xfrm>
            <a:off x="5091113" y="890588"/>
            <a:ext cx="3184525" cy="2376487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2 h 1458"/>
              <a:gd name="T10" fmla="*/ 2669477 w 1960"/>
              <a:gd name="T11" fmla="*/ 2154812 h 1458"/>
              <a:gd name="T12" fmla="*/ 2669477 w 1960"/>
              <a:gd name="T13" fmla="*/ 2376487 h 1458"/>
              <a:gd name="T14" fmla="*/ 16248 w 1960"/>
              <a:gd name="T15" fmla="*/ 2376487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321" name="Text Box 16"/>
          <p:cNvSpPr txBox="1">
            <a:spLocks noChangeArrowheads="1"/>
          </p:cNvSpPr>
          <p:nvPr/>
        </p:nvSpPr>
        <p:spPr bwMode="auto">
          <a:xfrm>
            <a:off x="719138" y="0"/>
            <a:ext cx="84248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那么力有什么样的作用效果呢？ </a:t>
            </a:r>
          </a:p>
        </p:txBody>
      </p:sp>
    </p:spTree>
    <p:extLst>
      <p:ext uri="{BB962C8B-B14F-4D97-AF65-F5344CB8AC3E}">
        <p14:creationId xmlns:p14="http://schemas.microsoft.com/office/powerpoint/2010/main" val="58150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215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vide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1508"/>
                </p:tgtEl>
              </p:cMediaNode>
            </p:vide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15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8" dur="1" fill="hold"/>
                                        <p:tgtEl>
                                          <p:spTgt spid="215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0"/>
                  </p:tgtEl>
                </p:cond>
              </p:nextCondLst>
            </p:seq>
            <p:vide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1510"/>
                </p:tgtEl>
              </p:cMediaNode>
            </p:video>
          </p:childTnLst>
        </p:cTn>
      </p:par>
    </p:tnLst>
    <p:bldLst>
      <p:bldP spid="21514" grpId="0"/>
      <p:bldP spid="21515" grpId="0"/>
      <p:bldP spid="215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h23.avi">
            <a:hlinkClick r:id="" action="ppaction://media"/>
          </p:cNvPr>
          <p:cNvPicPr>
            <a:picLocks noGrp="1" noRot="1" noChangeAspect="1" noChangeArrowheads="1"/>
          </p:cNvPicPr>
          <p:nvPr>
            <p:ph idx="4294967295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765175"/>
            <a:ext cx="4248150" cy="3186113"/>
          </a:xfrm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148263" y="1557338"/>
            <a:ext cx="3024187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运动员用头顶球</a:t>
            </a:r>
          </a:p>
        </p:txBody>
      </p:sp>
      <p:sp>
        <p:nvSpPr>
          <p:cNvPr id="14340" name="Freeform 7"/>
          <p:cNvSpPr>
            <a:spLocks noChangeArrowheads="1"/>
          </p:cNvSpPr>
          <p:nvPr/>
        </p:nvSpPr>
        <p:spPr bwMode="auto">
          <a:xfrm>
            <a:off x="755650" y="404813"/>
            <a:ext cx="4422775" cy="3600450"/>
          </a:xfrm>
          <a:custGeom>
            <a:avLst/>
            <a:gdLst>
              <a:gd name="T0" fmla="*/ 0 w 1960"/>
              <a:gd name="T1" fmla="*/ 4939 h 1458"/>
              <a:gd name="T2" fmla="*/ 1094411 w 1960"/>
              <a:gd name="T3" fmla="*/ 37042 h 1458"/>
              <a:gd name="T4" fmla="*/ 1270420 w 1960"/>
              <a:gd name="T5" fmla="*/ 4939 h 1458"/>
              <a:gd name="T6" fmla="*/ 4422775 w 1960"/>
              <a:gd name="T7" fmla="*/ 14817 h 1458"/>
              <a:gd name="T8" fmla="*/ 4422775 w 1960"/>
              <a:gd name="T9" fmla="*/ 3264606 h 1458"/>
              <a:gd name="T10" fmla="*/ 3707459 w 1960"/>
              <a:gd name="T11" fmla="*/ 3264606 h 1458"/>
              <a:gd name="T12" fmla="*/ 3707459 w 1960"/>
              <a:gd name="T13" fmla="*/ 3600450 h 1458"/>
              <a:gd name="T14" fmla="*/ 22565 w 1960"/>
              <a:gd name="T15" fmla="*/ 3600450 h 1458"/>
              <a:gd name="T16" fmla="*/ 0 w 1960"/>
              <a:gd name="T17" fmla="*/ 4939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555875" y="4365625"/>
            <a:ext cx="5472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运动方向发生改变</a:t>
            </a:r>
          </a:p>
        </p:txBody>
      </p:sp>
    </p:spTree>
    <p:extLst>
      <p:ext uri="{BB962C8B-B14F-4D97-AF65-F5344CB8AC3E}">
        <p14:creationId xmlns:p14="http://schemas.microsoft.com/office/powerpoint/2010/main" val="694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245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0"/>
                  </p:tgtEl>
                </p:cond>
              </p:nextCondLst>
            </p:seq>
            <p:vide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4580"/>
                </p:tgtEl>
              </p:cMediaNode>
            </p:video>
          </p:childTnLst>
        </p:cTn>
      </p:par>
    </p:tnLst>
    <p:bldLst>
      <p:bldP spid="24582" grpId="0"/>
      <p:bldP spid="24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4427538" y="1268413"/>
            <a:ext cx="1584325" cy="3816350"/>
          </a:xfrm>
          <a:prstGeom prst="bracePair">
            <a:avLst>
              <a:gd name="adj" fmla="val 25000"/>
            </a:avLst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 sz="4400" u="sng"/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4284663" y="836613"/>
            <a:ext cx="936625" cy="4752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 sz="4400" u="sng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39750" y="3644900"/>
            <a:ext cx="5472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运动方向发生改变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00113" y="1989138"/>
            <a:ext cx="56165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速度大小改变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227763" y="2492375"/>
            <a:ext cx="2592387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运动状态改变</a:t>
            </a:r>
          </a:p>
        </p:txBody>
      </p:sp>
    </p:spTree>
    <p:extLst>
      <p:ext uri="{BB962C8B-B14F-4D97-AF65-F5344CB8AC3E}">
        <p14:creationId xmlns:p14="http://schemas.microsoft.com/office/powerpoint/2010/main" val="236499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29" grpId="0"/>
      <p:bldP spid="26628" grpId="0"/>
      <p:bldP spid="266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693420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1</a:t>
            </a:r>
            <a:r>
              <a:rPr lang="zh-CN" altLang="en-US" sz="3600" b="1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、什么是物理学中所说的力？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95400" y="2438400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  <a:ea typeface="仿宋_GB2312" pitchFamily="49" charset="-122"/>
              </a:rPr>
              <a:t>      </a:t>
            </a:r>
            <a:r>
              <a:rPr lang="zh-CN" altLang="en-US" sz="3200" b="1" dirty="0">
                <a:latin typeface="Times New Roman" pitchFamily="18" charset="0"/>
                <a:ea typeface="华文中宋" pitchFamily="2" charset="-122"/>
              </a:rPr>
              <a:t>物理学所说的力就是物体对物体推、拉、提、压的作用。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71550" y="3716338"/>
            <a:ext cx="731520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2</a:t>
            </a:r>
            <a:r>
              <a:rPr lang="zh-CN" altLang="en-US" sz="3600" b="1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、力能产生哪些效果？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752600" y="4724400"/>
            <a:ext cx="5562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latin typeface="Times New Roman" pitchFamily="18" charset="0"/>
                <a:ea typeface="华文中宋" pitchFamily="2" charset="-122"/>
              </a:rPr>
              <a:t>（</a:t>
            </a:r>
            <a:r>
              <a:rPr lang="en-US" altLang="zh-CN" sz="3200" b="1" dirty="0">
                <a:latin typeface="Times New Roman" pitchFamily="18" charset="0"/>
                <a:ea typeface="华文中宋" pitchFamily="2" charset="-122"/>
              </a:rPr>
              <a:t>1</a:t>
            </a:r>
            <a:r>
              <a:rPr lang="zh-CN" altLang="en-US" sz="3200" b="1" dirty="0">
                <a:latin typeface="Times New Roman" pitchFamily="18" charset="0"/>
                <a:ea typeface="华文中宋" pitchFamily="2" charset="-122"/>
              </a:rPr>
              <a:t>）改变物体的形状；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latin typeface="Times New Roman" pitchFamily="18" charset="0"/>
                <a:ea typeface="华文中宋" pitchFamily="2" charset="-122"/>
              </a:rPr>
              <a:t>（</a:t>
            </a:r>
            <a:r>
              <a:rPr lang="en-US" altLang="zh-CN" sz="3200" b="1" dirty="0">
                <a:latin typeface="Times New Roman" pitchFamily="18" charset="0"/>
                <a:ea typeface="华文中宋" pitchFamily="2" charset="-122"/>
              </a:rPr>
              <a:t>2</a:t>
            </a:r>
            <a:r>
              <a:rPr lang="zh-CN" altLang="en-US" sz="3200" b="1" dirty="0">
                <a:latin typeface="Times New Roman" pitchFamily="18" charset="0"/>
                <a:ea typeface="华文中宋" pitchFamily="2" charset="-122"/>
              </a:rPr>
              <a:t>）改变物体的运动状态。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81000" y="381000"/>
            <a:ext cx="1716088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练 习</a:t>
            </a:r>
            <a:r>
              <a:rPr lang="en-US" altLang="zh-CN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: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2286000" y="457200"/>
            <a:ext cx="160020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简答</a:t>
            </a:r>
          </a:p>
        </p:txBody>
      </p:sp>
    </p:spTree>
    <p:extLst>
      <p:ext uri="{BB962C8B-B14F-4D97-AF65-F5344CB8AC3E}">
        <p14:creationId xmlns:p14="http://schemas.microsoft.com/office/powerpoint/2010/main" val="423611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  <p:bldP spid="286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6142038" cy="8239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800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三、力的作用效果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00113" y="2349500"/>
            <a:ext cx="7627937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1</a:t>
            </a:r>
            <a:r>
              <a:rPr lang="zh-CN" alt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、改变物体的形状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00113" y="3933825"/>
            <a:ext cx="7885112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2</a:t>
            </a:r>
            <a:r>
              <a:rPr lang="zh-CN" altLang="en-US" sz="4000" dirty="0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、改变物体的运动状态</a:t>
            </a:r>
          </a:p>
        </p:txBody>
      </p:sp>
      <p:sp>
        <p:nvSpPr>
          <p:cNvPr id="20490" name="AutoShape 10"/>
          <p:cNvSpPr>
            <a:spLocks/>
          </p:cNvSpPr>
          <p:nvPr/>
        </p:nvSpPr>
        <p:spPr bwMode="auto">
          <a:xfrm>
            <a:off x="6516688" y="3573463"/>
            <a:ext cx="287337" cy="1512887"/>
          </a:xfrm>
          <a:prstGeom prst="leftBrace">
            <a:avLst>
              <a:gd name="adj1" fmla="val 4385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 sz="4400" u="sng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6732588" y="3573463"/>
            <a:ext cx="273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速度大小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732588" y="4365625"/>
            <a:ext cx="2665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运动方向</a:t>
            </a:r>
          </a:p>
        </p:txBody>
      </p:sp>
    </p:spTree>
    <p:extLst>
      <p:ext uri="{BB962C8B-B14F-4D97-AF65-F5344CB8AC3E}">
        <p14:creationId xmlns:p14="http://schemas.microsoft.com/office/powerpoint/2010/main" val="289770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5" grpId="0"/>
      <p:bldP spid="20486" grpId="0"/>
      <p:bldP spid="20490" grpId="0" animBg="1"/>
      <p:bldP spid="20491" grpId="0"/>
      <p:bldP spid="204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488238" y="4419600"/>
            <a:ext cx="165576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Times New Roman" pitchFamily="18" charset="0"/>
              </a:rPr>
              <a:t>形变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477000" y="2438400"/>
            <a:ext cx="15128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Times New Roman" pitchFamily="18" charset="0"/>
              </a:rPr>
              <a:t>形变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-828675" y="0"/>
            <a:ext cx="10591800" cy="7019925"/>
            <a:chOff x="-576" y="0"/>
            <a:chExt cx="6672" cy="4422"/>
          </a:xfrm>
        </p:grpSpPr>
        <p:sp>
          <p:nvSpPr>
            <p:cNvPr id="18439" name="Rectangle 6"/>
            <p:cNvSpPr>
              <a:spLocks noChangeArrowheads="1"/>
            </p:cNvSpPr>
            <p:nvPr/>
          </p:nvSpPr>
          <p:spPr bwMode="auto">
            <a:xfrm>
              <a:off x="-51" y="438"/>
              <a:ext cx="5624" cy="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800" b="1" dirty="0">
                  <a:latin typeface="Times New Roman" pitchFamily="18" charset="0"/>
                </a:rPr>
                <a:t>　</a:t>
              </a:r>
              <a:r>
                <a:rPr lang="zh-CN" altLang="en-US" sz="3600" b="1" dirty="0" smtClean="0">
                  <a:latin typeface="Times New Roman" pitchFamily="18" charset="0"/>
                </a:rPr>
                <a:t>下</a:t>
              </a:r>
              <a:r>
                <a:rPr lang="zh-CN" altLang="en-US" sz="3600" b="1" dirty="0">
                  <a:latin typeface="Times New Roman" pitchFamily="18" charset="0"/>
                </a:rPr>
                <a:t>列现象中，力改变了物体的形状，还是改变了物体的</a:t>
              </a:r>
              <a:r>
                <a:rPr lang="zh-CN" altLang="en-US" sz="3600" b="1" dirty="0" smtClean="0">
                  <a:latin typeface="Times New Roman" pitchFamily="18" charset="0"/>
                </a:rPr>
                <a:t>运动状态？</a:t>
              </a:r>
              <a:endParaRPr lang="zh-CN" altLang="en-US" sz="4000" b="1" dirty="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51207" name="Rectangle 7"/>
            <p:cNvSpPr/>
            <p:nvPr/>
          </p:nvSpPr>
          <p:spPr>
            <a:xfrm>
              <a:off x="-1" y="1618"/>
              <a:ext cx="6005" cy="51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>
                <a:defRPr/>
              </a:pP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1</a:t>
              </a:r>
              <a:r>
                <a:rPr lang="zh-CN" altLang="en-US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）用力把锯条折弯</a:t>
              </a: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_____________</a:t>
              </a:r>
              <a:endParaRPr lang="en-US" altLang="zh-CN" sz="4800" b="1" noProof="1">
                <a:ln/>
                <a:solidFill>
                  <a:schemeClr val="accent4"/>
                </a:solidFill>
                <a:latin typeface="Times New Roman" pitchFamily="18" charset="0"/>
              </a:endParaRPr>
            </a:p>
          </p:txBody>
        </p:sp>
        <p:sp>
          <p:nvSpPr>
            <p:cNvPr id="51208" name="Rectangle 8"/>
            <p:cNvSpPr/>
            <p:nvPr/>
          </p:nvSpPr>
          <p:spPr>
            <a:xfrm>
              <a:off x="-1" y="2205"/>
              <a:ext cx="6005" cy="51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>
                <a:defRPr/>
              </a:pP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2</a:t>
              </a:r>
              <a:r>
                <a:rPr lang="zh-CN" altLang="en-US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）刹车后自行车会减速</a:t>
              </a: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_________</a:t>
              </a:r>
              <a:endParaRPr lang="en-US" altLang="zh-CN" sz="4800" b="1" noProof="1">
                <a:ln/>
                <a:solidFill>
                  <a:schemeClr val="accent4"/>
                </a:solidFill>
                <a:latin typeface="Times New Roman" pitchFamily="18" charset="0"/>
              </a:endParaRPr>
            </a:p>
          </p:txBody>
        </p:sp>
        <p:sp>
          <p:nvSpPr>
            <p:cNvPr id="51209" name="Rectangle 9"/>
            <p:cNvSpPr/>
            <p:nvPr/>
          </p:nvSpPr>
          <p:spPr>
            <a:xfrm>
              <a:off x="-131" y="2834"/>
              <a:ext cx="6227" cy="51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>
                <a:defRPr/>
              </a:pP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3</a:t>
              </a:r>
              <a:r>
                <a:rPr lang="zh-CN" altLang="en-US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）用力压弹簧弹簧会缩短</a:t>
              </a: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_______</a:t>
              </a:r>
              <a:endParaRPr lang="en-US" altLang="zh-CN" sz="4800" b="1" noProof="1">
                <a:ln/>
                <a:solidFill>
                  <a:schemeClr val="accent4"/>
                </a:solidFill>
                <a:latin typeface="Times New Roman" pitchFamily="18" charset="0"/>
              </a:endParaRPr>
            </a:p>
          </p:txBody>
        </p:sp>
        <p:sp>
          <p:nvSpPr>
            <p:cNvPr id="51210" name="Rectangle 10"/>
            <p:cNvSpPr/>
            <p:nvPr/>
          </p:nvSpPr>
          <p:spPr>
            <a:xfrm>
              <a:off x="-576" y="3442"/>
              <a:ext cx="6135" cy="98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>
                <a:defRPr/>
              </a:pP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4</a:t>
              </a:r>
              <a:r>
                <a:rPr lang="zh-CN" altLang="en-US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）自由落下的物体越来越快</a:t>
              </a:r>
              <a:r>
                <a:rPr lang="en-US" altLang="zh-CN" sz="4800" b="1" noProof="1">
                  <a:ln/>
                  <a:solidFill>
                    <a:schemeClr val="accent4"/>
                  </a:solidFill>
                  <a:latin typeface="Times New Roman" pitchFamily="18" charset="0"/>
                  <a:cs typeface="+mn-ea"/>
                </a:rPr>
                <a:t>____________</a:t>
              </a:r>
              <a:endParaRPr lang="en-US" altLang="zh-CN" sz="4800" b="1" noProof="1">
                <a:ln/>
                <a:solidFill>
                  <a:schemeClr val="accent4"/>
                </a:solidFill>
                <a:latin typeface="Times New Roman" pitchFamily="18" charset="0"/>
              </a:endParaRPr>
            </a:p>
          </p:txBody>
        </p:sp>
        <p:sp>
          <p:nvSpPr>
            <p:cNvPr id="18444" name="Rectangle 11"/>
            <p:cNvSpPr>
              <a:spLocks noChangeArrowheads="1"/>
            </p:cNvSpPr>
            <p:nvPr/>
          </p:nvSpPr>
          <p:spPr bwMode="auto">
            <a:xfrm>
              <a:off x="269" y="0"/>
              <a:ext cx="1089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4000" b="1" i="1" dirty="0">
                  <a:latin typeface="Times New Roman" pitchFamily="18" charset="0"/>
                </a:rPr>
                <a:t>练习：</a:t>
              </a:r>
            </a:p>
          </p:txBody>
        </p:sp>
      </p:grp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6553200" y="3429000"/>
            <a:ext cx="28082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Times New Roman" pitchFamily="18" charset="0"/>
              </a:rPr>
              <a:t>运动状态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1979613" y="6110288"/>
            <a:ext cx="4176712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  <a:latin typeface="Times New Roman" pitchFamily="18" charset="0"/>
              </a:rPr>
              <a:t>运动状态改变</a:t>
            </a:r>
          </a:p>
        </p:txBody>
      </p:sp>
    </p:spTree>
    <p:extLst>
      <p:ext uri="{BB962C8B-B14F-4D97-AF65-F5344CB8AC3E}">
        <p14:creationId xmlns:p14="http://schemas.microsoft.com/office/powerpoint/2010/main" val="9068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96" grpId="0"/>
      <p:bldP spid="1639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45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19459" name="文本占位符 4505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CN" altLang="en-US" sz="4000" b="1" dirty="0" smtClean="0"/>
              <a:t>力的作用是相互的</a:t>
            </a:r>
          </a:p>
        </p:txBody>
      </p:sp>
    </p:spTree>
    <p:extLst>
      <p:ext uri="{BB962C8B-B14F-4D97-AF65-F5344CB8AC3E}">
        <p14:creationId xmlns:p14="http://schemas.microsoft.com/office/powerpoint/2010/main" val="44682656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1052513"/>
            <a:ext cx="51593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</a:rPr>
              <a:t>1</a:t>
            </a:r>
            <a:r>
              <a:rPr lang="zh-CN" altLang="en-US" sz="4400" b="1">
                <a:solidFill>
                  <a:srgbClr val="FF0000"/>
                </a:solidFill>
              </a:rPr>
              <a:t>、右手打左手实验 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533400" y="2209800"/>
            <a:ext cx="25923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4400" b="1">
                <a:solidFill>
                  <a:srgbClr val="FF0000"/>
                </a:solidFill>
              </a:rPr>
              <a:t>左手痛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11188" y="4005263"/>
            <a:ext cx="2055812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rgbClr val="FF0000"/>
                </a:solidFill>
              </a:rPr>
              <a:t>右手痛</a:t>
            </a:r>
          </a:p>
          <a:p>
            <a:pPr eaLnBrk="1" hangingPunct="1">
              <a:spcBef>
                <a:spcPct val="50000"/>
              </a:spcBef>
            </a:pPr>
            <a:endParaRPr lang="en-US" altLang="zh-CN" sz="4400"/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895600" y="2209800"/>
            <a:ext cx="5638800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rgbClr val="FF0000"/>
                </a:solidFill>
              </a:rPr>
              <a:t>因为右手对左手施加了力</a:t>
            </a:r>
          </a:p>
          <a:p>
            <a:pPr eaLnBrk="1" hangingPunct="1">
              <a:spcBef>
                <a:spcPct val="50000"/>
              </a:spcBef>
            </a:pPr>
            <a:endParaRPr lang="en-US" altLang="zh-CN" sz="4400"/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971800" y="4038600"/>
            <a:ext cx="5791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因为</a:t>
            </a:r>
            <a:r>
              <a:rPr lang="zh-CN" altLang="en-US" sz="4400" b="1" u="sng"/>
              <a:t>同时</a:t>
            </a:r>
            <a:r>
              <a:rPr lang="zh-CN" altLang="en-US" sz="4400" b="1">
                <a:solidFill>
                  <a:srgbClr val="FF0000"/>
                </a:solidFill>
              </a:rPr>
              <a:t>左手对右手也施加了力</a:t>
            </a:r>
          </a:p>
        </p:txBody>
      </p:sp>
    </p:spTree>
    <p:extLst>
      <p:ext uri="{BB962C8B-B14F-4D97-AF65-F5344CB8AC3E}">
        <p14:creationId xmlns:p14="http://schemas.microsoft.com/office/powerpoint/2010/main" val="181736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  <p:bldP spid="49161" grpId="0"/>
      <p:bldP spid="491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2627313" y="620713"/>
            <a:ext cx="3960812" cy="302418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4400" u="sng"/>
          </a:p>
        </p:txBody>
      </p:sp>
      <p:pic>
        <p:nvPicPr>
          <p:cNvPr id="3076" name="h00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60350"/>
            <a:ext cx="6372225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1042988" y="2276475"/>
            <a:ext cx="7273925" cy="13811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CN" altLang="en-US" sz="3600" b="1" u="sng" kern="10">
                <a:gradFill rotWithShape="0">
                  <a:gsLst>
                    <a:gs pos="0">
                      <a:srgbClr val="FF0066"/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隶书"/>
                <a:ea typeface="隶书"/>
              </a:rPr>
              <a:t>那什么是物理中的力呢？</a:t>
            </a:r>
          </a:p>
        </p:txBody>
      </p:sp>
    </p:spTree>
    <p:extLst>
      <p:ext uri="{BB962C8B-B14F-4D97-AF65-F5344CB8AC3E}">
        <p14:creationId xmlns:p14="http://schemas.microsoft.com/office/powerpoint/2010/main" val="56713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0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video>
              <p:cMediaNode>
                <p:cTn id="13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076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h32.avi">
            <a:hlinkClick r:id="" action="ppaction://media"/>
          </p:cNvPr>
          <p:cNvPicPr>
            <a:picLocks noGrp="1" noRot="1" noChangeAspect="1" noChangeArrowheads="1"/>
          </p:cNvPicPr>
          <p:nvPr>
            <p:ph idx="4294967295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476250"/>
            <a:ext cx="3048000" cy="2286000"/>
          </a:xfrm>
        </p:spPr>
      </p:pic>
      <p:sp>
        <p:nvSpPr>
          <p:cNvPr id="21507" name="Freeform 6"/>
          <p:cNvSpPr>
            <a:spLocks noChangeArrowheads="1"/>
          </p:cNvSpPr>
          <p:nvPr/>
        </p:nvSpPr>
        <p:spPr bwMode="auto">
          <a:xfrm>
            <a:off x="468313" y="404813"/>
            <a:ext cx="3184525" cy="2376487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2 h 1458"/>
              <a:gd name="T10" fmla="*/ 2669477 w 1960"/>
              <a:gd name="T11" fmla="*/ 2154812 h 1458"/>
              <a:gd name="T12" fmla="*/ 2669477 w 1960"/>
              <a:gd name="T13" fmla="*/ 2376487 h 1458"/>
              <a:gd name="T14" fmla="*/ 16248 w 1960"/>
              <a:gd name="T15" fmla="*/ 2376487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4067175" y="2060575"/>
            <a:ext cx="59753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他为什么会往后退？</a:t>
            </a:r>
          </a:p>
        </p:txBody>
      </p:sp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4067175" y="188913"/>
            <a:ext cx="48609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穿旱冰鞋的小孩用手推墙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4140200" y="1196975"/>
            <a:ext cx="4608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小孩对墙有施加了力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987675" y="3716338"/>
            <a:ext cx="23764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施力物体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6084888" y="3716338"/>
            <a:ext cx="2376487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受力物体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4925" y="4508500"/>
            <a:ext cx="24495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小孩推墙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339975" y="2924175"/>
            <a:ext cx="5616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墙对小孩有施加了力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07950" y="5229225"/>
            <a:ext cx="2663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墙对小孩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348038" y="4437063"/>
            <a:ext cx="1584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小孩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6156325" y="5229225"/>
            <a:ext cx="1584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小孩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443663" y="4437063"/>
            <a:ext cx="865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墙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708400" y="5229225"/>
            <a:ext cx="865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墙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323850" y="5949950"/>
            <a:ext cx="8280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800" b="1" u="sng">
                <a:solidFill>
                  <a:srgbClr val="FF0000"/>
                </a:solidFill>
              </a:rPr>
              <a:t>施力物体和受力物体正好互换 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34925" y="0"/>
            <a:ext cx="9144000" cy="371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 sz="4400" u="sng"/>
          </a:p>
        </p:txBody>
      </p:sp>
    </p:spTree>
    <p:extLst>
      <p:ext uri="{BB962C8B-B14F-4D97-AF65-F5344CB8AC3E}">
        <p14:creationId xmlns:p14="http://schemas.microsoft.com/office/powerpoint/2010/main" val="54962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4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2" dur="1" fill="hold"/>
                                        <p:tgtEl>
                                          <p:spTgt spid="174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6"/>
                  </p:tgtEl>
                </p:cond>
              </p:nextCondLst>
            </p:seq>
            <p:video>
              <p:cMediaNode>
                <p:cTn id="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416"/>
                </p:tgtEl>
              </p:cMediaNode>
            </p:video>
          </p:childTnLst>
        </p:cTn>
      </p:par>
    </p:tnLst>
    <p:bldLst>
      <p:bldP spid="17418" grpId="0"/>
      <p:bldP spid="17423" grpId="0"/>
      <p:bldP spid="17424" grpId="0"/>
      <p:bldP spid="17425" grpId="0"/>
      <p:bldP spid="17426" grpId="0"/>
      <p:bldP spid="17428" grpId="0"/>
      <p:bldP spid="17429" grpId="0"/>
      <p:bldP spid="17430" grpId="0"/>
      <p:bldP spid="17431" grpId="0"/>
      <p:bldP spid="17432" grpId="0"/>
      <p:bldP spid="17433" grpId="0"/>
      <p:bldP spid="17434" grpId="0"/>
      <p:bldP spid="17436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WordArt 5"/>
          <p:cNvSpPr>
            <a:spLocks noChangeArrowheads="1" noChangeShapeType="1" noTextEdit="1"/>
          </p:cNvSpPr>
          <p:nvPr/>
        </p:nvSpPr>
        <p:spPr bwMode="auto">
          <a:xfrm>
            <a:off x="863600" y="685800"/>
            <a:ext cx="7416800" cy="2316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CN" altLang="en-US" sz="3600" u="sng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宋体"/>
                <a:ea typeface="宋体"/>
              </a:rPr>
              <a:t>力的作用是相互的 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838200" y="3886200"/>
            <a:ext cx="79248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5400" dirty="0">
                <a:solidFill>
                  <a:srgbClr val="FF0000"/>
                </a:solidFill>
              </a:rPr>
              <a:t>一个物体既是施力物体</a:t>
            </a:r>
            <a:r>
              <a:rPr lang="zh-CN" altLang="en-US" sz="5400" b="1" u="sng" dirty="0">
                <a:solidFill>
                  <a:srgbClr val="FF0000"/>
                </a:solidFill>
              </a:rPr>
              <a:t>同时</a:t>
            </a:r>
            <a:r>
              <a:rPr lang="zh-CN" altLang="en-US" sz="5400" dirty="0">
                <a:solidFill>
                  <a:srgbClr val="FF0000"/>
                </a:solidFill>
              </a:rPr>
              <a:t>也是受力物体</a:t>
            </a:r>
            <a:r>
              <a:rPr lang="en-US" altLang="zh-CN" sz="5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30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48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23555" name="文本占位符 48130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zh-CN" altLang="en-US" sz="6000" dirty="0" smtClean="0"/>
              <a:t>力的三要素</a:t>
            </a:r>
          </a:p>
        </p:txBody>
      </p:sp>
    </p:spTree>
    <p:extLst>
      <p:ext uri="{BB962C8B-B14F-4D97-AF65-F5344CB8AC3E}">
        <p14:creationId xmlns:p14="http://schemas.microsoft.com/office/powerpoint/2010/main" val="319191821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395288" y="0"/>
            <a:ext cx="4953000" cy="5105400"/>
            <a:chOff x="0" y="0"/>
            <a:chExt cx="3120" cy="3216"/>
          </a:xfrm>
        </p:grpSpPr>
        <p:sp>
          <p:nvSpPr>
            <p:cNvPr id="24593" name="AutoShape 3" descr="works001"/>
            <p:cNvSpPr>
              <a:spLocks noChangeAspect="1" noChangeArrowheads="1"/>
            </p:cNvSpPr>
            <p:nvPr/>
          </p:nvSpPr>
          <p:spPr bwMode="auto">
            <a:xfrm>
              <a:off x="0" y="1350"/>
              <a:ext cx="900" cy="1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2400">
                <a:latin typeface="Times New Roman" pitchFamily="18" charset="0"/>
              </a:endParaRPr>
            </a:p>
          </p:txBody>
        </p:sp>
        <p:pic>
          <p:nvPicPr>
            <p:cNvPr id="24594" name="Picture 4" descr="BFD-03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" y="0"/>
              <a:ext cx="1705" cy="3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5" name="Line 5"/>
            <p:cNvSpPr>
              <a:spLocks noChangeShapeType="1"/>
            </p:cNvSpPr>
            <p:nvPr/>
          </p:nvSpPr>
          <p:spPr bwMode="auto">
            <a:xfrm>
              <a:off x="1968" y="168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96" name="Text Box 6"/>
            <p:cNvSpPr txBox="1">
              <a:spLocks noChangeArrowheads="1"/>
            </p:cNvSpPr>
            <p:nvPr/>
          </p:nvSpPr>
          <p:spPr bwMode="auto">
            <a:xfrm>
              <a:off x="0" y="1488"/>
              <a:ext cx="4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33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597" name="Line 7"/>
            <p:cNvSpPr>
              <a:spLocks noChangeShapeType="1"/>
            </p:cNvSpPr>
            <p:nvPr/>
          </p:nvSpPr>
          <p:spPr bwMode="auto">
            <a:xfrm>
              <a:off x="336" y="163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98" name="Text Box 8"/>
            <p:cNvSpPr txBox="1">
              <a:spLocks noChangeArrowheads="1"/>
            </p:cNvSpPr>
            <p:nvPr/>
          </p:nvSpPr>
          <p:spPr bwMode="auto">
            <a:xfrm>
              <a:off x="2832" y="1488"/>
              <a:ext cx="2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3300"/>
                  </a:solidFill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24579" name="Group 9"/>
          <p:cNvGrpSpPr>
            <a:grpSpLocks/>
          </p:cNvGrpSpPr>
          <p:nvPr/>
        </p:nvGrpSpPr>
        <p:grpSpPr bwMode="auto">
          <a:xfrm>
            <a:off x="5292725" y="0"/>
            <a:ext cx="3429000" cy="2079625"/>
            <a:chOff x="3408" y="2688"/>
            <a:chExt cx="2160" cy="1310"/>
          </a:xfrm>
        </p:grpSpPr>
        <p:pic>
          <p:nvPicPr>
            <p:cNvPr id="24588" name="Picture 10" descr="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408"/>
              <a:ext cx="2117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9" name="Line 11"/>
            <p:cNvSpPr>
              <a:spLocks noChangeShapeType="1"/>
            </p:cNvSpPr>
            <p:nvPr/>
          </p:nvSpPr>
          <p:spPr bwMode="auto">
            <a:xfrm flipV="1">
              <a:off x="4464" y="3216"/>
              <a:ext cx="1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90" name="Line 12"/>
            <p:cNvSpPr>
              <a:spLocks noChangeShapeType="1"/>
            </p:cNvSpPr>
            <p:nvPr/>
          </p:nvSpPr>
          <p:spPr bwMode="auto">
            <a:xfrm flipV="1">
              <a:off x="5232" y="3120"/>
              <a:ext cx="19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91" name="Text Box 13"/>
            <p:cNvSpPr txBox="1">
              <a:spLocks noChangeArrowheads="1"/>
            </p:cNvSpPr>
            <p:nvPr/>
          </p:nvSpPr>
          <p:spPr bwMode="auto">
            <a:xfrm>
              <a:off x="4512" y="2832"/>
              <a:ext cx="4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33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592" name="Text Box 14"/>
            <p:cNvSpPr txBox="1">
              <a:spLocks noChangeArrowheads="1"/>
            </p:cNvSpPr>
            <p:nvPr/>
          </p:nvSpPr>
          <p:spPr bwMode="auto">
            <a:xfrm>
              <a:off x="5280" y="2688"/>
              <a:ext cx="2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3300"/>
                  </a:solidFill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4343400" y="6096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Times New Roman" pitchFamily="18" charset="0"/>
              </a:rPr>
              <a:t>　　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5795963" y="2205038"/>
            <a:ext cx="3024187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imes New Roman" pitchFamily="18" charset="0"/>
              </a:rPr>
              <a:t>用扳手拧螺母的时候，手握在把的末端比握在把的中间，易于把螺母拧紧</a:t>
            </a:r>
            <a:r>
              <a:rPr lang="zh-CN" altLang="en-US" sz="2400">
                <a:latin typeface="Times New Roman" pitchFamily="18" charset="0"/>
              </a:rPr>
              <a:t>．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250825" y="5373688"/>
            <a:ext cx="49149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3300"/>
                </a:solidFill>
                <a:latin typeface="Times New Roman" pitchFamily="18" charset="0"/>
              </a:rPr>
              <a:t>力的作用点也能够影响它的作用效果．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0" y="333375"/>
            <a:ext cx="1827213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/>
              <a:t>推门的时候，推力作用到离门轴较远的点，比作用到离门轴较近的点，易于把门推开．</a:t>
            </a:r>
          </a:p>
          <a:p>
            <a:pPr eaLnBrk="1" hangingPunct="1">
              <a:spcBef>
                <a:spcPct val="50000"/>
              </a:spcBef>
            </a:pPr>
            <a:endParaRPr lang="zh-CN" altLang="en-US" sz="2400" b="1"/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4443413" y="4508500"/>
            <a:ext cx="4700587" cy="2636838"/>
            <a:chOff x="2562" y="2659"/>
            <a:chExt cx="2961" cy="1661"/>
          </a:xfrm>
        </p:grpSpPr>
        <p:pic>
          <p:nvPicPr>
            <p:cNvPr id="24585" name="Picture 20" descr="DUC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2947"/>
              <a:ext cx="1373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6" name="AutoShape 21"/>
            <p:cNvSpPr>
              <a:spLocks noChangeArrowheads="1"/>
            </p:cNvSpPr>
            <p:nvPr/>
          </p:nvSpPr>
          <p:spPr bwMode="auto">
            <a:xfrm>
              <a:off x="2562" y="2659"/>
              <a:ext cx="1951" cy="771"/>
            </a:xfrm>
            <a:prstGeom prst="cloudCallout">
              <a:avLst>
                <a:gd name="adj1" fmla="val 68296"/>
                <a:gd name="adj2" fmla="val 46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24587" name="Text Box 22"/>
            <p:cNvSpPr txBox="1">
              <a:spLocks noChangeArrowheads="1"/>
            </p:cNvSpPr>
            <p:nvPr/>
          </p:nvSpPr>
          <p:spPr bwMode="auto">
            <a:xfrm>
              <a:off x="2653" y="2704"/>
              <a:ext cx="213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3200" b="1">
                  <a:solidFill>
                    <a:schemeClr val="tx2"/>
                  </a:solidFill>
                </a:rPr>
                <a:t>讨论一下，得出的结论是</a:t>
              </a:r>
              <a:r>
                <a:rPr lang="en-US" altLang="zh-CN" sz="3200" b="1">
                  <a:solidFill>
                    <a:schemeClr val="tx2"/>
                  </a:solidFill>
                </a:rPr>
                <a:t>……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1276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9" grpId="0"/>
      <p:bldP spid="57360" grpId="0"/>
      <p:bldP spid="57361" grpId="0"/>
      <p:bldP spid="5736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491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49155" name="文本占位符 49154"/>
          <p:cNvSpPr>
            <a:spLocks noGrp="1"/>
          </p:cNvSpPr>
          <p:nvPr>
            <p:ph type="body" idx="1"/>
          </p:nvPr>
        </p:nvSpPr>
        <p:spPr>
          <a:ln>
            <a:miter/>
          </a:ln>
          <a:extLst/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1" hangingPunct="1">
              <a:defRPr/>
            </a:pPr>
            <a:r>
              <a:rPr lang="zh-CN" altLang="en-US" sz="6000" noProof="1">
                <a:ln/>
                <a:solidFill>
                  <a:srgbClr val="FF0000"/>
                </a:solidFill>
              </a:rPr>
              <a:t>物理学中，把力的大小、方向和作用点叫做力的三要素。</a:t>
            </a:r>
          </a:p>
        </p:txBody>
      </p:sp>
    </p:spTree>
    <p:extLst>
      <p:ext uri="{BB962C8B-B14F-4D97-AF65-F5344CB8AC3E}">
        <p14:creationId xmlns:p14="http://schemas.microsoft.com/office/powerpoint/2010/main" val="167530749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39750" y="404813"/>
            <a:ext cx="86042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思考</a:t>
            </a:r>
            <a:r>
              <a:rPr lang="en-US" altLang="zh-CN" sz="3600" b="1">
                <a:solidFill>
                  <a:srgbClr val="FF0000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下列现象中物体的运动状态是否有改变</a:t>
            </a:r>
            <a:r>
              <a:rPr lang="en-US" altLang="zh-CN" sz="36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900113" y="1773238"/>
            <a:ext cx="7416800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400" b="1">
                <a:solidFill>
                  <a:srgbClr val="FF0000"/>
                </a:solidFill>
              </a:rPr>
              <a:t>1</a:t>
            </a:r>
            <a:r>
              <a:rPr lang="zh-CN" altLang="en-US" sz="4400" b="1">
                <a:solidFill>
                  <a:srgbClr val="FF0000"/>
                </a:solidFill>
              </a:rPr>
              <a:t>、公共汽车进站、出站</a:t>
            </a:r>
            <a:r>
              <a:rPr lang="en-US" altLang="zh-CN" sz="4400" b="1">
                <a:solidFill>
                  <a:srgbClr val="FF000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altLang="zh-CN" sz="4400" b="1">
              <a:solidFill>
                <a:srgbClr val="FF0000"/>
              </a:solidFill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900113" y="2492375"/>
            <a:ext cx="82438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400" b="1">
                <a:solidFill>
                  <a:srgbClr val="FF0000"/>
                </a:solidFill>
              </a:rPr>
              <a:t>2</a:t>
            </a:r>
            <a:r>
              <a:rPr lang="zh-CN" altLang="en-US" sz="4400" b="1">
                <a:solidFill>
                  <a:srgbClr val="FF0000"/>
                </a:solidFill>
              </a:rPr>
              <a:t>、赛车在环形跑道上匀速行驶</a:t>
            </a:r>
            <a:r>
              <a:rPr lang="en-US" altLang="zh-CN" sz="4400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900113" y="3213100"/>
            <a:ext cx="7921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400" b="1">
                <a:solidFill>
                  <a:srgbClr val="FF0000"/>
                </a:solidFill>
              </a:rPr>
              <a:t>3 </a:t>
            </a:r>
            <a:r>
              <a:rPr lang="zh-CN" altLang="en-US" sz="4400" b="1">
                <a:solidFill>
                  <a:srgbClr val="FF0000"/>
                </a:solidFill>
              </a:rPr>
              <a:t>、飞机匀速在空中盘旋</a:t>
            </a:r>
            <a:r>
              <a:rPr lang="en-US" altLang="zh-CN" sz="4400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323850" y="4365625"/>
            <a:ext cx="8569325" cy="24066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400" b="1">
                <a:solidFill>
                  <a:srgbClr val="FF0000"/>
                </a:solidFill>
                <a:latin typeface="Arial" charset="0"/>
              </a:rPr>
              <a:t>只要运动速度大小或运动方向</a:t>
            </a:r>
            <a:r>
              <a:rPr lang="zh-CN" altLang="en-US" sz="54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其中一个</a:t>
            </a:r>
            <a:r>
              <a:rPr lang="zh-CN" altLang="en-US" sz="4400" b="1">
                <a:solidFill>
                  <a:srgbClr val="FF0000"/>
                </a:solidFill>
                <a:latin typeface="Arial" charset="0"/>
              </a:rPr>
              <a:t>发生改变都叫做运动状态发生改变</a:t>
            </a:r>
          </a:p>
        </p:txBody>
      </p:sp>
    </p:spTree>
    <p:extLst>
      <p:ext uri="{BB962C8B-B14F-4D97-AF65-F5344CB8AC3E}">
        <p14:creationId xmlns:p14="http://schemas.microsoft.com/office/powerpoint/2010/main" val="304005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4" grpId="0"/>
      <p:bldP spid="58375" grpId="0"/>
      <p:bldP spid="58376" grpId="0"/>
      <p:bldP spid="58377" grpId="0"/>
      <p:bldP spid="58377" grpId="1"/>
      <p:bldP spid="58377" grpId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914400" y="1828800"/>
            <a:ext cx="7924800" cy="15541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r>
              <a:rPr kumimoji="1"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、力不能脱离</a:t>
            </a: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</a:t>
            </a:r>
            <a:r>
              <a:rPr kumimoji="1"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单独存在</a:t>
            </a: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</a:t>
            </a:r>
            <a:r>
              <a:rPr kumimoji="1"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一个物体受到一个力</a:t>
            </a: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</a:t>
            </a:r>
            <a:r>
              <a:rPr kumimoji="1"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一定有另一个</a:t>
            </a: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___________</a:t>
            </a:r>
            <a:r>
              <a:rPr kumimoji="1"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对它施加这种力</a:t>
            </a:r>
            <a:r>
              <a:rPr kumimoji="1"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27088" y="4221163"/>
            <a:ext cx="8001000" cy="15541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、一个物体对另一个物体施力时</a:t>
            </a:r>
            <a:r>
              <a:rPr kumimoji="1" lang="en-US" altLang="zh-CN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</a:t>
            </a: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同时受到另一个物体对它的反作用</a:t>
            </a: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力</a:t>
            </a:r>
            <a:r>
              <a:rPr kumimoji="1" lang="en-US" altLang="zh-CN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这说明了</a:t>
            </a:r>
            <a:r>
              <a:rPr kumimoji="1" lang="en-US" altLang="zh-CN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____________________________.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81000" y="457200"/>
            <a:ext cx="19050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练   习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590800" y="533400"/>
            <a:ext cx="304800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填空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4067175" y="177323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行楷" pitchFamily="2" charset="-122"/>
              </a:rPr>
              <a:t>物体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6588125" y="2276475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行楷" pitchFamily="2" charset="-122"/>
              </a:rPr>
              <a:t>物体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133600" y="3657600"/>
            <a:ext cx="99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solidFill>
                  <a:schemeClr val="bg1"/>
                </a:solidFill>
                <a:latin typeface="Times New Roman" pitchFamily="18" charset="0"/>
                <a:ea typeface="华文行楷" pitchFamily="2" charset="-122"/>
              </a:rPr>
              <a:t>反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1187450" y="5157788"/>
            <a:ext cx="4535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物体间力的作用是相互的</a:t>
            </a:r>
          </a:p>
        </p:txBody>
      </p:sp>
    </p:spTree>
    <p:extLst>
      <p:ext uri="{BB962C8B-B14F-4D97-AF65-F5344CB8AC3E}">
        <p14:creationId xmlns:p14="http://schemas.microsoft.com/office/powerpoint/2010/main" val="333421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7" grpId="0"/>
      <p:bldP spid="29708" grpId="0"/>
      <p:bldP spid="29709" grpId="0"/>
      <p:bldP spid="297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39750" y="1557338"/>
            <a:ext cx="8229600" cy="20145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、电灯通过电线吊在天花板上，电灯受到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施加的向上的拉力。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同时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受到电灯向下的拉力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其中这个拉力的施力物体是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___________,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受力物体是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__________.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7308850" y="1484313"/>
            <a:ext cx="114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电线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95288" y="4202113"/>
            <a:ext cx="8748712" cy="18018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、划船人用桨向后划水，使船前进的力是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这个力的施力物体是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___________.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zh-CN" altLang="en-US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这个现象说明了</a:t>
            </a:r>
            <a:r>
              <a:rPr kumimoji="1" lang="en-US" altLang="zh-CN" sz="28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_______________________________.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877050" y="4149725"/>
            <a:ext cx="182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latin typeface="Times New Roman" pitchFamily="18" charset="0"/>
                <a:ea typeface="华文新魏" pitchFamily="2" charset="-122"/>
              </a:rPr>
              <a:t> </a:t>
            </a: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推力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3348038" y="5373688"/>
            <a:ext cx="4724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物体间力的作用是相互的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1524000" y="304800"/>
            <a:ext cx="19050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练   习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4038600" y="304800"/>
            <a:ext cx="304800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填空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1547813" y="25654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电线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4427538" y="47244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水</a:t>
            </a:r>
          </a:p>
        </p:txBody>
      </p:sp>
      <p:pic>
        <p:nvPicPr>
          <p:cNvPr id="28683" name="Picture 21" descr="SS2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34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6877050" y="29972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电线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3203575" y="2997200"/>
            <a:ext cx="151288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zh-CN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电灯</a:t>
            </a:r>
          </a:p>
        </p:txBody>
      </p:sp>
    </p:spTree>
    <p:extLst>
      <p:ext uri="{BB962C8B-B14F-4D97-AF65-F5344CB8AC3E}">
        <p14:creationId xmlns:p14="http://schemas.microsoft.com/office/powerpoint/2010/main" val="428800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75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75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  <p:bldP spid="30727" grpId="0"/>
      <p:bldP spid="30728" grpId="0"/>
      <p:bldP spid="30729" grpId="0"/>
      <p:bldP spid="30730" grpId="0"/>
      <p:bldP spid="30739" grpId="0"/>
      <p:bldP spid="30740" grpId="0"/>
      <p:bldP spid="30743" grpId="0"/>
      <p:bldP spid="3074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0668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、关于磁铁吸引铁钉，下列说法正确的是              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zh-CN" altLang="en-US" sz="32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                               （          ）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676400" y="2590800"/>
            <a:ext cx="7467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    </a:t>
            </a:r>
            <a:r>
              <a:rPr kumimoji="1" lang="zh-CN" altLang="en-US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铁钉被磁铁吸引，铁钉并不吸引磁铁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600200" y="3429000"/>
            <a:ext cx="7543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400" b="1">
                <a:latin typeface="Times New Roman" pitchFamily="18" charset="0"/>
              </a:rPr>
              <a:t> </a:t>
            </a:r>
            <a:r>
              <a:rPr kumimoji="1" lang="en-US" altLang="zh-CN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    </a:t>
            </a:r>
            <a:r>
              <a:rPr kumimoji="1" lang="zh-CN" altLang="en-US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磁铁吸引铁钉，铁钉也吸引磁铁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600200" y="4191000"/>
            <a:ext cx="7086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400" b="1">
                <a:latin typeface="Times New Roman" pitchFamily="18" charset="0"/>
              </a:rPr>
              <a:t> </a:t>
            </a:r>
            <a:r>
              <a:rPr kumimoji="1" lang="en-US" altLang="zh-CN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    </a:t>
            </a:r>
            <a:r>
              <a:rPr kumimoji="1" lang="zh-CN" altLang="en-US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两者没有接触，它们之间没有力的作用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00200" y="4953000"/>
            <a:ext cx="62484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1" lang="en-US" altLang="zh-CN" sz="2400" b="1">
                <a:latin typeface="Times New Roman" pitchFamily="18" charset="0"/>
              </a:rPr>
              <a:t> </a:t>
            </a:r>
            <a:r>
              <a:rPr kumimoji="1" lang="en-US" altLang="zh-CN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    </a:t>
            </a:r>
            <a:r>
              <a:rPr kumimoji="1" lang="zh-CN" altLang="en-US" sz="2400" b="1">
                <a:solidFill>
                  <a:srgbClr val="FA1C2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无法判断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828800" y="228600"/>
            <a:ext cx="19050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练   习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4114800" y="381000"/>
            <a:ext cx="190500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选择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7848600" y="2133600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>
                <a:latin typeface="Times New Roman" pitchFamily="18" charset="0"/>
              </a:rPr>
              <a:t>B</a:t>
            </a:r>
          </a:p>
        </p:txBody>
      </p:sp>
      <p:pic>
        <p:nvPicPr>
          <p:cNvPr id="29706" name="Picture 16" descr="SS2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34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33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375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875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48" grpId="0"/>
      <p:bldP spid="31749" grpId="0"/>
      <p:bldP spid="31750" grpId="0"/>
      <p:bldP spid="3175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h33.avi">
            <a:hlinkClick r:id="" action="ppaction://media"/>
          </p:cNvPr>
          <p:cNvPicPr>
            <a:picLocks noGrp="1" noRot="1" noChangeAspect="1" noChangeArrowheads="1"/>
          </p:cNvPicPr>
          <p:nvPr>
            <p:ph idx="4294967295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620713"/>
            <a:ext cx="4392612" cy="3294062"/>
          </a:xfrm>
        </p:spPr>
      </p:pic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716463" y="1196975"/>
            <a:ext cx="489585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小孩赤脚踢足球，为什么脚会痛？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971550" y="4005263"/>
            <a:ext cx="741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脚对足球施了力，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900113" y="4868863"/>
            <a:ext cx="6732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由于力的作用是相互的，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900113" y="5734050"/>
            <a:ext cx="6840537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同时足球对脚也施了力。</a:t>
            </a:r>
          </a:p>
          <a:p>
            <a:pPr eaLnBrk="1" hangingPunct="1">
              <a:spcBef>
                <a:spcPct val="50000"/>
              </a:spcBef>
            </a:pPr>
            <a:endParaRPr lang="en-US" altLang="zh-CN" sz="4400" b="1">
              <a:solidFill>
                <a:srgbClr val="FF0000"/>
              </a:solidFill>
            </a:endParaRPr>
          </a:p>
        </p:txBody>
      </p:sp>
      <p:sp>
        <p:nvSpPr>
          <p:cNvPr id="30727" name="Freeform 7"/>
          <p:cNvSpPr>
            <a:spLocks noChangeArrowheads="1"/>
          </p:cNvSpPr>
          <p:nvPr/>
        </p:nvSpPr>
        <p:spPr bwMode="auto">
          <a:xfrm>
            <a:off x="323850" y="549275"/>
            <a:ext cx="4608513" cy="3455988"/>
          </a:xfrm>
          <a:custGeom>
            <a:avLst/>
            <a:gdLst>
              <a:gd name="T0" fmla="*/ 71438 w 2903"/>
              <a:gd name="T1" fmla="*/ 0 h 2177"/>
              <a:gd name="T2" fmla="*/ 4608513 w 2903"/>
              <a:gd name="T3" fmla="*/ 0 h 2177"/>
              <a:gd name="T4" fmla="*/ 4608513 w 2903"/>
              <a:gd name="T5" fmla="*/ 3095625 h 2177"/>
              <a:gd name="T6" fmla="*/ 4103688 w 2903"/>
              <a:gd name="T7" fmla="*/ 3095625 h 2177"/>
              <a:gd name="T8" fmla="*/ 4103688 w 2903"/>
              <a:gd name="T9" fmla="*/ 3455988 h 2177"/>
              <a:gd name="T10" fmla="*/ 0 w 2903"/>
              <a:gd name="T11" fmla="*/ 3455988 h 2177"/>
              <a:gd name="T12" fmla="*/ 71438 w 2903"/>
              <a:gd name="T13" fmla="*/ 0 h 217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03" h="2177">
                <a:moveTo>
                  <a:pt x="45" y="0"/>
                </a:moveTo>
                <a:lnTo>
                  <a:pt x="2903" y="0"/>
                </a:lnTo>
                <a:lnTo>
                  <a:pt x="2903" y="1950"/>
                </a:lnTo>
                <a:lnTo>
                  <a:pt x="2585" y="1950"/>
                </a:lnTo>
                <a:lnTo>
                  <a:pt x="2585" y="2177"/>
                </a:lnTo>
                <a:lnTo>
                  <a:pt x="0" y="2177"/>
                </a:lnTo>
                <a:lnTo>
                  <a:pt x="45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323850" y="0"/>
            <a:ext cx="19050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>
                <a:solidFill>
                  <a:srgbClr val="FA1C2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练   习</a:t>
            </a:r>
          </a:p>
        </p:txBody>
      </p:sp>
    </p:spTree>
    <p:extLst>
      <p:ext uri="{BB962C8B-B14F-4D97-AF65-F5344CB8AC3E}">
        <p14:creationId xmlns:p14="http://schemas.microsoft.com/office/powerpoint/2010/main" val="204158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9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7" dur="1" fill="hold"/>
                                        <p:tgtEl>
                                          <p:spTgt spid="593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4"/>
                  </p:tgtEl>
                </p:cond>
              </p:nextCondLst>
            </p:seq>
            <p:vide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9394"/>
                </p:tgtEl>
              </p:cMediaNode>
            </p:video>
          </p:childTnLst>
        </p:cTn>
      </p:par>
    </p:tnLst>
    <p:bldLst>
      <p:bldP spid="59395" grpId="0"/>
      <p:bldP spid="59396" grpId="0"/>
      <p:bldP spid="59397" grpId="0"/>
      <p:bldP spid="593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235825" y="2781300"/>
            <a:ext cx="1441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imes New Roman" pitchFamily="18" charset="0"/>
                <a:ea typeface="华文新魏" pitchFamily="2" charset="-122"/>
              </a:rPr>
              <a:t>头顶球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55650" y="0"/>
            <a:ext cx="5111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i="1">
                <a:solidFill>
                  <a:schemeClr val="hlink"/>
                </a:solidFill>
                <a:latin typeface="Times New Roman" pitchFamily="18" charset="0"/>
              </a:rPr>
              <a:t>下面三幅图有什么共同特点？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4357688" y="5232400"/>
            <a:ext cx="4895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隶书" pitchFamily="49" charset="-122"/>
              </a:rPr>
              <a:t>：头对球用了力．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555750" y="3887788"/>
            <a:ext cx="5048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</a:rPr>
              <a:t>手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967038" y="3887788"/>
            <a:ext cx="1008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</a:rPr>
              <a:t>绳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333875" y="3887788"/>
            <a:ext cx="4895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隶书" pitchFamily="49" charset="-122"/>
              </a:rPr>
              <a:t>：手对绳用了力．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2246313" y="4176713"/>
            <a:ext cx="792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2316163" y="3486150"/>
            <a:ext cx="6111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</a:rPr>
              <a:t>拉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597025" y="5113338"/>
            <a:ext cx="2419350" cy="744537"/>
            <a:chOff x="340" y="3113"/>
            <a:chExt cx="1524" cy="469"/>
          </a:xfrm>
        </p:grpSpPr>
        <p:grpSp>
          <p:nvGrpSpPr>
            <p:cNvPr id="4123" name="Group 12"/>
            <p:cNvGrpSpPr>
              <a:grpSpLocks/>
            </p:cNvGrpSpPr>
            <p:nvPr/>
          </p:nvGrpSpPr>
          <p:grpSpPr bwMode="auto">
            <a:xfrm>
              <a:off x="340" y="3113"/>
              <a:ext cx="1524" cy="469"/>
              <a:chOff x="329" y="3084"/>
              <a:chExt cx="1524" cy="469"/>
            </a:xfrm>
          </p:grpSpPr>
          <p:sp>
            <p:nvSpPr>
              <p:cNvPr id="4125" name="Text Box 13"/>
              <p:cNvSpPr txBox="1">
                <a:spLocks noChangeArrowheads="1"/>
              </p:cNvSpPr>
              <p:nvPr/>
            </p:nvSpPr>
            <p:spPr bwMode="auto">
              <a:xfrm>
                <a:off x="1218" y="3188"/>
                <a:ext cx="635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3200" b="1">
                    <a:latin typeface="Times New Roman" pitchFamily="18" charset="0"/>
                  </a:rPr>
                  <a:t>球</a:t>
                </a:r>
              </a:p>
            </p:txBody>
          </p:sp>
          <p:grpSp>
            <p:nvGrpSpPr>
              <p:cNvPr id="4126" name="Group 14"/>
              <p:cNvGrpSpPr>
                <a:grpSpLocks/>
              </p:cNvGrpSpPr>
              <p:nvPr/>
            </p:nvGrpSpPr>
            <p:grpSpPr bwMode="auto">
              <a:xfrm>
                <a:off x="329" y="3084"/>
                <a:ext cx="831" cy="469"/>
                <a:chOff x="329" y="3084"/>
                <a:chExt cx="831" cy="469"/>
              </a:xfrm>
            </p:grpSpPr>
            <p:sp>
              <p:nvSpPr>
                <p:cNvPr id="412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29" y="3188"/>
                  <a:ext cx="31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3200" b="1">
                      <a:latin typeface="Times New Roman" pitchFamily="18" charset="0"/>
                    </a:rPr>
                    <a:t>头</a:t>
                  </a:r>
                </a:p>
              </p:txBody>
            </p:sp>
            <p:sp>
              <p:nvSpPr>
                <p:cNvPr id="412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75" y="3084"/>
                  <a:ext cx="385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800" b="1">
                      <a:latin typeface="Times New Roman" pitchFamily="18" charset="0"/>
                    </a:rPr>
                    <a:t>顶</a:t>
                  </a:r>
                </a:p>
              </p:txBody>
            </p:sp>
          </p:grpSp>
        </p:grpSp>
        <p:sp>
          <p:nvSpPr>
            <p:cNvPr id="4124" name="Line 17"/>
            <p:cNvSpPr>
              <a:spLocks noChangeShapeType="1"/>
            </p:cNvSpPr>
            <p:nvPr/>
          </p:nvSpPr>
          <p:spPr bwMode="auto">
            <a:xfrm>
              <a:off x="757" y="3431"/>
              <a:ext cx="49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042988" y="4464050"/>
            <a:ext cx="2973387" cy="744538"/>
            <a:chOff x="657" y="2812"/>
            <a:chExt cx="1873" cy="469"/>
          </a:xfrm>
        </p:grpSpPr>
        <p:sp>
          <p:nvSpPr>
            <p:cNvPr id="4119" name="Text Box 19"/>
            <p:cNvSpPr txBox="1">
              <a:spLocks noChangeArrowheads="1"/>
            </p:cNvSpPr>
            <p:nvPr/>
          </p:nvSpPr>
          <p:spPr bwMode="auto">
            <a:xfrm>
              <a:off x="1895" y="2916"/>
              <a:ext cx="63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3200" b="1">
                  <a:latin typeface="Times New Roman" pitchFamily="18" charset="0"/>
                </a:rPr>
                <a:t>土</a:t>
              </a:r>
            </a:p>
          </p:txBody>
        </p:sp>
        <p:sp>
          <p:nvSpPr>
            <p:cNvPr id="4120" name="Text Box 20"/>
            <p:cNvSpPr txBox="1">
              <a:spLocks noChangeArrowheads="1"/>
            </p:cNvSpPr>
            <p:nvPr/>
          </p:nvSpPr>
          <p:spPr bwMode="auto">
            <a:xfrm>
              <a:off x="657" y="2916"/>
              <a:ext cx="9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2800" b="1">
                  <a:latin typeface="Times New Roman" pitchFamily="18" charset="0"/>
                </a:rPr>
                <a:t>推机土</a:t>
              </a:r>
            </a:p>
          </p:txBody>
        </p:sp>
        <p:sp>
          <p:nvSpPr>
            <p:cNvPr id="4121" name="Text Box 21"/>
            <p:cNvSpPr txBox="1">
              <a:spLocks noChangeArrowheads="1"/>
            </p:cNvSpPr>
            <p:nvPr/>
          </p:nvSpPr>
          <p:spPr bwMode="auto">
            <a:xfrm>
              <a:off x="1452" y="281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2800" b="1">
                  <a:latin typeface="Times New Roman" pitchFamily="18" charset="0"/>
                </a:rPr>
                <a:t>推</a:t>
              </a:r>
            </a:p>
          </p:txBody>
        </p:sp>
        <p:sp>
          <p:nvSpPr>
            <p:cNvPr id="4122" name="Line 22"/>
            <p:cNvSpPr>
              <a:spLocks noChangeShapeType="1"/>
            </p:cNvSpPr>
            <p:nvPr/>
          </p:nvSpPr>
          <p:spPr bwMode="auto">
            <a:xfrm>
              <a:off x="1414" y="3130"/>
              <a:ext cx="49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4333875" y="4608513"/>
            <a:ext cx="4895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隶书" pitchFamily="49" charset="-122"/>
              </a:rPr>
              <a:t>：推土机对土用了力．</a:t>
            </a:r>
          </a:p>
        </p:txBody>
      </p:sp>
      <p:pic>
        <p:nvPicPr>
          <p:cNvPr id="4109" name="Picture 24" descr="U1157P6T12D1477951F44DT2005033007030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0" r="9029" b="64001"/>
          <a:stretch>
            <a:fillRect/>
          </a:stretch>
        </p:blipFill>
        <p:spPr bwMode="auto">
          <a:xfrm>
            <a:off x="6516688" y="476250"/>
            <a:ext cx="2303462" cy="216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1117600" y="6070600"/>
            <a:ext cx="1208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chemeClr val="folHlink"/>
                </a:solidFill>
                <a:latin typeface="Times New Roman" pitchFamily="18" charset="0"/>
              </a:rPr>
              <a:t>物体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3059113" y="6078538"/>
            <a:ext cx="12239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chemeClr val="folHlink"/>
                </a:solidFill>
                <a:latin typeface="Times New Roman" pitchFamily="18" charset="0"/>
              </a:rPr>
              <a:t>物体</a:t>
            </a:r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2339975" y="6453188"/>
            <a:ext cx="792163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2339975" y="6461125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latin typeface="Times New Roman" pitchFamily="18" charset="0"/>
              </a:rPr>
              <a:t>作用</a:t>
            </a:r>
          </a:p>
        </p:txBody>
      </p:sp>
      <p:sp>
        <p:nvSpPr>
          <p:cNvPr id="4114" name="Text Box 29"/>
          <p:cNvSpPr txBox="1">
            <a:spLocks noChangeArrowheads="1"/>
          </p:cNvSpPr>
          <p:nvPr/>
        </p:nvSpPr>
        <p:spPr bwMode="auto">
          <a:xfrm>
            <a:off x="3635375" y="2781300"/>
            <a:ext cx="2520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imes New Roman" pitchFamily="18" charset="0"/>
                <a:ea typeface="华文新魏" pitchFamily="2" charset="-122"/>
              </a:rPr>
              <a:t>推土机推土</a:t>
            </a:r>
          </a:p>
        </p:txBody>
      </p:sp>
      <p:pic>
        <p:nvPicPr>
          <p:cNvPr id="4115" name="Picture 30" descr="拔河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0713"/>
            <a:ext cx="2627313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" name="Text Box 31"/>
          <p:cNvSpPr txBox="1">
            <a:spLocks noChangeArrowheads="1"/>
          </p:cNvSpPr>
          <p:nvPr/>
        </p:nvSpPr>
        <p:spPr bwMode="auto">
          <a:xfrm>
            <a:off x="900113" y="2781300"/>
            <a:ext cx="1470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imes New Roman" pitchFamily="18" charset="0"/>
                <a:ea typeface="华文新魏" pitchFamily="2" charset="-122"/>
              </a:rPr>
              <a:t>拔河</a:t>
            </a:r>
          </a:p>
        </p:txBody>
      </p:sp>
      <p:pic>
        <p:nvPicPr>
          <p:cNvPr id="4117" name="Picture 32" descr="推土机推土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592138"/>
            <a:ext cx="3124200" cy="205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2468563" y="6048375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latin typeface="Times New Roman" pitchFamily="18" charset="0"/>
              </a:rPr>
              <a:t>对</a:t>
            </a:r>
          </a:p>
        </p:txBody>
      </p:sp>
    </p:spTree>
    <p:extLst>
      <p:ext uri="{BB962C8B-B14F-4D97-AF65-F5344CB8AC3E}">
        <p14:creationId xmlns:p14="http://schemas.microsoft.com/office/powerpoint/2010/main" val="283492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5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75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  <p:bldP spid="52230" grpId="0"/>
      <p:bldP spid="52231" grpId="0"/>
      <p:bldP spid="52232" grpId="0"/>
      <p:bldP spid="52233" grpId="0" animBg="1"/>
      <p:bldP spid="52234" grpId="0"/>
      <p:bldP spid="52247" grpId="0"/>
      <p:bldP spid="52249" grpId="0"/>
      <p:bldP spid="52250" grpId="0"/>
      <p:bldP spid="52251" grpId="0" animBg="1"/>
      <p:bldP spid="52252" grpId="0"/>
      <p:bldP spid="5225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50825" y="2349500"/>
            <a:ext cx="838835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铅球在空中飞行过程中是否受到手对它的推力的作用</a:t>
            </a:r>
            <a:r>
              <a:rPr lang="en-US" altLang="zh-CN" sz="4400" b="1">
                <a:solidFill>
                  <a:srgbClr val="FF0000"/>
                </a:solidFill>
              </a:rPr>
              <a:t>?</a:t>
            </a:r>
            <a:r>
              <a:rPr lang="zh-CN" altLang="en-US" sz="4400" b="1">
                <a:solidFill>
                  <a:srgbClr val="FF0000"/>
                </a:solidFill>
              </a:rPr>
              <a:t>如果有</a:t>
            </a:r>
            <a:r>
              <a:rPr lang="en-US" altLang="zh-CN" sz="4400" b="1">
                <a:solidFill>
                  <a:srgbClr val="FF0000"/>
                </a:solidFill>
              </a:rPr>
              <a:t>,</a:t>
            </a:r>
            <a:r>
              <a:rPr lang="zh-CN" altLang="en-US" sz="4400" b="1">
                <a:solidFill>
                  <a:srgbClr val="FF0000"/>
                </a:solidFill>
              </a:rPr>
              <a:t>谁是施力物体</a:t>
            </a:r>
            <a:r>
              <a:rPr lang="en-US" altLang="zh-CN" sz="4400" b="1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60421" name="Picture 5" descr="1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404813"/>
            <a:ext cx="3816350" cy="1658937"/>
          </a:xfrm>
        </p:spPr>
      </p:pic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468313" y="476250"/>
            <a:ext cx="2159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800" u="sng">
                <a:solidFill>
                  <a:srgbClr val="FF0000"/>
                </a:solidFill>
              </a:rPr>
              <a:t>思考</a:t>
            </a:r>
          </a:p>
        </p:txBody>
      </p:sp>
    </p:spTree>
    <p:extLst>
      <p:ext uri="{BB962C8B-B14F-4D97-AF65-F5344CB8AC3E}">
        <p14:creationId xmlns:p14="http://schemas.microsoft.com/office/powerpoint/2010/main" val="321077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7"/>
          <p:cNvSpPr>
            <a:spLocks noChangeArrowheads="1"/>
          </p:cNvSpPr>
          <p:nvPr/>
        </p:nvSpPr>
        <p:spPr bwMode="auto">
          <a:xfrm>
            <a:off x="900113" y="333375"/>
            <a:ext cx="3184525" cy="2376488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3 h 1458"/>
              <a:gd name="T10" fmla="*/ 2669477 w 1960"/>
              <a:gd name="T11" fmla="*/ 2154813 h 1458"/>
              <a:gd name="T12" fmla="*/ 2669477 w 1960"/>
              <a:gd name="T13" fmla="*/ 2376488 h 1458"/>
              <a:gd name="T14" fmla="*/ 16248 w 1960"/>
              <a:gd name="T15" fmla="*/ 2376488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6" name="h10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404813"/>
            <a:ext cx="3048000" cy="2286000"/>
          </a:xfrm>
        </p:spPr>
      </p:pic>
      <p:pic>
        <p:nvPicPr>
          <p:cNvPr id="8198" name="h11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3141663"/>
            <a:ext cx="3048000" cy="2286000"/>
          </a:xfrm>
        </p:spPr>
      </p:pic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211638" y="1916113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  <a:latin typeface="宋体" pitchFamily="2" charset="-122"/>
              </a:rPr>
              <a:t>人    </a:t>
            </a:r>
            <a:r>
              <a:rPr lang="zh-CN" altLang="en-US" sz="4000" b="1">
                <a:latin typeface="宋体" pitchFamily="2" charset="-122"/>
              </a:rPr>
              <a:t>举</a:t>
            </a:r>
            <a:r>
              <a:rPr lang="zh-CN" altLang="en-US" sz="4000" b="1">
                <a:solidFill>
                  <a:srgbClr val="FF0000"/>
                </a:solidFill>
                <a:latin typeface="宋体" pitchFamily="2" charset="-122"/>
              </a:rPr>
              <a:t>    杠铃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211638" y="3141663"/>
            <a:ext cx="43926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       </a:t>
            </a:r>
            <a:r>
              <a:rPr lang="zh-CN" altLang="en-US" sz="4000" b="1"/>
              <a:t>推</a:t>
            </a:r>
            <a:r>
              <a:rPr lang="zh-CN" altLang="en-US" sz="4000" b="1">
                <a:solidFill>
                  <a:srgbClr val="FF0000"/>
                </a:solidFill>
              </a:rPr>
              <a:t>         车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211638" y="4437063"/>
            <a:ext cx="1152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580063" y="4437063"/>
            <a:ext cx="15128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 u="sng">
                <a:solidFill>
                  <a:srgbClr val="FF0000"/>
                </a:solidFill>
              </a:rPr>
              <a:t>作用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7308850" y="4365625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物体</a:t>
            </a:r>
          </a:p>
        </p:txBody>
      </p:sp>
      <p:sp>
        <p:nvSpPr>
          <p:cNvPr id="5130" name="Freeform 18"/>
          <p:cNvSpPr>
            <a:spLocks noChangeArrowheads="1"/>
          </p:cNvSpPr>
          <p:nvPr/>
        </p:nvSpPr>
        <p:spPr bwMode="auto">
          <a:xfrm>
            <a:off x="900113" y="3068638"/>
            <a:ext cx="3184525" cy="2376487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2 h 1458"/>
              <a:gd name="T10" fmla="*/ 2669477 w 1960"/>
              <a:gd name="T11" fmla="*/ 2154812 h 1458"/>
              <a:gd name="T12" fmla="*/ 2669477 w 1960"/>
              <a:gd name="T13" fmla="*/ 2376487 h 1458"/>
              <a:gd name="T14" fmla="*/ 16248 w 1960"/>
              <a:gd name="T15" fmla="*/ 2376487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003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81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  <p:vide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196"/>
                </p:tgtEl>
              </p:cMediaNode>
            </p:video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8" dur="1" fill="hold"/>
                                        <p:tgtEl>
                                          <p:spTgt spid="81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8"/>
                  </p:tgtEl>
                </p:cond>
              </p:nextCondLst>
            </p:seq>
            <p:video>
              <p:cMediaNode>
                <p:cTn id="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198"/>
                </p:tgtEl>
              </p:cMediaNode>
            </p:video>
          </p:childTnLst>
        </p:cTn>
      </p:par>
    </p:tnLst>
    <p:bldLst>
      <p:bldP spid="8201" grpId="0"/>
      <p:bldP spid="8202" grpId="0"/>
      <p:bldP spid="8204" grpId="0"/>
      <p:bldP spid="8205" grpId="0"/>
      <p:bldP spid="82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140200" y="3213100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推土机   </a:t>
            </a:r>
            <a:r>
              <a:rPr lang="zh-CN" altLang="en-US" sz="4000" b="1"/>
              <a:t>推</a:t>
            </a:r>
            <a:r>
              <a:rPr lang="zh-CN" altLang="en-US" sz="4000" b="1">
                <a:solidFill>
                  <a:srgbClr val="FF0000"/>
                </a:solidFill>
              </a:rPr>
              <a:t>     土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211638" y="2133600"/>
            <a:ext cx="43926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大象       </a:t>
            </a:r>
            <a:r>
              <a:rPr lang="zh-CN" altLang="en-US" sz="4000" b="1"/>
              <a:t>抱</a:t>
            </a:r>
            <a:r>
              <a:rPr lang="zh-CN" altLang="en-US" sz="4000" b="1">
                <a:solidFill>
                  <a:srgbClr val="FF0000"/>
                </a:solidFill>
              </a:rPr>
              <a:t>    木头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211638" y="4437063"/>
            <a:ext cx="14398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物体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795963" y="4437063"/>
            <a:ext cx="15128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u="sng">
                <a:solidFill>
                  <a:srgbClr val="FF0000"/>
                </a:solidFill>
              </a:rPr>
              <a:t> </a:t>
            </a:r>
            <a:r>
              <a:rPr lang="zh-CN" altLang="en-US" sz="4000" b="1" u="sng">
                <a:solidFill>
                  <a:srgbClr val="FF0000"/>
                </a:solidFill>
              </a:rPr>
              <a:t>作用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7451725" y="4365625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物体</a:t>
            </a:r>
          </a:p>
        </p:txBody>
      </p:sp>
      <p:pic>
        <p:nvPicPr>
          <p:cNvPr id="12301" name="h12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692150"/>
            <a:ext cx="3048000" cy="2286000"/>
          </a:xfrm>
        </p:spPr>
      </p:pic>
      <p:pic>
        <p:nvPicPr>
          <p:cNvPr id="12303" name="h13.avi">
            <a:hlinkClick r:id="" action="ppaction://media"/>
          </p:cNvPr>
          <p:cNvPicPr>
            <a:picLocks noGrp="1" noRot="1" noChangeAspect="1" noChangeArrowheads="1"/>
          </p:cNvPicPr>
          <p:nvPr>
            <p:ph sz="half" idx="4294967295"/>
            <a:vide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3500438"/>
            <a:ext cx="3048000" cy="2286000"/>
          </a:xfrm>
        </p:spPr>
      </p:pic>
      <p:sp>
        <p:nvSpPr>
          <p:cNvPr id="6153" name="Freeform 19"/>
          <p:cNvSpPr>
            <a:spLocks noChangeArrowheads="1"/>
          </p:cNvSpPr>
          <p:nvPr/>
        </p:nvSpPr>
        <p:spPr bwMode="auto">
          <a:xfrm>
            <a:off x="955675" y="620713"/>
            <a:ext cx="3184525" cy="2376487"/>
          </a:xfrm>
          <a:custGeom>
            <a:avLst/>
            <a:gdLst>
              <a:gd name="T0" fmla="*/ 0 w 1960"/>
              <a:gd name="T1" fmla="*/ 3260 h 1458"/>
              <a:gd name="T2" fmla="*/ 788007 w 1960"/>
              <a:gd name="T3" fmla="*/ 24449 h 1458"/>
              <a:gd name="T4" fmla="*/ 914739 w 1960"/>
              <a:gd name="T5" fmla="*/ 3260 h 1458"/>
              <a:gd name="T6" fmla="*/ 3184525 w 1960"/>
              <a:gd name="T7" fmla="*/ 9780 h 1458"/>
              <a:gd name="T8" fmla="*/ 3184525 w 1960"/>
              <a:gd name="T9" fmla="*/ 2154812 h 1458"/>
              <a:gd name="T10" fmla="*/ 2669477 w 1960"/>
              <a:gd name="T11" fmla="*/ 2154812 h 1458"/>
              <a:gd name="T12" fmla="*/ 2669477 w 1960"/>
              <a:gd name="T13" fmla="*/ 2376487 h 1458"/>
              <a:gd name="T14" fmla="*/ 16248 w 1960"/>
              <a:gd name="T15" fmla="*/ 2376487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154" name="Freeform 20"/>
          <p:cNvSpPr>
            <a:spLocks noChangeArrowheads="1"/>
          </p:cNvSpPr>
          <p:nvPr/>
        </p:nvSpPr>
        <p:spPr bwMode="auto">
          <a:xfrm>
            <a:off x="971550" y="3429000"/>
            <a:ext cx="3240088" cy="2376488"/>
          </a:xfrm>
          <a:custGeom>
            <a:avLst/>
            <a:gdLst>
              <a:gd name="T0" fmla="*/ 0 w 1960"/>
              <a:gd name="T1" fmla="*/ 3260 h 1458"/>
              <a:gd name="T2" fmla="*/ 801756 w 1960"/>
              <a:gd name="T3" fmla="*/ 24449 h 1458"/>
              <a:gd name="T4" fmla="*/ 930699 w 1960"/>
              <a:gd name="T5" fmla="*/ 3260 h 1458"/>
              <a:gd name="T6" fmla="*/ 3240088 w 1960"/>
              <a:gd name="T7" fmla="*/ 9780 h 1458"/>
              <a:gd name="T8" fmla="*/ 3240088 w 1960"/>
              <a:gd name="T9" fmla="*/ 2154813 h 1458"/>
              <a:gd name="T10" fmla="*/ 2716053 w 1960"/>
              <a:gd name="T11" fmla="*/ 2154813 h 1458"/>
              <a:gd name="T12" fmla="*/ 2716053 w 1960"/>
              <a:gd name="T13" fmla="*/ 2376488 h 1458"/>
              <a:gd name="T14" fmla="*/ 16531 w 1960"/>
              <a:gd name="T15" fmla="*/ 2376488 h 1458"/>
              <a:gd name="T16" fmla="*/ 0 w 1960"/>
              <a:gd name="T17" fmla="*/ 3260 h 14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0" h="1458">
                <a:moveTo>
                  <a:pt x="0" y="2"/>
                </a:moveTo>
                <a:cubicBezTo>
                  <a:pt x="188" y="14"/>
                  <a:pt x="294" y="26"/>
                  <a:pt x="485" y="15"/>
                </a:cubicBezTo>
                <a:cubicBezTo>
                  <a:pt x="545" y="0"/>
                  <a:pt x="519" y="2"/>
                  <a:pt x="563" y="2"/>
                </a:cubicBezTo>
                <a:lnTo>
                  <a:pt x="1960" y="6"/>
                </a:lnTo>
                <a:lnTo>
                  <a:pt x="1960" y="1322"/>
                </a:lnTo>
                <a:lnTo>
                  <a:pt x="1643" y="1322"/>
                </a:lnTo>
                <a:lnTo>
                  <a:pt x="1643" y="1458"/>
                </a:lnTo>
                <a:lnTo>
                  <a:pt x="10" y="1458"/>
                </a:lnTo>
                <a:lnTo>
                  <a:pt x="0" y="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4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123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1"/>
                  </p:tgtEl>
                </p:cond>
              </p:nextCondLst>
            </p:seq>
            <p:vide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301"/>
                </p:tgtEl>
              </p:cMediaNode>
            </p:video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8" dur="1" fill="hold"/>
                                        <p:tgtEl>
                                          <p:spTgt spid="12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3"/>
                  </p:tgtEl>
                </p:cond>
              </p:nextCondLst>
            </p:seq>
            <p:video>
              <p:cMediaNode>
                <p:cTn id="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303"/>
                </p:tgtEl>
              </p:cMediaNode>
            </p:video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4365625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推土机</a:t>
            </a:r>
            <a:r>
              <a:rPr lang="zh-CN" altLang="en-US" sz="4000" b="1">
                <a:solidFill>
                  <a:srgbClr val="FF0000"/>
                </a:solidFill>
              </a:rPr>
              <a:t> </a:t>
            </a:r>
            <a:r>
              <a:rPr lang="zh-CN" altLang="en-US" sz="4000" b="1"/>
              <a:t>推</a:t>
            </a:r>
            <a:r>
              <a:rPr lang="zh-CN" altLang="en-US" sz="4000" b="1">
                <a:solidFill>
                  <a:srgbClr val="FF0000"/>
                </a:solidFill>
              </a:rPr>
              <a:t>     土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3429000"/>
            <a:ext cx="43926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</a:rPr>
              <a:t>大象    </a:t>
            </a:r>
            <a:r>
              <a:rPr lang="zh-CN" altLang="en-US" sz="4000" b="1" dirty="0"/>
              <a:t>抱</a:t>
            </a:r>
            <a:r>
              <a:rPr lang="zh-CN" altLang="en-US" sz="4000" b="1" dirty="0">
                <a:solidFill>
                  <a:srgbClr val="FF0000"/>
                </a:solidFill>
              </a:rPr>
              <a:t>    木头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0" y="1557338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宋体" pitchFamily="2" charset="-122"/>
              </a:rPr>
              <a:t>人    </a:t>
            </a:r>
            <a:r>
              <a:rPr lang="zh-CN" altLang="en-US" sz="4000" b="1" dirty="0">
                <a:latin typeface="宋体" pitchFamily="2" charset="-122"/>
              </a:rPr>
              <a:t>举</a:t>
            </a:r>
            <a:r>
              <a:rPr lang="zh-CN" altLang="en-US" sz="4000" b="1" dirty="0">
                <a:solidFill>
                  <a:srgbClr val="FF0000"/>
                </a:solidFill>
                <a:latin typeface="宋体" pitchFamily="2" charset="-122"/>
              </a:rPr>
              <a:t>  杠铃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0" y="2420938"/>
            <a:ext cx="43926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       </a:t>
            </a:r>
            <a:r>
              <a:rPr lang="zh-CN" altLang="en-US" sz="4000" b="1"/>
              <a:t>推</a:t>
            </a:r>
            <a:r>
              <a:rPr lang="zh-CN" altLang="en-US" sz="4000" b="1">
                <a:solidFill>
                  <a:srgbClr val="FF0000"/>
                </a:solidFill>
              </a:rPr>
              <a:t>      车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140200" y="1557338"/>
            <a:ext cx="5472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  对 杠铃 施</a:t>
            </a:r>
            <a:r>
              <a:rPr lang="zh-CN" altLang="en-US" sz="4400" b="1">
                <a:solidFill>
                  <a:srgbClr val="FF0000"/>
                </a:solidFill>
              </a:rPr>
              <a:t>加</a:t>
            </a:r>
            <a:r>
              <a:rPr lang="zh-CN" altLang="en-US" sz="4000" b="1">
                <a:solidFill>
                  <a:srgbClr val="FF0000"/>
                </a:solidFill>
              </a:rPr>
              <a:t>了力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4140200" y="2420938"/>
            <a:ext cx="56165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  对   车  施</a:t>
            </a:r>
            <a:r>
              <a:rPr lang="zh-CN" altLang="en-US" sz="4400" b="1">
                <a:solidFill>
                  <a:srgbClr val="FF0000"/>
                </a:solidFill>
              </a:rPr>
              <a:t>加</a:t>
            </a:r>
            <a:r>
              <a:rPr lang="zh-CN" altLang="en-US" sz="4000" b="1">
                <a:solidFill>
                  <a:srgbClr val="FF0000"/>
                </a:solidFill>
              </a:rPr>
              <a:t>了力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708400" y="3429000"/>
            <a:ext cx="56880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</a:rPr>
              <a:t> </a:t>
            </a:r>
            <a:r>
              <a:rPr lang="zh-CN" altLang="en-US" sz="4000" b="1">
                <a:solidFill>
                  <a:srgbClr val="FF0000"/>
                </a:solidFill>
              </a:rPr>
              <a:t>大象 对 木头施</a:t>
            </a:r>
            <a:r>
              <a:rPr lang="zh-CN" altLang="en-US" sz="4400" b="1">
                <a:solidFill>
                  <a:srgbClr val="FF0000"/>
                </a:solidFill>
              </a:rPr>
              <a:t>加</a:t>
            </a:r>
            <a:r>
              <a:rPr lang="zh-CN" altLang="en-US" sz="4000" b="1">
                <a:solidFill>
                  <a:srgbClr val="FF0000"/>
                </a:solidFill>
              </a:rPr>
              <a:t>了力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3635375" y="4292600"/>
            <a:ext cx="5508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推土机</a:t>
            </a:r>
            <a:r>
              <a:rPr lang="zh-CN" altLang="en-US" sz="4000" b="1">
                <a:solidFill>
                  <a:srgbClr val="FF0000"/>
                </a:solidFill>
              </a:rPr>
              <a:t>对  土   施加了力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0" y="5373688"/>
            <a:ext cx="3924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物体  作用  物体</a:t>
            </a:r>
          </a:p>
        </p:txBody>
      </p:sp>
    </p:spTree>
    <p:extLst>
      <p:ext uri="{BB962C8B-B14F-4D97-AF65-F5344CB8AC3E}">
        <p14:creationId xmlns:p14="http://schemas.microsoft.com/office/powerpoint/2010/main" val="14678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17" grpId="0"/>
      <p:bldP spid="43018" grpId="0"/>
      <p:bldP spid="430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50825" y="1700213"/>
            <a:ext cx="68405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人对杠铃施</a:t>
            </a:r>
            <a:r>
              <a:rPr lang="zh-CN" altLang="en-US" sz="4400" b="1">
                <a:solidFill>
                  <a:srgbClr val="FF0000"/>
                </a:solidFill>
              </a:rPr>
              <a:t>加</a:t>
            </a:r>
            <a:r>
              <a:rPr lang="zh-CN" altLang="en-US" sz="4000" b="1">
                <a:solidFill>
                  <a:srgbClr val="FF0000"/>
                </a:solidFill>
              </a:rPr>
              <a:t>了力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11188" y="2924175"/>
            <a:ext cx="38893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人对车施</a:t>
            </a:r>
            <a:r>
              <a:rPr lang="zh-CN" altLang="en-US" sz="4400" b="1">
                <a:solidFill>
                  <a:srgbClr val="FF0000"/>
                </a:solidFill>
              </a:rPr>
              <a:t>加</a:t>
            </a:r>
            <a:r>
              <a:rPr lang="zh-CN" altLang="en-US" sz="4000" b="1">
                <a:solidFill>
                  <a:srgbClr val="FF0000"/>
                </a:solidFill>
              </a:rPr>
              <a:t>了力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-36513" y="4149725"/>
            <a:ext cx="6985001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</a:rPr>
              <a:t> </a:t>
            </a:r>
            <a:r>
              <a:rPr lang="zh-CN" altLang="en-US" sz="4000" b="1">
                <a:solidFill>
                  <a:srgbClr val="FF0000"/>
                </a:solidFill>
              </a:rPr>
              <a:t>大象对木头施加了力 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-36513" y="5300663"/>
            <a:ext cx="489585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推土机对杠铃施加了力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572000" y="620713"/>
            <a:ext cx="23764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施力物体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6948488" y="620713"/>
            <a:ext cx="2376487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受力物体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5219700" y="1700213"/>
            <a:ext cx="1368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人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219700" y="2852738"/>
            <a:ext cx="1368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人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7235825" y="1628775"/>
            <a:ext cx="165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杠铃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13668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车</a:t>
            </a:r>
          </a:p>
        </p:txBody>
      </p:sp>
    </p:spTree>
    <p:extLst>
      <p:ext uri="{BB962C8B-B14F-4D97-AF65-F5344CB8AC3E}">
        <p14:creationId xmlns:p14="http://schemas.microsoft.com/office/powerpoint/2010/main" val="65405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4" grpId="0"/>
      <p:bldP spid="44045" grpId="0"/>
      <p:bldP spid="44046" grpId="0"/>
      <p:bldP spid="440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77800" y="2727325"/>
            <a:ext cx="878681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zh-CN" altLang="en-US" sz="4400" b="1">
                <a:solidFill>
                  <a:srgbClr val="FF0000"/>
                </a:solidFill>
              </a:rPr>
              <a:t>看谁</a:t>
            </a:r>
            <a:r>
              <a:rPr lang="zh-CN" altLang="en-US" sz="6600" b="1" u="sng">
                <a:solidFill>
                  <a:srgbClr val="FF0000"/>
                </a:solidFill>
              </a:rPr>
              <a:t>对</a:t>
            </a:r>
            <a:r>
              <a:rPr lang="zh-CN" altLang="en-US" sz="4400" b="1">
                <a:solidFill>
                  <a:srgbClr val="FF0000"/>
                </a:solidFill>
              </a:rPr>
              <a:t>谁的力  前者为施力物体    </a:t>
            </a:r>
          </a:p>
          <a:p>
            <a:pPr algn="ctr"/>
            <a:r>
              <a:rPr lang="zh-CN" altLang="en-US" sz="4400" b="1">
                <a:solidFill>
                  <a:srgbClr val="FF0000"/>
                </a:solidFill>
              </a:rPr>
              <a:t>                           后者为受力物体</a:t>
            </a:r>
          </a:p>
          <a:p>
            <a:pPr algn="ctr"/>
            <a:r>
              <a:rPr lang="zh-CN" altLang="en-US" sz="4400" b="1">
                <a:solidFill>
                  <a:srgbClr val="FF0000"/>
                </a:solidFill>
              </a:rPr>
              <a:t>                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0" y="1447800"/>
            <a:ext cx="3600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判别方法：</a:t>
            </a:r>
          </a:p>
        </p:txBody>
      </p:sp>
    </p:spTree>
    <p:extLst>
      <p:ext uri="{BB962C8B-B14F-4D97-AF65-F5344CB8AC3E}">
        <p14:creationId xmlns:p14="http://schemas.microsoft.com/office/powerpoint/2010/main" val="317435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50825" y="836613"/>
            <a:ext cx="68405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人对杠铃施加了力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11188" y="1700213"/>
            <a:ext cx="3889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人对车施加了力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4925" y="2636838"/>
            <a:ext cx="698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</a:rPr>
              <a:t> </a:t>
            </a:r>
            <a:r>
              <a:rPr lang="zh-CN" altLang="en-US" sz="3600" b="1">
                <a:solidFill>
                  <a:srgbClr val="FF0000"/>
                </a:solidFill>
              </a:rPr>
              <a:t>大象对木头施加了力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7950" y="3644900"/>
            <a:ext cx="4895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推土机对土施加了力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572000" y="44450"/>
            <a:ext cx="23764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施力物体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948488" y="44450"/>
            <a:ext cx="2376487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zh-CN" alt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受力物体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219700" y="836613"/>
            <a:ext cx="1368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人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219700" y="1628775"/>
            <a:ext cx="1368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人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7235825" y="765175"/>
            <a:ext cx="165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杠铃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308850" y="1628775"/>
            <a:ext cx="13668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车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250825" y="5510213"/>
            <a:ext cx="85693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判别方法：</a:t>
            </a:r>
          </a:p>
          <a:p>
            <a:r>
              <a:rPr lang="zh-CN" altLang="en-US" sz="2800" b="1">
                <a:solidFill>
                  <a:srgbClr val="FF0000"/>
                </a:solidFill>
              </a:rPr>
              <a:t>看谁对谁的力    前者为施力物体    后者为受力物体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4932363" y="2565400"/>
            <a:ext cx="1368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大象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7164388" y="2565400"/>
            <a:ext cx="1511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木头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643438" y="3644900"/>
            <a:ext cx="19446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推土机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7380288" y="3644900"/>
            <a:ext cx="1511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</a:rPr>
              <a:t>土</a:t>
            </a:r>
          </a:p>
        </p:txBody>
      </p:sp>
    </p:spTree>
    <p:extLst>
      <p:ext uri="{BB962C8B-B14F-4D97-AF65-F5344CB8AC3E}">
        <p14:creationId xmlns:p14="http://schemas.microsoft.com/office/powerpoint/2010/main" val="240727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9" grpId="0"/>
      <p:bldP spid="45070" grpId="0"/>
      <p:bldP spid="45071" grpId="0"/>
      <p:bldP spid="4507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1431</Words>
  <Application>Microsoft Office PowerPoint</Application>
  <PresentationFormat>全屏显示(4:3)</PresentationFormat>
  <Paragraphs>190</Paragraphs>
  <Slides>30</Slides>
  <Notes>0</Notes>
  <HiddenSlides>0</HiddenSlides>
  <MMClips>10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2020-04-19T03:10:20Z</dcterms:created>
  <dcterms:modified xsi:type="dcterms:W3CDTF">2020-04-19T03:31:03Z</dcterms:modified>
</cp:coreProperties>
</file>