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g" ContentType="video/mpeg"/>
  <Override PartName="/ppt/media/media2.mpg" ContentType="video/mpeg"/>
  <Override PartName="/ppt/media/media3.mpg" ContentType="vide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9" r:id="rId6"/>
  </p:sldMasterIdLst>
  <p:notesMasterIdLst>
    <p:notesMasterId r:id="rId8"/>
  </p:notesMasterIdLst>
  <p:sldIdLst>
    <p:sldId id="527" r:id="rId7"/>
    <p:sldId id="340" r:id="rId9"/>
    <p:sldId id="259" r:id="rId10"/>
    <p:sldId id="429" r:id="rId11"/>
    <p:sldId id="378" r:id="rId12"/>
    <p:sldId id="379" r:id="rId13"/>
    <p:sldId id="380" r:id="rId14"/>
    <p:sldId id="381" r:id="rId15"/>
    <p:sldId id="382" r:id="rId16"/>
    <p:sldId id="387" r:id="rId17"/>
    <p:sldId id="342" r:id="rId18"/>
    <p:sldId id="343" r:id="rId19"/>
    <p:sldId id="268" r:id="rId20"/>
    <p:sldId id="483" r:id="rId21"/>
    <p:sldId id="385" r:id="rId22"/>
    <p:sldId id="386" r:id="rId23"/>
    <p:sldId id="277" r:id="rId24"/>
    <p:sldId id="388" r:id="rId25"/>
    <p:sldId id="390" r:id="rId26"/>
    <p:sldId id="389" r:id="rId27"/>
    <p:sldId id="281" r:id="rId28"/>
    <p:sldId id="392" r:id="rId29"/>
    <p:sldId id="393" r:id="rId30"/>
    <p:sldId id="394" r:id="rId31"/>
    <p:sldId id="391" r:id="rId32"/>
    <p:sldId id="270" r:id="rId33"/>
    <p:sldId id="396" r:id="rId34"/>
    <p:sldId id="398" r:id="rId35"/>
    <p:sldId id="399" r:id="rId36"/>
    <p:sldId id="400" r:id="rId37"/>
    <p:sldId id="402" r:id="rId38"/>
    <p:sldId id="403" r:id="rId39"/>
    <p:sldId id="405" r:id="rId40"/>
    <p:sldId id="406" r:id="rId41"/>
    <p:sldId id="407" r:id="rId42"/>
    <p:sldId id="408" r:id="rId43"/>
    <p:sldId id="409" r:id="rId44"/>
    <p:sldId id="410" r:id="rId45"/>
    <p:sldId id="412" r:id="rId46"/>
    <p:sldId id="271" r:id="rId47"/>
    <p:sldId id="413" r:id="rId48"/>
    <p:sldId id="414" r:id="rId49"/>
    <p:sldId id="420" r:id="rId50"/>
    <p:sldId id="421" r:id="rId51"/>
    <p:sldId id="422" r:id="rId52"/>
    <p:sldId id="423" r:id="rId53"/>
    <p:sldId id="285" r:id="rId54"/>
    <p:sldId id="424" r:id="rId55"/>
    <p:sldId id="329" r:id="rId56"/>
    <p:sldId id="425" r:id="rId57"/>
    <p:sldId id="332" r:id="rId58"/>
    <p:sldId id="428" r:id="rId59"/>
    <p:sldId id="427" r:id="rId60"/>
    <p:sldId id="336" r:id="rId61"/>
    <p:sldId id="337" r:id="rId62"/>
    <p:sldId id="338" r:id="rId63"/>
    <p:sldId id="339" r:id="rId6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2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0" Type="http://schemas.openxmlformats.org/officeDocument/2006/relationships/slide" Target="slides/slide5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2.xml"/><Relationship Id="rId58" Type="http://schemas.openxmlformats.org/officeDocument/2006/relationships/slide" Target="slides/slide51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页眉占位符 1126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11267" name="日期占位符 1126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6148" name="幻灯片图像占位符 11267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9" name="文本占位符 11268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270" name="页脚占位符 1126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11271" name="灯片编号占位符 1127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290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幻灯片图像占位符 2969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3554" name="文本占位符 29698"/>
          <p:cNvSpPr>
            <a:spLocks noGrp="1"/>
          </p:cNvSpPr>
          <p:nvPr>
            <p:ph type="body"/>
          </p:nvPr>
        </p:nvSpPr>
        <p:spPr/>
        <p:txBody>
          <a:bodyPr anchor="t"/>
          <a:p>
            <a:pPr lvl="0"/>
            <a:endParaRPr lang="zh-CN" altLang="zh-CN" dirty="0"/>
          </a:p>
        </p:txBody>
      </p:sp>
      <p:sp>
        <p:nvSpPr>
          <p:cNvPr id="2355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50178" name="幻灯片图像占位符 7782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50179" name="文本占位符 77826"/>
          <p:cNvSpPr>
            <a:spLocks noGrp="1"/>
          </p:cNvSpPr>
          <p:nvPr>
            <p:ph type="body"/>
          </p:nvPr>
        </p:nvSpPr>
        <p:spPr/>
        <p:txBody>
          <a:bodyPr anchor="t"/>
          <a:p>
            <a:pPr lvl="0"/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grpSp>
        <p:nvGrpSpPr>
          <p:cNvPr id="5122" name="组合 105473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3" name="组合 105474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任意多边形 105475"/>
              <p:cNvSpPr/>
              <p:nvPr/>
            </p:nvSpPr>
            <p:spPr>
              <a:xfrm>
                <a:off x="1728" y="2644"/>
                <a:ext cx="2882" cy="1671"/>
              </a:xfrm>
              <a:custGeom>
                <a:avLst/>
                <a:gdLst/>
                <a:ahLst/>
                <a:cxnLst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5" name="任意多边形 105476"/>
              <p:cNvSpPr/>
              <p:nvPr/>
            </p:nvSpPr>
            <p:spPr>
              <a:xfrm>
                <a:off x="4170" y="2671"/>
                <a:ext cx="1259" cy="811"/>
              </a:xfrm>
              <a:custGeom>
                <a:avLst/>
                <a:gdLst/>
                <a:ahLst/>
                <a:cxnLst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6" name="任意多边形 105477"/>
              <p:cNvSpPr/>
              <p:nvPr/>
            </p:nvSpPr>
            <p:spPr>
              <a:xfrm>
                <a:off x="2900" y="3346"/>
                <a:ext cx="2849" cy="969"/>
              </a:xfrm>
              <a:custGeom>
                <a:avLst/>
                <a:gdLst/>
                <a:ahLst/>
                <a:cxnLst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7" name="任意多边形 105478"/>
              <p:cNvSpPr/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8" name="任意多边形 105479"/>
              <p:cNvSpPr/>
              <p:nvPr/>
            </p:nvSpPr>
            <p:spPr>
              <a:xfrm>
                <a:off x="4501" y="2317"/>
                <a:ext cx="1248" cy="539"/>
              </a:xfrm>
              <a:custGeom>
                <a:avLst/>
                <a:gdLst/>
                <a:ahLst/>
                <a:cxnLst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129" name="任意多边形 105480"/>
            <p:cNvSpPr/>
            <p:nvPr/>
          </p:nvSpPr>
          <p:spPr>
            <a:xfrm>
              <a:off x="3322" y="1341"/>
              <a:ext cx="1825" cy="1537"/>
            </a:xfrm>
            <a:custGeom>
              <a:avLst/>
              <a:gdLst/>
              <a:ahLst/>
              <a:cxnLst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30" name="任意多边形 105481"/>
            <p:cNvSpPr/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5483" name="标题 105482"/>
          <p:cNvSpPr>
            <a:spLocks noGrp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/>
            </a:lvl1pPr>
          </a:lstStyle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105484" name="副标题 105483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 fontAlgn="base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105485" name="日期占位符 105484"/>
          <p:cNvSpPr>
            <a:spLocks noGrp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/>
            </a:lvl1pPr>
          </a:lstStyle>
          <a:p>
            <a:pPr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5486" name="页脚占位符 105485"/>
          <p:cNvSpPr>
            <a:spLocks noGrp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200"/>
            </a:lvl1pPr>
          </a:lstStyle>
          <a:p>
            <a:pPr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5487" name="灯片编号占位符 105486"/>
          <p:cNvSpPr>
            <a:spLocks noGrp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2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92C6-4856-4DB1-BD2D-61854CDCF24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ACCFD-02A3-4140-8F5D-C54666C300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4ABD-9FA8-4831-8CD1-8ACA133C4BE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C512-5E12-4E24-90B1-365A4118DD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F8F9-61EC-4CE0-A1F5-A16F3BEAC5E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AB67-B739-453B-AA39-7458C83ECA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3D871-70AB-4705-91CE-1CE2EC09A67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09101-B3AB-4A65-B096-41636CFBFE2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8C2D-BBC4-43D2-B020-335DFA1A85A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4B834-8AEC-4E5F-9CD9-0AE7082F1E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F760-9A45-47CE-8A27-CFF0D4489A5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798BF-2926-494A-803C-C0AD97F75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8A028-3AF9-4EE1-A35E-2676F3C4962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BBFB-2819-4A42-A232-672B34A247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C2295-0BB0-43BA-8B5E-7D54468385F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816-E664-44FC-AB58-5B0142F9FE7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CAAC-13EA-4D64-9CD0-0D68565BA45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67E16-B2F7-4F3A-8851-794D7710BA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30E9A-582F-43F8-B80E-8BD6F538E63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0E530-08F1-4B78-ABA0-38BB2751DC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C9C55-3F30-42B5-B2E2-E4DDFAD8FA0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A4B11-852A-4B4A-9DC7-79ADDADB42F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104450" name="日期占位符 104449"/>
          <p:cNvSpPr>
            <a:spLocks noGrp="1"/>
          </p:cNvSpPr>
          <p:nvPr>
            <p:ph type="dt" sz="half" idx="2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4451" name="灯片编号占位符 104450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2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grpSp>
        <p:nvGrpSpPr>
          <p:cNvPr id="2052" name="组合 104451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3" name="组合 104452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54" name="任意多边形 104453"/>
              <p:cNvSpPr/>
              <p:nvPr/>
            </p:nvSpPr>
            <p:spPr>
              <a:xfrm>
                <a:off x="1728" y="2644"/>
                <a:ext cx="2882" cy="1671"/>
              </a:xfrm>
              <a:custGeom>
                <a:avLst/>
                <a:gdLst/>
                <a:ahLst/>
                <a:cxnLst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55" name="任意多边形 104454"/>
              <p:cNvSpPr/>
              <p:nvPr/>
            </p:nvSpPr>
            <p:spPr>
              <a:xfrm>
                <a:off x="4170" y="2671"/>
                <a:ext cx="1259" cy="811"/>
              </a:xfrm>
              <a:custGeom>
                <a:avLst/>
                <a:gdLst/>
                <a:ahLst/>
                <a:cxnLst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56" name="任意多边形 104455"/>
              <p:cNvSpPr/>
              <p:nvPr/>
            </p:nvSpPr>
            <p:spPr>
              <a:xfrm>
                <a:off x="2900" y="3346"/>
                <a:ext cx="2849" cy="969"/>
              </a:xfrm>
              <a:custGeom>
                <a:avLst/>
                <a:gdLst/>
                <a:ahLst/>
                <a:cxnLst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57" name="任意多边形 104456"/>
              <p:cNvSpPr/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58" name="任意多边形 104457"/>
              <p:cNvSpPr/>
              <p:nvPr/>
            </p:nvSpPr>
            <p:spPr>
              <a:xfrm>
                <a:off x="4501" y="2317"/>
                <a:ext cx="1248" cy="539"/>
              </a:xfrm>
              <a:custGeom>
                <a:avLst/>
                <a:gdLst/>
                <a:ahLst/>
                <a:cxnLst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59" name="任意多边形 104458"/>
            <p:cNvSpPr/>
            <p:nvPr/>
          </p:nvSpPr>
          <p:spPr>
            <a:xfrm>
              <a:off x="3322" y="1341"/>
              <a:ext cx="1825" cy="1537"/>
            </a:xfrm>
            <a:custGeom>
              <a:avLst/>
              <a:gdLst/>
              <a:ahLst/>
              <a:cxnLst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0" name="任意多边形 104459"/>
            <p:cNvSpPr/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4461" name="标题 104460"/>
          <p:cNvSpPr>
            <a:spLocks noGrp="1" noRot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104462" name="页脚占位符 104461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2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4463" name="文本占位符 10446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base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base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base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base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1" i="0" u="none" kern="1200" baseline="0">
          <a:solidFill>
            <a:schemeClr val="tx2"/>
          </a:solidFill>
          <a:effectLst>
            <a:outerShdw blurRad="38100" dist="38100" dir="270000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522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522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2228" name="日期占位符 522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2229" name="页脚占位符 522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2230" name="灯片编号占位符 522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/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4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D63AD4-437B-4E43-9EA6-5DEFFF54201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5AD16-6514-4E14-9BA7-5577DFFAD92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hyperlink" Target="&#39532;&#24503;&#22561;&#21322;&#29699;&#23454;&#39564;.sw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microsoft.com/office/2007/relationships/media" Target="../media/media3.mp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file:///D:\&#36213;&#20964;&#27468;\&#35270;&#39057;\pl2_05(1).avi" TargetMode="External"/><Relationship Id="rId1" Type="http://schemas.openxmlformats.org/officeDocument/2006/relationships/video" Target="file:///D:\&#36213;&#20964;&#27468;\&#35270;&#39057;\pl2_05(1)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GIF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hyperlink" Target="&#37329;&#23646;&#30418;&#27668;&#21387;&#35745;.sw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hyperlink" Target="&#29992;&#20919;&#27700;&#33021;&#20351;&#28909;&#27700;&#37325;&#26032;&#27832;&#33150;&#21527;.flv" TargetMode="External"/><Relationship Id="rId2" Type="http://schemas.openxmlformats.org/officeDocument/2006/relationships/hyperlink" Target="&#28082;&#20307;&#30340;&#27832;&#28857;&#19982;&#21387;&#24378;&#30340;&#20851;&#31995;.rmvb" TargetMode="Externa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hyperlink" Target="&#22823;&#27668;&#21387;&#21387;&#25153;&#26131;&#25289;&#32592;.rmvb" TargetMode="Externa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slide" Target="slide10.xml"/><Relationship Id="rId1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microsoft.com/office/2007/relationships/media" Target="../media/media1.m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38.png"/><Relationship Id="rId3" Type="http://schemas.openxmlformats.org/officeDocument/2006/relationships/image" Target="../media/image39.png"/><Relationship Id="rId2" Type="http://schemas.openxmlformats.org/officeDocument/2006/relationships/oleObject" Target="../embeddings/oleObject4.bin"/><Relationship Id="rId1" Type="http://schemas.openxmlformats.org/officeDocument/2006/relationships/hyperlink" Target="&#27969;&#20307;&#21387;&#24378;.MOV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hyperlink" Target="&#26426;&#32764;&#21319;&#21147;&#30340;&#21407;&#29702;.flv" TargetMode="Externa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hyperlink" Target="&#39134;&#26426;.rmvb" TargetMode="External"/><Relationship Id="rId1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2.xml"/><Relationship Id="rId1" Type="http://schemas.openxmlformats.org/officeDocument/2006/relationships/slide" Target="slide11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wmf"/><Relationship Id="rId1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4.wmf"/><Relationship Id="rId2" Type="http://schemas.openxmlformats.org/officeDocument/2006/relationships/image" Target="../media/image53.GIF"/><Relationship Id="rId1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g"/><Relationship Id="rId1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6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media" Target="../media/media1.mpg"/><Relationship Id="rId4" Type="http://schemas.openxmlformats.org/officeDocument/2006/relationships/video" Target="../media/media1.mpg"/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6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779145"/>
            <a:ext cx="8374380" cy="56038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9217"/>
          <p:cNvSpPr txBox="1"/>
          <p:nvPr/>
        </p:nvSpPr>
        <p:spPr>
          <a:xfrm>
            <a:off x="107950" y="188913"/>
            <a:ext cx="51117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生活中大气压的应用</a:t>
            </a:r>
            <a:endParaRPr lang="zh-CN" altLang="en-US" sz="40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grpSp>
        <p:nvGrpSpPr>
          <p:cNvPr id="9219" name="Group 15"/>
          <p:cNvGrpSpPr/>
          <p:nvPr/>
        </p:nvGrpSpPr>
        <p:grpSpPr>
          <a:xfrm>
            <a:off x="971550" y="981075"/>
            <a:ext cx="3540125" cy="2420938"/>
            <a:chOff x="0" y="0"/>
            <a:chExt cx="2231" cy="1933"/>
          </a:xfrm>
        </p:grpSpPr>
        <p:pic>
          <p:nvPicPr>
            <p:cNvPr id="16387" name="Picture 4" descr="4">
              <a:hlinkClick r:id="" action="ppaction://noaction">
                <a:snd r:embed="rId1" name="chimes.wav"/>
              </a:hlinkClick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42" cy="19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88" name="Text Box 11"/>
            <p:cNvSpPr txBox="1"/>
            <p:nvPr/>
          </p:nvSpPr>
          <p:spPr>
            <a:xfrm>
              <a:off x="1769" y="635"/>
              <a:ext cx="462" cy="62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t"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吸盘吸在墙上</a:t>
              </a:r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222" name="Group 18"/>
          <p:cNvGrpSpPr/>
          <p:nvPr/>
        </p:nvGrpSpPr>
        <p:grpSpPr>
          <a:xfrm>
            <a:off x="971550" y="4076700"/>
            <a:ext cx="3540125" cy="2590800"/>
            <a:chOff x="0" y="0"/>
            <a:chExt cx="2231" cy="1995"/>
          </a:xfrm>
        </p:grpSpPr>
        <p:pic>
          <p:nvPicPr>
            <p:cNvPr id="16390" name="Picture 7"/>
            <p:cNvPicPr>
              <a:picLocks noChangeAspect="1"/>
            </p:cNvPicPr>
            <p:nvPr/>
          </p:nvPicPr>
          <p:blipFill>
            <a:blip r:embed="rId3"/>
            <a:srcRect l="35724"/>
            <a:stretch>
              <a:fillRect/>
            </a:stretch>
          </p:blipFill>
          <p:spPr>
            <a:xfrm>
              <a:off x="0" y="0"/>
              <a:ext cx="1542" cy="1995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6391" name="Text Box 12"/>
            <p:cNvSpPr txBox="1"/>
            <p:nvPr/>
          </p:nvSpPr>
          <p:spPr>
            <a:xfrm>
              <a:off x="1769" y="327"/>
              <a:ext cx="462" cy="147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t"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钢笔加墨水</a:t>
              </a:r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225" name="Group 16"/>
          <p:cNvGrpSpPr/>
          <p:nvPr/>
        </p:nvGrpSpPr>
        <p:grpSpPr>
          <a:xfrm>
            <a:off x="5219700" y="549275"/>
            <a:ext cx="3541713" cy="3095625"/>
            <a:chOff x="0" y="0"/>
            <a:chExt cx="2231" cy="1950"/>
          </a:xfrm>
        </p:grpSpPr>
        <p:pic>
          <p:nvPicPr>
            <p:cNvPr id="16393" name="Picture 6" descr="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97" cy="1950"/>
            </a:xfrm>
            <a:prstGeom prst="rect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6394" name="Text Box 13"/>
            <p:cNvSpPr txBox="1"/>
            <p:nvPr/>
          </p:nvSpPr>
          <p:spPr>
            <a:xfrm>
              <a:off x="1769" y="237"/>
              <a:ext cx="462" cy="147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t">
              <a:spAutoFit/>
            </a:bodyPr>
            <a:p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吸管吸饮料</a:t>
              </a:r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228" name="Group 17"/>
          <p:cNvGrpSpPr/>
          <p:nvPr/>
        </p:nvGrpSpPr>
        <p:grpSpPr>
          <a:xfrm>
            <a:off x="5076825" y="4006850"/>
            <a:ext cx="3541713" cy="2733675"/>
            <a:chOff x="0" y="0"/>
            <a:chExt cx="2231" cy="1995"/>
          </a:xfrm>
        </p:grpSpPr>
        <p:pic>
          <p:nvPicPr>
            <p:cNvPr id="16396" name="Picture 9" descr="大气压利用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35" cy="1995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6397" name="Text Box 14"/>
            <p:cNvSpPr txBox="1"/>
            <p:nvPr/>
          </p:nvSpPr>
          <p:spPr>
            <a:xfrm>
              <a:off x="1769" y="91"/>
              <a:ext cx="462" cy="176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t">
              <a:spAutoFit/>
            </a:bodyPr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用针筒抽药液</a:t>
              </a:r>
              <a:endPara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231" name="Rectangle 19"/>
          <p:cNvSpPr/>
          <p:nvPr/>
        </p:nvSpPr>
        <p:spPr>
          <a:xfrm>
            <a:off x="898525" y="333375"/>
            <a:ext cx="641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①</a:t>
            </a:r>
            <a:endParaRPr lang="en-US" altLang="zh-CN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2" name="Rectangle 20"/>
          <p:cNvSpPr/>
          <p:nvPr/>
        </p:nvSpPr>
        <p:spPr>
          <a:xfrm>
            <a:off x="5219700" y="620713"/>
            <a:ext cx="641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②</a:t>
            </a:r>
            <a:endParaRPr lang="en-US" altLang="zh-CN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3" name="Rectangle 21"/>
          <p:cNvSpPr/>
          <p:nvPr/>
        </p:nvSpPr>
        <p:spPr>
          <a:xfrm>
            <a:off x="1044575" y="4076700"/>
            <a:ext cx="641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③</a:t>
            </a:r>
            <a:endParaRPr lang="en-US" altLang="zh-CN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4" name="Rectangle 22"/>
          <p:cNvSpPr/>
          <p:nvPr/>
        </p:nvSpPr>
        <p:spPr>
          <a:xfrm>
            <a:off x="5148263" y="4149725"/>
            <a:ext cx="641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④</a:t>
            </a:r>
            <a:endParaRPr lang="en-US" altLang="zh-CN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9232" grpId="0"/>
      <p:bldP spid="9233" grpId="0"/>
      <p:bldP spid="92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矩形 158721"/>
          <p:cNvSpPr>
            <a:spLocks noTextEdit="1"/>
          </p:cNvSpPr>
          <p:nvPr/>
        </p:nvSpPr>
        <p:spPr>
          <a:xfrm>
            <a:off x="3894138" y="2386013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0" name="文本框 158722"/>
          <p:cNvSpPr txBox="1"/>
          <p:nvPr/>
        </p:nvSpPr>
        <p:spPr>
          <a:xfrm>
            <a:off x="838200" y="1676400"/>
            <a:ext cx="7162800" cy="22875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8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</a:t>
            </a:r>
            <a:r>
              <a:rPr lang="zh-CN" altLang="en-US" sz="4800" dirty="0">
                <a:solidFill>
                  <a:srgbClr val="FF221D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大气由于受</a:t>
            </a:r>
            <a:r>
              <a:rPr lang="zh-CN" altLang="en-US" sz="4800" dirty="0">
                <a:latin typeface="Times New Roman" panose="02020603050405020304" pitchFamily="18" charset="0"/>
                <a:ea typeface="华文行楷" panose="02010800040101010101" pitchFamily="2" charset="-122"/>
              </a:rPr>
              <a:t>重力</a:t>
            </a:r>
            <a:r>
              <a:rPr lang="zh-CN" altLang="en-US" sz="4800" dirty="0">
                <a:solidFill>
                  <a:srgbClr val="FF221D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作用并具有</a:t>
            </a:r>
            <a:r>
              <a:rPr lang="zh-CN" altLang="en-US" sz="4800" dirty="0">
                <a:latin typeface="Times New Roman" panose="02020603050405020304" pitchFamily="18" charset="0"/>
                <a:ea typeface="华文行楷" panose="02010800040101010101" pitchFamily="2" charset="-122"/>
              </a:rPr>
              <a:t>流动性</a:t>
            </a:r>
            <a:r>
              <a:rPr lang="zh-CN" altLang="en-US" sz="4800" dirty="0">
                <a:solidFill>
                  <a:srgbClr val="FF221D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，对于浸在其中的物体有压强。</a:t>
            </a:r>
            <a:endParaRPr lang="zh-CN" altLang="en-US" sz="4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8724" name="文本框 158723"/>
          <p:cNvSpPr txBox="1"/>
          <p:nvPr/>
        </p:nvSpPr>
        <p:spPr>
          <a:xfrm>
            <a:off x="2514600" y="3962400"/>
            <a:ext cx="7543800" cy="1006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----------</a:t>
            </a:r>
            <a:r>
              <a:rPr lang="zh-CN" altLang="en-US" sz="6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大气压强</a:t>
            </a:r>
            <a:endParaRPr lang="zh-CN" altLang="en-US" sz="6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162822"/>
          <p:cNvSpPr txBox="1"/>
          <p:nvPr/>
        </p:nvSpPr>
        <p:spPr>
          <a:xfrm>
            <a:off x="1331913" y="1484313"/>
            <a:ext cx="6408737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2825" name="文本框 162824"/>
          <p:cNvSpPr txBox="1"/>
          <p:nvPr/>
        </p:nvSpPr>
        <p:spPr>
          <a:xfrm>
            <a:off x="468313" y="3860800"/>
            <a:ext cx="417671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大气压的产生原因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162826" name="文本框 162825"/>
          <p:cNvSpPr txBox="1"/>
          <p:nvPr/>
        </p:nvSpPr>
        <p:spPr>
          <a:xfrm>
            <a:off x="395288" y="4797425"/>
            <a:ext cx="806926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大气压是由于大气层受到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重力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作用而产生的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162827" name="文本框 162826"/>
          <p:cNvSpPr txBox="1"/>
          <p:nvPr/>
        </p:nvSpPr>
        <p:spPr>
          <a:xfrm>
            <a:off x="611188" y="1628775"/>
            <a:ext cx="360045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大气压强的定义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162828" name="文本框 162827"/>
          <p:cNvSpPr txBox="1"/>
          <p:nvPr/>
        </p:nvSpPr>
        <p:spPr>
          <a:xfrm>
            <a:off x="468313" y="2708275"/>
            <a:ext cx="806926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地球周围的大气产生的压强叫做大气压强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18438" name="文本框 162828"/>
          <p:cNvSpPr txBox="1"/>
          <p:nvPr/>
        </p:nvSpPr>
        <p:spPr>
          <a:xfrm>
            <a:off x="1835150" y="476250"/>
            <a:ext cx="4249738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9" name="文本框 162829"/>
          <p:cNvSpPr txBox="1"/>
          <p:nvPr/>
        </p:nvSpPr>
        <p:spPr>
          <a:xfrm>
            <a:off x="3059113" y="549275"/>
            <a:ext cx="2592387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大气压强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82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5" grpId="0"/>
      <p:bldP spid="162826" grpId="0"/>
      <p:bldP spid="1628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19458"/>
          <p:cNvSpPr txBox="1"/>
          <p:nvPr/>
        </p:nvSpPr>
        <p:spPr>
          <a:xfrm>
            <a:off x="2555558" y="949960"/>
            <a:ext cx="40322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马德堡半球实验</a:t>
            </a:r>
            <a:endParaRPr lang="zh-CN" altLang="en-US" sz="40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pic>
        <p:nvPicPr>
          <p:cNvPr id="19458" name="图片 1946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lum contrast="17998"/>
          </a:blip>
          <a:stretch>
            <a:fillRect/>
          </a:stretch>
        </p:blipFill>
        <p:spPr>
          <a:xfrm>
            <a:off x="827088" y="2205038"/>
            <a:ext cx="7308850" cy="324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文本框 19462"/>
          <p:cNvSpPr txBox="1"/>
          <p:nvPr/>
        </p:nvSpPr>
        <p:spPr>
          <a:xfrm>
            <a:off x="526415" y="1006475"/>
            <a:ext cx="1742440" cy="645160"/>
          </a:xfrm>
          <a:prstGeom prst="rect">
            <a:avLst/>
          </a:prstGeom>
          <a:solidFill>
            <a:srgbClr val="FF66CC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读一读</a:t>
            </a:r>
            <a:endParaRPr lang="zh-CN" altLang="en-US" sz="36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4695" y="182245"/>
            <a:ext cx="6621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证明大气压强存在的实验</a:t>
            </a:r>
            <a:endParaRPr lang="zh-CN" altLang="en-US" sz="3200" b="1">
              <a:solidFill>
                <a:srgbClr val="FF000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瓶子吞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706755" y="403860"/>
            <a:ext cx="7766050" cy="542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0481" name="对象 60419"/>
          <p:cNvGraphicFramePr/>
          <p:nvPr/>
        </p:nvGraphicFramePr>
        <p:xfrm>
          <a:off x="1284288" y="908050"/>
          <a:ext cx="6527800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26765250" imgH="7648575" progId="Paint.Picture">
                  <p:embed/>
                </p:oleObj>
              </mc:Choice>
              <mc:Fallback>
                <p:oleObj name="" r:id="rId1" imgW="26765250" imgH="7648575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84288" y="908050"/>
                        <a:ext cx="6527800" cy="1927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矩形 60422"/>
          <p:cNvSpPr/>
          <p:nvPr/>
        </p:nvSpPr>
        <p:spPr>
          <a:xfrm>
            <a:off x="2843213" y="188913"/>
            <a:ext cx="5329237" cy="720725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10.7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估测大气压的值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60424" name="文本框 60423"/>
          <p:cNvSpPr txBox="1"/>
          <p:nvPr/>
        </p:nvSpPr>
        <p:spPr>
          <a:xfrm>
            <a:off x="468313" y="2060575"/>
            <a:ext cx="29781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实验原理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60425" name="文本框 60424"/>
          <p:cNvSpPr txBox="1"/>
          <p:nvPr/>
        </p:nvSpPr>
        <p:spPr>
          <a:xfrm>
            <a:off x="4017963" y="2120900"/>
            <a:ext cx="1830387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根据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P=F/S</a:t>
            </a:r>
            <a:endParaRPr lang="en-US" altLang="zh-CN" sz="2800" b="1" dirty="0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0428" name="文本框 60427"/>
          <p:cNvSpPr txBox="1"/>
          <p:nvPr/>
        </p:nvSpPr>
        <p:spPr>
          <a:xfrm>
            <a:off x="395288" y="2852738"/>
            <a:ext cx="31226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测量的物理量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60430" name="矩形 60429"/>
          <p:cNvSpPr/>
          <p:nvPr/>
        </p:nvSpPr>
        <p:spPr>
          <a:xfrm>
            <a:off x="827088" y="4292600"/>
            <a:ext cx="4370387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③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注射器全部刻度的长度 </a:t>
            </a:r>
            <a:r>
              <a:rPr lang="en-US" altLang="zh-CN" sz="2800" b="1">
                <a:latin typeface="Times New Roman" panose="02020603050405020304" pitchFamily="18" charset="0"/>
                <a:ea typeface="楷体_GB2312" panose="02010609030101010101" pitchFamily="49" charset="-122"/>
              </a:rPr>
              <a:t>L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0431" name="矩形 60430"/>
          <p:cNvSpPr/>
          <p:nvPr/>
        </p:nvSpPr>
        <p:spPr>
          <a:xfrm>
            <a:off x="827088" y="3716338"/>
            <a:ext cx="3057525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②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注射器的容积  </a:t>
            </a:r>
            <a:r>
              <a:rPr lang="en-US" altLang="zh-CN" sz="2800" b="1">
                <a:latin typeface="Times New Roman" panose="02020603050405020304" pitchFamily="18" charset="0"/>
                <a:ea typeface="楷体_GB2312" panose="02010609030101010101" pitchFamily="49" charset="-122"/>
              </a:rPr>
              <a:t>V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0432" name="矩形 60431"/>
          <p:cNvSpPr/>
          <p:nvPr/>
        </p:nvSpPr>
        <p:spPr>
          <a:xfrm>
            <a:off x="3563938" y="2997200"/>
            <a:ext cx="4846637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①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活塞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刚开始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滑动时的拉力 </a:t>
            </a:r>
            <a:r>
              <a:rPr lang="en-US" altLang="zh-CN" sz="2800" b="1">
                <a:latin typeface="Times New Roman" panose="02020603050405020304" pitchFamily="18" charset="0"/>
                <a:ea typeface="楷体_GB2312" panose="02010609030101010101" pitchFamily="49" charset="-122"/>
              </a:rPr>
              <a:t>F 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0473" name="矩形 60472"/>
          <p:cNvSpPr/>
          <p:nvPr/>
        </p:nvSpPr>
        <p:spPr>
          <a:xfrm>
            <a:off x="611188" y="4868863"/>
            <a:ext cx="50403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实验数据及计算公式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60476" name="文本框 60475"/>
          <p:cNvSpPr txBox="1"/>
          <p:nvPr/>
        </p:nvSpPr>
        <p:spPr>
          <a:xfrm>
            <a:off x="1258888" y="5516563"/>
            <a:ext cx="1177925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ea typeface="楷体_GB2312" panose="02010609030101010101" pitchFamily="49" charset="-122"/>
              </a:rPr>
              <a:t>S=V/L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0477" name="文本框 60476"/>
          <p:cNvSpPr txBox="1"/>
          <p:nvPr/>
        </p:nvSpPr>
        <p:spPr>
          <a:xfrm>
            <a:off x="3419475" y="5516563"/>
            <a:ext cx="2132013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ea typeface="楷体_GB2312" panose="02010609030101010101" pitchFamily="49" charset="-122"/>
              </a:rPr>
              <a:t>P=F/S=FL/V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20492" name="文本框 60477"/>
          <p:cNvSpPr txBox="1"/>
          <p:nvPr/>
        </p:nvSpPr>
        <p:spPr>
          <a:xfrm>
            <a:off x="684213" y="260350"/>
            <a:ext cx="1835150" cy="706755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50000">
                <a:srgbClr val="CCECFF"/>
              </a:gs>
              <a:gs pos="100000">
                <a:srgbClr val="99FF99"/>
              </a:gs>
            </a:gsLst>
            <a:lin ang="5400000" scaled="1"/>
            <a:tileRect/>
          </a:gradFill>
          <a:ln w="38100" cap="flat" cmpd="sng">
            <a:pattFill prst="solidDmnd">
              <a:fgClr>
                <a:srgbClr val="0000FF"/>
              </a:fgClr>
              <a:bgClr>
                <a:srgbClr val="FF99CC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活动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  <p:bldP spid="60425" grpId="0"/>
      <p:bldP spid="60428" grpId="0"/>
      <p:bldP spid="60430" grpId="0"/>
      <p:bldP spid="60431" grpId="0"/>
      <p:bldP spid="60432" grpId="0"/>
      <p:bldP spid="60473" grpId="0"/>
      <p:bldP spid="60476" grpId="0"/>
      <p:bldP spid="604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1505" name="对象 121857"/>
          <p:cNvGraphicFramePr/>
          <p:nvPr/>
        </p:nvGraphicFramePr>
        <p:xfrm>
          <a:off x="1284288" y="908050"/>
          <a:ext cx="6527800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26765250" imgH="7648575" progId="Paint.Picture">
                  <p:embed/>
                </p:oleObj>
              </mc:Choice>
              <mc:Fallback>
                <p:oleObj name="" r:id="rId1" imgW="26765250" imgH="764857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84288" y="908050"/>
                        <a:ext cx="6527800" cy="1927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矩形 121858"/>
          <p:cNvSpPr/>
          <p:nvPr/>
        </p:nvSpPr>
        <p:spPr>
          <a:xfrm>
            <a:off x="2987675" y="331788"/>
            <a:ext cx="5329238" cy="720725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估测大气压的值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1860" name="文本框 121859"/>
          <p:cNvSpPr txBox="1"/>
          <p:nvPr/>
        </p:nvSpPr>
        <p:spPr>
          <a:xfrm>
            <a:off x="323850" y="1700213"/>
            <a:ext cx="29781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4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实验器材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21861" name="文本框 121860"/>
          <p:cNvSpPr txBox="1"/>
          <p:nvPr/>
        </p:nvSpPr>
        <p:spPr>
          <a:xfrm>
            <a:off x="611188" y="2420938"/>
            <a:ext cx="2535237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①2ml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的注射器</a:t>
            </a:r>
            <a:endParaRPr lang="zh-CN" altLang="en-US" sz="2800" b="1" dirty="0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1862" name="文本框 121861"/>
          <p:cNvSpPr txBox="1"/>
          <p:nvPr/>
        </p:nvSpPr>
        <p:spPr>
          <a:xfrm>
            <a:off x="3635375" y="2420938"/>
            <a:ext cx="2519363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②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弹簧测力计</a:t>
            </a:r>
            <a:endParaRPr lang="zh-CN" altLang="en-US" sz="2800" b="1" dirty="0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1863" name="文本框 121862"/>
          <p:cNvSpPr txBox="1"/>
          <p:nvPr/>
        </p:nvSpPr>
        <p:spPr>
          <a:xfrm>
            <a:off x="6227763" y="2420938"/>
            <a:ext cx="1584325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③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刻度尺</a:t>
            </a:r>
            <a:endParaRPr lang="zh-CN" altLang="en-US" sz="2800" b="1" dirty="0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1864" name="文本框 121863"/>
          <p:cNvSpPr txBox="1"/>
          <p:nvPr/>
        </p:nvSpPr>
        <p:spPr>
          <a:xfrm>
            <a:off x="369888" y="2997200"/>
            <a:ext cx="46180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5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实验步骤（课本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86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页）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21865" name="矩形 121864"/>
          <p:cNvSpPr/>
          <p:nvPr/>
        </p:nvSpPr>
        <p:spPr>
          <a:xfrm>
            <a:off x="539750" y="3694113"/>
            <a:ext cx="48307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①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注射器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排尽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空气，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封住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小孔</a:t>
            </a:r>
            <a:endParaRPr lang="zh-CN" altLang="en-US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1866" name="矩形 121865"/>
          <p:cNvSpPr/>
          <p:nvPr/>
        </p:nvSpPr>
        <p:spPr>
          <a:xfrm>
            <a:off x="539750" y="4437063"/>
            <a:ext cx="4618038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②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活塞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刚开始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滑动时的拉力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F</a:t>
            </a:r>
            <a:endParaRPr lang="en-US" altLang="zh-CN" sz="2800" b="1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1867" name="矩形 121866"/>
          <p:cNvSpPr/>
          <p:nvPr/>
        </p:nvSpPr>
        <p:spPr>
          <a:xfrm>
            <a:off x="611188" y="5157788"/>
            <a:ext cx="7929562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③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用刻度尺测全部刻度长度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L,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根据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注射器的容积  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V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算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anose="02010609030101010101" pitchFamily="49" charset="-122"/>
              </a:rPr>
              <a:t>S</a:t>
            </a:r>
            <a:endParaRPr lang="en-US" altLang="zh-CN" sz="2800" b="1" dirty="0"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21515" name="文本框 121890"/>
          <p:cNvSpPr txBox="1"/>
          <p:nvPr/>
        </p:nvSpPr>
        <p:spPr>
          <a:xfrm>
            <a:off x="936625" y="312738"/>
            <a:ext cx="1835150" cy="739775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50000">
                <a:srgbClr val="CCECFF"/>
              </a:gs>
              <a:gs pos="100000">
                <a:srgbClr val="99FF99"/>
              </a:gs>
            </a:gsLst>
            <a:lin ang="5400000" scaled="1"/>
            <a:tileRect/>
          </a:gradFill>
          <a:ln w="38100" cap="flat" cmpd="sng">
            <a:pattFill prst="solidDmnd">
              <a:fgClr>
                <a:srgbClr val="0000FF"/>
              </a:fgClr>
              <a:bgClr>
                <a:srgbClr val="FF99CC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活动三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/>
      <p:bldP spid="121861" grpId="0"/>
      <p:bldP spid="121862" grpId="0"/>
      <p:bldP spid="121863" grpId="0"/>
      <p:bldP spid="121864" grpId="0"/>
      <p:bldP spid="121865" grpId="0"/>
      <p:bldP spid="121866" grpId="0"/>
      <p:bldP spid="1218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28673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2051050" y="1268413"/>
            <a:ext cx="5076825" cy="144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文本框 28676"/>
          <p:cNvSpPr txBox="1"/>
          <p:nvPr/>
        </p:nvSpPr>
        <p:spPr>
          <a:xfrm>
            <a:off x="611188" y="2781300"/>
            <a:ext cx="23764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6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实验数据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pic>
        <p:nvPicPr>
          <p:cNvPr id="28707" name="图片 287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3355975"/>
            <a:ext cx="7848600" cy="107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9" name="文本框 28708"/>
          <p:cNvSpPr txBox="1"/>
          <p:nvPr/>
        </p:nvSpPr>
        <p:spPr>
          <a:xfrm>
            <a:off x="1042988" y="4005263"/>
            <a:ext cx="719137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6.3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0" name="文本框 28709"/>
          <p:cNvSpPr txBox="1"/>
          <p:nvPr/>
        </p:nvSpPr>
        <p:spPr>
          <a:xfrm>
            <a:off x="2843213" y="4005263"/>
            <a:ext cx="360362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1" name="文本框 28710"/>
          <p:cNvSpPr txBox="1"/>
          <p:nvPr/>
        </p:nvSpPr>
        <p:spPr>
          <a:xfrm>
            <a:off x="4283075" y="4005263"/>
            <a:ext cx="719138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3.2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2" name="文本框 28711"/>
          <p:cNvSpPr txBox="1"/>
          <p:nvPr/>
        </p:nvSpPr>
        <p:spPr>
          <a:xfrm>
            <a:off x="5364163" y="4005263"/>
            <a:ext cx="1655762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6.25×10</a:t>
            </a:r>
            <a:r>
              <a:rPr lang="en-US" altLang="zh-CN" sz="2400" b="1" baseline="3000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endParaRPr lang="en-US" altLang="zh-CN" sz="2400" b="1" baseline="3000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5" name="文本框 28714"/>
          <p:cNvSpPr txBox="1"/>
          <p:nvPr/>
        </p:nvSpPr>
        <p:spPr>
          <a:xfrm>
            <a:off x="6875463" y="4005263"/>
            <a:ext cx="17272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1.008×10</a:t>
            </a:r>
            <a:r>
              <a:rPr lang="en-US" altLang="zh-CN" sz="2400" b="1" baseline="3000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537" name="图片 28717" descr="2022"/>
          <p:cNvPicPr>
            <a:picLocks noChangeAspect="1"/>
          </p:cNvPicPr>
          <p:nvPr/>
        </p:nvPicPr>
        <p:blipFill>
          <a:blip r:embed="rId3">
            <a:lum contrast="24000"/>
          </a:blip>
          <a:srcRect r="-597" b="-484"/>
          <a:stretch>
            <a:fillRect/>
          </a:stretch>
        </p:blipFill>
        <p:spPr>
          <a:xfrm>
            <a:off x="755650" y="549275"/>
            <a:ext cx="1511300" cy="81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8" name="文本框 28718"/>
          <p:cNvSpPr txBox="1"/>
          <p:nvPr/>
        </p:nvSpPr>
        <p:spPr>
          <a:xfrm>
            <a:off x="2339975" y="549275"/>
            <a:ext cx="40322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估测大气压的值</a:t>
            </a:r>
            <a:endParaRPr lang="zh-CN" altLang="en-US" sz="40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709" grpId="0"/>
      <p:bldP spid="28710" grpId="0"/>
      <p:bldP spid="28711" grpId="0"/>
      <p:bldP spid="28712" grpId="0"/>
      <p:bldP spid="287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文本框 12289"/>
          <p:cNvSpPr txBox="1"/>
          <p:nvPr/>
        </p:nvSpPr>
        <p:spPr>
          <a:xfrm>
            <a:off x="755650" y="1052513"/>
            <a:ext cx="237648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7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结果分析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12291" name="文本框 12290"/>
          <p:cNvSpPr txBox="1"/>
          <p:nvPr/>
        </p:nvSpPr>
        <p:spPr>
          <a:xfrm>
            <a:off x="179388" y="2060575"/>
            <a:ext cx="8496300" cy="26558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spcBef>
                <a:spcPct val="50000"/>
              </a:spcBef>
              <a:buAutoNum type="arabicPlain"/>
            </a:pPr>
            <a:r>
              <a:rPr lang="zh-CN" altLang="en-US" sz="2800" b="1">
                <a:solidFill>
                  <a:srgbClr val="FF33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橡皮帽漏气；筒内空气没有完全排尽；活塞与注射器筒之间不完全密封；（偏小）</a:t>
            </a:r>
            <a:endParaRPr lang="zh-CN" altLang="en-US" sz="2800" b="1">
              <a:solidFill>
                <a:srgbClr val="FF3300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marL="342900" indent="-342900">
              <a:spcBef>
                <a:spcPct val="50000"/>
              </a:spcBef>
              <a:buAutoNum type="arabicPlain"/>
            </a:pPr>
            <a:r>
              <a:rPr lang="zh-CN" altLang="en-US" sz="2800" b="1">
                <a:solidFill>
                  <a:srgbClr val="FF33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活塞与注射器筒间有摩擦；（偏大）</a:t>
            </a:r>
            <a:endParaRPr lang="zh-CN" altLang="en-US" sz="2800" b="1">
              <a:solidFill>
                <a:srgbClr val="FF3300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marL="342900" indent="-342900">
              <a:spcBef>
                <a:spcPct val="50000"/>
              </a:spcBef>
              <a:buAutoNum type="arabicPlain"/>
            </a:pPr>
            <a:r>
              <a:rPr lang="zh-CN" altLang="en-US" sz="2800" b="1">
                <a:solidFill>
                  <a:srgbClr val="FF33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弹簧测力计的示数不稳定或不准确等</a:t>
            </a:r>
            <a:r>
              <a:rPr lang="en-US" altLang="zh-CN" sz="2800" b="1">
                <a:solidFill>
                  <a:srgbClr val="FF33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.</a:t>
            </a:r>
            <a:r>
              <a:rPr lang="zh-CN" altLang="en-US" sz="2800" b="1">
                <a:solidFill>
                  <a:srgbClr val="FF33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（偏大或偏小）</a:t>
            </a:r>
            <a:endParaRPr lang="zh-CN" altLang="en-US" sz="2800" b="1">
              <a:solidFill>
                <a:srgbClr val="FF3300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椭圆形标注 71683"/>
          <p:cNvSpPr/>
          <p:nvPr/>
        </p:nvSpPr>
        <p:spPr>
          <a:xfrm>
            <a:off x="1008063" y="404813"/>
            <a:ext cx="8135937" cy="2565400"/>
          </a:xfrm>
          <a:prstGeom prst="wedgeEllipseCallout">
            <a:avLst>
              <a:gd name="adj1" fmla="val -43755"/>
              <a:gd name="adj2" fmla="val 7241"/>
            </a:avLst>
          </a:prstGeom>
          <a:solidFill>
            <a:srgbClr val="FFFF00"/>
          </a:solidFill>
          <a:ln w="571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1682" name="标题 71681"/>
          <p:cNvSpPr>
            <a:spLocks noGrp="1"/>
          </p:cNvSpPr>
          <p:nvPr>
            <p:ph type="title"/>
          </p:nvPr>
        </p:nvSpPr>
        <p:spPr>
          <a:xfrm>
            <a:off x="1616075" y="769938"/>
            <a:ext cx="6921500" cy="658812"/>
          </a:xfrm>
        </p:spPr>
        <p:txBody>
          <a:bodyPr anchor="ctr"/>
          <a:p>
            <a:r>
              <a:rPr lang="en-US" altLang="zh-CN" sz="3400" b="1" dirty="0">
                <a:ea typeface="隶书" panose="02010509060101010101" pitchFamily="49" charset="-122"/>
              </a:rPr>
              <a:t>◆</a:t>
            </a:r>
            <a:r>
              <a:rPr lang="zh-CN" altLang="en-US" sz="3400" b="1" dirty="0">
                <a:ea typeface="隶书" panose="02010509060101010101" pitchFamily="49" charset="-122"/>
              </a:rPr>
              <a:t>　</a:t>
            </a:r>
            <a:r>
              <a:rPr lang="en-US" altLang="zh-CN" sz="3400" b="1" dirty="0">
                <a:ea typeface="隶书" panose="02010509060101010101" pitchFamily="49" charset="-122"/>
              </a:rPr>
              <a:t>1</a:t>
            </a:r>
            <a:r>
              <a:rPr lang="zh-CN" altLang="en-US" sz="3400" b="1" dirty="0">
                <a:ea typeface="隶书" panose="02010509060101010101" pitchFamily="49" charset="-122"/>
              </a:rPr>
              <a:t>标准大气压等于</a:t>
            </a:r>
            <a:r>
              <a:rPr lang="en-US" altLang="zh-CN" sz="3400" b="1">
                <a:solidFill>
                  <a:srgbClr val="FF0000"/>
                </a:solidFill>
                <a:ea typeface="隶书" panose="02010509060101010101" pitchFamily="49" charset="-122"/>
              </a:rPr>
              <a:t>1.0×10</a:t>
            </a:r>
            <a:r>
              <a:rPr lang="en-US" altLang="zh-CN" sz="3400" b="1" baseline="30000">
                <a:solidFill>
                  <a:srgbClr val="FF0000"/>
                </a:solidFill>
                <a:ea typeface="隶书" panose="02010509060101010101" pitchFamily="49" charset="-122"/>
              </a:rPr>
              <a:t>5</a:t>
            </a:r>
            <a:r>
              <a:rPr lang="en-US" altLang="zh-CN" sz="3400" b="1">
                <a:solidFill>
                  <a:srgbClr val="FF0000"/>
                </a:solidFill>
                <a:ea typeface="隶书" panose="02010509060101010101" pitchFamily="49" charset="-122"/>
              </a:rPr>
              <a:t>Pa</a:t>
            </a:r>
            <a:endParaRPr lang="en-US" altLang="zh-CN" sz="3400" b="1">
              <a:solidFill>
                <a:srgbClr val="FF0000"/>
              </a:solidFill>
              <a:ea typeface="隶书" panose="02010509060101010101" pitchFamily="49" charset="-122"/>
            </a:endParaRPr>
          </a:p>
        </p:txBody>
      </p:sp>
      <p:pic>
        <p:nvPicPr>
          <p:cNvPr id="25603" name="图片 71684" descr="想一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00188"/>
            <a:ext cx="23622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6" name="文本框 71685"/>
          <p:cNvSpPr txBox="1"/>
          <p:nvPr/>
        </p:nvSpPr>
        <p:spPr>
          <a:xfrm>
            <a:off x="2451100" y="1428750"/>
            <a:ext cx="5616575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相当于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76cm</a:t>
            </a:r>
            <a:r>
              <a:rPr lang="zh-CN" altLang="en-US" sz="28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高的水银柱产生的压强</a:t>
            </a:r>
            <a:endParaRPr lang="zh-CN" altLang="en-US" sz="2800" b="1" dirty="0"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71687" name="矩形 71686"/>
          <p:cNvSpPr/>
          <p:nvPr/>
        </p:nvSpPr>
        <p:spPr>
          <a:xfrm>
            <a:off x="2451100" y="2039938"/>
            <a:ext cx="5548313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相当于</a:t>
            </a:r>
            <a:r>
              <a:rPr lang="en-US" altLang="zh-CN" sz="28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10.34m</a:t>
            </a:r>
            <a:r>
              <a:rPr lang="zh-CN" altLang="en-US" sz="28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高的水柱产生的压强</a:t>
            </a:r>
            <a:endParaRPr lang="zh-CN" altLang="en-US" sz="2800" b="1" dirty="0"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25606" name="文本框 71687"/>
          <p:cNvSpPr txBox="1"/>
          <p:nvPr/>
        </p:nvSpPr>
        <p:spPr>
          <a:xfrm>
            <a:off x="96838" y="404813"/>
            <a:ext cx="1763712" cy="1311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你知道吗？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6" grpId="0"/>
      <p:bldP spid="716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6674" name="pl2_05(1).avi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1000" y="1447800"/>
            <a:ext cx="3106738" cy="436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5" name="文本框 156674"/>
          <p:cNvSpPr txBox="1"/>
          <p:nvPr/>
        </p:nvSpPr>
        <p:spPr>
          <a:xfrm>
            <a:off x="3200400" y="1524000"/>
            <a:ext cx="31242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液体内部有压强</a:t>
            </a:r>
            <a:endParaRPr lang="zh-CN" altLang="en-US" sz="3200" b="1" dirty="0">
              <a:solidFill>
                <a:srgbClr val="00000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195" name="矩形 156675"/>
          <p:cNvSpPr/>
          <p:nvPr/>
        </p:nvSpPr>
        <p:spPr>
          <a:xfrm>
            <a:off x="609600" y="609600"/>
            <a:ext cx="18669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复习</a:t>
            </a:r>
            <a:endParaRPr lang="zh-CN" altLang="en-US" sz="3600" b="1">
              <a:ln w="19050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6677" name="矩形 156676"/>
          <p:cNvSpPr/>
          <p:nvPr/>
        </p:nvSpPr>
        <p:spPr>
          <a:xfrm>
            <a:off x="3429000" y="3581400"/>
            <a:ext cx="55454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solidFill>
                  <a:srgbClr val="CC33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猜想：气体是否也能产生压强呢？</a:t>
            </a:r>
            <a:endParaRPr lang="zh-CN" altLang="en-US" sz="2800" b="1" dirty="0">
              <a:solidFill>
                <a:srgbClr val="CC330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6674"/>
                </p:tgtEl>
              </p:cMediaNode>
            </p:video>
          </p:childTnLst>
        </p:cTn>
      </p:par>
    </p:tnLst>
    <p:bldLst>
      <p:bldP spid="156675" grpId="0"/>
      <p:bldP spid="1566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21" name="组合 13320"/>
          <p:cNvGrpSpPr/>
          <p:nvPr/>
        </p:nvGrpSpPr>
        <p:grpSpPr>
          <a:xfrm>
            <a:off x="900113" y="1989138"/>
            <a:ext cx="8243887" cy="4868862"/>
            <a:chOff x="567" y="1253"/>
            <a:chExt cx="5193" cy="3067"/>
          </a:xfrm>
        </p:grpSpPr>
        <p:pic>
          <p:nvPicPr>
            <p:cNvPr id="26626" name="图片 13317" descr="PM_00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7" y="1253"/>
              <a:ext cx="5193" cy="30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27" name="文本框 13314"/>
            <p:cNvSpPr txBox="1"/>
            <p:nvPr/>
          </p:nvSpPr>
          <p:spPr>
            <a:xfrm>
              <a:off x="1338" y="2251"/>
              <a:ext cx="3810" cy="8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000" b="1" dirty="0">
                  <a:latin typeface="Times New Roman" panose="02020603050405020304" pitchFamily="18" charset="0"/>
                  <a:ea typeface="隶书" panose="02010509060101010101" pitchFamily="49" charset="-122"/>
                </a:rPr>
                <a:t>因为人的体内也有压强，它抗衡着体外的大气压</a:t>
              </a:r>
              <a:endParaRPr lang="zh-CN" altLang="en-US" sz="4000" b="1">
                <a:latin typeface="Times New Roman" panose="02020603050405020304" pitchFamily="18" charset="0"/>
                <a:ea typeface="隶书" panose="02010509060101010101" pitchFamily="49" charset="-122"/>
              </a:endParaRPr>
            </a:p>
          </p:txBody>
        </p:sp>
      </p:grpSp>
      <p:pic>
        <p:nvPicPr>
          <p:cNvPr id="26628" name="图片 13315" descr="想一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212" y="1341438"/>
            <a:ext cx="23622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椭圆形标注 13316"/>
          <p:cNvSpPr/>
          <p:nvPr/>
        </p:nvSpPr>
        <p:spPr>
          <a:xfrm>
            <a:off x="250825" y="188913"/>
            <a:ext cx="8893175" cy="1295400"/>
          </a:xfrm>
          <a:prstGeom prst="wedgeEllipseCallout">
            <a:avLst>
              <a:gd name="adj1" fmla="val -42574"/>
              <a:gd name="adj2" fmla="val 14681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这么大的大气压，我们为什么没有受压的感觉呢？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6" name="文本框 33795"/>
          <p:cNvSpPr txBox="1"/>
          <p:nvPr/>
        </p:nvSpPr>
        <p:spPr>
          <a:xfrm>
            <a:off x="936625" y="1609725"/>
            <a:ext cx="5543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大气压强可以用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  <a:hlinkClick r:id="rId1" action="ppaction://hlinkfile"/>
              </a:rPr>
              <a:t>气压计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来测量</a:t>
            </a:r>
            <a:endParaRPr lang="zh-CN" altLang="en-US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pic>
        <p:nvPicPr>
          <p:cNvPr id="33798" name="图片 33797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50825" y="2852738"/>
            <a:ext cx="54737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0" name="文本框 33799"/>
          <p:cNvSpPr txBox="1"/>
          <p:nvPr/>
        </p:nvSpPr>
        <p:spPr>
          <a:xfrm>
            <a:off x="5724525" y="2492375"/>
            <a:ext cx="3132138" cy="3990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原理：</a:t>
            </a:r>
            <a:r>
              <a:rPr lang="zh-CN" altLang="en-US" sz="32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抽去内部空气的薄金属盒在大气压发生变化时会发生形变，这种形变经放大并显示出来，可用它测量大气压的值．</a:t>
            </a:r>
            <a:endParaRPr lang="zh-CN" altLang="en-US" sz="3200" b="1" dirty="0">
              <a:solidFill>
                <a:srgbClr val="00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4540" y="461645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黑体" panose="02010600030101010101" pitchFamily="2" charset="-122"/>
                <a:ea typeface="黑体" panose="02010600030101010101" pitchFamily="2" charset="-122"/>
              </a:rPr>
              <a:t>气压计</a:t>
            </a:r>
            <a:endParaRPr lang="zh-CN" altLang="en-US" sz="4000" b="1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8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141313"/>
          <p:cNvSpPr>
            <a:spLocks noGrp="1"/>
          </p:cNvSpPr>
          <p:nvPr>
            <p:ph type="title"/>
          </p:nvPr>
        </p:nvSpPr>
        <p:spPr>
          <a:xfrm>
            <a:off x="153035" y="509270"/>
            <a:ext cx="6040755" cy="1143000"/>
          </a:xfrm>
        </p:spPr>
        <p:txBody>
          <a:bodyPr anchor="ctr"/>
          <a:p>
            <a:pPr algn="l"/>
            <a:r>
              <a:rPr lang="zh-CN" altLang="en-US" b="1" dirty="0">
                <a:solidFill>
                  <a:srgbClr val="FF0000"/>
                </a:solidFill>
              </a:rPr>
              <a:t>大气压的变化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8674" name="文本占位符 141314"/>
          <p:cNvSpPr>
            <a:spLocks noGrp="1"/>
          </p:cNvSpPr>
          <p:nvPr>
            <p:ph idx="1"/>
          </p:nvPr>
        </p:nvSpPr>
        <p:spPr>
          <a:xfrm>
            <a:off x="250825" y="2565400"/>
            <a:ext cx="8713788" cy="2724150"/>
          </a:xfrm>
        </p:spPr>
        <p:txBody>
          <a:bodyPr anchor="t"/>
          <a:p>
            <a:pPr>
              <a:buNone/>
            </a:pPr>
            <a:r>
              <a:rPr lang="en-US" altLang="zh-CN" sz="4000" dirty="0"/>
              <a:t>        </a:t>
            </a:r>
            <a:r>
              <a:rPr lang="zh-CN" altLang="en-US" sz="4000" b="1" dirty="0"/>
              <a:t>大气压的值是否永远相当于</a:t>
            </a:r>
            <a:r>
              <a:rPr lang="en-US" altLang="zh-CN" sz="4000" b="1" dirty="0"/>
              <a:t>76</a:t>
            </a:r>
            <a:r>
              <a:rPr lang="zh-CN" altLang="en-US" sz="4000" b="1" dirty="0"/>
              <a:t>厘</a:t>
            </a:r>
            <a:endParaRPr lang="zh-CN" altLang="en-US" sz="4000" b="1" dirty="0"/>
          </a:p>
          <a:p>
            <a:pPr>
              <a:buNone/>
            </a:pPr>
            <a:r>
              <a:rPr lang="zh-CN" altLang="en-US" sz="4000" b="1" dirty="0"/>
              <a:t>米高的水银柱所产生的压强呢？</a:t>
            </a:r>
            <a:endParaRPr lang="zh-CN" altLang="en-US" sz="4000" b="1" dirty="0"/>
          </a:p>
          <a:p>
            <a:pPr>
              <a:buNone/>
            </a:pPr>
            <a:r>
              <a:rPr lang="zh-CN" altLang="en-US" dirty="0"/>
              <a:t>    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14233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dirty="0"/>
          </a:p>
        </p:txBody>
      </p:sp>
      <p:grpSp>
        <p:nvGrpSpPr>
          <p:cNvPr id="29698" name="组合 142338"/>
          <p:cNvGrpSpPr/>
          <p:nvPr/>
        </p:nvGrpSpPr>
        <p:grpSpPr>
          <a:xfrm>
            <a:off x="395288" y="260350"/>
            <a:ext cx="8497887" cy="6408738"/>
            <a:chOff x="249" y="164"/>
            <a:chExt cx="5353" cy="4037"/>
          </a:xfrm>
        </p:grpSpPr>
        <p:pic>
          <p:nvPicPr>
            <p:cNvPr id="29699" name="内容占位符 142339" descr="未命名"/>
            <p:cNvPicPr>
              <a:picLocks noGrp="1" noChangeAspect="1"/>
            </p:cNvPicPr>
            <p:nvPr>
              <p:ph sz="half" idx="4294967295"/>
            </p:nvPr>
          </p:nvPicPr>
          <p:blipFill>
            <a:blip r:embed="rId1"/>
            <a:stretch>
              <a:fillRect/>
            </a:stretch>
          </p:blipFill>
          <p:spPr>
            <a:xfrm>
              <a:off x="295" y="1162"/>
              <a:ext cx="5125" cy="3039"/>
            </a:xfrm>
          </p:spPr>
        </p:pic>
        <p:pic>
          <p:nvPicPr>
            <p:cNvPr id="29700" name="内容占位符 142340" descr="未命名1"/>
            <p:cNvPicPr>
              <a:picLocks noGrp="1" noChangeAspect="1"/>
            </p:cNvPicPr>
            <p:nvPr>
              <p:ph sz="half" idx="4294967295"/>
            </p:nvPr>
          </p:nvPicPr>
          <p:blipFill>
            <a:blip r:embed="rId2"/>
            <a:stretch>
              <a:fillRect/>
            </a:stretch>
          </p:blipFill>
          <p:spPr>
            <a:xfrm>
              <a:off x="249" y="164"/>
              <a:ext cx="5353" cy="977"/>
            </a:xfr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143361"/>
          <p:cNvSpPr>
            <a:spLocks noGrp="1"/>
          </p:cNvSpPr>
          <p:nvPr>
            <p:ph type="title"/>
          </p:nvPr>
        </p:nvSpPr>
        <p:spPr>
          <a:xfrm>
            <a:off x="684213" y="887413"/>
            <a:ext cx="7793037" cy="1462087"/>
          </a:xfrm>
        </p:spPr>
        <p:txBody>
          <a:bodyPr anchor="ctr"/>
          <a:p>
            <a:r>
              <a:rPr lang="zh-CN" altLang="en-US" b="1" dirty="0"/>
              <a:t>大气压的变化（与高度的关系）</a:t>
            </a:r>
            <a:endParaRPr lang="zh-CN" altLang="en-US" b="1" dirty="0"/>
          </a:p>
        </p:txBody>
      </p:sp>
      <p:sp>
        <p:nvSpPr>
          <p:cNvPr id="30722" name="文本占位符 143362"/>
          <p:cNvSpPr>
            <a:spLocks noGrp="1"/>
          </p:cNvSpPr>
          <p:nvPr>
            <p:ph idx="1"/>
          </p:nvPr>
        </p:nvSpPr>
        <p:spPr>
          <a:xfrm>
            <a:off x="468313" y="2276475"/>
            <a:ext cx="8207375" cy="3889375"/>
          </a:xfrm>
        </p:spPr>
        <p:txBody>
          <a:bodyPr anchor="t"/>
          <a:p>
            <a:pPr>
              <a:buNone/>
            </a:pPr>
            <a:r>
              <a:rPr lang="zh-CN" altLang="en-US" sz="4400" b="1" dirty="0">
                <a:solidFill>
                  <a:schemeClr val="hlink"/>
                </a:solidFill>
              </a:rPr>
              <a:t>在海拔</a:t>
            </a:r>
            <a:r>
              <a:rPr lang="en-US" altLang="zh-CN" sz="4400" b="1" dirty="0">
                <a:solidFill>
                  <a:schemeClr val="accent2"/>
                </a:solidFill>
              </a:rPr>
              <a:t>2000</a:t>
            </a:r>
            <a:r>
              <a:rPr lang="zh-CN" altLang="en-US" sz="4400" b="1" dirty="0">
                <a:solidFill>
                  <a:schemeClr val="accent2"/>
                </a:solidFill>
              </a:rPr>
              <a:t>米范围内</a:t>
            </a:r>
            <a:r>
              <a:rPr lang="zh-CN" altLang="en-US" sz="4400" b="1" dirty="0">
                <a:solidFill>
                  <a:schemeClr val="hlink"/>
                </a:solidFill>
              </a:rPr>
              <a:t>，高度每增加</a:t>
            </a:r>
            <a:r>
              <a:rPr lang="en-US" altLang="zh-CN" sz="4400" b="1" dirty="0">
                <a:solidFill>
                  <a:srgbClr val="FF221D"/>
                </a:solidFill>
              </a:rPr>
              <a:t>10 </a:t>
            </a:r>
            <a:r>
              <a:rPr lang="zh-CN" altLang="en-US" sz="4400" b="1" dirty="0">
                <a:solidFill>
                  <a:srgbClr val="FF221D"/>
                </a:solidFill>
              </a:rPr>
              <a:t>米</a:t>
            </a:r>
            <a:r>
              <a:rPr lang="zh-CN" altLang="en-US" sz="4400" b="1" dirty="0">
                <a:solidFill>
                  <a:schemeClr val="hlink"/>
                </a:solidFill>
              </a:rPr>
              <a:t>，大气压下降约</a:t>
            </a:r>
            <a:r>
              <a:rPr lang="en-US" altLang="zh-CN" sz="4400" b="1" dirty="0">
                <a:solidFill>
                  <a:srgbClr val="CC0000"/>
                </a:solidFill>
              </a:rPr>
              <a:t>100Pa</a:t>
            </a:r>
            <a:endParaRPr lang="zh-CN" altLang="en-US" sz="4400" b="1" dirty="0">
              <a:solidFill>
                <a:schemeClr val="hlink"/>
              </a:solidFill>
            </a:endParaRPr>
          </a:p>
          <a:p>
            <a:endParaRPr lang="zh-CN" altLang="en-US" sz="44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文本框 61441"/>
          <p:cNvSpPr txBox="1"/>
          <p:nvPr/>
        </p:nvSpPr>
        <p:spPr>
          <a:xfrm>
            <a:off x="704850" y="481013"/>
            <a:ext cx="417671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大气压的变化</a:t>
            </a:r>
            <a:endParaRPr lang="zh-CN" altLang="en-US" sz="36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61443" name="文本框 61442"/>
          <p:cNvSpPr txBox="1"/>
          <p:nvPr/>
        </p:nvSpPr>
        <p:spPr>
          <a:xfrm>
            <a:off x="1258888" y="1609725"/>
            <a:ext cx="59451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(1)</a:t>
            </a:r>
            <a:r>
              <a:rPr lang="zh-CN" altLang="en-US" sz="3200" b="1" dirty="0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大气压随高度的增加而减小</a:t>
            </a:r>
            <a:r>
              <a:rPr lang="en-US" altLang="zh-CN" sz="3200" b="1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  <p:sp>
        <p:nvSpPr>
          <p:cNvPr id="61444" name="文本框 61443"/>
          <p:cNvSpPr txBox="1"/>
          <p:nvPr/>
        </p:nvSpPr>
        <p:spPr>
          <a:xfrm>
            <a:off x="1258888" y="3138488"/>
            <a:ext cx="59451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(2)</a:t>
            </a:r>
            <a:r>
              <a:rPr lang="zh-CN" altLang="en-US" sz="3200" b="1" dirty="0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大气压随天气的变化而变化</a:t>
            </a:r>
            <a:r>
              <a:rPr lang="en-US" altLang="zh-CN" sz="3200" b="1">
                <a:solidFill>
                  <a:srgbClr val="FF3300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图片 21505"/>
          <p:cNvPicPr>
            <a:picLocks noChangeAspect="1"/>
          </p:cNvPicPr>
          <p:nvPr/>
        </p:nvPicPr>
        <p:blipFill>
          <a:blip r:embed="rId1">
            <a:lum contrast="17998"/>
          </a:blip>
          <a:stretch>
            <a:fillRect/>
          </a:stretch>
        </p:blipFill>
        <p:spPr>
          <a:xfrm>
            <a:off x="323850" y="692150"/>
            <a:ext cx="7685088" cy="4525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文本框 21509"/>
          <p:cNvSpPr txBox="1"/>
          <p:nvPr/>
        </p:nvSpPr>
        <p:spPr>
          <a:xfrm>
            <a:off x="3419475" y="1773238"/>
            <a:ext cx="5184775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液体的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  <a:hlinkClick r:id="rId2" action="ppaction://hlinkfile"/>
              </a:rPr>
              <a:t>沸点与气压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的关系：</a:t>
            </a:r>
            <a:endParaRPr lang="zh-CN" altLang="en-US" sz="3200" b="1">
              <a:solidFill>
                <a:schemeClr val="accent2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32771" name="图片 215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1916113"/>
            <a:ext cx="2711450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文本框 21511"/>
          <p:cNvSpPr txBox="1"/>
          <p:nvPr/>
        </p:nvSpPr>
        <p:spPr>
          <a:xfrm>
            <a:off x="3419475" y="2276475"/>
            <a:ext cx="4752975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液体的沸点随气压的增大而升高；随气压的减小而降低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21513" name="文本框 21512"/>
          <p:cNvSpPr txBox="1"/>
          <p:nvPr/>
        </p:nvSpPr>
        <p:spPr>
          <a:xfrm>
            <a:off x="3419475" y="3789363"/>
            <a:ext cx="5184775" cy="1066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高压锅就是利用了液体的沸点与气压的关系来工作的</a:t>
            </a:r>
            <a:r>
              <a:rPr lang="en-US" altLang="zh-CN" sz="3200" b="1">
                <a:solidFill>
                  <a:schemeClr val="accent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.</a:t>
            </a:r>
            <a:endParaRPr lang="en-US" altLang="zh-CN" sz="3200" b="1">
              <a:solidFill>
                <a:schemeClr val="accent2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21516" name="图片 215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5013325"/>
            <a:ext cx="2520950" cy="1519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2" grpId="0"/>
      <p:bldP spid="215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矩形 78857"/>
          <p:cNvSpPr/>
          <p:nvPr/>
        </p:nvSpPr>
        <p:spPr>
          <a:xfrm>
            <a:off x="2484438" y="260350"/>
            <a:ext cx="3384550" cy="10810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794" name="标题 78849"/>
          <p:cNvSpPr>
            <a:spLocks noGrp="1" noRot="1"/>
          </p:cNvSpPr>
          <p:nvPr>
            <p:ph type="title"/>
          </p:nvPr>
        </p:nvSpPr>
        <p:spPr>
          <a:xfrm>
            <a:off x="2047875" y="333375"/>
            <a:ext cx="4108450" cy="947738"/>
          </a:xfrm>
        </p:spPr>
        <p:txBody>
          <a:bodyPr anchor="ctr"/>
          <a:p>
            <a:r>
              <a:rPr lang="zh-CN" altLang="en-US" b="1" dirty="0"/>
              <a:t>课堂小结</a:t>
            </a:r>
            <a:endParaRPr lang="zh-CN" altLang="en-US" b="1" dirty="0"/>
          </a:p>
        </p:txBody>
      </p:sp>
      <p:sp>
        <p:nvSpPr>
          <p:cNvPr id="33795" name="文本框 78851"/>
          <p:cNvSpPr txBox="1"/>
          <p:nvPr/>
        </p:nvSpPr>
        <p:spPr>
          <a:xfrm>
            <a:off x="158750" y="3860800"/>
            <a:ext cx="6934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◆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大气压随高度的上升而</a:t>
            </a:r>
            <a:r>
              <a:rPr lang="zh-CN" altLang="en-US" sz="3200" b="1" u="sng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6" name="文本框 78852"/>
          <p:cNvSpPr txBox="1"/>
          <p:nvPr/>
        </p:nvSpPr>
        <p:spPr>
          <a:xfrm>
            <a:off x="138113" y="3141663"/>
            <a:ext cx="86106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◆ 1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标准大气压＝</a:t>
            </a:r>
            <a:r>
              <a:rPr lang="zh-CN" altLang="en-US" sz="3200" b="1" u="sng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水银柱＝</a:t>
            </a:r>
            <a:r>
              <a:rPr lang="zh-CN" altLang="en-US" sz="3200" b="1" u="sng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　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帕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7" name="文本框 78853"/>
          <p:cNvSpPr txBox="1"/>
          <p:nvPr/>
        </p:nvSpPr>
        <p:spPr>
          <a:xfrm>
            <a:off x="195263" y="2349500"/>
            <a:ext cx="894873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◆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首先测出大气压值的科学家是</a:t>
            </a:r>
            <a:r>
              <a:rPr lang="zh-CN" altLang="en-US" sz="3200" b="1" u="sng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　　　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8" name="文本框 78854"/>
          <p:cNvSpPr txBox="1"/>
          <p:nvPr/>
        </p:nvSpPr>
        <p:spPr>
          <a:xfrm>
            <a:off x="241300" y="1628775"/>
            <a:ext cx="905827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◆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有力地证明大气压存在的实验是</a:t>
            </a:r>
            <a:r>
              <a:rPr lang="zh-CN" altLang="en-US" sz="3200" b="1" u="sng" dirty="0">
                <a:latin typeface="Times New Roman" panose="02020603050405020304" pitchFamily="18" charset="0"/>
                <a:ea typeface="宋体" panose="02010600030101010101" pitchFamily="2" charset="-122"/>
              </a:rPr>
              <a:t>　　　　　　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．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8859" name="矩形 78858"/>
          <p:cNvSpPr/>
          <p:nvPr/>
        </p:nvSpPr>
        <p:spPr>
          <a:xfrm>
            <a:off x="6372225" y="1628775"/>
            <a:ext cx="252095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马德堡半球实验</a:t>
            </a:r>
            <a:endParaRPr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8860" name="矩形 78859"/>
          <p:cNvSpPr/>
          <p:nvPr/>
        </p:nvSpPr>
        <p:spPr>
          <a:xfrm>
            <a:off x="6084888" y="2349500"/>
            <a:ext cx="2808287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意大利托里拆利</a:t>
            </a:r>
            <a:endParaRPr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8861" name="矩形 78860"/>
          <p:cNvSpPr/>
          <p:nvPr/>
        </p:nvSpPr>
        <p:spPr>
          <a:xfrm>
            <a:off x="3492500" y="3141663"/>
            <a:ext cx="1149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760mm</a:t>
            </a:r>
            <a:endParaRPr lang="en-US" altLang="zh-CN" sz="2400" b="1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8862" name="矩形 78861"/>
          <p:cNvSpPr/>
          <p:nvPr/>
        </p:nvSpPr>
        <p:spPr>
          <a:xfrm>
            <a:off x="6516688" y="3213100"/>
            <a:ext cx="1871662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1.0×10</a:t>
            </a:r>
            <a:r>
              <a:rPr lang="en-US" altLang="zh-CN" sz="2400" b="1" baseline="3000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8863" name="矩形 78862"/>
          <p:cNvSpPr/>
          <p:nvPr/>
        </p:nvSpPr>
        <p:spPr>
          <a:xfrm>
            <a:off x="5003800" y="3933825"/>
            <a:ext cx="9366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降低</a:t>
            </a:r>
            <a:endParaRPr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9" grpId="0"/>
      <p:bldP spid="78860" grpId="0"/>
      <p:bldP spid="78861" grpId="0"/>
      <p:bldP spid="78862" grpId="0"/>
      <p:bldP spid="788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40" name="矩形 91139"/>
          <p:cNvSpPr/>
          <p:nvPr/>
        </p:nvSpPr>
        <p:spPr>
          <a:xfrm>
            <a:off x="641350" y="1330008"/>
            <a:ext cx="8738235" cy="286131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indent="287655"/>
            <a:r>
              <a:rPr lang="en-US" altLang="zh-CN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1</a:t>
            </a:r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宇航员穿宇航服的主要目的是：（   ）</a:t>
            </a:r>
            <a:endParaRPr lang="zh-CN" altLang="en-US" sz="36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indent="287655"/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r>
              <a:rPr lang="en-US" altLang="zh-CN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A</a:t>
            </a:r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、保证人体所需的大气压   </a:t>
            </a:r>
            <a:endParaRPr lang="zh-CN" altLang="en-US" sz="36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indent="287655"/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r>
              <a:rPr lang="en-US" altLang="zh-CN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B</a:t>
            </a:r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、防止有害辐射</a:t>
            </a:r>
            <a:endParaRPr lang="zh-CN" altLang="en-US" sz="36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indent="287655"/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r>
              <a:rPr lang="en-US" altLang="zh-CN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C</a:t>
            </a:r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、保证人体的温度       </a:t>
            </a:r>
            <a:endParaRPr lang="zh-CN" altLang="en-US" sz="36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indent="287655"/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r>
              <a:rPr lang="en-US" altLang="zh-CN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D</a:t>
            </a:r>
            <a:r>
              <a:rPr lang="zh-CN" altLang="en-US" sz="3600" b="1" dirty="0">
                <a:latin typeface="黑体" panose="02010600030101010101" pitchFamily="2" charset="-122"/>
                <a:ea typeface="黑体" panose="02010600030101010101" pitchFamily="2" charset="-122"/>
              </a:rPr>
              <a:t>、便于在宇宙中活动 </a:t>
            </a:r>
            <a:endParaRPr lang="zh-CN" altLang="en-US" sz="3600" b="1" dirty="0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框 93185"/>
          <p:cNvSpPr txBox="1"/>
          <p:nvPr/>
        </p:nvSpPr>
        <p:spPr>
          <a:xfrm>
            <a:off x="539750" y="836613"/>
            <a:ext cx="8135938" cy="50158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2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玩具氢气球上升到高空时</a:t>
            </a: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,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往往会破裂</a:t>
            </a: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,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其原因是</a:t>
            </a:r>
            <a:r>
              <a:rPr lang="en-US" altLang="zh-CN" sz="4000" b="1">
                <a:latin typeface="黑体" panose="02010600030101010101" pitchFamily="2" charset="-122"/>
                <a:ea typeface="黑体" panose="02010600030101010101" pitchFamily="2" charset="-122"/>
              </a:rPr>
              <a:t>:</a:t>
            </a:r>
            <a:endParaRPr lang="en-US" altLang="zh-CN" sz="4000" b="1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A.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气球质量差</a:t>
            </a:r>
            <a:endParaRPr lang="zh-CN" altLang="en-US" sz="40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B.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高空气压较小</a:t>
            </a: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,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球的体积变大</a:t>
            </a:r>
            <a:endParaRPr lang="zh-CN" altLang="en-US" sz="40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C.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氢气压强变得很大</a:t>
            </a: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,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将球撑破了</a:t>
            </a:r>
            <a:endParaRPr lang="zh-CN" altLang="en-US" sz="4000" b="1" dirty="0"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D.</a:t>
            </a:r>
            <a:r>
              <a:rPr lang="zh-CN" altLang="en-US" sz="4000" b="1" dirty="0">
                <a:latin typeface="黑体" panose="02010600030101010101" pitchFamily="2" charset="-122"/>
                <a:ea typeface="黑体" panose="02010600030101010101" pitchFamily="2" charset="-122"/>
              </a:rPr>
              <a:t>上述说法都不对</a:t>
            </a:r>
            <a:endParaRPr lang="zh-CN" altLang="en-US" sz="4000" b="1" dirty="0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图片 5127" descr="2022"/>
          <p:cNvPicPr>
            <a:picLocks noChangeAspect="1"/>
          </p:cNvPicPr>
          <p:nvPr/>
        </p:nvPicPr>
        <p:blipFill>
          <a:blip r:embed="rId1">
            <a:lum contrast="24000"/>
          </a:blip>
          <a:srcRect r="-597" b="-484"/>
          <a:stretch>
            <a:fillRect/>
          </a:stretch>
        </p:blipFill>
        <p:spPr>
          <a:xfrm>
            <a:off x="611188" y="692150"/>
            <a:ext cx="1511300" cy="81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文本框 5128"/>
          <p:cNvSpPr txBox="1"/>
          <p:nvPr/>
        </p:nvSpPr>
        <p:spPr>
          <a:xfrm>
            <a:off x="2268855" y="692150"/>
            <a:ext cx="54629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10.6 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体验大气压的存在</a:t>
            </a:r>
            <a:endParaRPr lang="zh-CN" altLang="en-US" sz="40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pic>
        <p:nvPicPr>
          <p:cNvPr id="5130" name="图片 5129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6516688" y="3789363"/>
            <a:ext cx="1582737" cy="244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1" name="文本框 5130"/>
          <p:cNvSpPr txBox="1"/>
          <p:nvPr/>
        </p:nvSpPr>
        <p:spPr>
          <a:xfrm>
            <a:off x="611188" y="1484313"/>
            <a:ext cx="237648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实验器材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2" name="文本框 5131"/>
          <p:cNvSpPr txBox="1"/>
          <p:nvPr/>
        </p:nvSpPr>
        <p:spPr>
          <a:xfrm>
            <a:off x="682625" y="2060575"/>
            <a:ext cx="7993063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玻璃杯、水、硬纸片、矿泉水瓶、易拉罐、铁架台、酒精灯、橡皮泥、塑料吸盘、挂钩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3" name="文本框 5132"/>
          <p:cNvSpPr txBox="1"/>
          <p:nvPr/>
        </p:nvSpPr>
        <p:spPr>
          <a:xfrm>
            <a:off x="684213" y="3500438"/>
            <a:ext cx="237648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2.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实验操作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4" name="文本框 5133"/>
          <p:cNvSpPr txBox="1"/>
          <p:nvPr/>
        </p:nvSpPr>
        <p:spPr>
          <a:xfrm>
            <a:off x="827088" y="4005263"/>
            <a:ext cx="3311525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1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）组装器材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7" name="文本框 5136"/>
          <p:cNvSpPr txBox="1"/>
          <p:nvPr/>
        </p:nvSpPr>
        <p:spPr>
          <a:xfrm>
            <a:off x="827088" y="4508500"/>
            <a:ext cx="576103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2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）加水、加热、封口、冷却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8" name="文本框 5137"/>
          <p:cNvSpPr txBox="1"/>
          <p:nvPr/>
        </p:nvSpPr>
        <p:spPr>
          <a:xfrm>
            <a:off x="755650" y="5084763"/>
            <a:ext cx="2376488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3.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实验现象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39" name="文本框 5138"/>
          <p:cNvSpPr txBox="1"/>
          <p:nvPr/>
        </p:nvSpPr>
        <p:spPr>
          <a:xfrm>
            <a:off x="3132138" y="5084763"/>
            <a:ext cx="280828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易拉罐被压瘪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40" name="文本框 5139"/>
          <p:cNvSpPr txBox="1"/>
          <p:nvPr/>
        </p:nvSpPr>
        <p:spPr>
          <a:xfrm>
            <a:off x="755650" y="5661025"/>
            <a:ext cx="2376488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4.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实验结论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: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  <p:sp>
        <p:nvSpPr>
          <p:cNvPr id="5141" name="文本框 5140"/>
          <p:cNvSpPr txBox="1"/>
          <p:nvPr/>
        </p:nvSpPr>
        <p:spPr>
          <a:xfrm>
            <a:off x="3132138" y="5661025"/>
            <a:ext cx="324008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大气压是存在的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5132" grpId="0"/>
      <p:bldP spid="5133" grpId="0"/>
      <p:bldP spid="5134" grpId="0"/>
      <p:bldP spid="5137" grpId="0"/>
      <p:bldP spid="5138" grpId="0"/>
      <p:bldP spid="5139" grpId="0"/>
      <p:bldP spid="5140" grpId="0"/>
      <p:bldP spid="51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文本占位符 131073"/>
          <p:cNvSpPr>
            <a:spLocks noGrp="1" noRot="1"/>
          </p:cNvSpPr>
          <p:nvPr>
            <p:ph idx="1"/>
          </p:nvPr>
        </p:nvSpPr>
        <p:spPr>
          <a:xfrm>
            <a:off x="395288" y="0"/>
            <a:ext cx="8569325" cy="5905500"/>
          </a:xfrm>
        </p:spPr>
        <p:txBody>
          <a:bodyPr anchor="t"/>
          <a:p>
            <a:pPr>
              <a:lnSpc>
                <a:spcPct val="90000"/>
              </a:lnSpc>
              <a:buNone/>
            </a:pPr>
            <a:r>
              <a:rPr lang="en-US" altLang="zh-CN" sz="2400" b="1" dirty="0"/>
              <a:t>3</a:t>
            </a:r>
            <a:r>
              <a:rPr lang="zh-CN" altLang="en-US" sz="2400" b="1" dirty="0"/>
              <a:t>小明同学利用注射器、弹簧测力计、刻度尺等器材测量大气压强的值．实验步骤如下．（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）把注射器的活塞推至注射器筒的底端，然后用橡皮帽堵住注射器的小孔，这样做的目的是＿＿＿＿＿＿＿＿＿＿＿＿＿＿＿＿＿＿＿．</a:t>
            </a:r>
            <a:endParaRPr lang="zh-CN" altLang="en-US" sz="24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2400" b="1" dirty="0"/>
              <a:t>（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）如图所示，用细尼龙绳拴住注射器活塞的颈部，使绳的另一端与弹簧测力计的挂钩相连，然后水平向右慢慢拉动注射器筒，当注射器中的活塞＿＿＿＿＿＿＿＿时，记下弹簧测力计的示数为</a:t>
            </a:r>
            <a:r>
              <a:rPr lang="en-US" altLang="zh-CN" sz="2400" b="1" dirty="0"/>
              <a:t>8.2N</a:t>
            </a:r>
            <a:r>
              <a:rPr lang="zh-CN" altLang="en-US" sz="2400" b="1" dirty="0"/>
              <a:t>．</a:t>
            </a:r>
            <a:endParaRPr lang="zh-CN" altLang="en-US" sz="24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2400" b="1" dirty="0"/>
              <a:t>（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）用刻度尺测出注射器的全部刻度的长度为＿＿＿</a:t>
            </a:r>
            <a:r>
              <a:rPr lang="en-US" altLang="zh-CN" sz="2400" b="1" dirty="0"/>
              <a:t>cm</a:t>
            </a:r>
            <a:r>
              <a:rPr lang="zh-CN" altLang="en-US" sz="2400" b="1" dirty="0"/>
              <a:t>，计算得到活塞的横截面积为＿＿＿</a:t>
            </a:r>
            <a:r>
              <a:rPr lang="en-US" altLang="zh-CN" sz="2400" b="1" dirty="0"/>
              <a:t>cm</a:t>
            </a:r>
            <a:r>
              <a:rPr lang="en-US" altLang="zh-CN" sz="2400" b="1" baseline="30000" dirty="0"/>
              <a:t>2</a:t>
            </a:r>
            <a:r>
              <a:rPr lang="zh-CN" altLang="en-US" sz="2400" b="1" dirty="0"/>
              <a:t>．</a:t>
            </a:r>
            <a:endParaRPr lang="zh-CN" altLang="en-US" sz="24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2400" b="1" dirty="0"/>
              <a:t>（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）计算得到大气压强的数值为＿</a:t>
            </a:r>
            <a:r>
              <a:rPr lang="en-US" altLang="zh-CN" sz="2400" b="1" dirty="0"/>
              <a:t>Pa.</a:t>
            </a:r>
            <a:endParaRPr lang="en-US" altLang="zh-CN" sz="24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2400" b="1" dirty="0"/>
              <a:t>（</a:t>
            </a:r>
            <a:r>
              <a:rPr lang="en-US" altLang="zh-CN" sz="2400" b="1" dirty="0"/>
              <a:t>5</a:t>
            </a:r>
            <a:r>
              <a:rPr lang="zh-CN" altLang="en-US" sz="2400" b="1" dirty="0"/>
              <a:t>）小明了解到班内同学的实验误差普遍很大，有的偏大，有的偏小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请分析，该实验过程中导致误差的因素有（请写出两条）＿＿＿＿＿＿＿＿＿＿＿＿＿＿＿＿＿＿＿＿＿＿＿＿＿＿＿＿＿＿＿＿＿＿＿＿＿＿＿＿＿＿</a:t>
            </a:r>
            <a:r>
              <a:rPr lang="zh-CN" altLang="en-US" sz="2400" dirty="0"/>
              <a:t> </a:t>
            </a:r>
            <a:endParaRPr lang="zh-CN" altLang="en-US" sz="2400" dirty="0"/>
          </a:p>
        </p:txBody>
      </p:sp>
      <p:pic>
        <p:nvPicPr>
          <p:cNvPr id="36866" name="图片 1310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5029200"/>
            <a:ext cx="7308850" cy="1423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02" name="文本框 153601"/>
          <p:cNvSpPr txBox="1"/>
          <p:nvPr/>
        </p:nvSpPr>
        <p:spPr>
          <a:xfrm>
            <a:off x="0" y="1223963"/>
            <a:ext cx="9144000" cy="18148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l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4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大气压的值回随着季节的变化而变化：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冬天的气压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夏天的气压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晴天的气压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阴雨天的气压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  <p:sp>
        <p:nvSpPr>
          <p:cNvPr id="153603" name="文本框 153602"/>
          <p:cNvSpPr txBox="1"/>
          <p:nvPr/>
        </p:nvSpPr>
        <p:spPr>
          <a:xfrm>
            <a:off x="0" y="3277235"/>
            <a:ext cx="9144000" cy="1168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l"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液体的沸点随气压的增大而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，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随气压的减小而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            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  <p:grpSp>
        <p:nvGrpSpPr>
          <p:cNvPr id="153604" name="组合 153603"/>
          <p:cNvGrpSpPr/>
          <p:nvPr/>
        </p:nvGrpSpPr>
        <p:grpSpPr>
          <a:xfrm>
            <a:off x="7772400" y="6315075"/>
            <a:ext cx="1371600" cy="542925"/>
            <a:chOff x="4896" y="3978"/>
            <a:chExt cx="864" cy="342"/>
          </a:xfrm>
        </p:grpSpPr>
        <p:pic>
          <p:nvPicPr>
            <p:cNvPr id="37892" name="图片 153604" descr="0067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28" y="3978"/>
              <a:ext cx="432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图片 153605" descr="006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" y="3984"/>
              <a:ext cx="480" cy="33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/>
      <p:bldP spid="1536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文本占位符 145409"/>
          <p:cNvSpPr>
            <a:spLocks noGrp="1"/>
          </p:cNvSpPr>
          <p:nvPr>
            <p:ph idx="1"/>
          </p:nvPr>
        </p:nvSpPr>
        <p:spPr>
          <a:xfrm>
            <a:off x="250825" y="188913"/>
            <a:ext cx="8785225" cy="2952750"/>
          </a:xfrm>
        </p:spPr>
        <p:txBody>
          <a:bodyPr anchor="t"/>
          <a:p>
            <a:pPr>
              <a:buNone/>
            </a:pPr>
            <a:r>
              <a:rPr lang="en-US" altLang="zh-CN" b="1" dirty="0"/>
              <a:t>    5</a:t>
            </a:r>
            <a:r>
              <a:rPr lang="zh-CN" altLang="en-US" b="1" dirty="0"/>
              <a:t>如图所示，用注射器给沸腾的水打气加压，水就不能继续沸腾，这说明气压增大水的沸点</a:t>
            </a:r>
            <a:r>
              <a:rPr lang="en-US" altLang="zh-CN" b="1" dirty="0"/>
              <a:t>________;</a:t>
            </a:r>
            <a:r>
              <a:rPr lang="zh-CN" altLang="en-US" b="1" dirty="0"/>
              <a:t>如图</a:t>
            </a:r>
            <a:r>
              <a:rPr lang="en-US" altLang="zh-CN" b="1" dirty="0"/>
              <a:t>B</a:t>
            </a:r>
            <a:r>
              <a:rPr lang="zh-CN" altLang="en-US" b="1" dirty="0"/>
              <a:t>所示对沸腾的水停止加热，并用注射器抽气减压，水会再次沸腾，这说明气压减小水的沸点</a:t>
            </a:r>
            <a:r>
              <a:rPr lang="en-US" altLang="zh-CN" b="1" dirty="0"/>
              <a:t>________</a:t>
            </a:r>
            <a:r>
              <a:rPr lang="zh-CN" altLang="en-US" b="1" dirty="0"/>
              <a:t>．</a:t>
            </a:r>
            <a:endParaRPr lang="zh-CN" altLang="en-US" b="1" dirty="0"/>
          </a:p>
        </p:txBody>
      </p:sp>
      <p:pic>
        <p:nvPicPr>
          <p:cNvPr id="38914" name="图片 145410" descr="28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3001963"/>
            <a:ext cx="6767513" cy="3856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文本占位符 147457"/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4525963"/>
          </a:xfrm>
        </p:spPr>
        <p:txBody>
          <a:bodyPr anchor="t"/>
          <a:p>
            <a:pPr>
              <a:buNone/>
            </a:pPr>
            <a:r>
              <a:rPr lang="en-US" altLang="zh-CN" b="1" dirty="0"/>
              <a:t>6</a:t>
            </a:r>
            <a:r>
              <a:rPr lang="zh-CN" altLang="en-US" b="1" dirty="0"/>
              <a:t>在高山上煮饭，饭不容易熟，原因是  （   ） </a:t>
            </a:r>
            <a:endParaRPr lang="zh-CN" altLang="en-US" b="1" dirty="0"/>
          </a:p>
          <a:p>
            <a:pPr>
              <a:buNone/>
            </a:pPr>
            <a:endParaRPr lang="zh-CN" altLang="en-US" b="1" dirty="0"/>
          </a:p>
          <a:p>
            <a:pPr>
              <a:buNone/>
            </a:pPr>
            <a:r>
              <a:rPr lang="zh-CN" altLang="en-US" b="1" dirty="0"/>
              <a:t>   </a:t>
            </a:r>
            <a:r>
              <a:rPr lang="en-US" altLang="zh-CN" b="1" dirty="0"/>
              <a:t>A</a:t>
            </a:r>
            <a:r>
              <a:rPr lang="zh-CN" altLang="en-US" b="1" dirty="0"/>
              <a:t>、高山上气压低，热量散失多。    </a:t>
            </a:r>
            <a:endParaRPr lang="zh-CN" altLang="en-US" b="1" dirty="0"/>
          </a:p>
          <a:p>
            <a:pPr>
              <a:buNone/>
            </a:pPr>
            <a:r>
              <a:rPr lang="zh-CN" altLang="en-US" b="1" dirty="0"/>
              <a:t>   </a:t>
            </a:r>
            <a:r>
              <a:rPr lang="en-US" altLang="zh-CN" b="1" dirty="0"/>
              <a:t>B</a:t>
            </a:r>
            <a:r>
              <a:rPr lang="zh-CN" altLang="en-US" b="1" dirty="0"/>
              <a:t>、高山上气压低，水的沸点低。</a:t>
            </a:r>
            <a:endParaRPr lang="zh-CN" altLang="en-US" b="1" dirty="0"/>
          </a:p>
          <a:p>
            <a:pPr>
              <a:buNone/>
            </a:pPr>
            <a:r>
              <a:rPr lang="zh-CN" altLang="en-US" b="1" dirty="0"/>
              <a:t>   </a:t>
            </a:r>
            <a:r>
              <a:rPr lang="en-US" altLang="zh-CN" b="1" dirty="0"/>
              <a:t>C</a:t>
            </a:r>
            <a:r>
              <a:rPr lang="zh-CN" altLang="en-US" b="1" dirty="0"/>
              <a:t>、高山上气压低，热量散失少。    </a:t>
            </a:r>
            <a:endParaRPr lang="zh-CN" altLang="en-US" b="1" dirty="0"/>
          </a:p>
          <a:p>
            <a:pPr>
              <a:buNone/>
            </a:pPr>
            <a:r>
              <a:rPr lang="zh-CN" altLang="en-US" b="1" dirty="0"/>
              <a:t>   </a:t>
            </a:r>
            <a:r>
              <a:rPr lang="en-US" altLang="zh-CN" b="1" dirty="0"/>
              <a:t>D</a:t>
            </a:r>
            <a:r>
              <a:rPr lang="zh-CN" altLang="en-US" b="1" dirty="0"/>
              <a:t>、高山上空气稀薄，水不能沸腾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文本框 154625"/>
          <p:cNvSpPr txBox="1"/>
          <p:nvPr/>
        </p:nvSpPr>
        <p:spPr>
          <a:xfrm>
            <a:off x="685800" y="1268413"/>
            <a:ext cx="8458200" cy="1168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盛满水的玻璃杯，用硬纸片把杯口封严，小心地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将杯口朝下，纸片不会掉下来，这是因为（          ）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0962" name="组合 154626"/>
          <p:cNvGrpSpPr/>
          <p:nvPr/>
        </p:nvGrpSpPr>
        <p:grpSpPr>
          <a:xfrm>
            <a:off x="7772400" y="6315075"/>
            <a:ext cx="1371600" cy="533400"/>
            <a:chOff x="4896" y="3978"/>
            <a:chExt cx="864" cy="336"/>
          </a:xfrm>
        </p:grpSpPr>
        <p:pic>
          <p:nvPicPr>
            <p:cNvPr id="40963" name="图片 154627" descr="0067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28" y="3978"/>
              <a:ext cx="432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64" name="图片 154628" descr="006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" y="3978"/>
              <a:ext cx="480" cy="3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4630" name="文本框 154629"/>
          <p:cNvSpPr txBox="1"/>
          <p:nvPr/>
        </p:nvSpPr>
        <p:spPr>
          <a:xfrm>
            <a:off x="7812088" y="1912938"/>
            <a:ext cx="455612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汉鼎简魏碑" pitchFamily="49" charset="-122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汉鼎简魏碑" pitchFamily="49" charset="-122"/>
            </a:endParaRPr>
          </a:p>
        </p:txBody>
      </p:sp>
      <p:sp>
        <p:nvSpPr>
          <p:cNvPr id="40966" name="文本框 154630"/>
          <p:cNvSpPr txBox="1"/>
          <p:nvPr/>
        </p:nvSpPr>
        <p:spPr>
          <a:xfrm>
            <a:off x="1044575" y="2852738"/>
            <a:ext cx="6335713" cy="24431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、纸太轻了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 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、大气压强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、水把纸粘住了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、水由于惯性处于静止状态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0" grpId="0"/>
      <p:bldP spid="15463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1985" name="组合 156673"/>
          <p:cNvGrpSpPr/>
          <p:nvPr/>
        </p:nvGrpSpPr>
        <p:grpSpPr>
          <a:xfrm>
            <a:off x="7772400" y="6315075"/>
            <a:ext cx="1371600" cy="533400"/>
            <a:chOff x="4896" y="3978"/>
            <a:chExt cx="864" cy="336"/>
          </a:xfrm>
        </p:grpSpPr>
        <p:pic>
          <p:nvPicPr>
            <p:cNvPr id="41986" name="图片 156674" descr="0067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28" y="3978"/>
              <a:ext cx="432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87" name="图片 156675" descr="006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" y="3978"/>
              <a:ext cx="480" cy="3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6677" name="文本框 156676"/>
          <p:cNvSpPr txBox="1"/>
          <p:nvPr/>
        </p:nvSpPr>
        <p:spPr>
          <a:xfrm>
            <a:off x="8243888" y="1412875"/>
            <a:ext cx="477837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汉鼎简魏碑" pitchFamily="49" charset="-122"/>
              </a:rPr>
              <a:t>A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汉鼎简魏碑" pitchFamily="49" charset="-122"/>
            </a:endParaRPr>
          </a:p>
        </p:txBody>
      </p:sp>
      <p:sp>
        <p:nvSpPr>
          <p:cNvPr id="41989" name="文本框 156677"/>
          <p:cNvSpPr txBox="1"/>
          <p:nvPr/>
        </p:nvSpPr>
        <p:spPr>
          <a:xfrm>
            <a:off x="107950" y="1436688"/>
            <a:ext cx="9144000" cy="31692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下列现象中不是利用大气压作用的是  （      ）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、用注射器将药液注入病人的身体内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B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、为了吸出螺蛳的肉，必需先将螺蛳壳的尾部剪掉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C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、离心式抽水机将水抽到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10m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高的地方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、把塑料衣钩贴在很平的的墙壁上就能用它来持书包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5667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09" name="组合 157697"/>
          <p:cNvGrpSpPr/>
          <p:nvPr/>
        </p:nvGrpSpPr>
        <p:grpSpPr>
          <a:xfrm>
            <a:off x="7772400" y="6315075"/>
            <a:ext cx="1371600" cy="533400"/>
            <a:chOff x="4896" y="3978"/>
            <a:chExt cx="864" cy="336"/>
          </a:xfrm>
        </p:grpSpPr>
        <p:pic>
          <p:nvPicPr>
            <p:cNvPr id="43010" name="图片 157698" descr="0067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28" y="3978"/>
              <a:ext cx="432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11" name="图片 157699" descr="006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" y="3978"/>
              <a:ext cx="480" cy="3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3012" name="文本框 157700"/>
          <p:cNvSpPr txBox="1"/>
          <p:nvPr/>
        </p:nvSpPr>
        <p:spPr>
          <a:xfrm>
            <a:off x="395288" y="1268413"/>
            <a:ext cx="7777162" cy="39693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9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下列现象中，不属于利用大气压强的是 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(  )</a:t>
            </a:r>
            <a:endParaRPr lang="en-US" altLang="zh-CN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endParaRPr lang="en-US" altLang="zh-CN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A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．自来水笔吸墨水    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B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．用吸管吸饮料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C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．活塞式抽水机抽水  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   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D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．高压锅煮饭</a:t>
            </a:r>
            <a:endParaRPr lang="zh-CN" altLang="en-US" sz="2800" b="1" dirty="0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标题 158721"/>
          <p:cNvSpPr>
            <a:spLocks noGrp="1" noRot="1"/>
          </p:cNvSpPr>
          <p:nvPr>
            <p:ph type="title"/>
          </p:nvPr>
        </p:nvSpPr>
        <p:spPr>
          <a:xfrm>
            <a:off x="0" y="836613"/>
            <a:ext cx="8964613" cy="1127125"/>
          </a:xfrm>
        </p:spPr>
        <p:txBody>
          <a:bodyPr anchor="ctr"/>
          <a:p>
            <a:pPr algn="l"/>
            <a:r>
              <a:rPr lang="en-US" altLang="zh-CN" sz="2800" dirty="0"/>
              <a:t>     10</a:t>
            </a:r>
            <a:r>
              <a:rPr lang="zh-CN" altLang="en-US" sz="3200" b="1" dirty="0"/>
              <a:t>如图</a:t>
            </a:r>
            <a:r>
              <a:rPr lang="en-US" altLang="zh-CN" sz="3200" b="1" dirty="0"/>
              <a:t>:</a:t>
            </a:r>
            <a:r>
              <a:rPr lang="zh-CN" altLang="en-US" sz="3200" b="1" dirty="0"/>
              <a:t>小鱼口中吐出的气泡在升至水面的过程中</a:t>
            </a:r>
            <a:r>
              <a:rPr lang="en-US" altLang="zh-CN" sz="3200" b="1" dirty="0"/>
              <a:t>,</a:t>
            </a:r>
            <a:r>
              <a:rPr lang="zh-CN" altLang="en-US" sz="3200" b="1" dirty="0"/>
              <a:t>气泡内气体的压强变化情况是</a:t>
            </a:r>
            <a:r>
              <a:rPr lang="zh-CN" altLang="en-US" sz="3200" dirty="0"/>
              <a:t>   </a:t>
            </a:r>
            <a:r>
              <a:rPr lang="en-US" altLang="zh-CN" sz="3200" dirty="0">
                <a:sym typeface="Wingdings" panose="05000000000000000000" pitchFamily="2" charset="2"/>
              </a:rPr>
              <a:t>(</a:t>
            </a:r>
            <a:r>
              <a:rPr lang="en-US" altLang="zh-CN" sz="3200">
                <a:sym typeface="Wingdings" panose="05000000000000000000" pitchFamily="2" charset="2"/>
              </a:rPr>
              <a:t>      )</a:t>
            </a:r>
            <a:r>
              <a:rPr lang="en-US" altLang="zh-CN" sz="3200"/>
              <a:t>  </a:t>
            </a:r>
            <a:br>
              <a:rPr lang="en-US" altLang="zh-CN" sz="3200" b="1" dirty="0"/>
            </a:br>
            <a:r>
              <a:rPr lang="en-US" altLang="zh-CN" sz="3200" b="1" dirty="0"/>
              <a:t>     A.</a:t>
            </a:r>
            <a:r>
              <a:rPr lang="zh-CN" altLang="en-US" sz="3200" b="1" dirty="0"/>
              <a:t>不变        </a:t>
            </a:r>
            <a:r>
              <a:rPr lang="en-US" altLang="zh-CN" sz="3200" b="1" dirty="0"/>
              <a:t>B.</a:t>
            </a:r>
            <a:r>
              <a:rPr lang="zh-CN" altLang="en-US" sz="3200" b="1" dirty="0"/>
              <a:t>变大             </a:t>
            </a:r>
            <a:r>
              <a:rPr lang="en-US" altLang="zh-CN" sz="3200" b="1" dirty="0"/>
              <a:t>C.</a:t>
            </a:r>
            <a:r>
              <a:rPr lang="zh-CN" altLang="en-US" sz="3200" b="1" dirty="0"/>
              <a:t>变小</a:t>
            </a:r>
            <a:r>
              <a:rPr lang="zh-CN" altLang="en-US" sz="2000" dirty="0"/>
              <a:t> </a:t>
            </a:r>
            <a:endParaRPr lang="zh-CN" altLang="en-US" sz="2000" dirty="0"/>
          </a:p>
        </p:txBody>
      </p:sp>
      <p:pic>
        <p:nvPicPr>
          <p:cNvPr id="44034" name="内容占位符 158722" descr="work2"/>
          <p:cNvPicPr>
            <a:picLocks noGrp="1" noRot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6330" y="2446655"/>
            <a:ext cx="6825615" cy="408495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9746" name="图片 159745" descr="wcsca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96975"/>
            <a:ext cx="9144000" cy="5040313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59747" name="组合 159746"/>
          <p:cNvGrpSpPr/>
          <p:nvPr/>
        </p:nvGrpSpPr>
        <p:grpSpPr>
          <a:xfrm>
            <a:off x="1447800" y="1981200"/>
            <a:ext cx="2159000" cy="1079500"/>
            <a:chOff x="930" y="1253"/>
            <a:chExt cx="1451" cy="725"/>
          </a:xfrm>
        </p:grpSpPr>
        <p:sp>
          <p:nvSpPr>
            <p:cNvPr id="45059" name="直接连接符 159747"/>
            <p:cNvSpPr/>
            <p:nvPr/>
          </p:nvSpPr>
          <p:spPr>
            <a:xfrm>
              <a:off x="1973" y="1253"/>
              <a:ext cx="408" cy="272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sp>
          <p:nvSpPr>
            <p:cNvPr id="45060" name="直接连接符 159748"/>
            <p:cNvSpPr/>
            <p:nvPr/>
          </p:nvSpPr>
          <p:spPr>
            <a:xfrm>
              <a:off x="1474" y="1480"/>
              <a:ext cx="363" cy="272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sp>
          <p:nvSpPr>
            <p:cNvPr id="45061" name="直接连接符 159749"/>
            <p:cNvSpPr/>
            <p:nvPr/>
          </p:nvSpPr>
          <p:spPr>
            <a:xfrm>
              <a:off x="930" y="1706"/>
              <a:ext cx="363" cy="272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med"/>
            </a:ln>
          </p:spPr>
        </p:sp>
      </p:grpSp>
      <p:grpSp>
        <p:nvGrpSpPr>
          <p:cNvPr id="159751" name="组合 159750"/>
          <p:cNvGrpSpPr/>
          <p:nvPr/>
        </p:nvGrpSpPr>
        <p:grpSpPr>
          <a:xfrm>
            <a:off x="4800600" y="1828800"/>
            <a:ext cx="2209800" cy="1144588"/>
            <a:chOff x="3152" y="1162"/>
            <a:chExt cx="1406" cy="817"/>
          </a:xfrm>
        </p:grpSpPr>
        <p:sp>
          <p:nvSpPr>
            <p:cNvPr id="45063" name="直接连接符 159751"/>
            <p:cNvSpPr/>
            <p:nvPr/>
          </p:nvSpPr>
          <p:spPr>
            <a:xfrm flipH="1">
              <a:off x="3696" y="1389"/>
              <a:ext cx="408" cy="363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lg"/>
            </a:ln>
          </p:spPr>
        </p:sp>
        <p:grpSp>
          <p:nvGrpSpPr>
            <p:cNvPr id="45064" name="组合 159752"/>
            <p:cNvGrpSpPr/>
            <p:nvPr/>
          </p:nvGrpSpPr>
          <p:grpSpPr>
            <a:xfrm>
              <a:off x="3152" y="1162"/>
              <a:ext cx="1406" cy="817"/>
              <a:chOff x="3152" y="1162"/>
              <a:chExt cx="1406" cy="817"/>
            </a:xfrm>
          </p:grpSpPr>
          <p:sp>
            <p:nvSpPr>
              <p:cNvPr id="45065" name="直接连接符 159753"/>
              <p:cNvSpPr/>
              <p:nvPr/>
            </p:nvSpPr>
            <p:spPr>
              <a:xfrm flipH="1">
                <a:off x="3152" y="1162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  <p:sp>
            <p:nvSpPr>
              <p:cNvPr id="45066" name="直接连接符 159754"/>
              <p:cNvSpPr/>
              <p:nvPr/>
            </p:nvSpPr>
            <p:spPr>
              <a:xfrm flipH="1">
                <a:off x="4150" y="1616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</p:grpSp>
      </p:grpSp>
      <p:grpSp>
        <p:nvGrpSpPr>
          <p:cNvPr id="159756" name="组合 159755"/>
          <p:cNvGrpSpPr/>
          <p:nvPr/>
        </p:nvGrpSpPr>
        <p:grpSpPr>
          <a:xfrm rot="10800000">
            <a:off x="4114800" y="2514600"/>
            <a:ext cx="2232025" cy="1181100"/>
            <a:chOff x="3152" y="1162"/>
            <a:chExt cx="1406" cy="817"/>
          </a:xfrm>
        </p:grpSpPr>
        <p:sp>
          <p:nvSpPr>
            <p:cNvPr id="45068" name="直接连接符 159756"/>
            <p:cNvSpPr/>
            <p:nvPr/>
          </p:nvSpPr>
          <p:spPr>
            <a:xfrm flipH="1">
              <a:off x="3696" y="1389"/>
              <a:ext cx="408" cy="363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lg"/>
            </a:ln>
          </p:spPr>
        </p:sp>
        <p:grpSp>
          <p:nvGrpSpPr>
            <p:cNvPr id="45069" name="组合 159757"/>
            <p:cNvGrpSpPr/>
            <p:nvPr/>
          </p:nvGrpSpPr>
          <p:grpSpPr>
            <a:xfrm>
              <a:off x="3152" y="1162"/>
              <a:ext cx="1406" cy="817"/>
              <a:chOff x="3152" y="1162"/>
              <a:chExt cx="1406" cy="817"/>
            </a:xfrm>
          </p:grpSpPr>
          <p:sp>
            <p:nvSpPr>
              <p:cNvPr id="45070" name="直接连接符 159758"/>
              <p:cNvSpPr/>
              <p:nvPr/>
            </p:nvSpPr>
            <p:spPr>
              <a:xfrm flipH="1">
                <a:off x="3152" y="1162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  <p:sp>
            <p:nvSpPr>
              <p:cNvPr id="45071" name="直接连接符 159759"/>
              <p:cNvSpPr/>
              <p:nvPr/>
            </p:nvSpPr>
            <p:spPr>
              <a:xfrm flipH="1">
                <a:off x="4150" y="1616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</p:grpSp>
      </p:grpSp>
      <p:grpSp>
        <p:nvGrpSpPr>
          <p:cNvPr id="159761" name="组合 159760"/>
          <p:cNvGrpSpPr/>
          <p:nvPr/>
        </p:nvGrpSpPr>
        <p:grpSpPr>
          <a:xfrm rot="-404597">
            <a:off x="2133600" y="2514600"/>
            <a:ext cx="1944688" cy="1223963"/>
            <a:chOff x="1338" y="1661"/>
            <a:chExt cx="1225" cy="771"/>
          </a:xfrm>
        </p:grpSpPr>
        <p:sp>
          <p:nvSpPr>
            <p:cNvPr id="45073" name="直接连接符 159761"/>
            <p:cNvSpPr/>
            <p:nvPr/>
          </p:nvSpPr>
          <p:spPr>
            <a:xfrm rot="6027911" flipH="1">
              <a:off x="1767" y="1863"/>
              <a:ext cx="408" cy="363"/>
            </a:xfrm>
            <a:prstGeom prst="line">
              <a:avLst/>
            </a:prstGeom>
            <a:ln w="88900" cap="flat" cmpd="sng">
              <a:solidFill>
                <a:srgbClr val="666699"/>
              </a:solidFill>
              <a:prstDash val="solid"/>
              <a:round/>
              <a:headEnd type="none" w="med" len="med"/>
              <a:tailEnd type="stealth" w="med" len="lg"/>
            </a:ln>
          </p:spPr>
        </p:sp>
        <p:grpSp>
          <p:nvGrpSpPr>
            <p:cNvPr id="45074" name="组合 159762"/>
            <p:cNvGrpSpPr/>
            <p:nvPr/>
          </p:nvGrpSpPr>
          <p:grpSpPr>
            <a:xfrm>
              <a:off x="1338" y="1661"/>
              <a:ext cx="1225" cy="771"/>
              <a:chOff x="1338" y="1661"/>
              <a:chExt cx="1225" cy="771"/>
            </a:xfrm>
          </p:grpSpPr>
          <p:sp>
            <p:nvSpPr>
              <p:cNvPr id="45075" name="直接连接符 159763"/>
              <p:cNvSpPr/>
              <p:nvPr/>
            </p:nvSpPr>
            <p:spPr>
              <a:xfrm rot="6027911" flipH="1">
                <a:off x="2176" y="1682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  <p:sp>
            <p:nvSpPr>
              <p:cNvPr id="45076" name="直接连接符 159764"/>
              <p:cNvSpPr/>
              <p:nvPr/>
            </p:nvSpPr>
            <p:spPr>
              <a:xfrm rot="6027911" flipH="1">
                <a:off x="1314" y="2045"/>
                <a:ext cx="408" cy="363"/>
              </a:xfrm>
              <a:prstGeom prst="line">
                <a:avLst/>
              </a:prstGeom>
              <a:ln w="88900" cap="flat" cmpd="sng">
                <a:solidFill>
                  <a:srgbClr val="666699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</p:grpSp>
      </p:grpSp>
      <p:sp>
        <p:nvSpPr>
          <p:cNvPr id="45077" name="椭圆 159765">
            <a:hlinkClick r:id="rId2" action="ppaction://hlinksldjump"/>
          </p:cNvPr>
          <p:cNvSpPr/>
          <p:nvPr/>
        </p:nvSpPr>
        <p:spPr>
          <a:xfrm>
            <a:off x="8027988" y="6381750"/>
            <a:ext cx="576262" cy="215900"/>
          </a:xfrm>
          <a:prstGeom prst="ellipse">
            <a:avLst/>
          </a:prstGeom>
          <a:solidFill>
            <a:srgbClr val="808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dirty="0"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  <a:t>返</a:t>
            </a:r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5078" name="文本框 159766"/>
          <p:cNvSpPr txBox="1"/>
          <p:nvPr/>
        </p:nvSpPr>
        <p:spPr>
          <a:xfrm>
            <a:off x="395288" y="0"/>
            <a:ext cx="8353425" cy="14408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endParaRPr lang="en-US" altLang="zh-CN" sz="5400" b="1" baseline="30000" dirty="0"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5400" b="1" baseline="30000" dirty="0">
                <a:latin typeface="Tahoma" panose="020B0604030504040204" pitchFamily="34" charset="0"/>
                <a:ea typeface="宋体" panose="02010600030101010101" pitchFamily="2" charset="-122"/>
              </a:rPr>
              <a:t>11</a:t>
            </a:r>
            <a:r>
              <a:rPr lang="zh-CN" altLang="en-US" sz="5400" b="1" baseline="30000" dirty="0">
                <a:latin typeface="Tahoma" panose="020B0604030504040204" pitchFamily="34" charset="0"/>
                <a:ea typeface="宋体" panose="02010600030101010101" pitchFamily="2" charset="-122"/>
              </a:rPr>
              <a:t>大气压很大</a:t>
            </a:r>
            <a:r>
              <a:rPr lang="en-US" altLang="zh-CN" sz="2800" b="1" baseline="30000">
                <a:latin typeface="Tahoma" panose="020B0604030504040204" pitchFamily="34" charset="0"/>
                <a:ea typeface="宋体" panose="02010600030101010101" pitchFamily="2" charset="-122"/>
              </a:rPr>
              <a:t>,</a:t>
            </a:r>
            <a:r>
              <a:rPr lang="zh-CN" altLang="en-US" sz="5400" b="1" baseline="30000" dirty="0">
                <a:latin typeface="Tahoma" panose="020B0604030504040204" pitchFamily="34" charset="0"/>
                <a:ea typeface="宋体" panose="02010600030101010101" pitchFamily="2" charset="-122"/>
              </a:rPr>
              <a:t>但没有把屋面压坏</a:t>
            </a:r>
            <a:r>
              <a:rPr lang="en-US" altLang="zh-CN" sz="2800" b="1" baseline="30000">
                <a:latin typeface="Tahoma" panose="020B0604030504040204" pitchFamily="34" charset="0"/>
                <a:ea typeface="宋体" panose="02010600030101010101" pitchFamily="2" charset="-122"/>
              </a:rPr>
              <a:t>,</a:t>
            </a:r>
            <a:r>
              <a:rPr lang="zh-CN" altLang="en-US" sz="5400" b="1" baseline="30000" dirty="0">
                <a:latin typeface="Tahoma" panose="020B0604030504040204" pitchFamily="34" charset="0"/>
                <a:ea typeface="宋体" panose="02010600030101010101" pitchFamily="2" charset="-122"/>
              </a:rPr>
              <a:t>为什么</a:t>
            </a:r>
            <a:r>
              <a:rPr lang="en-US" altLang="zh-CN" sz="5400" b="1" baseline="30000">
                <a:latin typeface="Tahoma" panose="020B0604030504040204" pitchFamily="34" charset="0"/>
                <a:ea typeface="宋体" panose="02010600030101010101" pitchFamily="2" charset="-122"/>
              </a:rPr>
              <a:t>?</a:t>
            </a:r>
            <a:endParaRPr lang="en-US" altLang="zh-CN" sz="5400" b="1" baseline="3000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文本框 119809"/>
          <p:cNvSpPr txBox="1"/>
          <p:nvPr/>
        </p:nvSpPr>
        <p:spPr>
          <a:xfrm>
            <a:off x="468313" y="684213"/>
            <a:ext cx="2159000" cy="8001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99"/>
              </a:gs>
              <a:gs pos="100000">
                <a:srgbClr val="FF66FF"/>
              </a:gs>
            </a:gsLst>
            <a:lin ang="5400000" scaled="1"/>
            <a:tileRect/>
          </a:gradFill>
          <a:ln w="38100" cap="flat" cmpd="sng">
            <a:pattFill prst="lgCheck">
              <a:fgClr>
                <a:srgbClr val="FF33CC"/>
              </a:fgClr>
              <a:bgClr>
                <a:srgbClr val="66FF33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400" b="1" dirty="0">
                <a:solidFill>
                  <a:srgbClr val="0000FF"/>
                </a:solidFill>
                <a:latin typeface="Tahoma" panose="020B0604030504040204" pitchFamily="34" charset="0"/>
                <a:ea typeface="黑体" panose="02010600030101010101" pitchFamily="2" charset="-122"/>
              </a:rPr>
              <a:t>小结</a:t>
            </a:r>
            <a:endParaRPr lang="zh-CN" altLang="en-US" sz="4400" b="1" dirty="0">
              <a:solidFill>
                <a:srgbClr val="0000FF"/>
              </a:solidFill>
              <a:latin typeface="Tahoma" panose="020B0604030504040204" pitchFamily="34" charset="0"/>
              <a:ea typeface="黑体" panose="02010600030101010101" pitchFamily="2" charset="-122"/>
            </a:endParaRPr>
          </a:p>
        </p:txBody>
      </p:sp>
      <p:sp>
        <p:nvSpPr>
          <p:cNvPr id="119811" name="文本框 119810"/>
          <p:cNvSpPr txBox="1"/>
          <p:nvPr/>
        </p:nvSpPr>
        <p:spPr>
          <a:xfrm>
            <a:off x="787400" y="2079625"/>
            <a:ext cx="680878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隶书" panose="02010509060101010101" pitchFamily="49" charset="-122"/>
              </a:rPr>
              <a:t>通过本节学习，你有何收获？</a:t>
            </a:r>
            <a:endParaRPr lang="zh-CN" altLang="en-US" sz="4000" b="1" dirty="0">
              <a:solidFill>
                <a:srgbClr val="0000FF"/>
              </a:solidFill>
              <a:latin typeface="Tahoma" panose="020B0604030504040204" pitchFamily="34" charset="0"/>
              <a:ea typeface="隶书" panose="02010509060101010101" pitchFamily="49" charset="-122"/>
            </a:endParaRPr>
          </a:p>
        </p:txBody>
      </p:sp>
      <p:sp>
        <p:nvSpPr>
          <p:cNvPr id="46083" name="文本框 119811"/>
          <p:cNvSpPr txBox="1"/>
          <p:nvPr/>
        </p:nvSpPr>
        <p:spPr>
          <a:xfrm>
            <a:off x="468313" y="3349625"/>
            <a:ext cx="2159000" cy="8001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99"/>
              </a:gs>
              <a:gs pos="100000">
                <a:srgbClr val="FF66FF"/>
              </a:gs>
            </a:gsLst>
            <a:lin ang="5400000" scaled="1"/>
            <a:tileRect/>
          </a:gradFill>
          <a:ln w="38100" cap="flat" cmpd="sng">
            <a:pattFill prst="lgCheck">
              <a:fgClr>
                <a:srgbClr val="FF33CC"/>
              </a:fgClr>
              <a:bgClr>
                <a:srgbClr val="66FF33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400" b="1" dirty="0">
                <a:solidFill>
                  <a:srgbClr val="0000FF"/>
                </a:solidFill>
                <a:latin typeface="Tahoma" panose="020B0604030504040204" pitchFamily="34" charset="0"/>
                <a:ea typeface="黑体" panose="02010600030101010101" pitchFamily="2" charset="-122"/>
              </a:rPr>
              <a:t>作业</a:t>
            </a:r>
            <a:endParaRPr lang="zh-CN" altLang="en-US" sz="4400" b="1" dirty="0">
              <a:solidFill>
                <a:srgbClr val="0000FF"/>
              </a:solidFill>
              <a:latin typeface="Tahoma" panose="020B0604030504040204" pitchFamily="34" charset="0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 bldLvl="0" animBg="1"/>
      <p:bldP spid="119811" grpId="0"/>
      <p:bldP spid="4608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易拉罐变瘪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767715" y="574675"/>
            <a:ext cx="8119745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22532"/>
          <p:cNvPicPr>
            <a:picLocks noChangeAspect="1"/>
          </p:cNvPicPr>
          <p:nvPr/>
        </p:nvPicPr>
        <p:blipFill>
          <a:blip r:embed="rId1">
            <a:lum contrast="12000"/>
          </a:blip>
          <a:srcRect r="67" b="55"/>
          <a:stretch>
            <a:fillRect/>
          </a:stretch>
        </p:blipFill>
        <p:spPr>
          <a:xfrm>
            <a:off x="1979613" y="1268413"/>
            <a:ext cx="5040312" cy="441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22533"/>
          <p:cNvSpPr txBox="1"/>
          <p:nvPr/>
        </p:nvSpPr>
        <p:spPr>
          <a:xfrm>
            <a:off x="2771775" y="2924175"/>
            <a:ext cx="3816350" cy="21018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     </a:t>
            </a:r>
            <a:r>
              <a:rPr lang="zh-C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通常把液体和气体称为流体</a:t>
            </a:r>
            <a:r>
              <a:rPr lang="en-US" altLang="zh-CN" sz="44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0030101010101" pitchFamily="2" charset="-122"/>
              </a:rPr>
              <a:t>.</a:t>
            </a:r>
            <a:endParaRPr lang="en-US" altLang="zh-CN" sz="4400" b="1">
              <a:solidFill>
                <a:srgbClr val="FF3300"/>
              </a:solidFill>
              <a:latin typeface="Times New Roman" panose="02020603050405020304" pitchFamily="18" charset="0"/>
              <a:ea typeface="黑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19457" descr="2022"/>
          <p:cNvPicPr>
            <a:picLocks noChangeAspect="1"/>
          </p:cNvPicPr>
          <p:nvPr/>
        </p:nvPicPr>
        <p:blipFill>
          <a:blip r:embed="rId1">
            <a:lum contrast="23999"/>
          </a:blip>
          <a:srcRect r="-597" b="-484"/>
          <a:stretch>
            <a:fillRect/>
          </a:stretch>
        </p:blipFill>
        <p:spPr>
          <a:xfrm>
            <a:off x="468313" y="692150"/>
            <a:ext cx="1511300" cy="81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0" name="文本框 19458"/>
          <p:cNvSpPr txBox="1"/>
          <p:nvPr/>
        </p:nvSpPr>
        <p:spPr>
          <a:xfrm>
            <a:off x="1979613" y="549275"/>
            <a:ext cx="6551612" cy="1311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探究流速大小对流体压强的影响</a:t>
            </a:r>
            <a:endParaRPr lang="zh-CN" altLang="en-US" sz="40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pic>
        <p:nvPicPr>
          <p:cNvPr id="48132" name="图片 19460" descr="图像0152"/>
          <p:cNvPicPr>
            <a:picLocks noChangeAspect="1"/>
          </p:cNvPicPr>
          <p:nvPr/>
        </p:nvPicPr>
        <p:blipFill>
          <a:blip r:embed="rId2"/>
          <a:srcRect l="21007" t="-488" r="2821" b="22722"/>
          <a:stretch>
            <a:fillRect/>
          </a:stretch>
        </p:blipFill>
        <p:spPr>
          <a:xfrm>
            <a:off x="4932363" y="2492375"/>
            <a:ext cx="3687762" cy="3960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3" name="图片 19461" descr="AQGM3CK0SPW%W[~HPV0P%W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2565400"/>
            <a:ext cx="3497262" cy="3965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矩形 7169"/>
          <p:cNvSpPr/>
          <p:nvPr/>
        </p:nvSpPr>
        <p:spPr>
          <a:xfrm>
            <a:off x="539750" y="2276475"/>
            <a:ext cx="80645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hakuyokaishu7000" pitchFamily="2" charset="-122"/>
              </a:rPr>
              <a:t>探究流体压强与流速的关系</a:t>
            </a: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ea typeface="hakuyokaishu7000" pitchFamily="2" charset="-122"/>
            </a:endParaRPr>
          </a:p>
        </p:txBody>
      </p:sp>
      <p:sp>
        <p:nvSpPr>
          <p:cNvPr id="7171" name="矩形 7170"/>
          <p:cNvSpPr/>
          <p:nvPr/>
        </p:nvSpPr>
        <p:spPr>
          <a:xfrm>
            <a:off x="539750" y="4076700"/>
            <a:ext cx="8137525" cy="180022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2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）</a:t>
            </a:r>
            <a:r>
              <a:rPr lang="zh-CN" altLang="en-US" sz="2800" b="1" dirty="0">
                <a:solidFill>
                  <a:srgbClr val="FF0000"/>
                </a:solidFill>
                <a:latin typeface="hakuyokaishu7000" pitchFamily="2" charset="-122"/>
                <a:ea typeface="hakuyokaishu7000" pitchFamily="2" charset="-122"/>
              </a:rPr>
              <a:t>猜想与假设</a:t>
            </a:r>
            <a:endParaRPr lang="zh-CN" altLang="en-US" sz="2800" b="1" dirty="0">
              <a:solidFill>
                <a:srgbClr val="FF0000"/>
              </a:solidFill>
              <a:latin typeface="hakuyokaishu7000" pitchFamily="2" charset="-122"/>
              <a:ea typeface="hakuyokaishu7000" pitchFamily="2" charset="-122"/>
            </a:endParaRPr>
          </a:p>
          <a:p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猜想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1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：液体和气体流动越快，它的压强越大。</a:t>
            </a:r>
            <a:endParaRPr lang="zh-CN" altLang="en-US" sz="28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  <a:p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猜想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2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：液体和气体流动越快，它的压强越小。</a:t>
            </a:r>
            <a:endParaRPr lang="zh-CN" altLang="en-US" sz="28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  <a:p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猜想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3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：液体和气体流动越快，它的压强不变。</a:t>
            </a:r>
            <a:endParaRPr lang="zh-CN" altLang="en-US" sz="28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</p:txBody>
      </p:sp>
      <p:sp>
        <p:nvSpPr>
          <p:cNvPr id="7172" name="矩形 7171"/>
          <p:cNvSpPr/>
          <p:nvPr/>
        </p:nvSpPr>
        <p:spPr>
          <a:xfrm>
            <a:off x="539750" y="3213100"/>
            <a:ext cx="7705725" cy="519113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1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）</a:t>
            </a:r>
            <a:r>
              <a:rPr lang="zh-CN" altLang="en-US" sz="2800" b="1" dirty="0">
                <a:solidFill>
                  <a:srgbClr val="FF0000"/>
                </a:solidFill>
                <a:latin typeface="hakuyokaishu7000" pitchFamily="2" charset="-122"/>
                <a:ea typeface="hakuyokaishu7000" pitchFamily="2" charset="-122"/>
              </a:rPr>
              <a:t>提出问题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：流体压强与流速有什么关系？</a:t>
            </a:r>
            <a:endParaRPr lang="zh-CN" altLang="en-US" sz="28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</p:txBody>
      </p:sp>
      <p:sp>
        <p:nvSpPr>
          <p:cNvPr id="7174" name="文本框 7173"/>
          <p:cNvSpPr txBox="1"/>
          <p:nvPr/>
        </p:nvSpPr>
        <p:spPr>
          <a:xfrm>
            <a:off x="611188" y="1557338"/>
            <a:ext cx="6940550" cy="519112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hakuyokaishu7000" pitchFamily="2" charset="-122"/>
              </a:rPr>
              <a:t>流体压强</a:t>
            </a:r>
            <a:r>
              <a:rPr lang="en-US" altLang="zh-CN" sz="2800" b="1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—</a:t>
            </a:r>
            <a:r>
              <a:rPr lang="zh-CN" alt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hakuyokaishu7000" pitchFamily="2" charset="-122"/>
              </a:rPr>
              <a:t>流体流动时的压强叫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hakuyokaishu7000" pitchFamily="2" charset="-122"/>
              </a:rPr>
              <a:t>流体压强。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hakuyokaishu7000" pitchFamily="2" charset="-122"/>
            </a:endParaRPr>
          </a:p>
        </p:txBody>
      </p:sp>
      <p:sp>
        <p:nvSpPr>
          <p:cNvPr id="49157" name="文本框 7174"/>
          <p:cNvSpPr txBox="1"/>
          <p:nvPr/>
        </p:nvSpPr>
        <p:spPr>
          <a:xfrm>
            <a:off x="755650" y="0"/>
            <a:ext cx="655320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探究</a:t>
            </a:r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r>
              <a:rPr lang="zh-CN" altLang="en-US" sz="3200" dirty="0">
                <a:latin typeface="Arial" panose="020B0604020202020204" pitchFamily="34" charset="0"/>
                <a:ea typeface="宋体" panose="02010600030101010101" pitchFamily="2" charset="-122"/>
              </a:rPr>
              <a:t>流体压强与流速的关系</a:t>
            </a:r>
            <a:endParaRPr lang="zh-CN" altLang="en-US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9158" name="图片 7175" descr="战机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4388" y="188913"/>
            <a:ext cx="1763712" cy="1525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/>
      <p:bldP spid="71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文本框 57345"/>
          <p:cNvSpPr txBox="1"/>
          <p:nvPr/>
        </p:nvSpPr>
        <p:spPr>
          <a:xfrm>
            <a:off x="323850" y="1916113"/>
            <a:ext cx="3600450" cy="30162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sz="32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平拿一张纸</a:t>
            </a:r>
            <a:r>
              <a:rPr lang="en-US" altLang="zh-CN" sz="32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,</a:t>
            </a:r>
            <a:r>
              <a:rPr lang="zh-CN" altLang="en-US" sz="32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让大半张纸自由下垂</a:t>
            </a:r>
            <a:r>
              <a:rPr lang="en-US" altLang="zh-CN" sz="32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,</a:t>
            </a:r>
            <a:r>
              <a:rPr lang="zh-CN" altLang="en-US" sz="32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在纸的上方沿水平面吹一口气。观察发生的现象。</a:t>
            </a:r>
            <a:endParaRPr lang="zh-CN" altLang="en-US" sz="32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  <a:p>
            <a:endParaRPr lang="zh-CN" altLang="en-US" sz="3200" b="1" dirty="0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</p:txBody>
      </p:sp>
      <p:sp>
        <p:nvSpPr>
          <p:cNvPr id="51203" name="矩形 57346"/>
          <p:cNvSpPr/>
          <p:nvPr/>
        </p:nvSpPr>
        <p:spPr>
          <a:xfrm>
            <a:off x="6588125" y="404813"/>
            <a:ext cx="1828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sq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汉仪醒示体简" charset="0"/>
                <a:ea typeface="汉仪醒示体简" charset="0"/>
              </a:rPr>
              <a:t>做一做</a:t>
            </a:r>
            <a:endParaRPr lang="zh-CN" altLang="en-US" sz="3600">
              <a:ln w="9525" cap="sq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汉仪醒示体简" charset="0"/>
              <a:ea typeface="汉仪醒示体简" charset="0"/>
            </a:endParaRPr>
          </a:p>
        </p:txBody>
      </p:sp>
      <p:pic>
        <p:nvPicPr>
          <p:cNvPr id="51204" name="图片 573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363" y="5949950"/>
            <a:ext cx="4211637" cy="66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文本框 55297"/>
          <p:cNvSpPr txBox="1"/>
          <p:nvPr/>
        </p:nvSpPr>
        <p:spPr>
          <a:xfrm>
            <a:off x="3851275" y="1916113"/>
            <a:ext cx="4968875" cy="33877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6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hakuyokaishu7000" pitchFamily="2" charset="-122"/>
              </a:rPr>
              <a:t>当对着漏斗使劲吹乒乓球时，乒乓球上部的气流速度大于下部，因此，上部的气压小于下部的气压。所以乒乓球不会下落。</a:t>
            </a:r>
            <a:endParaRPr lang="zh-CN" altLang="en-US" sz="3600" b="1" dirty="0">
              <a:solidFill>
                <a:srgbClr val="0000CC"/>
              </a:solidFill>
              <a:latin typeface="Arial" panose="020B0604020202020204" pitchFamily="34" charset="0"/>
              <a:ea typeface="hakuyokaishu7000" pitchFamily="2" charset="-122"/>
            </a:endParaRPr>
          </a:p>
        </p:txBody>
      </p:sp>
      <p:sp>
        <p:nvSpPr>
          <p:cNvPr id="52227" name="矩形 55298"/>
          <p:cNvSpPr/>
          <p:nvPr/>
        </p:nvSpPr>
        <p:spPr>
          <a:xfrm>
            <a:off x="6443663" y="404813"/>
            <a:ext cx="1828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sq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汉仪醒示体简" charset="0"/>
                <a:ea typeface="汉仪醒示体简" charset="0"/>
              </a:rPr>
              <a:t>原理应用</a:t>
            </a:r>
            <a:endParaRPr lang="zh-CN" altLang="en-US" sz="3600">
              <a:ln w="9525" cap="sq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汉仪醒示体简" charset="0"/>
              <a:ea typeface="汉仪醒示体简" charset="0"/>
            </a:endParaRPr>
          </a:p>
        </p:txBody>
      </p:sp>
      <p:graphicFrame>
        <p:nvGraphicFramePr>
          <p:cNvPr id="52228" name="对象 55299">
            <a:hlinkClick r:id="rId1"/>
          </p:cNvPr>
          <p:cNvGraphicFramePr/>
          <p:nvPr/>
        </p:nvGraphicFramePr>
        <p:xfrm>
          <a:off x="0" y="2205038"/>
          <a:ext cx="4392613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2" imgW="6057900" imgH="3981450" progId="Paint.Picture">
                  <p:embed/>
                </p:oleObj>
              </mc:Choice>
              <mc:Fallback>
                <p:oleObj name="" r:id="rId2" imgW="6057900" imgH="3981450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205038"/>
                        <a:ext cx="4392613" cy="2952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9" name="图片 55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363" y="5949950"/>
            <a:ext cx="4211637" cy="66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矩形 53249"/>
          <p:cNvSpPr/>
          <p:nvPr/>
        </p:nvSpPr>
        <p:spPr>
          <a:xfrm>
            <a:off x="4572000" y="1700213"/>
            <a:ext cx="4211638" cy="3995737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在离桌边２－３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cm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处放一铝质的硬币，在硬币前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10cm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左右放一高约为</a:t>
            </a:r>
            <a:r>
              <a:rPr lang="en-US" altLang="zh-CN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2cm</a:t>
            </a:r>
            <a:r>
              <a:rPr lang="zh-CN" altLang="en-US" sz="2800" b="1" dirty="0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放一直尺或钢笔支起一个栏杆，在硬币上方沿着与桌面平行的方向用力吹一口气，硬币就可能跳过栏杆，比比看谁能使硬币跳得最高</a:t>
            </a:r>
            <a:r>
              <a:rPr lang="en-US" altLang="zh-CN" sz="2800" b="1">
                <a:solidFill>
                  <a:srgbClr val="0000CC"/>
                </a:solidFill>
                <a:latin typeface="hakuyokaishu7000" pitchFamily="2" charset="-122"/>
                <a:ea typeface="hakuyokaishu7000" pitchFamily="2" charset="-122"/>
              </a:rPr>
              <a:t>!</a:t>
            </a:r>
            <a:endParaRPr lang="en-US" altLang="zh-CN" sz="2800" b="1">
              <a:solidFill>
                <a:srgbClr val="0000CC"/>
              </a:solidFill>
              <a:latin typeface="hakuyokaishu7000" pitchFamily="2" charset="-122"/>
              <a:ea typeface="hakuyokaishu7000" pitchFamily="2" charset="-122"/>
            </a:endParaRPr>
          </a:p>
        </p:txBody>
      </p:sp>
      <p:sp>
        <p:nvSpPr>
          <p:cNvPr id="53251" name="矩形 53251"/>
          <p:cNvSpPr/>
          <p:nvPr/>
        </p:nvSpPr>
        <p:spPr>
          <a:xfrm>
            <a:off x="6443663" y="404813"/>
            <a:ext cx="1828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sq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汉仪醒示体简" charset="0"/>
                <a:ea typeface="汉仪醒示体简" charset="0"/>
              </a:rPr>
              <a:t>原理应用</a:t>
            </a:r>
            <a:endParaRPr lang="zh-CN" altLang="en-US" sz="3600">
              <a:ln w="9525" cap="sq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汉仪醒示体简" charset="0"/>
              <a:ea typeface="汉仪醒示体简" charset="0"/>
            </a:endParaRPr>
          </a:p>
        </p:txBody>
      </p:sp>
      <p:pic>
        <p:nvPicPr>
          <p:cNvPr id="53252" name="图片 532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363" y="5949950"/>
            <a:ext cx="4211637" cy="66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文本框 23553"/>
          <p:cNvSpPr txBox="1"/>
          <p:nvPr/>
        </p:nvSpPr>
        <p:spPr>
          <a:xfrm>
            <a:off x="539750" y="620713"/>
            <a:ext cx="6624638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>
                <a:solidFill>
                  <a:schemeClr val="accent2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流体的压强与流速的关系</a:t>
            </a:r>
            <a:endParaRPr lang="zh-CN" altLang="en-US" sz="4400" b="1">
              <a:solidFill>
                <a:schemeClr val="accent2"/>
              </a:solidFill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sp>
        <p:nvSpPr>
          <p:cNvPr id="23555" name="文本框 23554"/>
          <p:cNvSpPr txBox="1"/>
          <p:nvPr/>
        </p:nvSpPr>
        <p:spPr>
          <a:xfrm>
            <a:off x="310515" y="2997200"/>
            <a:ext cx="84531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800" b="1" dirty="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5400" b="1" dirty="0">
                <a:solidFill>
                  <a:srgbClr val="FF0066"/>
                </a:solidFill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流速越大,流体的压强越小.</a:t>
            </a:r>
            <a:endParaRPr lang="zh-CN" altLang="en-US" sz="4800" b="1" dirty="0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3600" b="1" dirty="0">
              <a:solidFill>
                <a:schemeClr val="accent2"/>
              </a:solidFill>
              <a:latin typeface="幼圆" panose="02010509060101010101" pitchFamily="49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40961"/>
          <p:cNvPicPr>
            <a:picLocks noChangeAspect="1"/>
          </p:cNvPicPr>
          <p:nvPr/>
        </p:nvPicPr>
        <p:blipFill>
          <a:blip r:embed="rId1">
            <a:lum contrast="17998"/>
          </a:blip>
          <a:stretch>
            <a:fillRect/>
          </a:stretch>
        </p:blipFill>
        <p:spPr>
          <a:xfrm>
            <a:off x="250825" y="620713"/>
            <a:ext cx="7685088" cy="4525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844675"/>
            <a:ext cx="8424863" cy="407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8" name="图片 409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628775"/>
            <a:ext cx="8064500" cy="375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图片 40968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1773238"/>
            <a:ext cx="7921625" cy="435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0" name="图片 40969">
            <a:hlinkClick r:id="rId5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3" y="1844675"/>
            <a:ext cx="7572375" cy="446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24577"/>
          <p:cNvPicPr>
            <a:picLocks noChangeAspect="1"/>
          </p:cNvPicPr>
          <p:nvPr/>
        </p:nvPicPr>
        <p:blipFill>
          <a:blip r:embed="rId1">
            <a:lum contrast="17999"/>
          </a:blip>
          <a:stretch>
            <a:fillRect/>
          </a:stretch>
        </p:blipFill>
        <p:spPr>
          <a:xfrm>
            <a:off x="0" y="0"/>
            <a:ext cx="7685088" cy="4525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文本框 24578"/>
          <p:cNvSpPr txBox="1"/>
          <p:nvPr/>
        </p:nvSpPr>
        <p:spPr>
          <a:xfrm>
            <a:off x="468313" y="3286125"/>
            <a:ext cx="8424862" cy="3505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rgbClr val="FF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飞机前进时,迎面而气流流过机翼,气流被机翼分成两部分，由于机翼横截面的形状上下不对称，在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相同的时间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里机翼上方气流通过的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路程较长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，因而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速度较大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，它对机翼的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压强较小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;下方气流通过的路程较短,因而速度较小,它对机翼的压强较大.因此在机翼的上下表面产生了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压强差</a:t>
            </a:r>
            <a:r>
              <a:rPr lang="zh-CN" altLang="en-US" sz="32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,这就是向上的升力.</a:t>
            </a:r>
            <a:r>
              <a:rPr lang="zh-CN" altLang="en-US" sz="3200" b="1" dirty="0">
                <a:solidFill>
                  <a:srgbClr val="FFFF66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endParaRPr lang="zh-CN" altLang="en-US" sz="3200" b="1" dirty="0">
              <a:solidFill>
                <a:srgbClr val="FFFF66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56323" name="图片 24579" descr="ind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765175"/>
            <a:ext cx="9144000" cy="256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charRg st="0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charRg st="0" end="1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图片 133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6" name="标题 1331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1425" cy="1143000"/>
          </a:xfrm>
        </p:spPr>
        <p:txBody>
          <a:bodyPr anchor="ctr"/>
          <a:p>
            <a:r>
              <a:rPr lang="zh-CN" altLang="en-US" b="1" dirty="0"/>
              <a:t>气流偏导器</a:t>
            </a:r>
            <a:endParaRPr lang="zh-CN" altLang="en-US" b="1" dirty="0"/>
          </a:p>
        </p:txBody>
      </p:sp>
      <p:sp>
        <p:nvSpPr>
          <p:cNvPr id="57347" name="直接连接符 133123"/>
          <p:cNvSpPr/>
          <p:nvPr/>
        </p:nvSpPr>
        <p:spPr>
          <a:xfrm flipH="1" flipV="1">
            <a:off x="5292725" y="908050"/>
            <a:ext cx="1871663" cy="360363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</p:sp>
      <p:pic>
        <p:nvPicPr>
          <p:cNvPr id="57348" name="图片 133124" descr="图片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6375" cy="1227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云形标注 37895"/>
          <p:cNvSpPr/>
          <p:nvPr/>
        </p:nvSpPr>
        <p:spPr>
          <a:xfrm>
            <a:off x="539750" y="188913"/>
            <a:ext cx="3671888" cy="1079500"/>
          </a:xfrm>
          <a:prstGeom prst="cloudCallout">
            <a:avLst>
              <a:gd name="adj1" fmla="val 97991"/>
              <a:gd name="adj2" fmla="val 124264"/>
            </a:avLst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试一试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1266" name="文本框 37897"/>
          <p:cNvSpPr txBox="1"/>
          <p:nvPr/>
        </p:nvSpPr>
        <p:spPr>
          <a:xfrm>
            <a:off x="684213" y="1700213"/>
            <a:ext cx="7704137" cy="3140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</a:t>
            </a:r>
            <a:r>
              <a:rPr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</a:rPr>
              <a:t>你能用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玻璃杯、水、硬纸片、矿水瓶、易拉罐、铁架台、酒精灯、橡皮泥、塑料吸盘、挂钩</a:t>
            </a:r>
            <a:r>
              <a:rPr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</a:rPr>
              <a:t>等再设计一个证明大气有压强的实验吗？</a:t>
            </a:r>
            <a:endParaRPr lang="zh-CN" altLang="en-US" sz="4000" b="1"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37899" name="文本框 37898">
            <a:hlinkClick r:id="" action="ppaction://noaction"/>
          </p:cNvPr>
          <p:cNvSpPr txBox="1"/>
          <p:nvPr/>
        </p:nvSpPr>
        <p:spPr>
          <a:xfrm>
            <a:off x="395288" y="5445125"/>
            <a:ext cx="194310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方案一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7901" name="文本框 37900">
            <a:hlinkClick r:id="rId1" action="ppaction://hlinksldjump"/>
          </p:cNvPr>
          <p:cNvSpPr txBox="1"/>
          <p:nvPr/>
        </p:nvSpPr>
        <p:spPr>
          <a:xfrm>
            <a:off x="4357688" y="5445125"/>
            <a:ext cx="194310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方案三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7902" name="文本框 37901">
            <a:hlinkClick r:id="" action="ppaction://noaction"/>
          </p:cNvPr>
          <p:cNvSpPr txBox="1"/>
          <p:nvPr/>
        </p:nvSpPr>
        <p:spPr>
          <a:xfrm>
            <a:off x="2268538" y="5464175"/>
            <a:ext cx="194310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方案二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7903" name="文本框 37902">
            <a:hlinkClick r:id="rId2" action="ppaction://hlinksldjump"/>
          </p:cNvPr>
          <p:cNvSpPr txBox="1"/>
          <p:nvPr/>
        </p:nvSpPr>
        <p:spPr>
          <a:xfrm>
            <a:off x="6445250" y="5445125"/>
            <a:ext cx="194310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方案四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7904" name="动作按钮: 结束 37903"/>
          <p:cNvSpPr/>
          <p:nvPr/>
        </p:nvSpPr>
        <p:spPr>
          <a:xfrm>
            <a:off x="8172450" y="6092825"/>
            <a:ext cx="647700" cy="504825"/>
          </a:xfrm>
          <a:prstGeom prst="actionButtonEnd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/>
      <p:bldP spid="37901" grpId="0"/>
      <p:bldP spid="37902" grpId="0"/>
      <p:bldP spid="3790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6626" name="组合 26625"/>
          <p:cNvGrpSpPr/>
          <p:nvPr/>
        </p:nvGrpSpPr>
        <p:grpSpPr>
          <a:xfrm>
            <a:off x="5148263" y="-98425"/>
            <a:ext cx="2879725" cy="1820863"/>
            <a:chOff x="0" y="0"/>
            <a:chExt cx="5098" cy="3094"/>
          </a:xfrm>
        </p:grpSpPr>
        <p:graphicFrame>
          <p:nvGraphicFramePr>
            <p:cNvPr id="58370" name="对象 26626"/>
            <p:cNvGraphicFramePr>
              <a:graphicFrameLocks noChangeAspect="1"/>
            </p:cNvGraphicFramePr>
            <p:nvPr/>
          </p:nvGraphicFramePr>
          <p:xfrm>
            <a:off x="0" y="0"/>
            <a:ext cx="5099" cy="3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" r:id="rId1" imgW="72390" imgH="72390" progId="">
                    <p:embed/>
                  </p:oleObj>
                </mc:Choice>
                <mc:Fallback>
                  <p:oleObj name="" r:id="rId1" imgW="72390" imgH="72390" progId="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5099" cy="309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1" name="文本框 26627"/>
            <p:cNvSpPr txBox="1"/>
            <p:nvPr/>
          </p:nvSpPr>
          <p:spPr>
            <a:xfrm>
              <a:off x="454" y="1020"/>
              <a:ext cx="4537" cy="14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 dirty="0">
                  <a:solidFill>
                    <a:srgbClr val="CC33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“风抬屋顶”</a:t>
              </a:r>
              <a:endParaRPr lang="zh-CN" altLang="en-US" sz="2800" b="1" dirty="0">
                <a:solidFill>
                  <a:srgbClr val="CC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  <a:p>
              <a:r>
                <a:rPr lang="zh-CN" altLang="en-US" sz="2800" b="1" dirty="0">
                  <a:solidFill>
                    <a:srgbClr val="CC33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  的原因?</a:t>
              </a:r>
              <a:endParaRPr lang="zh-CN" altLang="en-US" sz="2800" b="1" dirty="0">
                <a:solidFill>
                  <a:srgbClr val="CC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</p:grpSp>
      <p:pic>
        <p:nvPicPr>
          <p:cNvPr id="58372" name="图片 26628" descr="台风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96975"/>
            <a:ext cx="4740275" cy="533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3" name="圆角矩形标注 26629"/>
          <p:cNvSpPr/>
          <p:nvPr/>
        </p:nvSpPr>
        <p:spPr>
          <a:xfrm>
            <a:off x="6156325" y="1990725"/>
            <a:ext cx="2663825" cy="4103688"/>
          </a:xfrm>
          <a:prstGeom prst="wedgeRoundRectCallout">
            <a:avLst>
              <a:gd name="adj1" fmla="val -99227"/>
              <a:gd name="adj2" fmla="val -33907"/>
              <a:gd name="adj3" fmla="val 16667"/>
            </a:avLst>
          </a:prstGeom>
          <a:solidFill>
            <a:srgbClr val="CCFF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zh-CN" altLang="en-US" sz="32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58374" name="文本框 26630"/>
          <p:cNvSpPr txBox="1"/>
          <p:nvPr/>
        </p:nvSpPr>
        <p:spPr>
          <a:xfrm>
            <a:off x="6299200" y="2062163"/>
            <a:ext cx="2305050" cy="420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某地发生龙卷风，人们发现一个奇怪的现象：   </a:t>
            </a:r>
            <a:endParaRPr lang="zh-CN" altLang="en-US" sz="2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 eaLnBrk="0" hangingPunct="0"/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     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门窗关严的人家</a:t>
            </a:r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屋顶都被掀飞了，没有关门窗的</a:t>
            </a:r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屋顶都保存了下来。</a:t>
            </a:r>
            <a:endParaRPr lang="zh-CN" altLang="en-US" sz="2400" b="1" dirty="0">
              <a:solidFill>
                <a:srgbClr val="0000CC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 eaLnBrk="0" hangingPunct="0">
              <a:spcBef>
                <a:spcPct val="50000"/>
              </a:spcBef>
            </a:pP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7218" name="标题 137217"/>
          <p:cNvSpPr>
            <a:spLocks noGrp="1" noRot="1"/>
          </p:cNvSpPr>
          <p:nvPr>
            <p:ph type="title"/>
          </p:nvPr>
        </p:nvSpPr>
        <p:spPr>
          <a:xfrm>
            <a:off x="323850" y="0"/>
            <a:ext cx="4535488" cy="1143000"/>
          </a:xfrm>
        </p:spPr>
        <p:txBody>
          <a:bodyPr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0" normalizeH="0" baseline="0" noProof="1" dirty="0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吹球实验</a:t>
            </a:r>
            <a:endParaRPr kumimoji="0" lang="zh-CN" altLang="en-US" sz="4800" b="1" i="0" u="none" strike="noStrike" kern="1200" cap="none" spc="0" normalizeH="0" baseline="0" noProof="1" dirty="0">
              <a:solidFill>
                <a:schemeClr val="hlink"/>
              </a:solidFill>
              <a:effectLst>
                <a:outerShdw blurRad="38100" dist="38100" dir="270000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9394" name="文本占位符 13721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825" y="1052513"/>
            <a:ext cx="8066088" cy="4176712"/>
          </a:xfrm>
          <a:solidFill>
            <a:schemeClr val="hlink"/>
          </a:solidFill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27649" descr="北京城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2420938"/>
            <a:ext cx="3830638" cy="348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276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63" y="2420938"/>
            <a:ext cx="4116387" cy="3551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文本框 27651"/>
          <p:cNvSpPr txBox="1"/>
          <p:nvPr/>
        </p:nvSpPr>
        <p:spPr>
          <a:xfrm>
            <a:off x="1331913" y="838200"/>
            <a:ext cx="7993063" cy="1187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r>
              <a:rPr lang="zh-CN" altLang="en-US" sz="3600" b="1" i="1" noProof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1、说一说：</a:t>
            </a:r>
            <a:endParaRPr lang="zh-CN" altLang="en-US" sz="3600" b="1" i="1" noProof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3600" b="1" i="1" noProof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          </a:t>
            </a:r>
            <a:r>
              <a:rPr lang="zh-CN" altLang="en-US" sz="32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火车站台</a:t>
            </a:r>
            <a:r>
              <a:rPr lang="en-US" altLang="zh-CN" sz="32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——</a:t>
            </a:r>
            <a:r>
              <a:rPr lang="zh-CN" altLang="en-US" sz="32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安全线；</a:t>
            </a:r>
            <a:r>
              <a:rPr lang="zh-CN" altLang="en-US" sz="3200" b="1" noProof="1" dirty="0"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 </a:t>
            </a:r>
            <a:endParaRPr lang="zh-CN" altLang="en-US" sz="3200" b="1" noProof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0420" name="文本框 1"/>
          <p:cNvSpPr txBox="1"/>
          <p:nvPr/>
        </p:nvSpPr>
        <p:spPr>
          <a:xfrm>
            <a:off x="533400" y="4948238"/>
            <a:ext cx="8299450" cy="18145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当火车驶过站台时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火车周围空气被火车带动一起运动，流速快，压强小；而离火车远一点的地方，空气流速小，压强大。如果人站在安全线以内，容易被压强大的气流推向火车，发生危险。</a:t>
            </a:r>
            <a:endParaRPr lang="zh-CN" altLang="en-US" sz="2800" b="1" dirty="0">
              <a:solidFill>
                <a:srgbClr val="FF000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文本占位符 28673" descr="cabg28"/>
          <p:cNvPicPr>
            <a:picLocks noChangeAspect="1"/>
          </p:cNvPicPr>
          <p:nvPr>
            <p:ph type="body"/>
          </p:nvPr>
        </p:nvPicPr>
        <p:blipFill>
          <a:blip r:embed="rId1"/>
          <a:stretch>
            <a:fillRect/>
          </a:stretch>
        </p:blipFill>
        <p:spPr>
          <a:xfrm>
            <a:off x="34925" y="44450"/>
            <a:ext cx="9180513" cy="6842125"/>
          </a:xfrm>
        </p:spPr>
      </p:pic>
      <p:pic>
        <p:nvPicPr>
          <p:cNvPr id="61442" name="图片 28674" descr="sailin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08175" y="3502025"/>
            <a:ext cx="2819400" cy="219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图片 28675" descr="sailin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92500" y="2709863"/>
            <a:ext cx="2438400" cy="1890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文本框 28676"/>
          <p:cNvSpPr txBox="1"/>
          <p:nvPr/>
        </p:nvSpPr>
        <p:spPr>
          <a:xfrm>
            <a:off x="2844800" y="1341438"/>
            <a:ext cx="5686425" cy="6445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r>
              <a:rPr lang="zh-CN" altLang="en-US" sz="3600" b="1" noProof="1" dirty="0"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 </a:t>
            </a:r>
            <a:r>
              <a:rPr lang="zh-CN" altLang="en-US" sz="3200" b="1" noProof="1" dirty="0"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  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两船并行</a:t>
            </a:r>
            <a:r>
              <a:rPr lang="en-US" altLang="zh-CN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——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  <a:cs typeface="黑体" panose="02010600030101010101" pitchFamily="2" charset="-122"/>
              </a:rPr>
              <a:t>易相撞；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0030101010101" pitchFamily="2" charset="-122"/>
              <a:ea typeface="黑体" panose="02010600030101010101" pitchFamily="2" charset="-122"/>
              <a:cs typeface="黑体" panose="02010600030101010101" pitchFamily="2" charset="-122"/>
            </a:endParaRPr>
          </a:p>
        </p:txBody>
      </p:sp>
      <p:grpSp>
        <p:nvGrpSpPr>
          <p:cNvPr id="28678" name="组合 28677"/>
          <p:cNvGrpSpPr/>
          <p:nvPr/>
        </p:nvGrpSpPr>
        <p:grpSpPr>
          <a:xfrm>
            <a:off x="180975" y="333375"/>
            <a:ext cx="3743325" cy="1390650"/>
            <a:chOff x="0" y="0"/>
            <a:chExt cx="2358" cy="877"/>
          </a:xfrm>
        </p:grpSpPr>
        <p:grpSp>
          <p:nvGrpSpPr>
            <p:cNvPr id="61446" name="组合 28678"/>
            <p:cNvGrpSpPr/>
            <p:nvPr/>
          </p:nvGrpSpPr>
          <p:grpSpPr>
            <a:xfrm>
              <a:off x="0" y="0"/>
              <a:ext cx="2358" cy="877"/>
              <a:chOff x="0" y="0"/>
              <a:chExt cx="1680" cy="917"/>
            </a:xfrm>
          </p:grpSpPr>
          <p:sp>
            <p:nvSpPr>
              <p:cNvPr id="61447" name="椭圆 28679"/>
              <p:cNvSpPr/>
              <p:nvPr/>
            </p:nvSpPr>
            <p:spPr>
              <a:xfrm>
                <a:off x="0" y="144"/>
                <a:ext cx="1680" cy="773"/>
              </a:xfrm>
              <a:prstGeom prst="ellipse">
                <a:avLst/>
              </a:prstGeom>
              <a:gradFill rotWithShape="0">
                <a:gsLst>
                  <a:gs pos="0">
                    <a:srgbClr val="336699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61448" name="图片 28680" descr="图形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" y="0"/>
                <a:ext cx="1367" cy="6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1449" name="文本框 28681"/>
            <p:cNvSpPr txBox="1"/>
            <p:nvPr/>
          </p:nvSpPr>
          <p:spPr>
            <a:xfrm>
              <a:off x="226" y="91"/>
              <a:ext cx="1699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3600" b="1" i="1" dirty="0">
                  <a:solidFill>
                    <a:srgbClr val="CA0202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2、想一想：</a:t>
              </a:r>
              <a:endParaRPr lang="zh-CN" altLang="en-US" sz="3600" b="1" dirty="0"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图片 1464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287"/>
            <a:ext cx="9144000" cy="6872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6" name="矩形 146434"/>
          <p:cNvSpPr/>
          <p:nvPr/>
        </p:nvSpPr>
        <p:spPr>
          <a:xfrm>
            <a:off x="611188" y="765175"/>
            <a:ext cx="8137525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想一想：若地球上的物体所受的重力突然消失，将会出现什么情景？请你设想三个情景，并和同学们进行交流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2467" name="图片 1464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8" name="矩形 146436"/>
          <p:cNvSpPr/>
          <p:nvPr/>
        </p:nvSpPr>
        <p:spPr>
          <a:xfrm>
            <a:off x="684213" y="836613"/>
            <a:ext cx="7993062" cy="15541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如图所示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用塑料吸管从瓶中吸饮料时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饮料是怎么被吸到嘴里的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试一试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若将瓶口封死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饮料还会被吸到嘴里吗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?.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2469" name="图片 146437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5076825" y="2420938"/>
            <a:ext cx="3132138" cy="250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0" name="图片 146438"/>
          <p:cNvPicPr>
            <a:picLocks noChangeAspect="1"/>
          </p:cNvPicPr>
          <p:nvPr/>
        </p:nvPicPr>
        <p:blipFill>
          <a:blip r:embed="rId3">
            <a:lum contrast="24000"/>
          </a:blip>
          <a:srcRect b="-121"/>
          <a:stretch>
            <a:fillRect/>
          </a:stretch>
        </p:blipFill>
        <p:spPr>
          <a:xfrm>
            <a:off x="900113" y="2420938"/>
            <a:ext cx="2663825" cy="242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89" name="图片 1474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287"/>
            <a:ext cx="9144000" cy="6872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矩形 147458"/>
          <p:cNvSpPr/>
          <p:nvPr/>
        </p:nvSpPr>
        <p:spPr>
          <a:xfrm>
            <a:off x="611188" y="765175"/>
            <a:ext cx="8137525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想一想：若地球上的物体所受的重力突然消失，将会出现什么情景？请你设想三个情景，并和同学们进行交流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3491" name="图片 1474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2" name="矩形 147460"/>
          <p:cNvSpPr/>
          <p:nvPr/>
        </p:nvSpPr>
        <p:spPr>
          <a:xfrm>
            <a:off x="684213" y="836613"/>
            <a:ext cx="7993062" cy="15541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在瓶中灌满水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用一张纸覆盖瓶口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压紧后倒置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瓶中的水和纸都不会下落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如图所示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请你试一试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并说明其中的道理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3493" name="图片 14746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827088" y="2420938"/>
            <a:ext cx="2967037" cy="3744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1484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287"/>
            <a:ext cx="9144000" cy="6872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4" name="矩形 148482"/>
          <p:cNvSpPr/>
          <p:nvPr/>
        </p:nvSpPr>
        <p:spPr>
          <a:xfrm>
            <a:off x="611188" y="765175"/>
            <a:ext cx="8137525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想一想：若地球上的物体所受的重力突然消失，将会出现什么情景？请你设想三个情景，并和同学们进行交流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4515" name="图片 1484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6" name="矩形 148484"/>
          <p:cNvSpPr/>
          <p:nvPr/>
        </p:nvSpPr>
        <p:spPr>
          <a:xfrm>
            <a:off x="684213" y="836613"/>
            <a:ext cx="7993062" cy="1066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航海规则中规定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两艘大轮船不能近距离同向航行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想一想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这是为什么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7" name="图片 155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8" name="矩形 155652"/>
          <p:cNvSpPr/>
          <p:nvPr/>
        </p:nvSpPr>
        <p:spPr>
          <a:xfrm>
            <a:off x="684213" y="1412875"/>
            <a:ext cx="7993062" cy="1066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4.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试一试</a:t>
            </a:r>
            <a:r>
              <a:rPr lang="en-US" altLang="zh-CN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这样用一个矿泉水瓶和两根吸管制作一个口吹喷雾器</a:t>
            </a:r>
            <a:r>
              <a:rPr lang="en-US" altLang="zh-CN" sz="3200" b="1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  <a:endParaRPr lang="en-US" altLang="zh-CN" sz="3200" b="1">
              <a:solidFill>
                <a:schemeClr val="tx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110594"/>
          <p:cNvSpPr txBox="1"/>
          <p:nvPr/>
        </p:nvSpPr>
        <p:spPr>
          <a:xfrm>
            <a:off x="503238" y="639763"/>
            <a:ext cx="2268537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方案一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2291" name="矩形 110602"/>
          <p:cNvSpPr/>
          <p:nvPr/>
        </p:nvSpPr>
        <p:spPr>
          <a:xfrm>
            <a:off x="2825750" y="639763"/>
            <a:ext cx="47704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玻璃杯、水、硬纸片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292" name="动作按钮: 后退或前一项 110603">
            <a:hlinkClick r:id="rId1" action="ppaction://hlinksldjump"/>
          </p:cNvPr>
          <p:cNvSpPr/>
          <p:nvPr/>
        </p:nvSpPr>
        <p:spPr>
          <a:xfrm>
            <a:off x="7596188" y="5805488"/>
            <a:ext cx="1008062" cy="647700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覆水实验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6105" y="1664970"/>
            <a:ext cx="8018145" cy="431165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文本框 112641"/>
          <p:cNvSpPr txBox="1"/>
          <p:nvPr/>
        </p:nvSpPr>
        <p:spPr>
          <a:xfrm>
            <a:off x="503238" y="639763"/>
            <a:ext cx="2268537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方案二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3314" name="矩形 112643"/>
          <p:cNvSpPr/>
          <p:nvPr/>
        </p:nvSpPr>
        <p:spPr>
          <a:xfrm>
            <a:off x="2825750" y="620713"/>
            <a:ext cx="4554538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矿泉水瓶、热水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3315" name="图片 112645" descr="pwat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9480" y="1700530"/>
            <a:ext cx="4722495" cy="4062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动作按钮: 后退或前一项 112646">
            <a:hlinkClick r:id="rId2" action="ppaction://hlinksldjump"/>
          </p:cNvPr>
          <p:cNvSpPr/>
          <p:nvPr/>
        </p:nvSpPr>
        <p:spPr>
          <a:xfrm>
            <a:off x="7596188" y="5805488"/>
            <a:ext cx="1008062" cy="647700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split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矩形 111624"/>
          <p:cNvSpPr/>
          <p:nvPr/>
        </p:nvSpPr>
        <p:spPr>
          <a:xfrm>
            <a:off x="611188" y="1052513"/>
            <a:ext cx="7804150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易拉罐、铁架台、酒精灯、橡皮泥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4339" name="文本框 111626"/>
          <p:cNvSpPr txBox="1"/>
          <p:nvPr/>
        </p:nvSpPr>
        <p:spPr>
          <a:xfrm>
            <a:off x="395288" y="333375"/>
            <a:ext cx="2268537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方案三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4340" name="动作按钮: 后退或前一项 111627">
            <a:hlinkClick r:id="rId1" action="ppaction://hlinksldjump"/>
          </p:cNvPr>
          <p:cNvSpPr/>
          <p:nvPr/>
        </p:nvSpPr>
        <p:spPr>
          <a:xfrm>
            <a:off x="7596188" y="5805488"/>
            <a:ext cx="1008062" cy="647700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4341" name="内容占位符 111628"/>
          <p:cNvGraphicFramePr>
            <a:graphicFrameLocks noGrp="1"/>
          </p:cNvGraphicFramePr>
          <p:nvPr>
            <p:ph sz="half" idx="2"/>
          </p:nvPr>
        </p:nvGraphicFramePr>
        <p:xfrm>
          <a:off x="827088" y="1844675"/>
          <a:ext cx="2384425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356360" imgH="2087880" progId="Word.Picture.8">
                  <p:embed/>
                </p:oleObj>
              </mc:Choice>
              <mc:Fallback>
                <p:oleObj name="" r:id="rId2" imgW="1356360" imgH="208788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088" y="1844675"/>
                        <a:ext cx="2384425" cy="367188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易拉罐变瘪">
            <a:hlinkClick r:id="" action="ppaction://media"/>
          </p:cNvPr>
          <p:cNvPicPr/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2250" y="2017395"/>
            <a:ext cx="3826510" cy="28892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4104" descr="吸钩"/>
          <p:cNvPicPr>
            <a:picLocks noChangeAspect="1"/>
          </p:cNvPicPr>
          <p:nvPr/>
        </p:nvPicPr>
        <p:blipFill>
          <a:blip r:embed="rId1"/>
          <a:srcRect l="8696" r="5797"/>
          <a:stretch>
            <a:fillRect/>
          </a:stretch>
        </p:blipFill>
        <p:spPr>
          <a:xfrm>
            <a:off x="2381250" y="1773238"/>
            <a:ext cx="4495800" cy="388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矩形 4106"/>
          <p:cNvSpPr/>
          <p:nvPr/>
        </p:nvSpPr>
        <p:spPr>
          <a:xfrm>
            <a:off x="3348038" y="549275"/>
            <a:ext cx="40322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塑料吸盘、挂钩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5363" name="文本框 4107"/>
          <p:cNvSpPr txBox="1"/>
          <p:nvPr/>
        </p:nvSpPr>
        <p:spPr>
          <a:xfrm>
            <a:off x="503238" y="639763"/>
            <a:ext cx="2268537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方案四</a:t>
            </a:r>
            <a:endParaRPr lang="zh-CN" altLang="en-US" sz="40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5364" name="动作按钮: 后退或前一项 4108">
            <a:hlinkClick r:id="rId2" action="ppaction://hlinksldjump"/>
          </p:cNvPr>
          <p:cNvSpPr/>
          <p:nvPr/>
        </p:nvSpPr>
        <p:spPr>
          <a:xfrm>
            <a:off x="7596188" y="5805488"/>
            <a:ext cx="1008062" cy="647700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eam">
  <a:themeElements>
    <a:clrScheme name="">
      <a:dk1>
        <a:srgbClr val="FFFFFF"/>
      </a:dk1>
      <a:lt1>
        <a:srgbClr val="003399"/>
      </a:lt1>
      <a:dk2>
        <a:srgbClr val="E5E5FF"/>
      </a:dk2>
      <a:lt2>
        <a:srgbClr val="000514"/>
      </a:lt2>
      <a:accent1>
        <a:srgbClr val="0099CC"/>
      </a:accent1>
      <a:accent2>
        <a:srgbClr val="A886E0"/>
      </a:accent2>
      <a:accent3>
        <a:srgbClr val="AAADCA"/>
      </a:accent3>
      <a:accent4>
        <a:srgbClr val="DCDCDC"/>
      </a:accent4>
      <a:accent5>
        <a:srgbClr val="AACAE2"/>
      </a:accent5>
      <a:accent6>
        <a:srgbClr val="9678C9"/>
      </a:accent6>
      <a:hlink>
        <a:srgbClr val="FFCC00"/>
      </a:hlink>
      <a:folHlink>
        <a:srgbClr val="FFFFCC"/>
      </a:folHlink>
    </a:clrScheme>
    <a:fontScheme name="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3399"/>
        </a:lt1>
        <a:dk2>
          <a:srgbClr val="E5E5FF"/>
        </a:dk2>
        <a:lt2>
          <a:srgbClr val="000514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CDCDC"/>
        </a:accent4>
        <a:accent5>
          <a:srgbClr val="AACAE2"/>
        </a:accent5>
        <a:accent6>
          <a:srgbClr val="9678C9"/>
        </a:accent6>
        <a:hlink>
          <a:srgbClr val="FFCC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DFDFE9"/>
        </a:dk2>
        <a:lt2>
          <a:srgbClr val="3E3E5C"/>
        </a:lt2>
        <a:accent1>
          <a:srgbClr val="CC66FF"/>
        </a:accent1>
        <a:accent2>
          <a:srgbClr val="679ACD"/>
        </a:accent2>
        <a:accent3>
          <a:srgbClr val="B9B9CA"/>
        </a:accent3>
        <a:accent4>
          <a:srgbClr val="DCDCDC"/>
        </a:accent4>
        <a:accent5>
          <a:srgbClr val="E2B9FF"/>
        </a:accent5>
        <a:accent6>
          <a:srgbClr val="5C8AB8"/>
        </a:accent6>
        <a:hlink>
          <a:srgbClr val="CCEC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4A9400"/>
        </a:lt1>
        <a:dk2>
          <a:srgbClr val="BAE8BA"/>
        </a:dk2>
        <a:lt2>
          <a:srgbClr val="2A5400"/>
        </a:lt2>
        <a:accent1>
          <a:srgbClr val="33CC33"/>
        </a:accent1>
        <a:accent2>
          <a:srgbClr val="99CC00"/>
        </a:accent2>
        <a:accent3>
          <a:srgbClr val="B2C8AA"/>
        </a:accent3>
        <a:accent4>
          <a:srgbClr val="DCDCDC"/>
        </a:accent4>
        <a:accent5>
          <a:srgbClr val="ADE2AD"/>
        </a:accent5>
        <a:accent6>
          <a:srgbClr val="89B700"/>
        </a:accent6>
        <a:hlink>
          <a:srgbClr val="99FF33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1596D"/>
        </a:lt1>
        <a:dk2>
          <a:srgbClr val="DDDDDD"/>
        </a:dk2>
        <a:lt2>
          <a:srgbClr val="000000"/>
        </a:lt2>
        <a:accent1>
          <a:srgbClr val="787E8A"/>
        </a:accent1>
        <a:accent2>
          <a:srgbClr val="339966"/>
        </a:accent2>
        <a:accent3>
          <a:srgbClr val="B3B5BB"/>
        </a:accent3>
        <a:accent4>
          <a:srgbClr val="DCDCDC"/>
        </a:accent4>
        <a:accent5>
          <a:srgbClr val="BEC0C4"/>
        </a:accent5>
        <a:accent6>
          <a:srgbClr val="2D895B"/>
        </a:accent6>
        <a:hlink>
          <a:srgbClr val="00FFFF"/>
        </a:hlink>
        <a:folHlink>
          <a:srgbClr val="74B6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C0000"/>
        </a:lt1>
        <a:dk2>
          <a:srgbClr val="DFD293"/>
        </a:dk2>
        <a:lt2>
          <a:srgbClr val="5C1F00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CDCDC"/>
        </a:accent4>
        <a:accent5>
          <a:srgbClr val="FFB9B1"/>
        </a:accent5>
        <a:accent6>
          <a:srgbClr val="AA6C55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7F3F3"/>
        </a:dk1>
        <a:lt1>
          <a:srgbClr val="8A6362"/>
        </a:lt1>
        <a:dk2>
          <a:srgbClr val="D8C1BA"/>
        </a:dk2>
        <a:lt2>
          <a:srgbClr val="5E4444"/>
        </a:lt2>
        <a:accent1>
          <a:srgbClr val="CC6600"/>
        </a:accent1>
        <a:accent2>
          <a:srgbClr val="C16059"/>
        </a:accent2>
        <a:accent3>
          <a:srgbClr val="C4B8B8"/>
        </a:accent3>
        <a:accent4>
          <a:srgbClr val="D5D1D1"/>
        </a:accent4>
        <a:accent5>
          <a:srgbClr val="E2B9AA"/>
        </a:accent5>
        <a:accent6>
          <a:srgbClr val="AD554F"/>
        </a:accent6>
        <a:hlink>
          <a:srgbClr val="FFCC00"/>
        </a:hlink>
        <a:folHlink>
          <a:srgbClr val="CBB5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BFA673"/>
        </a:lt1>
        <a:dk2>
          <a:srgbClr val="E6E3AA"/>
        </a:dk2>
        <a:lt2>
          <a:srgbClr val="7F6737"/>
        </a:lt2>
        <a:accent1>
          <a:srgbClr val="FFCC00"/>
        </a:accent1>
        <a:accent2>
          <a:srgbClr val="808000"/>
        </a:accent2>
        <a:accent3>
          <a:srgbClr val="DBD0BD"/>
        </a:accent3>
        <a:accent4>
          <a:srgbClr val="DCDCDC"/>
        </a:accent4>
        <a:accent5>
          <a:srgbClr val="FFE2AA"/>
        </a:accent5>
        <a:accent6>
          <a:srgbClr val="727200"/>
        </a:accent6>
        <a:hlink>
          <a:srgbClr val="784700"/>
        </a:hlink>
        <a:folHlink>
          <a:srgbClr val="9A7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5"/>
        </a:accent3>
        <a:accent4>
          <a:srgbClr val="3F1E00"/>
        </a:accent4>
        <a:accent5>
          <a:srgbClr val="FFFFEE"/>
        </a:accent5>
        <a:accent6>
          <a:srgbClr val="ABAB95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9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3559</Words>
  <Application>WPS 演示</Application>
  <PresentationFormat>在屏幕上显示</PresentationFormat>
  <Paragraphs>361</Paragraphs>
  <Slides>57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57</vt:i4>
      </vt:variant>
    </vt:vector>
  </HeadingPairs>
  <TitlesOfParts>
    <vt:vector size="86" baseType="lpstr">
      <vt:lpstr>Arial</vt:lpstr>
      <vt:lpstr>宋体</vt:lpstr>
      <vt:lpstr>Wingdings</vt:lpstr>
      <vt:lpstr>汉鼎简魏碑</vt:lpstr>
      <vt:lpstr>Times New Roman</vt:lpstr>
      <vt:lpstr>黑体</vt:lpstr>
      <vt:lpstr>楷体_GB2312</vt:lpstr>
      <vt:lpstr>隶书</vt:lpstr>
      <vt:lpstr>华文行楷</vt:lpstr>
      <vt:lpstr>华文新魏</vt:lpstr>
      <vt:lpstr>微软雅黑</vt:lpstr>
      <vt:lpstr>Arial Unicode MS</vt:lpstr>
      <vt:lpstr>Tahoma</vt:lpstr>
      <vt:lpstr>hakuyokaishu7000</vt:lpstr>
      <vt:lpstr>汉仪醒示体简</vt:lpstr>
      <vt:lpstr>幼圆</vt:lpstr>
      <vt:lpstr>华文中宋</vt:lpstr>
      <vt:lpstr>Courier New</vt:lpstr>
      <vt:lpstr>Garamond</vt:lpstr>
      <vt:lpstr>Calibri</vt:lpstr>
      <vt:lpstr>默认设计模板</vt:lpstr>
      <vt:lpstr>Stream</vt:lpstr>
      <vt:lpstr>2_默认设计模板</vt:lpstr>
      <vt:lpstr>3_默认设计模板</vt:lpstr>
      <vt:lpstr>Office 主题</vt:lpstr>
      <vt:lpstr>Word.Picture.8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◆　1标准大气压等于1.0×105Pa</vt:lpstr>
      <vt:lpstr>PowerPoint 演示文稿</vt:lpstr>
      <vt:lpstr>PowerPoint 演示文稿</vt:lpstr>
      <vt:lpstr>大气压的变化</vt:lpstr>
      <vt:lpstr>PowerPoint 演示文稿</vt:lpstr>
      <vt:lpstr>大气压的变化（与高度的关系）</vt:lpstr>
      <vt:lpstr>PowerPoint 演示文稿</vt:lpstr>
      <vt:lpstr>PowerPoint 演示文稿</vt:lpstr>
      <vt:lpstr>课堂小结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10如图:小鱼口中吐出的气泡在升至水面的过程中,气泡内气体的压强变化情况是   (      )        A.不变        B.变大             C.变小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气流偏导器</vt:lpstr>
      <vt:lpstr>PowerPoint 演示文稿</vt:lpstr>
      <vt:lpstr>吹球实验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ruochen328</cp:lastModifiedBy>
  <cp:revision>63</cp:revision>
  <dcterms:created xsi:type="dcterms:W3CDTF">2008-02-08T13:36:00Z</dcterms:created>
  <dcterms:modified xsi:type="dcterms:W3CDTF">2019-04-30T02:40:23Z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