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71" r:id="rId3"/>
    <p:sldId id="272" r:id="rId4"/>
    <p:sldId id="274" r:id="rId5"/>
    <p:sldId id="260" r:id="rId6"/>
    <p:sldId id="261" r:id="rId7"/>
    <p:sldId id="264" r:id="rId8"/>
    <p:sldId id="277" r:id="rId9"/>
    <p:sldId id="262" r:id="rId10"/>
    <p:sldId id="257" r:id="rId11"/>
    <p:sldId id="294" r:id="rId12"/>
    <p:sldId id="258" r:id="rId13"/>
    <p:sldId id="295" r:id="rId14"/>
    <p:sldId id="284" r:id="rId15"/>
    <p:sldId id="285" r:id="rId16"/>
    <p:sldId id="287" r:id="rId17"/>
    <p:sldId id="312" r:id="rId18"/>
    <p:sldId id="259" r:id="rId19"/>
    <p:sldId id="296" r:id="rId20"/>
    <p:sldId id="300" r:id="rId21"/>
    <p:sldId id="297" r:id="rId22"/>
    <p:sldId id="298" r:id="rId23"/>
    <p:sldId id="299" r:id="rId24"/>
    <p:sldId id="27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27708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02401"/>
          <p:cNvSpPr>
            <a:spLocks noGrp="1" noRot="1" noChangeAspect="1" noTextEdit="1"/>
          </p:cNvSpPr>
          <p:nvPr>
            <p:ph type="sldImg"/>
          </p:nvPr>
        </p:nvSpPr>
        <p:spPr/>
      </p:sp>
      <p:sp>
        <p:nvSpPr>
          <p:cNvPr id="41986" name="文本占位符 102402"/>
          <p:cNvSpPr>
            <a:spLocks noGrp="1"/>
          </p:cNvSpPr>
          <p:nvPr>
            <p:ph type="body"/>
          </p:nvPr>
        </p:nvSpPr>
        <p:spPr/>
        <p:txBody>
          <a:bodyPr lIns="91440" tIns="45720" rIns="91440" bIns="45720" anchor="t"/>
          <a:lstStyle/>
          <a:p>
            <a:pPr lvl="0"/>
            <a:endParaRPr lang="zh-CN" altLang="en-US" dirty="0"/>
          </a:p>
        </p:txBody>
      </p:sp>
      <p:sp>
        <p:nvSpPr>
          <p:cNvPr id="41987" name="灯片编号占位符 1"/>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dirty="0">
                <a:latin typeface="Arial" panose="020B0604020202020204" pitchFamily="34" charset="0"/>
                <a:ea typeface="宋体" panose="02010600030101010101" pitchFamily="2" charset="-122"/>
              </a:rPr>
              <a:t>11</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38241"/>
          <p:cNvSpPr>
            <a:spLocks noGrp="1" noRot="1" noChangeAspect="1" noTextEdit="1"/>
          </p:cNvSpPr>
          <p:nvPr>
            <p:ph type="sldImg"/>
          </p:nvPr>
        </p:nvSpPr>
        <p:spPr/>
      </p:sp>
      <p:sp>
        <p:nvSpPr>
          <p:cNvPr id="49154" name="文本占位符 138242"/>
          <p:cNvSpPr>
            <a:spLocks noGrp="1"/>
          </p:cNvSpPr>
          <p:nvPr>
            <p:ph type="body"/>
          </p:nvPr>
        </p:nvSpPr>
        <p:spPr/>
        <p:txBody>
          <a:bodyPr lIns="91440" tIns="45720" rIns="91440" bIns="45720" anchor="t"/>
          <a:lstStyle/>
          <a:p>
            <a:pPr lvl="0"/>
            <a:endParaRPr lang="zh-CN" altLang="en-US" dirty="0"/>
          </a:p>
        </p:txBody>
      </p:sp>
      <p:sp>
        <p:nvSpPr>
          <p:cNvPr id="49155" name="灯片编号占位符 1"/>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dirty="0">
                <a:latin typeface="Arial" panose="020B0604020202020204" pitchFamily="34" charset="0"/>
                <a:ea typeface="宋体" panose="02010600030101010101" pitchFamily="2" charset="-122"/>
              </a:rPr>
              <a:t>13</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12641"/>
          <p:cNvSpPr>
            <a:spLocks noGrp="1" noRot="1" noChangeAspect="1" noTextEdit="1"/>
          </p:cNvSpPr>
          <p:nvPr>
            <p:ph type="sldImg"/>
          </p:nvPr>
        </p:nvSpPr>
        <p:spPr/>
      </p:sp>
      <p:sp>
        <p:nvSpPr>
          <p:cNvPr id="65538" name="文本占位符 112642"/>
          <p:cNvSpPr>
            <a:spLocks noGrp="1"/>
          </p:cNvSpPr>
          <p:nvPr>
            <p:ph type="body"/>
          </p:nvPr>
        </p:nvSpPr>
        <p:spPr/>
        <p:txBody>
          <a:bodyPr lIns="91440" tIns="45720" rIns="91440" bIns="45720" anchor="t"/>
          <a:lstStyle/>
          <a:p>
            <a:pPr lvl="0"/>
            <a:endParaRPr lang="zh-CN" altLang="en-US" dirty="0"/>
          </a:p>
        </p:txBody>
      </p:sp>
      <p:sp>
        <p:nvSpPr>
          <p:cNvPr id="65539" name="灯片编号占位符 1"/>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algn="r"/>
            <a:fld id="{9A0DB2DC-4C9A-4742-B13C-FB6460FD3503}" type="slidenum">
              <a:rPr lang="zh-CN" altLang="en-US" sz="1200" dirty="0">
                <a:latin typeface="Arial" panose="020B0604020202020204" pitchFamily="34" charset="0"/>
                <a:ea typeface="宋体" panose="02010600030101010101" pitchFamily="2" charset="-122"/>
              </a:rPr>
              <a:t>19</a:t>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1001184" y="446088"/>
            <a:ext cx="9448800" cy="685800"/>
          </a:xfrm>
        </p:spPr>
        <p:txBody>
          <a:bodyPr/>
          <a:lstStyle/>
          <a:p>
            <a:pPr fontAlgn="base"/>
            <a:r>
              <a:rPr lang="zh-CN" altLang="en-US" strike="noStrike" noProof="1" smtClean="0"/>
              <a:t>单击此处编辑母版标题样式</a:t>
            </a:r>
            <a:endParaRPr lang="zh-CN" altLang="en-US" strike="noStrike" noProof="1"/>
          </a:p>
        </p:txBody>
      </p:sp>
      <p:sp>
        <p:nvSpPr>
          <p:cNvPr id="3" name="图表占位符 2"/>
          <p:cNvSpPr>
            <a:spLocks noGrp="1"/>
          </p:cNvSpPr>
          <p:nvPr>
            <p:ph type="chart" idx="1"/>
          </p:nvPr>
        </p:nvSpPr>
        <p:spPr>
          <a:xfrm>
            <a:off x="609600" y="1230313"/>
            <a:ext cx="10972800" cy="5094287"/>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Char char="v"/>
              <a:defRPr/>
            </a:pPr>
            <a:endParaRPr kumimoji="0" lang="zh-CN" altLang="en-US" sz="28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 name="灯片编号占位符 4"/>
          <p:cNvSpPr>
            <a:spLocks noGrp="1"/>
          </p:cNvSpPr>
          <p:nvPr>
            <p:ph type="sldNum" sz="quarter" idx="11"/>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32650;&#35282;&#38180;.sw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audio" Target="../media/audio4.wav"/><Relationship Id="rId7" Type="http://schemas.openxmlformats.org/officeDocument/2006/relationships/image" Target="../media/image33.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hyperlink" Target="&#23454;&#39564;&#28436;&#31034;&#65306;&#26464;&#26438;&#24179;&#34913;&#26465;&#20214;.as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8220;&#26012;&#25289;&#8221;&#26102;&#26464;&#26438;&#30340;&#21147;&#33218;.as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GIF"/><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hyperlink" Target="&#29983;&#27963;&#20013;&#30340;&#21508;&#31181;&#26464;&#26438;.mpg" TargetMode="External"/><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C01387"/>
          <p:cNvPicPr>
            <a:picLocks noChangeAspect="1"/>
          </p:cNvPicPr>
          <p:nvPr/>
        </p:nvPicPr>
        <p:blipFill>
          <a:blip r:embed="rId2">
            <a:lum bright="28000" contrast="10000"/>
          </a:blip>
          <a:stretch>
            <a:fillRect/>
          </a:stretch>
        </p:blipFill>
        <p:spPr>
          <a:xfrm>
            <a:off x="318770" y="-323850"/>
            <a:ext cx="11555095" cy="7120255"/>
          </a:xfrm>
          <a:prstGeom prst="rect">
            <a:avLst/>
          </a:prstGeom>
          <a:noFill/>
          <a:ln w="9525">
            <a:noFill/>
          </a:ln>
        </p:spPr>
      </p:pic>
      <p:sp>
        <p:nvSpPr>
          <p:cNvPr id="2" name="矩形 1"/>
          <p:cNvSpPr/>
          <p:nvPr/>
        </p:nvSpPr>
        <p:spPr>
          <a:xfrm>
            <a:off x="2693879" y="2157783"/>
            <a:ext cx="7611379" cy="1107996"/>
          </a:xfrm>
          <a:prstGeom prst="rect">
            <a:avLst/>
          </a:prstGeom>
          <a:noFill/>
          <a:ln>
            <a:noFill/>
          </a:ln>
        </p:spPr>
        <p:txBody>
          <a:bodyPr wrap="none" rtlCol="0" anchor="t">
            <a:spAutoFit/>
            <a:scene3d>
              <a:camera prst="orthographicFront"/>
              <a:lightRig rig="threePt" dir="t">
                <a:rot lat="0" lon="0" rev="0"/>
              </a:lightRig>
            </a:scene3d>
            <a:sp3d extrusionH="120650" prstMaterial="matte"/>
          </a:bodyPr>
          <a:lstStyle/>
          <a:p>
            <a:pPr algn="ctr"/>
            <a:r>
              <a:rPr lang="en-US" altLang="zh-CN" sz="6600" dirty="0">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scaled="1"/>
                  </a:gradFill>
                  <a:round/>
                </a:ln>
                <a:solidFill>
                  <a:schemeClr val="accent5">
                    <a:lumMod val="50000"/>
                  </a:schemeClr>
                </a:solidFill>
                <a:effectLst>
                  <a:outerShdw blurRad="50800" dist="38100" algn="l" rotWithShape="0">
                    <a:srgbClr val="CC00CC">
                      <a:alpha val="40000"/>
                    </a:srgbClr>
                  </a:outerShdw>
                </a:effectLst>
              </a:rPr>
              <a:t>10.1</a:t>
            </a:r>
            <a:r>
              <a:rPr lang="zh-CN" altLang="zh-CN" sz="6600" dirty="0">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scaled="1"/>
                  </a:gradFill>
                  <a:round/>
                </a:ln>
                <a:solidFill>
                  <a:schemeClr val="accent5">
                    <a:lumMod val="50000"/>
                  </a:schemeClr>
                </a:solidFill>
                <a:effectLst>
                  <a:outerShdw blurRad="50800" dist="38100" algn="l" rotWithShape="0">
                    <a:srgbClr val="CC00CC">
                      <a:alpha val="40000"/>
                    </a:srgbClr>
                  </a:outerShdw>
                </a:effectLst>
              </a:rPr>
              <a:t>杠杆的平衡条件</a:t>
            </a:r>
          </a:p>
        </p:txBody>
      </p:sp>
      <p:grpSp>
        <p:nvGrpSpPr>
          <p:cNvPr id="4111" name="组合 4110"/>
          <p:cNvGrpSpPr/>
          <p:nvPr/>
        </p:nvGrpSpPr>
        <p:grpSpPr>
          <a:xfrm>
            <a:off x="222250" y="-409575"/>
            <a:ext cx="11835765" cy="728472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p:nvPr/>
        </p:nvSpPr>
        <p:spPr>
          <a:xfrm>
            <a:off x="8616950" y="2301875"/>
            <a:ext cx="1436688" cy="368300"/>
          </a:xfrm>
          <a:prstGeom prst="rect">
            <a:avLst/>
          </a:prstGeom>
          <a:noFill/>
          <a:ln w="9525">
            <a:noFill/>
          </a:ln>
        </p:spPr>
        <p:txBody>
          <a:bodyPr>
            <a:spAutoFit/>
          </a:bodyPr>
          <a:lstStyle/>
          <a:p>
            <a:pPr>
              <a:spcBef>
                <a:spcPct val="50000"/>
              </a:spcBef>
            </a:pPr>
            <a:endParaRPr lang="zh-CN" altLang="en-US" sz="1800" dirty="0">
              <a:latin typeface="Arial" panose="020B0604020202020204" pitchFamily="34" charset="0"/>
              <a:ea typeface="宋体" panose="02010600030101010101" pitchFamily="2" charset="-122"/>
            </a:endParaRPr>
          </a:p>
        </p:txBody>
      </p:sp>
      <p:sp>
        <p:nvSpPr>
          <p:cNvPr id="17411" name="AutoShape 3"/>
          <p:cNvSpPr/>
          <p:nvPr/>
        </p:nvSpPr>
        <p:spPr>
          <a:xfrm>
            <a:off x="2133600" y="2024063"/>
            <a:ext cx="7985125" cy="3919537"/>
          </a:xfrm>
          <a:prstGeom prst="roundRect">
            <a:avLst>
              <a:gd name="adj" fmla="val 4657"/>
            </a:avLst>
          </a:prstGeom>
          <a:noFill/>
          <a:ln w="3175" cap="rnd" cmpd="sng">
            <a:solidFill>
              <a:srgbClr val="000000">
                <a:alpha val="29803"/>
              </a:srgbClr>
            </a:solidFill>
            <a:prstDash val="sysDot"/>
            <a:headEnd type="none" w="med" len="med"/>
            <a:tailEnd type="none" w="med" len="med"/>
          </a:ln>
        </p:spPr>
        <p:txBody>
          <a:bodyPr wrap="none" anchor="ctr"/>
          <a:lstStyle/>
          <a:p>
            <a:endParaRPr lang="zh-CN" altLang="en-US" dirty="0">
              <a:latin typeface="Arial" panose="020B0604020202020204" pitchFamily="34" charset="0"/>
            </a:endParaRPr>
          </a:p>
        </p:txBody>
      </p:sp>
      <p:sp>
        <p:nvSpPr>
          <p:cNvPr id="16388" name="Rectangle 4"/>
          <p:cNvSpPr>
            <a:spLocks noGrp="1"/>
          </p:cNvSpPr>
          <p:nvPr>
            <p:ph type="title"/>
          </p:nvPr>
        </p:nvSpPr>
        <p:spPr/>
        <p:txBody>
          <a:bodyPr vert="horz" wrap="square" lIns="91440" tIns="45720" rIns="91440" bIns="45720" anchor="ctr"/>
          <a:lstStyle/>
          <a:p>
            <a:pPr eaLnBrk="1" hangingPunct="1"/>
            <a:r>
              <a:rPr lang="zh-CN" altLang="en-US" sz="3200" dirty="0">
                <a:ea typeface="黑体" panose="02010609060101010101" pitchFamily="2" charset="-122"/>
              </a:rPr>
              <a:t>力臂的画法</a:t>
            </a:r>
          </a:p>
        </p:txBody>
      </p:sp>
      <p:sp>
        <p:nvSpPr>
          <p:cNvPr id="17413" name="Rectangle 4"/>
          <p:cNvSpPr/>
          <p:nvPr/>
        </p:nvSpPr>
        <p:spPr>
          <a:xfrm>
            <a:off x="2279650" y="1268413"/>
            <a:ext cx="6769100" cy="681990"/>
          </a:xfrm>
          <a:prstGeom prst="rect">
            <a:avLst/>
          </a:prstGeom>
          <a:noFill/>
          <a:ln w="9525">
            <a:noFill/>
          </a:ln>
        </p:spPr>
        <p:txBody>
          <a:bodyPr>
            <a:spAutoFit/>
          </a:bodyPr>
          <a:lstStyle/>
          <a:p>
            <a:pPr>
              <a:lnSpc>
                <a:spcPct val="120000"/>
              </a:lnSpc>
            </a:pPr>
            <a:r>
              <a:rPr lang="zh-CN" altLang="en-US" sz="2800" b="1" dirty="0">
                <a:solidFill>
                  <a:srgbClr val="CC0000"/>
                </a:solidFill>
                <a:latin typeface="Arial" panose="020B0604020202020204" pitchFamily="34" charset="0"/>
                <a:ea typeface="宋体" panose="02010600030101010101" pitchFamily="2" charset="-122"/>
              </a:rPr>
              <a:t>力臂</a:t>
            </a:r>
            <a:r>
              <a:rPr lang="zh-CN" altLang="en-US" sz="2800" b="1" dirty="0">
                <a:latin typeface="Arial" panose="020B0604020202020204" pitchFamily="34" charset="0"/>
                <a:ea typeface="宋体" panose="02010600030101010101" pitchFamily="2" charset="-122"/>
              </a:rPr>
              <a:t>：指支点到力的作用线的</a:t>
            </a:r>
            <a:r>
              <a:rPr lang="zh-CN" altLang="en-US" sz="3200" b="1" i="1" dirty="0">
                <a:solidFill>
                  <a:srgbClr val="FF0000"/>
                </a:solidFill>
                <a:latin typeface="Arial" panose="020B0604020202020204" pitchFamily="34" charset="0"/>
                <a:ea typeface="宋体" panose="02010600030101010101" pitchFamily="2" charset="-122"/>
              </a:rPr>
              <a:t>垂直距离</a:t>
            </a:r>
            <a:r>
              <a:rPr lang="zh-CN" altLang="en-US" sz="3200" b="1" dirty="0">
                <a:solidFill>
                  <a:srgbClr val="FF0000"/>
                </a:solidFill>
                <a:latin typeface="Arial" panose="020B0604020202020204" pitchFamily="34" charset="0"/>
                <a:ea typeface="宋体" panose="02010600030101010101" pitchFamily="2" charset="-122"/>
              </a:rPr>
              <a:t>。</a:t>
            </a:r>
          </a:p>
        </p:txBody>
      </p:sp>
      <p:grpSp>
        <p:nvGrpSpPr>
          <p:cNvPr id="2" name="Group 6"/>
          <p:cNvGrpSpPr/>
          <p:nvPr/>
        </p:nvGrpSpPr>
        <p:grpSpPr>
          <a:xfrm>
            <a:off x="2927350" y="3141663"/>
            <a:ext cx="4897438" cy="774699"/>
            <a:chOff x="0" y="0"/>
            <a:chExt cx="3085" cy="488"/>
          </a:xfrm>
        </p:grpSpPr>
        <p:sp>
          <p:nvSpPr>
            <p:cNvPr id="17415" name="Rectangle 7"/>
            <p:cNvSpPr>
              <a:spLocks noChangeArrowheads="1"/>
            </p:cNvSpPr>
            <p:nvPr/>
          </p:nvSpPr>
          <p:spPr bwMode="auto">
            <a:xfrm rot="10800000">
              <a:off x="296" y="45"/>
              <a:ext cx="2789" cy="442"/>
            </a:xfrm>
            <a:prstGeom prst="rect">
              <a:avLst/>
            </a:prstGeom>
            <a:gradFill rotWithShape="1">
              <a:gsLst>
                <a:gs pos="0">
                  <a:schemeClr val="accent2">
                    <a:gamma/>
                    <a:tint val="0"/>
                    <a:invGamma/>
                  </a:schemeClr>
                </a:gs>
                <a:gs pos="100000">
                  <a:schemeClr val="accent2"/>
                </a:gs>
              </a:gsLst>
              <a:lin ang="0" scaled="1"/>
            </a:gradFill>
            <a:ln w="9525">
              <a:noFill/>
              <a:miter lim="800000"/>
            </a:ln>
            <a:effectLst/>
          </p:spPr>
          <p:txBody>
            <a:bodyPr wrap="none" anchor="ctr"/>
            <a:lstStyle/>
            <a:p>
              <a:endParaRPr lang="zh-CN" altLang="en-US" dirty="0">
                <a:latin typeface="Arial" panose="020B0604020202020204" pitchFamily="34" charset="0"/>
              </a:endParaRPr>
            </a:p>
          </p:txBody>
        </p:sp>
        <p:grpSp>
          <p:nvGrpSpPr>
            <p:cNvPr id="16414" name="Group 8"/>
            <p:cNvGrpSpPr/>
            <p:nvPr/>
          </p:nvGrpSpPr>
          <p:grpSpPr>
            <a:xfrm rot="10800000">
              <a:off x="0" y="0"/>
              <a:ext cx="485" cy="483"/>
              <a:chOff x="0" y="0"/>
              <a:chExt cx="518" cy="516"/>
            </a:xfrm>
          </p:grpSpPr>
          <p:sp>
            <p:nvSpPr>
              <p:cNvPr id="16417" name="Oval 9"/>
              <p:cNvSpPr/>
              <p:nvPr/>
            </p:nvSpPr>
            <p:spPr>
              <a:xfrm>
                <a:off x="0" y="2"/>
                <a:ext cx="518" cy="514"/>
              </a:xfrm>
              <a:prstGeom prst="ellipse">
                <a:avLst/>
              </a:prstGeom>
              <a:solidFill>
                <a:schemeClr val="accent2"/>
              </a:solidFill>
              <a:ln w="28575" cap="flat" cmpd="sng">
                <a:solidFill>
                  <a:srgbClr val="F8F8F8">
                    <a:alpha val="69019"/>
                  </a:srgbClr>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pic>
            <p:nvPicPr>
              <p:cNvPr id="16418" name="Picture 10" descr="cir_lighteffect0"/>
              <p:cNvPicPr>
                <a:picLocks noChangeAspect="1"/>
              </p:cNvPicPr>
              <p:nvPr/>
            </p:nvPicPr>
            <p:blipFill>
              <a:blip r:embed="rId2">
                <a:lum bright="17999" contrast="-12000"/>
              </a:blip>
              <a:stretch>
                <a:fillRect/>
              </a:stretch>
            </p:blipFill>
            <p:spPr>
              <a:xfrm>
                <a:off x="13" y="0"/>
                <a:ext cx="484" cy="385"/>
              </a:xfrm>
              <a:prstGeom prst="rect">
                <a:avLst/>
              </a:prstGeom>
              <a:noFill/>
              <a:ln w="9525">
                <a:noFill/>
              </a:ln>
            </p:spPr>
          </p:pic>
        </p:grpSp>
        <p:pic>
          <p:nvPicPr>
            <p:cNvPr id="16415" name="Picture 11" descr="num2"/>
            <p:cNvPicPr>
              <a:picLocks noChangeAspect="1"/>
            </p:cNvPicPr>
            <p:nvPr/>
          </p:nvPicPr>
          <p:blipFill>
            <a:blip r:embed="rId3"/>
            <a:stretch>
              <a:fillRect/>
            </a:stretch>
          </p:blipFill>
          <p:spPr>
            <a:xfrm>
              <a:off x="136" y="90"/>
              <a:ext cx="217" cy="317"/>
            </a:xfrm>
            <a:prstGeom prst="rect">
              <a:avLst/>
            </a:prstGeom>
            <a:noFill/>
            <a:ln w="9525">
              <a:noFill/>
            </a:ln>
          </p:spPr>
        </p:pic>
        <p:sp>
          <p:nvSpPr>
            <p:cNvPr id="16416" name="Rectangle 12"/>
            <p:cNvSpPr/>
            <p:nvPr/>
          </p:nvSpPr>
          <p:spPr>
            <a:xfrm>
              <a:off x="499" y="120"/>
              <a:ext cx="2495" cy="368"/>
            </a:xfrm>
            <a:prstGeom prst="rect">
              <a:avLst/>
            </a:prstGeom>
            <a:noFill/>
            <a:ln w="9525">
              <a:noFill/>
            </a:ln>
          </p:spPr>
          <p:txBody>
            <a:bodyPr>
              <a:spAutoFit/>
            </a:bodyPr>
            <a:lstStyle/>
            <a:p>
              <a:r>
                <a:rPr lang="zh-CN" altLang="en-US" sz="2400" dirty="0">
                  <a:solidFill>
                    <a:srgbClr val="080808"/>
                  </a:solidFill>
                  <a:latin typeface="黑体" panose="02010609060101010101" pitchFamily="2" charset="-122"/>
                  <a:ea typeface="黑体" panose="02010609060101010101" pitchFamily="2" charset="-122"/>
                </a:rPr>
                <a:t>确定动力和阻力的</a:t>
              </a:r>
              <a:r>
                <a:rPr lang="zh-CN" altLang="en-US" sz="3200" dirty="0">
                  <a:solidFill>
                    <a:srgbClr val="FF0000"/>
                  </a:solidFill>
                  <a:latin typeface="黑体" panose="02010609060101010101" pitchFamily="2" charset="-122"/>
                  <a:ea typeface="黑体" panose="02010609060101010101" pitchFamily="2" charset="-122"/>
                </a:rPr>
                <a:t>作用线</a:t>
              </a:r>
            </a:p>
          </p:txBody>
        </p:sp>
      </p:grpSp>
      <p:grpSp>
        <p:nvGrpSpPr>
          <p:cNvPr id="4" name="Group 13"/>
          <p:cNvGrpSpPr/>
          <p:nvPr/>
        </p:nvGrpSpPr>
        <p:grpSpPr>
          <a:xfrm>
            <a:off x="2927350" y="4103688"/>
            <a:ext cx="5468938" cy="765175"/>
            <a:chOff x="0" y="0"/>
            <a:chExt cx="3445" cy="482"/>
          </a:xfrm>
        </p:grpSpPr>
        <p:sp>
          <p:nvSpPr>
            <p:cNvPr id="17422" name="Rectangle 14"/>
            <p:cNvSpPr>
              <a:spLocks noChangeArrowheads="1"/>
            </p:cNvSpPr>
            <p:nvPr/>
          </p:nvSpPr>
          <p:spPr bwMode="auto">
            <a:xfrm rot="10800000">
              <a:off x="296" y="21"/>
              <a:ext cx="2789" cy="442"/>
            </a:xfrm>
            <a:prstGeom prst="rect">
              <a:avLst/>
            </a:prstGeom>
            <a:gradFill rotWithShape="1">
              <a:gsLst>
                <a:gs pos="0">
                  <a:schemeClr val="hlink">
                    <a:gamma/>
                    <a:tint val="0"/>
                    <a:invGamma/>
                  </a:schemeClr>
                </a:gs>
                <a:gs pos="100000">
                  <a:schemeClr val="hlink"/>
                </a:gs>
              </a:gsLst>
              <a:lin ang="0" scaled="1"/>
            </a:gradFill>
            <a:ln w="9525">
              <a:noFill/>
              <a:miter lim="800000"/>
            </a:ln>
            <a:effectLst/>
          </p:spPr>
          <p:txBody>
            <a:bodyPr wrap="none" anchor="ctr"/>
            <a:lstStyle/>
            <a:p>
              <a:endParaRPr lang="zh-CN" altLang="en-US" dirty="0">
                <a:latin typeface="Arial" panose="020B0604020202020204" pitchFamily="34" charset="0"/>
              </a:endParaRPr>
            </a:p>
          </p:txBody>
        </p:sp>
        <p:grpSp>
          <p:nvGrpSpPr>
            <p:cNvPr id="16408" name="Group 15"/>
            <p:cNvGrpSpPr/>
            <p:nvPr/>
          </p:nvGrpSpPr>
          <p:grpSpPr>
            <a:xfrm>
              <a:off x="0" y="0"/>
              <a:ext cx="485" cy="482"/>
              <a:chOff x="0" y="0"/>
              <a:chExt cx="518" cy="516"/>
            </a:xfrm>
          </p:grpSpPr>
          <p:sp>
            <p:nvSpPr>
              <p:cNvPr id="16411" name="Oval 16"/>
              <p:cNvSpPr/>
              <p:nvPr/>
            </p:nvSpPr>
            <p:spPr>
              <a:xfrm>
                <a:off x="0" y="2"/>
                <a:ext cx="518" cy="514"/>
              </a:xfrm>
              <a:prstGeom prst="ellipse">
                <a:avLst/>
              </a:prstGeom>
              <a:solidFill>
                <a:schemeClr val="hlink"/>
              </a:solidFill>
              <a:ln w="28575" cap="flat" cmpd="sng">
                <a:solidFill>
                  <a:srgbClr val="F8F8F8">
                    <a:alpha val="69019"/>
                  </a:srgbClr>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pic>
            <p:nvPicPr>
              <p:cNvPr id="16412" name="Picture 17" descr="cir_lighteffect0"/>
              <p:cNvPicPr>
                <a:picLocks noChangeAspect="1"/>
              </p:cNvPicPr>
              <p:nvPr/>
            </p:nvPicPr>
            <p:blipFill>
              <a:blip r:embed="rId2">
                <a:lum bright="17999" contrast="-12000"/>
              </a:blip>
              <a:stretch>
                <a:fillRect/>
              </a:stretch>
            </p:blipFill>
            <p:spPr>
              <a:xfrm>
                <a:off x="13" y="0"/>
                <a:ext cx="484" cy="385"/>
              </a:xfrm>
              <a:prstGeom prst="rect">
                <a:avLst/>
              </a:prstGeom>
              <a:noFill/>
              <a:ln w="9525">
                <a:noFill/>
              </a:ln>
            </p:spPr>
          </p:pic>
        </p:grpSp>
        <p:pic>
          <p:nvPicPr>
            <p:cNvPr id="16409" name="Picture 18" descr="num3"/>
            <p:cNvPicPr>
              <a:picLocks noChangeAspect="1"/>
            </p:cNvPicPr>
            <p:nvPr/>
          </p:nvPicPr>
          <p:blipFill>
            <a:blip r:embed="rId4"/>
            <a:stretch>
              <a:fillRect/>
            </a:stretch>
          </p:blipFill>
          <p:spPr>
            <a:xfrm>
              <a:off x="136" y="119"/>
              <a:ext cx="220" cy="318"/>
            </a:xfrm>
            <a:prstGeom prst="rect">
              <a:avLst/>
            </a:prstGeom>
            <a:noFill/>
            <a:ln w="9525">
              <a:noFill/>
            </a:ln>
          </p:spPr>
        </p:pic>
        <p:sp>
          <p:nvSpPr>
            <p:cNvPr id="16410" name="Rectangle 19"/>
            <p:cNvSpPr/>
            <p:nvPr/>
          </p:nvSpPr>
          <p:spPr>
            <a:xfrm>
              <a:off x="499" y="103"/>
              <a:ext cx="2946" cy="368"/>
            </a:xfrm>
            <a:prstGeom prst="rect">
              <a:avLst/>
            </a:prstGeom>
            <a:noFill/>
            <a:ln w="9525">
              <a:noFill/>
            </a:ln>
          </p:spPr>
          <p:txBody>
            <a:bodyPr wrap="square">
              <a:spAutoFit/>
            </a:bodyPr>
            <a:lstStyle/>
            <a:p>
              <a:r>
                <a:rPr lang="zh-CN" altLang="en-US" sz="2400" dirty="0">
                  <a:solidFill>
                    <a:srgbClr val="080808"/>
                  </a:solidFill>
                  <a:latin typeface="黑体" panose="02010609060101010101" pitchFamily="2" charset="-122"/>
                  <a:ea typeface="黑体" panose="02010609060101010101" pitchFamily="2" charset="-122"/>
                </a:rPr>
                <a:t>过支点到力的作用线作</a:t>
              </a:r>
              <a:r>
                <a:rPr lang="zh-CN" altLang="en-US" sz="3200" dirty="0">
                  <a:solidFill>
                    <a:srgbClr val="FF0000"/>
                  </a:solidFill>
                  <a:latin typeface="黑体" panose="02010609060101010101" pitchFamily="2" charset="-122"/>
                  <a:ea typeface="黑体" panose="02010609060101010101" pitchFamily="2" charset="-122"/>
                </a:rPr>
                <a:t>垂线段</a:t>
              </a:r>
            </a:p>
          </p:txBody>
        </p:sp>
      </p:grpSp>
      <p:grpSp>
        <p:nvGrpSpPr>
          <p:cNvPr id="6" name="Group 20"/>
          <p:cNvGrpSpPr/>
          <p:nvPr/>
        </p:nvGrpSpPr>
        <p:grpSpPr>
          <a:xfrm>
            <a:off x="2951163" y="4968875"/>
            <a:ext cx="4873625" cy="765175"/>
            <a:chOff x="0" y="0"/>
            <a:chExt cx="3070" cy="482"/>
          </a:xfrm>
        </p:grpSpPr>
        <p:grpSp>
          <p:nvGrpSpPr>
            <p:cNvPr id="16400" name="Group 21"/>
            <p:cNvGrpSpPr/>
            <p:nvPr/>
          </p:nvGrpSpPr>
          <p:grpSpPr>
            <a:xfrm>
              <a:off x="0" y="0"/>
              <a:ext cx="3070" cy="482"/>
              <a:chOff x="0" y="0"/>
              <a:chExt cx="3070" cy="482"/>
            </a:xfrm>
          </p:grpSpPr>
          <p:sp>
            <p:nvSpPr>
              <p:cNvPr id="17430" name="Rectangle 22"/>
              <p:cNvSpPr>
                <a:spLocks noChangeArrowheads="1"/>
              </p:cNvSpPr>
              <p:nvPr/>
            </p:nvSpPr>
            <p:spPr bwMode="auto">
              <a:xfrm rot="10800000">
                <a:off x="281" y="29"/>
                <a:ext cx="2789" cy="442"/>
              </a:xfrm>
              <a:prstGeom prst="rect">
                <a:avLst/>
              </a:prstGeom>
              <a:gradFill rotWithShape="1">
                <a:gsLst>
                  <a:gs pos="0">
                    <a:schemeClr val="folHlink">
                      <a:gamma/>
                      <a:tint val="0"/>
                      <a:invGamma/>
                    </a:schemeClr>
                  </a:gs>
                  <a:gs pos="100000">
                    <a:schemeClr val="folHlink"/>
                  </a:gs>
                </a:gsLst>
                <a:lin ang="0" scaled="1"/>
              </a:gradFill>
              <a:ln w="9525">
                <a:noFill/>
                <a:miter lim="800000"/>
              </a:ln>
              <a:effectLst/>
            </p:spPr>
            <p:txBody>
              <a:bodyPr wrap="none" anchor="ctr"/>
              <a:lstStyle/>
              <a:p>
                <a:endParaRPr lang="zh-CN" altLang="en-US" dirty="0">
                  <a:latin typeface="Arial" panose="020B0604020202020204" pitchFamily="34" charset="0"/>
                </a:endParaRPr>
              </a:p>
            </p:txBody>
          </p:sp>
          <p:grpSp>
            <p:nvGrpSpPr>
              <p:cNvPr id="16404" name="Group 23"/>
              <p:cNvGrpSpPr/>
              <p:nvPr/>
            </p:nvGrpSpPr>
            <p:grpSpPr>
              <a:xfrm>
                <a:off x="0" y="0"/>
                <a:ext cx="484" cy="482"/>
                <a:chOff x="0" y="0"/>
                <a:chExt cx="518" cy="516"/>
              </a:xfrm>
            </p:grpSpPr>
            <p:sp>
              <p:nvSpPr>
                <p:cNvPr id="16405" name="Oval 24"/>
                <p:cNvSpPr/>
                <p:nvPr/>
              </p:nvSpPr>
              <p:spPr>
                <a:xfrm>
                  <a:off x="0" y="2"/>
                  <a:ext cx="518" cy="514"/>
                </a:xfrm>
                <a:prstGeom prst="ellipse">
                  <a:avLst/>
                </a:prstGeom>
                <a:solidFill>
                  <a:schemeClr val="folHlink"/>
                </a:solidFill>
                <a:ln w="28575" cap="flat" cmpd="sng">
                  <a:solidFill>
                    <a:srgbClr val="F8F8F8">
                      <a:alpha val="69019"/>
                    </a:srgbClr>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pic>
              <p:nvPicPr>
                <p:cNvPr id="16406" name="Picture 25" descr="cir_lighteffect0"/>
                <p:cNvPicPr>
                  <a:picLocks noChangeAspect="1"/>
                </p:cNvPicPr>
                <p:nvPr/>
              </p:nvPicPr>
              <p:blipFill>
                <a:blip r:embed="rId2">
                  <a:lum bright="17999" contrast="-12000"/>
                </a:blip>
                <a:stretch>
                  <a:fillRect/>
                </a:stretch>
              </p:blipFill>
              <p:spPr>
                <a:xfrm>
                  <a:off x="13" y="0"/>
                  <a:ext cx="484" cy="385"/>
                </a:xfrm>
                <a:prstGeom prst="rect">
                  <a:avLst/>
                </a:prstGeom>
                <a:noFill/>
                <a:ln w="9525">
                  <a:noFill/>
                </a:ln>
              </p:spPr>
            </p:pic>
          </p:grpSp>
        </p:grpSp>
        <p:pic>
          <p:nvPicPr>
            <p:cNvPr id="16401" name="Picture 26" descr="num4"/>
            <p:cNvPicPr>
              <a:picLocks noChangeAspect="1"/>
            </p:cNvPicPr>
            <p:nvPr/>
          </p:nvPicPr>
          <p:blipFill>
            <a:blip r:embed="rId5"/>
            <a:stretch>
              <a:fillRect/>
            </a:stretch>
          </p:blipFill>
          <p:spPr>
            <a:xfrm>
              <a:off x="118" y="73"/>
              <a:ext cx="230" cy="314"/>
            </a:xfrm>
            <a:prstGeom prst="rect">
              <a:avLst/>
            </a:prstGeom>
            <a:noFill/>
            <a:ln w="9525">
              <a:noFill/>
            </a:ln>
          </p:spPr>
        </p:pic>
        <p:sp>
          <p:nvSpPr>
            <p:cNvPr id="16402" name="Rectangle 27"/>
            <p:cNvSpPr/>
            <p:nvPr/>
          </p:nvSpPr>
          <p:spPr>
            <a:xfrm>
              <a:off x="529" y="64"/>
              <a:ext cx="1907" cy="329"/>
            </a:xfrm>
            <a:prstGeom prst="rect">
              <a:avLst/>
            </a:prstGeom>
            <a:noFill/>
            <a:ln w="9525">
              <a:noFill/>
            </a:ln>
          </p:spPr>
          <p:txBody>
            <a:bodyPr>
              <a:spAutoFit/>
            </a:bodyPr>
            <a:lstStyle/>
            <a:p>
              <a:r>
                <a:rPr lang="zh-CN" altLang="en-US" sz="2800" dirty="0">
                  <a:solidFill>
                    <a:srgbClr val="080808"/>
                  </a:solidFill>
                  <a:latin typeface="黑体" panose="02010609060101010101" pitchFamily="2" charset="-122"/>
                  <a:ea typeface="黑体" panose="02010609060101010101" pitchFamily="2" charset="-122"/>
                </a:rPr>
                <a:t>标垂足，标力臂</a:t>
              </a:r>
            </a:p>
          </p:txBody>
        </p:sp>
      </p:grpSp>
      <p:grpSp>
        <p:nvGrpSpPr>
          <p:cNvPr id="9" name="Group 28"/>
          <p:cNvGrpSpPr/>
          <p:nvPr/>
        </p:nvGrpSpPr>
        <p:grpSpPr>
          <a:xfrm>
            <a:off x="2878138" y="2276475"/>
            <a:ext cx="4946650" cy="765175"/>
            <a:chOff x="0" y="0"/>
            <a:chExt cx="3116" cy="482"/>
          </a:xfrm>
        </p:grpSpPr>
        <p:sp>
          <p:nvSpPr>
            <p:cNvPr id="17437" name="Rectangle 29"/>
            <p:cNvSpPr>
              <a:spLocks noChangeArrowheads="1"/>
            </p:cNvSpPr>
            <p:nvPr/>
          </p:nvSpPr>
          <p:spPr bwMode="auto">
            <a:xfrm rot="10800000">
              <a:off x="327" y="12"/>
              <a:ext cx="2789" cy="442"/>
            </a:xfrm>
            <a:prstGeom prst="rect">
              <a:avLst/>
            </a:prstGeom>
            <a:gradFill rotWithShape="1">
              <a:gsLst>
                <a:gs pos="0">
                  <a:schemeClr val="accent1">
                    <a:gamma/>
                    <a:tint val="0"/>
                    <a:invGamma/>
                  </a:schemeClr>
                </a:gs>
                <a:gs pos="100000">
                  <a:schemeClr val="accent1"/>
                </a:gs>
              </a:gsLst>
              <a:lin ang="0" scaled="1"/>
            </a:gradFill>
            <a:ln w="9525">
              <a:noFill/>
              <a:miter lim="800000"/>
            </a:ln>
            <a:effectLst/>
          </p:spPr>
          <p:txBody>
            <a:bodyPr wrap="none" anchor="ctr"/>
            <a:lstStyle/>
            <a:p>
              <a:endParaRPr lang="zh-CN" altLang="en-US" dirty="0">
                <a:latin typeface="Arial" panose="020B0604020202020204" pitchFamily="34" charset="0"/>
              </a:endParaRPr>
            </a:p>
          </p:txBody>
        </p:sp>
        <p:sp>
          <p:nvSpPr>
            <p:cNvPr id="16395" name="Rectangle 30"/>
            <p:cNvSpPr/>
            <p:nvPr/>
          </p:nvSpPr>
          <p:spPr>
            <a:xfrm>
              <a:off x="530" y="36"/>
              <a:ext cx="1680" cy="329"/>
            </a:xfrm>
            <a:prstGeom prst="rect">
              <a:avLst/>
            </a:prstGeom>
            <a:noFill/>
            <a:ln w="9525">
              <a:noFill/>
            </a:ln>
          </p:spPr>
          <p:txBody>
            <a:bodyPr>
              <a:spAutoFit/>
            </a:bodyPr>
            <a:lstStyle/>
            <a:p>
              <a:r>
                <a:rPr lang="zh-CN" altLang="en-US" sz="2800" dirty="0">
                  <a:solidFill>
                    <a:srgbClr val="080808"/>
                  </a:solidFill>
                  <a:latin typeface="黑体" panose="02010609060101010101" pitchFamily="2" charset="-122"/>
                  <a:ea typeface="黑体" panose="02010609060101010101" pitchFamily="2" charset="-122"/>
                </a:rPr>
                <a:t>找支点</a:t>
              </a:r>
            </a:p>
          </p:txBody>
        </p:sp>
        <p:grpSp>
          <p:nvGrpSpPr>
            <p:cNvPr id="16396" name="Group 31"/>
            <p:cNvGrpSpPr/>
            <p:nvPr/>
          </p:nvGrpSpPr>
          <p:grpSpPr>
            <a:xfrm>
              <a:off x="0" y="0"/>
              <a:ext cx="485" cy="482"/>
              <a:chOff x="0" y="0"/>
              <a:chExt cx="518" cy="516"/>
            </a:xfrm>
          </p:grpSpPr>
          <p:sp>
            <p:nvSpPr>
              <p:cNvPr id="16398" name="Oval 32"/>
              <p:cNvSpPr/>
              <p:nvPr/>
            </p:nvSpPr>
            <p:spPr>
              <a:xfrm>
                <a:off x="0" y="2"/>
                <a:ext cx="518" cy="514"/>
              </a:xfrm>
              <a:prstGeom prst="ellipse">
                <a:avLst/>
              </a:prstGeom>
              <a:solidFill>
                <a:schemeClr val="accent1"/>
              </a:solidFill>
              <a:ln w="28575" cap="flat" cmpd="sng">
                <a:solidFill>
                  <a:srgbClr val="F8F8F8">
                    <a:alpha val="69019"/>
                  </a:srgbClr>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pic>
            <p:nvPicPr>
              <p:cNvPr id="16399" name="Picture 33" descr="cir_lighteffect0"/>
              <p:cNvPicPr>
                <a:picLocks noChangeAspect="1"/>
              </p:cNvPicPr>
              <p:nvPr/>
            </p:nvPicPr>
            <p:blipFill>
              <a:blip r:embed="rId2">
                <a:lum bright="17999" contrast="-12000"/>
              </a:blip>
              <a:stretch>
                <a:fillRect/>
              </a:stretch>
            </p:blipFill>
            <p:spPr>
              <a:xfrm>
                <a:off x="13" y="0"/>
                <a:ext cx="484" cy="385"/>
              </a:xfrm>
              <a:prstGeom prst="rect">
                <a:avLst/>
              </a:prstGeom>
              <a:noFill/>
              <a:ln w="9525">
                <a:noFill/>
              </a:ln>
            </p:spPr>
          </p:pic>
        </p:grpSp>
        <p:pic>
          <p:nvPicPr>
            <p:cNvPr id="16397" name="Picture 34" descr="num1"/>
            <p:cNvPicPr>
              <a:picLocks noChangeAspect="1"/>
            </p:cNvPicPr>
            <p:nvPr/>
          </p:nvPicPr>
          <p:blipFill>
            <a:blip r:embed="rId6"/>
            <a:stretch>
              <a:fillRect/>
            </a:stretch>
          </p:blipFill>
          <p:spPr>
            <a:xfrm>
              <a:off x="130" y="90"/>
              <a:ext cx="173" cy="318"/>
            </a:xfrm>
            <a:prstGeom prst="rect">
              <a:avLst/>
            </a:prstGeom>
            <a:noFill/>
            <a:ln w="9525">
              <a:noFill/>
            </a:ln>
          </p:spPr>
        </p:pic>
      </p:grpSp>
      <p:grpSp>
        <p:nvGrpSpPr>
          <p:cNvPr id="4111" name="组合 4110"/>
          <p:cNvGrpSpPr/>
          <p:nvPr/>
        </p:nvGrpSpPr>
        <p:grpSpPr>
          <a:xfrm>
            <a:off x="549910" y="200025"/>
            <a:ext cx="11835765" cy="685800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wipe(down)">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checkerboard(across)">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nimBg="1"/>
      <p:bldP spid="174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文本框 37889">
            <a:hlinkClick r:id="rId3" action="ppaction://hlinkfile"/>
          </p:cNvPr>
          <p:cNvSpPr txBox="1"/>
          <p:nvPr/>
        </p:nvSpPr>
        <p:spPr>
          <a:xfrm>
            <a:off x="2603183" y="341948"/>
            <a:ext cx="4175125" cy="645160"/>
          </a:xfrm>
          <a:prstGeom prst="rect">
            <a:avLst/>
          </a:prstGeom>
          <a:noFill/>
          <a:ln w="9525">
            <a:noFill/>
          </a:ln>
        </p:spPr>
        <p:txBody>
          <a:bodyPr anchor="t">
            <a:spAutoFit/>
          </a:bodyPr>
          <a:lstStyle/>
          <a:p>
            <a:pPr>
              <a:spcBef>
                <a:spcPct val="50000"/>
              </a:spcBef>
            </a:pPr>
            <a:r>
              <a:rPr lang="zh-CN" altLang="en-US" sz="3600" b="1" dirty="0">
                <a:latin typeface="Arial" panose="020B0604020202020204" pitchFamily="34" charset="0"/>
                <a:ea typeface="黑体" panose="02010609060101010101" pitchFamily="2" charset="-122"/>
              </a:rPr>
              <a:t>杠杆示意图的作法</a:t>
            </a:r>
          </a:p>
        </p:txBody>
      </p:sp>
      <p:pic>
        <p:nvPicPr>
          <p:cNvPr id="37891" name="图片 37890"/>
          <p:cNvPicPr>
            <a:picLocks noChangeAspect="1"/>
          </p:cNvPicPr>
          <p:nvPr/>
        </p:nvPicPr>
        <p:blipFill>
          <a:blip r:embed="rId4"/>
          <a:stretch>
            <a:fillRect/>
          </a:stretch>
        </p:blipFill>
        <p:spPr>
          <a:xfrm>
            <a:off x="6238875" y="1422400"/>
            <a:ext cx="3562350" cy="4171950"/>
          </a:xfrm>
          <a:prstGeom prst="rect">
            <a:avLst/>
          </a:prstGeom>
          <a:noFill/>
          <a:ln w="9525">
            <a:noFill/>
          </a:ln>
        </p:spPr>
      </p:pic>
      <p:sp>
        <p:nvSpPr>
          <p:cNvPr id="37892" name="椭圆 37891"/>
          <p:cNvSpPr/>
          <p:nvPr/>
        </p:nvSpPr>
        <p:spPr>
          <a:xfrm>
            <a:off x="8303578" y="4833938"/>
            <a:ext cx="73025" cy="73025"/>
          </a:xfrm>
          <a:prstGeom prst="ellipse">
            <a:avLst/>
          </a:prstGeom>
          <a:solidFill>
            <a:srgbClr val="FF0000"/>
          </a:solidFill>
          <a:ln w="76200" cap="flat" cmpd="sng">
            <a:solidFill>
              <a:srgbClr val="FF0000"/>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37893" name="直接连接符 37892"/>
          <p:cNvSpPr/>
          <p:nvPr/>
        </p:nvSpPr>
        <p:spPr>
          <a:xfrm rot="-210411" flipH="1">
            <a:off x="7743190" y="4336098"/>
            <a:ext cx="104775" cy="1660525"/>
          </a:xfrm>
          <a:prstGeom prst="line">
            <a:avLst/>
          </a:prstGeom>
          <a:ln w="63500" cap="flat" cmpd="sng">
            <a:solidFill>
              <a:srgbClr val="0000FF"/>
            </a:solidFill>
            <a:prstDash val="solid"/>
            <a:round/>
            <a:headEnd type="none" w="med" len="med"/>
            <a:tailEnd type="triangle" w="med" len="med"/>
          </a:ln>
        </p:spPr>
      </p:sp>
      <p:sp>
        <p:nvSpPr>
          <p:cNvPr id="37894" name="直接连接符 37893"/>
          <p:cNvSpPr/>
          <p:nvPr/>
        </p:nvSpPr>
        <p:spPr>
          <a:xfrm rot="-8114758" flipV="1">
            <a:off x="5951220" y="1977390"/>
            <a:ext cx="69850" cy="1223963"/>
          </a:xfrm>
          <a:prstGeom prst="line">
            <a:avLst/>
          </a:prstGeom>
          <a:ln w="38100" cap="flat" cmpd="sng">
            <a:solidFill>
              <a:srgbClr val="FF0000"/>
            </a:solidFill>
            <a:prstDash val="dash"/>
            <a:round/>
            <a:headEnd type="none" w="med" len="med"/>
            <a:tailEnd type="none" w="med" len="med"/>
          </a:ln>
        </p:spPr>
      </p:sp>
      <p:sp>
        <p:nvSpPr>
          <p:cNvPr id="37895" name="矩形标注 37894"/>
          <p:cNvSpPr/>
          <p:nvPr/>
        </p:nvSpPr>
        <p:spPr>
          <a:xfrm>
            <a:off x="6109335" y="3410268"/>
            <a:ext cx="503238" cy="431800"/>
          </a:xfrm>
          <a:prstGeom prst="wedgeRectCallout">
            <a:avLst>
              <a:gd name="adj1" fmla="val 1102"/>
              <a:gd name="adj2" fmla="val 7352"/>
            </a:avLst>
          </a:prstGeom>
          <a:solidFill>
            <a:schemeClr val="bg1"/>
          </a:solidFill>
          <a:ln w="9525">
            <a:noFill/>
          </a:ln>
        </p:spPr>
        <p:txBody>
          <a:bodyPr lIns="0" tIns="0" rIns="0" bIns="0" anchor="t"/>
          <a:lstStyle/>
          <a:p>
            <a:pPr algn="ctr"/>
            <a:r>
              <a:rPr lang="en-US" altLang="zh-CN" sz="2800" b="1" i="1">
                <a:solidFill>
                  <a:srgbClr val="FF0000"/>
                </a:solidFill>
                <a:latin typeface="Times New Roman" panose="02020603050405020304" pitchFamily="18" charset="0"/>
                <a:ea typeface="黑体" panose="02010609060101010101" pitchFamily="2" charset="-122"/>
              </a:rPr>
              <a:t>l</a:t>
            </a:r>
            <a:r>
              <a:rPr lang="en-US" altLang="zh-CN" sz="2800" b="1" baseline="-25000">
                <a:solidFill>
                  <a:srgbClr val="FF0000"/>
                </a:solidFill>
                <a:latin typeface="Times New Roman" panose="02020603050405020304" pitchFamily="18" charset="0"/>
                <a:ea typeface="宋体" panose="02010600030101010101" pitchFamily="2" charset="-122"/>
              </a:rPr>
              <a:t>1</a:t>
            </a:r>
          </a:p>
        </p:txBody>
      </p:sp>
      <p:sp>
        <p:nvSpPr>
          <p:cNvPr id="37897" name="直接连接符 37896"/>
          <p:cNvSpPr/>
          <p:nvPr/>
        </p:nvSpPr>
        <p:spPr>
          <a:xfrm rot="-10800000" flipH="1" flipV="1">
            <a:off x="7907655" y="4608830"/>
            <a:ext cx="492760" cy="635"/>
          </a:xfrm>
          <a:prstGeom prst="line">
            <a:avLst/>
          </a:prstGeom>
          <a:ln w="38100" cap="flat" cmpd="sng">
            <a:solidFill>
              <a:srgbClr val="0000FF"/>
            </a:solidFill>
            <a:prstDash val="dash"/>
            <a:round/>
            <a:headEnd type="none" w="med" len="med"/>
            <a:tailEnd type="none" w="med" len="med"/>
          </a:ln>
        </p:spPr>
      </p:sp>
      <p:sp>
        <p:nvSpPr>
          <p:cNvPr id="37898" name="右大括号 37897"/>
          <p:cNvSpPr/>
          <p:nvPr/>
        </p:nvSpPr>
        <p:spPr>
          <a:xfrm rot="5400000">
            <a:off x="7978775" y="4481830"/>
            <a:ext cx="161925" cy="400050"/>
          </a:xfrm>
          <a:prstGeom prst="rightBrace">
            <a:avLst>
              <a:gd name="adj1" fmla="val 20565"/>
              <a:gd name="adj2" fmla="val 50000"/>
            </a:avLst>
          </a:prstGeom>
          <a:noFill/>
          <a:ln w="38100" cap="flat" cmpd="sng">
            <a:solidFill>
              <a:srgbClr val="0000FF"/>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37899" name="右大括号 37898"/>
          <p:cNvSpPr/>
          <p:nvPr/>
        </p:nvSpPr>
        <p:spPr>
          <a:xfrm rot="-2902507" flipH="1" flipV="1">
            <a:off x="7002145" y="2060575"/>
            <a:ext cx="161925" cy="2822575"/>
          </a:xfrm>
          <a:prstGeom prst="rightBrace">
            <a:avLst>
              <a:gd name="adj1" fmla="val 145100"/>
              <a:gd name="adj2" fmla="val 45333"/>
            </a:avLst>
          </a:prstGeom>
          <a:noFill/>
          <a:ln w="38100" cap="flat" cmpd="sng">
            <a:solidFill>
              <a:srgbClr val="FF0000"/>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37900" name="矩形标注 37899"/>
          <p:cNvSpPr/>
          <p:nvPr/>
        </p:nvSpPr>
        <p:spPr>
          <a:xfrm>
            <a:off x="6902450" y="1119188"/>
            <a:ext cx="360363" cy="430212"/>
          </a:xfrm>
          <a:prstGeom prst="wedgeRectCallout">
            <a:avLst>
              <a:gd name="adj1" fmla="val 38546"/>
              <a:gd name="adj2" fmla="val 58486"/>
            </a:avLst>
          </a:prstGeom>
          <a:solidFill>
            <a:schemeClr val="bg1"/>
          </a:solidFill>
          <a:ln w="9525">
            <a:noFill/>
          </a:ln>
        </p:spPr>
        <p:txBody>
          <a:bodyPr lIns="0" tIns="0" rIns="0" bIns="0" anchor="t"/>
          <a:lstStyle/>
          <a:p>
            <a:pPr algn="ctr"/>
            <a:r>
              <a:rPr lang="en-US" altLang="zh-CN" sz="2800" b="1" i="1">
                <a:solidFill>
                  <a:srgbClr val="FF0000"/>
                </a:solidFill>
                <a:latin typeface="Times New Roman" panose="02020603050405020304" pitchFamily="18" charset="0"/>
                <a:ea typeface="黑体" panose="02010609060101010101" pitchFamily="2" charset="-122"/>
              </a:rPr>
              <a:t>F</a:t>
            </a:r>
            <a:r>
              <a:rPr lang="en-US" altLang="zh-CN" sz="2800" b="1" baseline="-25000">
                <a:solidFill>
                  <a:srgbClr val="FF0000"/>
                </a:solidFill>
                <a:latin typeface="Times New Roman" panose="02020603050405020304" pitchFamily="18" charset="0"/>
                <a:ea typeface="宋体" panose="02010600030101010101" pitchFamily="2" charset="-122"/>
              </a:rPr>
              <a:t>1</a:t>
            </a:r>
          </a:p>
        </p:txBody>
      </p:sp>
      <p:sp>
        <p:nvSpPr>
          <p:cNvPr id="37901" name="矩形标注 37900"/>
          <p:cNvSpPr/>
          <p:nvPr/>
        </p:nvSpPr>
        <p:spPr>
          <a:xfrm>
            <a:off x="7540943" y="4810760"/>
            <a:ext cx="508000" cy="455613"/>
          </a:xfrm>
          <a:prstGeom prst="wedgeRectCallout">
            <a:avLst>
              <a:gd name="adj1" fmla="val 10625"/>
              <a:gd name="adj2" fmla="val -25958"/>
            </a:avLst>
          </a:prstGeom>
          <a:noFill/>
          <a:ln w="9525">
            <a:noFill/>
          </a:ln>
        </p:spPr>
        <p:txBody>
          <a:bodyPr lIns="0" tIns="0" rIns="0" bIns="0" anchor="t"/>
          <a:lstStyle/>
          <a:p>
            <a:pPr algn="ctr"/>
            <a:r>
              <a:rPr lang="en-US" altLang="zh-CN" sz="2800" b="1" i="1">
                <a:solidFill>
                  <a:srgbClr val="0000CC"/>
                </a:solidFill>
                <a:latin typeface="Times New Roman" panose="02020603050405020304" pitchFamily="18" charset="0"/>
                <a:ea typeface="黑体" panose="02010609060101010101" pitchFamily="2" charset="-122"/>
              </a:rPr>
              <a:t>l</a:t>
            </a:r>
            <a:r>
              <a:rPr lang="en-US" altLang="zh-CN" sz="2800" b="1" baseline="-25000">
                <a:solidFill>
                  <a:srgbClr val="0000CC"/>
                </a:solidFill>
                <a:latin typeface="Times New Roman" panose="02020603050405020304" pitchFamily="18" charset="0"/>
                <a:ea typeface="宋体" panose="02010600030101010101" pitchFamily="2" charset="-122"/>
              </a:rPr>
              <a:t>2</a:t>
            </a:r>
          </a:p>
        </p:txBody>
      </p:sp>
      <p:sp>
        <p:nvSpPr>
          <p:cNvPr id="37902" name="矩形标注 37901"/>
          <p:cNvSpPr/>
          <p:nvPr/>
        </p:nvSpPr>
        <p:spPr>
          <a:xfrm>
            <a:off x="7675880" y="6161405"/>
            <a:ext cx="360363" cy="422275"/>
          </a:xfrm>
          <a:prstGeom prst="wedgeRectCallout">
            <a:avLst>
              <a:gd name="adj1" fmla="val 3745"/>
              <a:gd name="adj2" fmla="val 83458"/>
            </a:avLst>
          </a:prstGeom>
          <a:noFill/>
          <a:ln w="9525">
            <a:noFill/>
          </a:ln>
        </p:spPr>
        <p:txBody>
          <a:bodyPr lIns="0" tIns="0" rIns="0" bIns="0" anchor="t"/>
          <a:lstStyle/>
          <a:p>
            <a:pPr algn="ctr"/>
            <a:r>
              <a:rPr lang="en-US" altLang="zh-CN" sz="2800" b="1" i="1">
                <a:solidFill>
                  <a:srgbClr val="0000FF"/>
                </a:solidFill>
                <a:latin typeface="Times New Roman" panose="02020603050405020304" pitchFamily="18" charset="0"/>
                <a:ea typeface="黑体" panose="02010609060101010101" pitchFamily="2" charset="-122"/>
              </a:rPr>
              <a:t>F</a:t>
            </a:r>
            <a:r>
              <a:rPr lang="en-US" altLang="zh-CN" sz="2800" b="1" baseline="-25000">
                <a:solidFill>
                  <a:srgbClr val="0000FF"/>
                </a:solidFill>
                <a:latin typeface="Times New Roman" panose="02020603050405020304" pitchFamily="18" charset="0"/>
                <a:ea typeface="宋体" panose="02010600030101010101" pitchFamily="2" charset="-122"/>
              </a:rPr>
              <a:t>2</a:t>
            </a:r>
          </a:p>
        </p:txBody>
      </p:sp>
      <p:sp>
        <p:nvSpPr>
          <p:cNvPr id="37904" name="直接连接符 37903"/>
          <p:cNvSpPr/>
          <p:nvPr/>
        </p:nvSpPr>
        <p:spPr>
          <a:xfrm rot="7764639" flipV="1">
            <a:off x="7139305" y="2014220"/>
            <a:ext cx="168275" cy="2851150"/>
          </a:xfrm>
          <a:prstGeom prst="line">
            <a:avLst/>
          </a:prstGeom>
          <a:ln w="38100" cap="flat" cmpd="sng">
            <a:solidFill>
              <a:srgbClr val="FF0000"/>
            </a:solidFill>
            <a:prstDash val="dash"/>
            <a:round/>
            <a:headEnd type="none" w="med" len="med"/>
            <a:tailEnd type="none" w="med" len="med"/>
          </a:ln>
        </p:spPr>
      </p:sp>
      <p:sp>
        <p:nvSpPr>
          <p:cNvPr id="37905" name="文本框 37904"/>
          <p:cNvSpPr txBox="1"/>
          <p:nvPr/>
        </p:nvSpPr>
        <p:spPr>
          <a:xfrm>
            <a:off x="8067675" y="4497388"/>
            <a:ext cx="488950" cy="460375"/>
          </a:xfrm>
          <a:prstGeom prst="rect">
            <a:avLst/>
          </a:prstGeom>
          <a:noFill/>
          <a:ln w="9525">
            <a:noFill/>
          </a:ln>
        </p:spPr>
        <p:txBody>
          <a:bodyPr anchor="t">
            <a:spAutoFit/>
          </a:bodyPr>
          <a:lstStyle/>
          <a:p>
            <a:pPr>
              <a:lnSpc>
                <a:spcPct val="50000"/>
              </a:lnSpc>
            </a:pPr>
            <a:r>
              <a:rPr lang="en-US" altLang="zh-CN" sz="4800" b="1" i="1">
                <a:solidFill>
                  <a:srgbClr val="FF0000"/>
                </a:solidFill>
                <a:latin typeface="Times New Roman" panose="02020603050405020304" pitchFamily="18" charset="0"/>
                <a:ea typeface="宋体" panose="02010600030101010101" pitchFamily="2" charset="-122"/>
              </a:rPr>
              <a:t>o</a:t>
            </a:r>
          </a:p>
        </p:txBody>
      </p:sp>
      <p:sp>
        <p:nvSpPr>
          <p:cNvPr id="37906" name="矩形 37905"/>
          <p:cNvSpPr/>
          <p:nvPr/>
        </p:nvSpPr>
        <p:spPr>
          <a:xfrm rot="-8340000">
            <a:off x="6069965" y="2317115"/>
            <a:ext cx="779780" cy="829945"/>
          </a:xfrm>
          <a:prstGeom prst="rect">
            <a:avLst/>
          </a:prstGeom>
          <a:noFill/>
          <a:ln w="9525">
            <a:noFill/>
          </a:ln>
        </p:spPr>
        <p:txBody>
          <a:bodyPr wrap="none" anchor="t">
            <a:spAutoFit/>
          </a:bodyPr>
          <a:lstStyle/>
          <a:p>
            <a:r>
              <a:rPr lang="en-US" altLang="zh-CN" sz="4800" b="1" dirty="0">
                <a:solidFill>
                  <a:srgbClr val="0000FF"/>
                </a:solidFill>
                <a:latin typeface="Arial" panose="020B0604020202020204" pitchFamily="34" charset="0"/>
                <a:ea typeface="宋体" panose="02010600030101010101" pitchFamily="2" charset="-122"/>
              </a:rPr>
              <a:t>∟</a:t>
            </a:r>
          </a:p>
        </p:txBody>
      </p:sp>
      <p:sp>
        <p:nvSpPr>
          <p:cNvPr id="37907" name="矩形 37906"/>
          <p:cNvSpPr/>
          <p:nvPr/>
        </p:nvSpPr>
        <p:spPr>
          <a:xfrm rot="-5400000">
            <a:off x="7905750" y="4573588"/>
            <a:ext cx="481330" cy="460375"/>
          </a:xfrm>
          <a:prstGeom prst="rect">
            <a:avLst/>
          </a:prstGeom>
          <a:noFill/>
          <a:ln w="9525">
            <a:noFill/>
          </a:ln>
        </p:spPr>
        <p:txBody>
          <a:bodyPr wrap="none" anchor="t">
            <a:spAutoFit/>
          </a:bodyPr>
          <a:lstStyle/>
          <a:p>
            <a:r>
              <a:rPr lang="en-US" altLang="zh-CN" sz="2400" b="1" dirty="0">
                <a:solidFill>
                  <a:srgbClr val="FF0000"/>
                </a:solidFill>
                <a:latin typeface="Arial" panose="020B0604020202020204" pitchFamily="34" charset="0"/>
                <a:ea typeface="宋体" panose="02010600030101010101" pitchFamily="2" charset="-122"/>
              </a:rPr>
              <a:t>∟</a:t>
            </a:r>
          </a:p>
        </p:txBody>
      </p:sp>
      <p:sp>
        <p:nvSpPr>
          <p:cNvPr id="35845" name="矩形 35844"/>
          <p:cNvSpPr/>
          <p:nvPr/>
        </p:nvSpPr>
        <p:spPr>
          <a:xfrm>
            <a:off x="1138555" y="2011363"/>
            <a:ext cx="2016125" cy="583565"/>
          </a:xfrm>
          <a:prstGeom prst="rect">
            <a:avLst/>
          </a:prstGeom>
          <a:noFill/>
          <a:ln w="9525">
            <a:noFill/>
          </a:ln>
        </p:spPr>
        <p:txBody>
          <a:bodyPr anchor="t">
            <a:spAutoFit/>
          </a:bodyPr>
          <a:lstStyle/>
          <a:p>
            <a:pPr>
              <a:spcBef>
                <a:spcPct val="20000"/>
              </a:spcBef>
            </a:pPr>
            <a:r>
              <a:rPr lang="en-US" altLang="zh-CN" sz="3200" b="1">
                <a:latin typeface="Times New Roman" panose="02020603050405020304" pitchFamily="18" charset="0"/>
                <a:ea typeface="黑体" panose="02010609060101010101" pitchFamily="2" charset="-122"/>
              </a:rPr>
              <a:t>1</a:t>
            </a:r>
            <a:r>
              <a:rPr lang="en-US" altLang="zh-CN" sz="3200" b="1">
                <a:latin typeface="宋体" panose="02010600030101010101" pitchFamily="2" charset="-122"/>
                <a:ea typeface="宋体" panose="02010600030101010101" pitchFamily="2" charset="-122"/>
              </a:rPr>
              <a:t>.</a:t>
            </a:r>
            <a:r>
              <a:rPr lang="zh-CN" altLang="en-US" sz="3200" b="1" dirty="0">
                <a:latin typeface="黑体" panose="02010609060101010101" pitchFamily="2" charset="-122"/>
                <a:ea typeface="黑体" panose="02010609060101010101" pitchFamily="2" charset="-122"/>
              </a:rPr>
              <a:t>找</a:t>
            </a:r>
            <a:r>
              <a:rPr lang="zh-CN" altLang="en-US" sz="3200" b="1" dirty="0">
                <a:solidFill>
                  <a:srgbClr val="FF0000"/>
                </a:solidFill>
                <a:latin typeface="黑体" panose="02010609060101010101" pitchFamily="2" charset="-122"/>
                <a:ea typeface="黑体" panose="02010609060101010101" pitchFamily="2" charset="-122"/>
              </a:rPr>
              <a:t>支点</a:t>
            </a:r>
            <a:endParaRPr lang="zh-CN" altLang="en-US" sz="3200" b="1" dirty="0">
              <a:latin typeface="黑体" panose="02010609060101010101" pitchFamily="2" charset="-122"/>
              <a:ea typeface="黑体" panose="02010609060101010101" pitchFamily="2" charset="-122"/>
            </a:endParaRPr>
          </a:p>
        </p:txBody>
      </p:sp>
      <p:sp>
        <p:nvSpPr>
          <p:cNvPr id="35846" name="矩形 35845"/>
          <p:cNvSpPr/>
          <p:nvPr/>
        </p:nvSpPr>
        <p:spPr>
          <a:xfrm>
            <a:off x="904240" y="3258503"/>
            <a:ext cx="3455988" cy="583565"/>
          </a:xfrm>
          <a:prstGeom prst="rect">
            <a:avLst/>
          </a:prstGeom>
          <a:noFill/>
          <a:ln w="9525">
            <a:noFill/>
          </a:ln>
        </p:spPr>
        <p:txBody>
          <a:bodyPr anchor="t">
            <a:spAutoFit/>
          </a:bodyPr>
          <a:lstStyle/>
          <a:p>
            <a:pPr>
              <a:spcBef>
                <a:spcPct val="20000"/>
              </a:spcBef>
            </a:pPr>
            <a:r>
              <a:rPr lang="en-US" altLang="zh-CN" sz="3200" b="1">
                <a:latin typeface="Times New Roman" panose="02020603050405020304" pitchFamily="18" charset="0"/>
                <a:ea typeface="黑体" panose="02010609060101010101" pitchFamily="2" charset="-122"/>
              </a:rPr>
              <a:t>2</a:t>
            </a:r>
            <a:r>
              <a:rPr lang="en-US" altLang="zh-CN" sz="3200" b="1">
                <a:latin typeface="宋体" panose="02010600030101010101" pitchFamily="2" charset="-122"/>
                <a:ea typeface="宋体" panose="02010600030101010101" pitchFamily="2" charset="-122"/>
              </a:rPr>
              <a:t>.</a:t>
            </a:r>
            <a:r>
              <a:rPr lang="zh-CN" altLang="en-US" sz="3200" b="1" dirty="0">
                <a:latin typeface="黑体" panose="02010609060101010101" pitchFamily="2" charset="-122"/>
                <a:ea typeface="黑体" panose="02010609060101010101" pitchFamily="2" charset="-122"/>
              </a:rPr>
              <a:t>作</a:t>
            </a:r>
            <a:r>
              <a:rPr lang="zh-CN" altLang="en-US" sz="3200" b="1" dirty="0">
                <a:solidFill>
                  <a:srgbClr val="FF0000"/>
                </a:solidFill>
                <a:latin typeface="黑体" panose="02010609060101010101" pitchFamily="2" charset="-122"/>
                <a:ea typeface="黑体" panose="02010609060101010101" pitchFamily="2" charset="-122"/>
              </a:rPr>
              <a:t>力的作用线</a:t>
            </a:r>
          </a:p>
        </p:txBody>
      </p:sp>
      <p:sp>
        <p:nvSpPr>
          <p:cNvPr id="35847" name="矩形 35846"/>
          <p:cNvSpPr/>
          <p:nvPr/>
        </p:nvSpPr>
        <p:spPr>
          <a:xfrm>
            <a:off x="1190943" y="4343718"/>
            <a:ext cx="2376487" cy="583565"/>
          </a:xfrm>
          <a:prstGeom prst="rect">
            <a:avLst/>
          </a:prstGeom>
          <a:noFill/>
          <a:ln w="9525">
            <a:noFill/>
          </a:ln>
        </p:spPr>
        <p:txBody>
          <a:bodyPr anchor="t">
            <a:spAutoFit/>
          </a:bodyPr>
          <a:lstStyle/>
          <a:p>
            <a:pPr>
              <a:spcBef>
                <a:spcPct val="20000"/>
              </a:spcBef>
            </a:pPr>
            <a:r>
              <a:rPr lang="en-US" altLang="zh-CN" sz="3200" b="1">
                <a:latin typeface="Times New Roman" panose="02020603050405020304" pitchFamily="18" charset="0"/>
                <a:ea typeface="黑体" panose="02010609060101010101" pitchFamily="2" charset="-122"/>
              </a:rPr>
              <a:t>3</a:t>
            </a:r>
            <a:r>
              <a:rPr lang="en-US" altLang="zh-CN" sz="3200" b="1">
                <a:latin typeface="宋体" panose="02010600030101010101" pitchFamily="2" charset="-122"/>
                <a:ea typeface="宋体" panose="02010600030101010101" pitchFamily="2" charset="-122"/>
              </a:rPr>
              <a:t>.</a:t>
            </a:r>
            <a:r>
              <a:rPr lang="zh-CN" altLang="en-US" sz="3200" b="1" dirty="0">
                <a:latin typeface="黑体" panose="02010609060101010101" pitchFamily="2" charset="-122"/>
                <a:ea typeface="黑体" panose="02010609060101010101" pitchFamily="2" charset="-122"/>
              </a:rPr>
              <a:t>作垂线</a:t>
            </a:r>
            <a:endParaRPr lang="en-US" altLang="zh-CN" sz="3200" b="1" dirty="0">
              <a:solidFill>
                <a:srgbClr val="FF0000"/>
              </a:solidFill>
              <a:latin typeface="黑体" panose="02010609060101010101" pitchFamily="2" charset="-122"/>
              <a:ea typeface="黑体" panose="02010609060101010101" pitchFamily="2" charset="-122"/>
            </a:endParaRPr>
          </a:p>
        </p:txBody>
      </p:sp>
      <p:sp>
        <p:nvSpPr>
          <p:cNvPr id="2" name="文本框 1"/>
          <p:cNvSpPr txBox="1"/>
          <p:nvPr/>
        </p:nvSpPr>
        <p:spPr>
          <a:xfrm>
            <a:off x="1031875" y="5224780"/>
            <a:ext cx="2014220" cy="583565"/>
          </a:xfrm>
          <a:prstGeom prst="rect">
            <a:avLst/>
          </a:prstGeom>
          <a:noFill/>
        </p:spPr>
        <p:txBody>
          <a:bodyPr wrap="none" rtlCol="0">
            <a:spAutoFit/>
          </a:bodyPr>
          <a:lstStyle/>
          <a:p>
            <a:r>
              <a:rPr lang="en-US" altLang="zh-CN" sz="3200"/>
              <a:t>4</a:t>
            </a:r>
            <a:r>
              <a:rPr lang="zh-CN" altLang="en-US" sz="3200"/>
              <a:t>：标力臂</a:t>
            </a:r>
          </a:p>
        </p:txBody>
      </p:sp>
      <p:sp>
        <p:nvSpPr>
          <p:cNvPr id="3" name="文本框 2"/>
          <p:cNvSpPr txBox="1"/>
          <p:nvPr/>
        </p:nvSpPr>
        <p:spPr>
          <a:xfrm>
            <a:off x="717550" y="449580"/>
            <a:ext cx="1554480" cy="645160"/>
          </a:xfrm>
          <a:prstGeom prst="rect">
            <a:avLst/>
          </a:prstGeom>
          <a:noFill/>
        </p:spPr>
        <p:txBody>
          <a:bodyPr wrap="none" rtlCol="0">
            <a:spAutoFit/>
          </a:bodyPr>
          <a:lstStyle/>
          <a:p>
            <a:r>
              <a:rPr lang="zh-CN" altLang="en-US" sz="3600">
                <a:solidFill>
                  <a:srgbClr val="FF0000"/>
                </a:solidFill>
              </a:rPr>
              <a:t>例题一</a:t>
            </a:r>
          </a:p>
        </p:txBody>
      </p:sp>
      <p:grpSp>
        <p:nvGrpSpPr>
          <p:cNvPr id="4111" name="组合 4110"/>
          <p:cNvGrpSpPr/>
          <p:nvPr/>
        </p:nvGrpSpPr>
        <p:grpSpPr>
          <a:xfrm>
            <a:off x="290195" y="0"/>
            <a:ext cx="11835765" cy="685800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 name="矩形 3"/>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grpSp>
        <p:nvGrpSpPr>
          <p:cNvPr id="5" name="组合 4"/>
          <p:cNvGrpSpPr/>
          <p:nvPr/>
        </p:nvGrpSpPr>
        <p:grpSpPr>
          <a:xfrm>
            <a:off x="193675" y="65405"/>
            <a:ext cx="11835765" cy="6858000"/>
            <a:chOff x="-17" y="-98"/>
            <a:chExt cx="5760" cy="4320"/>
          </a:xfrm>
        </p:grpSpPr>
        <p:sp>
          <p:nvSpPr>
            <p:cNvPr id="6" name="矩形 5"/>
            <p:cNvSpPr/>
            <p:nvPr/>
          </p:nvSpPr>
          <p:spPr>
            <a:xfrm>
              <a:off x="5609" y="2"/>
              <a:ext cx="133" cy="4120"/>
            </a:xfrm>
            <a:prstGeom prst="rect">
              <a:avLst/>
            </a:prstGeom>
            <a:solidFill>
              <a:srgbClr val="00B299"/>
            </a:solidFill>
            <a:ln w="9525">
              <a:noFill/>
            </a:ln>
          </p:spPr>
          <p:txBody>
            <a:bodyPr/>
            <a:lstStyle/>
            <a:p>
              <a:endParaRPr lang="zh-CN" altLang="en-US"/>
            </a:p>
          </p:txBody>
        </p:sp>
        <p:sp>
          <p:nvSpPr>
            <p:cNvPr id="7" name="矩形 6"/>
            <p:cNvSpPr/>
            <p:nvPr/>
          </p:nvSpPr>
          <p:spPr>
            <a:xfrm>
              <a:off x="-16" y="2"/>
              <a:ext cx="131" cy="4120"/>
            </a:xfrm>
            <a:prstGeom prst="rect">
              <a:avLst/>
            </a:prstGeom>
            <a:solidFill>
              <a:srgbClr val="00B299"/>
            </a:solidFill>
            <a:ln w="9525">
              <a:noFill/>
            </a:ln>
          </p:spPr>
          <p:txBody>
            <a:bodyPr/>
            <a:lstStyle/>
            <a:p>
              <a:endParaRPr lang="zh-CN" altLang="en-US"/>
            </a:p>
          </p:txBody>
        </p:sp>
        <p:sp>
          <p:nvSpPr>
            <p:cNvPr id="8" name="任意多边形 7"/>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9" name="任意多边形 8"/>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10" name="任意多边形 9"/>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11" name="任意多边形 10"/>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12" name="任意多边形 11"/>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13" name="任意多边形 12"/>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14" name="任意多边形 13"/>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15" name="任意多边形 14"/>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16" name="任意多边形 15"/>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17" name="任意多边形 16"/>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18" name="任意多边形 17"/>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19" name="任意多边形 18"/>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20" name="任意多边形 19"/>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21" name="任意多边形 20"/>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22" name="任意多边形 21"/>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23" name="任意多边形 22"/>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24" name="任意多边形 23"/>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25" name="任意多边形 24"/>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26" name="任意多边形 25"/>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27" name="任意多边形 26"/>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28" name="任意多边形 27"/>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29" name="任意多边形 28"/>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30" name="任意多边形 29"/>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31" name="任意多边形 30"/>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32" name="任意多边形 31"/>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33" name="任意多边形 32"/>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34" name="任意多边形 33"/>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35" name="任意多边形 34"/>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36" name="任意多边形 35"/>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37" name="任意多边形 36"/>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38" name="任意多边形 37"/>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39" name="任意多边形 38"/>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0" name="任意多边形 39"/>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 name="任意多边形 40"/>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2" name="任意多边形 41"/>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3" name="任意多边形 42"/>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4" name="任意多边形 43"/>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5" name="任意多边形 44"/>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6" name="任意多边形 45"/>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7" name="任意多边形 46"/>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8" name="任意多边形 47"/>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9" name="任意多边形 48"/>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50" name="任意多边形 49"/>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51" name="任意多边形 50"/>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52" name="任意多边形 51"/>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53" name="任意多边形 52"/>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54" name="任意多边形 53"/>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55" name="任意多边形 54"/>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56" name="任意多边形 55"/>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57" name="任意多边形 56"/>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58" name="任意多边形 57"/>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59" name="任意多边形 58"/>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60" name="任意多边形 59"/>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61" name="任意多边形 60"/>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62" name="任意多边形 61"/>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63" name="任意多边形 62"/>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64" name="任意多边形 63"/>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65" name="任意多边形 64"/>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66" name="任意多边形 65"/>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67" name="任意多边形 66"/>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68" name="任意多边形 67"/>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69" name="任意多边形 68"/>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70" name="任意多边形 69"/>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71" name="任意多边形 70"/>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72" name="任意多边形 71"/>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73" name="任意多边形 72"/>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74" name="任意多边形 73"/>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75" name="任意多边形 74"/>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76" name="任意多边形 75"/>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77" name="任意多边形 76"/>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78" name="任意多边形 77"/>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79" name="任意多边形 78"/>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80" name="任意多边形 79"/>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81" name="任意多边形 80"/>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82" name="任意多边形 81"/>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83" name="任意多边形 82"/>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84" name="任意多边形 83"/>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85" name="任意多边形 84"/>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86" name="任意多边形 85"/>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87" name="任意多边形 86"/>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88" name="任意多边形 87"/>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89" name="任意多边形 88"/>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90" name="任意多边形 89"/>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91" name="任意多边形 90"/>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92" name="矩形 91"/>
            <p:cNvSpPr/>
            <p:nvPr/>
          </p:nvSpPr>
          <p:spPr>
            <a:xfrm>
              <a:off x="-16" y="4122"/>
              <a:ext cx="5758" cy="100"/>
            </a:xfrm>
            <a:prstGeom prst="rect">
              <a:avLst/>
            </a:prstGeom>
            <a:solidFill>
              <a:srgbClr val="00B299"/>
            </a:solidFill>
            <a:ln w="9525">
              <a:noFill/>
            </a:ln>
          </p:spPr>
          <p:txBody>
            <a:bodyPr/>
            <a:lstStyle/>
            <a:p>
              <a:endParaRPr lang="zh-CN" altLang="en-US"/>
            </a:p>
          </p:txBody>
        </p:sp>
        <p:sp>
          <p:nvSpPr>
            <p:cNvPr id="93" name="任意多边形 92"/>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94" name="任意多边形 93"/>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95" name="任意多边形 94"/>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96" name="任意多边形 95"/>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97" name="任意多边形 96"/>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98" name="任意多边形 97"/>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99" name="任意多边形 98"/>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100" name="任意多边形 99"/>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101" name="任意多边形 100"/>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102" name="任意多边形 101"/>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103" name="任意多边形 102"/>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104" name="任意多边形 103"/>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105" name="任意多边形 104"/>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106" name="任意多边形 105"/>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107" name="任意多边形 106"/>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08" name="任意多边形 107"/>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109" name="任意多边形 108"/>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10" name="任意多边形 109"/>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11" name="任意多边形 110"/>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12" name="任意多边形 111"/>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13" name="任意多边形 112"/>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14" name="任意多边形 113"/>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15" name="任意多边形 114"/>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116" name="任意多边形 115"/>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117" name="任意多边形 116"/>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18" name="任意多边形 117"/>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119" name="任意多边形 118"/>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20" name="任意多边形 119"/>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21" name="任意多边形 120"/>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22" name="任意多边形 121"/>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123" name="任意多边形 122"/>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124" name="任意多边形 123"/>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25" name="任意多边形 124"/>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126" name="任意多边形 125"/>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27" name="任意多边形 126"/>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28" name="任意多边形 127"/>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29" name="任意多边形 128"/>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30" name="任意多边形 129"/>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31" name="任意多边形 130"/>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32" name="任意多边形 131"/>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133" name="任意多边形 132"/>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34" name="任意多边形 133"/>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35" name="任意多边形 134"/>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136" name="任意多边形 135"/>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37" name="矩形 136"/>
            <p:cNvSpPr/>
            <p:nvPr/>
          </p:nvSpPr>
          <p:spPr>
            <a:xfrm>
              <a:off x="4433" y="3"/>
              <a:ext cx="655" cy="98"/>
            </a:xfrm>
            <a:prstGeom prst="rect">
              <a:avLst/>
            </a:prstGeom>
            <a:solidFill>
              <a:srgbClr val="00B299"/>
            </a:solidFill>
            <a:ln w="9525">
              <a:noFill/>
            </a:ln>
          </p:spPr>
          <p:txBody>
            <a:bodyPr/>
            <a:lstStyle/>
            <a:p>
              <a:endParaRPr lang="zh-CN" altLang="en-US"/>
            </a:p>
          </p:txBody>
        </p:sp>
        <p:sp>
          <p:nvSpPr>
            <p:cNvPr id="138" name="矩形 137"/>
            <p:cNvSpPr/>
            <p:nvPr/>
          </p:nvSpPr>
          <p:spPr>
            <a:xfrm>
              <a:off x="3125" y="3"/>
              <a:ext cx="655" cy="98"/>
            </a:xfrm>
            <a:prstGeom prst="rect">
              <a:avLst/>
            </a:prstGeom>
            <a:solidFill>
              <a:srgbClr val="00B299"/>
            </a:solidFill>
            <a:ln w="9525">
              <a:noFill/>
            </a:ln>
          </p:spPr>
          <p:txBody>
            <a:bodyPr/>
            <a:lstStyle/>
            <a:p>
              <a:endParaRPr lang="zh-CN" altLang="en-US"/>
            </a:p>
          </p:txBody>
        </p:sp>
        <p:sp>
          <p:nvSpPr>
            <p:cNvPr id="139" name="矩形 138"/>
            <p:cNvSpPr/>
            <p:nvPr/>
          </p:nvSpPr>
          <p:spPr>
            <a:xfrm>
              <a:off x="1817" y="3"/>
              <a:ext cx="655" cy="98"/>
            </a:xfrm>
            <a:prstGeom prst="rect">
              <a:avLst/>
            </a:prstGeom>
            <a:solidFill>
              <a:srgbClr val="00B299"/>
            </a:solidFill>
            <a:ln w="9525">
              <a:noFill/>
            </a:ln>
          </p:spPr>
          <p:txBody>
            <a:bodyPr/>
            <a:lstStyle/>
            <a:p>
              <a:endParaRPr lang="zh-CN" altLang="en-US"/>
            </a:p>
          </p:txBody>
        </p:sp>
        <p:sp>
          <p:nvSpPr>
            <p:cNvPr id="140" name="矩形 139"/>
            <p:cNvSpPr/>
            <p:nvPr/>
          </p:nvSpPr>
          <p:spPr>
            <a:xfrm>
              <a:off x="507" y="3"/>
              <a:ext cx="654" cy="98"/>
            </a:xfrm>
            <a:prstGeom prst="rect">
              <a:avLst/>
            </a:prstGeom>
            <a:solidFill>
              <a:srgbClr val="00B299"/>
            </a:solidFill>
            <a:ln w="9525">
              <a:noFill/>
            </a:ln>
          </p:spPr>
          <p:txBody>
            <a:bodyPr/>
            <a:lstStyle/>
            <a:p>
              <a:endParaRPr lang="zh-CN" altLang="en-US"/>
            </a:p>
          </p:txBody>
        </p:sp>
        <p:sp>
          <p:nvSpPr>
            <p:cNvPr id="141" name="矩形 140"/>
            <p:cNvSpPr/>
            <p:nvPr/>
          </p:nvSpPr>
          <p:spPr>
            <a:xfrm>
              <a:off x="-16" y="-98"/>
              <a:ext cx="5758" cy="100"/>
            </a:xfrm>
            <a:prstGeom prst="rect">
              <a:avLst/>
            </a:prstGeom>
            <a:solidFill>
              <a:srgbClr val="00B299"/>
            </a:solidFill>
            <a:ln w="9525">
              <a:noFill/>
            </a:ln>
          </p:spPr>
          <p:txBody>
            <a:bodyPr/>
            <a:lstStyle/>
            <a:p>
              <a:endParaRPr lang="zh-CN" altLang="en-US"/>
            </a:p>
          </p:txBody>
        </p:sp>
        <p:sp>
          <p:nvSpPr>
            <p:cNvPr id="142" name="任意多边形 141"/>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143" name="任意多边形 142"/>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144" name="任意多边形 143"/>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145" name="任意多边形 144"/>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7892"/>
                                        </p:tgtEl>
                                        <p:attrNameLst>
                                          <p:attrName>style.visibility</p:attrName>
                                        </p:attrNameLst>
                                      </p:cBhvr>
                                      <p:to>
                                        <p:strVal val="visible"/>
                                      </p:to>
                                    </p:set>
                                    <p:animEffect transition="in" filter="circle(in)">
                                      <p:cBhvr>
                                        <p:cTn id="11" dur="1000"/>
                                        <p:tgtEl>
                                          <p:spTgt spid="3789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7905"/>
                                        </p:tgtEl>
                                        <p:attrNameLst>
                                          <p:attrName>style.visibility</p:attrName>
                                        </p:attrNameLst>
                                      </p:cBhvr>
                                      <p:to>
                                        <p:strVal val="visible"/>
                                      </p:to>
                                    </p:set>
                                    <p:animEffect transition="in" filter="box(in)">
                                      <p:cBhvr>
                                        <p:cTn id="16" dur="2000"/>
                                        <p:tgtEl>
                                          <p:spTgt spid="3790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7900"/>
                                        </p:tgtEl>
                                        <p:attrNameLst>
                                          <p:attrName>style.visibility</p:attrName>
                                        </p:attrNameLst>
                                      </p:cBhvr>
                                      <p:to>
                                        <p:strVal val="visible"/>
                                      </p:to>
                                    </p:set>
                                    <p:animEffect transition="in" filter="blinds(horizontal)">
                                      <p:cBhvr>
                                        <p:cTn id="21" dur="500"/>
                                        <p:tgtEl>
                                          <p:spTgt spid="379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7893"/>
                                        </p:tgtEl>
                                        <p:attrNameLst>
                                          <p:attrName>style.visibility</p:attrName>
                                        </p:attrNameLst>
                                      </p:cBhvr>
                                      <p:to>
                                        <p:strVal val="visible"/>
                                      </p:to>
                                    </p:set>
                                    <p:animEffect transition="in" filter="wipe(up)">
                                      <p:cBhvr>
                                        <p:cTn id="26" dur="500"/>
                                        <p:tgtEl>
                                          <p:spTgt spid="3789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7902"/>
                                        </p:tgtEl>
                                        <p:attrNameLst>
                                          <p:attrName>style.visibility</p:attrName>
                                        </p:attrNameLst>
                                      </p:cBhvr>
                                      <p:to>
                                        <p:strVal val="visible"/>
                                      </p:to>
                                    </p:set>
                                    <p:animEffect transition="in" filter="blinds(horizontal)">
                                      <p:cBhvr>
                                        <p:cTn id="31" dur="500"/>
                                        <p:tgtEl>
                                          <p:spTgt spid="3790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7894"/>
                                        </p:tgtEl>
                                        <p:attrNameLst>
                                          <p:attrName>style.visibility</p:attrName>
                                        </p:attrNameLst>
                                      </p:cBhvr>
                                      <p:to>
                                        <p:strVal val="visible"/>
                                      </p:to>
                                    </p:set>
                                    <p:animEffect transition="in" filter="wipe(left)">
                                      <p:cBhvr>
                                        <p:cTn id="36" dur="2000"/>
                                        <p:tgtEl>
                                          <p:spTgt spid="3789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7904"/>
                                        </p:tgtEl>
                                        <p:attrNameLst>
                                          <p:attrName>style.visibility</p:attrName>
                                        </p:attrNameLst>
                                      </p:cBhvr>
                                      <p:to>
                                        <p:strVal val="visible"/>
                                      </p:to>
                                    </p:set>
                                    <p:animEffect transition="in" filter="wipe(down)">
                                      <p:cBhvr>
                                        <p:cTn id="41" dur="2000"/>
                                        <p:tgtEl>
                                          <p:spTgt spid="3790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37906">
                                            <p:txEl>
                                              <p:pRg st="0" end="0"/>
                                            </p:txEl>
                                          </p:spTgt>
                                        </p:tgtEl>
                                        <p:attrNameLst>
                                          <p:attrName>style.visibility</p:attrName>
                                        </p:attrNameLst>
                                      </p:cBhvr>
                                      <p:to>
                                        <p:strVal val="visible"/>
                                      </p:to>
                                    </p:set>
                                    <p:animEffect transition="in" filter="wipe(up)">
                                      <p:cBhvr>
                                        <p:cTn id="46" dur="3000"/>
                                        <p:tgtEl>
                                          <p:spTgt spid="3790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37899"/>
                                        </p:tgtEl>
                                        <p:attrNameLst>
                                          <p:attrName>style.visibility</p:attrName>
                                        </p:attrNameLst>
                                      </p:cBhvr>
                                      <p:to>
                                        <p:strVal val="visible"/>
                                      </p:to>
                                    </p:set>
                                    <p:animEffect transition="in" filter="box(in)">
                                      <p:cBhvr>
                                        <p:cTn id="51" dur="500"/>
                                        <p:tgtEl>
                                          <p:spTgt spid="3789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37895"/>
                                        </p:tgtEl>
                                        <p:attrNameLst>
                                          <p:attrName>style.visibility</p:attrName>
                                        </p:attrNameLst>
                                      </p:cBhvr>
                                      <p:to>
                                        <p:strVal val="visible"/>
                                      </p:to>
                                    </p:set>
                                    <p:animEffect transition="in" filter="blinds(horizontal)">
                                      <p:cBhvr>
                                        <p:cTn id="56" dur="500"/>
                                        <p:tgtEl>
                                          <p:spTgt spid="3789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37897"/>
                                        </p:tgtEl>
                                        <p:attrNameLst>
                                          <p:attrName>style.visibility</p:attrName>
                                        </p:attrNameLst>
                                      </p:cBhvr>
                                      <p:to>
                                        <p:strVal val="visible"/>
                                      </p:to>
                                    </p:set>
                                    <p:animEffect transition="in" filter="wipe(right)">
                                      <p:cBhvr>
                                        <p:cTn id="61" dur="500"/>
                                        <p:tgtEl>
                                          <p:spTgt spid="3789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7907"/>
                                        </p:tgtEl>
                                        <p:attrNameLst>
                                          <p:attrName>style.visibility</p:attrName>
                                        </p:attrNameLst>
                                      </p:cBhvr>
                                      <p:to>
                                        <p:strVal val="visible"/>
                                      </p:to>
                                    </p:set>
                                    <p:animEffect transition="in" filter="wipe(left)">
                                      <p:cBhvr>
                                        <p:cTn id="66" dur="3000"/>
                                        <p:tgtEl>
                                          <p:spTgt spid="3790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37898"/>
                                        </p:tgtEl>
                                        <p:attrNameLst>
                                          <p:attrName>style.visibility</p:attrName>
                                        </p:attrNameLst>
                                      </p:cBhvr>
                                      <p:to>
                                        <p:strVal val="visible"/>
                                      </p:to>
                                    </p:set>
                                    <p:animEffect transition="in" filter="box(in)">
                                      <p:cBhvr>
                                        <p:cTn id="71" dur="500"/>
                                        <p:tgtEl>
                                          <p:spTgt spid="3789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7901"/>
                                        </p:tgtEl>
                                        <p:attrNameLst>
                                          <p:attrName>style.visibility</p:attrName>
                                        </p:attrNameLst>
                                      </p:cBhvr>
                                      <p:to>
                                        <p:strVal val="visible"/>
                                      </p:to>
                                    </p:set>
                                    <p:animEffect transition="in" filter="blinds(horizontal)">
                                      <p:cBhvr>
                                        <p:cTn id="76" dur="500"/>
                                        <p:tgtEl>
                                          <p:spTgt spid="3790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5845"/>
                                        </p:tgtEl>
                                        <p:attrNameLst>
                                          <p:attrName>style.visibility</p:attrName>
                                        </p:attrNameLst>
                                      </p:cBhvr>
                                      <p:to>
                                        <p:strVal val="visible"/>
                                      </p:to>
                                    </p:set>
                                    <p:animEffect transition="in" filter="wipe(left)">
                                      <p:cBhvr>
                                        <p:cTn id="81" dur="500"/>
                                        <p:tgtEl>
                                          <p:spTgt spid="3584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5846"/>
                                        </p:tgtEl>
                                        <p:attrNameLst>
                                          <p:attrName>style.visibility</p:attrName>
                                        </p:attrNameLst>
                                      </p:cBhvr>
                                      <p:to>
                                        <p:strVal val="visible"/>
                                      </p:to>
                                    </p:set>
                                    <p:animEffect transition="in" filter="wipe(left)">
                                      <p:cBhvr>
                                        <p:cTn id="86" dur="500"/>
                                        <p:tgtEl>
                                          <p:spTgt spid="3584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5847"/>
                                        </p:tgtEl>
                                        <p:attrNameLst>
                                          <p:attrName>style.visibility</p:attrName>
                                        </p:attrNameLst>
                                      </p:cBhvr>
                                      <p:to>
                                        <p:strVal val="visible"/>
                                      </p:to>
                                    </p:set>
                                    <p:animEffect transition="in" filter="wipe(left)">
                                      <p:cBhvr>
                                        <p:cTn id="91" dur="500"/>
                                        <p:tgtEl>
                                          <p:spTgt spid="35847"/>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additive="base">
                                        <p:cTn id="96" dur="500" fill="hold"/>
                                        <p:tgtEl>
                                          <p:spTgt spid="3"/>
                                        </p:tgtEl>
                                        <p:attrNameLst>
                                          <p:attrName>ppt_x</p:attrName>
                                        </p:attrNameLst>
                                      </p:cBhvr>
                                      <p:tavLst>
                                        <p:tav tm="0">
                                          <p:val>
                                            <p:strVal val="#ppt_x"/>
                                          </p:val>
                                        </p:tav>
                                        <p:tav tm="100000">
                                          <p:val>
                                            <p:strVal val="#ppt_x"/>
                                          </p:val>
                                        </p:tav>
                                      </p:tavLst>
                                    </p:anim>
                                    <p:anim calcmode="lin" valueType="num">
                                      <p:cBhvr additive="base">
                                        <p:cTn id="9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additive="base">
                                        <p:cTn id="102" dur="500" fill="hold"/>
                                        <p:tgtEl>
                                          <p:spTgt spid="2"/>
                                        </p:tgtEl>
                                        <p:attrNameLst>
                                          <p:attrName>ppt_x</p:attrName>
                                        </p:attrNameLst>
                                      </p:cBhvr>
                                      <p:tavLst>
                                        <p:tav tm="0">
                                          <p:val>
                                            <p:strVal val="#ppt_x"/>
                                          </p:val>
                                        </p:tav>
                                        <p:tav tm="100000">
                                          <p:val>
                                            <p:strVal val="#ppt_x"/>
                                          </p:val>
                                        </p:tav>
                                      </p:tavLst>
                                    </p:anim>
                                    <p:anim calcmode="lin" valueType="num">
                                      <p:cBhvr additive="base">
                                        <p:cTn id="10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bldLvl="0" animBg="1"/>
      <p:bldP spid="37900" grpId="0" bldLvl="0" animBg="1"/>
      <p:bldP spid="37901" grpId="0"/>
      <p:bldP spid="37902" grpId="0"/>
      <p:bldP spid="37905" grpId="0"/>
      <p:bldP spid="37907" grpId="0"/>
      <p:bldP spid="35845" grpId="0"/>
      <p:bldP spid="35846" grpId="0"/>
      <p:bldP spid="35847"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9665" y="3706495"/>
            <a:ext cx="8802370" cy="724535"/>
            <a:chOff x="75" y="-442"/>
            <a:chExt cx="4961" cy="1621"/>
          </a:xfrm>
        </p:grpSpPr>
        <p:grpSp>
          <p:nvGrpSpPr>
            <p:cNvPr id="18464" name="Group 3"/>
            <p:cNvGrpSpPr/>
            <p:nvPr/>
          </p:nvGrpSpPr>
          <p:grpSpPr>
            <a:xfrm>
              <a:off x="75" y="125"/>
              <a:ext cx="4961" cy="1054"/>
              <a:chOff x="75" y="38"/>
              <a:chExt cx="4961" cy="1054"/>
            </a:xfrm>
          </p:grpSpPr>
          <p:sp>
            <p:nvSpPr>
              <p:cNvPr id="18472" name="AutoShape 5"/>
              <p:cNvSpPr/>
              <p:nvPr/>
            </p:nvSpPr>
            <p:spPr>
              <a:xfrm flipV="1">
                <a:off x="75" y="38"/>
                <a:ext cx="4961" cy="197"/>
              </a:xfrm>
              <a:custGeom>
                <a:avLst/>
                <a:gdLst>
                  <a:gd name="txL" fmla="*/ 2878 w 21600"/>
                  <a:gd name="txT" fmla="*/ 2887 h 21600"/>
                  <a:gd name="txR" fmla="*/ 18722 w 21600"/>
                  <a:gd name="txB" fmla="*/ 18713 h 21600"/>
                </a:gdLst>
                <a:ahLst/>
                <a:cxnLst>
                  <a:cxn ang="0">
                    <a:pos x="4421" y="109"/>
                  </a:cxn>
                  <a:cxn ang="0">
                    <a:pos x="2327" y="217"/>
                  </a:cxn>
                  <a:cxn ang="0">
                    <a:pos x="232" y="109"/>
                  </a:cxn>
                  <a:cxn ang="0">
                    <a:pos x="2327" y="0"/>
                  </a:cxn>
                </a:cxnLst>
                <a:rect l="txL" t="txT" r="txR" b="txB"/>
                <a:pathLst>
                  <a:path w="21600" h="21600">
                    <a:moveTo>
                      <a:pt x="0" y="0"/>
                    </a:moveTo>
                    <a:lnTo>
                      <a:pt x="2158" y="21600"/>
                    </a:lnTo>
                    <a:lnTo>
                      <a:pt x="19442" y="21600"/>
                    </a:lnTo>
                    <a:lnTo>
                      <a:pt x="21600" y="0"/>
                    </a:lnTo>
                    <a:close/>
                  </a:path>
                </a:pathLst>
              </a:custGeom>
              <a:solidFill>
                <a:schemeClr val="accent2">
                  <a:alpha val="12157"/>
                </a:schemeClr>
              </a:solidFill>
              <a:ln w="9525">
                <a:noFill/>
              </a:ln>
            </p:spPr>
            <p:txBody>
              <a:bodyPr anchor="ctr">
                <a:spAutoFit/>
              </a:bodyPr>
              <a:lstStyle/>
              <a:p>
                <a:endParaRPr lang="zh-CN" altLang="en-US" dirty="0">
                  <a:latin typeface="Arial" panose="020B0604020202020204" pitchFamily="34" charset="0"/>
                </a:endParaRPr>
              </a:p>
            </p:txBody>
          </p:sp>
          <p:sp>
            <p:nvSpPr>
              <p:cNvPr id="18471" name="AutoShape 7"/>
              <p:cNvSpPr/>
              <p:nvPr/>
            </p:nvSpPr>
            <p:spPr>
              <a:xfrm>
                <a:off x="167" y="846"/>
                <a:ext cx="4759" cy="246"/>
              </a:xfrm>
              <a:prstGeom prst="roundRect">
                <a:avLst>
                  <a:gd name="adj" fmla="val 9782"/>
                </a:avLst>
              </a:prstGeom>
              <a:solidFill>
                <a:srgbClr val="DDDDDD"/>
              </a:solidFill>
              <a:ln w="28575" cap="flat" cmpd="sng">
                <a:solidFill>
                  <a:srgbClr val="F8F8F8"/>
                </a:solidFill>
                <a:prstDash val="solid"/>
                <a:headEnd type="none" w="med" len="med"/>
                <a:tailEnd type="none" w="med" len="med"/>
              </a:ln>
            </p:spPr>
            <p:txBody>
              <a:bodyPr anchor="ctr">
                <a:spAutoFit/>
              </a:bodyPr>
              <a:lstStyle/>
              <a:p>
                <a:endParaRPr lang="zh-CN" altLang="en-US" dirty="0">
                  <a:latin typeface="Arial" panose="020B0604020202020204" pitchFamily="34" charset="0"/>
                </a:endParaRPr>
              </a:p>
            </p:txBody>
          </p:sp>
        </p:grpSp>
        <p:sp>
          <p:nvSpPr>
            <p:cNvPr id="18467" name="Text Box 15"/>
            <p:cNvSpPr txBox="1"/>
            <p:nvPr/>
          </p:nvSpPr>
          <p:spPr>
            <a:xfrm>
              <a:off x="2266" y="-442"/>
              <a:ext cx="1043" cy="1168"/>
            </a:xfrm>
            <a:prstGeom prst="rect">
              <a:avLst/>
            </a:prstGeom>
            <a:noFill/>
            <a:ln w="9525">
              <a:noFill/>
            </a:ln>
          </p:spPr>
          <p:txBody>
            <a:bodyPr>
              <a:spAutoFit/>
            </a:bodyPr>
            <a:lstStyle/>
            <a:p>
              <a:pPr algn="ctr" eaLnBrk="0" hangingPunct="0"/>
              <a:r>
                <a:rPr lang="zh-CN" altLang="en-US" sz="2800" b="1" dirty="0">
                  <a:solidFill>
                    <a:srgbClr val="FF0000"/>
                  </a:solidFill>
                  <a:latin typeface="Arial" panose="020B0604020202020204" pitchFamily="34" charset="0"/>
                  <a:ea typeface="黑体" panose="02010609060101010101" pitchFamily="2" charset="-122"/>
                </a:rPr>
                <a:t>强调注意</a:t>
              </a:r>
            </a:p>
          </p:txBody>
        </p:sp>
      </p:grpSp>
      <p:sp>
        <p:nvSpPr>
          <p:cNvPr id="18435" name="Text Box 13"/>
          <p:cNvSpPr txBox="1"/>
          <p:nvPr/>
        </p:nvSpPr>
        <p:spPr>
          <a:xfrm>
            <a:off x="2063750" y="476250"/>
            <a:ext cx="1439863" cy="521970"/>
          </a:xfrm>
          <a:prstGeom prst="rect">
            <a:avLst/>
          </a:prstGeom>
          <a:noFill/>
          <a:ln w="9525">
            <a:noFill/>
          </a:ln>
        </p:spPr>
        <p:txBody>
          <a:bodyPr>
            <a:spAutoFit/>
          </a:bodyPr>
          <a:lstStyle/>
          <a:p>
            <a:pPr>
              <a:spcBef>
                <a:spcPct val="50000"/>
              </a:spcBef>
            </a:pPr>
            <a:r>
              <a:rPr lang="zh-CN" altLang="en-US" sz="2800" b="1" dirty="0">
                <a:latin typeface="Arial" panose="020B0604020202020204" pitchFamily="34" charset="0"/>
                <a:ea typeface="宋体" panose="02010600030101010101" pitchFamily="2" charset="-122"/>
              </a:rPr>
              <a:t>（２）</a:t>
            </a:r>
          </a:p>
        </p:txBody>
      </p:sp>
      <p:grpSp>
        <p:nvGrpSpPr>
          <p:cNvPr id="18436" name="Group 14"/>
          <p:cNvGrpSpPr/>
          <p:nvPr/>
        </p:nvGrpSpPr>
        <p:grpSpPr>
          <a:xfrm>
            <a:off x="2819400" y="1220788"/>
            <a:ext cx="6154738" cy="1296987"/>
            <a:chOff x="0" y="0"/>
            <a:chExt cx="3877" cy="817"/>
          </a:xfrm>
        </p:grpSpPr>
        <p:sp>
          <p:nvSpPr>
            <p:cNvPr id="18461" name="Rectangle 15"/>
            <p:cNvSpPr/>
            <p:nvPr/>
          </p:nvSpPr>
          <p:spPr>
            <a:xfrm>
              <a:off x="0" y="688"/>
              <a:ext cx="1633" cy="129"/>
            </a:xfrm>
            <a:prstGeom prst="rect">
              <a:avLst/>
            </a:prstGeom>
            <a:gradFill rotWithShape="1">
              <a:gsLst>
                <a:gs pos="0">
                  <a:srgbClr val="000000"/>
                </a:gs>
                <a:gs pos="50000">
                  <a:srgbClr val="FFFFFF"/>
                </a:gs>
                <a:gs pos="100000">
                  <a:srgbClr val="000000"/>
                </a:gs>
              </a:gsLst>
              <a:lin ang="5400000" scaled="1"/>
              <a:tileRect/>
            </a:gradFill>
            <a:ln w="9525">
              <a:noFill/>
            </a:ln>
          </p:spPr>
          <p:txBody>
            <a:bodyPr/>
            <a:lstStyle/>
            <a:p>
              <a:endParaRPr lang="zh-CN" altLang="en-US" dirty="0">
                <a:latin typeface="Arial" panose="020B0604020202020204" pitchFamily="34" charset="0"/>
              </a:endParaRPr>
            </a:p>
          </p:txBody>
        </p:sp>
        <p:sp>
          <p:nvSpPr>
            <p:cNvPr id="18462" name="Rectangle 16"/>
            <p:cNvSpPr/>
            <p:nvPr/>
          </p:nvSpPr>
          <p:spPr>
            <a:xfrm rot="-4500000">
              <a:off x="1378" y="479"/>
              <a:ext cx="516" cy="124"/>
            </a:xfrm>
            <a:prstGeom prst="rect">
              <a:avLst/>
            </a:prstGeom>
            <a:gradFill rotWithShape="1">
              <a:gsLst>
                <a:gs pos="0">
                  <a:srgbClr val="000000"/>
                </a:gs>
                <a:gs pos="50000">
                  <a:srgbClr val="FFFFFF"/>
                </a:gs>
                <a:gs pos="100000">
                  <a:srgbClr val="000000"/>
                </a:gs>
              </a:gsLst>
              <a:lin ang="5400000" scaled="1"/>
              <a:tileRect/>
            </a:gradFill>
            <a:ln w="9525">
              <a:noFill/>
            </a:ln>
          </p:spPr>
          <p:txBody>
            <a:bodyPr/>
            <a:lstStyle/>
            <a:p>
              <a:endParaRPr lang="zh-CN" altLang="en-US" dirty="0">
                <a:latin typeface="Arial" panose="020B0604020202020204" pitchFamily="34" charset="0"/>
              </a:endParaRPr>
            </a:p>
          </p:txBody>
        </p:sp>
        <p:sp>
          <p:nvSpPr>
            <p:cNvPr id="18463" name="Rectangle 17"/>
            <p:cNvSpPr/>
            <p:nvPr/>
          </p:nvSpPr>
          <p:spPr>
            <a:xfrm rot="-900000">
              <a:off x="1611" y="0"/>
              <a:ext cx="2266" cy="129"/>
            </a:xfrm>
            <a:prstGeom prst="rect">
              <a:avLst/>
            </a:prstGeom>
            <a:gradFill rotWithShape="1">
              <a:gsLst>
                <a:gs pos="0">
                  <a:srgbClr val="000000"/>
                </a:gs>
                <a:gs pos="50000">
                  <a:srgbClr val="FFFFFF"/>
                </a:gs>
                <a:gs pos="100000">
                  <a:srgbClr val="000000"/>
                </a:gs>
              </a:gsLst>
              <a:lin ang="5400000" scaled="1"/>
              <a:tileRect/>
            </a:gradFill>
            <a:ln w="9525">
              <a:noFill/>
            </a:ln>
          </p:spPr>
          <p:txBody>
            <a:bodyPr/>
            <a:lstStyle/>
            <a:p>
              <a:endParaRPr lang="zh-CN" altLang="en-US" dirty="0">
                <a:latin typeface="Arial" panose="020B0604020202020204" pitchFamily="34" charset="0"/>
              </a:endParaRPr>
            </a:p>
          </p:txBody>
        </p:sp>
      </p:grpSp>
      <p:sp>
        <p:nvSpPr>
          <p:cNvPr id="18437" name="AutoShape 18"/>
          <p:cNvSpPr/>
          <p:nvPr/>
        </p:nvSpPr>
        <p:spPr>
          <a:xfrm>
            <a:off x="4511675" y="2493963"/>
            <a:ext cx="503238" cy="287337"/>
          </a:xfrm>
          <a:prstGeom prst="triangle">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18438" name="Line 19"/>
          <p:cNvSpPr/>
          <p:nvPr/>
        </p:nvSpPr>
        <p:spPr>
          <a:xfrm flipH="1">
            <a:off x="2566988" y="2349500"/>
            <a:ext cx="504825" cy="1584325"/>
          </a:xfrm>
          <a:prstGeom prst="line">
            <a:avLst/>
          </a:prstGeom>
          <a:ln w="76200" cap="flat" cmpd="sng">
            <a:solidFill>
              <a:schemeClr val="tx1"/>
            </a:solidFill>
            <a:prstDash val="solid"/>
            <a:headEnd type="none" w="med" len="med"/>
            <a:tailEnd type="triangle" w="med" len="med"/>
          </a:ln>
        </p:spPr>
      </p:sp>
      <p:sp>
        <p:nvSpPr>
          <p:cNvPr id="18439" name="Line 20"/>
          <p:cNvSpPr/>
          <p:nvPr/>
        </p:nvSpPr>
        <p:spPr>
          <a:xfrm>
            <a:off x="8686800" y="838200"/>
            <a:ext cx="217488" cy="1077913"/>
          </a:xfrm>
          <a:prstGeom prst="line">
            <a:avLst/>
          </a:prstGeom>
          <a:ln w="76200" cap="flat" cmpd="sng">
            <a:solidFill>
              <a:schemeClr val="tx1"/>
            </a:solidFill>
            <a:prstDash val="solid"/>
            <a:headEnd type="none" w="med" len="med"/>
            <a:tailEnd type="triangle" w="med" len="med"/>
          </a:ln>
        </p:spPr>
      </p:sp>
      <p:sp>
        <p:nvSpPr>
          <p:cNvPr id="19477" name="Line 21"/>
          <p:cNvSpPr/>
          <p:nvPr/>
        </p:nvSpPr>
        <p:spPr>
          <a:xfrm flipV="1">
            <a:off x="2566988" y="477838"/>
            <a:ext cx="1081087" cy="3455987"/>
          </a:xfrm>
          <a:prstGeom prst="line">
            <a:avLst/>
          </a:prstGeom>
          <a:ln w="38100" cap="flat" cmpd="sng">
            <a:solidFill>
              <a:srgbClr val="FF0000"/>
            </a:solidFill>
            <a:prstDash val="dash"/>
            <a:headEnd type="none" w="med" len="med"/>
            <a:tailEnd type="none" w="med" len="med"/>
          </a:ln>
        </p:spPr>
      </p:sp>
      <p:grpSp>
        <p:nvGrpSpPr>
          <p:cNvPr id="8" name="Group 22"/>
          <p:cNvGrpSpPr/>
          <p:nvPr/>
        </p:nvGrpSpPr>
        <p:grpSpPr>
          <a:xfrm>
            <a:off x="2927350" y="1557338"/>
            <a:ext cx="2160588" cy="1081087"/>
            <a:chOff x="0" y="0"/>
            <a:chExt cx="1406" cy="681"/>
          </a:xfrm>
        </p:grpSpPr>
        <p:sp>
          <p:nvSpPr>
            <p:cNvPr id="18458" name="Line 23"/>
            <p:cNvSpPr/>
            <p:nvPr/>
          </p:nvSpPr>
          <p:spPr>
            <a:xfrm>
              <a:off x="0" y="182"/>
              <a:ext cx="1406" cy="499"/>
            </a:xfrm>
            <a:prstGeom prst="line">
              <a:avLst/>
            </a:prstGeom>
            <a:ln w="38100" cap="flat" cmpd="sng">
              <a:solidFill>
                <a:srgbClr val="FF0000"/>
              </a:solidFill>
              <a:prstDash val="dash"/>
              <a:headEnd type="none" w="med" len="med"/>
              <a:tailEnd type="none" w="med" len="med"/>
            </a:ln>
          </p:spPr>
        </p:sp>
        <p:sp>
          <p:nvSpPr>
            <p:cNvPr id="18459" name="Line 24"/>
            <p:cNvSpPr/>
            <p:nvPr/>
          </p:nvSpPr>
          <p:spPr>
            <a:xfrm>
              <a:off x="272" y="0"/>
              <a:ext cx="182" cy="46"/>
            </a:xfrm>
            <a:prstGeom prst="line">
              <a:avLst/>
            </a:prstGeom>
            <a:ln w="38100" cap="flat" cmpd="sng">
              <a:solidFill>
                <a:srgbClr val="FF0000"/>
              </a:solidFill>
              <a:prstDash val="dash"/>
              <a:headEnd type="none" w="med" len="med"/>
              <a:tailEnd type="none" w="med" len="med"/>
            </a:ln>
          </p:spPr>
        </p:sp>
        <p:sp>
          <p:nvSpPr>
            <p:cNvPr id="18460" name="Line 25"/>
            <p:cNvSpPr/>
            <p:nvPr/>
          </p:nvSpPr>
          <p:spPr>
            <a:xfrm flipH="1">
              <a:off x="363" y="45"/>
              <a:ext cx="91" cy="273"/>
            </a:xfrm>
            <a:prstGeom prst="line">
              <a:avLst/>
            </a:prstGeom>
            <a:ln w="38100" cap="flat" cmpd="sng">
              <a:solidFill>
                <a:srgbClr val="FF0000"/>
              </a:solidFill>
              <a:prstDash val="dash"/>
              <a:headEnd type="none" w="med" len="med"/>
              <a:tailEnd type="none" w="med" len="med"/>
            </a:ln>
          </p:spPr>
        </p:sp>
      </p:grpSp>
      <p:sp>
        <p:nvSpPr>
          <p:cNvPr id="19482" name="Line 26"/>
          <p:cNvSpPr/>
          <p:nvPr/>
        </p:nvSpPr>
        <p:spPr>
          <a:xfrm>
            <a:off x="8616950" y="404813"/>
            <a:ext cx="574675" cy="2952750"/>
          </a:xfrm>
          <a:prstGeom prst="line">
            <a:avLst/>
          </a:prstGeom>
          <a:ln w="38100" cap="flat" cmpd="sng">
            <a:solidFill>
              <a:srgbClr val="FF0000"/>
            </a:solidFill>
            <a:prstDash val="dash"/>
            <a:headEnd type="none" w="med" len="med"/>
            <a:tailEnd type="none" w="med" len="med"/>
          </a:ln>
        </p:spPr>
      </p:sp>
      <p:grpSp>
        <p:nvGrpSpPr>
          <p:cNvPr id="9" name="Group 27"/>
          <p:cNvGrpSpPr/>
          <p:nvPr/>
        </p:nvGrpSpPr>
        <p:grpSpPr>
          <a:xfrm>
            <a:off x="4584700" y="1412875"/>
            <a:ext cx="4248150" cy="1154113"/>
            <a:chOff x="0" y="0"/>
            <a:chExt cx="2676" cy="727"/>
          </a:xfrm>
        </p:grpSpPr>
        <p:sp>
          <p:nvSpPr>
            <p:cNvPr id="18455" name="Line 28"/>
            <p:cNvSpPr/>
            <p:nvPr/>
          </p:nvSpPr>
          <p:spPr>
            <a:xfrm flipV="1">
              <a:off x="0" y="182"/>
              <a:ext cx="2676" cy="545"/>
            </a:xfrm>
            <a:prstGeom prst="line">
              <a:avLst/>
            </a:prstGeom>
            <a:ln w="38100" cap="flat" cmpd="sng">
              <a:solidFill>
                <a:srgbClr val="FF0000"/>
              </a:solidFill>
              <a:prstDash val="dash"/>
              <a:headEnd type="none" w="med" len="med"/>
              <a:tailEnd type="none" w="med" len="med"/>
            </a:ln>
          </p:spPr>
        </p:sp>
        <p:sp>
          <p:nvSpPr>
            <p:cNvPr id="18456" name="Line 29"/>
            <p:cNvSpPr/>
            <p:nvPr/>
          </p:nvSpPr>
          <p:spPr>
            <a:xfrm flipV="1">
              <a:off x="2494" y="0"/>
              <a:ext cx="136" cy="46"/>
            </a:xfrm>
            <a:prstGeom prst="line">
              <a:avLst/>
            </a:prstGeom>
            <a:ln w="38100" cap="flat" cmpd="sng">
              <a:solidFill>
                <a:srgbClr val="FF0000"/>
              </a:solidFill>
              <a:prstDash val="dash"/>
              <a:headEnd type="none" w="med" len="med"/>
              <a:tailEnd type="none" w="med" len="med"/>
            </a:ln>
          </p:spPr>
        </p:sp>
        <p:sp>
          <p:nvSpPr>
            <p:cNvPr id="18457" name="Line 30"/>
            <p:cNvSpPr/>
            <p:nvPr/>
          </p:nvSpPr>
          <p:spPr>
            <a:xfrm>
              <a:off x="2494" y="46"/>
              <a:ext cx="46" cy="181"/>
            </a:xfrm>
            <a:prstGeom prst="line">
              <a:avLst/>
            </a:prstGeom>
            <a:ln w="38100" cap="flat" cmpd="sng">
              <a:solidFill>
                <a:srgbClr val="FF0000"/>
              </a:solidFill>
              <a:prstDash val="dash"/>
              <a:headEnd type="none" w="med" len="med"/>
              <a:tailEnd type="none" w="med" len="med"/>
            </a:ln>
          </p:spPr>
        </p:sp>
      </p:grpSp>
      <p:sp>
        <p:nvSpPr>
          <p:cNvPr id="19487" name="AutoShape 31"/>
          <p:cNvSpPr/>
          <p:nvPr/>
        </p:nvSpPr>
        <p:spPr>
          <a:xfrm rot="6600000">
            <a:off x="3937000" y="1266825"/>
            <a:ext cx="212725" cy="1655763"/>
          </a:xfrm>
          <a:prstGeom prst="leftBrace">
            <a:avLst>
              <a:gd name="adj1" fmla="val 64863"/>
              <a:gd name="adj2" fmla="val 50000"/>
            </a:avLst>
          </a:prstGeom>
          <a:noFill/>
          <a:ln w="38100" cap="flat" cmpd="sng">
            <a:solidFill>
              <a:srgbClr val="FF0000"/>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19488" name="AutoShape 32"/>
          <p:cNvSpPr/>
          <p:nvPr/>
        </p:nvSpPr>
        <p:spPr>
          <a:xfrm rot="4800000">
            <a:off x="6592888" y="-92075"/>
            <a:ext cx="360362" cy="4090988"/>
          </a:xfrm>
          <a:prstGeom prst="leftBrace">
            <a:avLst>
              <a:gd name="adj1" fmla="val 94603"/>
              <a:gd name="adj2" fmla="val 50000"/>
            </a:avLst>
          </a:prstGeom>
          <a:noFill/>
          <a:ln w="38100" cap="flat" cmpd="sng">
            <a:solidFill>
              <a:srgbClr val="FF0000"/>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18446" name="Text Box 33"/>
          <p:cNvSpPr txBox="1"/>
          <p:nvPr/>
        </p:nvSpPr>
        <p:spPr>
          <a:xfrm>
            <a:off x="8904288" y="333375"/>
            <a:ext cx="935037" cy="829945"/>
          </a:xfrm>
          <a:prstGeom prst="rect">
            <a:avLst/>
          </a:prstGeom>
          <a:noFill/>
          <a:ln w="9525">
            <a:noFill/>
          </a:ln>
        </p:spPr>
        <p:txBody>
          <a:bodyPr>
            <a:spAutoFit/>
          </a:bodyPr>
          <a:lstStyle/>
          <a:p>
            <a:pPr>
              <a:spcBef>
                <a:spcPct val="50000"/>
              </a:spcBef>
            </a:pPr>
            <a:r>
              <a:rPr lang="en-US" altLang="zh-CN" sz="4800" b="1" i="1" dirty="0">
                <a:latin typeface="Arial" panose="020B0604020202020204" pitchFamily="34" charset="0"/>
                <a:ea typeface="宋体" panose="02010600030101010101" pitchFamily="2" charset="-122"/>
              </a:rPr>
              <a:t>A</a:t>
            </a:r>
          </a:p>
        </p:txBody>
      </p:sp>
      <p:sp>
        <p:nvSpPr>
          <p:cNvPr id="19490" name="Text Box 34"/>
          <p:cNvSpPr txBox="1"/>
          <p:nvPr/>
        </p:nvSpPr>
        <p:spPr>
          <a:xfrm>
            <a:off x="4368800" y="2676525"/>
            <a:ext cx="935038" cy="829945"/>
          </a:xfrm>
          <a:prstGeom prst="rect">
            <a:avLst/>
          </a:prstGeom>
          <a:noFill/>
          <a:ln w="9525">
            <a:noFill/>
          </a:ln>
        </p:spPr>
        <p:txBody>
          <a:bodyPr>
            <a:spAutoFit/>
          </a:bodyPr>
          <a:lstStyle/>
          <a:p>
            <a:pPr>
              <a:spcBef>
                <a:spcPct val="50000"/>
              </a:spcBef>
            </a:pPr>
            <a:r>
              <a:rPr lang="en-US" altLang="zh-CN" sz="4800" b="1" i="1" dirty="0">
                <a:latin typeface="Arial" panose="020B0604020202020204" pitchFamily="34" charset="0"/>
                <a:ea typeface="宋体" panose="02010600030101010101" pitchFamily="2" charset="-122"/>
              </a:rPr>
              <a:t>O</a:t>
            </a:r>
          </a:p>
        </p:txBody>
      </p:sp>
      <p:sp>
        <p:nvSpPr>
          <p:cNvPr id="18448" name="Text Box 35"/>
          <p:cNvSpPr txBox="1"/>
          <p:nvPr/>
        </p:nvSpPr>
        <p:spPr>
          <a:xfrm>
            <a:off x="2351088" y="1268413"/>
            <a:ext cx="935037" cy="829945"/>
          </a:xfrm>
          <a:prstGeom prst="rect">
            <a:avLst/>
          </a:prstGeom>
          <a:noFill/>
          <a:ln w="9525">
            <a:noFill/>
          </a:ln>
        </p:spPr>
        <p:txBody>
          <a:bodyPr>
            <a:spAutoFit/>
          </a:bodyPr>
          <a:lstStyle/>
          <a:p>
            <a:pPr>
              <a:spcBef>
                <a:spcPct val="50000"/>
              </a:spcBef>
            </a:pPr>
            <a:r>
              <a:rPr lang="en-US" altLang="zh-CN" sz="4800" b="1" i="1" dirty="0">
                <a:latin typeface="Arial" panose="020B0604020202020204" pitchFamily="34" charset="0"/>
                <a:ea typeface="宋体" panose="02010600030101010101" pitchFamily="2" charset="-122"/>
              </a:rPr>
              <a:t>B</a:t>
            </a:r>
          </a:p>
        </p:txBody>
      </p:sp>
      <p:sp>
        <p:nvSpPr>
          <p:cNvPr id="18449" name="Text Box 36"/>
          <p:cNvSpPr txBox="1"/>
          <p:nvPr/>
        </p:nvSpPr>
        <p:spPr>
          <a:xfrm>
            <a:off x="9120188" y="1701800"/>
            <a:ext cx="1223962" cy="829945"/>
          </a:xfrm>
          <a:prstGeom prst="rect">
            <a:avLst/>
          </a:prstGeom>
          <a:noFill/>
          <a:ln w="9525">
            <a:noFill/>
          </a:ln>
        </p:spPr>
        <p:txBody>
          <a:bodyPr>
            <a:spAutoFit/>
          </a:bodyPr>
          <a:lstStyle/>
          <a:p>
            <a:pPr>
              <a:spcBef>
                <a:spcPct val="50000"/>
              </a:spcBef>
            </a:pPr>
            <a:r>
              <a:rPr lang="en-US" altLang="zh-CN" sz="4800" i="1" dirty="0">
                <a:latin typeface="Arial" panose="020B0604020202020204" pitchFamily="34" charset="0"/>
                <a:ea typeface="宋体" panose="02010600030101010101" pitchFamily="2" charset="-122"/>
              </a:rPr>
              <a:t>F</a:t>
            </a:r>
            <a:r>
              <a:rPr lang="en-US" altLang="zh-CN" sz="4800" i="1" baseline="-25000" dirty="0">
                <a:latin typeface="Arial" panose="020B0604020202020204" pitchFamily="34" charset="0"/>
                <a:ea typeface="宋体" panose="02010600030101010101" pitchFamily="2" charset="-122"/>
              </a:rPr>
              <a:t>1</a:t>
            </a:r>
            <a:endParaRPr lang="en-US" altLang="zh-CN" sz="4800" i="1" dirty="0">
              <a:latin typeface="Arial" panose="020B0604020202020204" pitchFamily="34" charset="0"/>
              <a:ea typeface="宋体" panose="02010600030101010101" pitchFamily="2" charset="-122"/>
            </a:endParaRPr>
          </a:p>
        </p:txBody>
      </p:sp>
      <p:sp>
        <p:nvSpPr>
          <p:cNvPr id="19493" name="Text Box 37"/>
          <p:cNvSpPr txBox="1"/>
          <p:nvPr/>
        </p:nvSpPr>
        <p:spPr>
          <a:xfrm>
            <a:off x="3792538" y="1270000"/>
            <a:ext cx="1223962" cy="829945"/>
          </a:xfrm>
          <a:prstGeom prst="rect">
            <a:avLst/>
          </a:prstGeom>
          <a:noFill/>
          <a:ln w="9525">
            <a:noFill/>
          </a:ln>
        </p:spPr>
        <p:txBody>
          <a:bodyPr>
            <a:spAutoFit/>
          </a:bodyPr>
          <a:lstStyle/>
          <a:p>
            <a:pPr>
              <a:spcBef>
                <a:spcPct val="50000"/>
              </a:spcBef>
            </a:pPr>
            <a:r>
              <a:rPr lang="en-US" altLang="zh-CN" sz="4800" i="1" dirty="0">
                <a:latin typeface="Arial" panose="020B0604020202020204" pitchFamily="34" charset="0"/>
                <a:ea typeface="宋体" panose="02010600030101010101" pitchFamily="2" charset="-122"/>
              </a:rPr>
              <a:t>L</a:t>
            </a:r>
            <a:r>
              <a:rPr lang="en-US" altLang="zh-CN" sz="4800" i="1" baseline="-25000" dirty="0">
                <a:latin typeface="Arial" panose="020B0604020202020204" pitchFamily="34" charset="0"/>
                <a:ea typeface="宋体" panose="02010600030101010101" pitchFamily="2" charset="-122"/>
              </a:rPr>
              <a:t>2</a:t>
            </a:r>
            <a:endParaRPr lang="en-US" altLang="zh-CN" sz="4800" i="1" dirty="0">
              <a:latin typeface="Arial" panose="020B0604020202020204" pitchFamily="34" charset="0"/>
              <a:ea typeface="宋体" panose="02010600030101010101" pitchFamily="2" charset="-122"/>
            </a:endParaRPr>
          </a:p>
        </p:txBody>
      </p:sp>
      <p:sp>
        <p:nvSpPr>
          <p:cNvPr id="19494" name="Text Box 38"/>
          <p:cNvSpPr txBox="1"/>
          <p:nvPr/>
        </p:nvSpPr>
        <p:spPr>
          <a:xfrm>
            <a:off x="6456363" y="1054100"/>
            <a:ext cx="1223962" cy="829945"/>
          </a:xfrm>
          <a:prstGeom prst="rect">
            <a:avLst/>
          </a:prstGeom>
          <a:noFill/>
          <a:ln w="9525">
            <a:noFill/>
          </a:ln>
        </p:spPr>
        <p:txBody>
          <a:bodyPr>
            <a:spAutoFit/>
          </a:bodyPr>
          <a:lstStyle/>
          <a:p>
            <a:pPr>
              <a:spcBef>
                <a:spcPct val="50000"/>
              </a:spcBef>
            </a:pPr>
            <a:r>
              <a:rPr lang="en-US" altLang="zh-CN" sz="4800" i="1" dirty="0">
                <a:latin typeface="Arial" panose="020B0604020202020204" pitchFamily="34" charset="0"/>
                <a:ea typeface="宋体" panose="02010600030101010101" pitchFamily="2" charset="-122"/>
              </a:rPr>
              <a:t>L</a:t>
            </a:r>
            <a:r>
              <a:rPr lang="en-US" altLang="zh-CN" sz="4800" i="1" baseline="-25000" dirty="0">
                <a:latin typeface="Arial" panose="020B0604020202020204" pitchFamily="34" charset="0"/>
                <a:ea typeface="宋体" panose="02010600030101010101" pitchFamily="2" charset="-122"/>
              </a:rPr>
              <a:t>1</a:t>
            </a:r>
            <a:endParaRPr lang="en-US" altLang="zh-CN" sz="4800" i="1" dirty="0">
              <a:latin typeface="Arial" panose="020B0604020202020204" pitchFamily="34" charset="0"/>
              <a:ea typeface="宋体" panose="02010600030101010101" pitchFamily="2" charset="-122"/>
            </a:endParaRPr>
          </a:p>
        </p:txBody>
      </p:sp>
      <p:sp>
        <p:nvSpPr>
          <p:cNvPr id="19495" name="Oval 39"/>
          <p:cNvSpPr/>
          <p:nvPr/>
        </p:nvSpPr>
        <p:spPr>
          <a:xfrm>
            <a:off x="4727575" y="2493963"/>
            <a:ext cx="144463" cy="144462"/>
          </a:xfrm>
          <a:prstGeom prst="ellipse">
            <a:avLst/>
          </a:prstGeom>
          <a:solidFill>
            <a:srgbClr val="0000FF"/>
          </a:solidFill>
          <a:ln w="9525" cap="flat" cmpd="sng">
            <a:solidFill>
              <a:srgbClr val="0000FF"/>
            </a:solidFill>
            <a:prstDash val="solid"/>
            <a:headEnd type="none" w="med" len="med"/>
            <a:tailEnd type="none" w="med" len="med"/>
          </a:ln>
        </p:spPr>
        <p:txBody>
          <a:bodyPr wrap="none" anchor="ctr"/>
          <a:lstStyle/>
          <a:p>
            <a:pPr algn="ctr"/>
            <a:endParaRPr lang="zh-CN" altLang="en-US" sz="1800" dirty="0">
              <a:solidFill>
                <a:srgbClr val="0000FF"/>
              </a:solidFill>
              <a:latin typeface="Arial" panose="020B0604020202020204" pitchFamily="34" charset="0"/>
              <a:ea typeface="宋体" panose="02010600030101010101" pitchFamily="2" charset="-122"/>
            </a:endParaRPr>
          </a:p>
        </p:txBody>
      </p:sp>
      <p:sp>
        <p:nvSpPr>
          <p:cNvPr id="19496" name="Rectangle 24"/>
          <p:cNvSpPr/>
          <p:nvPr/>
        </p:nvSpPr>
        <p:spPr>
          <a:xfrm>
            <a:off x="1053465" y="4544060"/>
            <a:ext cx="10706100" cy="2305685"/>
          </a:xfrm>
          <a:prstGeom prst="rect">
            <a:avLst/>
          </a:prstGeom>
          <a:noFill/>
          <a:ln w="9525">
            <a:noFill/>
          </a:ln>
        </p:spPr>
        <p:txBody>
          <a:bodyPr wrap="square">
            <a:spAutoFit/>
          </a:bodyPr>
          <a:lstStyle/>
          <a:p>
            <a:pPr>
              <a:lnSpc>
                <a:spcPct val="120000"/>
              </a:lnSpc>
            </a:pPr>
            <a:r>
              <a:rPr lang="en-US" altLang="zh-CN" sz="2800" b="1" dirty="0">
                <a:solidFill>
                  <a:srgbClr val="080808"/>
                </a:solidFill>
                <a:latin typeface="Arial" panose="020B0604020202020204" pitchFamily="34" charset="0"/>
                <a:ea typeface="宋体" panose="02010600030101010101" pitchFamily="2" charset="-122"/>
              </a:rPr>
              <a:t>1.</a:t>
            </a:r>
            <a:r>
              <a:rPr lang="zh-CN" altLang="en-US" sz="2800" b="1" dirty="0">
                <a:solidFill>
                  <a:srgbClr val="080808"/>
                </a:solidFill>
                <a:latin typeface="Arial" panose="020B0604020202020204" pitchFamily="34" charset="0"/>
                <a:ea typeface="宋体" panose="02010600030101010101" pitchFamily="2" charset="-122"/>
              </a:rPr>
              <a:t>力</a:t>
            </a:r>
            <a:r>
              <a:rPr lang="zh-CN" altLang="en-US" sz="2800" b="1" dirty="0">
                <a:latin typeface="Arial" panose="020B0604020202020204" pitchFamily="34" charset="0"/>
                <a:ea typeface="宋体" panose="02010600030101010101" pitchFamily="2" charset="-122"/>
              </a:rPr>
              <a:t>臂是支点到力的作用线的距离，不是支点到</a:t>
            </a:r>
            <a:r>
              <a:rPr lang="zh-CN" altLang="en-US" sz="2800" b="1" dirty="0">
                <a:solidFill>
                  <a:srgbClr val="FF0000"/>
                </a:solidFill>
                <a:latin typeface="Arial" panose="020B0604020202020204" pitchFamily="34" charset="0"/>
                <a:ea typeface="宋体" panose="02010600030101010101" pitchFamily="2" charset="-122"/>
              </a:rPr>
              <a:t>作用点</a:t>
            </a:r>
            <a:r>
              <a:rPr lang="zh-CN" altLang="en-US" sz="2800" b="1" dirty="0">
                <a:latin typeface="Arial" panose="020B0604020202020204" pitchFamily="34" charset="0"/>
                <a:ea typeface="宋体" panose="02010600030101010101" pitchFamily="2" charset="-122"/>
              </a:rPr>
              <a:t>的距离。</a:t>
            </a:r>
          </a:p>
          <a:p>
            <a:pPr>
              <a:lnSpc>
                <a:spcPct val="120000"/>
              </a:lnSpc>
            </a:pPr>
            <a:r>
              <a:rPr lang="en-US" altLang="zh-CN" sz="2800" b="1" dirty="0">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力的</a:t>
            </a:r>
            <a:r>
              <a:rPr lang="zh-CN" altLang="en-US" sz="3200" b="1" dirty="0">
                <a:solidFill>
                  <a:srgbClr val="FF0000"/>
                </a:solidFill>
                <a:latin typeface="Arial" panose="020B0604020202020204" pitchFamily="34" charset="0"/>
                <a:ea typeface="宋体" panose="02010600030101010101" pitchFamily="2" charset="-122"/>
              </a:rPr>
              <a:t>作用线</a:t>
            </a:r>
            <a:r>
              <a:rPr lang="zh-CN" altLang="en-US" sz="2800" b="1" dirty="0">
                <a:latin typeface="Arial" panose="020B0604020202020204" pitchFamily="34" charset="0"/>
                <a:ea typeface="宋体" panose="02010600030101010101" pitchFamily="2" charset="-122"/>
              </a:rPr>
              <a:t>是一条直线，没有方向。</a:t>
            </a:r>
          </a:p>
          <a:p>
            <a:pPr>
              <a:lnSpc>
                <a:spcPct val="120000"/>
              </a:lnSpc>
            </a:pPr>
            <a:r>
              <a:rPr lang="en-US" altLang="zh-CN" sz="2800" b="1" dirty="0">
                <a:latin typeface="Arial" panose="020B0604020202020204" pitchFamily="34" charset="0"/>
                <a:ea typeface="宋体" panose="02010600030101010101" pitchFamily="2" charset="-122"/>
              </a:rPr>
              <a:t>3.</a:t>
            </a:r>
            <a:r>
              <a:rPr lang="zh-CN" altLang="en-US" sz="2800" b="1" dirty="0">
                <a:latin typeface="Arial" panose="020B0604020202020204" pitchFamily="34" charset="0"/>
                <a:ea typeface="宋体" panose="02010600030101010101" pitchFamily="2" charset="-122"/>
              </a:rPr>
              <a:t>力臂和力的作用线用虚线表示，且力臂的长度应该用大括号标记；垂直的地方应有</a:t>
            </a:r>
            <a:r>
              <a:rPr lang="zh-CN" altLang="en-US" sz="2800" b="1" dirty="0">
                <a:solidFill>
                  <a:srgbClr val="FF0000"/>
                </a:solidFill>
                <a:latin typeface="Arial" panose="020B0604020202020204" pitchFamily="34" charset="0"/>
                <a:ea typeface="宋体" panose="02010600030101010101" pitchFamily="2" charset="-122"/>
              </a:rPr>
              <a:t>垂足</a:t>
            </a:r>
            <a:r>
              <a:rPr lang="zh-CN" altLang="en-US" sz="2800" b="1" dirty="0">
                <a:latin typeface="Arial" panose="020B0604020202020204" pitchFamily="34" charset="0"/>
                <a:ea typeface="宋体" panose="02010600030101010101" pitchFamily="2" charset="-122"/>
              </a:rPr>
              <a:t>；支点处用</a:t>
            </a:r>
            <a:r>
              <a:rPr lang="en-US" altLang="zh-CN" sz="3200" b="1" dirty="0">
                <a:solidFill>
                  <a:srgbClr val="FF0000"/>
                </a:solidFill>
                <a:latin typeface="Arial" panose="020B0604020202020204" pitchFamily="34" charset="0"/>
                <a:ea typeface="宋体" panose="02010600030101010101" pitchFamily="2" charset="-122"/>
              </a:rPr>
              <a:t>O</a:t>
            </a:r>
            <a:r>
              <a:rPr lang="zh-CN" altLang="en-US" sz="2800" b="1" dirty="0">
                <a:latin typeface="Arial" panose="020B0604020202020204" pitchFamily="34" charset="0"/>
                <a:ea typeface="宋体" panose="02010600030101010101" pitchFamily="2" charset="-122"/>
              </a:rPr>
              <a:t>标记。</a:t>
            </a:r>
          </a:p>
        </p:txBody>
      </p:sp>
      <p:sp>
        <p:nvSpPr>
          <p:cNvPr id="18454" name="Text Box 41"/>
          <p:cNvSpPr txBox="1"/>
          <p:nvPr/>
        </p:nvSpPr>
        <p:spPr>
          <a:xfrm>
            <a:off x="2855913" y="2924175"/>
            <a:ext cx="935037" cy="829945"/>
          </a:xfrm>
          <a:prstGeom prst="rect">
            <a:avLst/>
          </a:prstGeom>
          <a:noFill/>
          <a:ln w="9525">
            <a:noFill/>
          </a:ln>
        </p:spPr>
        <p:txBody>
          <a:bodyPr>
            <a:spAutoFit/>
          </a:bodyPr>
          <a:lstStyle/>
          <a:p>
            <a:pPr>
              <a:spcBef>
                <a:spcPct val="50000"/>
              </a:spcBef>
            </a:pPr>
            <a:r>
              <a:rPr lang="en-US" altLang="zh-CN" sz="4800" i="1" dirty="0">
                <a:latin typeface="Arial" panose="020B0604020202020204" pitchFamily="34" charset="0"/>
                <a:ea typeface="宋体" panose="02010600030101010101" pitchFamily="2" charset="-122"/>
              </a:rPr>
              <a:t>F</a:t>
            </a:r>
            <a:r>
              <a:rPr lang="en-US" altLang="zh-CN" sz="4800" i="1" baseline="-25000" dirty="0">
                <a:latin typeface="Arial" panose="020B0604020202020204" pitchFamily="34" charset="0"/>
                <a:ea typeface="宋体" panose="02010600030101010101" pitchFamily="2" charset="-122"/>
              </a:rPr>
              <a:t>2</a:t>
            </a:r>
            <a:endParaRPr lang="en-US" altLang="zh-CN" sz="4800" i="1" dirty="0">
              <a:latin typeface="Arial" panose="020B0604020202020204" pitchFamily="34" charset="0"/>
              <a:ea typeface="宋体" panose="02010600030101010101" pitchFamily="2" charset="-122"/>
            </a:endParaRPr>
          </a:p>
        </p:txBody>
      </p:sp>
      <p:grpSp>
        <p:nvGrpSpPr>
          <p:cNvPr id="4111" name="组合 4110"/>
          <p:cNvGrpSpPr/>
          <p:nvPr/>
        </p:nvGrpSpPr>
        <p:grpSpPr>
          <a:xfrm>
            <a:off x="290195" y="0"/>
            <a:ext cx="11835765" cy="685800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
        <p:nvSpPr>
          <p:cNvPr id="3" name="文本框 2"/>
          <p:cNvSpPr txBox="1"/>
          <p:nvPr/>
        </p:nvSpPr>
        <p:spPr>
          <a:xfrm>
            <a:off x="1053465" y="539750"/>
            <a:ext cx="1097280" cy="645160"/>
          </a:xfrm>
          <a:prstGeom prst="rect">
            <a:avLst/>
          </a:prstGeom>
          <a:noFill/>
        </p:spPr>
        <p:txBody>
          <a:bodyPr wrap="none" rtlCol="0">
            <a:spAutoFit/>
          </a:bodyPr>
          <a:lstStyle/>
          <a:p>
            <a:r>
              <a:rPr lang="zh-CN" altLang="en-US" sz="3600">
                <a:solidFill>
                  <a:srgbClr val="FF0000"/>
                </a:solidFill>
              </a:rPr>
              <a:t>例题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95"/>
                                        </p:tgtEl>
                                        <p:attrNameLst>
                                          <p:attrName>style.visibility</p:attrName>
                                        </p:attrNameLst>
                                      </p:cBhvr>
                                      <p:to>
                                        <p:strVal val="visible"/>
                                      </p:to>
                                    </p:set>
                                    <p:anim calcmode="lin" valueType="num">
                                      <p:cBhvr additive="base">
                                        <p:cTn id="13" dur="500" fill="hold"/>
                                        <p:tgtEl>
                                          <p:spTgt spid="19495"/>
                                        </p:tgtEl>
                                        <p:attrNameLst>
                                          <p:attrName>ppt_x</p:attrName>
                                        </p:attrNameLst>
                                      </p:cBhvr>
                                      <p:tavLst>
                                        <p:tav tm="0">
                                          <p:val>
                                            <p:strVal val="#ppt_x"/>
                                          </p:val>
                                        </p:tav>
                                        <p:tav tm="100000">
                                          <p:val>
                                            <p:strVal val="#ppt_x"/>
                                          </p:val>
                                        </p:tav>
                                      </p:tavLst>
                                    </p:anim>
                                    <p:anim calcmode="lin" valueType="num">
                                      <p:cBhvr additive="base">
                                        <p:cTn id="14" dur="500" fill="hold"/>
                                        <p:tgtEl>
                                          <p:spTgt spid="194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90"/>
                                        </p:tgtEl>
                                        <p:attrNameLst>
                                          <p:attrName>style.visibility</p:attrName>
                                        </p:attrNameLst>
                                      </p:cBhvr>
                                      <p:to>
                                        <p:strVal val="visible"/>
                                      </p:to>
                                    </p:set>
                                    <p:anim calcmode="lin" valueType="num">
                                      <p:cBhvr additive="base">
                                        <p:cTn id="19" dur="500" fill="hold"/>
                                        <p:tgtEl>
                                          <p:spTgt spid="19490"/>
                                        </p:tgtEl>
                                        <p:attrNameLst>
                                          <p:attrName>ppt_x</p:attrName>
                                        </p:attrNameLst>
                                      </p:cBhvr>
                                      <p:tavLst>
                                        <p:tav tm="0">
                                          <p:val>
                                            <p:strVal val="#ppt_x"/>
                                          </p:val>
                                        </p:tav>
                                        <p:tav tm="100000">
                                          <p:val>
                                            <p:strVal val="#ppt_x"/>
                                          </p:val>
                                        </p:tav>
                                      </p:tavLst>
                                    </p:anim>
                                    <p:anim calcmode="lin" valueType="num">
                                      <p:cBhvr additive="base">
                                        <p:cTn id="20" dur="500" fill="hold"/>
                                        <p:tgtEl>
                                          <p:spTgt spid="1949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9482"/>
                                        </p:tgtEl>
                                        <p:attrNameLst>
                                          <p:attrName>style.visibility</p:attrName>
                                        </p:attrNameLst>
                                      </p:cBhvr>
                                      <p:to>
                                        <p:strVal val="visible"/>
                                      </p:to>
                                    </p:set>
                                    <p:animEffect transition="in" filter="wipe(up)">
                                      <p:cBhvr>
                                        <p:cTn id="25" dur="500"/>
                                        <p:tgtEl>
                                          <p:spTgt spid="1948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19488"/>
                                        </p:tgtEl>
                                        <p:attrNameLst>
                                          <p:attrName>style.visibility</p:attrName>
                                        </p:attrNameLst>
                                      </p:cBhvr>
                                      <p:to>
                                        <p:strVal val="visible"/>
                                      </p:to>
                                    </p:set>
                                    <p:anim calcmode="lin" valueType="num">
                                      <p:cBhvr additive="base">
                                        <p:cTn id="35" dur="500" fill="hold"/>
                                        <p:tgtEl>
                                          <p:spTgt spid="19488"/>
                                        </p:tgtEl>
                                        <p:attrNameLst>
                                          <p:attrName>ppt_x</p:attrName>
                                        </p:attrNameLst>
                                      </p:cBhvr>
                                      <p:tavLst>
                                        <p:tav tm="0">
                                          <p:val>
                                            <p:strVal val="0-#ppt_w/2"/>
                                          </p:val>
                                        </p:tav>
                                        <p:tav tm="100000">
                                          <p:val>
                                            <p:strVal val="#ppt_x"/>
                                          </p:val>
                                        </p:tav>
                                      </p:tavLst>
                                    </p:anim>
                                    <p:anim calcmode="lin" valueType="num">
                                      <p:cBhvr additive="base">
                                        <p:cTn id="36" dur="500" fill="hold"/>
                                        <p:tgtEl>
                                          <p:spTgt spid="19488"/>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9494"/>
                                        </p:tgtEl>
                                        <p:attrNameLst>
                                          <p:attrName>style.visibility</p:attrName>
                                        </p:attrNameLst>
                                      </p:cBhvr>
                                      <p:to>
                                        <p:strVal val="visible"/>
                                      </p:to>
                                    </p:set>
                                    <p:anim calcmode="lin" valueType="num">
                                      <p:cBhvr additive="base">
                                        <p:cTn id="41" dur="500" fill="hold"/>
                                        <p:tgtEl>
                                          <p:spTgt spid="19494"/>
                                        </p:tgtEl>
                                        <p:attrNameLst>
                                          <p:attrName>ppt_x</p:attrName>
                                        </p:attrNameLst>
                                      </p:cBhvr>
                                      <p:tavLst>
                                        <p:tav tm="0">
                                          <p:val>
                                            <p:strVal val="#ppt_x"/>
                                          </p:val>
                                        </p:tav>
                                        <p:tav tm="100000">
                                          <p:val>
                                            <p:strVal val="#ppt_x"/>
                                          </p:val>
                                        </p:tav>
                                      </p:tavLst>
                                    </p:anim>
                                    <p:anim calcmode="lin" valueType="num">
                                      <p:cBhvr additive="base">
                                        <p:cTn id="42" dur="500" fill="hold"/>
                                        <p:tgtEl>
                                          <p:spTgt spid="19494"/>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477"/>
                                        </p:tgtEl>
                                        <p:attrNameLst>
                                          <p:attrName>style.visibility</p:attrName>
                                        </p:attrNameLst>
                                      </p:cBhvr>
                                      <p:to>
                                        <p:strVal val="visible"/>
                                      </p:to>
                                    </p:set>
                                    <p:animEffect transition="in" filter="wipe(up)">
                                      <p:cBhvr>
                                        <p:cTn id="47" dur="500"/>
                                        <p:tgtEl>
                                          <p:spTgt spid="1947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righ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3" fill="hold" grpId="0" nodeType="clickEffect">
                                  <p:stCondLst>
                                    <p:cond delay="0"/>
                                  </p:stCondLst>
                                  <p:childTnLst>
                                    <p:set>
                                      <p:cBhvr>
                                        <p:cTn id="56" dur="1" fill="hold">
                                          <p:stCondLst>
                                            <p:cond delay="0"/>
                                          </p:stCondLst>
                                        </p:cTn>
                                        <p:tgtEl>
                                          <p:spTgt spid="19487"/>
                                        </p:tgtEl>
                                        <p:attrNameLst>
                                          <p:attrName>style.visibility</p:attrName>
                                        </p:attrNameLst>
                                      </p:cBhvr>
                                      <p:to>
                                        <p:strVal val="visible"/>
                                      </p:to>
                                    </p:set>
                                    <p:anim calcmode="lin" valueType="num">
                                      <p:cBhvr additive="base">
                                        <p:cTn id="57" dur="500" fill="hold"/>
                                        <p:tgtEl>
                                          <p:spTgt spid="19487"/>
                                        </p:tgtEl>
                                        <p:attrNameLst>
                                          <p:attrName>ppt_x</p:attrName>
                                        </p:attrNameLst>
                                      </p:cBhvr>
                                      <p:tavLst>
                                        <p:tav tm="0">
                                          <p:val>
                                            <p:strVal val="1+#ppt_w/2"/>
                                          </p:val>
                                        </p:tav>
                                        <p:tav tm="100000">
                                          <p:val>
                                            <p:strVal val="#ppt_x"/>
                                          </p:val>
                                        </p:tav>
                                      </p:tavLst>
                                    </p:anim>
                                    <p:anim calcmode="lin" valueType="num">
                                      <p:cBhvr additive="base">
                                        <p:cTn id="58" dur="500" fill="hold"/>
                                        <p:tgtEl>
                                          <p:spTgt spid="19487"/>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19493"/>
                                        </p:tgtEl>
                                        <p:attrNameLst>
                                          <p:attrName>style.visibility</p:attrName>
                                        </p:attrNameLst>
                                      </p:cBhvr>
                                      <p:to>
                                        <p:strVal val="visible"/>
                                      </p:to>
                                    </p:set>
                                    <p:anim calcmode="lin" valueType="num">
                                      <p:cBhvr additive="base">
                                        <p:cTn id="63" dur="500" fill="hold"/>
                                        <p:tgtEl>
                                          <p:spTgt spid="19493"/>
                                        </p:tgtEl>
                                        <p:attrNameLst>
                                          <p:attrName>ppt_x</p:attrName>
                                        </p:attrNameLst>
                                      </p:cBhvr>
                                      <p:tavLst>
                                        <p:tav tm="0">
                                          <p:val>
                                            <p:strVal val="#ppt_x"/>
                                          </p:val>
                                        </p:tav>
                                        <p:tav tm="100000">
                                          <p:val>
                                            <p:strVal val="#ppt_x"/>
                                          </p:val>
                                        </p:tav>
                                      </p:tavLst>
                                    </p:anim>
                                    <p:anim calcmode="lin" valueType="num">
                                      <p:cBhvr additive="base">
                                        <p:cTn id="64" dur="500" fill="hold"/>
                                        <p:tgtEl>
                                          <p:spTgt spid="19493"/>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blinds(horizontal)">
                                      <p:cBhvr>
                                        <p:cTn id="69" dur="500"/>
                                        <p:tgtEl>
                                          <p:spTgt spid="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9496"/>
                                        </p:tgtEl>
                                        <p:attrNameLst>
                                          <p:attrName>style.visibility</p:attrName>
                                        </p:attrNameLst>
                                      </p:cBhvr>
                                      <p:to>
                                        <p:strVal val="visible"/>
                                      </p:to>
                                    </p:set>
                                    <p:animEffect transition="in" filter="fade">
                                      <p:cBhvr>
                                        <p:cTn id="74" dur="2000"/>
                                        <p:tgtEl>
                                          <p:spTgt spid="19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7" grpId="0" bldLvl="0" animBg="1"/>
      <p:bldP spid="19488" grpId="0" bldLvl="0" animBg="1"/>
      <p:bldP spid="19490" grpId="0"/>
      <p:bldP spid="19493" grpId="0"/>
      <p:bldP spid="19494" grpId="0"/>
      <p:bldP spid="19495" grpId="0" bldLvl="0" animBg="1"/>
      <p:bldP spid="1949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副标题 59393"/>
          <p:cNvSpPr>
            <a:spLocks noGrp="1"/>
          </p:cNvSpPr>
          <p:nvPr>
            <p:ph type="subTitle" idx="1"/>
          </p:nvPr>
        </p:nvSpPr>
        <p:spPr>
          <a:xfrm>
            <a:off x="1631950" y="1898650"/>
            <a:ext cx="4535488" cy="533400"/>
          </a:xfrm>
        </p:spPr>
        <p:txBody>
          <a:bodyPr anchor="t">
            <a:normAutofit fontScale="80000"/>
          </a:bodyPr>
          <a:lstStyle/>
          <a:p>
            <a:pPr defTabSz="914400">
              <a:buClrTx/>
              <a:buSzTx/>
              <a:buFontTx/>
            </a:pPr>
            <a:r>
              <a:rPr lang="en-US" altLang="zh-CN" sz="3200" b="1" kern="1200" baseline="0">
                <a:solidFill>
                  <a:srgbClr val="000000"/>
                </a:solidFill>
                <a:latin typeface="Times New Roman" panose="02020603050405020304" pitchFamily="18" charset="0"/>
                <a:ea typeface="+mn-ea"/>
                <a:cs typeface="+mn-cs"/>
              </a:rPr>
              <a:t>2</a:t>
            </a:r>
            <a:r>
              <a:rPr lang="zh-CN" altLang="en-US" sz="3200" b="1" kern="1200" baseline="0" dirty="0">
                <a:latin typeface="+mn-lt"/>
                <a:ea typeface="+mn-ea"/>
                <a:cs typeface="+mn-cs"/>
              </a:rPr>
              <a:t>．</a:t>
            </a:r>
            <a:r>
              <a:rPr lang="zh-CN" altLang="en-US" sz="3200" b="1" kern="1200" baseline="0" dirty="0">
                <a:solidFill>
                  <a:srgbClr val="000000"/>
                </a:solidFill>
                <a:latin typeface="+mn-lt"/>
                <a:ea typeface="+mn-ea"/>
                <a:cs typeface="+mn-cs"/>
              </a:rPr>
              <a:t>杠杆是否都是直的？</a:t>
            </a:r>
            <a:endParaRPr lang="zh-CN" altLang="en-US" sz="3200" b="1" kern="1200" baseline="0">
              <a:solidFill>
                <a:srgbClr val="000000"/>
              </a:solidFill>
              <a:latin typeface="+mn-lt"/>
              <a:ea typeface="+mn-ea"/>
              <a:cs typeface="+mn-cs"/>
            </a:endParaRPr>
          </a:p>
        </p:txBody>
      </p:sp>
      <p:sp>
        <p:nvSpPr>
          <p:cNvPr id="59395" name="文本框 59394"/>
          <p:cNvSpPr txBox="1"/>
          <p:nvPr/>
        </p:nvSpPr>
        <p:spPr>
          <a:xfrm>
            <a:off x="1604963" y="479425"/>
            <a:ext cx="5285740" cy="583565"/>
          </a:xfrm>
          <a:prstGeom prst="rect">
            <a:avLst/>
          </a:prstGeom>
          <a:noFill/>
          <a:ln w="9525">
            <a:noFill/>
          </a:ln>
        </p:spPr>
        <p:txBody>
          <a:bodyPr wrap="none" anchor="t">
            <a:spAutoFit/>
          </a:bodyPr>
          <a:lstStyle/>
          <a:p>
            <a:r>
              <a:rPr lang="en-US" altLang="zh-CN" sz="3200" b="1">
                <a:solidFill>
                  <a:srgbClr val="000000"/>
                </a:solidFill>
                <a:latin typeface="Times New Roman" panose="02020603050405020304" pitchFamily="18"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a:t>
            </a:r>
            <a:r>
              <a:rPr lang="zh-CN" altLang="en-US" sz="3200" b="1" dirty="0">
                <a:solidFill>
                  <a:srgbClr val="000000"/>
                </a:solidFill>
                <a:latin typeface="Arial" panose="020B0604020202020204" pitchFamily="34" charset="0"/>
                <a:ea typeface="宋体" panose="02010600030101010101" pitchFamily="2" charset="-122"/>
              </a:rPr>
              <a:t>力臂是一定在杠杆上吗？</a:t>
            </a:r>
            <a:endParaRPr lang="zh-CN" altLang="en-US" sz="3200" b="1">
              <a:solidFill>
                <a:srgbClr val="000000"/>
              </a:solidFill>
              <a:latin typeface="Arial" panose="020B0604020202020204" pitchFamily="34" charset="0"/>
              <a:ea typeface="宋体" panose="02010600030101010101" pitchFamily="2" charset="-122"/>
            </a:endParaRPr>
          </a:p>
        </p:txBody>
      </p:sp>
      <p:sp>
        <p:nvSpPr>
          <p:cNvPr id="59396" name="文本框 59395"/>
          <p:cNvSpPr txBox="1"/>
          <p:nvPr/>
        </p:nvSpPr>
        <p:spPr>
          <a:xfrm>
            <a:off x="1604963" y="3576638"/>
            <a:ext cx="7735570" cy="1076325"/>
          </a:xfrm>
          <a:prstGeom prst="rect">
            <a:avLst/>
          </a:prstGeom>
          <a:noFill/>
          <a:ln w="9525">
            <a:noFill/>
          </a:ln>
        </p:spPr>
        <p:txBody>
          <a:bodyPr wrap="none" anchor="t">
            <a:spAutoFit/>
          </a:bodyPr>
          <a:lstStyle/>
          <a:p>
            <a:r>
              <a:rPr lang="en-US" altLang="zh-CN" sz="3200" b="1">
                <a:solidFill>
                  <a:srgbClr val="000000"/>
                </a:solidFill>
                <a:latin typeface="Times New Roman" panose="02020603050405020304" pitchFamily="18" charset="0"/>
                <a:ea typeface="宋体" panose="02010600030101010101" pitchFamily="2" charset="-122"/>
              </a:rPr>
              <a:t>3</a:t>
            </a:r>
            <a:r>
              <a:rPr lang="zh-CN" altLang="en-US" sz="3200" b="1" dirty="0">
                <a:latin typeface="Arial" panose="020B0604020202020204" pitchFamily="34" charset="0"/>
                <a:ea typeface="宋体" panose="02010600030101010101" pitchFamily="2" charset="-122"/>
              </a:rPr>
              <a:t>．</a:t>
            </a:r>
            <a:r>
              <a:rPr lang="zh-CN" altLang="en-US" sz="3200" b="1" dirty="0">
                <a:solidFill>
                  <a:srgbClr val="000000"/>
                </a:solidFill>
                <a:latin typeface="Arial" panose="020B0604020202020204" pitchFamily="34" charset="0"/>
                <a:ea typeface="宋体" panose="02010600030101010101" pitchFamily="2" charset="-122"/>
              </a:rPr>
              <a:t>若一力作用在杠杆上，作用点不变，但</a:t>
            </a:r>
          </a:p>
          <a:p>
            <a:r>
              <a:rPr lang="zh-CN" altLang="en-US" sz="3200" b="1" dirty="0">
                <a:solidFill>
                  <a:srgbClr val="000000"/>
                </a:solidFill>
                <a:latin typeface="Arial" panose="020B0604020202020204" pitchFamily="34" charset="0"/>
                <a:ea typeface="宋体" panose="02010600030101010101" pitchFamily="2" charset="-122"/>
              </a:rPr>
              <a:t>   作用方向改变，力臂是否改变？</a:t>
            </a:r>
            <a:endParaRPr lang="zh-CN" altLang="en-US" sz="3200" b="1">
              <a:solidFill>
                <a:srgbClr val="000000"/>
              </a:solidFill>
              <a:latin typeface="Arial" panose="020B0604020202020204" pitchFamily="34" charset="0"/>
              <a:ea typeface="宋体" panose="02010600030101010101" pitchFamily="2" charset="-122"/>
            </a:endParaRPr>
          </a:p>
        </p:txBody>
      </p:sp>
      <p:sp>
        <p:nvSpPr>
          <p:cNvPr id="59397" name="文本框 59396"/>
          <p:cNvSpPr txBox="1"/>
          <p:nvPr/>
        </p:nvSpPr>
        <p:spPr>
          <a:xfrm>
            <a:off x="1847850" y="1196975"/>
            <a:ext cx="1816100" cy="583565"/>
          </a:xfrm>
          <a:prstGeom prst="rect">
            <a:avLst/>
          </a:prstGeom>
          <a:noFill/>
          <a:ln w="9525">
            <a:noFill/>
          </a:ln>
        </p:spPr>
        <p:txBody>
          <a:bodyPr wrap="none" anchor="t">
            <a:spAutoFit/>
          </a:bodyPr>
          <a:lstStyle/>
          <a:p>
            <a:r>
              <a:rPr lang="zh-CN" altLang="en-US" sz="3200" b="1" dirty="0">
                <a:solidFill>
                  <a:srgbClr val="FF0000"/>
                </a:solidFill>
                <a:latin typeface="Arial" panose="020B0604020202020204" pitchFamily="34" charset="0"/>
                <a:ea typeface="宋体" panose="02010600030101010101" pitchFamily="2" charset="-122"/>
              </a:rPr>
              <a:t>答：不是</a:t>
            </a:r>
            <a:endParaRPr lang="zh-CN" altLang="en-US" sz="3200" b="1">
              <a:solidFill>
                <a:srgbClr val="FF0000"/>
              </a:solidFill>
              <a:latin typeface="Arial" panose="020B0604020202020204" pitchFamily="34" charset="0"/>
              <a:ea typeface="宋体" panose="02010600030101010101" pitchFamily="2" charset="-122"/>
            </a:endParaRPr>
          </a:p>
        </p:txBody>
      </p:sp>
      <p:sp>
        <p:nvSpPr>
          <p:cNvPr id="59398" name="文本框 59397"/>
          <p:cNvSpPr txBox="1"/>
          <p:nvPr/>
        </p:nvSpPr>
        <p:spPr>
          <a:xfrm>
            <a:off x="1774825" y="2636838"/>
            <a:ext cx="7200900" cy="583565"/>
          </a:xfrm>
          <a:prstGeom prst="rect">
            <a:avLst/>
          </a:prstGeom>
          <a:noFill/>
          <a:ln w="9525">
            <a:noFill/>
          </a:ln>
        </p:spPr>
        <p:txBody>
          <a:bodyPr anchor="t">
            <a:spAutoFit/>
          </a:bodyPr>
          <a:lstStyle/>
          <a:p>
            <a:r>
              <a:rPr lang="zh-CN" altLang="en-US" sz="3200" b="1" dirty="0">
                <a:solidFill>
                  <a:srgbClr val="FF0000"/>
                </a:solidFill>
                <a:latin typeface="Arial" panose="020B0604020202020204" pitchFamily="34" charset="0"/>
                <a:ea typeface="宋体" panose="02010600030101010101" pitchFamily="2" charset="-122"/>
              </a:rPr>
              <a:t>答：杠杆可以是直的，也可以是弯的</a:t>
            </a:r>
            <a:endParaRPr lang="zh-CN" altLang="en-US" sz="3200" b="1">
              <a:solidFill>
                <a:srgbClr val="FF0000"/>
              </a:solidFill>
              <a:latin typeface="Arial" panose="020B0604020202020204" pitchFamily="34" charset="0"/>
              <a:ea typeface="宋体" panose="02010600030101010101" pitchFamily="2" charset="-122"/>
            </a:endParaRPr>
          </a:p>
        </p:txBody>
      </p:sp>
      <p:sp>
        <p:nvSpPr>
          <p:cNvPr id="59399" name="文本框 59398"/>
          <p:cNvSpPr txBox="1"/>
          <p:nvPr/>
        </p:nvSpPr>
        <p:spPr>
          <a:xfrm>
            <a:off x="1919288" y="4941888"/>
            <a:ext cx="3097212" cy="583565"/>
          </a:xfrm>
          <a:prstGeom prst="rect">
            <a:avLst/>
          </a:prstGeom>
          <a:noFill/>
          <a:ln w="9525">
            <a:noFill/>
          </a:ln>
        </p:spPr>
        <p:txBody>
          <a:bodyPr anchor="t">
            <a:spAutoFit/>
          </a:bodyPr>
          <a:lstStyle/>
          <a:p>
            <a:r>
              <a:rPr lang="zh-CN" altLang="en-US" sz="3200" b="1" dirty="0">
                <a:solidFill>
                  <a:srgbClr val="FF0000"/>
                </a:solidFill>
                <a:latin typeface="Arial" panose="020B0604020202020204" pitchFamily="34" charset="0"/>
                <a:ea typeface="宋体" panose="02010600030101010101" pitchFamily="2" charset="-122"/>
              </a:rPr>
              <a:t>答：要改变</a:t>
            </a:r>
            <a:endParaRPr lang="zh-CN" altLang="en-US" sz="3200" b="1">
              <a:solidFill>
                <a:srgbClr val="FF0000"/>
              </a:solidFill>
              <a:latin typeface="Arial" panose="020B0604020202020204" pitchFamily="34" charset="0"/>
              <a:ea typeface="宋体" panose="02010600030101010101" pitchFamily="2" charset="-122"/>
            </a:endParaRPr>
          </a:p>
        </p:txBody>
      </p:sp>
      <p:sp>
        <p:nvSpPr>
          <p:cNvPr id="2" name="文本框 1"/>
          <p:cNvSpPr txBox="1"/>
          <p:nvPr/>
        </p:nvSpPr>
        <p:spPr>
          <a:xfrm>
            <a:off x="335915" y="906780"/>
            <a:ext cx="736600" cy="3523615"/>
          </a:xfrm>
          <a:prstGeom prst="rect">
            <a:avLst/>
          </a:prstGeom>
          <a:noFill/>
        </p:spPr>
        <p:txBody>
          <a:bodyPr vert="eaVert" wrap="none" rtlCol="0">
            <a:spAutoFit/>
          </a:bodyPr>
          <a:lstStyle/>
          <a:p>
            <a:r>
              <a:rPr lang="zh-CN" altLang="en-US" sz="3600"/>
              <a:t>通过上面</a:t>
            </a:r>
            <a:r>
              <a:rPr lang="en-US" altLang="zh-CN" sz="3600"/>
              <a:t>2</a:t>
            </a:r>
            <a:r>
              <a:rPr lang="zh-CN" altLang="en-US" sz="3600"/>
              <a:t>题思考</a:t>
            </a:r>
          </a:p>
        </p:txBody>
      </p:sp>
      <p:grpSp>
        <p:nvGrpSpPr>
          <p:cNvPr id="4111" name="组合 4110"/>
          <p:cNvGrpSpPr/>
          <p:nvPr/>
        </p:nvGrpSpPr>
        <p:grpSpPr>
          <a:xfrm>
            <a:off x="549910" y="94615"/>
            <a:ext cx="11835765"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grpSp>
        <p:nvGrpSpPr>
          <p:cNvPr id="3" name="组合 2"/>
          <p:cNvGrpSpPr/>
          <p:nvPr/>
        </p:nvGrpSpPr>
        <p:grpSpPr>
          <a:xfrm>
            <a:off x="34925" y="95885"/>
            <a:ext cx="11835765" cy="6963410"/>
            <a:chOff x="-17" y="-98"/>
            <a:chExt cx="5760" cy="4320"/>
          </a:xfrm>
        </p:grpSpPr>
        <p:sp>
          <p:nvSpPr>
            <p:cNvPr id="4" name="矩形 3"/>
            <p:cNvSpPr/>
            <p:nvPr/>
          </p:nvSpPr>
          <p:spPr>
            <a:xfrm>
              <a:off x="5609" y="2"/>
              <a:ext cx="133" cy="4120"/>
            </a:xfrm>
            <a:prstGeom prst="rect">
              <a:avLst/>
            </a:prstGeom>
            <a:solidFill>
              <a:srgbClr val="00B299"/>
            </a:solidFill>
            <a:ln w="9525">
              <a:noFill/>
            </a:ln>
          </p:spPr>
          <p:txBody>
            <a:bodyPr/>
            <a:lstStyle/>
            <a:p>
              <a:endParaRPr lang="zh-CN" altLang="en-US"/>
            </a:p>
          </p:txBody>
        </p:sp>
        <p:sp>
          <p:nvSpPr>
            <p:cNvPr id="5" name="矩形 4"/>
            <p:cNvSpPr/>
            <p:nvPr/>
          </p:nvSpPr>
          <p:spPr>
            <a:xfrm>
              <a:off x="-16" y="2"/>
              <a:ext cx="131" cy="4120"/>
            </a:xfrm>
            <a:prstGeom prst="rect">
              <a:avLst/>
            </a:prstGeom>
            <a:solidFill>
              <a:srgbClr val="00B299"/>
            </a:solidFill>
            <a:ln w="9525">
              <a:noFill/>
            </a:ln>
          </p:spPr>
          <p:txBody>
            <a:bodyPr/>
            <a:lstStyle/>
            <a:p>
              <a:endParaRPr lang="zh-CN" altLang="en-US"/>
            </a:p>
          </p:txBody>
        </p:sp>
        <p:sp>
          <p:nvSpPr>
            <p:cNvPr id="6" name="任意多边形 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7" name="任意多边形 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8" name="任意多边形 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9" name="任意多边形 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10" name="任意多边形 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11" name="任意多边形 1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12" name="任意多边形 1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13" name="任意多边形 1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14" name="任意多边形 1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15" name="任意多边形 1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16" name="任意多边形 1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17" name="任意多边形 1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18" name="任意多边形 1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19" name="任意多边形 1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20" name="任意多边形 1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21" name="任意多边形 2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22" name="任意多边形 2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23" name="任意多边形 2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24" name="任意多边形 2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25" name="任意多边形 2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26" name="任意多边形 2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27" name="任意多边形 2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28" name="任意多边形 2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29" name="任意多边形 2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30" name="任意多边形 2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31" name="任意多边形 3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32" name="任意多边形 3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33" name="任意多边形 3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34" name="任意多边形 3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35" name="任意多边形 3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36" name="任意多边形 3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37" name="任意多边形 3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38" name="任意多边形 3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39" name="任意多边形 3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0" name="任意多边形 3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 name="任意多边形 4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2" name="任意多边形 4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3" name="任意多边形 4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4" name="任意多边形 4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5" name="任意多边形 4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6" name="任意多边形 4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7" name="任意多边形 4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8" name="任意多边形 4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9" name="任意多边形 4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50" name="任意多边形 4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51" name="任意多边形 5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52" name="任意多边形 5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53" name="任意多边形 5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54" name="任意多边形 5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55" name="任意多边形 5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56" name="任意多边形 5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57" name="任意多边形 5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58" name="任意多边形 5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59" name="任意多边形 5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60" name="任意多边形 5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61" name="任意多边形 6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62" name="任意多边形 6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63" name="任意多边形 6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64" name="任意多边形 6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65" name="任意多边形 6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66" name="任意多边形 6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67" name="任意多边形 6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68" name="任意多边形 6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69" name="任意多边形 6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70" name="任意多边形 6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71" name="任意多边形 7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72" name="任意多边形 7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73" name="任意多边形 7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74" name="任意多边形 7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75" name="任意多边形 7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76" name="任意多边形 7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77" name="任意多边形 7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78" name="任意多边形 7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79" name="任意多边形 7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80" name="任意多边形 7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81" name="任意多边形 8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82" name="任意多边形 8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83" name="任意多边形 8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84" name="任意多边形 8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85" name="任意多边形 8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86" name="任意多边形 8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87" name="任意多边形 8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88" name="任意多边形 8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89" name="任意多边形 8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90" name="矩形 89"/>
            <p:cNvSpPr/>
            <p:nvPr/>
          </p:nvSpPr>
          <p:spPr>
            <a:xfrm>
              <a:off x="-16" y="4122"/>
              <a:ext cx="5758" cy="100"/>
            </a:xfrm>
            <a:prstGeom prst="rect">
              <a:avLst/>
            </a:prstGeom>
            <a:solidFill>
              <a:srgbClr val="00B299"/>
            </a:solidFill>
            <a:ln w="9525">
              <a:noFill/>
            </a:ln>
          </p:spPr>
          <p:txBody>
            <a:bodyPr/>
            <a:lstStyle/>
            <a:p>
              <a:endParaRPr lang="zh-CN" altLang="en-US"/>
            </a:p>
          </p:txBody>
        </p:sp>
        <p:sp>
          <p:nvSpPr>
            <p:cNvPr id="91" name="任意多边形 90"/>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92" name="任意多边形 91"/>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93" name="任意多边形 92"/>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94" name="任意多边形 93"/>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95" name="任意多边形 94"/>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96" name="任意多边形 95"/>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97" name="任意多边形 96"/>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98" name="任意多边形 97"/>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99" name="任意多边形 98"/>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100" name="任意多边形 99"/>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101" name="任意多边形 100"/>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102" name="任意多边形 101"/>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103" name="任意多边形 102"/>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104" name="任意多边形 103"/>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105" name="任意多边形 104"/>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06" name="任意多边形 105"/>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107" name="任意多边形 106"/>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08" name="任意多边形 107"/>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09" name="任意多边形 108"/>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10" name="任意多边形 109"/>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11" name="任意多边形 110"/>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12" name="任意多边形 111"/>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13" name="任意多边形 112"/>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114" name="任意多边形 113"/>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115" name="任意多边形 114"/>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16" name="任意多边形 115"/>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117" name="任意多边形 116"/>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18" name="任意多边形 117"/>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19" name="任意多边形 118"/>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20" name="任意多边形 119"/>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121" name="任意多边形 120"/>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122" name="任意多边形 121"/>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23" name="任意多边形 122"/>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124" name="任意多边形 123"/>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25" name="任意多边形 124"/>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26" name="任意多边形 125"/>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27" name="任意多边形 126"/>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28" name="任意多边形 127"/>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29" name="任意多边形 128"/>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30" name="任意多边形 129"/>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131" name="任意多边形 130"/>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32" name="任意多边形 131"/>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133" name="任意多边形 132"/>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134" name="任意多边形 133"/>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35" name="矩形 134"/>
            <p:cNvSpPr/>
            <p:nvPr/>
          </p:nvSpPr>
          <p:spPr>
            <a:xfrm>
              <a:off x="4433" y="3"/>
              <a:ext cx="655" cy="98"/>
            </a:xfrm>
            <a:prstGeom prst="rect">
              <a:avLst/>
            </a:prstGeom>
            <a:solidFill>
              <a:srgbClr val="00B299"/>
            </a:solidFill>
            <a:ln w="9525">
              <a:noFill/>
            </a:ln>
          </p:spPr>
          <p:txBody>
            <a:bodyPr/>
            <a:lstStyle/>
            <a:p>
              <a:endParaRPr lang="zh-CN" altLang="en-US"/>
            </a:p>
          </p:txBody>
        </p:sp>
        <p:sp>
          <p:nvSpPr>
            <p:cNvPr id="136" name="矩形 135"/>
            <p:cNvSpPr/>
            <p:nvPr/>
          </p:nvSpPr>
          <p:spPr>
            <a:xfrm>
              <a:off x="3125" y="3"/>
              <a:ext cx="655" cy="98"/>
            </a:xfrm>
            <a:prstGeom prst="rect">
              <a:avLst/>
            </a:prstGeom>
            <a:solidFill>
              <a:srgbClr val="00B299"/>
            </a:solidFill>
            <a:ln w="9525">
              <a:noFill/>
            </a:ln>
          </p:spPr>
          <p:txBody>
            <a:bodyPr/>
            <a:lstStyle/>
            <a:p>
              <a:endParaRPr lang="zh-CN" altLang="en-US"/>
            </a:p>
          </p:txBody>
        </p:sp>
        <p:sp>
          <p:nvSpPr>
            <p:cNvPr id="137" name="矩形 136"/>
            <p:cNvSpPr/>
            <p:nvPr/>
          </p:nvSpPr>
          <p:spPr>
            <a:xfrm>
              <a:off x="1817" y="3"/>
              <a:ext cx="655" cy="98"/>
            </a:xfrm>
            <a:prstGeom prst="rect">
              <a:avLst/>
            </a:prstGeom>
            <a:solidFill>
              <a:srgbClr val="00B299"/>
            </a:solidFill>
            <a:ln w="9525">
              <a:noFill/>
            </a:ln>
          </p:spPr>
          <p:txBody>
            <a:bodyPr/>
            <a:lstStyle/>
            <a:p>
              <a:endParaRPr lang="zh-CN" altLang="en-US"/>
            </a:p>
          </p:txBody>
        </p:sp>
        <p:sp>
          <p:nvSpPr>
            <p:cNvPr id="138" name="矩形 137"/>
            <p:cNvSpPr/>
            <p:nvPr/>
          </p:nvSpPr>
          <p:spPr>
            <a:xfrm>
              <a:off x="507" y="3"/>
              <a:ext cx="654" cy="98"/>
            </a:xfrm>
            <a:prstGeom prst="rect">
              <a:avLst/>
            </a:prstGeom>
            <a:solidFill>
              <a:srgbClr val="00B299"/>
            </a:solidFill>
            <a:ln w="9525">
              <a:noFill/>
            </a:ln>
          </p:spPr>
          <p:txBody>
            <a:bodyPr/>
            <a:lstStyle/>
            <a:p>
              <a:endParaRPr lang="zh-CN" altLang="en-US"/>
            </a:p>
          </p:txBody>
        </p:sp>
        <p:sp>
          <p:nvSpPr>
            <p:cNvPr id="139" name="矩形 138"/>
            <p:cNvSpPr/>
            <p:nvPr/>
          </p:nvSpPr>
          <p:spPr>
            <a:xfrm>
              <a:off x="-16" y="-98"/>
              <a:ext cx="5758" cy="100"/>
            </a:xfrm>
            <a:prstGeom prst="rect">
              <a:avLst/>
            </a:prstGeom>
            <a:solidFill>
              <a:srgbClr val="00B299"/>
            </a:solidFill>
            <a:ln w="9525">
              <a:noFill/>
            </a:ln>
          </p:spPr>
          <p:txBody>
            <a:bodyPr/>
            <a:lstStyle/>
            <a:p>
              <a:endParaRPr lang="zh-CN" altLang="en-US"/>
            </a:p>
          </p:txBody>
        </p:sp>
        <p:sp>
          <p:nvSpPr>
            <p:cNvPr id="140" name="任意多边形 139"/>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141" name="任意多边形 140"/>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142" name="任意多边形 141"/>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143" name="任意多边形 142"/>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gtEl>
                                        <p:attrNameLst>
                                          <p:attrName>style.visibility</p:attrName>
                                        </p:attrNameLst>
                                      </p:cBhvr>
                                      <p:to>
                                        <p:strVal val="visible"/>
                                      </p:to>
                                    </p:set>
                                    <p:anim calcmode="lin" valueType="num">
                                      <p:cBhvr>
                                        <p:cTn id="13" dur="500" fill="hold"/>
                                        <p:tgtEl>
                                          <p:spTgt spid="59395"/>
                                        </p:tgtEl>
                                        <p:attrNameLst>
                                          <p:attrName>ppt_x</p:attrName>
                                        </p:attrNameLst>
                                      </p:cBhvr>
                                      <p:tavLst>
                                        <p:tav tm="0">
                                          <p:val>
                                            <p:strVal val="0-#ppt_w/2"/>
                                          </p:val>
                                        </p:tav>
                                        <p:tav tm="100000">
                                          <p:val>
                                            <p:strVal val="#ppt_x"/>
                                          </p:val>
                                        </p:tav>
                                      </p:tavLst>
                                    </p:anim>
                                    <p:anim calcmode="lin" valueType="num">
                                      <p:cBhvr>
                                        <p:cTn id="14" dur="500" fill="hold"/>
                                        <p:tgtEl>
                                          <p:spTgt spid="593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4">
                                            <p:txEl>
                                              <p:pRg st="0" end="0"/>
                                            </p:txEl>
                                          </p:spTgt>
                                        </p:tgtEl>
                                        <p:attrNameLst>
                                          <p:attrName>style.visibility</p:attrName>
                                        </p:attrNameLst>
                                      </p:cBhvr>
                                      <p:to>
                                        <p:strVal val="visible"/>
                                      </p:to>
                                    </p:set>
                                    <p:anim calcmode="lin" valueType="num">
                                      <p:cBhvr>
                                        <p:cTn id="19" dur="500" fill="hold"/>
                                        <p:tgtEl>
                                          <p:spTgt spid="59394">
                                            <p:txEl>
                                              <p:pRg st="0" end="0"/>
                                            </p:txEl>
                                          </p:spTgt>
                                        </p:tgtEl>
                                        <p:attrNameLst>
                                          <p:attrName>ppt_x</p:attrName>
                                        </p:attrNameLst>
                                      </p:cBhvr>
                                      <p:tavLst>
                                        <p:tav tm="0">
                                          <p:val>
                                            <p:strVal val="0-#ppt_w/2"/>
                                          </p:val>
                                        </p:tav>
                                        <p:tav tm="100000">
                                          <p:val>
                                            <p:strVal val="#ppt_x"/>
                                          </p:val>
                                        </p:tav>
                                      </p:tavLst>
                                    </p:anim>
                                    <p:anim calcmode="lin" valueType="num">
                                      <p:cBhvr>
                                        <p:cTn id="20" dur="500" fill="hold"/>
                                        <p:tgtEl>
                                          <p:spTgt spid="593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396"/>
                                        </p:tgtEl>
                                        <p:attrNameLst>
                                          <p:attrName>style.visibility</p:attrName>
                                        </p:attrNameLst>
                                      </p:cBhvr>
                                      <p:to>
                                        <p:strVal val="visible"/>
                                      </p:to>
                                    </p:set>
                                    <p:anim calcmode="lin" valueType="num">
                                      <p:cBhvr>
                                        <p:cTn id="25" dur="500" fill="hold"/>
                                        <p:tgtEl>
                                          <p:spTgt spid="59396"/>
                                        </p:tgtEl>
                                        <p:attrNameLst>
                                          <p:attrName>ppt_x</p:attrName>
                                        </p:attrNameLst>
                                      </p:cBhvr>
                                      <p:tavLst>
                                        <p:tav tm="0">
                                          <p:val>
                                            <p:strVal val="0-#ppt_w/2"/>
                                          </p:val>
                                        </p:tav>
                                        <p:tav tm="100000">
                                          <p:val>
                                            <p:strVal val="#ppt_x"/>
                                          </p:val>
                                        </p:tav>
                                      </p:tavLst>
                                    </p:anim>
                                    <p:anim calcmode="lin" valueType="num">
                                      <p:cBhvr>
                                        <p:cTn id="26" dur="500" fill="hold"/>
                                        <p:tgtEl>
                                          <p:spTgt spid="593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9397"/>
                                        </p:tgtEl>
                                        <p:attrNameLst>
                                          <p:attrName>style.visibility</p:attrName>
                                        </p:attrNameLst>
                                      </p:cBhvr>
                                      <p:to>
                                        <p:strVal val="visible"/>
                                      </p:to>
                                    </p:set>
                                    <p:anim calcmode="lin" valueType="num">
                                      <p:cBhvr>
                                        <p:cTn id="31" dur="500" fill="hold"/>
                                        <p:tgtEl>
                                          <p:spTgt spid="59397"/>
                                        </p:tgtEl>
                                        <p:attrNameLst>
                                          <p:attrName>ppt_x</p:attrName>
                                        </p:attrNameLst>
                                      </p:cBhvr>
                                      <p:tavLst>
                                        <p:tav tm="0">
                                          <p:val>
                                            <p:strVal val="0-#ppt_w/2"/>
                                          </p:val>
                                        </p:tav>
                                        <p:tav tm="100000">
                                          <p:val>
                                            <p:strVal val="#ppt_x"/>
                                          </p:val>
                                        </p:tav>
                                      </p:tavLst>
                                    </p:anim>
                                    <p:anim calcmode="lin" valueType="num">
                                      <p:cBhvr>
                                        <p:cTn id="32" dur="500" fill="hold"/>
                                        <p:tgtEl>
                                          <p:spTgt spid="5939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9398"/>
                                        </p:tgtEl>
                                        <p:attrNameLst>
                                          <p:attrName>style.visibility</p:attrName>
                                        </p:attrNameLst>
                                      </p:cBhvr>
                                      <p:to>
                                        <p:strVal val="visible"/>
                                      </p:to>
                                    </p:set>
                                    <p:anim calcmode="lin" valueType="num">
                                      <p:cBhvr>
                                        <p:cTn id="37" dur="500" fill="hold"/>
                                        <p:tgtEl>
                                          <p:spTgt spid="59398"/>
                                        </p:tgtEl>
                                        <p:attrNameLst>
                                          <p:attrName>ppt_x</p:attrName>
                                        </p:attrNameLst>
                                      </p:cBhvr>
                                      <p:tavLst>
                                        <p:tav tm="0">
                                          <p:val>
                                            <p:strVal val="0-#ppt_w/2"/>
                                          </p:val>
                                        </p:tav>
                                        <p:tav tm="100000">
                                          <p:val>
                                            <p:strVal val="#ppt_x"/>
                                          </p:val>
                                        </p:tav>
                                      </p:tavLst>
                                    </p:anim>
                                    <p:anim calcmode="lin" valueType="num">
                                      <p:cBhvr>
                                        <p:cTn id="38" dur="500" fill="hold"/>
                                        <p:tgtEl>
                                          <p:spTgt spid="5939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9399"/>
                                        </p:tgtEl>
                                        <p:attrNameLst>
                                          <p:attrName>style.visibility</p:attrName>
                                        </p:attrNameLst>
                                      </p:cBhvr>
                                      <p:to>
                                        <p:strVal val="visible"/>
                                      </p:to>
                                    </p:set>
                                    <p:anim calcmode="lin" valueType="num">
                                      <p:cBhvr>
                                        <p:cTn id="43" dur="500" fill="hold"/>
                                        <p:tgtEl>
                                          <p:spTgt spid="59399"/>
                                        </p:tgtEl>
                                        <p:attrNameLst>
                                          <p:attrName>ppt_x</p:attrName>
                                        </p:attrNameLst>
                                      </p:cBhvr>
                                      <p:tavLst>
                                        <p:tav tm="0">
                                          <p:val>
                                            <p:strVal val="0-#ppt_w/2"/>
                                          </p:val>
                                        </p:tav>
                                        <p:tav tm="100000">
                                          <p:val>
                                            <p:strVal val="#ppt_x"/>
                                          </p:val>
                                        </p:tav>
                                      </p:tavLst>
                                    </p:anim>
                                    <p:anim calcmode="lin" valueType="num">
                                      <p:cBhvr>
                                        <p:cTn id="44" dur="500" fill="hold"/>
                                        <p:tgtEl>
                                          <p:spTgt spid="593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p:bldP spid="59395" grpId="0"/>
      <p:bldP spid="59396" grpId="0"/>
      <p:bldP spid="59397" grpId="0"/>
      <p:bldP spid="59398" grpId="0"/>
      <p:bldP spid="593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p:nvPr/>
        </p:nvSpPr>
        <p:spPr>
          <a:xfrm>
            <a:off x="1524000" y="1412875"/>
            <a:ext cx="9324975" cy="1800225"/>
          </a:xfrm>
          <a:prstGeom prst="rect">
            <a:avLst/>
          </a:prstGeom>
          <a:solidFill>
            <a:srgbClr val="C0C0C0">
              <a:alpha val="20000"/>
            </a:srgbClr>
          </a:solidFill>
          <a:ln w="9525">
            <a:noFill/>
          </a:ln>
        </p:spPr>
        <p:txBody>
          <a:bodyPr wrap="none" anchor="ctr"/>
          <a:lstStyle/>
          <a:p>
            <a:pPr algn="ctr"/>
            <a:endParaRPr lang="zh-CN" altLang="en-US" sz="1800" dirty="0">
              <a:latin typeface="Arial" panose="020B0604020202020204" pitchFamily="34" charset="0"/>
              <a:ea typeface="宋体" panose="02010600030101010101" pitchFamily="2" charset="-122"/>
            </a:endParaRPr>
          </a:p>
        </p:txBody>
      </p:sp>
      <p:sp>
        <p:nvSpPr>
          <p:cNvPr id="20483" name="Rectangle 3"/>
          <p:cNvSpPr/>
          <p:nvPr/>
        </p:nvSpPr>
        <p:spPr>
          <a:xfrm>
            <a:off x="838200" y="1000125"/>
            <a:ext cx="8895715" cy="1476375"/>
          </a:xfrm>
          <a:prstGeom prst="rect">
            <a:avLst/>
          </a:prstGeom>
          <a:noFill/>
          <a:ln w="9525">
            <a:noFill/>
          </a:ln>
        </p:spPr>
        <p:txBody>
          <a:bodyPr wrap="square" anchor="t">
            <a:spAutoFit/>
          </a:bodyPr>
          <a:lstStyle/>
          <a:p>
            <a:pPr indent="0" defTabSz="914400">
              <a:lnSpc>
                <a:spcPct val="150000"/>
              </a:lnSpc>
              <a:buClr>
                <a:srgbClr val="D7181F"/>
              </a:buClr>
              <a:buFont typeface="Wingdings" panose="05000000000000000000" pitchFamily="2" charset="2"/>
              <a:buNone/>
              <a:tabLst>
                <a:tab pos="4460875" algn="l"/>
              </a:tabLst>
            </a:pPr>
            <a:r>
              <a:rPr lang="zh-CN" altLang="en-US" sz="3200" b="1" dirty="0">
                <a:solidFill>
                  <a:srgbClr val="CC0000"/>
                </a:solidFill>
                <a:latin typeface="Arial" panose="020B0604020202020204" pitchFamily="34" charset="0"/>
                <a:ea typeface="宋体" panose="02010600030101010101" pitchFamily="2" charset="-122"/>
              </a:rPr>
              <a:t>什么是杠杆平衡？                 </a:t>
            </a:r>
            <a:r>
              <a:rPr lang="zh-CN" altLang="en-US" sz="2800" b="1" dirty="0">
                <a:latin typeface="Arial" panose="020B0604020202020204" pitchFamily="34" charset="0"/>
                <a:ea typeface="宋体" panose="02010600030101010101" pitchFamily="2" charset="-122"/>
              </a:rPr>
              <a:t>当杠杆在动力和阻力的作用下，处于水平静止状态，我们说杠杆平衡了</a:t>
            </a:r>
            <a:r>
              <a:rPr lang="zh-CN" altLang="en-US" sz="2400" b="1" dirty="0">
                <a:latin typeface="Arial" panose="020B0604020202020204" pitchFamily="34" charset="0"/>
                <a:ea typeface="宋体" panose="02010600030101010101" pitchFamily="2" charset="-122"/>
              </a:rPr>
              <a:t>。</a:t>
            </a:r>
            <a:endParaRPr lang="en-US" altLang="zh-CN" sz="2400" b="1" dirty="0">
              <a:latin typeface="Arial" panose="020B0604020202020204" pitchFamily="34" charset="0"/>
              <a:ea typeface="宋体" panose="02010600030101010101" pitchFamily="2" charset="-122"/>
            </a:endParaRPr>
          </a:p>
        </p:txBody>
      </p:sp>
      <p:sp>
        <p:nvSpPr>
          <p:cNvPr id="2" name="Rectangle 4"/>
          <p:cNvSpPr>
            <a:spLocks noGrp="1"/>
          </p:cNvSpPr>
          <p:nvPr>
            <p:ph type="title"/>
          </p:nvPr>
        </p:nvSpPr>
        <p:spPr>
          <a:xfrm>
            <a:off x="838200" y="86995"/>
            <a:ext cx="10515600" cy="1036320"/>
          </a:xfrm>
        </p:spPr>
        <p:txBody>
          <a:bodyPr vert="horz" wrap="square" lIns="91440" tIns="45720" rIns="91440" bIns="45720" anchor="ctr"/>
          <a:lstStyle/>
          <a:p>
            <a:pPr eaLnBrk="1" hangingPunct="1"/>
            <a:r>
              <a:rPr lang="zh-CN" altLang="en-US" sz="3200" dirty="0">
                <a:latin typeface="黑体" panose="02010609060101010101" pitchFamily="2" charset="-122"/>
                <a:ea typeface="黑体" panose="02010609060101010101" pitchFamily="2" charset="-122"/>
              </a:rPr>
              <a:t>三、实验探究：杠杆的平衡条件</a:t>
            </a:r>
          </a:p>
        </p:txBody>
      </p:sp>
      <p:sp>
        <p:nvSpPr>
          <p:cNvPr id="20485" name="Rectangle 5"/>
          <p:cNvSpPr/>
          <p:nvPr/>
        </p:nvSpPr>
        <p:spPr>
          <a:xfrm>
            <a:off x="675005" y="2580640"/>
            <a:ext cx="10520680" cy="829945"/>
          </a:xfrm>
          <a:prstGeom prst="rect">
            <a:avLst/>
          </a:prstGeom>
          <a:noFill/>
          <a:ln w="9525">
            <a:noFill/>
          </a:ln>
        </p:spPr>
        <p:txBody>
          <a:bodyPr wrap="square" anchor="t">
            <a:spAutoFit/>
          </a:bodyPr>
          <a:lstStyle/>
          <a:p>
            <a:pPr indent="0" defTabSz="914400">
              <a:lnSpc>
                <a:spcPct val="150000"/>
              </a:lnSpc>
              <a:buClr>
                <a:srgbClr val="D7181F"/>
              </a:buClr>
              <a:buFont typeface="Wingdings" panose="05000000000000000000" pitchFamily="2" charset="2"/>
              <a:buNone/>
              <a:tabLst>
                <a:tab pos="4460875" algn="l"/>
              </a:tabLst>
            </a:pPr>
            <a:r>
              <a:rPr lang="zh-CN" altLang="en-US" sz="3200" b="1" dirty="0">
                <a:solidFill>
                  <a:srgbClr val="CC0000"/>
                </a:solidFill>
                <a:latin typeface="Arial" panose="020B0604020202020204" pitchFamily="34" charset="0"/>
                <a:ea typeface="宋体" panose="02010600030101010101" pitchFamily="2" charset="-122"/>
              </a:rPr>
              <a:t>实验器材            </a:t>
            </a:r>
            <a:r>
              <a:rPr lang="zh-CN" altLang="en-US" sz="2800" b="1" dirty="0">
                <a:latin typeface="Arial" panose="020B0604020202020204" pitchFamily="34" charset="0"/>
                <a:ea typeface="宋体" panose="02010600030101010101" pitchFamily="2" charset="-122"/>
              </a:rPr>
              <a:t>带有刻度的</a:t>
            </a:r>
            <a:r>
              <a:rPr lang="zh-CN" altLang="en-US" sz="2800" b="1" dirty="0">
                <a:solidFill>
                  <a:schemeClr val="tx2"/>
                </a:solidFill>
                <a:latin typeface="Arial" panose="020B0604020202020204" pitchFamily="34" charset="0"/>
                <a:ea typeface="宋体" panose="02010600030101010101" pitchFamily="2" charset="-122"/>
              </a:rPr>
              <a:t>杠杆</a:t>
            </a:r>
            <a:r>
              <a:rPr lang="zh-CN" altLang="en-US" sz="2800" b="1" dirty="0">
                <a:latin typeface="Arial" panose="020B0604020202020204" pitchFamily="34" charset="0"/>
                <a:ea typeface="宋体" panose="02010600030101010101" pitchFamily="2" charset="-122"/>
              </a:rPr>
              <a:t>、</a:t>
            </a:r>
            <a:r>
              <a:rPr lang="zh-CN" altLang="en-US" sz="2800" b="1" dirty="0">
                <a:solidFill>
                  <a:schemeClr val="tx2"/>
                </a:solidFill>
                <a:latin typeface="Arial" panose="020B0604020202020204" pitchFamily="34" charset="0"/>
                <a:ea typeface="宋体" panose="02010600030101010101" pitchFamily="2" charset="-122"/>
              </a:rPr>
              <a:t>支架台</a:t>
            </a:r>
            <a:r>
              <a:rPr lang="zh-CN" altLang="en-US" sz="2800" b="1" dirty="0">
                <a:latin typeface="Arial" panose="020B0604020202020204" pitchFamily="34" charset="0"/>
                <a:ea typeface="宋体" panose="02010600030101010101" pitchFamily="2" charset="-122"/>
              </a:rPr>
              <a:t>、若干个</a:t>
            </a:r>
            <a:r>
              <a:rPr lang="zh-CN" altLang="en-US" sz="2800" b="1" dirty="0">
                <a:solidFill>
                  <a:schemeClr val="tx2"/>
                </a:solidFill>
                <a:latin typeface="Arial" panose="020B0604020202020204" pitchFamily="34" charset="0"/>
                <a:ea typeface="宋体" panose="02010600030101010101" pitchFamily="2" charset="-122"/>
              </a:rPr>
              <a:t>钩码</a:t>
            </a:r>
            <a:r>
              <a:rPr lang="zh-CN" altLang="en-US" sz="2800" b="1" dirty="0">
                <a:latin typeface="Arial" panose="020B0604020202020204" pitchFamily="34" charset="0"/>
                <a:ea typeface="宋体" panose="02010600030101010101" pitchFamily="2" charset="-122"/>
              </a:rPr>
              <a:t>等等</a:t>
            </a:r>
            <a:endParaRPr lang="en-US" altLang="zh-CN" sz="2800" b="1" dirty="0">
              <a:latin typeface="Arial" panose="020B0604020202020204" pitchFamily="34" charset="0"/>
              <a:ea typeface="宋体" panose="02010600030101010101" pitchFamily="2" charset="-122"/>
            </a:endParaRPr>
          </a:p>
        </p:txBody>
      </p:sp>
      <p:grpSp>
        <p:nvGrpSpPr>
          <p:cNvPr id="3" name="Group 6"/>
          <p:cNvGrpSpPr/>
          <p:nvPr/>
        </p:nvGrpSpPr>
        <p:grpSpPr>
          <a:xfrm>
            <a:off x="2567305" y="3502660"/>
            <a:ext cx="8281670" cy="3021965"/>
            <a:chOff x="0" y="0"/>
            <a:chExt cx="4534" cy="1373"/>
          </a:xfrm>
        </p:grpSpPr>
        <p:pic>
          <p:nvPicPr>
            <p:cNvPr id="20486" name="Picture 7" descr="2223"/>
            <p:cNvPicPr>
              <a:picLocks noChangeAspect="1"/>
            </p:cNvPicPr>
            <p:nvPr/>
          </p:nvPicPr>
          <p:blipFill>
            <a:blip r:embed="rId2"/>
            <a:stretch>
              <a:fillRect/>
            </a:stretch>
          </p:blipFill>
          <p:spPr>
            <a:xfrm>
              <a:off x="0" y="0"/>
              <a:ext cx="1996" cy="1373"/>
            </a:xfrm>
            <a:prstGeom prst="rect">
              <a:avLst/>
            </a:prstGeom>
            <a:noFill/>
            <a:ln w="9525">
              <a:noFill/>
            </a:ln>
          </p:spPr>
        </p:pic>
        <p:grpSp>
          <p:nvGrpSpPr>
            <p:cNvPr id="20487" name="Group 8"/>
            <p:cNvGrpSpPr/>
            <p:nvPr/>
          </p:nvGrpSpPr>
          <p:grpSpPr>
            <a:xfrm>
              <a:off x="3448" y="512"/>
              <a:ext cx="1086" cy="304"/>
              <a:chOff x="0" y="0"/>
              <a:chExt cx="1440" cy="448"/>
            </a:xfrm>
          </p:grpSpPr>
          <p:sp>
            <p:nvSpPr>
              <p:cNvPr id="20488" name="Freeform 10"/>
              <p:cNvSpPr/>
              <p:nvPr/>
            </p:nvSpPr>
            <p:spPr>
              <a:xfrm>
                <a:off x="85" y="258"/>
                <a:ext cx="1270" cy="190"/>
              </a:xfrm>
              <a:custGeom>
                <a:avLst/>
                <a:gdLst/>
                <a:ahLst/>
                <a:cxnLst>
                  <a:cxn ang="0">
                    <a:pos x="1440" y="143"/>
                  </a:cxn>
                  <a:cxn ang="0">
                    <a:pos x="1434" y="142"/>
                  </a:cxn>
                  <a:cxn ang="0">
                    <a:pos x="1414" y="139"/>
                  </a:cxn>
                  <a:cxn ang="0">
                    <a:pos x="1381" y="136"/>
                  </a:cxn>
                  <a:cxn ang="0">
                    <a:pos x="1335" y="132"/>
                  </a:cxn>
                  <a:cxn ang="0">
                    <a:pos x="1276" y="126"/>
                  </a:cxn>
                  <a:cxn ang="0">
                    <a:pos x="1207" y="121"/>
                  </a:cxn>
                  <a:cxn ang="0">
                    <a:pos x="1126" y="116"/>
                  </a:cxn>
                  <a:cxn ang="0">
                    <a:pos x="1036" y="112"/>
                  </a:cxn>
                  <a:cxn ang="0">
                    <a:pos x="939" y="108"/>
                  </a:cxn>
                  <a:cxn ang="0">
                    <a:pos x="831" y="105"/>
                  </a:cxn>
                  <a:cxn ang="0">
                    <a:pos x="714" y="105"/>
                  </a:cxn>
                  <a:cxn ang="0">
                    <a:pos x="599" y="105"/>
                  </a:cxn>
                  <a:cxn ang="0">
                    <a:pos x="493" y="108"/>
                  </a:cxn>
                  <a:cxn ang="0">
                    <a:pos x="396" y="112"/>
                  </a:cxn>
                  <a:cxn ang="0">
                    <a:pos x="306" y="116"/>
                  </a:cxn>
                  <a:cxn ang="0">
                    <a:pos x="229" y="121"/>
                  </a:cxn>
                  <a:cxn ang="0">
                    <a:pos x="162" y="126"/>
                  </a:cxn>
                  <a:cxn ang="0">
                    <a:pos x="105" y="132"/>
                  </a:cxn>
                  <a:cxn ang="0">
                    <a:pos x="59" y="136"/>
                  </a:cxn>
                  <a:cxn ang="0">
                    <a:pos x="26" y="139"/>
                  </a:cxn>
                  <a:cxn ang="0">
                    <a:pos x="8" y="142"/>
                  </a:cxn>
                  <a:cxn ang="0">
                    <a:pos x="0" y="143"/>
                  </a:cxn>
                  <a:cxn ang="0">
                    <a:pos x="0" y="35"/>
                  </a:cxn>
                  <a:cxn ang="0">
                    <a:pos x="720" y="0"/>
                  </a:cxn>
                  <a:cxn ang="0">
                    <a:pos x="1440" y="35"/>
                  </a:cxn>
                  <a:cxn ang="0">
                    <a:pos x="1440" y="143"/>
                  </a:cxn>
                  <a:cxn ang="0">
                    <a:pos x="1440" y="143"/>
                  </a:cxn>
                </a:cxnLst>
                <a:rect l="0" t="0" r="0" b="0"/>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9525">
                <a:noFill/>
              </a:ln>
            </p:spPr>
            <p:txBody>
              <a:bodyPr/>
              <a:lstStyle/>
              <a:p>
                <a:endParaRPr lang="zh-CN" altLang="en-US"/>
              </a:p>
            </p:txBody>
          </p:sp>
          <p:sp>
            <p:nvSpPr>
              <p:cNvPr id="20490" name="Rectangle 11"/>
              <p:cNvSpPr>
                <a:spLocks noChangeArrowheads="1"/>
              </p:cNvSpPr>
              <p:nvPr/>
            </p:nvSpPr>
            <p:spPr bwMode="auto">
              <a:xfrm>
                <a:off x="0" y="0"/>
                <a:ext cx="1440" cy="393"/>
              </a:xfrm>
              <a:prstGeom prst="rect">
                <a:avLst/>
              </a:prstGeom>
              <a:solidFill>
                <a:schemeClr val="tx2"/>
              </a:solidFill>
              <a:ln w="9525">
                <a:no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Arial" panose="020B0604020202020204" pitchFamily="34" charset="0"/>
                  </a:rPr>
                  <a:t>实验装置</a:t>
                </a:r>
              </a:p>
            </p:txBody>
          </p:sp>
        </p:grpSp>
        <p:sp>
          <p:nvSpPr>
            <p:cNvPr id="4" name="Line 20"/>
            <p:cNvSpPr/>
            <p:nvPr/>
          </p:nvSpPr>
          <p:spPr>
            <a:xfrm flipV="1">
              <a:off x="2087" y="648"/>
              <a:ext cx="1224" cy="0"/>
            </a:xfrm>
            <a:prstGeom prst="line">
              <a:avLst/>
            </a:prstGeom>
            <a:ln w="38100" cap="rnd" cmpd="sng">
              <a:solidFill>
                <a:srgbClr val="969696"/>
              </a:solidFill>
              <a:prstDash val="sysDot"/>
              <a:round/>
              <a:headEnd type="none" w="med" len="med"/>
              <a:tailEnd type="oval" w="med" len="med"/>
            </a:ln>
          </p:spPr>
        </p:sp>
      </p:grpSp>
      <p:grpSp>
        <p:nvGrpSpPr>
          <p:cNvPr id="4111" name="组合 4110"/>
          <p:cNvGrpSpPr/>
          <p:nvPr/>
        </p:nvGrpSpPr>
        <p:grpSpPr>
          <a:xfrm>
            <a:off x="229235" y="48895"/>
            <a:ext cx="11835765"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wipe(down)">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444230" y="2194243"/>
            <a:ext cx="2622550" cy="1163637"/>
            <a:chOff x="0" y="0"/>
            <a:chExt cx="1652" cy="733"/>
          </a:xfrm>
        </p:grpSpPr>
        <p:sp>
          <p:nvSpPr>
            <p:cNvPr id="21506" name="AutoShape 3"/>
            <p:cNvSpPr/>
            <p:nvPr/>
          </p:nvSpPr>
          <p:spPr>
            <a:xfrm>
              <a:off x="0" y="0"/>
              <a:ext cx="1652" cy="733"/>
            </a:xfrm>
            <a:prstGeom prst="homePlate">
              <a:avLst>
                <a:gd name="adj" fmla="val 39012"/>
              </a:avLst>
            </a:prstGeom>
            <a:solidFill>
              <a:srgbClr val="333333"/>
            </a:solidFill>
            <a:ln w="28575" cap="flat" cmpd="sng">
              <a:solidFill>
                <a:srgbClr val="F8F8F8"/>
              </a:solidFill>
              <a:prstDash val="solid"/>
              <a:miter/>
              <a:headEnd type="none" w="med" len="med"/>
              <a:tailEnd type="none" w="med" len="med"/>
            </a:ln>
            <a:effectLst>
              <a:outerShdw dist="107763" dir="2699999" algn="ctr" rotWithShape="0">
                <a:srgbClr val="000000">
                  <a:alpha val="50000"/>
                </a:srgbClr>
              </a:outerShdw>
            </a:effectLst>
          </p:spPr>
          <p:txBody>
            <a:bodyPr wrap="none" anchor="ctr"/>
            <a:lstStyle/>
            <a:p>
              <a:endParaRPr lang="zh-CN" altLang="en-US" dirty="0">
                <a:latin typeface="Arial" panose="020B0604020202020204" pitchFamily="34" charset="0"/>
              </a:endParaRPr>
            </a:p>
          </p:txBody>
        </p:sp>
        <p:sp>
          <p:nvSpPr>
            <p:cNvPr id="21507" name="Rectangle 4"/>
            <p:cNvSpPr/>
            <p:nvPr/>
          </p:nvSpPr>
          <p:spPr>
            <a:xfrm>
              <a:off x="408" y="218"/>
              <a:ext cx="1122" cy="290"/>
            </a:xfrm>
            <a:prstGeom prst="rect">
              <a:avLst/>
            </a:prstGeom>
            <a:noFill/>
            <a:ln w="9525">
              <a:noFill/>
            </a:ln>
          </p:spPr>
          <p:txBody>
            <a:bodyPr anchor="t">
              <a:spAutoFit/>
            </a:bodyPr>
            <a:lstStyle/>
            <a:p>
              <a:pPr algn="ctr" eaLnBrk="0" hangingPunct="0"/>
              <a:r>
                <a:rPr lang="en-US" altLang="zh-CN" sz="2400" b="1" dirty="0">
                  <a:solidFill>
                    <a:srgbClr val="FEFEFE"/>
                  </a:solidFill>
                  <a:latin typeface="Arial" panose="020B0604020202020204" pitchFamily="34" charset="0"/>
                  <a:ea typeface="宋体" panose="02010600030101010101" pitchFamily="2" charset="-122"/>
                </a:rPr>
                <a:t>4.</a:t>
              </a:r>
              <a:r>
                <a:rPr lang="zh-CN" altLang="en-US" sz="2400" b="1" dirty="0">
                  <a:solidFill>
                    <a:srgbClr val="FEFEFE"/>
                  </a:solidFill>
                  <a:latin typeface="Arial" panose="020B0604020202020204" pitchFamily="34" charset="0"/>
                  <a:ea typeface="宋体" panose="02010600030101010101" pitchFamily="2" charset="-122"/>
                </a:rPr>
                <a:t>分析论证</a:t>
              </a:r>
            </a:p>
          </p:txBody>
        </p:sp>
      </p:grpSp>
      <p:grpSp>
        <p:nvGrpSpPr>
          <p:cNvPr id="3" name="Group 5"/>
          <p:cNvGrpSpPr/>
          <p:nvPr/>
        </p:nvGrpSpPr>
        <p:grpSpPr>
          <a:xfrm>
            <a:off x="6194425" y="2168843"/>
            <a:ext cx="2622550" cy="1163637"/>
            <a:chOff x="0" y="0"/>
            <a:chExt cx="1652" cy="733"/>
          </a:xfrm>
        </p:grpSpPr>
        <p:sp>
          <p:nvSpPr>
            <p:cNvPr id="21509" name="AutoShape 6"/>
            <p:cNvSpPr/>
            <p:nvPr/>
          </p:nvSpPr>
          <p:spPr>
            <a:xfrm>
              <a:off x="0" y="0"/>
              <a:ext cx="1652" cy="733"/>
            </a:xfrm>
            <a:prstGeom prst="homePlate">
              <a:avLst>
                <a:gd name="adj" fmla="val 39012"/>
              </a:avLst>
            </a:prstGeom>
            <a:gradFill rotWithShape="1">
              <a:gsLst>
                <a:gs pos="0">
                  <a:srgbClr val="5F71BC"/>
                </a:gs>
                <a:gs pos="100000">
                  <a:schemeClr val="folHlink"/>
                </a:gs>
              </a:gsLst>
              <a:lin ang="5400000" scaled="1"/>
              <a:tileRect/>
            </a:gradFill>
            <a:ln w="28575" cap="flat" cmpd="sng">
              <a:solidFill>
                <a:srgbClr val="F8F8F8"/>
              </a:solidFill>
              <a:prstDash val="solid"/>
              <a:miter/>
              <a:headEnd type="none" w="med" len="med"/>
              <a:tailEnd type="none" w="med" len="med"/>
            </a:ln>
            <a:effectLst>
              <a:outerShdw dist="107763" dir="2699999" algn="ctr" rotWithShape="0">
                <a:srgbClr val="000000">
                  <a:alpha val="50000"/>
                </a:srgbClr>
              </a:outerShdw>
            </a:effectLst>
          </p:spPr>
          <p:txBody>
            <a:bodyPr wrap="none" anchor="ctr"/>
            <a:lstStyle/>
            <a:p>
              <a:endParaRPr lang="zh-CN" altLang="en-US" dirty="0">
                <a:latin typeface="Arial" panose="020B0604020202020204" pitchFamily="34" charset="0"/>
              </a:endParaRPr>
            </a:p>
          </p:txBody>
        </p:sp>
        <p:grpSp>
          <p:nvGrpSpPr>
            <p:cNvPr id="21510" name="Group 7"/>
            <p:cNvGrpSpPr/>
            <p:nvPr/>
          </p:nvGrpSpPr>
          <p:grpSpPr>
            <a:xfrm>
              <a:off x="303" y="121"/>
              <a:ext cx="1155" cy="523"/>
              <a:chOff x="0" y="0"/>
              <a:chExt cx="1155" cy="523"/>
            </a:xfrm>
          </p:grpSpPr>
          <p:sp>
            <p:nvSpPr>
              <p:cNvPr id="21511" name="Rectangle 8"/>
              <p:cNvSpPr/>
              <p:nvPr/>
            </p:nvSpPr>
            <p:spPr>
              <a:xfrm>
                <a:off x="215" y="0"/>
                <a:ext cx="940" cy="523"/>
              </a:xfrm>
              <a:prstGeom prst="rect">
                <a:avLst/>
              </a:prstGeom>
              <a:noFill/>
              <a:ln w="9525">
                <a:noFill/>
              </a:ln>
            </p:spPr>
            <p:txBody>
              <a:bodyPr anchor="t">
                <a:spAutoFit/>
              </a:bodyPr>
              <a:lstStyle/>
              <a:p>
                <a:pPr algn="ctr" eaLnBrk="0" hangingPunct="0"/>
                <a:r>
                  <a:rPr lang="zh-CN" altLang="en-US" sz="2400" b="1" dirty="0">
                    <a:solidFill>
                      <a:srgbClr val="FEFEFE"/>
                    </a:solidFill>
                    <a:latin typeface="Arial" panose="020B0604020202020204" pitchFamily="34" charset="0"/>
                    <a:ea typeface="宋体" panose="02010600030101010101" pitchFamily="2" charset="-122"/>
                  </a:rPr>
                  <a:t>制定计划</a:t>
                </a:r>
              </a:p>
              <a:p>
                <a:pPr algn="ctr" eaLnBrk="0" hangingPunct="0"/>
                <a:r>
                  <a:rPr lang="zh-CN" altLang="en-US" sz="2400" b="1" dirty="0">
                    <a:solidFill>
                      <a:srgbClr val="FEFEFE"/>
                    </a:solidFill>
                    <a:latin typeface="Arial" panose="020B0604020202020204" pitchFamily="34" charset="0"/>
                    <a:ea typeface="宋体" panose="02010600030101010101" pitchFamily="2" charset="-122"/>
                  </a:rPr>
                  <a:t>进行实验</a:t>
                </a:r>
              </a:p>
            </p:txBody>
          </p:sp>
          <p:sp>
            <p:nvSpPr>
              <p:cNvPr id="21512" name="Rectangle 9"/>
              <p:cNvSpPr/>
              <p:nvPr/>
            </p:nvSpPr>
            <p:spPr>
              <a:xfrm>
                <a:off x="0" y="97"/>
                <a:ext cx="441" cy="293"/>
              </a:xfrm>
              <a:prstGeom prst="rect">
                <a:avLst/>
              </a:prstGeom>
              <a:noFill/>
              <a:ln w="9525">
                <a:noFill/>
              </a:ln>
            </p:spPr>
            <p:txBody>
              <a:bodyPr anchor="t">
                <a:spAutoFit/>
              </a:bodyPr>
              <a:lstStyle/>
              <a:p>
                <a:pPr algn="ctr" eaLnBrk="0" hangingPunct="0"/>
                <a:r>
                  <a:rPr lang="en-US" altLang="zh-CN" sz="2400" b="1" dirty="0">
                    <a:solidFill>
                      <a:srgbClr val="FEFEFE"/>
                    </a:solidFill>
                    <a:latin typeface="Arial" panose="020B0604020202020204" pitchFamily="34" charset="0"/>
                    <a:ea typeface="宋体" panose="02010600030101010101" pitchFamily="2" charset="-122"/>
                  </a:rPr>
                  <a:t>3.</a:t>
                </a:r>
              </a:p>
            </p:txBody>
          </p:sp>
        </p:grpSp>
      </p:grpSp>
      <p:grpSp>
        <p:nvGrpSpPr>
          <p:cNvPr id="5" name="Group 10"/>
          <p:cNvGrpSpPr/>
          <p:nvPr/>
        </p:nvGrpSpPr>
        <p:grpSpPr>
          <a:xfrm>
            <a:off x="3574733" y="2168843"/>
            <a:ext cx="2855912" cy="1163637"/>
            <a:chOff x="0" y="0"/>
            <a:chExt cx="1799" cy="733"/>
          </a:xfrm>
        </p:grpSpPr>
        <p:sp>
          <p:nvSpPr>
            <p:cNvPr id="21514" name="AutoShape 11"/>
            <p:cNvSpPr/>
            <p:nvPr/>
          </p:nvSpPr>
          <p:spPr>
            <a:xfrm>
              <a:off x="0" y="0"/>
              <a:ext cx="1799" cy="733"/>
            </a:xfrm>
            <a:prstGeom prst="homePlate">
              <a:avLst>
                <a:gd name="adj" fmla="val 42279"/>
              </a:avLst>
            </a:prstGeom>
            <a:gradFill rotWithShape="1">
              <a:gsLst>
                <a:gs pos="0">
                  <a:srgbClr val="98400F"/>
                </a:gs>
                <a:gs pos="100000">
                  <a:schemeClr val="accent2"/>
                </a:gs>
              </a:gsLst>
              <a:lin ang="5400000" scaled="1"/>
              <a:tileRect/>
            </a:gradFill>
            <a:ln w="28575" cap="flat" cmpd="sng">
              <a:solidFill>
                <a:srgbClr val="F8F8F8"/>
              </a:solidFill>
              <a:prstDash val="solid"/>
              <a:miter/>
              <a:headEnd type="none" w="med" len="med"/>
              <a:tailEnd type="none" w="med" len="med"/>
            </a:ln>
            <a:effectLst>
              <a:outerShdw dist="107763" dir="2699999" algn="ctr" rotWithShape="0">
                <a:srgbClr val="000000">
                  <a:alpha val="50000"/>
                </a:srgbClr>
              </a:outerShdw>
            </a:effectLst>
          </p:spPr>
          <p:txBody>
            <a:bodyPr wrap="none" anchor="ctr"/>
            <a:lstStyle/>
            <a:p>
              <a:endParaRPr lang="zh-CN" altLang="en-US" dirty="0">
                <a:latin typeface="Arial" panose="020B0604020202020204" pitchFamily="34" charset="0"/>
              </a:endParaRPr>
            </a:p>
          </p:txBody>
        </p:sp>
        <p:sp>
          <p:nvSpPr>
            <p:cNvPr id="21515" name="Rectangle 12"/>
            <p:cNvSpPr/>
            <p:nvPr/>
          </p:nvSpPr>
          <p:spPr>
            <a:xfrm>
              <a:off x="454" y="234"/>
              <a:ext cx="1270" cy="290"/>
            </a:xfrm>
            <a:prstGeom prst="rect">
              <a:avLst/>
            </a:prstGeom>
            <a:noFill/>
            <a:ln w="9525">
              <a:noFill/>
            </a:ln>
          </p:spPr>
          <p:txBody>
            <a:bodyPr anchor="t">
              <a:spAutoFit/>
            </a:bodyPr>
            <a:lstStyle/>
            <a:p>
              <a:pPr algn="ctr" eaLnBrk="0" hangingPunct="0"/>
              <a:r>
                <a:rPr lang="en-US" altLang="zh-CN" sz="2400" b="1" dirty="0">
                  <a:solidFill>
                    <a:srgbClr val="FEFEFE"/>
                  </a:solidFill>
                  <a:latin typeface="Arial" panose="020B0604020202020204" pitchFamily="34" charset="0"/>
                  <a:ea typeface="宋体" panose="02010600030101010101" pitchFamily="2" charset="-122"/>
                </a:rPr>
                <a:t>2.</a:t>
              </a:r>
              <a:r>
                <a:rPr lang="zh-CN" altLang="en-US" sz="2400" b="1" dirty="0">
                  <a:solidFill>
                    <a:srgbClr val="FEFEFE"/>
                  </a:solidFill>
                  <a:latin typeface="Arial" panose="020B0604020202020204" pitchFamily="34" charset="0"/>
                  <a:ea typeface="宋体" panose="02010600030101010101" pitchFamily="2" charset="-122"/>
                </a:rPr>
                <a:t>猜想与假设</a:t>
              </a:r>
              <a:endParaRPr lang="en-US" altLang="zh-CN" sz="2400" b="1" dirty="0">
                <a:solidFill>
                  <a:srgbClr val="FEFEFE"/>
                </a:solidFill>
                <a:latin typeface="Arial" panose="020B0604020202020204" pitchFamily="34" charset="0"/>
                <a:ea typeface="宋体" panose="02010600030101010101" pitchFamily="2" charset="-122"/>
              </a:endParaRPr>
            </a:p>
          </p:txBody>
        </p:sp>
      </p:grpSp>
      <p:sp>
        <p:nvSpPr>
          <p:cNvPr id="21516" name="Rectangle 13"/>
          <p:cNvSpPr>
            <a:spLocks noGrp="1"/>
          </p:cNvSpPr>
          <p:nvPr>
            <p:ph type="title"/>
          </p:nvPr>
        </p:nvSpPr>
        <p:spPr/>
        <p:txBody>
          <a:bodyPr vert="horz" wrap="square" lIns="91440" tIns="45720" rIns="91440" bIns="45720" anchor="ctr"/>
          <a:lstStyle/>
          <a:p>
            <a:pPr eaLnBrk="1" hangingPunct="1"/>
            <a:r>
              <a:rPr lang="zh-CN" altLang="en-US" sz="3200" dirty="0">
                <a:ea typeface="黑体" panose="02010609060101010101" pitchFamily="2" charset="-122"/>
              </a:rPr>
              <a:t>科学探究的基本过程</a:t>
            </a:r>
          </a:p>
        </p:txBody>
      </p:sp>
      <p:sp>
        <p:nvSpPr>
          <p:cNvPr id="21518" name="Rectangle 14"/>
          <p:cNvSpPr>
            <a:spLocks noChangeArrowheads="1"/>
          </p:cNvSpPr>
          <p:nvPr/>
        </p:nvSpPr>
        <p:spPr bwMode="auto">
          <a:xfrm>
            <a:off x="5039995" y="906463"/>
            <a:ext cx="5400675" cy="553085"/>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000" b="0" i="0" u="none" strike="noStrike" kern="1200" cap="none" spc="0" normalizeH="0" baseline="0" noProof="0" smtClean="0">
                <a:ln>
                  <a:noFill/>
                </a:ln>
                <a:solidFill>
                  <a:schemeClr val="tx1"/>
                </a:solidFill>
                <a:effectLst>
                  <a:outerShdw blurRad="38100" dist="38100" dir="2700000" algn="tl">
                    <a:srgbClr val="FFFFFF"/>
                  </a:outerShdw>
                </a:effectLst>
                <a:uLnTx/>
                <a:uFillTx/>
                <a:latin typeface="Arial" panose="020B0604020202020204" pitchFamily="34" charset="0"/>
                <a:ea typeface="宋体" panose="02010600030101010101" pitchFamily="2" charset="-122"/>
                <a:cs typeface="Arial" panose="020B0604020202020204" pitchFamily="34" charset="0"/>
              </a:rPr>
              <a:t>“实验探究：杠杆的平衡条件”</a:t>
            </a:r>
          </a:p>
        </p:txBody>
      </p:sp>
      <p:grpSp>
        <p:nvGrpSpPr>
          <p:cNvPr id="6" name="Group 15"/>
          <p:cNvGrpSpPr/>
          <p:nvPr/>
        </p:nvGrpSpPr>
        <p:grpSpPr>
          <a:xfrm>
            <a:off x="1236345" y="2188528"/>
            <a:ext cx="2455863" cy="1163637"/>
            <a:chOff x="0" y="0"/>
            <a:chExt cx="1547" cy="733"/>
          </a:xfrm>
        </p:grpSpPr>
        <p:sp>
          <p:nvSpPr>
            <p:cNvPr id="21519" name="AutoShape 16"/>
            <p:cNvSpPr/>
            <p:nvPr/>
          </p:nvSpPr>
          <p:spPr>
            <a:xfrm>
              <a:off x="0" y="0"/>
              <a:ext cx="1547" cy="733"/>
            </a:xfrm>
            <a:prstGeom prst="homePlate">
              <a:avLst>
                <a:gd name="adj" fmla="val 42786"/>
              </a:avLst>
            </a:prstGeom>
            <a:gradFill rotWithShape="1">
              <a:gsLst>
                <a:gs pos="0">
                  <a:srgbClr val="4E879B"/>
                </a:gs>
                <a:gs pos="100000">
                  <a:schemeClr val="accent1"/>
                </a:gs>
              </a:gsLst>
              <a:lin ang="5400000" scaled="1"/>
              <a:tileRect/>
            </a:gradFill>
            <a:ln w="28575" cap="flat" cmpd="sng">
              <a:solidFill>
                <a:srgbClr val="F8F8F8"/>
              </a:solidFill>
              <a:prstDash val="solid"/>
              <a:miter/>
              <a:headEnd type="none" w="med" len="med"/>
              <a:tailEnd type="none" w="med" len="med"/>
            </a:ln>
            <a:effectLst>
              <a:outerShdw dist="107763" dir="2699999" algn="ctr" rotWithShape="0">
                <a:srgbClr val="000000">
                  <a:alpha val="50000"/>
                </a:srgbClr>
              </a:outerShdw>
            </a:effectLst>
          </p:spPr>
          <p:txBody>
            <a:bodyPr wrap="none" anchor="ctr"/>
            <a:lstStyle/>
            <a:p>
              <a:endParaRPr lang="zh-CN" altLang="en-US" dirty="0">
                <a:latin typeface="Arial" panose="020B0604020202020204" pitchFamily="34" charset="0"/>
              </a:endParaRPr>
            </a:p>
          </p:txBody>
        </p:sp>
        <p:sp>
          <p:nvSpPr>
            <p:cNvPr id="21520" name="Rectangle 17"/>
            <p:cNvSpPr/>
            <p:nvPr/>
          </p:nvSpPr>
          <p:spPr>
            <a:xfrm>
              <a:off x="0" y="218"/>
              <a:ext cx="1242" cy="290"/>
            </a:xfrm>
            <a:prstGeom prst="rect">
              <a:avLst/>
            </a:prstGeom>
            <a:noFill/>
            <a:ln w="9525">
              <a:noFill/>
            </a:ln>
          </p:spPr>
          <p:txBody>
            <a:bodyPr anchor="t">
              <a:spAutoFit/>
            </a:bodyPr>
            <a:lstStyle/>
            <a:p>
              <a:pPr algn="ctr" eaLnBrk="0" hangingPunct="0"/>
              <a:r>
                <a:rPr lang="en-US" altLang="zh-CN" sz="2400" b="1" dirty="0">
                  <a:solidFill>
                    <a:srgbClr val="FEFEFE"/>
                  </a:solidFill>
                  <a:latin typeface="Arial" panose="020B0604020202020204" pitchFamily="34" charset="0"/>
                  <a:ea typeface="宋体" panose="02010600030101010101" pitchFamily="2" charset="-122"/>
                </a:rPr>
                <a:t>1.</a:t>
              </a:r>
              <a:r>
                <a:rPr lang="zh-CN" altLang="en-US" sz="2400" b="1" dirty="0">
                  <a:solidFill>
                    <a:srgbClr val="FEFEFE"/>
                  </a:solidFill>
                  <a:latin typeface="Arial" panose="020B0604020202020204" pitchFamily="34" charset="0"/>
                  <a:ea typeface="宋体" panose="02010600030101010101" pitchFamily="2" charset="-122"/>
                </a:rPr>
                <a:t>提出问题</a:t>
              </a:r>
            </a:p>
          </p:txBody>
        </p:sp>
      </p:grpSp>
      <p:sp>
        <p:nvSpPr>
          <p:cNvPr id="22530" name="Rectangle 3"/>
          <p:cNvSpPr>
            <a:spLocks noGrp="1"/>
          </p:cNvSpPr>
          <p:nvPr/>
        </p:nvSpPr>
        <p:spPr>
          <a:xfrm>
            <a:off x="579544" y="3746183"/>
            <a:ext cx="9448800" cy="685800"/>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altLang="zh-CN" sz="3200" dirty="0">
                <a:ea typeface="黑体" panose="02010609060101010101" pitchFamily="2" charset="-122"/>
              </a:rPr>
              <a:t>1</a:t>
            </a:r>
            <a:r>
              <a:rPr lang="zh-CN" altLang="en-US" sz="3200" dirty="0">
                <a:ea typeface="黑体" panose="02010609060101010101" pitchFamily="2" charset="-122"/>
              </a:rPr>
              <a:t>、提出问题</a:t>
            </a:r>
          </a:p>
        </p:txBody>
      </p:sp>
      <p:sp>
        <p:nvSpPr>
          <p:cNvPr id="22532" name="Rectangle 21"/>
          <p:cNvSpPr/>
          <p:nvPr/>
        </p:nvSpPr>
        <p:spPr>
          <a:xfrm>
            <a:off x="3277870" y="4049713"/>
            <a:ext cx="7991475" cy="1038860"/>
          </a:xfrm>
          <a:prstGeom prst="rect">
            <a:avLst/>
          </a:prstGeom>
          <a:noFill/>
          <a:ln w="9525">
            <a:noFill/>
          </a:ln>
        </p:spPr>
        <p:txBody>
          <a:bodyPr anchor="t">
            <a:spAutoFit/>
          </a:bodyPr>
          <a:lstStyle/>
          <a:p>
            <a:pPr eaLnBrk="0" hangingPunct="0">
              <a:lnSpc>
                <a:spcPct val="110000"/>
              </a:lnSpc>
              <a:buChar char="•"/>
            </a:pPr>
            <a:r>
              <a:rPr lang="zh-CN" altLang="en-US" sz="2800" b="1" dirty="0">
                <a:solidFill>
                  <a:srgbClr val="F60000"/>
                </a:solidFill>
                <a:latin typeface="Arial" panose="020B0604020202020204" pitchFamily="34" charset="0"/>
                <a:ea typeface="宋体" panose="02010600030101010101" pitchFamily="2" charset="-122"/>
              </a:rPr>
              <a:t>   杠杆平衡时，动力、动力臂、阻力、阻力臂之间存在着怎样的关系？</a:t>
            </a:r>
          </a:p>
        </p:txBody>
      </p:sp>
      <p:sp>
        <p:nvSpPr>
          <p:cNvPr id="22533" name="Rectangle 21"/>
          <p:cNvSpPr/>
          <p:nvPr/>
        </p:nvSpPr>
        <p:spPr>
          <a:xfrm>
            <a:off x="2654618" y="5287328"/>
            <a:ext cx="7632700" cy="565150"/>
          </a:xfrm>
          <a:prstGeom prst="rect">
            <a:avLst/>
          </a:prstGeom>
          <a:noFill/>
          <a:ln w="9525">
            <a:noFill/>
          </a:ln>
        </p:spPr>
        <p:txBody>
          <a:bodyPr anchor="t">
            <a:spAutoFit/>
          </a:bodyPr>
          <a:lstStyle/>
          <a:p>
            <a:pPr eaLnBrk="0" hangingPunct="0">
              <a:lnSpc>
                <a:spcPct val="110000"/>
              </a:lnSpc>
            </a:pPr>
            <a:r>
              <a:rPr lang="en-US" altLang="zh-CN" sz="2800" b="1" dirty="0">
                <a:latin typeface="Arial" panose="020B0604020202020204" pitchFamily="34" charset="0"/>
                <a:ea typeface="宋体" panose="02010600030101010101" pitchFamily="2" charset="-122"/>
              </a:rPr>
              <a:t>F1</a:t>
            </a:r>
            <a:r>
              <a:rPr lang="zh-CN" altLang="en-US" sz="2800" b="1" dirty="0">
                <a:latin typeface="Arial" panose="020B0604020202020204" pitchFamily="34" charset="0"/>
                <a:ea typeface="宋体" panose="02010600030101010101" pitchFamily="2" charset="-122"/>
              </a:rPr>
              <a:t>、</a:t>
            </a:r>
            <a:r>
              <a:rPr lang="en-US" altLang="zh-CN" sz="2800" b="1" dirty="0">
                <a:latin typeface="Arial" panose="020B0604020202020204" pitchFamily="34" charset="0"/>
                <a:ea typeface="宋体" panose="02010600030101010101" pitchFamily="2" charset="-122"/>
              </a:rPr>
              <a:t>F2</a:t>
            </a:r>
            <a:r>
              <a:rPr lang="zh-CN" altLang="en-US" sz="2800" b="1" dirty="0">
                <a:latin typeface="Arial" panose="020B0604020202020204" pitchFamily="34" charset="0"/>
                <a:ea typeface="宋体" panose="02010600030101010101" pitchFamily="2" charset="-122"/>
              </a:rPr>
              <a:t>、</a:t>
            </a:r>
            <a:r>
              <a:rPr lang="en-US" altLang="zh-CN" sz="2800" b="1" dirty="0">
                <a:latin typeface="Arial" panose="020B0604020202020204" pitchFamily="34" charset="0"/>
                <a:ea typeface="宋体" panose="02010600030101010101" pitchFamily="2" charset="-122"/>
              </a:rPr>
              <a:t>L1</a:t>
            </a:r>
            <a:r>
              <a:rPr lang="zh-CN" altLang="en-US" sz="2800" b="1" dirty="0">
                <a:latin typeface="Arial" panose="020B0604020202020204" pitchFamily="34" charset="0"/>
                <a:ea typeface="宋体" panose="02010600030101010101" pitchFamily="2" charset="-122"/>
              </a:rPr>
              <a:t>、</a:t>
            </a:r>
            <a:r>
              <a:rPr lang="en-US" altLang="zh-CN" sz="2800" b="1" dirty="0">
                <a:latin typeface="Arial" panose="020B0604020202020204" pitchFamily="34" charset="0"/>
                <a:ea typeface="宋体" panose="02010600030101010101" pitchFamily="2" charset="-122"/>
              </a:rPr>
              <a:t>L2</a:t>
            </a:r>
            <a:r>
              <a:rPr lang="zh-CN" altLang="en-US" sz="2800" b="1" dirty="0">
                <a:latin typeface="Arial" panose="020B0604020202020204" pitchFamily="34" charset="0"/>
                <a:ea typeface="宋体" panose="02010600030101010101" pitchFamily="2" charset="-122"/>
              </a:rPr>
              <a:t>之间存在什么关系呢？</a:t>
            </a:r>
            <a:endParaRPr lang="en-US" altLang="zh-CN" sz="2800" b="1" dirty="0">
              <a:latin typeface="Arial" panose="020B0604020202020204" pitchFamily="34" charset="0"/>
              <a:ea typeface="宋体" panose="02010600030101010101" pitchFamily="2" charset="-122"/>
            </a:endParaRPr>
          </a:p>
        </p:txBody>
      </p:sp>
      <p:grpSp>
        <p:nvGrpSpPr>
          <p:cNvPr id="4111" name="组合 4110"/>
          <p:cNvGrpSpPr/>
          <p:nvPr/>
        </p:nvGrpSpPr>
        <p:grpSpPr>
          <a:xfrm>
            <a:off x="213360" y="132715"/>
            <a:ext cx="11835765"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blinds(horizontal)">
                                      <p:cBhvr>
                                        <p:cTn id="7" dur="500"/>
                                        <p:tgtEl>
                                          <p:spTgt spid="215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530"/>
                                        </p:tgtEl>
                                        <p:attrNameLst>
                                          <p:attrName>style.visibility</p:attrName>
                                        </p:attrNameLst>
                                      </p:cBhvr>
                                      <p:to>
                                        <p:strVal val="visible"/>
                                      </p:to>
                                    </p:set>
                                    <p:anim calcmode="lin" valueType="num">
                                      <p:cBhvr additive="base">
                                        <p:cTn id="36" dur="500" fill="hold"/>
                                        <p:tgtEl>
                                          <p:spTgt spid="22530"/>
                                        </p:tgtEl>
                                        <p:attrNameLst>
                                          <p:attrName>ppt_x</p:attrName>
                                        </p:attrNameLst>
                                      </p:cBhvr>
                                      <p:tavLst>
                                        <p:tav tm="0">
                                          <p:val>
                                            <p:strVal val="#ppt_x"/>
                                          </p:val>
                                        </p:tav>
                                        <p:tav tm="100000">
                                          <p:val>
                                            <p:strVal val="#ppt_x"/>
                                          </p:val>
                                        </p:tav>
                                      </p:tavLst>
                                    </p:anim>
                                    <p:anim calcmode="lin" valueType="num">
                                      <p:cBhvr additive="base">
                                        <p:cTn id="37"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2532"/>
                                        </p:tgtEl>
                                        <p:attrNameLst>
                                          <p:attrName>style.visibility</p:attrName>
                                        </p:attrNameLst>
                                      </p:cBhvr>
                                      <p:to>
                                        <p:strVal val="visible"/>
                                      </p:to>
                                    </p:set>
                                    <p:animEffect transition="in" filter="slide(fromBottom)">
                                      <p:cBhvr>
                                        <p:cTn id="42" dur="500"/>
                                        <p:tgtEl>
                                          <p:spTgt spid="2253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2533"/>
                                        </p:tgtEl>
                                        <p:attrNameLst>
                                          <p:attrName>style.visibility</p:attrName>
                                        </p:attrNameLst>
                                      </p:cBhvr>
                                      <p:to>
                                        <p:strVal val="visible"/>
                                      </p:to>
                                    </p:set>
                                    <p:anim calcmode="lin" valueType="num">
                                      <p:cBhvr>
                                        <p:cTn id="47" dur="500" fill="hold"/>
                                        <p:tgtEl>
                                          <p:spTgt spid="22533"/>
                                        </p:tgtEl>
                                        <p:attrNameLst>
                                          <p:attrName>ppt_w</p:attrName>
                                        </p:attrNameLst>
                                      </p:cBhvr>
                                      <p:tavLst>
                                        <p:tav tm="0">
                                          <p:val>
                                            <p:fltVal val="0"/>
                                          </p:val>
                                        </p:tav>
                                        <p:tav tm="100000">
                                          <p:val>
                                            <p:strVal val="#ppt_w"/>
                                          </p:val>
                                        </p:tav>
                                      </p:tavLst>
                                    </p:anim>
                                    <p:anim calcmode="lin" valueType="num">
                                      <p:cBhvr>
                                        <p:cTn id="48" dur="500" fill="hold"/>
                                        <p:tgtEl>
                                          <p:spTgt spid="22533"/>
                                        </p:tgtEl>
                                        <p:attrNameLst>
                                          <p:attrName>ppt_h</p:attrName>
                                        </p:attrNameLst>
                                      </p:cBhvr>
                                      <p:tavLst>
                                        <p:tav tm="0">
                                          <p:val>
                                            <p:fltVal val="0"/>
                                          </p:val>
                                        </p:tav>
                                        <p:tav tm="100000">
                                          <p:val>
                                            <p:strVal val="#ppt_h"/>
                                          </p:val>
                                        </p:tav>
                                      </p:tavLst>
                                    </p:anim>
                                    <p:animEffect transition="in" filter="fade">
                                      <p:cBhvr>
                                        <p:cTn id="49"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bldLvl="0" animBg="1"/>
      <p:bldP spid="22530" grpId="0"/>
      <p:bldP spid="22532" grpId="0"/>
      <p:bldP spid="225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69"/>
          <p:cNvSpPr>
            <a:spLocks noGrp="1"/>
          </p:cNvSpPr>
          <p:nvPr>
            <p:ph type="title" idx="4294967295"/>
          </p:nvPr>
        </p:nvSpPr>
        <p:spPr/>
        <p:txBody>
          <a:bodyPr vert="horz" wrap="square" lIns="91440" tIns="45720" rIns="91440" bIns="45720" anchor="ctr"/>
          <a:lstStyle/>
          <a:p>
            <a:pPr eaLnBrk="1" hangingPunct="1"/>
            <a:r>
              <a:rPr lang="en-US" altLang="zh-CN" sz="3200" dirty="0">
                <a:ea typeface="黑体" panose="02010609060101010101" pitchFamily="2" charset="-122"/>
              </a:rPr>
              <a:t>2</a:t>
            </a:r>
            <a:r>
              <a:rPr lang="zh-CN" altLang="en-US" sz="3200" dirty="0">
                <a:ea typeface="黑体" panose="02010609060101010101" pitchFamily="2" charset="-122"/>
              </a:rPr>
              <a:t>、猜想与假设</a:t>
            </a:r>
            <a:endParaRPr lang="en-US" altLang="zh-CN" sz="3200" dirty="0">
              <a:ea typeface="黑体" panose="02010609060101010101" pitchFamily="2" charset="-122"/>
            </a:endParaRPr>
          </a:p>
        </p:txBody>
      </p:sp>
      <p:sp>
        <p:nvSpPr>
          <p:cNvPr id="23555" name="Line 3"/>
          <p:cNvSpPr/>
          <p:nvPr/>
        </p:nvSpPr>
        <p:spPr>
          <a:xfrm>
            <a:off x="3733800" y="2133600"/>
            <a:ext cx="0" cy="3124200"/>
          </a:xfrm>
          <a:prstGeom prst="line">
            <a:avLst/>
          </a:prstGeom>
          <a:ln w="19050" cap="flat" cmpd="sng">
            <a:solidFill>
              <a:srgbClr val="808080"/>
            </a:solidFill>
            <a:prstDash val="solid"/>
            <a:round/>
            <a:headEnd type="none" w="med" len="med"/>
            <a:tailEnd type="none" w="med" len="med"/>
          </a:ln>
        </p:spPr>
      </p:sp>
      <p:grpSp>
        <p:nvGrpSpPr>
          <p:cNvPr id="2" name="Group 4"/>
          <p:cNvGrpSpPr/>
          <p:nvPr/>
        </p:nvGrpSpPr>
        <p:grpSpPr>
          <a:xfrm>
            <a:off x="2865438" y="1757363"/>
            <a:ext cx="6858000" cy="712787"/>
            <a:chOff x="0" y="0"/>
            <a:chExt cx="4320" cy="449"/>
          </a:xfrm>
        </p:grpSpPr>
        <p:sp>
          <p:nvSpPr>
            <p:cNvPr id="23556" name="Line 18"/>
            <p:cNvSpPr/>
            <p:nvPr/>
          </p:nvSpPr>
          <p:spPr>
            <a:xfrm>
              <a:off x="576" y="449"/>
              <a:ext cx="3744" cy="0"/>
            </a:xfrm>
            <a:prstGeom prst="line">
              <a:avLst/>
            </a:prstGeom>
            <a:ln w="38100" cap="rnd" cmpd="sng">
              <a:solidFill>
                <a:srgbClr val="969696"/>
              </a:solidFill>
              <a:prstDash val="sysDot"/>
              <a:round/>
              <a:headEnd type="none" w="med" len="med"/>
              <a:tailEnd type="oval" w="med" len="med"/>
            </a:ln>
          </p:spPr>
        </p:sp>
        <p:grpSp>
          <p:nvGrpSpPr>
            <p:cNvPr id="23557" name="Group 6"/>
            <p:cNvGrpSpPr/>
            <p:nvPr/>
          </p:nvGrpSpPr>
          <p:grpSpPr>
            <a:xfrm>
              <a:off x="0" y="0"/>
              <a:ext cx="2712" cy="304"/>
              <a:chOff x="0" y="0"/>
              <a:chExt cx="2712" cy="304"/>
            </a:xfrm>
          </p:grpSpPr>
          <p:grpSp>
            <p:nvGrpSpPr>
              <p:cNvPr id="23558" name="Group 7"/>
              <p:cNvGrpSpPr/>
              <p:nvPr/>
            </p:nvGrpSpPr>
            <p:grpSpPr>
              <a:xfrm>
                <a:off x="0" y="0"/>
                <a:ext cx="1086" cy="304"/>
                <a:chOff x="0" y="0"/>
                <a:chExt cx="1440" cy="448"/>
              </a:xfrm>
            </p:grpSpPr>
            <p:sp>
              <p:nvSpPr>
                <p:cNvPr id="23559" name="Freeform 4"/>
                <p:cNvSpPr/>
                <p:nvPr/>
              </p:nvSpPr>
              <p:spPr>
                <a:xfrm>
                  <a:off x="85" y="258"/>
                  <a:ext cx="1270" cy="190"/>
                </a:xfrm>
                <a:custGeom>
                  <a:avLst/>
                  <a:gdLst/>
                  <a:ahLst/>
                  <a:cxnLst>
                    <a:cxn ang="0">
                      <a:pos x="1440" y="143"/>
                    </a:cxn>
                    <a:cxn ang="0">
                      <a:pos x="1434" y="142"/>
                    </a:cxn>
                    <a:cxn ang="0">
                      <a:pos x="1414" y="139"/>
                    </a:cxn>
                    <a:cxn ang="0">
                      <a:pos x="1381" y="136"/>
                    </a:cxn>
                    <a:cxn ang="0">
                      <a:pos x="1335" y="132"/>
                    </a:cxn>
                    <a:cxn ang="0">
                      <a:pos x="1276" y="126"/>
                    </a:cxn>
                    <a:cxn ang="0">
                      <a:pos x="1207" y="121"/>
                    </a:cxn>
                    <a:cxn ang="0">
                      <a:pos x="1126" y="116"/>
                    </a:cxn>
                    <a:cxn ang="0">
                      <a:pos x="1036" y="112"/>
                    </a:cxn>
                    <a:cxn ang="0">
                      <a:pos x="939" y="108"/>
                    </a:cxn>
                    <a:cxn ang="0">
                      <a:pos x="831" y="105"/>
                    </a:cxn>
                    <a:cxn ang="0">
                      <a:pos x="714" y="105"/>
                    </a:cxn>
                    <a:cxn ang="0">
                      <a:pos x="599" y="105"/>
                    </a:cxn>
                    <a:cxn ang="0">
                      <a:pos x="493" y="108"/>
                    </a:cxn>
                    <a:cxn ang="0">
                      <a:pos x="396" y="112"/>
                    </a:cxn>
                    <a:cxn ang="0">
                      <a:pos x="306" y="116"/>
                    </a:cxn>
                    <a:cxn ang="0">
                      <a:pos x="229" y="121"/>
                    </a:cxn>
                    <a:cxn ang="0">
                      <a:pos x="162" y="126"/>
                    </a:cxn>
                    <a:cxn ang="0">
                      <a:pos x="105" y="132"/>
                    </a:cxn>
                    <a:cxn ang="0">
                      <a:pos x="59" y="136"/>
                    </a:cxn>
                    <a:cxn ang="0">
                      <a:pos x="26" y="139"/>
                    </a:cxn>
                    <a:cxn ang="0">
                      <a:pos x="8" y="142"/>
                    </a:cxn>
                    <a:cxn ang="0">
                      <a:pos x="0" y="143"/>
                    </a:cxn>
                    <a:cxn ang="0">
                      <a:pos x="0" y="35"/>
                    </a:cxn>
                    <a:cxn ang="0">
                      <a:pos x="720" y="0"/>
                    </a:cxn>
                    <a:cxn ang="0">
                      <a:pos x="1440" y="35"/>
                    </a:cxn>
                    <a:cxn ang="0">
                      <a:pos x="1440" y="143"/>
                    </a:cxn>
                    <a:cxn ang="0">
                      <a:pos x="1440" y="143"/>
                    </a:cxn>
                  </a:cxnLst>
                  <a:rect l="0" t="0" r="0" b="0"/>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9525">
                  <a:noFill/>
                </a:ln>
              </p:spPr>
              <p:txBody>
                <a:bodyPr/>
                <a:lstStyle/>
                <a:p>
                  <a:endParaRPr lang="zh-CN" altLang="en-US"/>
                </a:p>
              </p:txBody>
            </p:sp>
            <p:sp>
              <p:nvSpPr>
                <p:cNvPr id="23561" name="Rectangle 5"/>
                <p:cNvSpPr>
                  <a:spLocks noChangeArrowheads="1"/>
                </p:cNvSpPr>
                <p:nvPr/>
              </p:nvSpPr>
              <p:spPr bwMode="auto">
                <a:xfrm>
                  <a:off x="0" y="0"/>
                  <a:ext cx="1440" cy="393"/>
                </a:xfrm>
                <a:prstGeom prst="rect">
                  <a:avLst/>
                </a:prstGeom>
                <a:gradFill rotWithShape="1">
                  <a:gsLst>
                    <a:gs pos="0">
                      <a:schemeClr val="hlink"/>
                    </a:gs>
                    <a:gs pos="100000">
                      <a:schemeClr val="hlink">
                        <a:gamma/>
                        <a:tint val="63529"/>
                        <a:invGamma/>
                      </a:schemeClr>
                    </a:gs>
                  </a:gsLst>
                  <a:lin ang="18900000" scaled="1"/>
                </a:gradFill>
                <a:ln w="9525">
                  <a:no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charset="0"/>
                      <a:ea typeface="宋体" panose="02010600030101010101" pitchFamily="2" charset="-122"/>
                      <a:cs typeface="Arial" panose="020B0604020202020204" pitchFamily="34" charset="0"/>
                    </a:rPr>
                    <a:t>假设</a:t>
                  </a:r>
                  <a:r>
                    <a:rPr kumimoji="0" lang="en-US" sz="18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charset="0"/>
                      <a:ea typeface="宋体" panose="02010600030101010101" pitchFamily="2" charset="-122"/>
                      <a:cs typeface="Arial" panose="020B0604020202020204" pitchFamily="34" charset="0"/>
                    </a:rPr>
                    <a:t>1</a:t>
                  </a:r>
                </a:p>
              </p:txBody>
            </p:sp>
          </p:grpSp>
          <p:sp>
            <p:nvSpPr>
              <p:cNvPr id="3" name="Text Box 21"/>
              <p:cNvSpPr txBox="1"/>
              <p:nvPr/>
            </p:nvSpPr>
            <p:spPr>
              <a:xfrm>
                <a:off x="1436" y="10"/>
                <a:ext cx="1276" cy="251"/>
              </a:xfrm>
              <a:prstGeom prst="rect">
                <a:avLst/>
              </a:prstGeom>
              <a:noFill/>
              <a:ln w="9525">
                <a:noFill/>
              </a:ln>
            </p:spPr>
            <p:txBody>
              <a:bodyPr wrap="none" anchor="t">
                <a:spAutoFit/>
              </a:bodyPr>
              <a:lstStyle/>
              <a:p>
                <a:pPr eaLnBrk="0" hangingPunct="0"/>
                <a:r>
                  <a:rPr lang="en-US" altLang="zh-CN" sz="2000" dirty="0">
                    <a:solidFill>
                      <a:srgbClr val="000000"/>
                    </a:solidFill>
                    <a:latin typeface="Verdana" panose="020B0604030504040204" pitchFamily="34" charset="0"/>
                    <a:ea typeface="宋体" panose="02010600030101010101" pitchFamily="2" charset="-122"/>
                  </a:rPr>
                  <a:t>F1+L1=F2+L2</a:t>
                </a:r>
              </a:p>
            </p:txBody>
          </p:sp>
        </p:grpSp>
      </p:grpSp>
      <p:grpSp>
        <p:nvGrpSpPr>
          <p:cNvPr id="5" name="Group 11"/>
          <p:cNvGrpSpPr/>
          <p:nvPr/>
        </p:nvGrpSpPr>
        <p:grpSpPr>
          <a:xfrm>
            <a:off x="2865438" y="2900363"/>
            <a:ext cx="6858000" cy="814387"/>
            <a:chOff x="0" y="0"/>
            <a:chExt cx="4320" cy="513"/>
          </a:xfrm>
        </p:grpSpPr>
        <p:sp>
          <p:nvSpPr>
            <p:cNvPr id="23563" name="Line 19"/>
            <p:cNvSpPr/>
            <p:nvPr/>
          </p:nvSpPr>
          <p:spPr>
            <a:xfrm>
              <a:off x="576" y="513"/>
              <a:ext cx="3744" cy="0"/>
            </a:xfrm>
            <a:prstGeom prst="line">
              <a:avLst/>
            </a:prstGeom>
            <a:ln w="38100" cap="rnd" cmpd="sng">
              <a:solidFill>
                <a:srgbClr val="969696"/>
              </a:solidFill>
              <a:prstDash val="sysDot"/>
              <a:round/>
              <a:headEnd type="none" w="med" len="med"/>
              <a:tailEnd type="oval" w="med" len="med"/>
            </a:ln>
          </p:spPr>
        </p:sp>
        <p:grpSp>
          <p:nvGrpSpPr>
            <p:cNvPr id="23564" name="Group 13"/>
            <p:cNvGrpSpPr/>
            <p:nvPr/>
          </p:nvGrpSpPr>
          <p:grpSpPr>
            <a:xfrm>
              <a:off x="0" y="0"/>
              <a:ext cx="2576" cy="304"/>
              <a:chOff x="0" y="0"/>
              <a:chExt cx="2576" cy="304"/>
            </a:xfrm>
          </p:grpSpPr>
          <p:grpSp>
            <p:nvGrpSpPr>
              <p:cNvPr id="23565" name="Group 14"/>
              <p:cNvGrpSpPr/>
              <p:nvPr/>
            </p:nvGrpSpPr>
            <p:grpSpPr>
              <a:xfrm>
                <a:off x="0" y="0"/>
                <a:ext cx="1086" cy="304"/>
                <a:chOff x="0" y="0"/>
                <a:chExt cx="1440" cy="448"/>
              </a:xfrm>
            </p:grpSpPr>
            <p:sp>
              <p:nvSpPr>
                <p:cNvPr id="23566" name="Freeform 7"/>
                <p:cNvSpPr/>
                <p:nvPr/>
              </p:nvSpPr>
              <p:spPr>
                <a:xfrm>
                  <a:off x="85" y="258"/>
                  <a:ext cx="1270" cy="190"/>
                </a:xfrm>
                <a:custGeom>
                  <a:avLst/>
                  <a:gdLst/>
                  <a:ahLst/>
                  <a:cxnLst>
                    <a:cxn ang="0">
                      <a:pos x="1440" y="143"/>
                    </a:cxn>
                    <a:cxn ang="0">
                      <a:pos x="1434" y="142"/>
                    </a:cxn>
                    <a:cxn ang="0">
                      <a:pos x="1414" y="139"/>
                    </a:cxn>
                    <a:cxn ang="0">
                      <a:pos x="1381" y="136"/>
                    </a:cxn>
                    <a:cxn ang="0">
                      <a:pos x="1335" y="132"/>
                    </a:cxn>
                    <a:cxn ang="0">
                      <a:pos x="1276" y="126"/>
                    </a:cxn>
                    <a:cxn ang="0">
                      <a:pos x="1207" y="121"/>
                    </a:cxn>
                    <a:cxn ang="0">
                      <a:pos x="1126" y="116"/>
                    </a:cxn>
                    <a:cxn ang="0">
                      <a:pos x="1036" y="112"/>
                    </a:cxn>
                    <a:cxn ang="0">
                      <a:pos x="939" y="108"/>
                    </a:cxn>
                    <a:cxn ang="0">
                      <a:pos x="831" y="105"/>
                    </a:cxn>
                    <a:cxn ang="0">
                      <a:pos x="714" y="105"/>
                    </a:cxn>
                    <a:cxn ang="0">
                      <a:pos x="599" y="105"/>
                    </a:cxn>
                    <a:cxn ang="0">
                      <a:pos x="493" y="108"/>
                    </a:cxn>
                    <a:cxn ang="0">
                      <a:pos x="396" y="112"/>
                    </a:cxn>
                    <a:cxn ang="0">
                      <a:pos x="306" y="116"/>
                    </a:cxn>
                    <a:cxn ang="0">
                      <a:pos x="229" y="121"/>
                    </a:cxn>
                    <a:cxn ang="0">
                      <a:pos x="162" y="126"/>
                    </a:cxn>
                    <a:cxn ang="0">
                      <a:pos x="105" y="132"/>
                    </a:cxn>
                    <a:cxn ang="0">
                      <a:pos x="59" y="136"/>
                    </a:cxn>
                    <a:cxn ang="0">
                      <a:pos x="26" y="139"/>
                    </a:cxn>
                    <a:cxn ang="0">
                      <a:pos x="8" y="142"/>
                    </a:cxn>
                    <a:cxn ang="0">
                      <a:pos x="0" y="143"/>
                    </a:cxn>
                    <a:cxn ang="0">
                      <a:pos x="0" y="35"/>
                    </a:cxn>
                    <a:cxn ang="0">
                      <a:pos x="720" y="0"/>
                    </a:cxn>
                    <a:cxn ang="0">
                      <a:pos x="1440" y="35"/>
                    </a:cxn>
                    <a:cxn ang="0">
                      <a:pos x="1440" y="143"/>
                    </a:cxn>
                    <a:cxn ang="0">
                      <a:pos x="1440" y="143"/>
                    </a:cxn>
                  </a:cxnLst>
                  <a:rect l="0" t="0" r="0" b="0"/>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9525">
                  <a:noFill/>
                </a:ln>
              </p:spPr>
              <p:txBody>
                <a:bodyPr/>
                <a:lstStyle/>
                <a:p>
                  <a:endParaRPr lang="zh-CN" altLang="en-US"/>
                </a:p>
              </p:txBody>
            </p:sp>
            <p:sp>
              <p:nvSpPr>
                <p:cNvPr id="23568" name="Rectangle 8"/>
                <p:cNvSpPr>
                  <a:spLocks noChangeArrowheads="1"/>
                </p:cNvSpPr>
                <p:nvPr/>
              </p:nvSpPr>
              <p:spPr bwMode="auto">
                <a:xfrm>
                  <a:off x="0" y="0"/>
                  <a:ext cx="1440" cy="393"/>
                </a:xfrm>
                <a:prstGeom prst="rect">
                  <a:avLst/>
                </a:prstGeom>
                <a:gradFill rotWithShape="1">
                  <a:gsLst>
                    <a:gs pos="0">
                      <a:schemeClr val="folHlink"/>
                    </a:gs>
                    <a:gs pos="100000">
                      <a:schemeClr val="folHlink">
                        <a:gamma/>
                        <a:tint val="47451"/>
                        <a:invGamma/>
                      </a:schemeClr>
                    </a:gs>
                  </a:gsLst>
                  <a:lin ang="18900000" scaled="1"/>
                </a:gradFill>
                <a:ln w="9525">
                  <a:no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charset="0"/>
                      <a:ea typeface="宋体" panose="02010600030101010101" pitchFamily="2" charset="-122"/>
                      <a:cs typeface="Arial" panose="020B0604020202020204" pitchFamily="34" charset="0"/>
                    </a:rPr>
                    <a:t>假设</a:t>
                  </a:r>
                  <a:r>
                    <a:rPr kumimoji="0" lang="en-US" sz="18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charset="0"/>
                      <a:ea typeface="宋体" panose="02010600030101010101" pitchFamily="2" charset="-122"/>
                      <a:cs typeface="Arial" panose="020B0604020202020204" pitchFamily="34" charset="0"/>
                    </a:rPr>
                    <a:t>2</a:t>
                  </a:r>
                </a:p>
              </p:txBody>
            </p:sp>
          </p:grpSp>
          <p:sp>
            <p:nvSpPr>
              <p:cNvPr id="4" name="Text Box 22"/>
              <p:cNvSpPr txBox="1"/>
              <p:nvPr/>
            </p:nvSpPr>
            <p:spPr>
              <a:xfrm>
                <a:off x="1416" y="15"/>
                <a:ext cx="1160" cy="251"/>
              </a:xfrm>
              <a:prstGeom prst="rect">
                <a:avLst/>
              </a:prstGeom>
              <a:noFill/>
              <a:ln w="9525">
                <a:noFill/>
              </a:ln>
            </p:spPr>
            <p:txBody>
              <a:bodyPr wrap="none" anchor="t">
                <a:spAutoFit/>
              </a:bodyPr>
              <a:lstStyle/>
              <a:p>
                <a:pPr eaLnBrk="0" hangingPunct="0"/>
                <a:r>
                  <a:rPr lang="en-US" altLang="zh-CN" sz="2000" dirty="0">
                    <a:solidFill>
                      <a:srgbClr val="000000"/>
                    </a:solidFill>
                    <a:latin typeface="Verdana" panose="020B0604030504040204" pitchFamily="34" charset="0"/>
                    <a:ea typeface="宋体" panose="02010600030101010101" pitchFamily="2" charset="-122"/>
                  </a:rPr>
                  <a:t>F1-L1=F2-L2</a:t>
                </a:r>
              </a:p>
            </p:txBody>
          </p:sp>
        </p:grpSp>
      </p:grpSp>
      <p:grpSp>
        <p:nvGrpSpPr>
          <p:cNvPr id="8" name="Group 18"/>
          <p:cNvGrpSpPr/>
          <p:nvPr/>
        </p:nvGrpSpPr>
        <p:grpSpPr>
          <a:xfrm>
            <a:off x="2865438" y="4043363"/>
            <a:ext cx="6858000" cy="792162"/>
            <a:chOff x="0" y="0"/>
            <a:chExt cx="4320" cy="499"/>
          </a:xfrm>
        </p:grpSpPr>
        <p:sp>
          <p:nvSpPr>
            <p:cNvPr id="23570" name="Line 20"/>
            <p:cNvSpPr/>
            <p:nvPr/>
          </p:nvSpPr>
          <p:spPr>
            <a:xfrm flipV="1">
              <a:off x="576" y="497"/>
              <a:ext cx="3744" cy="2"/>
            </a:xfrm>
            <a:prstGeom prst="line">
              <a:avLst/>
            </a:prstGeom>
            <a:ln w="38100" cap="rnd" cmpd="sng">
              <a:solidFill>
                <a:srgbClr val="969696"/>
              </a:solidFill>
              <a:prstDash val="sysDot"/>
              <a:round/>
              <a:headEnd type="none" w="med" len="med"/>
              <a:tailEnd type="oval" w="med" len="med"/>
            </a:ln>
          </p:spPr>
        </p:sp>
        <p:grpSp>
          <p:nvGrpSpPr>
            <p:cNvPr id="23571" name="Group 20"/>
            <p:cNvGrpSpPr/>
            <p:nvPr/>
          </p:nvGrpSpPr>
          <p:grpSpPr>
            <a:xfrm>
              <a:off x="0" y="0"/>
              <a:ext cx="2605" cy="304"/>
              <a:chOff x="0" y="0"/>
              <a:chExt cx="2605" cy="304"/>
            </a:xfrm>
          </p:grpSpPr>
          <p:grpSp>
            <p:nvGrpSpPr>
              <p:cNvPr id="23572" name="Group 21"/>
              <p:cNvGrpSpPr/>
              <p:nvPr/>
            </p:nvGrpSpPr>
            <p:grpSpPr>
              <a:xfrm>
                <a:off x="0" y="0"/>
                <a:ext cx="1086" cy="304"/>
                <a:chOff x="0" y="0"/>
                <a:chExt cx="1440" cy="448"/>
              </a:xfrm>
            </p:grpSpPr>
            <p:sp>
              <p:nvSpPr>
                <p:cNvPr id="23573" name="Freeform 10"/>
                <p:cNvSpPr/>
                <p:nvPr/>
              </p:nvSpPr>
              <p:spPr>
                <a:xfrm>
                  <a:off x="85" y="258"/>
                  <a:ext cx="1270" cy="190"/>
                </a:xfrm>
                <a:custGeom>
                  <a:avLst/>
                  <a:gdLst/>
                  <a:ahLst/>
                  <a:cxnLst>
                    <a:cxn ang="0">
                      <a:pos x="1440" y="143"/>
                    </a:cxn>
                    <a:cxn ang="0">
                      <a:pos x="1434" y="142"/>
                    </a:cxn>
                    <a:cxn ang="0">
                      <a:pos x="1414" y="139"/>
                    </a:cxn>
                    <a:cxn ang="0">
                      <a:pos x="1381" y="136"/>
                    </a:cxn>
                    <a:cxn ang="0">
                      <a:pos x="1335" y="132"/>
                    </a:cxn>
                    <a:cxn ang="0">
                      <a:pos x="1276" y="126"/>
                    </a:cxn>
                    <a:cxn ang="0">
                      <a:pos x="1207" y="121"/>
                    </a:cxn>
                    <a:cxn ang="0">
                      <a:pos x="1126" y="116"/>
                    </a:cxn>
                    <a:cxn ang="0">
                      <a:pos x="1036" y="112"/>
                    </a:cxn>
                    <a:cxn ang="0">
                      <a:pos x="939" y="108"/>
                    </a:cxn>
                    <a:cxn ang="0">
                      <a:pos x="831" y="105"/>
                    </a:cxn>
                    <a:cxn ang="0">
                      <a:pos x="714" y="105"/>
                    </a:cxn>
                    <a:cxn ang="0">
                      <a:pos x="599" y="105"/>
                    </a:cxn>
                    <a:cxn ang="0">
                      <a:pos x="493" y="108"/>
                    </a:cxn>
                    <a:cxn ang="0">
                      <a:pos x="396" y="112"/>
                    </a:cxn>
                    <a:cxn ang="0">
                      <a:pos x="306" y="116"/>
                    </a:cxn>
                    <a:cxn ang="0">
                      <a:pos x="229" y="121"/>
                    </a:cxn>
                    <a:cxn ang="0">
                      <a:pos x="162" y="126"/>
                    </a:cxn>
                    <a:cxn ang="0">
                      <a:pos x="105" y="132"/>
                    </a:cxn>
                    <a:cxn ang="0">
                      <a:pos x="59" y="136"/>
                    </a:cxn>
                    <a:cxn ang="0">
                      <a:pos x="26" y="139"/>
                    </a:cxn>
                    <a:cxn ang="0">
                      <a:pos x="8" y="142"/>
                    </a:cxn>
                    <a:cxn ang="0">
                      <a:pos x="0" y="143"/>
                    </a:cxn>
                    <a:cxn ang="0">
                      <a:pos x="0" y="35"/>
                    </a:cxn>
                    <a:cxn ang="0">
                      <a:pos x="720" y="0"/>
                    </a:cxn>
                    <a:cxn ang="0">
                      <a:pos x="1440" y="35"/>
                    </a:cxn>
                    <a:cxn ang="0">
                      <a:pos x="1440" y="143"/>
                    </a:cxn>
                    <a:cxn ang="0">
                      <a:pos x="1440" y="143"/>
                    </a:cxn>
                  </a:cxnLst>
                  <a:rect l="0" t="0" r="0" b="0"/>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9525">
                  <a:noFill/>
                </a:ln>
              </p:spPr>
              <p:txBody>
                <a:bodyPr/>
                <a:lstStyle/>
                <a:p>
                  <a:endParaRPr lang="zh-CN" altLang="en-US"/>
                </a:p>
              </p:txBody>
            </p:sp>
            <p:sp>
              <p:nvSpPr>
                <p:cNvPr id="23575" name="Rectangle 11"/>
                <p:cNvSpPr>
                  <a:spLocks noChangeArrowheads="1"/>
                </p:cNvSpPr>
                <p:nvPr/>
              </p:nvSpPr>
              <p:spPr bwMode="auto">
                <a:xfrm>
                  <a:off x="0" y="0"/>
                  <a:ext cx="1440" cy="393"/>
                </a:xfrm>
                <a:prstGeom prst="rect">
                  <a:avLst/>
                </a:prstGeom>
                <a:gradFill rotWithShape="1">
                  <a:gsLst>
                    <a:gs pos="0">
                      <a:schemeClr val="accent2"/>
                    </a:gs>
                    <a:gs pos="100000">
                      <a:schemeClr val="accent2">
                        <a:gamma/>
                        <a:tint val="60392"/>
                        <a:invGamma/>
                      </a:schemeClr>
                    </a:gs>
                  </a:gsLst>
                  <a:lin ang="18900000" scaled="1"/>
                </a:gradFill>
                <a:ln w="9525">
                  <a:no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charset="0"/>
                      <a:ea typeface="宋体" panose="02010600030101010101" pitchFamily="2" charset="-122"/>
                      <a:cs typeface="Arial" panose="020B0604020202020204" pitchFamily="34" charset="0"/>
                    </a:rPr>
                    <a:t>假设</a:t>
                  </a:r>
                  <a:r>
                    <a:rPr kumimoji="0" lang="en-US" sz="18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charset="0"/>
                      <a:ea typeface="宋体" panose="02010600030101010101" pitchFamily="2" charset="-122"/>
                      <a:cs typeface="Arial" panose="020B0604020202020204" pitchFamily="34" charset="0"/>
                    </a:rPr>
                    <a:t>3</a:t>
                  </a:r>
                </a:p>
              </p:txBody>
            </p:sp>
          </p:grpSp>
          <p:sp>
            <p:nvSpPr>
              <p:cNvPr id="6" name="Text Box 23"/>
              <p:cNvSpPr txBox="1"/>
              <p:nvPr/>
            </p:nvSpPr>
            <p:spPr>
              <a:xfrm>
                <a:off x="1445" y="21"/>
                <a:ext cx="1160" cy="251"/>
              </a:xfrm>
              <a:prstGeom prst="rect">
                <a:avLst/>
              </a:prstGeom>
              <a:noFill/>
              <a:ln w="9525">
                <a:noFill/>
              </a:ln>
            </p:spPr>
            <p:txBody>
              <a:bodyPr wrap="none" anchor="t">
                <a:spAutoFit/>
              </a:bodyPr>
              <a:lstStyle/>
              <a:p>
                <a:pPr eaLnBrk="0" hangingPunct="0"/>
                <a:r>
                  <a:rPr lang="en-US" altLang="zh-CN" sz="2000" dirty="0">
                    <a:solidFill>
                      <a:srgbClr val="000000"/>
                    </a:solidFill>
                    <a:latin typeface="Verdana" panose="020B0604030504040204" pitchFamily="34" charset="0"/>
                    <a:ea typeface="宋体" panose="02010600030101010101" pitchFamily="2" charset="-122"/>
                  </a:rPr>
                  <a:t>F1/L1=F2/L2</a:t>
                </a:r>
              </a:p>
            </p:txBody>
          </p:sp>
        </p:grpSp>
      </p:grpSp>
      <p:grpSp>
        <p:nvGrpSpPr>
          <p:cNvPr id="11" name="Group 25"/>
          <p:cNvGrpSpPr/>
          <p:nvPr/>
        </p:nvGrpSpPr>
        <p:grpSpPr>
          <a:xfrm>
            <a:off x="2865438" y="5186363"/>
            <a:ext cx="5907087" cy="482600"/>
            <a:chOff x="0" y="0"/>
            <a:chExt cx="3721" cy="304"/>
          </a:xfrm>
        </p:grpSpPr>
        <p:grpSp>
          <p:nvGrpSpPr>
            <p:cNvPr id="23577" name="Group 26"/>
            <p:cNvGrpSpPr/>
            <p:nvPr/>
          </p:nvGrpSpPr>
          <p:grpSpPr>
            <a:xfrm>
              <a:off x="0" y="0"/>
              <a:ext cx="1086" cy="304"/>
              <a:chOff x="0" y="0"/>
              <a:chExt cx="1440" cy="448"/>
            </a:xfrm>
          </p:grpSpPr>
          <p:sp>
            <p:nvSpPr>
              <p:cNvPr id="23578" name="Freeform 13"/>
              <p:cNvSpPr/>
              <p:nvPr/>
            </p:nvSpPr>
            <p:spPr>
              <a:xfrm>
                <a:off x="85" y="258"/>
                <a:ext cx="1270" cy="190"/>
              </a:xfrm>
              <a:custGeom>
                <a:avLst/>
                <a:gdLst/>
                <a:ahLst/>
                <a:cxnLst>
                  <a:cxn ang="0">
                    <a:pos x="1440" y="143"/>
                  </a:cxn>
                  <a:cxn ang="0">
                    <a:pos x="1434" y="142"/>
                  </a:cxn>
                  <a:cxn ang="0">
                    <a:pos x="1414" y="139"/>
                  </a:cxn>
                  <a:cxn ang="0">
                    <a:pos x="1381" y="136"/>
                  </a:cxn>
                  <a:cxn ang="0">
                    <a:pos x="1335" y="132"/>
                  </a:cxn>
                  <a:cxn ang="0">
                    <a:pos x="1276" y="126"/>
                  </a:cxn>
                  <a:cxn ang="0">
                    <a:pos x="1207" y="121"/>
                  </a:cxn>
                  <a:cxn ang="0">
                    <a:pos x="1126" y="116"/>
                  </a:cxn>
                  <a:cxn ang="0">
                    <a:pos x="1036" y="112"/>
                  </a:cxn>
                  <a:cxn ang="0">
                    <a:pos x="939" y="108"/>
                  </a:cxn>
                  <a:cxn ang="0">
                    <a:pos x="831" y="105"/>
                  </a:cxn>
                  <a:cxn ang="0">
                    <a:pos x="714" y="105"/>
                  </a:cxn>
                  <a:cxn ang="0">
                    <a:pos x="599" y="105"/>
                  </a:cxn>
                  <a:cxn ang="0">
                    <a:pos x="493" y="108"/>
                  </a:cxn>
                  <a:cxn ang="0">
                    <a:pos x="396" y="112"/>
                  </a:cxn>
                  <a:cxn ang="0">
                    <a:pos x="306" y="116"/>
                  </a:cxn>
                  <a:cxn ang="0">
                    <a:pos x="229" y="121"/>
                  </a:cxn>
                  <a:cxn ang="0">
                    <a:pos x="162" y="126"/>
                  </a:cxn>
                  <a:cxn ang="0">
                    <a:pos x="105" y="132"/>
                  </a:cxn>
                  <a:cxn ang="0">
                    <a:pos x="59" y="136"/>
                  </a:cxn>
                  <a:cxn ang="0">
                    <a:pos x="26" y="139"/>
                  </a:cxn>
                  <a:cxn ang="0">
                    <a:pos x="8" y="142"/>
                  </a:cxn>
                  <a:cxn ang="0">
                    <a:pos x="0" y="143"/>
                  </a:cxn>
                  <a:cxn ang="0">
                    <a:pos x="0" y="35"/>
                  </a:cxn>
                  <a:cxn ang="0">
                    <a:pos x="720" y="0"/>
                  </a:cxn>
                  <a:cxn ang="0">
                    <a:pos x="1440" y="35"/>
                  </a:cxn>
                  <a:cxn ang="0">
                    <a:pos x="1440" y="143"/>
                  </a:cxn>
                  <a:cxn ang="0">
                    <a:pos x="1440" y="143"/>
                  </a:cxn>
                </a:cxnLst>
                <a:rect l="0" t="0" r="0" b="0"/>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969696"/>
              </a:solidFill>
              <a:ln w="9525">
                <a:noFill/>
              </a:ln>
            </p:spPr>
            <p:txBody>
              <a:bodyPr/>
              <a:lstStyle/>
              <a:p>
                <a:endParaRPr lang="zh-CN" altLang="en-US"/>
              </a:p>
            </p:txBody>
          </p:sp>
          <p:sp>
            <p:nvSpPr>
              <p:cNvPr id="23580" name="Rectangle 14"/>
              <p:cNvSpPr>
                <a:spLocks noChangeArrowheads="1"/>
              </p:cNvSpPr>
              <p:nvPr/>
            </p:nvSpPr>
            <p:spPr bwMode="auto">
              <a:xfrm>
                <a:off x="0" y="0"/>
                <a:ext cx="1440" cy="393"/>
              </a:xfrm>
              <a:prstGeom prst="rect">
                <a:avLst/>
              </a:prstGeom>
              <a:gradFill rotWithShape="1">
                <a:gsLst>
                  <a:gs pos="0">
                    <a:schemeClr val="accent1"/>
                  </a:gs>
                  <a:gs pos="100000">
                    <a:schemeClr val="accent1">
                      <a:gamma/>
                      <a:tint val="63529"/>
                      <a:invGamma/>
                    </a:schemeClr>
                  </a:gs>
                </a:gsLst>
                <a:lin ang="18900000" scaled="1"/>
              </a:gradFill>
              <a:ln w="9525">
                <a:no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charset="0"/>
                    <a:ea typeface="宋体" panose="02010600030101010101" pitchFamily="2" charset="-122"/>
                    <a:cs typeface="Arial" panose="020B0604020202020204" pitchFamily="34" charset="0"/>
                  </a:rPr>
                  <a:t>假设</a:t>
                </a:r>
                <a:r>
                  <a:rPr kumimoji="0" lang="en-US" sz="18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charset="0"/>
                    <a:ea typeface="宋体" panose="02010600030101010101" pitchFamily="2" charset="-122"/>
                    <a:cs typeface="Arial" panose="020B0604020202020204" pitchFamily="34" charset="0"/>
                  </a:rPr>
                  <a:t>4</a:t>
                </a:r>
              </a:p>
            </p:txBody>
          </p:sp>
        </p:grpSp>
        <p:sp>
          <p:nvSpPr>
            <p:cNvPr id="7" name="Text Box 24"/>
            <p:cNvSpPr txBox="1"/>
            <p:nvPr/>
          </p:nvSpPr>
          <p:spPr>
            <a:xfrm>
              <a:off x="1445" y="27"/>
              <a:ext cx="2276" cy="251"/>
            </a:xfrm>
            <a:prstGeom prst="rect">
              <a:avLst/>
            </a:prstGeom>
            <a:noFill/>
            <a:ln w="9525">
              <a:noFill/>
            </a:ln>
          </p:spPr>
          <p:txBody>
            <a:bodyPr anchor="t">
              <a:spAutoFit/>
            </a:bodyPr>
            <a:lstStyle/>
            <a:p>
              <a:pPr eaLnBrk="0" hangingPunct="0"/>
              <a:r>
                <a:rPr lang="en-US" altLang="zh-CN" sz="2000" dirty="0">
                  <a:solidFill>
                    <a:srgbClr val="000000"/>
                  </a:solidFill>
                  <a:latin typeface="Verdana" panose="020B0604030504040204" pitchFamily="34" charset="0"/>
                  <a:ea typeface="宋体" panose="02010600030101010101" pitchFamily="2" charset="-122"/>
                </a:rPr>
                <a:t>F1</a:t>
              </a:r>
              <a:r>
                <a:rPr lang="en-US" altLang="zh-CN" sz="2000" b="1" dirty="0">
                  <a:solidFill>
                    <a:srgbClr val="000000"/>
                  </a:solidFill>
                  <a:latin typeface="Verdana" panose="020B0604030504040204" pitchFamily="34" charset="0"/>
                  <a:ea typeface="宋体" panose="02010600030101010101" pitchFamily="2" charset="-122"/>
                </a:rPr>
                <a:t>×</a:t>
              </a:r>
              <a:r>
                <a:rPr lang="en-US" altLang="zh-CN" sz="2000" dirty="0">
                  <a:solidFill>
                    <a:srgbClr val="000000"/>
                  </a:solidFill>
                  <a:latin typeface="Verdana" panose="020B0604030504040204" pitchFamily="34" charset="0"/>
                  <a:ea typeface="宋体" panose="02010600030101010101" pitchFamily="2" charset="-122"/>
                </a:rPr>
                <a:t>L1=F2</a:t>
              </a:r>
              <a:r>
                <a:rPr lang="en-US" altLang="zh-CN" sz="2000" b="1" dirty="0">
                  <a:solidFill>
                    <a:srgbClr val="000000"/>
                  </a:solidFill>
                  <a:latin typeface="Verdana" panose="020B0604030504040204" pitchFamily="34" charset="0"/>
                  <a:ea typeface="宋体" panose="02010600030101010101" pitchFamily="2" charset="-122"/>
                </a:rPr>
                <a:t>×</a:t>
              </a:r>
              <a:r>
                <a:rPr lang="en-US" altLang="zh-CN" sz="2000" dirty="0">
                  <a:solidFill>
                    <a:srgbClr val="000000"/>
                  </a:solidFill>
                  <a:latin typeface="Verdana" panose="020B0604030504040204" pitchFamily="34" charset="0"/>
                  <a:ea typeface="宋体" panose="02010600030101010101" pitchFamily="2" charset="-122"/>
                </a:rPr>
                <a:t>L2</a:t>
              </a:r>
            </a:p>
          </p:txBody>
        </p:sp>
      </p:grpSp>
      <p:graphicFrame>
        <p:nvGraphicFramePr>
          <p:cNvPr id="23581" name="Object 30"/>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3079" r:id="rId3" imgW="114300" imgH="215900" progId="Equation.3">
                  <p:embed/>
                </p:oleObj>
              </mc:Choice>
              <mc:Fallback>
                <p:oleObj r:id="rId3" imgW="114300" imgH="215900" progId="Equation.3">
                  <p:embed/>
                  <p:pic>
                    <p:nvPicPr>
                      <p:cNvPr id="0" name="图片 3075"/>
                      <p:cNvPicPr/>
                      <p:nvPr/>
                    </p:nvPicPr>
                    <p:blipFill>
                      <a:blip r:embed="rId4"/>
                      <a:stretch>
                        <a:fillRect/>
                      </a:stretch>
                    </p:blipFill>
                    <p:spPr>
                      <a:xfrm>
                        <a:off x="6038850" y="3321050"/>
                        <a:ext cx="114300" cy="215900"/>
                      </a:xfrm>
                      <a:prstGeom prst="rect">
                        <a:avLst/>
                      </a:prstGeom>
                      <a:noFill/>
                      <a:ln w="38100">
                        <a:noFill/>
                        <a:miter/>
                      </a:ln>
                    </p:spPr>
                  </p:pic>
                </p:oleObj>
              </mc:Fallback>
            </mc:AlternateContent>
          </a:graphicData>
        </a:graphic>
      </p:graphicFrame>
      <p:grpSp>
        <p:nvGrpSpPr>
          <p:cNvPr id="4111" name="组合 4110"/>
          <p:cNvGrpSpPr/>
          <p:nvPr/>
        </p:nvGrpSpPr>
        <p:grpSpPr>
          <a:xfrm>
            <a:off x="240030" y="79375"/>
            <a:ext cx="11835765"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additive="base">
                                        <p:cTn id="13" dur="500" fill="hold"/>
                                        <p:tgtEl>
                                          <p:spTgt spid="23555"/>
                                        </p:tgtEl>
                                        <p:attrNameLst>
                                          <p:attrName>ppt_x</p:attrName>
                                        </p:attrNameLst>
                                      </p:cBhvr>
                                      <p:tavLst>
                                        <p:tav tm="0">
                                          <p:val>
                                            <p:strVal val="#ppt_x"/>
                                          </p:val>
                                        </p:tav>
                                        <p:tav tm="100000">
                                          <p:val>
                                            <p:strVal val="#ppt_x"/>
                                          </p:val>
                                        </p:tav>
                                      </p:tavLst>
                                    </p:anim>
                                    <p:anim calcmode="lin" valueType="num">
                                      <p:cBhvr additive="base">
                                        <p:cTn id="14"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p:nvPr/>
        </p:nvSpPr>
        <p:spPr>
          <a:xfrm>
            <a:off x="1804988" y="601663"/>
            <a:ext cx="2192337" cy="737235"/>
          </a:xfrm>
          <a:prstGeom prst="rect">
            <a:avLst/>
          </a:prstGeom>
          <a:noFill/>
          <a:ln w="9525">
            <a:noFill/>
          </a:ln>
        </p:spPr>
        <p:txBody>
          <a:bodyPr anchor="t">
            <a:spAutoFit/>
          </a:bodyPr>
          <a:lstStyle/>
          <a:p>
            <a:pPr>
              <a:lnSpc>
                <a:spcPct val="150000"/>
              </a:lnSpc>
            </a:pPr>
            <a:r>
              <a:rPr lang="zh-CN" altLang="en-US" sz="2800" b="1" dirty="0">
                <a:latin typeface="Times New Roman" panose="02020603050405020304" pitchFamily="18" charset="0"/>
                <a:ea typeface="微软雅黑" panose="020B0503020204020204" charset="-122"/>
              </a:rPr>
              <a:t>思考与讨论</a:t>
            </a:r>
          </a:p>
        </p:txBody>
      </p:sp>
      <p:sp>
        <p:nvSpPr>
          <p:cNvPr id="18435" name="Text Box 3"/>
          <p:cNvSpPr txBox="1"/>
          <p:nvPr/>
        </p:nvSpPr>
        <p:spPr>
          <a:xfrm>
            <a:off x="1905000" y="1844675"/>
            <a:ext cx="8229600" cy="737235"/>
          </a:xfrm>
          <a:prstGeom prst="rect">
            <a:avLst/>
          </a:prstGeom>
          <a:noFill/>
          <a:ln w="9525">
            <a:noFill/>
          </a:ln>
        </p:spPr>
        <p:txBody>
          <a:bodyPr anchor="t">
            <a:spAutoFit/>
          </a:bodyPr>
          <a:lstStyle/>
          <a:p>
            <a:pPr>
              <a:lnSpc>
                <a:spcPct val="150000"/>
              </a:lnSpc>
            </a:pPr>
            <a:r>
              <a:rPr lang="en-US" altLang="zh-CN" sz="2800" b="1" dirty="0">
                <a:latin typeface="Times New Roman" panose="02020603050405020304" pitchFamily="18" charset="0"/>
                <a:ea typeface="微软雅黑" panose="020B0503020204020204" charset="-122"/>
              </a:rPr>
              <a:t>①</a:t>
            </a:r>
            <a:r>
              <a:rPr lang="zh-CN" altLang="en-US" sz="2800" b="1" dirty="0">
                <a:latin typeface="Times New Roman" panose="02020603050405020304" pitchFamily="18" charset="0"/>
                <a:ea typeface="微软雅黑" panose="020B0503020204020204" charset="-122"/>
              </a:rPr>
              <a:t>杠杆两端装置两只可调节的螺母，能起什么作用</a:t>
            </a:r>
            <a:r>
              <a:rPr lang="zh-CN" altLang="zh-CN" sz="2800" b="1" dirty="0">
                <a:latin typeface="Times New Roman" panose="02020603050405020304" pitchFamily="18" charset="0"/>
                <a:ea typeface="微软雅黑" panose="020B0503020204020204" charset="-122"/>
              </a:rPr>
              <a:t>?</a:t>
            </a:r>
          </a:p>
        </p:txBody>
      </p:sp>
      <p:sp>
        <p:nvSpPr>
          <p:cNvPr id="18437" name="Text Box 5"/>
          <p:cNvSpPr txBox="1"/>
          <p:nvPr/>
        </p:nvSpPr>
        <p:spPr>
          <a:xfrm>
            <a:off x="2351088" y="2687638"/>
            <a:ext cx="5516880" cy="737235"/>
          </a:xfrm>
          <a:prstGeom prst="rect">
            <a:avLst/>
          </a:prstGeom>
          <a:noFill/>
          <a:ln w="9525">
            <a:noFill/>
          </a:ln>
        </p:spPr>
        <p:txBody>
          <a:bodyPr wrap="none" anchor="t">
            <a:spAutoFit/>
          </a:bodyPr>
          <a:lstStyle/>
          <a:p>
            <a:pPr>
              <a:lnSpc>
                <a:spcPct val="150000"/>
              </a:lnSpc>
            </a:pPr>
            <a:r>
              <a:rPr lang="zh-CN" altLang="en-US" sz="2800" b="1" dirty="0">
                <a:solidFill>
                  <a:srgbClr val="0070C0"/>
                </a:solidFill>
                <a:latin typeface="Times New Roman" panose="02020603050405020304" pitchFamily="18" charset="0"/>
                <a:ea typeface="微软雅黑" panose="020B0503020204020204" charset="-122"/>
              </a:rPr>
              <a:t>答案：作用是调节杠杆自身的平衡</a:t>
            </a:r>
          </a:p>
        </p:txBody>
      </p:sp>
      <p:sp>
        <p:nvSpPr>
          <p:cNvPr id="18439" name="Text Box 7"/>
          <p:cNvSpPr txBox="1"/>
          <p:nvPr/>
        </p:nvSpPr>
        <p:spPr>
          <a:xfrm>
            <a:off x="2043113" y="4068763"/>
            <a:ext cx="4719637" cy="737235"/>
          </a:xfrm>
          <a:prstGeom prst="rect">
            <a:avLst/>
          </a:prstGeom>
          <a:noFill/>
          <a:ln w="9525">
            <a:noFill/>
          </a:ln>
        </p:spPr>
        <p:txBody>
          <a:bodyPr anchor="t">
            <a:spAutoFit/>
          </a:bodyPr>
          <a:lstStyle/>
          <a:p>
            <a:pPr>
              <a:lnSpc>
                <a:spcPct val="150000"/>
              </a:lnSpc>
            </a:pPr>
            <a:r>
              <a:rPr lang="en-US" altLang="zh-CN" sz="2800" b="1" dirty="0">
                <a:latin typeface="Times New Roman" panose="02020603050405020304" pitchFamily="18" charset="0"/>
                <a:ea typeface="微软雅黑" panose="020B0503020204020204" charset="-122"/>
              </a:rPr>
              <a:t>②</a:t>
            </a:r>
            <a:r>
              <a:rPr lang="zh-CN" altLang="en-US" sz="2800" b="1" dirty="0">
                <a:latin typeface="Times New Roman" panose="02020603050405020304" pitchFamily="18" charset="0"/>
                <a:ea typeface="微软雅黑" panose="020B0503020204020204" charset="-122"/>
              </a:rPr>
              <a:t>杠杆调平的方法是什么</a:t>
            </a:r>
            <a:r>
              <a:rPr lang="zh-CN" altLang="zh-CN" sz="2800" b="1" dirty="0">
                <a:latin typeface="Times New Roman" panose="02020603050405020304" pitchFamily="18" charset="0"/>
                <a:ea typeface="微软雅黑" panose="020B0503020204020204" charset="-122"/>
              </a:rPr>
              <a:t>?</a:t>
            </a:r>
          </a:p>
        </p:txBody>
      </p:sp>
      <p:sp>
        <p:nvSpPr>
          <p:cNvPr id="18440" name="Text Box 8"/>
          <p:cNvSpPr txBox="1"/>
          <p:nvPr/>
        </p:nvSpPr>
        <p:spPr>
          <a:xfrm>
            <a:off x="2351088" y="4908550"/>
            <a:ext cx="6921500" cy="737235"/>
          </a:xfrm>
          <a:prstGeom prst="rect">
            <a:avLst/>
          </a:prstGeom>
          <a:noFill/>
          <a:ln w="9525">
            <a:noFill/>
          </a:ln>
        </p:spPr>
        <p:txBody>
          <a:bodyPr anchor="t">
            <a:spAutoFit/>
          </a:bodyPr>
          <a:lstStyle/>
          <a:p>
            <a:pPr>
              <a:lnSpc>
                <a:spcPct val="150000"/>
              </a:lnSpc>
            </a:pPr>
            <a:r>
              <a:rPr lang="zh-CN" altLang="en-US" sz="2800" b="1" dirty="0">
                <a:solidFill>
                  <a:srgbClr val="0070C0"/>
                </a:solidFill>
                <a:latin typeface="Times New Roman" panose="02020603050405020304" pitchFamily="18" charset="0"/>
                <a:ea typeface="微软雅黑" panose="020B0503020204020204" charset="-122"/>
              </a:rPr>
              <a:t>答案：左边高向左调，右边高向右调</a:t>
            </a:r>
          </a:p>
        </p:txBody>
      </p:sp>
      <p:cxnSp>
        <p:nvCxnSpPr>
          <p:cNvPr id="3" name="直接连接符 2"/>
          <p:cNvCxnSpPr/>
          <p:nvPr/>
        </p:nvCxnSpPr>
        <p:spPr>
          <a:xfrm>
            <a:off x="1905000" y="1484313"/>
            <a:ext cx="8458200" cy="0"/>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90700" y="3789363"/>
            <a:ext cx="8458200" cy="0"/>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905000" y="5949950"/>
            <a:ext cx="8458200" cy="0"/>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111" name="组合 4110"/>
          <p:cNvGrpSpPr/>
          <p:nvPr/>
        </p:nvGrpSpPr>
        <p:grpSpPr>
          <a:xfrm>
            <a:off x="213995" y="48260"/>
            <a:ext cx="11835765"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outVertic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iterate type="lt">
                                    <p:tmPct val="100000"/>
                                  </p:iterate>
                                  <p:childTnLst>
                                    <p:set>
                                      <p:cBhvr>
                                        <p:cTn id="11" dur="1" fill="hold">
                                          <p:stCondLst>
                                            <p:cond delay="0"/>
                                          </p:stCondLst>
                                        </p:cTn>
                                        <p:tgtEl>
                                          <p:spTgt spid="18435"/>
                                        </p:tgtEl>
                                        <p:attrNameLst>
                                          <p:attrName>style.visibility</p:attrName>
                                        </p:attrNameLst>
                                      </p:cBhvr>
                                      <p:to>
                                        <p:strVal val="visible"/>
                                      </p:to>
                                    </p:set>
                                    <p:animEffect transition="in" filter="slide(fromLeft)">
                                      <p:cBhvr>
                                        <p:cTn id="12" dur="75"/>
                                        <p:tgtEl>
                                          <p:spTgt spid="18435"/>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iterate type="lt">
                                    <p:tmPct val="100000"/>
                                  </p:iterate>
                                  <p:childTnLst>
                                    <p:set>
                                      <p:cBhvr>
                                        <p:cTn id="16" dur="1" fill="hold">
                                          <p:stCondLst>
                                            <p:cond delay="0"/>
                                          </p:stCondLst>
                                        </p:cTn>
                                        <p:tgtEl>
                                          <p:spTgt spid="18439"/>
                                        </p:tgtEl>
                                        <p:attrNameLst>
                                          <p:attrName>style.visibility</p:attrName>
                                        </p:attrNameLst>
                                      </p:cBhvr>
                                      <p:to>
                                        <p:strVal val="visible"/>
                                      </p:to>
                                    </p:set>
                                    <p:animEffect transition="in" filter="slide(fromLeft)">
                                      <p:cBhvr>
                                        <p:cTn id="17" dur="75"/>
                                        <p:tgtEl>
                                          <p:spTgt spid="18439"/>
                                        </p:tgtEl>
                                      </p:cBhvr>
                                    </p:animEffect>
                                  </p:childTnLst>
                                  <p:subTnLst>
                                    <p:audio>
                                      <p:cMediaNode>
                                        <p:cTn display="0" masterRel="sameClick">
                                          <p:stCondLst>
                                            <p:cond evt="begin" delay="0">
                                              <p:tn val="15"/>
                                            </p:cond>
                                          </p:stCondLst>
                                          <p:endCondLst>
                                            <p:cond evt="onStopAudio" delay="0">
                                              <p:tgtEl>
                                                <p:sldTgt/>
                                              </p:tgtEl>
                                            </p:cond>
                                          </p:endCondLst>
                                        </p:cTn>
                                        <p:tgtEl>
                                          <p:sndTgt r:embed="rId2"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iterate type="lt">
                                    <p:tmPct val="100000"/>
                                  </p:iterate>
                                  <p:childTnLst>
                                    <p:set>
                                      <p:cBhvr>
                                        <p:cTn id="21" dur="1" fill="hold">
                                          <p:stCondLst>
                                            <p:cond delay="0"/>
                                          </p:stCondLst>
                                        </p:cTn>
                                        <p:tgtEl>
                                          <p:spTgt spid="18437"/>
                                        </p:tgtEl>
                                        <p:attrNameLst>
                                          <p:attrName>style.visibility</p:attrName>
                                        </p:attrNameLst>
                                      </p:cBhvr>
                                      <p:to>
                                        <p:strVal val="visible"/>
                                      </p:to>
                                    </p:set>
                                    <p:anim calcmode="lin" valueType="num">
                                      <p:cBhvr>
                                        <p:cTn id="22" dur="75" fill="hold"/>
                                        <p:tgtEl>
                                          <p:spTgt spid="18437"/>
                                        </p:tgtEl>
                                        <p:attrNameLst>
                                          <p:attrName>ppt_x</p:attrName>
                                        </p:attrNameLst>
                                      </p:cBhvr>
                                      <p:tavLst>
                                        <p:tav tm="0">
                                          <p:val>
                                            <p:strVal val="1+#ppt_w/2"/>
                                          </p:val>
                                        </p:tav>
                                        <p:tav tm="100000">
                                          <p:val>
                                            <p:strVal val="#ppt_x"/>
                                          </p:val>
                                        </p:tav>
                                      </p:tavLst>
                                    </p:anim>
                                    <p:anim calcmode="lin" valueType="num">
                                      <p:cBhvr>
                                        <p:cTn id="23" dur="75" fill="hold"/>
                                        <p:tgtEl>
                                          <p:spTgt spid="18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iterate type="lt">
                                    <p:tmPct val="100000"/>
                                  </p:iterate>
                                  <p:childTnLst>
                                    <p:set>
                                      <p:cBhvr>
                                        <p:cTn id="27" dur="1" fill="hold">
                                          <p:stCondLst>
                                            <p:cond delay="0"/>
                                          </p:stCondLst>
                                        </p:cTn>
                                        <p:tgtEl>
                                          <p:spTgt spid="18440"/>
                                        </p:tgtEl>
                                        <p:attrNameLst>
                                          <p:attrName>style.visibility</p:attrName>
                                        </p:attrNameLst>
                                      </p:cBhvr>
                                      <p:to>
                                        <p:strVal val="visible"/>
                                      </p:to>
                                    </p:set>
                                    <p:animEffect transition="in" filter="slide(fromRight)">
                                      <p:cBhvr>
                                        <p:cTn id="28" dur="75"/>
                                        <p:tgtEl>
                                          <p:spTgt spid="18440"/>
                                        </p:tgtEl>
                                      </p:cBhvr>
                                    </p:animEffect>
                                  </p:childTnLst>
                                  <p:subTnLst>
                                    <p:audio>
                                      <p:cMediaNode>
                                        <p:cTn display="0" masterRel="sameClick">
                                          <p:stCondLst>
                                            <p:cond evt="begin" delay="0">
                                              <p:tn val="26"/>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7" grpId="0"/>
      <p:bldP spid="18439" grpId="0"/>
      <p:bldP spid="184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k"/>
          <p:cNvPicPr>
            <a:picLocks noChangeAspect="1"/>
          </p:cNvPicPr>
          <p:nvPr/>
        </p:nvPicPr>
        <p:blipFill>
          <a:blip r:embed="rId6"/>
          <a:stretch>
            <a:fillRect/>
          </a:stretch>
        </p:blipFill>
        <p:spPr>
          <a:xfrm>
            <a:off x="956945" y="0"/>
            <a:ext cx="9144000" cy="6858000"/>
          </a:xfrm>
          <a:prstGeom prst="rect">
            <a:avLst/>
          </a:prstGeom>
          <a:noFill/>
          <a:ln w="9525">
            <a:noFill/>
          </a:ln>
        </p:spPr>
      </p:pic>
      <p:sp>
        <p:nvSpPr>
          <p:cNvPr id="24579" name="Text Box 3"/>
          <p:cNvSpPr txBox="1">
            <a:spLocks noChangeArrowheads="1"/>
          </p:cNvSpPr>
          <p:nvPr/>
        </p:nvSpPr>
        <p:spPr bwMode="auto">
          <a:xfrm>
            <a:off x="3810000" y="3886200"/>
            <a:ext cx="762000" cy="768350"/>
          </a:xfrm>
          <a:prstGeom prst="rect">
            <a:avLst/>
          </a:prstGeom>
          <a:noFill/>
          <a:ln w="9525">
            <a:noFill/>
            <a:miter lim="800000"/>
          </a:ln>
          <a:effectLst/>
        </p:spPr>
        <p:txBody>
          <a:bodyPr>
            <a:spAutoFit/>
          </a:bodyPr>
          <a:lstStyle/>
          <a:p>
            <a:pPr marR="0" defTabSz="914400">
              <a:spcBef>
                <a:spcPct val="50000"/>
              </a:spcBef>
              <a:buClrTx/>
              <a:buSzTx/>
              <a:defRPr/>
            </a:pPr>
            <a:r>
              <a:rPr kumimoji="0" lang="en-US" sz="4400" b="1" kern="1200" cap="none" spc="0" normalizeH="0" baseline="0" noProof="0" smtClean="0">
                <a:solidFill>
                  <a:srgbClr val="FF0000"/>
                </a:solidFill>
                <a:effectLst>
                  <a:outerShdw blurRad="38100" dist="38100" dir="2700000" algn="tl">
                    <a:srgbClr val="000000"/>
                  </a:outerShdw>
                </a:effectLst>
                <a:latin typeface="黑体" panose="02010609060101010101" pitchFamily="2" charset="-122"/>
                <a:ea typeface="黑体" panose="02010609060101010101" pitchFamily="2" charset="-122"/>
                <a:cs typeface="Arial" panose="020B0604020202020204" pitchFamily="34" charset="0"/>
              </a:rPr>
              <a:t>F</a:t>
            </a:r>
            <a:r>
              <a:rPr kumimoji="0" lang="en-US" sz="4400" b="1" kern="1200" cap="none" spc="0" normalizeH="0" baseline="-25000" noProof="0" smtClean="0">
                <a:solidFill>
                  <a:srgbClr val="FF0000"/>
                </a:solidFill>
                <a:effectLst>
                  <a:outerShdw blurRad="38100" dist="38100" dir="2700000" algn="tl">
                    <a:srgbClr val="000000"/>
                  </a:outerShdw>
                </a:effectLst>
                <a:latin typeface="黑体" panose="02010609060101010101" pitchFamily="2" charset="-122"/>
                <a:ea typeface="黑体" panose="02010609060101010101" pitchFamily="2" charset="-122"/>
                <a:cs typeface="Arial" panose="020B0604020202020204" pitchFamily="34" charset="0"/>
              </a:rPr>
              <a:t>1</a:t>
            </a:r>
          </a:p>
        </p:txBody>
      </p:sp>
      <p:sp>
        <p:nvSpPr>
          <p:cNvPr id="24580" name="Text Box 4"/>
          <p:cNvSpPr txBox="1">
            <a:spLocks noChangeArrowheads="1"/>
          </p:cNvSpPr>
          <p:nvPr/>
        </p:nvSpPr>
        <p:spPr bwMode="auto">
          <a:xfrm>
            <a:off x="8458200" y="3138488"/>
            <a:ext cx="762000" cy="829945"/>
          </a:xfrm>
          <a:prstGeom prst="rect">
            <a:avLst/>
          </a:prstGeom>
          <a:noFill/>
          <a:ln w="9525">
            <a:noFill/>
            <a:miter lim="800000"/>
          </a:ln>
          <a:effectLst/>
        </p:spPr>
        <p:txBody>
          <a:bodyPr>
            <a:spAutoFit/>
          </a:bodyPr>
          <a:lstStyle/>
          <a:p>
            <a:pPr marR="0" defTabSz="914400">
              <a:spcBef>
                <a:spcPct val="50000"/>
              </a:spcBef>
              <a:buClrTx/>
              <a:buSzTx/>
              <a:defRPr/>
            </a:pPr>
            <a:r>
              <a:rPr kumimoji="0" lang="en-US" sz="4800" b="1" kern="1200" cap="none" spc="0" normalizeH="0" baseline="0" noProof="0" smtClean="0">
                <a:solidFill>
                  <a:srgbClr val="FF0000"/>
                </a:solidFill>
                <a:effectLst>
                  <a:outerShdw blurRad="38100" dist="38100" dir="2700000" algn="tl">
                    <a:srgbClr val="000000"/>
                  </a:outerShdw>
                </a:effectLst>
                <a:latin typeface="黑体" panose="02010609060101010101" pitchFamily="2" charset="-122"/>
                <a:ea typeface="黑体" panose="02010609060101010101" pitchFamily="2" charset="-122"/>
                <a:cs typeface="Arial" panose="020B0604020202020204" pitchFamily="34" charset="0"/>
              </a:rPr>
              <a:t>F</a:t>
            </a:r>
            <a:r>
              <a:rPr kumimoji="0" lang="en-US" sz="4800" b="1" kern="1200" cap="none" spc="0" normalizeH="0" baseline="-25000" noProof="0" smtClean="0">
                <a:solidFill>
                  <a:srgbClr val="FF0000"/>
                </a:solidFill>
                <a:effectLst>
                  <a:outerShdw blurRad="38100" dist="38100" dir="2700000" algn="tl">
                    <a:srgbClr val="000000"/>
                  </a:outerShdw>
                </a:effectLst>
                <a:latin typeface="黑体" panose="02010609060101010101" pitchFamily="2" charset="-122"/>
                <a:ea typeface="黑体" panose="02010609060101010101" pitchFamily="2" charset="-122"/>
                <a:cs typeface="Arial" panose="020B0604020202020204" pitchFamily="34" charset="0"/>
              </a:rPr>
              <a:t>2</a:t>
            </a:r>
          </a:p>
        </p:txBody>
      </p:sp>
      <p:sp>
        <p:nvSpPr>
          <p:cNvPr id="24581" name="Text Box 5"/>
          <p:cNvSpPr txBox="1">
            <a:spLocks noChangeArrowheads="1"/>
          </p:cNvSpPr>
          <p:nvPr/>
        </p:nvSpPr>
        <p:spPr bwMode="auto">
          <a:xfrm>
            <a:off x="5943600" y="2286000"/>
            <a:ext cx="1219200" cy="922020"/>
          </a:xfrm>
          <a:prstGeom prst="rect">
            <a:avLst/>
          </a:prstGeom>
          <a:noFill/>
          <a:ln w="9525">
            <a:noFill/>
            <a:miter lim="800000"/>
          </a:ln>
          <a:effectLst/>
        </p:spPr>
        <p:txBody>
          <a:bodyPr>
            <a:spAutoFit/>
          </a:bodyPr>
          <a:lstStyle/>
          <a:p>
            <a:pPr>
              <a:spcBef>
                <a:spcPct val="50000"/>
              </a:spcBef>
            </a:pPr>
            <a:r>
              <a:rPr lang="en-US" altLang="zh-CN" sz="5400" b="1" dirty="0">
                <a:solidFill>
                  <a:srgbClr val="FF0000"/>
                </a:solidFill>
                <a:effectLst>
                  <a:outerShdw blurRad="38100" dist="38100" dir="2700000">
                    <a:srgbClr val="000000"/>
                  </a:outerShdw>
                </a:effectLst>
                <a:latin typeface="Times New Roman" panose="02020603050405020304" pitchFamily="18" charset="0"/>
                <a:ea typeface="宋体" panose="02010600030101010101" pitchFamily="2" charset="-122"/>
              </a:rPr>
              <a:t>o</a:t>
            </a:r>
          </a:p>
        </p:txBody>
      </p:sp>
      <p:grpSp>
        <p:nvGrpSpPr>
          <p:cNvPr id="2" name="Group 6"/>
          <p:cNvGrpSpPr/>
          <p:nvPr/>
        </p:nvGrpSpPr>
        <p:grpSpPr>
          <a:xfrm>
            <a:off x="4643437" y="1371600"/>
            <a:ext cx="1296988" cy="1065213"/>
            <a:chOff x="-1" y="0"/>
            <a:chExt cx="817" cy="671"/>
          </a:xfrm>
        </p:grpSpPr>
        <p:sp>
          <p:nvSpPr>
            <p:cNvPr id="22547" name="AutoShape 7"/>
            <p:cNvSpPr/>
            <p:nvPr/>
          </p:nvSpPr>
          <p:spPr>
            <a:xfrm rot="5368554">
              <a:off x="312" y="166"/>
              <a:ext cx="192" cy="817"/>
            </a:xfrm>
            <a:prstGeom prst="leftBrace">
              <a:avLst>
                <a:gd name="adj1" fmla="val 35460"/>
                <a:gd name="adj2" fmla="val 50000"/>
              </a:avLst>
            </a:prstGeom>
            <a:noFill/>
            <a:ln w="44450" cap="flat" cmpd="sng">
              <a:solidFill>
                <a:schemeClr val="tx1"/>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24584" name="Text Box 8"/>
            <p:cNvSpPr txBox="1">
              <a:spLocks noChangeArrowheads="1"/>
            </p:cNvSpPr>
            <p:nvPr/>
          </p:nvSpPr>
          <p:spPr bwMode="auto">
            <a:xfrm>
              <a:off x="146" y="0"/>
              <a:ext cx="480" cy="484"/>
            </a:xfrm>
            <a:prstGeom prst="rect">
              <a:avLst/>
            </a:prstGeom>
            <a:noFill/>
            <a:ln w="9525">
              <a:noFill/>
              <a:miter lim="800000"/>
            </a:ln>
            <a:effectLst/>
          </p:spPr>
          <p:txBody>
            <a:bodyPr>
              <a:spAutoFit/>
            </a:bodyPr>
            <a:lstStyle/>
            <a:p>
              <a:pPr marR="0" defTabSz="914400">
                <a:spcBef>
                  <a:spcPct val="50000"/>
                </a:spcBef>
                <a:buClrTx/>
                <a:buSzTx/>
                <a:defRPr/>
              </a:pPr>
              <a:r>
                <a:rPr kumimoji="0" lang="en-US" sz="4400" b="1" kern="1200" cap="none" spc="0" normalizeH="0" baseline="0" noProof="0" smtClean="0">
                  <a:solidFill>
                    <a:srgbClr val="FF0000"/>
                  </a:solidFill>
                  <a:effectLst>
                    <a:outerShdw blurRad="38100" dist="38100" dir="2700000" algn="tl">
                      <a:srgbClr val="000000"/>
                    </a:outerShdw>
                  </a:effectLst>
                  <a:latin typeface="黑体" panose="02010609060101010101" pitchFamily="2" charset="-122"/>
                  <a:ea typeface="黑体" panose="02010609060101010101" pitchFamily="2" charset="-122"/>
                  <a:cs typeface="Arial" panose="020B0604020202020204" pitchFamily="34" charset="0"/>
                </a:rPr>
                <a:t>L</a:t>
              </a:r>
              <a:r>
                <a:rPr kumimoji="0" lang="en-US" sz="4400" b="1" kern="1200" cap="none" spc="0" normalizeH="0" baseline="-25000" noProof="0" smtClean="0">
                  <a:solidFill>
                    <a:srgbClr val="FF0000"/>
                  </a:solidFill>
                  <a:effectLst>
                    <a:outerShdw blurRad="38100" dist="38100" dir="2700000" algn="tl">
                      <a:srgbClr val="000000"/>
                    </a:outerShdw>
                  </a:effectLst>
                  <a:latin typeface="黑体" panose="02010609060101010101" pitchFamily="2" charset="-122"/>
                  <a:ea typeface="黑体" panose="02010609060101010101" pitchFamily="2" charset="-122"/>
                  <a:cs typeface="Arial" panose="020B0604020202020204" pitchFamily="34" charset="0"/>
                </a:rPr>
                <a:t>1</a:t>
              </a:r>
            </a:p>
          </p:txBody>
        </p:sp>
      </p:grpSp>
      <p:grpSp>
        <p:nvGrpSpPr>
          <p:cNvPr id="3" name="Group 9"/>
          <p:cNvGrpSpPr/>
          <p:nvPr/>
        </p:nvGrpSpPr>
        <p:grpSpPr>
          <a:xfrm>
            <a:off x="6019800" y="1295400"/>
            <a:ext cx="2133600" cy="1143000"/>
            <a:chOff x="0" y="0"/>
            <a:chExt cx="1344" cy="720"/>
          </a:xfrm>
        </p:grpSpPr>
        <p:sp>
          <p:nvSpPr>
            <p:cNvPr id="22545" name="AutoShape 10"/>
            <p:cNvSpPr/>
            <p:nvPr/>
          </p:nvSpPr>
          <p:spPr>
            <a:xfrm rot="5368554">
              <a:off x="552" y="-72"/>
              <a:ext cx="240" cy="1344"/>
            </a:xfrm>
            <a:prstGeom prst="leftBrace">
              <a:avLst>
                <a:gd name="adj1" fmla="val 46666"/>
                <a:gd name="adj2" fmla="val 50009"/>
              </a:avLst>
            </a:prstGeom>
            <a:noFill/>
            <a:ln w="41275" cap="flat" cmpd="sng">
              <a:solidFill>
                <a:schemeClr val="tx1"/>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24587" name="Text Box 11"/>
            <p:cNvSpPr txBox="1">
              <a:spLocks noChangeArrowheads="1"/>
            </p:cNvSpPr>
            <p:nvPr/>
          </p:nvSpPr>
          <p:spPr bwMode="auto">
            <a:xfrm>
              <a:off x="528" y="0"/>
              <a:ext cx="480" cy="484"/>
            </a:xfrm>
            <a:prstGeom prst="rect">
              <a:avLst/>
            </a:prstGeom>
            <a:noFill/>
            <a:ln w="9525">
              <a:noFill/>
              <a:miter lim="800000"/>
            </a:ln>
            <a:effectLst/>
          </p:spPr>
          <p:txBody>
            <a:bodyPr>
              <a:spAutoFit/>
            </a:bodyPr>
            <a:lstStyle/>
            <a:p>
              <a:pPr marR="0" defTabSz="914400">
                <a:spcBef>
                  <a:spcPct val="50000"/>
                </a:spcBef>
                <a:buClrTx/>
                <a:buSzTx/>
                <a:defRPr/>
              </a:pPr>
              <a:r>
                <a:rPr kumimoji="0" lang="en-US" sz="4400" b="1" kern="1200" cap="none" spc="0" normalizeH="0" baseline="0" noProof="0" smtClean="0">
                  <a:solidFill>
                    <a:srgbClr val="FF0000"/>
                  </a:solidFill>
                  <a:effectLst>
                    <a:outerShdw blurRad="38100" dist="38100" dir="2700000" algn="tl">
                      <a:srgbClr val="000000"/>
                    </a:outerShdw>
                  </a:effectLst>
                  <a:latin typeface="黑体" panose="02010609060101010101" pitchFamily="2" charset="-122"/>
                  <a:ea typeface="黑体" panose="02010609060101010101" pitchFamily="2" charset="-122"/>
                  <a:cs typeface="Arial" panose="020B0604020202020204" pitchFamily="34" charset="0"/>
                </a:rPr>
                <a:t>L</a:t>
              </a:r>
              <a:r>
                <a:rPr kumimoji="0" lang="en-US" sz="4400" b="1" kern="1200" cap="none" spc="0" normalizeH="0" baseline="-25000" noProof="0" smtClean="0">
                  <a:solidFill>
                    <a:srgbClr val="FF0000"/>
                  </a:solidFill>
                  <a:effectLst>
                    <a:outerShdw blurRad="38100" dist="38100" dir="2700000" algn="tl">
                      <a:srgbClr val="000000"/>
                    </a:outerShdw>
                  </a:effectLst>
                  <a:latin typeface="黑体" panose="02010609060101010101" pitchFamily="2" charset="-122"/>
                  <a:ea typeface="黑体" panose="02010609060101010101" pitchFamily="2" charset="-122"/>
                  <a:cs typeface="Arial" panose="020B0604020202020204" pitchFamily="34" charset="0"/>
                </a:rPr>
                <a:t>2</a:t>
              </a:r>
            </a:p>
          </p:txBody>
        </p:sp>
      </p:grpSp>
      <p:grpSp>
        <p:nvGrpSpPr>
          <p:cNvPr id="4" name="Group 12"/>
          <p:cNvGrpSpPr/>
          <p:nvPr/>
        </p:nvGrpSpPr>
        <p:grpSpPr>
          <a:xfrm>
            <a:off x="8153400" y="1295400"/>
            <a:ext cx="1543050" cy="914400"/>
            <a:chOff x="0" y="0"/>
            <a:chExt cx="816" cy="576"/>
          </a:xfrm>
        </p:grpSpPr>
        <p:sp>
          <p:nvSpPr>
            <p:cNvPr id="22543" name="AutoShape 13"/>
            <p:cNvSpPr/>
            <p:nvPr/>
          </p:nvSpPr>
          <p:spPr>
            <a:xfrm>
              <a:off x="0" y="0"/>
              <a:ext cx="816" cy="576"/>
            </a:xfrm>
            <a:prstGeom prst="wedgeRoundRectCallout">
              <a:avLst>
                <a:gd name="adj1" fmla="val -66546"/>
                <a:gd name="adj2" fmla="val 100000"/>
                <a:gd name="adj3" fmla="val 16667"/>
              </a:avLst>
            </a:prstGeom>
            <a:solidFill>
              <a:srgbClr val="CCECFF"/>
            </a:solidFill>
            <a:ln w="9525" cap="flat" cmpd="sng">
              <a:solidFill>
                <a:schemeClr val="tx1"/>
              </a:solidFill>
              <a:prstDash val="solid"/>
              <a:miter/>
              <a:headEnd type="none" w="med" len="med"/>
              <a:tailEnd type="none" w="med" len="med"/>
            </a:ln>
          </p:spPr>
          <p:txBody>
            <a:bodyPr/>
            <a:lstStyle/>
            <a:p>
              <a:pPr algn="ctr"/>
              <a:endParaRPr lang="zh-CN" altLang="en-US" sz="2400" dirty="0">
                <a:latin typeface="Times New Roman" panose="02020603050405020304" pitchFamily="18" charset="0"/>
                <a:ea typeface="宋体" panose="02010600030101010101" pitchFamily="2" charset="-122"/>
              </a:endParaRPr>
            </a:p>
          </p:txBody>
        </p:sp>
        <p:sp>
          <p:nvSpPr>
            <p:cNvPr id="22544" name="Text Box 14"/>
            <p:cNvSpPr txBox="1"/>
            <p:nvPr/>
          </p:nvSpPr>
          <p:spPr>
            <a:xfrm>
              <a:off x="144" y="144"/>
              <a:ext cx="566" cy="329"/>
            </a:xfrm>
            <a:prstGeom prst="rect">
              <a:avLst/>
            </a:prstGeom>
            <a:noFill/>
            <a:ln w="9525">
              <a:noFill/>
            </a:ln>
          </p:spPr>
          <p:txBody>
            <a:bodyPr>
              <a:spAutoFit/>
            </a:bodyPr>
            <a:lstStyle/>
            <a:p>
              <a:r>
                <a:rPr lang="zh-CN" altLang="en-US" sz="2800" b="1" dirty="0">
                  <a:latin typeface="Times New Roman" panose="02020603050405020304" pitchFamily="18" charset="0"/>
                  <a:ea typeface="宋体" panose="02010600030101010101" pitchFamily="2" charset="-122"/>
                </a:rPr>
                <a:t>杠杆</a:t>
              </a:r>
            </a:p>
          </p:txBody>
        </p:sp>
      </p:grpSp>
      <p:grpSp>
        <p:nvGrpSpPr>
          <p:cNvPr id="5" name="Group 15"/>
          <p:cNvGrpSpPr/>
          <p:nvPr/>
        </p:nvGrpSpPr>
        <p:grpSpPr>
          <a:xfrm>
            <a:off x="8782685" y="2552700"/>
            <a:ext cx="1371600" cy="1371600"/>
            <a:chOff x="0" y="0"/>
            <a:chExt cx="864" cy="864"/>
          </a:xfrm>
        </p:grpSpPr>
        <p:sp>
          <p:nvSpPr>
            <p:cNvPr id="22541" name="AutoShape 16"/>
            <p:cNvSpPr/>
            <p:nvPr/>
          </p:nvSpPr>
          <p:spPr>
            <a:xfrm>
              <a:off x="0" y="0"/>
              <a:ext cx="864" cy="864"/>
            </a:xfrm>
            <a:prstGeom prst="wedgeEllipseCallout">
              <a:avLst>
                <a:gd name="adj1" fmla="val -88194"/>
                <a:gd name="adj2" fmla="val -45255"/>
              </a:avLst>
            </a:prstGeom>
            <a:solidFill>
              <a:schemeClr val="bg1"/>
            </a:solidFill>
            <a:ln w="9525" cap="flat" cmpd="sng">
              <a:solidFill>
                <a:schemeClr val="tx1"/>
              </a:solidFill>
              <a:prstDash val="solid"/>
              <a:miter/>
              <a:headEnd type="none" w="med" len="med"/>
              <a:tailEnd type="none" w="med" len="med"/>
            </a:ln>
          </p:spPr>
          <p:txBody>
            <a:bodyPr/>
            <a:lstStyle/>
            <a:p>
              <a:pPr algn="ctr"/>
              <a:endParaRPr lang="zh-CN" altLang="en-US" sz="2400" dirty="0">
                <a:latin typeface="Times New Roman" panose="02020603050405020304" pitchFamily="18" charset="0"/>
                <a:ea typeface="宋体" panose="02010600030101010101" pitchFamily="2" charset="-122"/>
              </a:endParaRPr>
            </a:p>
          </p:txBody>
        </p:sp>
        <p:sp>
          <p:nvSpPr>
            <p:cNvPr id="22542" name="Rectangle 17"/>
            <p:cNvSpPr/>
            <p:nvPr/>
          </p:nvSpPr>
          <p:spPr>
            <a:xfrm>
              <a:off x="144" y="144"/>
              <a:ext cx="566" cy="600"/>
            </a:xfrm>
            <a:prstGeom prst="rect">
              <a:avLst/>
            </a:prstGeom>
            <a:noFill/>
            <a:ln w="9525">
              <a:noFill/>
            </a:ln>
          </p:spPr>
          <p:txBody>
            <a:bodyPr>
              <a:spAutoFit/>
            </a:bodyPr>
            <a:lstStyle/>
            <a:p>
              <a:r>
                <a:rPr lang="zh-CN" altLang="en-US" sz="2800" b="1" dirty="0">
                  <a:latin typeface="Times New Roman" panose="02020603050405020304" pitchFamily="18" charset="0"/>
                  <a:ea typeface="宋体" panose="02010600030101010101" pitchFamily="2" charset="-122"/>
                </a:rPr>
                <a:t>平衡</a:t>
              </a:r>
            </a:p>
            <a:p>
              <a:r>
                <a:rPr lang="zh-CN" altLang="en-US" sz="2800" b="1" dirty="0">
                  <a:latin typeface="Times New Roman" panose="02020603050405020304" pitchFamily="18" charset="0"/>
                  <a:ea typeface="宋体" panose="02010600030101010101" pitchFamily="2" charset="-122"/>
                </a:rPr>
                <a:t>螺母</a:t>
              </a:r>
            </a:p>
          </p:txBody>
        </p:sp>
      </p:grpSp>
      <p:pic>
        <p:nvPicPr>
          <p:cNvPr id="24594" name="Picture 18" descr="4"/>
          <p:cNvPicPr>
            <a:picLocks noChangeAspect="1"/>
          </p:cNvPicPr>
          <p:nvPr/>
        </p:nvPicPr>
        <p:blipFill>
          <a:blip r:embed="rId7"/>
          <a:stretch>
            <a:fillRect/>
          </a:stretch>
        </p:blipFill>
        <p:spPr>
          <a:xfrm>
            <a:off x="4419600" y="2781300"/>
            <a:ext cx="552450" cy="1600200"/>
          </a:xfrm>
          <a:prstGeom prst="rect">
            <a:avLst/>
          </a:prstGeom>
          <a:noFill/>
          <a:ln w="9525">
            <a:noFill/>
          </a:ln>
        </p:spPr>
      </p:pic>
      <p:pic>
        <p:nvPicPr>
          <p:cNvPr id="24595" name="Picture 19" descr="5"/>
          <p:cNvPicPr>
            <a:picLocks noChangeAspect="1"/>
          </p:cNvPicPr>
          <p:nvPr/>
        </p:nvPicPr>
        <p:blipFill>
          <a:blip r:embed="rId8"/>
          <a:stretch>
            <a:fillRect/>
          </a:stretch>
        </p:blipFill>
        <p:spPr>
          <a:xfrm>
            <a:off x="7896225" y="2781300"/>
            <a:ext cx="657225" cy="895350"/>
          </a:xfrm>
          <a:prstGeom prst="rect">
            <a:avLst/>
          </a:prstGeom>
          <a:noFill/>
          <a:ln w="9525">
            <a:noFill/>
          </a:ln>
        </p:spPr>
      </p:pic>
      <p:sp>
        <p:nvSpPr>
          <p:cNvPr id="24596" name="WordArt 20"/>
          <p:cNvSpPr>
            <a:spLocks noChangeArrowheads="1" noChangeShapeType="1"/>
          </p:cNvSpPr>
          <p:nvPr/>
        </p:nvSpPr>
        <p:spPr bwMode="auto">
          <a:xfrm>
            <a:off x="1703388" y="0"/>
            <a:ext cx="2881312" cy="1512888"/>
          </a:xfrm>
          <a:prstGeom prst="rect">
            <a:avLst/>
          </a:prstGeom>
        </p:spPr>
        <p:txBody>
          <a:bodyPr wrap="none" numCol="1" fromWordArt="1">
            <a:prstTxWarp prst="textDeflate">
              <a:avLst>
                <a:gd name="adj" fmla="val 18750"/>
              </a:avLst>
            </a:prstTxWarp>
            <a:scene3d>
              <a:camera prst="legacyPerspectiveFront">
                <a:rot lat="20519999" lon="1080000" rev="0"/>
              </a:camera>
              <a:lightRig rig="legacyFlat1" dir="r"/>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0" i="1" u="none" strike="noStrike" kern="1200" cap="none" spc="0" normalizeH="1" baseline="0" noProof="0" smtClean="0">
                <a:ln w="9525" cmpd="sng">
                  <a:round/>
                </a:ln>
                <a:gradFill rotWithShape="0">
                  <a:gsLst>
                    <a:gs pos="0">
                      <a:srgbClr val="FFE701"/>
                    </a:gs>
                    <a:gs pos="100000">
                      <a:srgbClr val="FE3E02"/>
                    </a:gs>
                  </a:gsLst>
                  <a:lin ang="5400000" scaled="1"/>
                </a:gradFill>
                <a:effectLst/>
                <a:uLnTx/>
                <a:uFillTx/>
                <a:latin typeface="华文行楷" panose="02010800040101010101" charset="-122"/>
                <a:ea typeface="华文行楷" panose="02010800040101010101" charset="-122"/>
                <a:cs typeface="Arial" panose="020B0604020202020204" pitchFamily="34" charset="0"/>
              </a:rPr>
              <a:t>实验探究</a:t>
            </a:r>
          </a:p>
        </p:txBody>
      </p:sp>
      <p:grpSp>
        <p:nvGrpSpPr>
          <p:cNvPr id="4111" name="组合 4110"/>
          <p:cNvGrpSpPr/>
          <p:nvPr/>
        </p:nvGrpSpPr>
        <p:grpSpPr>
          <a:xfrm>
            <a:off x="549910" y="94615"/>
            <a:ext cx="11835765"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
        <p:nvSpPr>
          <p:cNvPr id="6" name="文本框 5">
            <a:hlinkClick r:id="rId9" action="ppaction://hlinkfile"/>
          </p:cNvPr>
          <p:cNvSpPr txBox="1"/>
          <p:nvPr/>
        </p:nvSpPr>
        <p:spPr>
          <a:xfrm>
            <a:off x="10530205" y="1524000"/>
            <a:ext cx="859790" cy="4003040"/>
          </a:xfrm>
          <a:prstGeom prst="rect">
            <a:avLst/>
          </a:prstGeom>
          <a:noFill/>
        </p:spPr>
        <p:txBody>
          <a:bodyPr vert="eaVert" wrap="none" rtlCol="0">
            <a:spAutoFit/>
          </a:bodyPr>
          <a:lstStyle/>
          <a:p>
            <a:r>
              <a:rPr lang="zh-CN" altLang="en-US" sz="4400" b="1">
                <a:solidFill>
                  <a:srgbClr val="FF0000"/>
                </a:solidFill>
              </a:rPr>
              <a:t>杠杆的平衡视</a:t>
            </a:r>
            <a:r>
              <a:rPr lang="zh-CN" altLang="en-US" sz="4400">
                <a:solidFill>
                  <a:srgbClr val="FF0000"/>
                </a:solidFill>
              </a:rPr>
              <a:t>频</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dissolve">
                                      <p:cBhvr>
                                        <p:cTn id="17" dur="500"/>
                                        <p:tgtEl>
                                          <p:spTgt spid="24581"/>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p:stCondLst>
                        <p:cond delay="indefinite"/>
                      </p:stCondLst>
                      <p:childTnLst>
                        <p:par>
                          <p:cTn id="19" fill="hold">
                            <p:stCondLst>
                              <p:cond delay="0"/>
                            </p:stCondLst>
                            <p:childTnLst>
                              <p:par>
                                <p:cTn id="20" presetID="17" presetClass="entr" presetSubtype="1" fill="hold" nodeType="clickEffect">
                                  <p:stCondLst>
                                    <p:cond delay="0"/>
                                  </p:stCondLst>
                                  <p:childTnLst>
                                    <p:set>
                                      <p:cBhvr>
                                        <p:cTn id="21" dur="1" fill="hold">
                                          <p:stCondLst>
                                            <p:cond delay="0"/>
                                          </p:stCondLst>
                                        </p:cTn>
                                        <p:tgtEl>
                                          <p:spTgt spid="24594"/>
                                        </p:tgtEl>
                                        <p:attrNameLst>
                                          <p:attrName>style.visibility</p:attrName>
                                        </p:attrNameLst>
                                      </p:cBhvr>
                                      <p:to>
                                        <p:strVal val="visible"/>
                                      </p:to>
                                    </p:set>
                                    <p:anim calcmode="lin" valueType="num">
                                      <p:cBhvr>
                                        <p:cTn id="22" dur="500" fill="hold"/>
                                        <p:tgtEl>
                                          <p:spTgt spid="24594"/>
                                        </p:tgtEl>
                                        <p:attrNameLst>
                                          <p:attrName>ppt_x</p:attrName>
                                        </p:attrNameLst>
                                      </p:cBhvr>
                                      <p:tavLst>
                                        <p:tav tm="0">
                                          <p:val>
                                            <p:strVal val="#ppt_x"/>
                                          </p:val>
                                        </p:tav>
                                        <p:tav tm="100000">
                                          <p:val>
                                            <p:strVal val="#ppt_x"/>
                                          </p:val>
                                        </p:tav>
                                      </p:tavLst>
                                    </p:anim>
                                    <p:anim calcmode="lin" valueType="num">
                                      <p:cBhvr>
                                        <p:cTn id="23" dur="500" fill="hold"/>
                                        <p:tgtEl>
                                          <p:spTgt spid="24594"/>
                                        </p:tgtEl>
                                        <p:attrNameLst>
                                          <p:attrName>ppt_y</p:attrName>
                                        </p:attrNameLst>
                                      </p:cBhvr>
                                      <p:tavLst>
                                        <p:tav tm="0">
                                          <p:val>
                                            <p:strVal val="#ppt_y-#ppt_h/2"/>
                                          </p:val>
                                        </p:tav>
                                        <p:tav tm="100000">
                                          <p:val>
                                            <p:strVal val="#ppt_y"/>
                                          </p:val>
                                        </p:tav>
                                      </p:tavLst>
                                    </p:anim>
                                    <p:anim calcmode="lin" valueType="num">
                                      <p:cBhvr>
                                        <p:cTn id="24" dur="500" fill="hold"/>
                                        <p:tgtEl>
                                          <p:spTgt spid="24594"/>
                                        </p:tgtEl>
                                        <p:attrNameLst>
                                          <p:attrName>ppt_w</p:attrName>
                                        </p:attrNameLst>
                                      </p:cBhvr>
                                      <p:tavLst>
                                        <p:tav tm="0">
                                          <p:val>
                                            <p:strVal val="#ppt_w"/>
                                          </p:val>
                                        </p:tav>
                                        <p:tav tm="100000">
                                          <p:val>
                                            <p:strVal val="#ppt_w"/>
                                          </p:val>
                                        </p:tav>
                                      </p:tavLst>
                                    </p:anim>
                                    <p:anim calcmode="lin" valueType="num">
                                      <p:cBhvr>
                                        <p:cTn id="25" dur="500" fill="hold"/>
                                        <p:tgtEl>
                                          <p:spTgt spid="2459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4" name="wind.wav"/>
                                        </p:tgtEl>
                                      </p:cMediaNode>
                                    </p:audio>
                                  </p:subTnLst>
                                </p:cTn>
                              </p:par>
                            </p:childTnLst>
                          </p:cTn>
                        </p:par>
                      </p:childTnLst>
                    </p:cTn>
                  </p:par>
                  <p:par>
                    <p:cTn id="26" fill="hold">
                      <p:stCondLst>
                        <p:cond delay="indefinite"/>
                      </p:stCondLst>
                      <p:childTnLst>
                        <p:par>
                          <p:cTn id="27" fill="hold">
                            <p:stCondLst>
                              <p:cond delay="0"/>
                            </p:stCondLst>
                            <p:childTnLst>
                              <p:par>
                                <p:cTn id="28" presetID="17" presetClass="entr" presetSubtype="1" fill="hold" nodeType="clickEffect">
                                  <p:stCondLst>
                                    <p:cond delay="0"/>
                                  </p:stCondLst>
                                  <p:childTnLst>
                                    <p:set>
                                      <p:cBhvr>
                                        <p:cTn id="29" dur="1" fill="hold">
                                          <p:stCondLst>
                                            <p:cond delay="0"/>
                                          </p:stCondLst>
                                        </p:cTn>
                                        <p:tgtEl>
                                          <p:spTgt spid="24595"/>
                                        </p:tgtEl>
                                        <p:attrNameLst>
                                          <p:attrName>style.visibility</p:attrName>
                                        </p:attrNameLst>
                                      </p:cBhvr>
                                      <p:to>
                                        <p:strVal val="visible"/>
                                      </p:to>
                                    </p:set>
                                    <p:anim calcmode="lin" valueType="num">
                                      <p:cBhvr>
                                        <p:cTn id="30" dur="500" fill="hold"/>
                                        <p:tgtEl>
                                          <p:spTgt spid="24595"/>
                                        </p:tgtEl>
                                        <p:attrNameLst>
                                          <p:attrName>ppt_x</p:attrName>
                                        </p:attrNameLst>
                                      </p:cBhvr>
                                      <p:tavLst>
                                        <p:tav tm="0">
                                          <p:val>
                                            <p:strVal val="#ppt_x"/>
                                          </p:val>
                                        </p:tav>
                                        <p:tav tm="100000">
                                          <p:val>
                                            <p:strVal val="#ppt_x"/>
                                          </p:val>
                                        </p:tav>
                                      </p:tavLst>
                                    </p:anim>
                                    <p:anim calcmode="lin" valueType="num">
                                      <p:cBhvr>
                                        <p:cTn id="31" dur="500" fill="hold"/>
                                        <p:tgtEl>
                                          <p:spTgt spid="24595"/>
                                        </p:tgtEl>
                                        <p:attrNameLst>
                                          <p:attrName>ppt_y</p:attrName>
                                        </p:attrNameLst>
                                      </p:cBhvr>
                                      <p:tavLst>
                                        <p:tav tm="0">
                                          <p:val>
                                            <p:strVal val="#ppt_y-#ppt_h/2"/>
                                          </p:val>
                                        </p:tav>
                                        <p:tav tm="100000">
                                          <p:val>
                                            <p:strVal val="#ppt_y"/>
                                          </p:val>
                                        </p:tav>
                                      </p:tavLst>
                                    </p:anim>
                                    <p:anim calcmode="lin" valueType="num">
                                      <p:cBhvr>
                                        <p:cTn id="32" dur="500" fill="hold"/>
                                        <p:tgtEl>
                                          <p:spTgt spid="24595"/>
                                        </p:tgtEl>
                                        <p:attrNameLst>
                                          <p:attrName>ppt_w</p:attrName>
                                        </p:attrNameLst>
                                      </p:cBhvr>
                                      <p:tavLst>
                                        <p:tav tm="0">
                                          <p:val>
                                            <p:strVal val="#ppt_w"/>
                                          </p:val>
                                        </p:tav>
                                        <p:tav tm="100000">
                                          <p:val>
                                            <p:strVal val="#ppt_w"/>
                                          </p:val>
                                        </p:tav>
                                      </p:tavLst>
                                    </p:anim>
                                    <p:anim calcmode="lin" valueType="num">
                                      <p:cBhvr>
                                        <p:cTn id="33" dur="500" fill="hold"/>
                                        <p:tgtEl>
                                          <p:spTgt spid="2459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4579"/>
                                        </p:tgtEl>
                                        <p:attrNameLst>
                                          <p:attrName>style.visibility</p:attrName>
                                        </p:attrNameLst>
                                      </p:cBhvr>
                                      <p:to>
                                        <p:strVal val="visible"/>
                                      </p:to>
                                    </p:set>
                                    <p:animEffect transition="in" filter="dissolve">
                                      <p:cBhvr>
                                        <p:cTn id="38" dur="500"/>
                                        <p:tgtEl>
                                          <p:spTgt spid="24579"/>
                                        </p:tgtEl>
                                      </p:cBhvr>
                                    </p:animEffect>
                                  </p:childTnLst>
                                  <p:subTnLst>
                                    <p:audio>
                                      <p:cMediaNode>
                                        <p:cTn display="0" masterRel="sameClick">
                                          <p:stCondLst>
                                            <p:cond evt="begin" delay="0">
                                              <p:tn val="36"/>
                                            </p:cond>
                                          </p:stCondLst>
                                          <p:endCondLst>
                                            <p:cond evt="onStopAudio" delay="0">
                                              <p:tgtEl>
                                                <p:sldTgt/>
                                              </p:tgtEl>
                                            </p:cond>
                                          </p:endCondLst>
                                        </p:cTn>
                                        <p:tgtEl>
                                          <p:sndTgt r:embed="rId3" name="type.wav"/>
                                        </p:tgtEl>
                                      </p:cMediaNode>
                                    </p:audio>
                                  </p:sub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4580"/>
                                        </p:tgtEl>
                                        <p:attrNameLst>
                                          <p:attrName>style.visibility</p:attrName>
                                        </p:attrNameLst>
                                      </p:cBhvr>
                                      <p:to>
                                        <p:strVal val="visible"/>
                                      </p:to>
                                    </p:set>
                                    <p:animEffect transition="in" filter="dissolve">
                                      <p:cBhvr>
                                        <p:cTn id="43" dur="500"/>
                                        <p:tgtEl>
                                          <p:spTgt spid="24580"/>
                                        </p:tgtEl>
                                      </p:cBhvr>
                                    </p:animEffect>
                                  </p:childTnLst>
                                  <p:subTnLst>
                                    <p:audio>
                                      <p:cMediaNode>
                                        <p:cTn display="0" masterRel="sameClick">
                                          <p:stCondLst>
                                            <p:cond evt="begin" delay="0">
                                              <p:tn val="41"/>
                                            </p:cond>
                                          </p:stCondLst>
                                          <p:endCondLst>
                                            <p:cond evt="onStopAudio" delay="0">
                                              <p:tgtEl>
                                                <p:sldTgt/>
                                              </p:tgtEl>
                                            </p:cond>
                                          </p:endCondLst>
                                        </p:cTn>
                                        <p:tgtEl>
                                          <p:sndTgt r:embed="rId3" name="type.wav"/>
                                        </p:tgtEl>
                                      </p:cMediaNode>
                                    </p:audio>
                                  </p:sub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dissolve">
                                      <p:cBhvr>
                                        <p:cTn id="48" dur="500"/>
                                        <p:tgtEl>
                                          <p:spTgt spid="2"/>
                                        </p:tgtEl>
                                      </p:cBhvr>
                                    </p:animEffect>
                                  </p:childTnLst>
                                  <p:subTnLst>
                                    <p:audio>
                                      <p:cMediaNode>
                                        <p:cTn display="0" masterRel="sameClick">
                                          <p:stCondLst>
                                            <p:cond evt="begin" delay="0">
                                              <p:tn val="46"/>
                                            </p:cond>
                                          </p:stCondLst>
                                          <p:endCondLst>
                                            <p:cond evt="onStopAudio" delay="0">
                                              <p:tgtEl>
                                                <p:sldTgt/>
                                              </p:tgtEl>
                                            </p:cond>
                                          </p:endCondLst>
                                        </p:cTn>
                                        <p:tgtEl>
                                          <p:sndTgt r:embed="rId5" name="whoosh.wav"/>
                                        </p:tgtEl>
                                      </p:cMediaNode>
                                    </p:audio>
                                  </p:sub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dissolve">
                                      <p:cBhvr>
                                        <p:cTn id="53" dur="500"/>
                                        <p:tgtEl>
                                          <p:spTgt spid="3"/>
                                        </p:tgtEl>
                                      </p:cBhvr>
                                    </p:animEffect>
                                  </p:childTnLst>
                                  <p:subTnLst>
                                    <p:audio>
                                      <p:cMediaNode>
                                        <p:cTn display="0" masterRel="sameClick">
                                          <p:stCondLst>
                                            <p:cond evt="begin" delay="0">
                                              <p:tn val="51"/>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ldLvl="0" animBg="1"/>
      <p:bldP spid="24580" grpId="0" bldLvl="0" animBg="1"/>
      <p:bldP spid="2458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表格 50177"/>
          <p:cNvGraphicFramePr/>
          <p:nvPr/>
        </p:nvGraphicFramePr>
        <p:xfrm>
          <a:off x="2135188" y="1412875"/>
          <a:ext cx="7992745" cy="3594100"/>
        </p:xfrm>
        <a:graphic>
          <a:graphicData uri="http://schemas.openxmlformats.org/drawingml/2006/table">
            <a:tbl>
              <a:tblPr/>
              <a:tblGrid>
                <a:gridCol w="1081405"/>
                <a:gridCol w="1079500"/>
                <a:gridCol w="1079500"/>
                <a:gridCol w="1080135"/>
                <a:gridCol w="1079500"/>
                <a:gridCol w="1224280"/>
                <a:gridCol w="1368425"/>
              </a:tblGrid>
              <a:tr h="100806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b="1" dirty="0">
                          <a:latin typeface="黑体" panose="02010609060101010101" pitchFamily="2" charset="-122"/>
                          <a:ea typeface="黑体" panose="02010609060101010101" pitchFamily="2" charset="-122"/>
                        </a:rPr>
                        <a:t>实验次数</a:t>
                      </a:r>
                      <a:endParaRPr lang="zh-CN" altLang="en-US" b="1">
                        <a:latin typeface="黑体" panose="02010609060101010101" pitchFamily="2" charset="-122"/>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b="1" i="1">
                          <a:latin typeface="Times New Roman" panose="02020603050405020304" pitchFamily="18" charset="0"/>
                          <a:ea typeface="黑体" panose="02010609060101010101" pitchFamily="2" charset="-122"/>
                        </a:rPr>
                        <a:t>F</a:t>
                      </a:r>
                      <a:r>
                        <a:rPr lang="en-US" altLang="zh-CN" b="1" baseline="-25000">
                          <a:latin typeface="Times New Roman" panose="02020603050405020304" pitchFamily="18" charset="0"/>
                          <a:ea typeface="黑体" panose="02010609060101010101" pitchFamily="2" charset="-122"/>
                        </a:rPr>
                        <a:t>1</a:t>
                      </a:r>
                      <a:r>
                        <a:rPr lang="en-US" altLang="zh-CN" b="1">
                          <a:latin typeface="宋体" panose="02010600030101010101" pitchFamily="2" charset="-122"/>
                        </a:rPr>
                        <a:t>/</a:t>
                      </a:r>
                      <a:r>
                        <a:rPr lang="en-US" altLang="zh-CN" b="1">
                          <a:latin typeface="Times New Roman" panose="02020603050405020304" pitchFamily="18" charset="0"/>
                          <a:ea typeface="黑体" panose="02010609060101010101" pitchFamily="2" charset="-122"/>
                        </a:rPr>
                        <a:t>N</a:t>
                      </a:r>
                      <a:endParaRPr lang="zh-CN" altLang="en-US" b="1">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b="1" i="1">
                          <a:latin typeface="Times New Roman" panose="02020603050405020304" pitchFamily="18" charset="0"/>
                          <a:ea typeface="黑体" panose="02010609060101010101" pitchFamily="2" charset="-122"/>
                        </a:rPr>
                        <a:t>l</a:t>
                      </a:r>
                      <a:r>
                        <a:rPr lang="en-US" altLang="zh-CN" b="1" baseline="-25000">
                          <a:latin typeface="Times New Roman" panose="02020603050405020304" pitchFamily="18" charset="0"/>
                          <a:ea typeface="黑体" panose="02010609060101010101" pitchFamily="2" charset="-122"/>
                        </a:rPr>
                        <a:t>1</a:t>
                      </a:r>
                      <a:r>
                        <a:rPr lang="en-US" altLang="zh-CN" b="1">
                          <a:latin typeface="宋体" panose="02010600030101010101" pitchFamily="2" charset="-122"/>
                        </a:rPr>
                        <a:t>/</a:t>
                      </a:r>
                      <a:r>
                        <a:rPr lang="en-US" altLang="zh-CN" b="1">
                          <a:latin typeface="Times New Roman" panose="02020603050405020304" pitchFamily="18" charset="0"/>
                          <a:ea typeface="黑体" panose="02010609060101010101" pitchFamily="2" charset="-122"/>
                        </a:rPr>
                        <a:t>cm</a:t>
                      </a:r>
                      <a:endParaRPr lang="zh-CN" altLang="en-US">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b="1" i="1">
                          <a:latin typeface="Times New Roman" panose="02020603050405020304" pitchFamily="18" charset="0"/>
                          <a:ea typeface="黑体" panose="02010609060101010101" pitchFamily="2" charset="-122"/>
                        </a:rPr>
                        <a:t>F</a:t>
                      </a:r>
                      <a:r>
                        <a:rPr lang="en-US" altLang="zh-CN" b="1" baseline="-25000">
                          <a:latin typeface="Times New Roman" panose="02020603050405020304" pitchFamily="18" charset="0"/>
                          <a:ea typeface="黑体" panose="02010609060101010101" pitchFamily="2" charset="-122"/>
                        </a:rPr>
                        <a:t>2</a:t>
                      </a:r>
                      <a:r>
                        <a:rPr lang="en-US" altLang="zh-CN" b="1">
                          <a:latin typeface="宋体" panose="02010600030101010101" pitchFamily="2" charset="-122"/>
                        </a:rPr>
                        <a:t>/</a:t>
                      </a:r>
                      <a:r>
                        <a:rPr lang="en-US" altLang="zh-CN" b="1">
                          <a:latin typeface="Times New Roman" panose="02020603050405020304" pitchFamily="18" charset="0"/>
                          <a:ea typeface="黑体" panose="02010609060101010101" pitchFamily="2" charset="-122"/>
                        </a:rPr>
                        <a:t>N</a:t>
                      </a:r>
                      <a:endParaRPr lang="zh-CN" altLang="en-US" b="1">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b="1" i="1">
                          <a:latin typeface="Times New Roman" panose="02020603050405020304" pitchFamily="18" charset="0"/>
                          <a:ea typeface="黑体" panose="02010609060101010101" pitchFamily="2" charset="-122"/>
                        </a:rPr>
                        <a:t>l</a:t>
                      </a:r>
                      <a:r>
                        <a:rPr lang="en-US" altLang="zh-CN" b="1" baseline="-25000">
                          <a:latin typeface="Times New Roman" panose="02020603050405020304" pitchFamily="18" charset="0"/>
                          <a:ea typeface="黑体" panose="02010609060101010101" pitchFamily="2" charset="-122"/>
                        </a:rPr>
                        <a:t>2</a:t>
                      </a:r>
                      <a:r>
                        <a:rPr lang="en-US" altLang="zh-CN" b="1">
                          <a:latin typeface="宋体" panose="02010600030101010101" pitchFamily="2" charset="-122"/>
                        </a:rPr>
                        <a:t>/</a:t>
                      </a:r>
                      <a:r>
                        <a:rPr lang="en-US" altLang="zh-CN" b="1">
                          <a:latin typeface="Times New Roman" panose="02020603050405020304" pitchFamily="18" charset="0"/>
                        </a:rPr>
                        <a:t>cm</a:t>
                      </a:r>
                      <a:endParaRPr lang="zh-CN" altLang="en-US">
                        <a:latin typeface="黑体" panose="02010609060101010101" pitchFamily="2" charset="-122"/>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b="1">
                        <a:latin typeface="黑体" panose="02010609060101010101" pitchFamily="2" charset="-122"/>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b="1">
                        <a:latin typeface="黑体" panose="02010609060101010101" pitchFamily="2" charset="-122"/>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8651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1</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2</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4</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4</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2</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8604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2</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3</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2</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2</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3</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604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64557" name="直接连接符 50234"/>
          <p:cNvSpPr/>
          <p:nvPr/>
        </p:nvSpPr>
        <p:spPr>
          <a:xfrm>
            <a:off x="3644900" y="4559300"/>
            <a:ext cx="0" cy="0"/>
          </a:xfrm>
          <a:prstGeom prst="line">
            <a:avLst/>
          </a:prstGeom>
          <a:ln w="9525" cap="flat" cmpd="sng">
            <a:solidFill>
              <a:schemeClr val="tx1"/>
            </a:solidFill>
            <a:prstDash val="solid"/>
            <a:miter/>
            <a:headEnd type="none" w="med" len="med"/>
            <a:tailEnd type="none" w="med" len="med"/>
          </a:ln>
        </p:spPr>
      </p:sp>
      <p:sp>
        <p:nvSpPr>
          <p:cNvPr id="50236" name="矩形 50235"/>
          <p:cNvSpPr/>
          <p:nvPr/>
        </p:nvSpPr>
        <p:spPr>
          <a:xfrm>
            <a:off x="1847850" y="5229225"/>
            <a:ext cx="3097213" cy="645160"/>
          </a:xfrm>
          <a:prstGeom prst="rect">
            <a:avLst/>
          </a:prstGeom>
          <a:noFill/>
          <a:ln w="9525">
            <a:noFill/>
          </a:ln>
        </p:spPr>
        <p:txBody>
          <a:bodyPr anchor="t">
            <a:spAutoFit/>
          </a:bodyPr>
          <a:lstStyle/>
          <a:p>
            <a:r>
              <a:rPr lang="zh-CN" altLang="en-US" sz="3600" b="1" dirty="0">
                <a:solidFill>
                  <a:srgbClr val="FF0000"/>
                </a:solidFill>
                <a:latin typeface="Arial" panose="020B0604020202020204" pitchFamily="34" charset="0"/>
                <a:ea typeface="黑体" panose="02010609060101010101" pitchFamily="2" charset="-122"/>
              </a:rPr>
              <a:t>杠杆平衡条件：</a:t>
            </a:r>
          </a:p>
        </p:txBody>
      </p:sp>
      <p:sp>
        <p:nvSpPr>
          <p:cNvPr id="64559" name="文本框 50236"/>
          <p:cNvSpPr txBox="1"/>
          <p:nvPr/>
        </p:nvSpPr>
        <p:spPr>
          <a:xfrm>
            <a:off x="1992313" y="449263"/>
            <a:ext cx="5759450" cy="645160"/>
          </a:xfrm>
          <a:prstGeom prst="rect">
            <a:avLst/>
          </a:prstGeom>
          <a:noFill/>
          <a:ln w="9525">
            <a:noFill/>
          </a:ln>
        </p:spPr>
        <p:txBody>
          <a:bodyPr anchor="t">
            <a:spAutoFit/>
          </a:bodyPr>
          <a:lstStyle/>
          <a:p>
            <a:pPr>
              <a:spcBef>
                <a:spcPct val="50000"/>
              </a:spcBef>
            </a:pPr>
            <a:r>
              <a:rPr lang="zh-CN" altLang="en-US" sz="3600" b="1" dirty="0">
                <a:latin typeface="Arial" panose="020B0604020202020204" pitchFamily="34" charset="0"/>
                <a:ea typeface="黑体" panose="02010609060101010101" pitchFamily="2" charset="-122"/>
              </a:rPr>
              <a:t>探究杠杆的平衡条件</a:t>
            </a:r>
          </a:p>
        </p:txBody>
      </p:sp>
      <p:graphicFrame>
        <p:nvGraphicFramePr>
          <p:cNvPr id="50238" name="表格 50237"/>
          <p:cNvGraphicFramePr/>
          <p:nvPr/>
        </p:nvGraphicFramePr>
        <p:xfrm>
          <a:off x="7535863" y="1412875"/>
          <a:ext cx="2592070" cy="3594100"/>
        </p:xfrm>
        <a:graphic>
          <a:graphicData uri="http://schemas.openxmlformats.org/drawingml/2006/table">
            <a:tbl>
              <a:tblPr/>
              <a:tblGrid>
                <a:gridCol w="1224280"/>
                <a:gridCol w="1367790"/>
              </a:tblGrid>
              <a:tr h="100806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b="1" i="1">
                          <a:latin typeface="Times New Roman" panose="02020603050405020304" pitchFamily="18" charset="0"/>
                          <a:ea typeface="黑体" panose="02010609060101010101" pitchFamily="2" charset="-122"/>
                        </a:rPr>
                        <a:t>F</a:t>
                      </a:r>
                      <a:r>
                        <a:rPr lang="en-US" altLang="zh-CN" b="1" baseline="-25000">
                          <a:latin typeface="Times New Roman" panose="02020603050405020304" pitchFamily="18" charset="0"/>
                          <a:ea typeface="黑体" panose="02010609060101010101" pitchFamily="2" charset="-122"/>
                        </a:rPr>
                        <a:t>1</a:t>
                      </a:r>
                      <a:r>
                        <a:rPr lang="en-US" altLang="zh-CN" b="1">
                          <a:latin typeface="黑体" panose="02010609060101010101" pitchFamily="2" charset="-122"/>
                          <a:ea typeface="黑体" panose="02010609060101010101" pitchFamily="2" charset="-122"/>
                        </a:rPr>
                        <a:t>+</a:t>
                      </a:r>
                      <a:r>
                        <a:rPr lang="en-US" altLang="zh-CN" b="1" i="1">
                          <a:latin typeface="Times New Roman" panose="02020603050405020304" pitchFamily="18" charset="0"/>
                          <a:ea typeface="黑体" panose="02010609060101010101" pitchFamily="2" charset="-122"/>
                        </a:rPr>
                        <a:t>l</a:t>
                      </a:r>
                      <a:r>
                        <a:rPr lang="en-US" altLang="zh-CN" b="1" baseline="-25000">
                          <a:latin typeface="Times New Roman" panose="02020603050405020304" pitchFamily="18" charset="0"/>
                          <a:ea typeface="黑体" panose="02010609060101010101" pitchFamily="2" charset="-122"/>
                        </a:rPr>
                        <a:t>1</a:t>
                      </a:r>
                      <a:endParaRPr lang="zh-CN" altLang="en-US" b="1" baseline="-250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b="1" i="1">
                          <a:latin typeface="Times New Roman" panose="02020603050405020304" pitchFamily="18" charset="0"/>
                          <a:ea typeface="黑体" panose="02010609060101010101" pitchFamily="2" charset="-122"/>
                        </a:rPr>
                        <a:t>F</a:t>
                      </a:r>
                      <a:r>
                        <a:rPr lang="en-US" altLang="zh-CN" b="1" baseline="-25000">
                          <a:latin typeface="Times New Roman" panose="02020603050405020304" pitchFamily="18" charset="0"/>
                          <a:ea typeface="黑体" panose="02010609060101010101" pitchFamily="2" charset="-122"/>
                        </a:rPr>
                        <a:t>2</a:t>
                      </a:r>
                      <a:r>
                        <a:rPr lang="en-US" altLang="zh-CN" b="1">
                          <a:latin typeface="黑体" panose="02010609060101010101" pitchFamily="2" charset="-122"/>
                          <a:ea typeface="黑体" panose="02010609060101010101" pitchFamily="2" charset="-122"/>
                        </a:rPr>
                        <a:t>+</a:t>
                      </a:r>
                      <a:r>
                        <a:rPr lang="en-US" altLang="zh-CN" b="1" i="1">
                          <a:latin typeface="Times New Roman" panose="02020603050405020304" pitchFamily="18" charset="0"/>
                          <a:ea typeface="黑体" panose="02010609060101010101" pitchFamily="2" charset="-122"/>
                        </a:rPr>
                        <a:t>l</a:t>
                      </a:r>
                      <a:r>
                        <a:rPr lang="en-US" altLang="zh-CN" b="1" baseline="-25000">
                          <a:latin typeface="Times New Roman" panose="02020603050405020304" pitchFamily="18" charset="0"/>
                          <a:ea typeface="黑体" panose="02010609060101010101" pitchFamily="2" charset="-122"/>
                        </a:rPr>
                        <a:t>2</a:t>
                      </a:r>
                      <a:endParaRPr lang="zh-CN" altLang="en-US" b="1">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651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2</a:t>
                      </a:r>
                      <a:r>
                        <a:rPr lang="en-US" altLang="zh-CN" b="1">
                          <a:latin typeface="Times New Roman" panose="02020603050405020304" pitchFamily="18" charset="0"/>
                          <a:ea typeface="黑体" panose="02010609060101010101" pitchFamily="2" charset="-122"/>
                        </a:rPr>
                        <a:t>+</a:t>
                      </a:r>
                      <a:r>
                        <a:rPr lang="en-US" altLang="zh-CN" sz="3200">
                          <a:latin typeface="Times New Roman" panose="02020603050405020304" pitchFamily="18" charset="0"/>
                          <a:ea typeface="黑体" panose="02010609060101010101" pitchFamily="2" charset="-122"/>
                        </a:rPr>
                        <a:t>4</a:t>
                      </a:r>
                      <a:endParaRPr lang="zh-CN" altLang="en-US" b="1">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4</a:t>
                      </a:r>
                      <a:r>
                        <a:rPr lang="en-US" altLang="zh-CN" b="1">
                          <a:latin typeface="Times New Roman" panose="02020603050405020304" pitchFamily="18" charset="0"/>
                          <a:ea typeface="黑体" panose="02010609060101010101" pitchFamily="2" charset="-122"/>
                        </a:rPr>
                        <a:t>+</a:t>
                      </a:r>
                      <a:r>
                        <a:rPr lang="en-US" altLang="zh-CN" sz="3200">
                          <a:latin typeface="Times New Roman" panose="02020603050405020304" pitchFamily="18" charset="0"/>
                          <a:ea typeface="黑体" panose="02010609060101010101" pitchFamily="2" charset="-122"/>
                        </a:rPr>
                        <a:t>2</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604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3+2</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2+3</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604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4000">
                        <a:latin typeface="黑体" panose="02010609060101010101" pitchFamily="2" charset="-122"/>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4000">
                        <a:latin typeface="黑体" panose="02010609060101010101" pitchFamily="2" charset="-122"/>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50255" name="表格 50254"/>
          <p:cNvGraphicFramePr/>
          <p:nvPr/>
        </p:nvGraphicFramePr>
        <p:xfrm>
          <a:off x="2135188" y="4149725"/>
          <a:ext cx="7992745" cy="863600"/>
        </p:xfrm>
        <a:graphic>
          <a:graphicData uri="http://schemas.openxmlformats.org/drawingml/2006/table">
            <a:tbl>
              <a:tblPr/>
              <a:tblGrid>
                <a:gridCol w="1081405"/>
                <a:gridCol w="1079500"/>
                <a:gridCol w="1079500"/>
                <a:gridCol w="1080135"/>
                <a:gridCol w="1079500"/>
                <a:gridCol w="1224280"/>
                <a:gridCol w="1368425"/>
              </a:tblGrid>
              <a:tr h="8636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3</a:t>
                      </a:r>
                      <a:endParaRPr lang="zh-CN" altLang="en-US" sz="3200">
                        <a:latin typeface="Times New Roman" panose="02020603050405020304" pitchFamily="18" charset="0"/>
                        <a:ea typeface="黑体" panose="02010609060101010101" pitchFamily="2" charset="-122"/>
                      </a:endParaRPr>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4</a:t>
                      </a:r>
                      <a:endParaRPr lang="zh-CN" altLang="en-US" sz="3200">
                        <a:latin typeface="Times New Roman" panose="02020603050405020304" pitchFamily="18" charset="0"/>
                        <a:ea typeface="黑体" panose="02010609060101010101" pitchFamily="2" charset="-122"/>
                      </a:endParaRPr>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1</a:t>
                      </a:r>
                      <a:endParaRPr lang="zh-CN" altLang="en-US" sz="3200">
                        <a:latin typeface="Times New Roman" panose="02020603050405020304" pitchFamily="18" charset="0"/>
                        <a:ea typeface="黑体" panose="02010609060101010101" pitchFamily="2" charset="-122"/>
                      </a:endParaRPr>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2</a:t>
                      </a:r>
                      <a:endParaRPr lang="zh-CN" altLang="en-US" sz="3200">
                        <a:latin typeface="Times New Roman" panose="02020603050405020304" pitchFamily="18" charset="0"/>
                        <a:ea typeface="黑体" panose="02010609060101010101" pitchFamily="2" charset="-122"/>
                      </a:endParaRPr>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2</a:t>
                      </a:r>
                      <a:endParaRPr lang="zh-CN" altLang="en-US" sz="3200">
                        <a:latin typeface="Times New Roman" panose="02020603050405020304" pitchFamily="18" charset="0"/>
                        <a:ea typeface="黑体" panose="02010609060101010101" pitchFamily="2" charset="-122"/>
                      </a:endParaRPr>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4000">
                        <a:latin typeface="黑体" panose="02010609060101010101" pitchFamily="2" charset="-122"/>
                        <a:ea typeface="黑体" panose="02010609060101010101" pitchFamily="2" charset="-122"/>
                      </a:endParaRPr>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endParaRPr lang="zh-CN" altLang="en-US" sz="4000">
                        <a:latin typeface="黑体" panose="02010609060101010101" pitchFamily="2" charset="-122"/>
                        <a:ea typeface="黑体" panose="02010609060101010101" pitchFamily="2" charset="-122"/>
                      </a:endParaRPr>
                    </a:p>
                  </a:txBody>
                  <a:tcPr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50273" name="表格 50272"/>
          <p:cNvGraphicFramePr/>
          <p:nvPr/>
        </p:nvGraphicFramePr>
        <p:xfrm>
          <a:off x="7535863" y="1419225"/>
          <a:ext cx="2592070" cy="3594100"/>
        </p:xfrm>
        <a:graphic>
          <a:graphicData uri="http://schemas.openxmlformats.org/drawingml/2006/table">
            <a:tbl>
              <a:tblPr/>
              <a:tblGrid>
                <a:gridCol w="1225550"/>
                <a:gridCol w="1366520"/>
              </a:tblGrid>
              <a:tr h="100806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b="1" i="1">
                          <a:latin typeface="Times New Roman" panose="02020603050405020304" pitchFamily="18" charset="0"/>
                          <a:ea typeface="黑体" panose="02010609060101010101" pitchFamily="2" charset="-122"/>
                        </a:rPr>
                        <a:t>F</a:t>
                      </a:r>
                      <a:r>
                        <a:rPr lang="en-US" altLang="zh-CN" b="1" baseline="-25000">
                          <a:latin typeface="Times New Roman" panose="02020603050405020304" pitchFamily="18" charset="0"/>
                          <a:ea typeface="黑体" panose="02010609060101010101" pitchFamily="2" charset="-122"/>
                        </a:rPr>
                        <a:t>1</a:t>
                      </a:r>
                      <a:r>
                        <a:rPr lang="en-US" altLang="zh-CN" sz="2000" b="1">
                          <a:latin typeface="黑体" panose="02010609060101010101" pitchFamily="2" charset="-122"/>
                          <a:ea typeface="黑体" panose="02010609060101010101" pitchFamily="2" charset="-122"/>
                        </a:rPr>
                        <a:t>×</a:t>
                      </a:r>
                      <a:r>
                        <a:rPr lang="en-US" altLang="zh-CN" b="1" i="1">
                          <a:latin typeface="Times New Roman" panose="02020603050405020304" pitchFamily="18" charset="0"/>
                          <a:ea typeface="黑体" panose="02010609060101010101" pitchFamily="2" charset="-122"/>
                        </a:rPr>
                        <a:t>l</a:t>
                      </a:r>
                      <a:r>
                        <a:rPr lang="en-US" altLang="zh-CN" b="1" baseline="-25000">
                          <a:latin typeface="Times New Roman" panose="02020603050405020304" pitchFamily="18" charset="0"/>
                          <a:ea typeface="黑体" panose="02010609060101010101" pitchFamily="2" charset="-122"/>
                        </a:rPr>
                        <a:t>1</a:t>
                      </a:r>
                    </a:p>
                    <a:p>
                      <a:pPr marL="0" lvl="0" indent="0" algn="ctr">
                        <a:spcBef>
                          <a:spcPct val="0"/>
                        </a:spcBef>
                        <a:buNone/>
                      </a:pPr>
                      <a:r>
                        <a:rPr lang="zh-CN" altLang="en-US" sz="3200" b="1" baseline="-25000">
                          <a:latin typeface="黑体" panose="02010609060101010101" pitchFamily="2" charset="-122"/>
                          <a:ea typeface="黑体" panose="02010609060101010101" pitchFamily="2" charset="-122"/>
                        </a:rPr>
                        <a:t>（</a:t>
                      </a:r>
                      <a:r>
                        <a:rPr lang="en-US" altLang="zh-CN" b="1" baseline="-25000">
                          <a:latin typeface="Times New Roman" panose="02020603050405020304" pitchFamily="18" charset="0"/>
                          <a:ea typeface="黑体" panose="02010609060101010101" pitchFamily="2" charset="-122"/>
                        </a:rPr>
                        <a:t>N</a:t>
                      </a:r>
                      <a:r>
                        <a:rPr lang="en-US" altLang="zh-CN" b="1" baseline="-25000">
                          <a:latin typeface="宋体" panose="02010600030101010101" pitchFamily="2" charset="-122"/>
                        </a:rPr>
                        <a:t>·</a:t>
                      </a:r>
                      <a:r>
                        <a:rPr lang="en-US" altLang="zh-CN" b="1" baseline="-25000">
                          <a:latin typeface="Times New Roman" panose="02020603050405020304" pitchFamily="18" charset="0"/>
                        </a:rPr>
                        <a:t>cm</a:t>
                      </a:r>
                      <a:r>
                        <a:rPr lang="zh-CN" altLang="en-US" sz="3200" b="1" baseline="-25000">
                          <a:latin typeface="黑体" panose="02010609060101010101" pitchFamily="2" charset="-122"/>
                          <a:ea typeface="黑体" panose="02010609060101010101" pitchFamily="2" charset="-122"/>
                        </a:rPr>
                        <a:t>）</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b="1" i="1">
                          <a:latin typeface="Times New Roman" panose="02020603050405020304" pitchFamily="18" charset="0"/>
                          <a:ea typeface="黑体" panose="02010609060101010101" pitchFamily="2" charset="-122"/>
                        </a:rPr>
                        <a:t>F</a:t>
                      </a:r>
                      <a:r>
                        <a:rPr lang="en-US" altLang="zh-CN" b="1" baseline="-25000">
                          <a:latin typeface="Times New Roman" panose="02020603050405020304" pitchFamily="18" charset="0"/>
                          <a:ea typeface="黑体" panose="02010609060101010101" pitchFamily="2" charset="-122"/>
                        </a:rPr>
                        <a:t>2</a:t>
                      </a:r>
                      <a:r>
                        <a:rPr lang="en-US" altLang="zh-CN" sz="2000" b="1">
                          <a:latin typeface="黑体" panose="02010609060101010101" pitchFamily="2" charset="-122"/>
                          <a:ea typeface="黑体" panose="02010609060101010101" pitchFamily="2" charset="-122"/>
                        </a:rPr>
                        <a:t>×</a:t>
                      </a:r>
                      <a:r>
                        <a:rPr lang="en-US" altLang="zh-CN" b="1" i="1">
                          <a:latin typeface="Times New Roman" panose="02020603050405020304" pitchFamily="18" charset="0"/>
                          <a:ea typeface="黑体" panose="02010609060101010101" pitchFamily="2" charset="-122"/>
                        </a:rPr>
                        <a:t>l</a:t>
                      </a:r>
                      <a:r>
                        <a:rPr lang="en-US" altLang="zh-CN" b="1" baseline="-25000">
                          <a:latin typeface="Times New Roman" panose="02020603050405020304" pitchFamily="18" charset="0"/>
                          <a:ea typeface="黑体" panose="02010609060101010101" pitchFamily="2" charset="-122"/>
                        </a:rPr>
                        <a:t>2</a:t>
                      </a:r>
                      <a:r>
                        <a:rPr lang="en-US" altLang="zh-CN" b="1" baseline="-25000">
                          <a:latin typeface="黑体" panose="02010609060101010101" pitchFamily="2" charset="-122"/>
                          <a:ea typeface="黑体" panose="02010609060101010101" pitchFamily="2" charset="-122"/>
                        </a:rPr>
                        <a:t> </a:t>
                      </a:r>
                      <a:r>
                        <a:rPr lang="zh-CN" altLang="en-US" b="1" baseline="-25000">
                          <a:latin typeface="黑体" panose="02010609060101010101" pitchFamily="2" charset="-122"/>
                          <a:ea typeface="黑体" panose="02010609060101010101" pitchFamily="2" charset="-122"/>
                        </a:rPr>
                        <a:t>（</a:t>
                      </a:r>
                      <a:r>
                        <a:rPr lang="en-US" altLang="zh-CN" b="1" baseline="-25000">
                          <a:latin typeface="Times New Roman" panose="02020603050405020304" pitchFamily="18" charset="0"/>
                          <a:ea typeface="黑体" panose="02010609060101010101" pitchFamily="2" charset="-122"/>
                        </a:rPr>
                        <a:t>N</a:t>
                      </a:r>
                      <a:r>
                        <a:rPr lang="en-US" altLang="zh-CN" b="1" baseline="-25000">
                          <a:latin typeface="宋体" panose="02010600030101010101" pitchFamily="2" charset="-122"/>
                        </a:rPr>
                        <a:t>·</a:t>
                      </a:r>
                      <a:r>
                        <a:rPr lang="en-US" altLang="zh-CN" b="1" baseline="-25000">
                          <a:latin typeface="Times New Roman" panose="02020603050405020304" pitchFamily="18" charset="0"/>
                          <a:ea typeface="黑体" panose="02010609060101010101" pitchFamily="2" charset="-122"/>
                        </a:rPr>
                        <a:t>cm</a:t>
                      </a:r>
                      <a:r>
                        <a:rPr lang="zh-CN" altLang="en-US" b="1" baseline="-25000">
                          <a:latin typeface="黑体" panose="02010609060101010101" pitchFamily="2" charset="-122"/>
                          <a:ea typeface="黑体" panose="02010609060101010101" pitchFamily="2" charset="-122"/>
                        </a:rPr>
                        <a:t>）</a:t>
                      </a: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6518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8</a:t>
                      </a:r>
                      <a:endParaRPr lang="zh-CN" altLang="en-US" b="1">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8</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604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6</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3200">
                          <a:latin typeface="Times New Roman" panose="02020603050405020304" pitchFamily="18" charset="0"/>
                          <a:ea typeface="黑体" panose="02010609060101010101" pitchFamily="2" charset="-122"/>
                        </a:rPr>
                        <a:t>6</a:t>
                      </a:r>
                      <a:endParaRPr lang="zh-CN" altLang="en-US" sz="32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604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4000">
                          <a:latin typeface="Times New Roman" panose="02020603050405020304" pitchFamily="18" charset="0"/>
                          <a:ea typeface="黑体" panose="02010609060101010101" pitchFamily="2" charset="-122"/>
                        </a:rPr>
                        <a:t>4</a:t>
                      </a:r>
                      <a:endParaRPr lang="zh-CN" altLang="en-US" sz="40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en-US" altLang="zh-CN" sz="4000">
                          <a:latin typeface="Times New Roman" panose="02020603050405020304" pitchFamily="18" charset="0"/>
                          <a:ea typeface="黑体" panose="02010609060101010101" pitchFamily="2" charset="-122"/>
                        </a:rPr>
                        <a:t>4</a:t>
                      </a:r>
                      <a:endParaRPr lang="zh-CN" altLang="en-US" sz="4000">
                        <a:latin typeface="Times New Roman" panose="02020603050405020304" pitchFamily="18" charset="0"/>
                        <a:ea typeface="黑体" panose="02010609060101010101" pitchFamily="2" charset="-122"/>
                      </a:endParaRPr>
                    </a:p>
                  </a:txBody>
                  <a:tcPr marL="90000" marR="90000" marT="46800" marB="46800"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0290" name="矩形 50289"/>
          <p:cNvSpPr/>
          <p:nvPr/>
        </p:nvSpPr>
        <p:spPr>
          <a:xfrm>
            <a:off x="4943475" y="5300663"/>
            <a:ext cx="5724525" cy="583565"/>
          </a:xfrm>
          <a:prstGeom prst="rect">
            <a:avLst/>
          </a:prstGeom>
          <a:noFill/>
          <a:ln w="9525">
            <a:noFill/>
          </a:ln>
        </p:spPr>
        <p:txBody>
          <a:bodyPr anchor="t">
            <a:spAutoFit/>
          </a:bodyPr>
          <a:lstStyle/>
          <a:p>
            <a:r>
              <a:rPr lang="zh-CN" altLang="en-US" sz="3200" b="1" dirty="0">
                <a:solidFill>
                  <a:srgbClr val="0000FF"/>
                </a:solidFill>
                <a:latin typeface="Arial" panose="020B0604020202020204" pitchFamily="34" charset="0"/>
                <a:ea typeface="黑体" panose="02010609060101010101" pitchFamily="2" charset="-122"/>
              </a:rPr>
              <a:t>动力</a:t>
            </a:r>
            <a:r>
              <a:rPr lang="en-US" altLang="zh-CN" sz="3200" b="1">
                <a:solidFill>
                  <a:srgbClr val="0000FF"/>
                </a:solidFill>
                <a:latin typeface="黑体" panose="02010609060101010101" pitchFamily="2" charset="-122"/>
                <a:ea typeface="黑体" panose="02010609060101010101" pitchFamily="2" charset="-122"/>
              </a:rPr>
              <a:t>×</a:t>
            </a:r>
            <a:r>
              <a:rPr lang="zh-CN" altLang="en-US" sz="3200" b="1" dirty="0">
                <a:solidFill>
                  <a:srgbClr val="0000FF"/>
                </a:solidFill>
                <a:latin typeface="Arial" panose="020B0604020202020204" pitchFamily="34" charset="0"/>
                <a:ea typeface="黑体" panose="02010609060101010101" pitchFamily="2" charset="-122"/>
              </a:rPr>
              <a:t>动力臂＝阻力</a:t>
            </a:r>
            <a:r>
              <a:rPr lang="en-US" altLang="zh-CN" sz="3200" b="1">
                <a:solidFill>
                  <a:srgbClr val="0000FF"/>
                </a:solidFill>
                <a:latin typeface="黑体" panose="02010609060101010101" pitchFamily="2" charset="-122"/>
                <a:ea typeface="黑体" panose="02010609060101010101" pitchFamily="2" charset="-122"/>
              </a:rPr>
              <a:t>×</a:t>
            </a:r>
            <a:r>
              <a:rPr lang="zh-CN" altLang="en-US" sz="3200" b="1" dirty="0">
                <a:solidFill>
                  <a:srgbClr val="0000FF"/>
                </a:solidFill>
                <a:latin typeface="Arial" panose="020B0604020202020204" pitchFamily="34" charset="0"/>
                <a:ea typeface="黑体" panose="02010609060101010101" pitchFamily="2" charset="-122"/>
              </a:rPr>
              <a:t>阻力臂</a:t>
            </a:r>
          </a:p>
        </p:txBody>
      </p:sp>
      <p:sp>
        <p:nvSpPr>
          <p:cNvPr id="50291" name="矩形 50290"/>
          <p:cNvSpPr/>
          <p:nvPr/>
        </p:nvSpPr>
        <p:spPr>
          <a:xfrm>
            <a:off x="5880100" y="5978525"/>
            <a:ext cx="2074545" cy="645160"/>
          </a:xfrm>
          <a:prstGeom prst="rect">
            <a:avLst/>
          </a:prstGeom>
          <a:noFill/>
          <a:ln w="9525">
            <a:noFill/>
          </a:ln>
        </p:spPr>
        <p:txBody>
          <a:bodyPr wrap="none" anchor="t">
            <a:spAutoFit/>
          </a:bodyPr>
          <a:lstStyle/>
          <a:p>
            <a:r>
              <a:rPr lang="en-US" altLang="zh-CN" sz="3600" b="1" i="1">
                <a:solidFill>
                  <a:srgbClr val="0000FF"/>
                </a:solidFill>
                <a:latin typeface="Times New Roman" panose="02020603050405020304" pitchFamily="18" charset="0"/>
                <a:ea typeface="黑体" panose="02010609060101010101" pitchFamily="2" charset="-122"/>
              </a:rPr>
              <a:t>F</a:t>
            </a:r>
            <a:r>
              <a:rPr lang="en-US" altLang="zh-CN" sz="3600" b="1" baseline="-25000">
                <a:solidFill>
                  <a:srgbClr val="0000FF"/>
                </a:solidFill>
                <a:latin typeface="Times New Roman" panose="02020603050405020304" pitchFamily="18" charset="0"/>
                <a:ea typeface="黑体" panose="02010609060101010101" pitchFamily="2" charset="-122"/>
              </a:rPr>
              <a:t>1</a:t>
            </a:r>
            <a:r>
              <a:rPr lang="en-US" altLang="zh-CN" sz="3600" b="1" i="1">
                <a:solidFill>
                  <a:srgbClr val="0000FF"/>
                </a:solidFill>
                <a:latin typeface="Times New Roman" panose="02020603050405020304" pitchFamily="18" charset="0"/>
                <a:ea typeface="黑体" panose="02010609060101010101" pitchFamily="2" charset="-122"/>
              </a:rPr>
              <a:t>l</a:t>
            </a:r>
            <a:r>
              <a:rPr lang="en-US" altLang="zh-CN" sz="3600" b="1" baseline="-25000">
                <a:solidFill>
                  <a:srgbClr val="0000FF"/>
                </a:solidFill>
                <a:latin typeface="Times New Roman" panose="02020603050405020304" pitchFamily="18" charset="0"/>
                <a:ea typeface="黑体" panose="02010609060101010101" pitchFamily="2" charset="-122"/>
              </a:rPr>
              <a:t>1</a:t>
            </a:r>
            <a:r>
              <a:rPr lang="zh-CN" altLang="en-US" sz="3600" b="1">
                <a:solidFill>
                  <a:srgbClr val="0000FF"/>
                </a:solidFill>
                <a:latin typeface="黑体" panose="02010609060101010101" pitchFamily="2" charset="-122"/>
                <a:ea typeface="黑体" panose="02010609060101010101" pitchFamily="2" charset="-122"/>
              </a:rPr>
              <a:t>＝</a:t>
            </a:r>
            <a:r>
              <a:rPr lang="en-US" altLang="zh-CN" sz="3600" b="1">
                <a:solidFill>
                  <a:srgbClr val="0000FF"/>
                </a:solidFill>
                <a:latin typeface="Times New Roman" panose="02020603050405020304" pitchFamily="18" charset="0"/>
                <a:ea typeface="黑体" panose="02010609060101010101" pitchFamily="2" charset="-122"/>
              </a:rPr>
              <a:t>F</a:t>
            </a:r>
            <a:r>
              <a:rPr lang="en-US" altLang="zh-CN" sz="3600" b="1" baseline="-25000">
                <a:solidFill>
                  <a:srgbClr val="0000FF"/>
                </a:solidFill>
                <a:latin typeface="Times New Roman" panose="02020603050405020304" pitchFamily="18" charset="0"/>
                <a:ea typeface="黑体" panose="02010609060101010101" pitchFamily="2" charset="-122"/>
              </a:rPr>
              <a:t>2</a:t>
            </a:r>
            <a:r>
              <a:rPr lang="en-US" altLang="zh-CN" sz="3600" b="1" i="1">
                <a:solidFill>
                  <a:srgbClr val="0000FF"/>
                </a:solidFill>
                <a:latin typeface="Times New Roman" panose="02020603050405020304" pitchFamily="18" charset="0"/>
                <a:ea typeface="黑体" panose="02010609060101010101" pitchFamily="2" charset="-122"/>
              </a:rPr>
              <a:t>l</a:t>
            </a:r>
            <a:r>
              <a:rPr lang="en-US" altLang="zh-CN" sz="3600" b="1" baseline="-25000">
                <a:solidFill>
                  <a:srgbClr val="0000FF"/>
                </a:solidFill>
                <a:latin typeface="Times New Roman" panose="02020603050405020304" pitchFamily="18" charset="0"/>
                <a:ea typeface="黑体" panose="02010609060101010101" pitchFamily="2" charset="-122"/>
              </a:rPr>
              <a:t>2</a:t>
            </a:r>
            <a:r>
              <a:rPr lang="en-US" altLang="zh-CN" sz="3600" b="1" baseline="-25000">
                <a:solidFill>
                  <a:srgbClr val="0000FF"/>
                </a:solidFill>
                <a:latin typeface="黑体" panose="02010609060101010101" pitchFamily="2" charset="-122"/>
                <a:ea typeface="黑体" panose="02010609060101010101" pitchFamily="2" charset="-122"/>
              </a:rPr>
              <a:t> </a:t>
            </a:r>
          </a:p>
        </p:txBody>
      </p:sp>
      <p:grpSp>
        <p:nvGrpSpPr>
          <p:cNvPr id="4111" name="组合 4110"/>
          <p:cNvGrpSpPr/>
          <p:nvPr/>
        </p:nvGrpSpPr>
        <p:grpSpPr>
          <a:xfrm>
            <a:off x="549910" y="94615"/>
            <a:ext cx="11835765"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arn(outHorizontal)">
                                      <p:cBhvr>
                                        <p:cTn id="7" dur="5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0238"/>
                                        </p:tgtEl>
                                        <p:attrNameLst>
                                          <p:attrName>style.visibility</p:attrName>
                                        </p:attrNameLst>
                                      </p:cBhvr>
                                      <p:to>
                                        <p:strVal val="visible"/>
                                      </p:to>
                                    </p:set>
                                    <p:anim calcmode="lin" valueType="num">
                                      <p:cBhvr>
                                        <p:cTn id="12" dur="1000" fill="hold"/>
                                        <p:tgtEl>
                                          <p:spTgt spid="50238"/>
                                        </p:tgtEl>
                                        <p:attrNameLst>
                                          <p:attrName>ppt_w</p:attrName>
                                        </p:attrNameLst>
                                      </p:cBhvr>
                                      <p:tavLst>
                                        <p:tav tm="0">
                                          <p:val>
                                            <p:strVal val="#ppt_w*0.70"/>
                                          </p:val>
                                        </p:tav>
                                        <p:tav tm="100000">
                                          <p:val>
                                            <p:strVal val="#ppt_w"/>
                                          </p:val>
                                        </p:tav>
                                      </p:tavLst>
                                    </p:anim>
                                    <p:anim calcmode="lin" valueType="num">
                                      <p:cBhvr>
                                        <p:cTn id="13" dur="1000" fill="hold"/>
                                        <p:tgtEl>
                                          <p:spTgt spid="50238"/>
                                        </p:tgtEl>
                                        <p:attrNameLst>
                                          <p:attrName>ppt_h</p:attrName>
                                        </p:attrNameLst>
                                      </p:cBhvr>
                                      <p:tavLst>
                                        <p:tav tm="0">
                                          <p:val>
                                            <p:strVal val="#ppt_h"/>
                                          </p:val>
                                        </p:tav>
                                        <p:tav tm="100000">
                                          <p:val>
                                            <p:strVal val="#ppt_h"/>
                                          </p:val>
                                        </p:tav>
                                      </p:tavLst>
                                    </p:anim>
                                    <p:animEffect transition="in" filter="fade">
                                      <p:cBhvr>
                                        <p:cTn id="14" dur="1000"/>
                                        <p:tgtEl>
                                          <p:spTgt spid="50238"/>
                                        </p:tgtEl>
                                      </p:cBhvr>
                                    </p:animEffect>
                                  </p:childTnLst>
                                  <p:subTnLst>
                                    <p:set>
                                      <p:cBhvr override="childStyle">
                                        <p:cTn dur="1" fill="hold" display="0" masterRel="nextClick" afterEffect="1"/>
                                        <p:tgtEl>
                                          <p:spTgt spid="5023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0255"/>
                                        </p:tgtEl>
                                        <p:attrNameLst>
                                          <p:attrName>style.visibility</p:attrName>
                                        </p:attrNameLst>
                                      </p:cBhvr>
                                      <p:to>
                                        <p:strVal val="visible"/>
                                      </p:to>
                                    </p:set>
                                    <p:anim calcmode="lin" valueType="num">
                                      <p:cBhvr>
                                        <p:cTn id="19" dur="1000" fill="hold"/>
                                        <p:tgtEl>
                                          <p:spTgt spid="50255"/>
                                        </p:tgtEl>
                                        <p:attrNameLst>
                                          <p:attrName>ppt_w</p:attrName>
                                        </p:attrNameLst>
                                      </p:cBhvr>
                                      <p:tavLst>
                                        <p:tav tm="0">
                                          <p:val>
                                            <p:strVal val="#ppt_w*0.70"/>
                                          </p:val>
                                        </p:tav>
                                        <p:tav tm="100000">
                                          <p:val>
                                            <p:strVal val="#ppt_w"/>
                                          </p:val>
                                        </p:tav>
                                      </p:tavLst>
                                    </p:anim>
                                    <p:anim calcmode="lin" valueType="num">
                                      <p:cBhvr>
                                        <p:cTn id="20" dur="1000" fill="hold"/>
                                        <p:tgtEl>
                                          <p:spTgt spid="50255"/>
                                        </p:tgtEl>
                                        <p:attrNameLst>
                                          <p:attrName>ppt_h</p:attrName>
                                        </p:attrNameLst>
                                      </p:cBhvr>
                                      <p:tavLst>
                                        <p:tav tm="0">
                                          <p:val>
                                            <p:strVal val="#ppt_h"/>
                                          </p:val>
                                        </p:tav>
                                        <p:tav tm="100000">
                                          <p:val>
                                            <p:strVal val="#ppt_h"/>
                                          </p:val>
                                        </p:tav>
                                      </p:tavLst>
                                    </p:anim>
                                    <p:animEffect transition="in" filter="fade">
                                      <p:cBhvr>
                                        <p:cTn id="21" dur="1000"/>
                                        <p:tgtEl>
                                          <p:spTgt spid="5025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50273"/>
                                        </p:tgtEl>
                                        <p:attrNameLst>
                                          <p:attrName>style.visibility</p:attrName>
                                        </p:attrNameLst>
                                      </p:cBhvr>
                                      <p:to>
                                        <p:strVal val="visible"/>
                                      </p:to>
                                    </p:set>
                                    <p:anim calcmode="lin" valueType="num">
                                      <p:cBhvr>
                                        <p:cTn id="26" dur="1000" fill="hold"/>
                                        <p:tgtEl>
                                          <p:spTgt spid="50273"/>
                                        </p:tgtEl>
                                        <p:attrNameLst>
                                          <p:attrName>ppt_w</p:attrName>
                                        </p:attrNameLst>
                                      </p:cBhvr>
                                      <p:tavLst>
                                        <p:tav tm="0">
                                          <p:val>
                                            <p:strVal val="#ppt_w*0.70"/>
                                          </p:val>
                                        </p:tav>
                                        <p:tav tm="100000">
                                          <p:val>
                                            <p:strVal val="#ppt_w"/>
                                          </p:val>
                                        </p:tav>
                                      </p:tavLst>
                                    </p:anim>
                                    <p:anim calcmode="lin" valueType="num">
                                      <p:cBhvr>
                                        <p:cTn id="27" dur="1000" fill="hold"/>
                                        <p:tgtEl>
                                          <p:spTgt spid="50273"/>
                                        </p:tgtEl>
                                        <p:attrNameLst>
                                          <p:attrName>ppt_h</p:attrName>
                                        </p:attrNameLst>
                                      </p:cBhvr>
                                      <p:tavLst>
                                        <p:tav tm="0">
                                          <p:val>
                                            <p:strVal val="#ppt_h"/>
                                          </p:val>
                                        </p:tav>
                                        <p:tav tm="100000">
                                          <p:val>
                                            <p:strVal val="#ppt_h"/>
                                          </p:val>
                                        </p:tav>
                                      </p:tavLst>
                                    </p:anim>
                                    <p:animEffect transition="in" filter="fade">
                                      <p:cBhvr>
                                        <p:cTn id="28" dur="1000"/>
                                        <p:tgtEl>
                                          <p:spTgt spid="5027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50236"/>
                                        </p:tgtEl>
                                        <p:attrNameLst>
                                          <p:attrName>style.visibility</p:attrName>
                                        </p:attrNameLst>
                                      </p:cBhvr>
                                      <p:to>
                                        <p:strVal val="visible"/>
                                      </p:to>
                                    </p:set>
                                    <p:anim calcmode="lin" valueType="num">
                                      <p:cBhvr>
                                        <p:cTn id="33" dur="1000" fill="hold"/>
                                        <p:tgtEl>
                                          <p:spTgt spid="50236"/>
                                        </p:tgtEl>
                                        <p:attrNameLst>
                                          <p:attrName>ppt_w</p:attrName>
                                        </p:attrNameLst>
                                      </p:cBhvr>
                                      <p:tavLst>
                                        <p:tav tm="0">
                                          <p:val>
                                            <p:strVal val="#ppt_w*0.70"/>
                                          </p:val>
                                        </p:tav>
                                        <p:tav tm="100000">
                                          <p:val>
                                            <p:strVal val="#ppt_w"/>
                                          </p:val>
                                        </p:tav>
                                      </p:tavLst>
                                    </p:anim>
                                    <p:anim calcmode="lin" valueType="num">
                                      <p:cBhvr>
                                        <p:cTn id="34" dur="1000" fill="hold"/>
                                        <p:tgtEl>
                                          <p:spTgt spid="50236"/>
                                        </p:tgtEl>
                                        <p:attrNameLst>
                                          <p:attrName>ppt_h</p:attrName>
                                        </p:attrNameLst>
                                      </p:cBhvr>
                                      <p:tavLst>
                                        <p:tav tm="0">
                                          <p:val>
                                            <p:strVal val="#ppt_h"/>
                                          </p:val>
                                        </p:tav>
                                        <p:tav tm="100000">
                                          <p:val>
                                            <p:strVal val="#ppt_h"/>
                                          </p:val>
                                        </p:tav>
                                      </p:tavLst>
                                    </p:anim>
                                    <p:animEffect transition="in" filter="fade">
                                      <p:cBhvr>
                                        <p:cTn id="35" dur="1000"/>
                                        <p:tgtEl>
                                          <p:spTgt spid="502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0290"/>
                                        </p:tgtEl>
                                        <p:attrNameLst>
                                          <p:attrName>style.visibility</p:attrName>
                                        </p:attrNameLst>
                                      </p:cBhvr>
                                      <p:to>
                                        <p:strVal val="visible"/>
                                      </p:to>
                                    </p:set>
                                    <p:animEffect transition="in" filter="wipe(left)">
                                      <p:cBhvr>
                                        <p:cTn id="40" dur="500"/>
                                        <p:tgtEl>
                                          <p:spTgt spid="5029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0291"/>
                                        </p:tgtEl>
                                        <p:attrNameLst>
                                          <p:attrName>style.visibility</p:attrName>
                                        </p:attrNameLst>
                                      </p:cBhvr>
                                      <p:to>
                                        <p:strVal val="visible"/>
                                      </p:to>
                                    </p:set>
                                    <p:animEffect transition="in" filter="wipe(left)">
                                      <p:cBhvr>
                                        <p:cTn id="45" dur="500"/>
                                        <p:tgtEl>
                                          <p:spTgt spid="50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36" grpId="0"/>
      <p:bldP spid="50290" grpId="0"/>
      <p:bldP spid="502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17" name="组合 4316"/>
          <p:cNvGrpSpPr/>
          <p:nvPr/>
        </p:nvGrpSpPr>
        <p:grpSpPr>
          <a:xfrm>
            <a:off x="4495800" y="4191000"/>
            <a:ext cx="2705101" cy="522288"/>
            <a:chOff x="1536" y="3134"/>
            <a:chExt cx="1704" cy="329"/>
          </a:xfrm>
        </p:grpSpPr>
        <p:sp>
          <p:nvSpPr>
            <p:cNvPr id="4313" name="椭圆 4312"/>
            <p:cNvSpPr/>
            <p:nvPr/>
          </p:nvSpPr>
          <p:spPr>
            <a:xfrm>
              <a:off x="1536" y="3216"/>
              <a:ext cx="1680" cy="240"/>
            </a:xfrm>
            <a:prstGeom prst="ellipse">
              <a:avLst/>
            </a:prstGeom>
            <a:solidFill>
              <a:schemeClr val="accent1"/>
            </a:solidFill>
            <a:ln w="9525">
              <a:noFill/>
            </a:ln>
          </p:spPr>
          <p:txBody>
            <a:bodyPr/>
            <a:lstStyle/>
            <a:p>
              <a:endParaRPr lang="zh-CN" altLang="en-US"/>
            </a:p>
          </p:txBody>
        </p:sp>
        <p:sp>
          <p:nvSpPr>
            <p:cNvPr id="4110" name="文本框 4109"/>
            <p:cNvSpPr txBox="1"/>
            <p:nvPr/>
          </p:nvSpPr>
          <p:spPr>
            <a:xfrm>
              <a:off x="1643" y="3134"/>
              <a:ext cx="1597" cy="329"/>
            </a:xfrm>
            <a:prstGeom prst="rect">
              <a:avLst/>
            </a:prstGeom>
            <a:noFill/>
            <a:ln w="9525">
              <a:noFill/>
            </a:ln>
          </p:spPr>
          <p:txBody>
            <a:bodyPr wrap="none" anchor="t">
              <a:spAutoFit/>
            </a:bodyPr>
            <a:lstStyle/>
            <a:p>
              <a:pPr algn="l"/>
              <a:r>
                <a:rPr lang="en-US" altLang="zh-CN" sz="2800" b="1" dirty="0">
                  <a:latin typeface="隶书" panose="02010509060101010101" pitchFamily="49" charset="-122"/>
                  <a:ea typeface="隶书" panose="02010509060101010101" pitchFamily="49" charset="-122"/>
                </a:rPr>
                <a:t>2</a:t>
              </a:r>
              <a:r>
                <a:rPr lang="zh-CN" altLang="en-US" sz="2800" b="1" dirty="0">
                  <a:latin typeface="隶书" panose="02010509060101010101" pitchFamily="49" charset="-122"/>
                  <a:ea typeface="隶书" panose="02010509060101010101" pitchFamily="49" charset="-122"/>
                </a:rPr>
                <a:t>、学生分析：</a:t>
              </a:r>
              <a:endParaRPr lang="zh-CN" altLang="en-US" sz="2800" b="1">
                <a:latin typeface="隶书" panose="02010509060101010101" pitchFamily="49" charset="-122"/>
                <a:ea typeface="隶书" panose="02010509060101010101" pitchFamily="49" charset="-122"/>
              </a:endParaRPr>
            </a:p>
          </p:txBody>
        </p:sp>
      </p:grpSp>
      <p:grpSp>
        <p:nvGrpSpPr>
          <p:cNvPr id="4316" name="组合 4315"/>
          <p:cNvGrpSpPr/>
          <p:nvPr/>
        </p:nvGrpSpPr>
        <p:grpSpPr>
          <a:xfrm>
            <a:off x="4191000" y="1295400"/>
            <a:ext cx="3124200" cy="533400"/>
            <a:chOff x="1584" y="768"/>
            <a:chExt cx="1968" cy="336"/>
          </a:xfrm>
        </p:grpSpPr>
        <p:sp>
          <p:nvSpPr>
            <p:cNvPr id="4314" name="椭圆 4313"/>
            <p:cNvSpPr/>
            <p:nvPr/>
          </p:nvSpPr>
          <p:spPr>
            <a:xfrm>
              <a:off x="1584" y="816"/>
              <a:ext cx="1968" cy="288"/>
            </a:xfrm>
            <a:prstGeom prst="ellipse">
              <a:avLst/>
            </a:prstGeom>
            <a:solidFill>
              <a:schemeClr val="accent1"/>
            </a:solidFill>
            <a:ln w="9525">
              <a:noFill/>
            </a:ln>
          </p:spPr>
          <p:txBody>
            <a:bodyPr/>
            <a:lstStyle/>
            <a:p>
              <a:endParaRPr lang="zh-CN" altLang="en-US"/>
            </a:p>
          </p:txBody>
        </p:sp>
        <p:sp>
          <p:nvSpPr>
            <p:cNvPr id="4099" name="文本框 4098"/>
            <p:cNvSpPr txBox="1"/>
            <p:nvPr/>
          </p:nvSpPr>
          <p:spPr>
            <a:xfrm>
              <a:off x="1632" y="768"/>
              <a:ext cx="1597" cy="329"/>
            </a:xfrm>
            <a:prstGeom prst="rect">
              <a:avLst/>
            </a:prstGeom>
            <a:noFill/>
            <a:ln w="9525">
              <a:noFill/>
            </a:ln>
          </p:spPr>
          <p:txBody>
            <a:bodyPr wrap="none" anchor="t">
              <a:spAutoFit/>
            </a:bodyPr>
            <a:lstStyle/>
            <a:p>
              <a:pPr algn="l"/>
              <a:r>
                <a:rPr lang="en-US" altLang="zh-CN" sz="2800" b="1" dirty="0">
                  <a:latin typeface="隶书" panose="02010509060101010101" pitchFamily="49" charset="-122"/>
                  <a:ea typeface="隶书" panose="02010509060101010101" pitchFamily="49" charset="-122"/>
                </a:rPr>
                <a:t>1</a:t>
              </a:r>
              <a:r>
                <a:rPr lang="zh-CN" altLang="en-US" sz="2800" b="1" dirty="0">
                  <a:latin typeface="隶书" panose="02010509060101010101" pitchFamily="49" charset="-122"/>
                  <a:ea typeface="隶书" panose="02010509060101010101" pitchFamily="49" charset="-122"/>
                </a:rPr>
                <a:t>、教材分析：</a:t>
              </a:r>
              <a:endParaRPr lang="zh-CN" altLang="en-US" sz="2800" b="1">
                <a:latin typeface="隶书" panose="02010509060101010101" pitchFamily="49" charset="-122"/>
                <a:ea typeface="隶书" panose="02010509060101010101" pitchFamily="49" charset="-122"/>
              </a:endParaRPr>
            </a:p>
          </p:txBody>
        </p:sp>
      </p:grpSp>
      <p:grpSp>
        <p:nvGrpSpPr>
          <p:cNvPr id="4111" name="组合 4110"/>
          <p:cNvGrpSpPr/>
          <p:nvPr/>
        </p:nvGrpSpPr>
        <p:grpSpPr>
          <a:xfrm>
            <a:off x="549910" y="200025"/>
            <a:ext cx="11835765" cy="685800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
        <p:nvSpPr>
          <p:cNvPr id="4100" name="文本框 4099"/>
          <p:cNvSpPr txBox="1"/>
          <p:nvPr/>
        </p:nvSpPr>
        <p:spPr>
          <a:xfrm>
            <a:off x="2667000" y="1752600"/>
            <a:ext cx="6248400" cy="2245360"/>
          </a:xfrm>
          <a:prstGeom prst="rect">
            <a:avLst/>
          </a:prstGeom>
          <a:noFill/>
          <a:ln w="9525">
            <a:noFill/>
          </a:ln>
        </p:spPr>
        <p:txBody>
          <a:bodyPr>
            <a:spAutoFit/>
          </a:bodyPr>
          <a:lstStyle/>
          <a:p>
            <a:pPr algn="l"/>
            <a:r>
              <a:rPr lang="en-US" altLang="zh-CN" sz="2000" b="1" dirty="0">
                <a:latin typeface="Times New Roman" panose="02020603050405020304" pitchFamily="18" charset="0"/>
                <a:ea typeface="宋体" panose="02010600030101010101" pitchFamily="2" charset="-122"/>
              </a:rPr>
              <a:t>      </a:t>
            </a:r>
            <a:r>
              <a:rPr lang="zh-CN" altLang="en-US" sz="2800" b="1" dirty="0">
                <a:latin typeface="Times New Roman" panose="02020603050405020304" pitchFamily="18" charset="0"/>
                <a:ea typeface="宋体" panose="02010600030101010101" pitchFamily="2" charset="-122"/>
              </a:rPr>
              <a:t>（</a:t>
            </a:r>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）内容分析</a:t>
            </a:r>
            <a:r>
              <a:rPr lang="zh-CN" altLang="en-US" sz="2800" dirty="0">
                <a:latin typeface="Times New Roman" panose="02020603050405020304" pitchFamily="18" charset="0"/>
                <a:ea typeface="宋体" panose="02010600030101010101" pitchFamily="2" charset="-122"/>
              </a:rPr>
              <a:t>：</a:t>
            </a:r>
            <a:r>
              <a:rPr lang="zh-CN" altLang="en-US" sz="2000" b="1" dirty="0">
                <a:latin typeface="Times New Roman" panose="02020603050405020304" pitchFamily="18" charset="0"/>
                <a:ea typeface="宋体" panose="02010600030101010101" pitchFamily="2" charset="-122"/>
              </a:rPr>
              <a:t>    </a:t>
            </a:r>
          </a:p>
          <a:p>
            <a:pPr algn="l"/>
            <a:r>
              <a:rPr lang="zh-CN" altLang="en-US" sz="2000" b="1" dirty="0">
                <a:latin typeface="Times New Roman" panose="02020603050405020304" pitchFamily="18" charset="0"/>
                <a:ea typeface="宋体" panose="02010600030101010101" pitchFamily="2" charset="-122"/>
              </a:rPr>
              <a:t>本节内容包括杠杆的概念及杠杆平衡的条件</a:t>
            </a:r>
            <a:r>
              <a:rPr lang="zh-CN" altLang="en-US" b="1" dirty="0">
                <a:latin typeface="Times New Roman" panose="02020603050405020304" pitchFamily="18" charset="0"/>
                <a:ea typeface="宋体" panose="02010600030101010101" pitchFamily="2" charset="-122"/>
              </a:rPr>
              <a:t>。</a:t>
            </a:r>
          </a:p>
          <a:p>
            <a:pPr algn="l"/>
            <a:r>
              <a:rPr lang="zh-CN" altLang="en-US" sz="2000" b="1" dirty="0">
                <a:latin typeface="Times New Roman" panose="02020603050405020304" pitchFamily="18" charset="0"/>
                <a:ea typeface="宋体" panose="02010600030101010101" pitchFamily="2" charset="-122"/>
              </a:rPr>
              <a:t>   </a:t>
            </a:r>
            <a:r>
              <a:rPr lang="zh-CN" altLang="en-US" sz="2800" b="1" dirty="0">
                <a:latin typeface="Times New Roman" panose="02020603050405020304" pitchFamily="18" charset="0"/>
                <a:ea typeface="宋体" panose="02010600030101010101" pitchFamily="2" charset="-122"/>
              </a:rPr>
              <a:t>（</a:t>
            </a:r>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）内容在中考中的地位</a:t>
            </a:r>
            <a:r>
              <a:rPr lang="zh-CN" altLang="en-US" sz="3200" b="1" dirty="0">
                <a:latin typeface="Times New Roman" panose="02020603050405020304" pitchFamily="18" charset="0"/>
                <a:ea typeface="宋体" panose="02010600030101010101" pitchFamily="2" charset="-122"/>
              </a:rPr>
              <a:t>：</a:t>
            </a:r>
          </a:p>
          <a:p>
            <a:pPr algn="l"/>
            <a:r>
              <a:rPr lang="zh-CN" altLang="en-US" sz="2000" b="1" dirty="0">
                <a:latin typeface="Times New Roman" panose="02020603050405020304" pitchFamily="18" charset="0"/>
                <a:ea typeface="宋体" panose="02010600030101010101" pitchFamily="2" charset="-122"/>
              </a:rPr>
              <a:t>杠杆是最简单的、最基本的机械，是今后学习滑轮、机械效率等知识的基础，因此本节是简单机械的入门课。</a:t>
            </a:r>
            <a:r>
              <a:rPr lang="zh-CN" altLang="en-US" b="1" dirty="0">
                <a:latin typeface="Times New Roman" panose="02020603050405020304" pitchFamily="18" charset="0"/>
                <a:ea typeface="宋体" panose="02010600030101010101" pitchFamily="2" charset="-122"/>
              </a:rPr>
              <a:t>        </a:t>
            </a:r>
          </a:p>
        </p:txBody>
      </p:sp>
      <p:sp>
        <p:nvSpPr>
          <p:cNvPr id="4102" name="文本框 4101"/>
          <p:cNvSpPr txBox="1"/>
          <p:nvPr/>
        </p:nvSpPr>
        <p:spPr>
          <a:xfrm>
            <a:off x="2667000" y="4724400"/>
            <a:ext cx="6172200" cy="953135"/>
          </a:xfrm>
          <a:prstGeom prst="rect">
            <a:avLst/>
          </a:prstGeom>
          <a:noFill/>
          <a:ln w="9525">
            <a:noFill/>
          </a:ln>
        </p:spPr>
        <p:txBody>
          <a:bodyPr>
            <a:spAutoFit/>
          </a:bodyPr>
          <a:lstStyle/>
          <a:p>
            <a:pPr algn="l"/>
            <a:r>
              <a:rPr lang="en-US" altLang="zh-CN" sz="2000"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初中学生的心理特点及知识水平决定了他们对操作实验和趣味故事感兴趣，并且对事物的认识开始由感性阶段向理性阶段过渡。</a:t>
            </a:r>
            <a:endParaRPr lang="zh-CN" altLang="en-US" b="1">
              <a:latin typeface="Times New Roman" panose="02020603050405020304" pitchFamily="18" charset="0"/>
              <a:ea typeface="宋体" panose="02010600030101010101" pitchFamily="2" charset="-122"/>
            </a:endParaRPr>
          </a:p>
        </p:txBody>
      </p:sp>
      <p:sp>
        <p:nvSpPr>
          <p:cNvPr id="4325" name="矩形 4324"/>
          <p:cNvSpPr/>
          <p:nvPr/>
        </p:nvSpPr>
        <p:spPr>
          <a:xfrm>
            <a:off x="1806575" y="982980"/>
            <a:ext cx="2743200" cy="1050925"/>
          </a:xfrm>
          <a:prstGeom prst="rect">
            <a:avLst/>
          </a:prstGeom>
        </p:spPr>
        <p:txBody>
          <a:bodyPr wrap="none" fromWordArt="1">
            <a:prstTxWarp prst="textCascadeUp">
              <a:avLst>
                <a:gd name="adj" fmla="val 44444"/>
              </a:avLst>
            </a:prstTxWarp>
            <a:normAutofit/>
            <a:scene3d>
              <a:camera prst="legacyPerspectiveTopLeft">
                <a:rot lat="0" lon="20520000" rev="0"/>
              </a:camera>
              <a:lightRig rig="legacyHarsh3" dir="r"/>
            </a:scene3d>
            <a:sp3d extrusionH="430200" prstMaterial="legacyMatte">
              <a:extrusionClr>
                <a:srgbClr val="006600"/>
              </a:extrusionClr>
            </a:sp3d>
          </a:bodyPr>
          <a:lstStyle/>
          <a:p>
            <a:pPr algn="ctr"/>
            <a:r>
              <a:rPr lang="zh-CN" altLang="en-US" sz="5400">
                <a:solidFill>
                  <a:srgbClr val="FFFFFF">
                    <a:alpha val="50000"/>
                  </a:srgbClr>
                </a:solidFill>
                <a:latin typeface="宋体" panose="02010600030101010101" pitchFamily="2" charset="-122"/>
                <a:ea typeface="宋体" panose="02010600030101010101" pitchFamily="2" charset="-122"/>
              </a:rPr>
              <a:t>教学分析</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2"/>
          <p:cNvSpPr txBox="1"/>
          <p:nvPr/>
        </p:nvSpPr>
        <p:spPr>
          <a:xfrm>
            <a:off x="2667000" y="1200150"/>
            <a:ext cx="7258050" cy="1083945"/>
          </a:xfrm>
          <a:prstGeom prst="rect">
            <a:avLst/>
          </a:prstGeom>
          <a:noFill/>
          <a:ln w="9525">
            <a:noFill/>
          </a:ln>
        </p:spPr>
        <p:txBody>
          <a:bodyPr anchor="t">
            <a:spAutoFit/>
          </a:bodyPr>
          <a:lstStyle/>
          <a:p>
            <a:pPr>
              <a:spcBef>
                <a:spcPct val="50000"/>
              </a:spcBef>
            </a:pPr>
            <a:endParaRPr lang="en-US" altLang="zh-CN" sz="2400" dirty="0">
              <a:latin typeface="Times New Roman" panose="02020603050405020304" pitchFamily="18" charset="0"/>
              <a:ea typeface="宋体" panose="02010600030101010101" pitchFamily="2" charset="-122"/>
            </a:endParaRPr>
          </a:p>
          <a:p>
            <a:pPr>
              <a:spcBef>
                <a:spcPct val="50000"/>
              </a:spcBef>
            </a:pPr>
            <a:endParaRPr lang="en-US" altLang="zh-CN" sz="2700" dirty="0">
              <a:latin typeface="Times New Roman" panose="02020603050405020304" pitchFamily="18" charset="0"/>
              <a:ea typeface="宋体" panose="02010600030101010101" pitchFamily="2" charset="-122"/>
            </a:endParaRPr>
          </a:p>
        </p:txBody>
      </p:sp>
      <p:sp>
        <p:nvSpPr>
          <p:cNvPr id="198659" name="Rectangle 3"/>
          <p:cNvSpPr/>
          <p:nvPr/>
        </p:nvSpPr>
        <p:spPr>
          <a:xfrm>
            <a:off x="3109913" y="501650"/>
            <a:ext cx="6372225" cy="1468755"/>
          </a:xfrm>
          <a:prstGeom prst="rect">
            <a:avLst/>
          </a:prstGeom>
          <a:noFill/>
          <a:ln w="9525">
            <a:noFill/>
          </a:ln>
          <a:effectLst>
            <a:outerShdw dist="28398" dir="20006096" algn="ctr" rotWithShape="0">
              <a:schemeClr val="bg1"/>
            </a:outerShdw>
          </a:effectLst>
        </p:spPr>
        <p:txBody>
          <a:bodyPr anchor="t">
            <a:spAutoFit/>
          </a:bodyPr>
          <a:lstStyle/>
          <a:p>
            <a:pPr eaLnBrk="0" hangingPunct="0">
              <a:spcBef>
                <a:spcPct val="50000"/>
              </a:spcBef>
            </a:pPr>
            <a:r>
              <a:rPr lang="zh-CN" altLang="en-US" sz="4000" b="1">
                <a:solidFill>
                  <a:srgbClr val="FF0000"/>
                </a:solidFill>
                <a:latin typeface="黑体" panose="02010609060101010101" pitchFamily="2" charset="-122"/>
                <a:ea typeface="黑体" panose="02010609060101010101" pitchFamily="2" charset="-122"/>
              </a:rPr>
              <a:t>杠杆的平衡条件</a:t>
            </a:r>
            <a:r>
              <a:rPr lang="zh-CN" altLang="en-US" sz="4000" b="1">
                <a:solidFill>
                  <a:schemeClr val="accent2"/>
                </a:solidFill>
                <a:latin typeface="黑体" panose="02010609060101010101" pitchFamily="2" charset="-122"/>
                <a:ea typeface="黑体" panose="02010609060101010101" pitchFamily="2" charset="-122"/>
              </a:rPr>
              <a:t>：</a:t>
            </a:r>
          </a:p>
          <a:p>
            <a:pPr eaLnBrk="0" hangingPunct="0">
              <a:spcBef>
                <a:spcPct val="50000"/>
              </a:spcBef>
            </a:pPr>
            <a:endParaRPr lang="zh-CN" altLang="en-US" sz="3300" b="1">
              <a:latin typeface="黑体" panose="02010609060101010101" pitchFamily="2" charset="-122"/>
              <a:ea typeface="黑体" panose="02010609060101010101" pitchFamily="2" charset="-122"/>
            </a:endParaRPr>
          </a:p>
        </p:txBody>
      </p:sp>
      <p:grpSp>
        <p:nvGrpSpPr>
          <p:cNvPr id="2" name="Group 4"/>
          <p:cNvGrpSpPr/>
          <p:nvPr/>
        </p:nvGrpSpPr>
        <p:grpSpPr>
          <a:xfrm>
            <a:off x="4227513" y="4189413"/>
            <a:ext cx="3302000" cy="1795078"/>
            <a:chOff x="960" y="2213"/>
            <a:chExt cx="2773" cy="1508"/>
          </a:xfrm>
        </p:grpSpPr>
        <p:sp>
          <p:nvSpPr>
            <p:cNvPr id="69636" name="Text Box 5"/>
            <p:cNvSpPr txBox="1"/>
            <p:nvPr/>
          </p:nvSpPr>
          <p:spPr>
            <a:xfrm>
              <a:off x="960" y="2213"/>
              <a:ext cx="814" cy="682"/>
            </a:xfrm>
            <a:prstGeom prst="rect">
              <a:avLst/>
            </a:prstGeom>
            <a:noFill/>
            <a:ln w="9525">
              <a:noFill/>
            </a:ln>
          </p:spPr>
          <p:txBody>
            <a:bodyPr wrap="square" anchor="t">
              <a:spAutoFit/>
            </a:bodyPr>
            <a:lstStyle/>
            <a:p>
              <a:pPr>
                <a:spcBef>
                  <a:spcPct val="50000"/>
                </a:spcBef>
              </a:pPr>
              <a:r>
                <a:rPr lang="en-US" altLang="zh-CN" sz="7200" i="1" baseline="-25000" dirty="0">
                  <a:latin typeface="Arial Black" panose="020B0A04020102020204" pitchFamily="34" charset="0"/>
                  <a:ea typeface="宋体" panose="02010600030101010101" pitchFamily="2" charset="-122"/>
                </a:rPr>
                <a:t>F</a:t>
              </a:r>
              <a:r>
                <a:rPr lang="en-US" altLang="zh-CN" sz="4000" i="1" baseline="-25000" dirty="0">
                  <a:latin typeface="Arial Black" panose="020B0A04020102020204" pitchFamily="34" charset="0"/>
                  <a:ea typeface="宋体" panose="02010600030101010101" pitchFamily="2" charset="-122"/>
                </a:rPr>
                <a:t>1</a:t>
              </a:r>
              <a:endParaRPr lang="en-US" altLang="zh-CN" sz="2700" i="1" dirty="0">
                <a:latin typeface="Times New Roman" panose="02020603050405020304" pitchFamily="18" charset="0"/>
                <a:ea typeface="宋体" panose="02010600030101010101" pitchFamily="2" charset="-122"/>
              </a:endParaRPr>
            </a:p>
          </p:txBody>
        </p:sp>
        <p:sp>
          <p:nvSpPr>
            <p:cNvPr id="69637" name="Text Box 6"/>
            <p:cNvSpPr txBox="1"/>
            <p:nvPr/>
          </p:nvSpPr>
          <p:spPr>
            <a:xfrm>
              <a:off x="2496" y="3024"/>
              <a:ext cx="1237" cy="594"/>
            </a:xfrm>
            <a:prstGeom prst="rect">
              <a:avLst/>
            </a:prstGeom>
            <a:noFill/>
            <a:ln w="9525">
              <a:noFill/>
            </a:ln>
          </p:spPr>
          <p:txBody>
            <a:bodyPr wrap="square" anchor="t">
              <a:spAutoFit/>
            </a:bodyPr>
            <a:lstStyle/>
            <a:p>
              <a:pPr>
                <a:spcBef>
                  <a:spcPct val="50000"/>
                </a:spcBef>
              </a:pPr>
              <a:r>
                <a:rPr lang="en-US" altLang="zh-CN" sz="4000" i="1" dirty="0">
                  <a:latin typeface="Arial Black" panose="020B0A04020102020204" pitchFamily="34" charset="0"/>
                  <a:ea typeface="宋体" panose="02010600030101010101" pitchFamily="2" charset="-122"/>
                </a:rPr>
                <a:t>L</a:t>
              </a:r>
              <a:r>
                <a:rPr lang="en-US" altLang="zh-CN" sz="4000" baseline="-25000" dirty="0">
                  <a:latin typeface="Arial Black" panose="020B0A04020102020204" pitchFamily="34" charset="0"/>
                  <a:ea typeface="宋体" panose="02010600030101010101" pitchFamily="2" charset="-122"/>
                </a:rPr>
                <a:t>1</a:t>
              </a:r>
            </a:p>
          </p:txBody>
        </p:sp>
        <p:sp>
          <p:nvSpPr>
            <p:cNvPr id="69638" name="Text Box 7"/>
            <p:cNvSpPr txBox="1"/>
            <p:nvPr/>
          </p:nvSpPr>
          <p:spPr>
            <a:xfrm>
              <a:off x="1008" y="3127"/>
              <a:ext cx="672" cy="594"/>
            </a:xfrm>
            <a:prstGeom prst="rect">
              <a:avLst/>
            </a:prstGeom>
            <a:noFill/>
            <a:ln w="9525">
              <a:noFill/>
            </a:ln>
          </p:spPr>
          <p:txBody>
            <a:bodyPr anchor="t">
              <a:spAutoFit/>
            </a:bodyPr>
            <a:lstStyle/>
            <a:p>
              <a:pPr>
                <a:spcBef>
                  <a:spcPct val="50000"/>
                </a:spcBef>
              </a:pPr>
              <a:r>
                <a:rPr lang="en-US" altLang="zh-CN" sz="4000" i="1" dirty="0">
                  <a:solidFill>
                    <a:schemeClr val="accent2"/>
                  </a:solidFill>
                  <a:latin typeface="Arial Black" panose="020B0A04020102020204" pitchFamily="34" charset="0"/>
                  <a:ea typeface="宋体" panose="02010600030101010101" pitchFamily="2" charset="-122"/>
                </a:rPr>
                <a:t>F</a:t>
              </a:r>
              <a:r>
                <a:rPr lang="en-US" altLang="zh-CN" sz="4000" baseline="-25000" dirty="0">
                  <a:solidFill>
                    <a:schemeClr val="accent2"/>
                  </a:solidFill>
                  <a:latin typeface="Arial Black" panose="020B0A04020102020204" pitchFamily="34" charset="0"/>
                  <a:ea typeface="宋体" panose="02010600030101010101" pitchFamily="2" charset="-122"/>
                </a:rPr>
                <a:t>2</a:t>
              </a:r>
            </a:p>
          </p:txBody>
        </p:sp>
        <p:sp>
          <p:nvSpPr>
            <p:cNvPr id="69639" name="Text Box 8"/>
            <p:cNvSpPr txBox="1"/>
            <p:nvPr/>
          </p:nvSpPr>
          <p:spPr>
            <a:xfrm>
              <a:off x="2448" y="2256"/>
              <a:ext cx="720" cy="594"/>
            </a:xfrm>
            <a:prstGeom prst="rect">
              <a:avLst/>
            </a:prstGeom>
            <a:noFill/>
            <a:ln w="9525">
              <a:noFill/>
            </a:ln>
          </p:spPr>
          <p:txBody>
            <a:bodyPr anchor="t">
              <a:spAutoFit/>
            </a:bodyPr>
            <a:lstStyle/>
            <a:p>
              <a:pPr>
                <a:spcBef>
                  <a:spcPct val="50000"/>
                </a:spcBef>
              </a:pPr>
              <a:r>
                <a:rPr lang="en-US" altLang="zh-CN" sz="4000" i="1" dirty="0">
                  <a:solidFill>
                    <a:schemeClr val="accent2"/>
                  </a:solidFill>
                  <a:latin typeface="Arial Black" panose="020B0A04020102020204" pitchFamily="34" charset="0"/>
                  <a:ea typeface="宋体" panose="02010600030101010101" pitchFamily="2" charset="-122"/>
                </a:rPr>
                <a:t>L</a:t>
              </a:r>
              <a:r>
                <a:rPr lang="en-US" altLang="zh-CN" sz="4000" baseline="-25000" dirty="0">
                  <a:solidFill>
                    <a:schemeClr val="accent2"/>
                  </a:solidFill>
                  <a:latin typeface="Arial Black" panose="020B0A04020102020204" pitchFamily="34" charset="0"/>
                  <a:ea typeface="宋体" panose="02010600030101010101" pitchFamily="2" charset="-122"/>
                </a:rPr>
                <a:t>2</a:t>
              </a:r>
            </a:p>
          </p:txBody>
        </p:sp>
        <p:sp>
          <p:nvSpPr>
            <p:cNvPr id="69640" name="Line 9"/>
            <p:cNvSpPr/>
            <p:nvPr/>
          </p:nvSpPr>
          <p:spPr>
            <a:xfrm>
              <a:off x="960" y="3032"/>
              <a:ext cx="624" cy="0"/>
            </a:xfrm>
            <a:prstGeom prst="line">
              <a:avLst/>
            </a:prstGeom>
            <a:ln w="57150" cap="flat" cmpd="sng">
              <a:solidFill>
                <a:schemeClr val="tx1"/>
              </a:solidFill>
              <a:prstDash val="solid"/>
              <a:round/>
              <a:headEnd type="none" w="med" len="med"/>
              <a:tailEnd type="none" w="med" len="med"/>
            </a:ln>
          </p:spPr>
          <p:txBody>
            <a:bodyPr anchor="t"/>
            <a:lstStyle/>
            <a:p>
              <a:pPr algn="ctr"/>
              <a:endParaRPr lang="zh-CN" altLang="en-US" sz="1300">
                <a:latin typeface="Arial" panose="020B0604020202020204" pitchFamily="34" charset="0"/>
                <a:ea typeface="宋体" panose="02010600030101010101" pitchFamily="2" charset="-122"/>
              </a:endParaRPr>
            </a:p>
          </p:txBody>
        </p:sp>
        <p:sp>
          <p:nvSpPr>
            <p:cNvPr id="69641" name="Text Box 10"/>
            <p:cNvSpPr txBox="1"/>
            <p:nvPr/>
          </p:nvSpPr>
          <p:spPr>
            <a:xfrm>
              <a:off x="1680" y="2640"/>
              <a:ext cx="624" cy="658"/>
            </a:xfrm>
            <a:prstGeom prst="rect">
              <a:avLst/>
            </a:prstGeom>
            <a:noFill/>
            <a:ln w="9525">
              <a:noFill/>
            </a:ln>
          </p:spPr>
          <p:txBody>
            <a:bodyPr anchor="t">
              <a:spAutoFit/>
            </a:bodyPr>
            <a:lstStyle/>
            <a:p>
              <a:pPr>
                <a:spcBef>
                  <a:spcPct val="50000"/>
                </a:spcBef>
              </a:pPr>
              <a:r>
                <a:rPr lang="zh-CN" altLang="en-US" sz="4500" dirty="0">
                  <a:latin typeface="Times New Roman" panose="02020603050405020304" pitchFamily="18" charset="0"/>
                  <a:ea typeface="宋体" panose="02010600030101010101" pitchFamily="2" charset="-122"/>
                </a:rPr>
                <a:t>＝</a:t>
              </a:r>
            </a:p>
          </p:txBody>
        </p:sp>
        <p:sp>
          <p:nvSpPr>
            <p:cNvPr id="69642" name="Line 11"/>
            <p:cNvSpPr/>
            <p:nvPr/>
          </p:nvSpPr>
          <p:spPr>
            <a:xfrm>
              <a:off x="2400" y="2976"/>
              <a:ext cx="624" cy="0"/>
            </a:xfrm>
            <a:prstGeom prst="line">
              <a:avLst/>
            </a:prstGeom>
            <a:ln w="57150" cap="flat" cmpd="sng">
              <a:solidFill>
                <a:schemeClr val="tx1"/>
              </a:solidFill>
              <a:prstDash val="solid"/>
              <a:round/>
              <a:headEnd type="none" w="med" len="med"/>
              <a:tailEnd type="none" w="med" len="med"/>
            </a:ln>
          </p:spPr>
          <p:txBody>
            <a:bodyPr anchor="t"/>
            <a:lstStyle/>
            <a:p>
              <a:pPr algn="ctr"/>
              <a:endParaRPr lang="zh-CN" altLang="en-US" sz="1300">
                <a:latin typeface="Arial" panose="020B0604020202020204" pitchFamily="34" charset="0"/>
                <a:ea typeface="宋体" panose="02010600030101010101" pitchFamily="2" charset="-122"/>
              </a:endParaRPr>
            </a:p>
          </p:txBody>
        </p:sp>
      </p:grpSp>
      <p:sp>
        <p:nvSpPr>
          <p:cNvPr id="198668" name="Text Box 12"/>
          <p:cNvSpPr txBox="1"/>
          <p:nvPr/>
        </p:nvSpPr>
        <p:spPr>
          <a:xfrm>
            <a:off x="1638300" y="2690813"/>
            <a:ext cx="8478838" cy="1014730"/>
          </a:xfrm>
          <a:prstGeom prst="rect">
            <a:avLst/>
          </a:prstGeom>
          <a:noFill/>
          <a:ln w="9525">
            <a:noFill/>
          </a:ln>
        </p:spPr>
        <p:txBody>
          <a:bodyPr wrap="square" anchor="t">
            <a:spAutoFit/>
          </a:bodyPr>
          <a:lstStyle/>
          <a:p>
            <a:pPr>
              <a:spcBef>
                <a:spcPct val="50000"/>
              </a:spcBef>
            </a:pPr>
            <a:r>
              <a:rPr lang="zh-CN" altLang="en-US" sz="6000" i="1" dirty="0">
                <a:latin typeface="Arial Black" panose="020B0A04020102020204" pitchFamily="34" charset="0"/>
                <a:ea typeface="宋体" panose="02010600030101010101" pitchFamily="2" charset="-122"/>
              </a:rPr>
              <a:t>公式：</a:t>
            </a:r>
            <a:r>
              <a:rPr lang="en-US" altLang="zh-CN" sz="6000" i="1" dirty="0">
                <a:latin typeface="Arial Black" panose="020B0A04020102020204" pitchFamily="34" charset="0"/>
                <a:ea typeface="宋体" panose="02010600030101010101" pitchFamily="2" charset="-122"/>
              </a:rPr>
              <a:t>F</a:t>
            </a:r>
            <a:r>
              <a:rPr lang="en-US" altLang="zh-CN" sz="6000" baseline="-25000" dirty="0">
                <a:latin typeface="Arial Black" panose="020B0A04020102020204" pitchFamily="34" charset="0"/>
                <a:ea typeface="宋体" panose="02010600030101010101" pitchFamily="2" charset="-122"/>
              </a:rPr>
              <a:t>1</a:t>
            </a:r>
            <a:r>
              <a:rPr lang="en-US" altLang="zh-CN" sz="6000" dirty="0">
                <a:latin typeface="Arial Black" panose="020B0A04020102020204" pitchFamily="34" charset="0"/>
                <a:ea typeface="宋体" panose="02010600030101010101" pitchFamily="2" charset="-122"/>
              </a:rPr>
              <a:t>×</a:t>
            </a:r>
            <a:r>
              <a:rPr lang="en-US" altLang="zh-CN" sz="6000" i="1" dirty="0">
                <a:latin typeface="Arial Black" panose="020B0A04020102020204" pitchFamily="34" charset="0"/>
                <a:ea typeface="宋体" panose="02010600030101010101" pitchFamily="2" charset="-122"/>
              </a:rPr>
              <a:t>L</a:t>
            </a:r>
            <a:r>
              <a:rPr lang="en-US" altLang="zh-CN" sz="6000" baseline="-25000" dirty="0">
                <a:latin typeface="Arial Black" panose="020B0A04020102020204" pitchFamily="34" charset="0"/>
                <a:ea typeface="宋体" panose="02010600030101010101" pitchFamily="2" charset="-122"/>
              </a:rPr>
              <a:t>1</a:t>
            </a:r>
            <a:r>
              <a:rPr lang="zh-CN" altLang="en-US" sz="6000" dirty="0">
                <a:latin typeface="Arial Black" panose="020B0A04020102020204" pitchFamily="34" charset="0"/>
                <a:ea typeface="宋体" panose="02010600030101010101" pitchFamily="2" charset="-122"/>
              </a:rPr>
              <a:t>＝</a:t>
            </a:r>
            <a:r>
              <a:rPr lang="en-US" altLang="zh-CN" sz="6000" i="1" dirty="0">
                <a:solidFill>
                  <a:schemeClr val="accent2"/>
                </a:solidFill>
                <a:latin typeface="Arial Black" panose="020B0A04020102020204" pitchFamily="34" charset="0"/>
                <a:ea typeface="宋体" panose="02010600030101010101" pitchFamily="2" charset="-122"/>
              </a:rPr>
              <a:t>F</a:t>
            </a:r>
            <a:r>
              <a:rPr lang="en-US" altLang="zh-CN" sz="6000" baseline="-25000" dirty="0">
                <a:solidFill>
                  <a:schemeClr val="accent2"/>
                </a:solidFill>
                <a:latin typeface="Arial Black" panose="020B0A04020102020204" pitchFamily="34" charset="0"/>
                <a:ea typeface="宋体" panose="02010600030101010101" pitchFamily="2" charset="-122"/>
              </a:rPr>
              <a:t>2</a:t>
            </a:r>
            <a:r>
              <a:rPr lang="en-US" altLang="zh-CN" sz="6000" dirty="0">
                <a:latin typeface="Arial Black" panose="020B0A04020102020204" pitchFamily="34" charset="0"/>
                <a:ea typeface="宋体" panose="02010600030101010101" pitchFamily="2" charset="-122"/>
              </a:rPr>
              <a:t>×</a:t>
            </a:r>
            <a:r>
              <a:rPr lang="en-US" altLang="zh-CN" sz="6000" i="1" dirty="0">
                <a:solidFill>
                  <a:schemeClr val="accent2"/>
                </a:solidFill>
                <a:latin typeface="Arial Black" panose="020B0A04020102020204" pitchFamily="34" charset="0"/>
                <a:ea typeface="宋体" panose="02010600030101010101" pitchFamily="2" charset="-122"/>
              </a:rPr>
              <a:t>L</a:t>
            </a:r>
            <a:r>
              <a:rPr lang="en-US" altLang="zh-CN" sz="6000" baseline="-25000" dirty="0">
                <a:solidFill>
                  <a:schemeClr val="accent2"/>
                </a:solidFill>
                <a:latin typeface="Arial Black" panose="020B0A04020102020204" pitchFamily="34" charset="0"/>
                <a:ea typeface="宋体" panose="02010600030101010101" pitchFamily="2" charset="-122"/>
              </a:rPr>
              <a:t>2</a:t>
            </a:r>
          </a:p>
        </p:txBody>
      </p:sp>
      <p:sp>
        <p:nvSpPr>
          <p:cNvPr id="198669" name="Text Box 13"/>
          <p:cNvSpPr txBox="1">
            <a:spLocks noChangeArrowheads="1"/>
          </p:cNvSpPr>
          <p:nvPr/>
        </p:nvSpPr>
        <p:spPr bwMode="auto">
          <a:xfrm>
            <a:off x="2667000" y="4189413"/>
            <a:ext cx="628650" cy="706755"/>
          </a:xfrm>
          <a:prstGeom prst="rect">
            <a:avLst/>
          </a:prstGeom>
          <a:noFill/>
          <a:ln w="9525">
            <a:noFill/>
            <a:miter lim="800000"/>
          </a:ln>
          <a:effectLst/>
        </p:spPr>
        <p:txBody>
          <a:bodyPr>
            <a:spAutoFit/>
          </a:bodyPr>
          <a:lstStyle/>
          <a:p>
            <a:pPr defTabSz="914400">
              <a:spcBef>
                <a:spcPct val="50000"/>
              </a:spcBef>
            </a:pPr>
            <a:r>
              <a:rPr lang="zh-CN" altLang="en-US" sz="4000" b="1" noProof="1">
                <a:effectLst>
                  <a:outerShdw blurRad="38100" dist="38100" dir="2700000">
                    <a:srgbClr val="C0C0C0"/>
                  </a:outerShdw>
                </a:effectLst>
                <a:latin typeface="Times New Roman" panose="02020603050405020304" pitchFamily="18" charset="0"/>
                <a:ea typeface="黑体" panose="02010609060101010101" pitchFamily="2" charset="-122"/>
                <a:cs typeface="+mn-ea"/>
              </a:rPr>
              <a:t>或</a:t>
            </a:r>
            <a:endParaRPr lang="zh-CN" altLang="en-US" sz="4000" b="1" noProof="1">
              <a:effectLst>
                <a:outerShdw blurRad="38100" dist="38100" dir="2700000">
                  <a:srgbClr val="C0C0C0"/>
                </a:outerShdw>
              </a:effectLst>
              <a:latin typeface="Times New Roman" panose="02020603050405020304" pitchFamily="18" charset="0"/>
              <a:ea typeface="黑体" panose="02010609060101010101" pitchFamily="2" charset="-122"/>
            </a:endParaRPr>
          </a:p>
        </p:txBody>
      </p:sp>
      <p:sp>
        <p:nvSpPr>
          <p:cNvPr id="3" name="文本框 2"/>
          <p:cNvSpPr txBox="1"/>
          <p:nvPr/>
        </p:nvSpPr>
        <p:spPr>
          <a:xfrm>
            <a:off x="1543050" y="1374775"/>
            <a:ext cx="9057005" cy="1014730"/>
          </a:xfrm>
          <a:prstGeom prst="rect">
            <a:avLst/>
          </a:prstGeom>
          <a:noFill/>
          <a:ln w="9525">
            <a:noFill/>
          </a:ln>
        </p:spPr>
        <p:txBody>
          <a:bodyPr wrap="none" anchor="t">
            <a:spAutoFit/>
          </a:bodyPr>
          <a:lstStyle/>
          <a:p>
            <a:pPr eaLnBrk="0" hangingPunct="0">
              <a:spcBef>
                <a:spcPct val="50000"/>
              </a:spcBef>
            </a:pPr>
            <a:r>
              <a:rPr lang="zh-CN" altLang="en-US" sz="6000" b="1">
                <a:solidFill>
                  <a:srgbClr val="FF3300"/>
                </a:solidFill>
                <a:latin typeface="黑体" panose="02010609060101010101" pitchFamily="2" charset="-122"/>
                <a:ea typeface="黑体" panose="02010609060101010101" pitchFamily="2" charset="-122"/>
              </a:rPr>
              <a:t>动力</a:t>
            </a:r>
            <a:r>
              <a:rPr lang="zh-CN" altLang="en-US" sz="6000" b="1">
                <a:solidFill>
                  <a:srgbClr val="FF3300"/>
                </a:solidFill>
                <a:latin typeface="黑体" panose="02010609060101010101" pitchFamily="2" charset="-122"/>
                <a:ea typeface="黑体" panose="02010609060101010101" pitchFamily="2" charset="-122"/>
                <a:sym typeface="Symbol" panose="05050102010706020507" pitchFamily="18" charset="2"/>
              </a:rPr>
              <a:t></a:t>
            </a:r>
            <a:r>
              <a:rPr lang="zh-CN" altLang="en-US" sz="6000" b="1">
                <a:solidFill>
                  <a:srgbClr val="FF3300"/>
                </a:solidFill>
                <a:latin typeface="黑体" panose="02010609060101010101" pitchFamily="2" charset="-122"/>
                <a:ea typeface="黑体" panose="02010609060101010101" pitchFamily="2" charset="-122"/>
              </a:rPr>
              <a:t>动力臂</a:t>
            </a:r>
            <a:r>
              <a:rPr lang="en-US" altLang="zh-CN" sz="6000" b="1">
                <a:latin typeface="黑体" panose="02010609060101010101" pitchFamily="2" charset="-122"/>
                <a:ea typeface="黑体" panose="02010609060101010101" pitchFamily="2" charset="-122"/>
                <a:sym typeface="Symbol" panose="05050102010706020507" pitchFamily="18" charset="2"/>
              </a:rPr>
              <a:t>=</a:t>
            </a:r>
            <a:r>
              <a:rPr lang="zh-CN" altLang="en-US" sz="6000" b="1">
                <a:solidFill>
                  <a:srgbClr val="0000FF"/>
                </a:solidFill>
                <a:latin typeface="黑体" panose="02010609060101010101" pitchFamily="2" charset="-122"/>
                <a:ea typeface="黑体" panose="02010609060101010101" pitchFamily="2" charset="-122"/>
                <a:sym typeface="Symbol" panose="05050102010706020507" pitchFamily="18" charset="2"/>
              </a:rPr>
              <a:t>阻力</a:t>
            </a:r>
            <a:r>
              <a:rPr lang="zh-CN" altLang="en-US" sz="6000" b="1">
                <a:solidFill>
                  <a:srgbClr val="0000FF"/>
                </a:solidFill>
                <a:latin typeface="黑体" panose="02010609060101010101" pitchFamily="2" charset="-122"/>
                <a:ea typeface="黑体" panose="02010609060101010101" pitchFamily="2" charset="-122"/>
              </a:rPr>
              <a:t>阻力臂</a:t>
            </a:r>
          </a:p>
        </p:txBody>
      </p:sp>
      <p:grpSp>
        <p:nvGrpSpPr>
          <p:cNvPr id="4111" name="组合 4110"/>
          <p:cNvGrpSpPr/>
          <p:nvPr/>
        </p:nvGrpSpPr>
        <p:grpSpPr>
          <a:xfrm>
            <a:off x="549910" y="94615"/>
            <a:ext cx="11835765"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659">
                                            <p:txEl>
                                              <p:charRg st="0" end="10"/>
                                            </p:txEl>
                                          </p:spTgt>
                                        </p:tgtEl>
                                        <p:attrNameLst>
                                          <p:attrName>style.visibility</p:attrName>
                                        </p:attrNameLst>
                                      </p:cBhvr>
                                      <p:to>
                                        <p:strVal val="visible"/>
                                      </p:to>
                                    </p:set>
                                    <p:anim calcmode="lin" valueType="num">
                                      <p:cBhvr>
                                        <p:cTn id="7" dur="500" fill="hold"/>
                                        <p:tgtEl>
                                          <p:spTgt spid="198659">
                                            <p:txEl>
                                              <p:charRg st="0" end="10"/>
                                            </p:txEl>
                                          </p:spTgt>
                                        </p:tgtEl>
                                        <p:attrNameLst>
                                          <p:attrName>ppt_x</p:attrName>
                                        </p:attrNameLst>
                                      </p:cBhvr>
                                      <p:tavLst>
                                        <p:tav tm="0">
                                          <p:val>
                                            <p:strVal val="#ppt_x"/>
                                          </p:val>
                                        </p:tav>
                                        <p:tav tm="100000">
                                          <p:val>
                                            <p:strVal val="#ppt_x"/>
                                          </p:val>
                                        </p:tav>
                                      </p:tavLst>
                                    </p:anim>
                                    <p:anim calcmode="lin" valueType="num">
                                      <p:cBhvr>
                                        <p:cTn id="8" dur="500" fill="hold"/>
                                        <p:tgtEl>
                                          <p:spTgt spid="198659">
                                            <p:txEl>
                                              <p:charRg st="0" end="1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8668"/>
                                        </p:tgtEl>
                                        <p:attrNameLst>
                                          <p:attrName>style.visibility</p:attrName>
                                        </p:attrNameLst>
                                      </p:cBhvr>
                                      <p:to>
                                        <p:strVal val="visible"/>
                                      </p:to>
                                    </p:set>
                                    <p:anim calcmode="lin" valueType="num">
                                      <p:cBhvr>
                                        <p:cTn id="19" dur="500" fill="hold"/>
                                        <p:tgtEl>
                                          <p:spTgt spid="198668"/>
                                        </p:tgtEl>
                                        <p:attrNameLst>
                                          <p:attrName>ppt_x</p:attrName>
                                        </p:attrNameLst>
                                      </p:cBhvr>
                                      <p:tavLst>
                                        <p:tav tm="0">
                                          <p:val>
                                            <p:strVal val="#ppt_x"/>
                                          </p:val>
                                        </p:tav>
                                        <p:tav tm="100000">
                                          <p:val>
                                            <p:strVal val="#ppt_x"/>
                                          </p:val>
                                        </p:tav>
                                      </p:tavLst>
                                    </p:anim>
                                    <p:anim calcmode="lin" valueType="num">
                                      <p:cBhvr>
                                        <p:cTn id="20" dur="500" fill="hold"/>
                                        <p:tgtEl>
                                          <p:spTgt spid="19866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8669"/>
                                        </p:tgtEl>
                                        <p:attrNameLst>
                                          <p:attrName>style.visibility</p:attrName>
                                        </p:attrNameLst>
                                      </p:cBhvr>
                                      <p:to>
                                        <p:strVal val="visible"/>
                                      </p:to>
                                    </p:set>
                                    <p:anim calcmode="lin" valueType="num">
                                      <p:cBhvr>
                                        <p:cTn id="25" dur="500" fill="hold"/>
                                        <p:tgtEl>
                                          <p:spTgt spid="198669"/>
                                        </p:tgtEl>
                                        <p:attrNameLst>
                                          <p:attrName>ppt_x</p:attrName>
                                        </p:attrNameLst>
                                      </p:cBhvr>
                                      <p:tavLst>
                                        <p:tav tm="0">
                                          <p:val>
                                            <p:strVal val="#ppt_x"/>
                                          </p:val>
                                        </p:tav>
                                        <p:tav tm="100000">
                                          <p:val>
                                            <p:strVal val="#ppt_x"/>
                                          </p:val>
                                        </p:tav>
                                      </p:tavLst>
                                    </p:anim>
                                    <p:anim calcmode="lin" valueType="num">
                                      <p:cBhvr>
                                        <p:cTn id="26" dur="500" fill="hold"/>
                                        <p:tgtEl>
                                          <p:spTgt spid="19866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8" grpId="0"/>
      <p:bldP spid="198669" grpId="0" bldLvl="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 2"/>
          <p:cNvGrpSpPr/>
          <p:nvPr/>
        </p:nvGrpSpPr>
        <p:grpSpPr>
          <a:xfrm>
            <a:off x="6600825" y="3573463"/>
            <a:ext cx="3024188" cy="2364467"/>
            <a:chOff x="2640" y="1680"/>
            <a:chExt cx="2736" cy="2086"/>
          </a:xfrm>
        </p:grpSpPr>
        <p:pic>
          <p:nvPicPr>
            <p:cNvPr id="66562" name="Picture 3"/>
            <p:cNvPicPr>
              <a:picLocks noChangeAspect="1"/>
            </p:cNvPicPr>
            <p:nvPr/>
          </p:nvPicPr>
          <p:blipFill>
            <a:blip r:embed="rId2"/>
            <a:stretch>
              <a:fillRect/>
            </a:stretch>
          </p:blipFill>
          <p:spPr>
            <a:xfrm>
              <a:off x="2640" y="1680"/>
              <a:ext cx="2736" cy="1824"/>
            </a:xfrm>
            <a:prstGeom prst="rect">
              <a:avLst/>
            </a:prstGeom>
            <a:noFill/>
            <a:ln w="9525">
              <a:noFill/>
            </a:ln>
          </p:spPr>
        </p:pic>
        <p:sp>
          <p:nvSpPr>
            <p:cNvPr id="66563" name="Text Box 4"/>
            <p:cNvSpPr txBox="1"/>
            <p:nvPr/>
          </p:nvSpPr>
          <p:spPr>
            <a:xfrm>
              <a:off x="3867" y="3360"/>
              <a:ext cx="597" cy="406"/>
            </a:xfrm>
            <a:prstGeom prst="rect">
              <a:avLst/>
            </a:prstGeom>
            <a:noFill/>
            <a:ln w="9525">
              <a:noFill/>
            </a:ln>
          </p:spPr>
          <p:txBody>
            <a:bodyPr anchor="t">
              <a:spAutoFit/>
            </a:bodyPr>
            <a:lstStyle/>
            <a:p>
              <a:pPr algn="ctr"/>
              <a:r>
                <a:rPr lang="zh-CN" altLang="en-US" sz="2400" b="1" dirty="0">
                  <a:solidFill>
                    <a:srgbClr val="FF0000"/>
                  </a:solidFill>
                  <a:latin typeface="Cambria" panose="02040503050406030204" pitchFamily="18" charset="0"/>
                  <a:ea typeface="宋体" panose="02010600030101010101" pitchFamily="2" charset="-122"/>
                </a:rPr>
                <a:t>乙</a:t>
              </a:r>
            </a:p>
          </p:txBody>
        </p:sp>
      </p:grpSp>
      <p:grpSp>
        <p:nvGrpSpPr>
          <p:cNvPr id="66564" name="Group 5"/>
          <p:cNvGrpSpPr/>
          <p:nvPr/>
        </p:nvGrpSpPr>
        <p:grpSpPr>
          <a:xfrm>
            <a:off x="2424113" y="3573463"/>
            <a:ext cx="2940050" cy="2371968"/>
            <a:chOff x="192" y="2160"/>
            <a:chExt cx="2400" cy="2082"/>
          </a:xfrm>
        </p:grpSpPr>
        <p:grpSp>
          <p:nvGrpSpPr>
            <p:cNvPr id="66565" name="Group 6"/>
            <p:cNvGrpSpPr/>
            <p:nvPr/>
          </p:nvGrpSpPr>
          <p:grpSpPr>
            <a:xfrm>
              <a:off x="192" y="2160"/>
              <a:ext cx="2400" cy="2082"/>
              <a:chOff x="192" y="2160"/>
              <a:chExt cx="2400" cy="2082"/>
            </a:xfrm>
          </p:grpSpPr>
          <p:pic>
            <p:nvPicPr>
              <p:cNvPr id="66566" name="Picture 7"/>
              <p:cNvPicPr>
                <a:picLocks noChangeAspect="1"/>
              </p:cNvPicPr>
              <p:nvPr/>
            </p:nvPicPr>
            <p:blipFill>
              <a:blip r:embed="rId3"/>
              <a:stretch>
                <a:fillRect/>
              </a:stretch>
            </p:blipFill>
            <p:spPr>
              <a:xfrm>
                <a:off x="192" y="2160"/>
                <a:ext cx="2400" cy="1824"/>
              </a:xfrm>
              <a:prstGeom prst="rect">
                <a:avLst/>
              </a:prstGeom>
              <a:noFill/>
              <a:ln w="9525">
                <a:noFill/>
              </a:ln>
            </p:spPr>
          </p:pic>
          <p:sp>
            <p:nvSpPr>
              <p:cNvPr id="66567" name="Text Box 8"/>
              <p:cNvSpPr txBox="1"/>
              <p:nvPr/>
            </p:nvSpPr>
            <p:spPr>
              <a:xfrm>
                <a:off x="1152" y="3838"/>
                <a:ext cx="502" cy="404"/>
              </a:xfrm>
              <a:prstGeom prst="rect">
                <a:avLst/>
              </a:prstGeom>
              <a:noFill/>
              <a:ln w="9525">
                <a:noFill/>
              </a:ln>
            </p:spPr>
            <p:txBody>
              <a:bodyPr anchor="t">
                <a:spAutoFit/>
              </a:bodyPr>
              <a:lstStyle/>
              <a:p>
                <a:pPr algn="ctr"/>
                <a:r>
                  <a:rPr lang="zh-CN" altLang="en-US" sz="2400" b="1" dirty="0">
                    <a:solidFill>
                      <a:srgbClr val="FF0000"/>
                    </a:solidFill>
                    <a:latin typeface="Cambria" panose="02040503050406030204" pitchFamily="18" charset="0"/>
                    <a:ea typeface="宋体" panose="02010600030101010101" pitchFamily="2" charset="-122"/>
                  </a:rPr>
                  <a:t>甲</a:t>
                </a:r>
              </a:p>
            </p:txBody>
          </p:sp>
        </p:grpSp>
        <p:pic>
          <p:nvPicPr>
            <p:cNvPr id="66568" name="Picture 9"/>
            <p:cNvPicPr>
              <a:picLocks noChangeAspect="1"/>
            </p:cNvPicPr>
            <p:nvPr/>
          </p:nvPicPr>
          <p:blipFill>
            <a:blip r:embed="rId4"/>
            <a:stretch>
              <a:fillRect/>
            </a:stretch>
          </p:blipFill>
          <p:spPr>
            <a:xfrm>
              <a:off x="288" y="3120"/>
              <a:ext cx="378" cy="312"/>
            </a:xfrm>
            <a:prstGeom prst="rect">
              <a:avLst/>
            </a:prstGeom>
            <a:noFill/>
            <a:ln w="9525">
              <a:noFill/>
            </a:ln>
          </p:spPr>
        </p:pic>
      </p:grpSp>
      <p:sp>
        <p:nvSpPr>
          <p:cNvPr id="66569" name="Text Box 10"/>
          <p:cNvSpPr txBox="1"/>
          <p:nvPr/>
        </p:nvSpPr>
        <p:spPr>
          <a:xfrm>
            <a:off x="4511675" y="0"/>
            <a:ext cx="2514600" cy="768350"/>
          </a:xfrm>
          <a:prstGeom prst="rect">
            <a:avLst/>
          </a:prstGeom>
          <a:noFill/>
          <a:ln w="9525">
            <a:noFill/>
          </a:ln>
        </p:spPr>
        <p:txBody>
          <a:bodyPr anchor="t">
            <a:spAutoFit/>
          </a:bodyPr>
          <a:lstStyle/>
          <a:p>
            <a:pPr algn="ctr"/>
            <a:r>
              <a:rPr lang="zh-CN" altLang="en-US" sz="4400" b="1" dirty="0">
                <a:solidFill>
                  <a:srgbClr val="FF0000"/>
                </a:solidFill>
                <a:latin typeface="Cambria" panose="02040503050406030204" pitchFamily="18" charset="0"/>
                <a:ea typeface="仿宋_GB2312" pitchFamily="49" charset="-122"/>
              </a:rPr>
              <a:t>做一做</a:t>
            </a:r>
          </a:p>
        </p:txBody>
      </p:sp>
      <p:sp>
        <p:nvSpPr>
          <p:cNvPr id="66570" name="Rectangle 11"/>
          <p:cNvSpPr/>
          <p:nvPr/>
        </p:nvSpPr>
        <p:spPr>
          <a:xfrm>
            <a:off x="2133600" y="977583"/>
            <a:ext cx="8534400" cy="953135"/>
          </a:xfrm>
          <a:prstGeom prst="rect">
            <a:avLst/>
          </a:prstGeom>
          <a:noFill/>
          <a:ln w="9525">
            <a:noFill/>
          </a:ln>
        </p:spPr>
        <p:txBody>
          <a:bodyPr anchor="ctr">
            <a:spAutoFit/>
          </a:bodyPr>
          <a:lstStyle/>
          <a:p>
            <a:r>
              <a:rPr lang="en-US" altLang="zh-CN" sz="2800" b="1" dirty="0">
                <a:solidFill>
                  <a:srgbClr val="002060"/>
                </a:solidFill>
                <a:latin typeface="Times New Roman" panose="02020603050405020304" pitchFamily="18" charset="0"/>
                <a:ea typeface="宋体" panose="02010600030101010101" pitchFamily="2" charset="-122"/>
              </a:rPr>
              <a:t>1.</a:t>
            </a:r>
            <a:r>
              <a:rPr lang="zh-CN" altLang="en-US" sz="2800" b="1" dirty="0">
                <a:solidFill>
                  <a:srgbClr val="002060"/>
                </a:solidFill>
                <a:latin typeface="Times New Roman" panose="02020603050405020304" pitchFamily="18" charset="0"/>
                <a:ea typeface="宋体" panose="02010600030101010101" pitchFamily="2" charset="-122"/>
              </a:rPr>
              <a:t>把杠杆左边改用弹簧测力计</a:t>
            </a:r>
            <a:r>
              <a:rPr lang="zh-CN" altLang="en-US" sz="2800" b="1" dirty="0">
                <a:solidFill>
                  <a:srgbClr val="FF0000"/>
                </a:solidFill>
                <a:latin typeface="Times New Roman" panose="02020603050405020304" pitchFamily="18" charset="0"/>
                <a:ea typeface="宋体" panose="02010600030101010101" pitchFamily="2" charset="-122"/>
              </a:rPr>
              <a:t>竖直拉</a:t>
            </a:r>
            <a:r>
              <a:rPr lang="zh-CN" altLang="en-US" sz="2800" b="1" dirty="0">
                <a:solidFill>
                  <a:srgbClr val="002060"/>
                </a:solidFill>
                <a:latin typeface="Times New Roman" panose="02020603050405020304" pitchFamily="18" charset="0"/>
                <a:ea typeface="宋体" panose="02010600030101010101" pitchFamily="2" charset="-122"/>
              </a:rPr>
              <a:t>使其</a:t>
            </a:r>
            <a:r>
              <a:rPr lang="zh-CN" altLang="en-US" sz="2800" b="1" dirty="0">
                <a:solidFill>
                  <a:srgbClr val="FF0000"/>
                </a:solidFill>
                <a:latin typeface="Times New Roman" panose="02020603050405020304" pitchFamily="18" charset="0"/>
                <a:ea typeface="宋体" panose="02010600030101010101" pitchFamily="2" charset="-122"/>
              </a:rPr>
              <a:t>水平平衡</a:t>
            </a:r>
            <a:r>
              <a:rPr lang="zh-CN" altLang="en-US" sz="2800" b="1" dirty="0">
                <a:solidFill>
                  <a:srgbClr val="002060"/>
                </a:solidFill>
                <a:latin typeface="Times New Roman" panose="02020603050405020304" pitchFamily="18" charset="0"/>
                <a:ea typeface="宋体" panose="02010600030101010101" pitchFamily="2" charset="-122"/>
              </a:rPr>
              <a:t>（图甲）</a:t>
            </a:r>
            <a:r>
              <a:rPr lang="zh-CN" altLang="en-US" sz="2800" dirty="0">
                <a:solidFill>
                  <a:srgbClr val="002060"/>
                </a:solidFill>
                <a:latin typeface="Times New Roman" panose="02020603050405020304" pitchFamily="18" charset="0"/>
                <a:ea typeface="宋体" panose="02010600030101010101" pitchFamily="2" charset="-122"/>
              </a:rPr>
              <a:t>，</a:t>
            </a:r>
            <a:r>
              <a:rPr lang="zh-CN" altLang="en-US" sz="2800" b="1" dirty="0">
                <a:solidFill>
                  <a:srgbClr val="002060"/>
                </a:solidFill>
                <a:latin typeface="Times New Roman" panose="02020603050405020304" pitchFamily="18" charset="0"/>
                <a:ea typeface="宋体" panose="02010600030101010101" pitchFamily="2" charset="-122"/>
              </a:rPr>
              <a:t>能否得出以上结论？</a:t>
            </a:r>
          </a:p>
        </p:txBody>
      </p:sp>
      <p:sp>
        <p:nvSpPr>
          <p:cNvPr id="66571" name="Rectangle 12"/>
          <p:cNvSpPr/>
          <p:nvPr/>
        </p:nvSpPr>
        <p:spPr>
          <a:xfrm>
            <a:off x="1919288" y="1839437"/>
            <a:ext cx="8382000" cy="1383665"/>
          </a:xfrm>
          <a:prstGeom prst="rect">
            <a:avLst/>
          </a:prstGeom>
          <a:noFill/>
          <a:ln w="9525">
            <a:noFill/>
          </a:ln>
        </p:spPr>
        <p:txBody>
          <a:bodyPr anchor="ctr">
            <a:spAutoFit/>
          </a:bodyPr>
          <a:lstStyle/>
          <a:p>
            <a:r>
              <a:rPr lang="en-US" altLang="zh-CN" sz="2800" b="1" dirty="0">
                <a:solidFill>
                  <a:srgbClr val="0000FF"/>
                </a:solidFill>
                <a:latin typeface="宋体" panose="02010600030101010101" pitchFamily="2" charset="-122"/>
                <a:ea typeface="宋体" panose="02010600030101010101" pitchFamily="2" charset="-122"/>
              </a:rPr>
              <a:t> </a:t>
            </a:r>
            <a:r>
              <a:rPr lang="en-US" altLang="zh-CN" sz="2800" b="1" dirty="0">
                <a:solidFill>
                  <a:srgbClr val="002060"/>
                </a:solidFill>
                <a:latin typeface="Times New Roman" panose="02020603050405020304" pitchFamily="18" charset="0"/>
                <a:ea typeface="宋体" panose="02010600030101010101" pitchFamily="2" charset="-122"/>
              </a:rPr>
              <a:t>2.</a:t>
            </a:r>
            <a:r>
              <a:rPr lang="zh-CN" altLang="en-US" sz="2800" b="1" dirty="0">
                <a:solidFill>
                  <a:srgbClr val="FF0000"/>
                </a:solidFill>
                <a:latin typeface="Times New Roman" panose="02020603050405020304" pitchFamily="18" charset="0"/>
                <a:ea typeface="宋体" panose="02010600030101010101" pitchFamily="2" charset="-122"/>
              </a:rPr>
              <a:t>保持阻力</a:t>
            </a:r>
            <a:r>
              <a:rPr lang="en-US" altLang="zh-CN" sz="2800" b="1" dirty="0">
                <a:solidFill>
                  <a:srgbClr val="FF0000"/>
                </a:solidFill>
                <a:latin typeface="Times New Roman" panose="02020603050405020304" pitchFamily="18" charset="0"/>
                <a:ea typeface="宋体" panose="02010600030101010101" pitchFamily="2" charset="-122"/>
              </a:rPr>
              <a:t>F</a:t>
            </a:r>
            <a:r>
              <a:rPr lang="en-US" altLang="zh-CN" sz="2800" b="1" baseline="-25000" dirty="0">
                <a:solidFill>
                  <a:srgbClr val="FF0000"/>
                </a:solidFill>
                <a:latin typeface="Times New Roman" panose="02020603050405020304" pitchFamily="18" charset="0"/>
                <a:ea typeface="宋体" panose="02010600030101010101" pitchFamily="2" charset="-122"/>
              </a:rPr>
              <a:t>2</a:t>
            </a:r>
            <a:r>
              <a:rPr lang="zh-CN" altLang="en-US" sz="2800" b="1" dirty="0">
                <a:solidFill>
                  <a:srgbClr val="FF0000"/>
                </a:solidFill>
                <a:latin typeface="Times New Roman" panose="02020603050405020304" pitchFamily="18" charset="0"/>
                <a:ea typeface="宋体" panose="02010600030101010101" pitchFamily="2" charset="-122"/>
              </a:rPr>
              <a:t>及左右两边距离不变</a:t>
            </a:r>
            <a:r>
              <a:rPr lang="zh-CN" altLang="en-US" sz="2800" b="1" dirty="0">
                <a:solidFill>
                  <a:srgbClr val="0000FF"/>
                </a:solidFill>
                <a:latin typeface="Times New Roman" panose="02020603050405020304" pitchFamily="18" charset="0"/>
                <a:ea typeface="宋体" panose="02010600030101010101" pitchFamily="2" charset="-122"/>
              </a:rPr>
              <a:t>，</a:t>
            </a:r>
            <a:r>
              <a:rPr lang="zh-CN" altLang="en-US" sz="2800" b="1" dirty="0">
                <a:solidFill>
                  <a:srgbClr val="002060"/>
                </a:solidFill>
                <a:latin typeface="Times New Roman" panose="02020603050405020304" pitchFamily="18" charset="0"/>
                <a:ea typeface="宋体" panose="02010600030101010101" pitchFamily="2" charset="-122"/>
              </a:rPr>
              <a:t>用测力计</a:t>
            </a:r>
            <a:r>
              <a:rPr lang="zh-CN" altLang="en-US" sz="2800" b="1" dirty="0">
                <a:solidFill>
                  <a:srgbClr val="FF0000"/>
                </a:solidFill>
                <a:latin typeface="Times New Roman" panose="02020603050405020304" pitchFamily="18" charset="0"/>
                <a:ea typeface="宋体" panose="02010600030101010101" pitchFamily="2" charset="-122"/>
              </a:rPr>
              <a:t>斜拉</a:t>
            </a:r>
            <a:r>
              <a:rPr lang="zh-CN" altLang="en-US" sz="2800" b="1" dirty="0">
                <a:solidFill>
                  <a:srgbClr val="002060"/>
                </a:solidFill>
                <a:latin typeface="Times New Roman" panose="02020603050405020304" pitchFamily="18" charset="0"/>
                <a:ea typeface="宋体" panose="02010600030101010101" pitchFamily="2" charset="-122"/>
              </a:rPr>
              <a:t>杠杆</a:t>
            </a:r>
            <a:r>
              <a:rPr lang="zh-CN" altLang="en-US" sz="2800" b="1" dirty="0">
                <a:solidFill>
                  <a:srgbClr val="FF0000"/>
                </a:solidFill>
                <a:latin typeface="Times New Roman" panose="02020603050405020304" pitchFamily="18" charset="0"/>
                <a:ea typeface="宋体" panose="02010600030101010101" pitchFamily="2" charset="-122"/>
              </a:rPr>
              <a:t>仍使其水平平衡</a:t>
            </a:r>
            <a:r>
              <a:rPr lang="zh-CN" altLang="en-US" sz="2800" b="1" dirty="0">
                <a:solidFill>
                  <a:srgbClr val="0000FF"/>
                </a:solidFill>
                <a:latin typeface="Times New Roman" panose="02020603050405020304" pitchFamily="18" charset="0"/>
                <a:ea typeface="宋体" panose="02010600030101010101" pitchFamily="2" charset="-122"/>
              </a:rPr>
              <a:t>（</a:t>
            </a:r>
            <a:r>
              <a:rPr lang="zh-CN" altLang="en-US" sz="2800" b="1" dirty="0">
                <a:solidFill>
                  <a:srgbClr val="002060"/>
                </a:solidFill>
                <a:latin typeface="Times New Roman" panose="02020603050405020304" pitchFamily="18" charset="0"/>
                <a:ea typeface="宋体" panose="02010600030101010101" pitchFamily="2" charset="-122"/>
              </a:rPr>
              <a:t>图乙）</a:t>
            </a:r>
            <a:r>
              <a:rPr lang="en-US" altLang="zh-CN" sz="2800" b="1" dirty="0">
                <a:solidFill>
                  <a:srgbClr val="002060"/>
                </a:solidFill>
                <a:latin typeface="Times New Roman" panose="02020603050405020304" pitchFamily="18" charset="0"/>
                <a:ea typeface="宋体" panose="02010600030101010101" pitchFamily="2" charset="-122"/>
              </a:rPr>
              <a:t>,</a:t>
            </a:r>
            <a:r>
              <a:rPr lang="zh-CN" altLang="en-US" sz="2800" b="1" dirty="0">
                <a:solidFill>
                  <a:srgbClr val="002060"/>
                </a:solidFill>
                <a:latin typeface="Times New Roman" panose="02020603050405020304" pitchFamily="18" charset="0"/>
                <a:ea typeface="宋体" panose="02010600030101010101" pitchFamily="2" charset="-122"/>
              </a:rPr>
              <a:t>你有什么发现？你认为发生这种现象的原因是什么</a:t>
            </a:r>
            <a:r>
              <a:rPr lang="en-US" altLang="zh-CN" sz="2800" b="1" dirty="0">
                <a:solidFill>
                  <a:srgbClr val="002060"/>
                </a:solidFill>
                <a:latin typeface="Times New Roman" panose="02020603050405020304" pitchFamily="18" charset="0"/>
                <a:ea typeface="宋体" panose="02010600030101010101" pitchFamily="2" charset="-122"/>
              </a:rPr>
              <a:t>?</a:t>
            </a:r>
          </a:p>
        </p:txBody>
      </p:sp>
      <p:sp>
        <p:nvSpPr>
          <p:cNvPr id="46093" name="Text Box 13"/>
          <p:cNvSpPr txBox="1"/>
          <p:nvPr/>
        </p:nvSpPr>
        <p:spPr>
          <a:xfrm>
            <a:off x="7024688" y="2928938"/>
            <a:ext cx="2519362" cy="521970"/>
          </a:xfrm>
          <a:prstGeom prst="rect">
            <a:avLst/>
          </a:prstGeom>
          <a:noFill/>
          <a:ln w="9525">
            <a:noFill/>
          </a:ln>
        </p:spPr>
        <p:txBody>
          <a:bodyPr anchor="t">
            <a:spAutoFit/>
          </a:bodyPr>
          <a:lstStyle/>
          <a:p>
            <a:pPr>
              <a:spcBef>
                <a:spcPct val="50000"/>
              </a:spcBef>
            </a:pPr>
            <a:r>
              <a:rPr lang="zh-CN" altLang="en-US" sz="2800" b="1" dirty="0">
                <a:solidFill>
                  <a:srgbClr val="FF00FF"/>
                </a:solidFill>
                <a:latin typeface="楷体_GB2312" pitchFamily="49" charset="-122"/>
                <a:ea typeface="楷体_GB2312" pitchFamily="49" charset="-122"/>
              </a:rPr>
              <a:t>（</a:t>
            </a:r>
            <a:r>
              <a:rPr lang="en-US" altLang="zh-CN" sz="2800" b="1" dirty="0">
                <a:solidFill>
                  <a:srgbClr val="FF00FF"/>
                </a:solidFill>
                <a:latin typeface="楷体_GB2312" pitchFamily="49" charset="-122"/>
                <a:ea typeface="楷体_GB2312" pitchFamily="49" charset="-122"/>
              </a:rPr>
              <a:t>F</a:t>
            </a:r>
            <a:r>
              <a:rPr lang="en-US" altLang="zh-CN" sz="2800" b="1" baseline="-25000" dirty="0">
                <a:solidFill>
                  <a:srgbClr val="FF00FF"/>
                </a:solidFill>
                <a:latin typeface="楷体_GB2312" pitchFamily="49" charset="-122"/>
                <a:ea typeface="楷体_GB2312" pitchFamily="49" charset="-122"/>
              </a:rPr>
              <a:t>1</a:t>
            </a:r>
            <a:r>
              <a:rPr lang="zh-CN" altLang="en-US" sz="2800" b="1" dirty="0">
                <a:solidFill>
                  <a:srgbClr val="FF00FF"/>
                </a:solidFill>
                <a:latin typeface="楷体_GB2312" pitchFamily="49" charset="-122"/>
                <a:ea typeface="楷体_GB2312" pitchFamily="49" charset="-122"/>
              </a:rPr>
              <a:t>变大了</a:t>
            </a:r>
            <a:r>
              <a:rPr lang="en-US" altLang="zh-CN" sz="2800" b="1" dirty="0">
                <a:solidFill>
                  <a:srgbClr val="FF00FF"/>
                </a:solidFill>
                <a:latin typeface="楷体_GB2312" pitchFamily="49" charset="-122"/>
                <a:ea typeface="楷体_GB2312" pitchFamily="49" charset="-122"/>
              </a:rPr>
              <a:t>!</a:t>
            </a:r>
            <a:r>
              <a:rPr lang="zh-CN" altLang="en-US" sz="2800" b="1" dirty="0">
                <a:solidFill>
                  <a:srgbClr val="FF00FF"/>
                </a:solidFill>
                <a:latin typeface="楷体_GB2312" pitchFamily="49" charset="-122"/>
                <a:ea typeface="楷体_GB2312" pitchFamily="49" charset="-122"/>
              </a:rPr>
              <a:t>）</a:t>
            </a:r>
          </a:p>
        </p:txBody>
      </p:sp>
      <p:grpSp>
        <p:nvGrpSpPr>
          <p:cNvPr id="4111" name="组合 4110"/>
          <p:cNvGrpSpPr/>
          <p:nvPr/>
        </p:nvGrpSpPr>
        <p:grpSpPr>
          <a:xfrm>
            <a:off x="549910" y="94615"/>
            <a:ext cx="11835765"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093"/>
                                        </p:tgtEl>
                                        <p:attrNameLst>
                                          <p:attrName>style.visibility</p:attrName>
                                        </p:attrNameLst>
                                      </p:cBhvr>
                                      <p:to>
                                        <p:strVal val="visible"/>
                                      </p:to>
                                    </p:set>
                                    <p:anim calcmode="lin" valueType="num">
                                      <p:cBhvr>
                                        <p:cTn id="7" dur="2000" fill="hold"/>
                                        <p:tgtEl>
                                          <p:spTgt spid="46093"/>
                                        </p:tgtEl>
                                        <p:attrNameLst>
                                          <p:attrName>ppt_x</p:attrName>
                                        </p:attrNameLst>
                                      </p:cBhvr>
                                      <p:tavLst>
                                        <p:tav tm="0">
                                          <p:val>
                                            <p:strVal val="1+#ppt_w/2"/>
                                          </p:val>
                                        </p:tav>
                                        <p:tav tm="100000">
                                          <p:val>
                                            <p:strVal val="#ppt_x"/>
                                          </p:val>
                                        </p:tav>
                                      </p:tavLst>
                                    </p:anim>
                                    <p:anim calcmode="lin" valueType="num">
                                      <p:cBhvr>
                                        <p:cTn id="8" dur="2000" fill="hold"/>
                                        <p:tgtEl>
                                          <p:spTgt spid="460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p:cNvPicPr>
          <p:nvPr/>
        </p:nvPicPr>
        <p:blipFill>
          <a:blip r:embed="rId2"/>
          <a:stretch>
            <a:fillRect/>
          </a:stretch>
        </p:blipFill>
        <p:spPr>
          <a:xfrm>
            <a:off x="1676400" y="1752600"/>
            <a:ext cx="4168775" cy="3676650"/>
          </a:xfrm>
          <a:prstGeom prst="rect">
            <a:avLst/>
          </a:prstGeom>
          <a:noFill/>
          <a:ln w="9525">
            <a:noFill/>
          </a:ln>
        </p:spPr>
      </p:pic>
      <p:sp>
        <p:nvSpPr>
          <p:cNvPr id="67586" name="Text Box 3"/>
          <p:cNvSpPr txBox="1"/>
          <p:nvPr/>
        </p:nvSpPr>
        <p:spPr>
          <a:xfrm>
            <a:off x="3352800" y="5334000"/>
            <a:ext cx="990600" cy="460375"/>
          </a:xfrm>
          <a:prstGeom prst="rect">
            <a:avLst/>
          </a:prstGeom>
          <a:noFill/>
          <a:ln w="9525">
            <a:noFill/>
          </a:ln>
        </p:spPr>
        <p:txBody>
          <a:bodyPr anchor="t">
            <a:spAutoFit/>
          </a:bodyPr>
          <a:lstStyle/>
          <a:p>
            <a:pPr algn="ctr"/>
            <a:r>
              <a:rPr lang="zh-CN" altLang="en-US" sz="2400" b="1" dirty="0">
                <a:solidFill>
                  <a:srgbClr val="FF0000"/>
                </a:solidFill>
                <a:latin typeface="Cambria" panose="02040503050406030204" pitchFamily="18" charset="0"/>
                <a:ea typeface="宋体" panose="02010600030101010101" pitchFamily="2" charset="-122"/>
              </a:rPr>
              <a:t>图甲</a:t>
            </a:r>
          </a:p>
        </p:txBody>
      </p:sp>
      <p:pic>
        <p:nvPicPr>
          <p:cNvPr id="67587" name="Picture 4"/>
          <p:cNvPicPr>
            <a:picLocks noChangeAspect="1"/>
          </p:cNvPicPr>
          <p:nvPr/>
        </p:nvPicPr>
        <p:blipFill>
          <a:blip r:embed="rId3"/>
          <a:stretch>
            <a:fillRect/>
          </a:stretch>
        </p:blipFill>
        <p:spPr>
          <a:xfrm>
            <a:off x="5961063" y="1752600"/>
            <a:ext cx="4503737" cy="3676650"/>
          </a:xfrm>
          <a:prstGeom prst="rect">
            <a:avLst/>
          </a:prstGeom>
          <a:noFill/>
          <a:ln w="9525">
            <a:noFill/>
          </a:ln>
        </p:spPr>
      </p:pic>
      <p:sp>
        <p:nvSpPr>
          <p:cNvPr id="67588" name="Text Box 5">
            <a:hlinkClick r:id="rId4" action="ppaction://hlinkfile"/>
          </p:cNvPr>
          <p:cNvSpPr txBox="1"/>
          <p:nvPr/>
        </p:nvSpPr>
        <p:spPr>
          <a:xfrm>
            <a:off x="7848600" y="5291138"/>
            <a:ext cx="996950" cy="460375"/>
          </a:xfrm>
          <a:prstGeom prst="rect">
            <a:avLst/>
          </a:prstGeom>
          <a:noFill/>
          <a:ln w="9525">
            <a:noFill/>
          </a:ln>
        </p:spPr>
        <p:txBody>
          <a:bodyPr anchor="t">
            <a:spAutoFit/>
          </a:bodyPr>
          <a:lstStyle/>
          <a:p>
            <a:pPr algn="ctr"/>
            <a:r>
              <a:rPr lang="zh-CN" altLang="en-US" sz="2400" b="1" dirty="0">
                <a:solidFill>
                  <a:srgbClr val="FF0000"/>
                </a:solidFill>
                <a:latin typeface="Cambria" panose="02040503050406030204" pitchFamily="18" charset="0"/>
                <a:ea typeface="宋体" panose="02010600030101010101" pitchFamily="2" charset="-122"/>
              </a:rPr>
              <a:t>图乙</a:t>
            </a:r>
          </a:p>
        </p:txBody>
      </p:sp>
      <p:sp>
        <p:nvSpPr>
          <p:cNvPr id="47110" name="Line 6"/>
          <p:cNvSpPr/>
          <p:nvPr/>
        </p:nvSpPr>
        <p:spPr>
          <a:xfrm>
            <a:off x="6235700" y="1295400"/>
            <a:ext cx="2286000" cy="3505200"/>
          </a:xfrm>
          <a:prstGeom prst="line">
            <a:avLst/>
          </a:prstGeom>
          <a:ln w="50800" cap="flat" cmpd="sng">
            <a:solidFill>
              <a:srgbClr val="FF0000"/>
            </a:solidFill>
            <a:prstDash val="dash"/>
            <a:round/>
            <a:headEnd type="none" w="med" len="med"/>
            <a:tailEnd type="none" w="med" len="med"/>
          </a:ln>
        </p:spPr>
      </p:sp>
      <p:sp>
        <p:nvSpPr>
          <p:cNvPr id="47111" name="Line 7"/>
          <p:cNvSpPr/>
          <p:nvPr/>
        </p:nvSpPr>
        <p:spPr>
          <a:xfrm flipH="1">
            <a:off x="2641600" y="1295400"/>
            <a:ext cx="0" cy="3657600"/>
          </a:xfrm>
          <a:prstGeom prst="line">
            <a:avLst/>
          </a:prstGeom>
          <a:ln w="50800" cap="flat" cmpd="sng">
            <a:solidFill>
              <a:srgbClr val="FF0000"/>
            </a:solidFill>
            <a:prstDash val="dash"/>
            <a:round/>
            <a:headEnd type="none" w="med" len="med"/>
            <a:tailEnd type="none" w="med" len="med"/>
          </a:ln>
        </p:spPr>
      </p:sp>
      <p:grpSp>
        <p:nvGrpSpPr>
          <p:cNvPr id="67591" name="Group 8"/>
          <p:cNvGrpSpPr/>
          <p:nvPr/>
        </p:nvGrpSpPr>
        <p:grpSpPr>
          <a:xfrm>
            <a:off x="8026400" y="1790700"/>
            <a:ext cx="460375" cy="719138"/>
            <a:chOff x="3792" y="3216"/>
            <a:chExt cx="200" cy="369"/>
          </a:xfrm>
        </p:grpSpPr>
        <p:sp>
          <p:nvSpPr>
            <p:cNvPr id="67592" name="Oval 9"/>
            <p:cNvSpPr/>
            <p:nvPr/>
          </p:nvSpPr>
          <p:spPr>
            <a:xfrm>
              <a:off x="3840" y="3504"/>
              <a:ext cx="79" cy="81"/>
            </a:xfrm>
            <a:prstGeom prst="ellipse">
              <a:avLst/>
            </a:prstGeom>
            <a:solidFill>
              <a:srgbClr val="FF0000"/>
            </a:solidFill>
            <a:ln w="9525" cap="flat" cmpd="sng">
              <a:solidFill>
                <a:srgbClr val="FF000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7593" name="Text Box 10"/>
            <p:cNvSpPr txBox="1"/>
            <p:nvPr/>
          </p:nvSpPr>
          <p:spPr>
            <a:xfrm>
              <a:off x="3792" y="3216"/>
              <a:ext cx="200" cy="268"/>
            </a:xfrm>
            <a:prstGeom prst="rect">
              <a:avLst/>
            </a:prstGeom>
            <a:solidFill>
              <a:srgbClr val="FFFFFF">
                <a:alpha val="0"/>
              </a:srgbClr>
            </a:solidFill>
            <a:ln w="9525">
              <a:noFill/>
            </a:ln>
          </p:spPr>
          <p:txBody>
            <a:bodyPr wrap="none" anchor="t">
              <a:spAutoFit/>
            </a:bodyPr>
            <a:lstStyle/>
            <a:p>
              <a:r>
                <a:rPr lang="en-US" altLang="zh-CN" sz="2800" b="1" dirty="0">
                  <a:solidFill>
                    <a:srgbClr val="FF3300"/>
                  </a:solidFill>
                  <a:latin typeface="Times New Roman" panose="02020603050405020304" pitchFamily="18" charset="0"/>
                  <a:ea typeface="宋体" panose="02010600030101010101" pitchFamily="2" charset="-122"/>
                </a:rPr>
                <a:t>O</a:t>
              </a:r>
              <a:endParaRPr lang="en-US" altLang="zh-CN" sz="2400" dirty="0">
                <a:solidFill>
                  <a:srgbClr val="FF3300"/>
                </a:solidFill>
                <a:latin typeface="Times New Roman" panose="02020603050405020304" pitchFamily="18" charset="0"/>
                <a:ea typeface="宋体" panose="02010600030101010101" pitchFamily="2" charset="-122"/>
              </a:endParaRPr>
            </a:p>
          </p:txBody>
        </p:sp>
      </p:grpSp>
      <p:sp>
        <p:nvSpPr>
          <p:cNvPr id="47115" name="Line 11"/>
          <p:cNvSpPr/>
          <p:nvPr/>
        </p:nvSpPr>
        <p:spPr>
          <a:xfrm flipH="1">
            <a:off x="2667000" y="2362200"/>
            <a:ext cx="1143000" cy="0"/>
          </a:xfrm>
          <a:prstGeom prst="line">
            <a:avLst/>
          </a:prstGeom>
          <a:ln w="38100" cap="flat" cmpd="sng">
            <a:solidFill>
              <a:srgbClr val="C00000"/>
            </a:solidFill>
            <a:prstDash val="solid"/>
            <a:round/>
            <a:headEnd type="none" w="med" len="med"/>
            <a:tailEnd type="none" w="med" len="med"/>
          </a:ln>
        </p:spPr>
      </p:sp>
      <p:sp>
        <p:nvSpPr>
          <p:cNvPr id="47116" name="Line 12"/>
          <p:cNvSpPr/>
          <p:nvPr/>
        </p:nvSpPr>
        <p:spPr>
          <a:xfrm flipH="1">
            <a:off x="6985000" y="2413000"/>
            <a:ext cx="1219200" cy="0"/>
          </a:xfrm>
          <a:prstGeom prst="line">
            <a:avLst/>
          </a:prstGeom>
          <a:ln w="38100" cap="flat" cmpd="sng">
            <a:solidFill>
              <a:srgbClr val="C00000"/>
            </a:solidFill>
            <a:prstDash val="solid"/>
            <a:round/>
            <a:headEnd type="none" w="med" len="med"/>
            <a:tailEnd type="none" w="med" len="med"/>
          </a:ln>
        </p:spPr>
      </p:sp>
      <p:grpSp>
        <p:nvGrpSpPr>
          <p:cNvPr id="3" name="Group 13"/>
          <p:cNvGrpSpPr/>
          <p:nvPr/>
        </p:nvGrpSpPr>
        <p:grpSpPr>
          <a:xfrm>
            <a:off x="2667000" y="2362200"/>
            <a:ext cx="228600" cy="228600"/>
            <a:chOff x="912" y="576"/>
            <a:chExt cx="144" cy="144"/>
          </a:xfrm>
        </p:grpSpPr>
        <p:sp>
          <p:nvSpPr>
            <p:cNvPr id="67597" name="Line 14"/>
            <p:cNvSpPr/>
            <p:nvPr/>
          </p:nvSpPr>
          <p:spPr>
            <a:xfrm>
              <a:off x="912" y="720"/>
              <a:ext cx="144" cy="0"/>
            </a:xfrm>
            <a:prstGeom prst="line">
              <a:avLst/>
            </a:prstGeom>
            <a:ln w="50800" cap="flat" cmpd="sng">
              <a:solidFill>
                <a:srgbClr val="FF0000"/>
              </a:solidFill>
              <a:prstDash val="solid"/>
              <a:round/>
              <a:headEnd type="none" w="med" len="med"/>
              <a:tailEnd type="none" w="med" len="med"/>
            </a:ln>
          </p:spPr>
        </p:sp>
        <p:sp>
          <p:nvSpPr>
            <p:cNvPr id="67598" name="Line 15"/>
            <p:cNvSpPr/>
            <p:nvPr/>
          </p:nvSpPr>
          <p:spPr>
            <a:xfrm flipV="1">
              <a:off x="1056" y="576"/>
              <a:ext cx="0" cy="144"/>
            </a:xfrm>
            <a:prstGeom prst="line">
              <a:avLst/>
            </a:prstGeom>
            <a:ln w="50800" cap="flat" cmpd="sng">
              <a:solidFill>
                <a:srgbClr val="FF0000"/>
              </a:solidFill>
              <a:prstDash val="solid"/>
              <a:round/>
              <a:headEnd type="none" w="med" len="med"/>
              <a:tailEnd type="none" w="med" len="med"/>
            </a:ln>
          </p:spPr>
        </p:sp>
      </p:grpSp>
      <p:sp>
        <p:nvSpPr>
          <p:cNvPr id="47120" name="Line 16"/>
          <p:cNvSpPr/>
          <p:nvPr/>
        </p:nvSpPr>
        <p:spPr>
          <a:xfrm flipH="1">
            <a:off x="7391400" y="2425700"/>
            <a:ext cx="838200" cy="609600"/>
          </a:xfrm>
          <a:prstGeom prst="line">
            <a:avLst/>
          </a:prstGeom>
          <a:ln w="38100" cap="flat" cmpd="sng">
            <a:solidFill>
              <a:srgbClr val="FF0000"/>
            </a:solidFill>
            <a:prstDash val="solid"/>
            <a:round/>
            <a:headEnd type="none" w="med" len="med"/>
            <a:tailEnd type="none" w="med" len="med"/>
          </a:ln>
        </p:spPr>
      </p:sp>
      <p:pic>
        <p:nvPicPr>
          <p:cNvPr id="67600" name="Picture 17"/>
          <p:cNvPicPr>
            <a:picLocks noChangeAspect="1"/>
          </p:cNvPicPr>
          <p:nvPr/>
        </p:nvPicPr>
        <p:blipFill>
          <a:blip r:embed="rId5"/>
          <a:stretch>
            <a:fillRect/>
          </a:stretch>
        </p:blipFill>
        <p:spPr>
          <a:xfrm>
            <a:off x="1828800" y="4343400"/>
            <a:ext cx="600075" cy="495300"/>
          </a:xfrm>
          <a:prstGeom prst="rect">
            <a:avLst/>
          </a:prstGeom>
          <a:noFill/>
          <a:ln w="9525">
            <a:noFill/>
          </a:ln>
        </p:spPr>
      </p:pic>
      <p:grpSp>
        <p:nvGrpSpPr>
          <p:cNvPr id="4" name="Group 18"/>
          <p:cNvGrpSpPr/>
          <p:nvPr/>
        </p:nvGrpSpPr>
        <p:grpSpPr>
          <a:xfrm>
            <a:off x="7467600" y="2933700"/>
            <a:ext cx="152400" cy="228600"/>
            <a:chOff x="3744" y="1488"/>
            <a:chExt cx="144" cy="240"/>
          </a:xfrm>
        </p:grpSpPr>
        <p:sp>
          <p:nvSpPr>
            <p:cNvPr id="67602" name="Line 19"/>
            <p:cNvSpPr/>
            <p:nvPr/>
          </p:nvSpPr>
          <p:spPr>
            <a:xfrm>
              <a:off x="3792" y="1488"/>
              <a:ext cx="96" cy="144"/>
            </a:xfrm>
            <a:prstGeom prst="line">
              <a:avLst/>
            </a:prstGeom>
            <a:ln w="38100" cap="flat" cmpd="sng">
              <a:solidFill>
                <a:srgbClr val="FF0000"/>
              </a:solidFill>
              <a:prstDash val="solid"/>
              <a:round/>
              <a:headEnd type="none" w="med" len="med"/>
              <a:tailEnd type="none" w="med" len="med"/>
            </a:ln>
          </p:spPr>
        </p:sp>
        <p:sp>
          <p:nvSpPr>
            <p:cNvPr id="67603" name="Line 20"/>
            <p:cNvSpPr/>
            <p:nvPr/>
          </p:nvSpPr>
          <p:spPr>
            <a:xfrm flipH="1">
              <a:off x="3744" y="1632"/>
              <a:ext cx="144" cy="96"/>
            </a:xfrm>
            <a:prstGeom prst="line">
              <a:avLst/>
            </a:prstGeom>
            <a:ln w="34925" cap="flat" cmpd="sng">
              <a:solidFill>
                <a:srgbClr val="FF0000"/>
              </a:solidFill>
              <a:prstDash val="solid"/>
              <a:round/>
              <a:headEnd type="none" w="med" len="med"/>
              <a:tailEnd type="none" w="med" len="med"/>
            </a:ln>
          </p:spPr>
        </p:sp>
      </p:grpSp>
      <p:sp>
        <p:nvSpPr>
          <p:cNvPr id="29711" name="WordArt 21"/>
          <p:cNvSpPr>
            <a:spLocks noTextEdit="1"/>
          </p:cNvSpPr>
          <p:nvPr/>
        </p:nvSpPr>
        <p:spPr>
          <a:xfrm>
            <a:off x="7747000" y="2857500"/>
            <a:ext cx="381000" cy="609600"/>
          </a:xfrm>
          <a:prstGeom prst="rect">
            <a:avLst/>
          </a:prstGeom>
        </p:spPr>
        <p:txBody>
          <a:bodyPr wrap="none" fromWordArt="1">
            <a:prstTxWarp prst="textPlain">
              <a:avLst>
                <a:gd name="adj" fmla="val 50000"/>
              </a:avLst>
            </a:prstTxWarp>
            <a:normAutofit lnSpcReduction="10000"/>
          </a:bodyPr>
          <a:lstStyle/>
          <a:p>
            <a:pPr algn="ctr"/>
            <a:r>
              <a:rPr lang="zh-CN" altLang="en-US" sz="3600">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宋体" panose="02010600030101010101" pitchFamily="2" charset="-122"/>
                <a:ea typeface="宋体" panose="02010600030101010101" pitchFamily="2" charset="-122"/>
              </a:rPr>
              <a:t> </a:t>
            </a:r>
          </a:p>
        </p:txBody>
      </p:sp>
      <p:grpSp>
        <p:nvGrpSpPr>
          <p:cNvPr id="5" name="Group 22"/>
          <p:cNvGrpSpPr/>
          <p:nvPr/>
        </p:nvGrpSpPr>
        <p:grpSpPr>
          <a:xfrm rot="190789">
            <a:off x="7044318" y="1384064"/>
            <a:ext cx="1143000" cy="988679"/>
            <a:chOff x="1778" y="331"/>
            <a:chExt cx="528" cy="388"/>
          </a:xfrm>
        </p:grpSpPr>
        <p:sp>
          <p:nvSpPr>
            <p:cNvPr id="67606" name="AutoShape 23"/>
            <p:cNvSpPr/>
            <p:nvPr/>
          </p:nvSpPr>
          <p:spPr>
            <a:xfrm rot="-5502088" flipH="1">
              <a:off x="1989" y="402"/>
              <a:ext cx="105" cy="528"/>
            </a:xfrm>
            <a:prstGeom prst="leftBrace">
              <a:avLst>
                <a:gd name="adj1" fmla="val 41858"/>
                <a:gd name="adj2" fmla="val 47935"/>
              </a:avLst>
            </a:prstGeom>
            <a:noFill/>
            <a:ln w="38100" cap="flat" cmpd="sng">
              <a:solidFill>
                <a:srgbClr val="C0000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7607" name="Text Box 24"/>
            <p:cNvSpPr txBox="1"/>
            <p:nvPr/>
          </p:nvSpPr>
          <p:spPr>
            <a:xfrm rot="-128855">
              <a:off x="1913" y="331"/>
              <a:ext cx="335" cy="181"/>
            </a:xfrm>
            <a:prstGeom prst="rect">
              <a:avLst/>
            </a:prstGeom>
            <a:noFill/>
            <a:ln w="9525">
              <a:noFill/>
            </a:ln>
          </p:spPr>
          <p:txBody>
            <a:bodyPr anchor="t">
              <a:spAutoFit/>
            </a:bodyPr>
            <a:lstStyle/>
            <a:p>
              <a:r>
                <a:rPr lang="en-US" altLang="zh-CN" sz="2400" dirty="0">
                  <a:latin typeface="Cambria" panose="02040503050406030204" pitchFamily="18" charset="0"/>
                  <a:ea typeface="宋体" panose="02010600030101010101" pitchFamily="2" charset="-122"/>
                </a:rPr>
                <a:t> </a:t>
              </a:r>
              <a:r>
                <a:rPr lang="en-US" altLang="zh-CN" sz="2400" b="1" i="1" dirty="0">
                  <a:solidFill>
                    <a:srgbClr val="FF0000"/>
                  </a:solidFill>
                  <a:latin typeface="Cambria" panose="02040503050406030204" pitchFamily="18" charset="0"/>
                  <a:ea typeface="宋体" panose="02010600030101010101" pitchFamily="2" charset="-122"/>
                </a:rPr>
                <a:t>L</a:t>
              </a:r>
              <a:endParaRPr lang="en-US" altLang="zh-CN" sz="2400" b="1" baseline="-25000" dirty="0">
                <a:solidFill>
                  <a:srgbClr val="FF0000"/>
                </a:solidFill>
                <a:latin typeface="Cambria" panose="02040503050406030204" pitchFamily="18" charset="0"/>
                <a:ea typeface="宋体" panose="02010600030101010101" pitchFamily="2" charset="-122"/>
              </a:endParaRPr>
            </a:p>
          </p:txBody>
        </p:sp>
      </p:grpSp>
      <p:grpSp>
        <p:nvGrpSpPr>
          <p:cNvPr id="6" name="Group 25"/>
          <p:cNvGrpSpPr/>
          <p:nvPr/>
        </p:nvGrpSpPr>
        <p:grpSpPr>
          <a:xfrm rot="190789">
            <a:off x="2662807" y="1371363"/>
            <a:ext cx="1146175" cy="985494"/>
            <a:chOff x="1778" y="333"/>
            <a:chExt cx="528" cy="386"/>
          </a:xfrm>
        </p:grpSpPr>
        <p:sp>
          <p:nvSpPr>
            <p:cNvPr id="67609" name="AutoShape 26"/>
            <p:cNvSpPr/>
            <p:nvPr/>
          </p:nvSpPr>
          <p:spPr>
            <a:xfrm rot="-5502088" flipH="1">
              <a:off x="1989" y="402"/>
              <a:ext cx="105" cy="528"/>
            </a:xfrm>
            <a:prstGeom prst="leftBrace">
              <a:avLst>
                <a:gd name="adj1" fmla="val 41858"/>
                <a:gd name="adj2" fmla="val 47935"/>
              </a:avLst>
            </a:prstGeom>
            <a:noFill/>
            <a:ln w="38100" cap="flat" cmpd="sng">
              <a:solidFill>
                <a:srgbClr val="C0000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7610" name="Text Box 27"/>
            <p:cNvSpPr txBox="1"/>
            <p:nvPr/>
          </p:nvSpPr>
          <p:spPr>
            <a:xfrm rot="-128855">
              <a:off x="1915" y="333"/>
              <a:ext cx="334" cy="180"/>
            </a:xfrm>
            <a:prstGeom prst="rect">
              <a:avLst/>
            </a:prstGeom>
            <a:noFill/>
            <a:ln w="9525">
              <a:noFill/>
            </a:ln>
          </p:spPr>
          <p:txBody>
            <a:bodyPr anchor="t">
              <a:spAutoFit/>
            </a:bodyPr>
            <a:lstStyle/>
            <a:p>
              <a:r>
                <a:rPr lang="en-US" altLang="zh-CN" sz="2400" dirty="0">
                  <a:latin typeface="Cambria" panose="02040503050406030204" pitchFamily="18" charset="0"/>
                  <a:ea typeface="宋体" panose="02010600030101010101" pitchFamily="2" charset="-122"/>
                </a:rPr>
                <a:t> </a:t>
              </a:r>
              <a:r>
                <a:rPr lang="en-US" altLang="zh-CN" sz="2400" b="1" i="1" dirty="0">
                  <a:solidFill>
                    <a:srgbClr val="FF0000"/>
                  </a:solidFill>
                  <a:latin typeface="Cambria" panose="02040503050406030204" pitchFamily="18" charset="0"/>
                  <a:ea typeface="宋体" panose="02010600030101010101" pitchFamily="2" charset="-122"/>
                </a:rPr>
                <a:t>L</a:t>
              </a:r>
              <a:endParaRPr lang="en-US" altLang="zh-CN" sz="2400" b="1" baseline="-25000" dirty="0">
                <a:solidFill>
                  <a:srgbClr val="FF0000"/>
                </a:solidFill>
                <a:latin typeface="Cambria" panose="02040503050406030204" pitchFamily="18" charset="0"/>
                <a:ea typeface="宋体" panose="02010600030101010101" pitchFamily="2" charset="-122"/>
              </a:endParaRPr>
            </a:p>
          </p:txBody>
        </p:sp>
      </p:grpSp>
      <p:grpSp>
        <p:nvGrpSpPr>
          <p:cNvPr id="7" name="Group 28"/>
          <p:cNvGrpSpPr/>
          <p:nvPr/>
        </p:nvGrpSpPr>
        <p:grpSpPr>
          <a:xfrm>
            <a:off x="2819400" y="685800"/>
            <a:ext cx="3352800" cy="1066800"/>
            <a:chOff x="816" y="432"/>
            <a:chExt cx="2112" cy="672"/>
          </a:xfrm>
        </p:grpSpPr>
        <p:sp>
          <p:nvSpPr>
            <p:cNvPr id="67612" name="Line 29"/>
            <p:cNvSpPr/>
            <p:nvPr/>
          </p:nvSpPr>
          <p:spPr>
            <a:xfrm flipH="1">
              <a:off x="816" y="768"/>
              <a:ext cx="432" cy="336"/>
            </a:xfrm>
            <a:prstGeom prst="line">
              <a:avLst/>
            </a:prstGeom>
            <a:ln w="38100" cap="flat" cmpd="sng">
              <a:solidFill>
                <a:schemeClr val="tx1"/>
              </a:solidFill>
              <a:prstDash val="solid"/>
              <a:round/>
              <a:headEnd type="none" w="med" len="med"/>
              <a:tailEnd type="triangle" w="med" len="med"/>
            </a:ln>
          </p:spPr>
        </p:sp>
        <p:sp>
          <p:nvSpPr>
            <p:cNvPr id="67613" name="Line 30"/>
            <p:cNvSpPr/>
            <p:nvPr/>
          </p:nvSpPr>
          <p:spPr>
            <a:xfrm>
              <a:off x="2640" y="624"/>
              <a:ext cx="288" cy="240"/>
            </a:xfrm>
            <a:prstGeom prst="line">
              <a:avLst/>
            </a:prstGeom>
            <a:ln w="38100" cap="flat" cmpd="sng">
              <a:solidFill>
                <a:schemeClr val="tx1"/>
              </a:solidFill>
              <a:prstDash val="solid"/>
              <a:round/>
              <a:headEnd type="none" w="med" len="med"/>
              <a:tailEnd type="triangle" w="med" len="med"/>
            </a:ln>
          </p:spPr>
        </p:sp>
        <p:sp>
          <p:nvSpPr>
            <p:cNvPr id="67614" name="AutoShape 31"/>
            <p:cNvSpPr/>
            <p:nvPr/>
          </p:nvSpPr>
          <p:spPr>
            <a:xfrm>
              <a:off x="1248" y="432"/>
              <a:ext cx="1488" cy="384"/>
            </a:xfrm>
            <a:prstGeom prst="wedgeRoundRectCallout">
              <a:avLst>
                <a:gd name="adj1" fmla="val -15324"/>
                <a:gd name="adj2" fmla="val 42708"/>
                <a:gd name="adj3" fmla="val 16667"/>
              </a:avLst>
            </a:prstGeom>
            <a:solidFill>
              <a:srgbClr val="FFFFFF"/>
            </a:solidFill>
            <a:ln w="9525" cap="flat" cmpd="sng">
              <a:solidFill>
                <a:schemeClr val="tx1"/>
              </a:solidFill>
              <a:prstDash val="sysDot"/>
              <a:miter/>
              <a:headEnd type="none" w="med" len="med"/>
              <a:tailEnd type="none" w="med" len="med"/>
            </a:ln>
          </p:spPr>
          <p:txBody>
            <a:bodyPr anchor="t"/>
            <a:lstStyle/>
            <a:p>
              <a:pPr algn="ctr"/>
              <a:r>
                <a:rPr lang="zh-CN" altLang="en-US" sz="2800" b="1" dirty="0">
                  <a:solidFill>
                    <a:srgbClr val="FF0000"/>
                  </a:solidFill>
                  <a:latin typeface="Cambria" panose="02040503050406030204" pitchFamily="18" charset="0"/>
                  <a:ea typeface="宋体" panose="02010600030101010101" pitchFamily="2" charset="-122"/>
                </a:rPr>
                <a:t>力的作用线</a:t>
              </a:r>
            </a:p>
          </p:txBody>
        </p:sp>
      </p:grpSp>
      <p:grpSp>
        <p:nvGrpSpPr>
          <p:cNvPr id="67615" name="Group 32"/>
          <p:cNvGrpSpPr/>
          <p:nvPr/>
        </p:nvGrpSpPr>
        <p:grpSpPr>
          <a:xfrm>
            <a:off x="3581400" y="1752600"/>
            <a:ext cx="460375" cy="719138"/>
            <a:chOff x="3792" y="3216"/>
            <a:chExt cx="200" cy="369"/>
          </a:xfrm>
        </p:grpSpPr>
        <p:sp>
          <p:nvSpPr>
            <p:cNvPr id="67616" name="Oval 33"/>
            <p:cNvSpPr/>
            <p:nvPr/>
          </p:nvSpPr>
          <p:spPr>
            <a:xfrm>
              <a:off x="3840" y="3504"/>
              <a:ext cx="79" cy="81"/>
            </a:xfrm>
            <a:prstGeom prst="ellipse">
              <a:avLst/>
            </a:prstGeom>
            <a:solidFill>
              <a:srgbClr val="FF0000"/>
            </a:solidFill>
            <a:ln w="9525" cap="flat" cmpd="sng">
              <a:solidFill>
                <a:srgbClr val="FF000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7617" name="Text Box 34"/>
            <p:cNvSpPr txBox="1"/>
            <p:nvPr/>
          </p:nvSpPr>
          <p:spPr>
            <a:xfrm>
              <a:off x="3792" y="3216"/>
              <a:ext cx="200" cy="268"/>
            </a:xfrm>
            <a:prstGeom prst="rect">
              <a:avLst/>
            </a:prstGeom>
            <a:solidFill>
              <a:srgbClr val="FFFFFF">
                <a:alpha val="0"/>
              </a:srgbClr>
            </a:solidFill>
            <a:ln w="9525">
              <a:noFill/>
            </a:ln>
          </p:spPr>
          <p:txBody>
            <a:bodyPr wrap="none" anchor="t">
              <a:spAutoFit/>
            </a:bodyPr>
            <a:lstStyle/>
            <a:p>
              <a:r>
                <a:rPr lang="en-US" altLang="zh-CN" sz="2800" b="1" dirty="0">
                  <a:solidFill>
                    <a:srgbClr val="FF3300"/>
                  </a:solidFill>
                  <a:latin typeface="Times New Roman" panose="02020603050405020304" pitchFamily="18" charset="0"/>
                  <a:ea typeface="宋体" panose="02010600030101010101" pitchFamily="2" charset="-122"/>
                </a:rPr>
                <a:t>O</a:t>
              </a:r>
              <a:endParaRPr lang="en-US" altLang="zh-CN" sz="2400" dirty="0">
                <a:solidFill>
                  <a:srgbClr val="FF3300"/>
                </a:solidFill>
                <a:latin typeface="Times New Roman" panose="02020603050405020304" pitchFamily="18" charset="0"/>
                <a:ea typeface="宋体" panose="02010600030101010101" pitchFamily="2" charset="-122"/>
              </a:endParaRPr>
            </a:p>
          </p:txBody>
        </p:sp>
      </p:grpSp>
      <p:sp>
        <p:nvSpPr>
          <p:cNvPr id="67618" name="AutoShape 35">
            <a:hlinkClick r:id="rId4" action="ppaction://hlinkfile"/>
          </p:cNvPr>
          <p:cNvSpPr/>
          <p:nvPr/>
        </p:nvSpPr>
        <p:spPr>
          <a:xfrm>
            <a:off x="10056813" y="5805488"/>
            <a:ext cx="360362" cy="287337"/>
          </a:xfrm>
          <a:prstGeom prst="actionButtonInformation">
            <a:avLst/>
          </a:prstGeom>
          <a:solidFill>
            <a:schemeClr val="accent1"/>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grpSp>
        <p:nvGrpSpPr>
          <p:cNvPr id="4111" name="组合 4110"/>
          <p:cNvGrpSpPr/>
          <p:nvPr/>
        </p:nvGrpSpPr>
        <p:grpSpPr>
          <a:xfrm>
            <a:off x="549910" y="94615"/>
            <a:ext cx="11835765"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115"/>
                                        </p:tgtEl>
                                        <p:attrNameLst>
                                          <p:attrName>style.visibility</p:attrName>
                                        </p:attrNameLst>
                                      </p:cBhvr>
                                      <p:to>
                                        <p:strVal val="visible"/>
                                      </p:to>
                                    </p:set>
                                    <p:animEffect transition="in" filter="box(in)">
                                      <p:cBhvr>
                                        <p:cTn id="7" dur="500"/>
                                        <p:tgtEl>
                                          <p:spTgt spid="471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7116"/>
                                        </p:tgtEl>
                                        <p:attrNameLst>
                                          <p:attrName>style.visibility</p:attrName>
                                        </p:attrNameLst>
                                      </p:cBhvr>
                                      <p:to>
                                        <p:strVal val="visible"/>
                                      </p:to>
                                    </p:set>
                                    <p:animEffect transition="in" filter="box(in)">
                                      <p:cBhvr>
                                        <p:cTn id="12" dur="500"/>
                                        <p:tgtEl>
                                          <p:spTgt spid="471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7111"/>
                                        </p:tgtEl>
                                        <p:attrNameLst>
                                          <p:attrName>style.visibility</p:attrName>
                                        </p:attrNameLst>
                                      </p:cBhvr>
                                      <p:to>
                                        <p:strVal val="visible"/>
                                      </p:to>
                                    </p:set>
                                    <p:animEffect transition="in" filter="blinds(horizontal)">
                                      <p:cBhvr>
                                        <p:cTn id="27" dur="500"/>
                                        <p:tgtEl>
                                          <p:spTgt spid="471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7110"/>
                                        </p:tgtEl>
                                        <p:attrNameLst>
                                          <p:attrName>style.visibility</p:attrName>
                                        </p:attrNameLst>
                                      </p:cBhvr>
                                      <p:to>
                                        <p:strVal val="visible"/>
                                      </p:to>
                                    </p:set>
                                    <p:animEffect transition="in" filter="blinds(horizontal)">
                                      <p:cBhvr>
                                        <p:cTn id="32" dur="500"/>
                                        <p:tgtEl>
                                          <p:spTgt spid="471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1"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770" decel="100000"/>
                                        <p:tgtEl>
                                          <p:spTgt spid="3"/>
                                        </p:tgtEl>
                                      </p:cBhvr>
                                    </p:animEffect>
                                    <p:animScale>
                                      <p:cBhvr>
                                        <p:cTn id="43" dur="770" decel="100000"/>
                                        <p:tgtEl>
                                          <p:spTgt spid="3"/>
                                        </p:tgtEl>
                                      </p:cBhvr>
                                      <p:from x="10000" y="10000"/>
                                      <p:to x="200000" y="450000"/>
                                    </p:animScale>
                                    <p:animScale>
                                      <p:cBhvr>
                                        <p:cTn id="44" dur="1230" accel="100000" fill="hold">
                                          <p:stCondLst>
                                            <p:cond delay="770"/>
                                          </p:stCondLst>
                                        </p:cTn>
                                        <p:tgtEl>
                                          <p:spTgt spid="3"/>
                                        </p:tgtEl>
                                      </p:cBhvr>
                                      <p:from x="200000" y="450000"/>
                                      <p:to x="100000" y="100000"/>
                                    </p:animScale>
                                    <p:set>
                                      <p:cBhvr>
                                        <p:cTn id="45" dur="770" fill="hold"/>
                                        <p:tgtEl>
                                          <p:spTgt spid="3"/>
                                        </p:tgtEl>
                                        <p:attrNameLst>
                                          <p:attrName>ppt_x</p:attrName>
                                        </p:attrNameLst>
                                      </p:cBhvr>
                                      <p:to>
                                        <p:strVal val="(0.5)"/>
                                      </p:to>
                                    </p:set>
                                    <p:anim from="(0.5)" to="(#ppt_x)" calcmode="lin" valueType="num">
                                      <p:cBhvr>
                                        <p:cTn id="46" dur="1230" accel="100000" fill="hold">
                                          <p:stCondLst>
                                            <p:cond delay="770"/>
                                          </p:stCondLst>
                                        </p:cTn>
                                        <p:tgtEl>
                                          <p:spTgt spid="3"/>
                                        </p:tgtEl>
                                        <p:attrNameLst>
                                          <p:attrName>ppt_x</p:attrName>
                                        </p:attrNameLst>
                                      </p:cBhvr>
                                    </p:anim>
                                    <p:set>
                                      <p:cBhvr>
                                        <p:cTn id="47" dur="770" fill="hold"/>
                                        <p:tgtEl>
                                          <p:spTgt spid="3"/>
                                        </p:tgtEl>
                                        <p:attrNameLst>
                                          <p:attrName>ppt_y</p:attrName>
                                        </p:attrNameLst>
                                      </p:cBhvr>
                                      <p:to>
                                        <p:strVal val="(#ppt_y+0.4)"/>
                                      </p:to>
                                    </p:set>
                                    <p:anim from="(#ppt_y+0.4)" to="(#ppt_y)" calcmode="lin" valueType="num">
                                      <p:cBhvr>
                                        <p:cTn id="48" dur="1230" accel="100000" fill="hold">
                                          <p:stCondLst>
                                            <p:cond delay="770"/>
                                          </p:stCondLst>
                                        </p:cTn>
                                        <p:tgtEl>
                                          <p:spTgt spid="3"/>
                                        </p:tgtEl>
                                        <p:attrNameLst>
                                          <p:attrName>ppt_y</p:attrName>
                                        </p:attrNameLst>
                                      </p:cBhvr>
                                    </p:anim>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47120"/>
                                        </p:tgtEl>
                                        <p:attrNameLst>
                                          <p:attrName>style.visibility</p:attrName>
                                        </p:attrNameLst>
                                      </p:cBhvr>
                                      <p:to>
                                        <p:strVal val="visible"/>
                                      </p:to>
                                    </p:set>
                                    <p:anim calcmode="lin" valueType="num">
                                      <p:cBhvr>
                                        <p:cTn id="53" dur="1000" fill="hold"/>
                                        <p:tgtEl>
                                          <p:spTgt spid="47120"/>
                                        </p:tgtEl>
                                        <p:attrNameLst>
                                          <p:attrName>ppt_w</p:attrName>
                                        </p:attrNameLst>
                                      </p:cBhvr>
                                      <p:tavLst>
                                        <p:tav tm="0">
                                          <p:val>
                                            <p:strVal val="#ppt_w*0.70"/>
                                          </p:val>
                                        </p:tav>
                                        <p:tav tm="100000">
                                          <p:val>
                                            <p:strVal val="#ppt_w"/>
                                          </p:val>
                                        </p:tav>
                                      </p:tavLst>
                                    </p:anim>
                                    <p:anim calcmode="lin" valueType="num">
                                      <p:cBhvr>
                                        <p:cTn id="54" dur="1000" fill="hold"/>
                                        <p:tgtEl>
                                          <p:spTgt spid="47120"/>
                                        </p:tgtEl>
                                        <p:attrNameLst>
                                          <p:attrName>ppt_h</p:attrName>
                                        </p:attrNameLst>
                                      </p:cBhvr>
                                      <p:tavLst>
                                        <p:tav tm="0">
                                          <p:val>
                                            <p:strVal val="#ppt_h"/>
                                          </p:val>
                                        </p:tav>
                                        <p:tav tm="100000">
                                          <p:val>
                                            <p:strVal val="#ppt_h"/>
                                          </p:val>
                                        </p:tav>
                                      </p:tavLst>
                                    </p:anim>
                                    <p:animEffect transition="in" filter="fade">
                                      <p:cBhvr>
                                        <p:cTn id="55" dur="1000"/>
                                        <p:tgtEl>
                                          <p:spTgt spid="4712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1" presetClass="entr" presetSubtype="0" fill="hold" nodeType="clickEffect">
                                  <p:stCondLst>
                                    <p:cond delay="0"/>
                                  </p:stCondLst>
                                  <p:childTnLst>
                                    <p:set>
                                      <p:cBhvr>
                                        <p:cTn id="66" dur="1" fill="hold">
                                          <p:stCondLst>
                                            <p:cond delay="0"/>
                                          </p:stCondLst>
                                        </p:cTn>
                                        <p:tgtEl>
                                          <p:spTgt spid="29711"/>
                                        </p:tgtEl>
                                        <p:attrNameLst>
                                          <p:attrName>style.visibility</p:attrName>
                                        </p:attrNameLst>
                                      </p:cBhvr>
                                      <p:to>
                                        <p:strVal val="visible"/>
                                      </p:to>
                                    </p:set>
                                    <p:animEffect transition="in" filter="fade">
                                      <p:cBhvr>
                                        <p:cTn id="67" dur="770" decel="100000"/>
                                        <p:tgtEl>
                                          <p:spTgt spid="29711"/>
                                        </p:tgtEl>
                                      </p:cBhvr>
                                    </p:animEffect>
                                    <p:animScale>
                                      <p:cBhvr>
                                        <p:cTn id="68" dur="770" decel="100000"/>
                                        <p:tgtEl>
                                          <p:spTgt spid="29711"/>
                                        </p:tgtEl>
                                      </p:cBhvr>
                                      <p:from x="10000" y="10000"/>
                                      <p:to x="200000" y="450000"/>
                                    </p:animScale>
                                    <p:animScale>
                                      <p:cBhvr>
                                        <p:cTn id="69" dur="1230" accel="100000" fill="hold">
                                          <p:stCondLst>
                                            <p:cond delay="770"/>
                                          </p:stCondLst>
                                        </p:cTn>
                                        <p:tgtEl>
                                          <p:spTgt spid="29711"/>
                                        </p:tgtEl>
                                      </p:cBhvr>
                                      <p:from x="200000" y="450000"/>
                                      <p:to x="100000" y="100000"/>
                                    </p:animScale>
                                    <p:set>
                                      <p:cBhvr>
                                        <p:cTn id="70" dur="770" fill="hold"/>
                                        <p:tgtEl>
                                          <p:spTgt spid="29711"/>
                                        </p:tgtEl>
                                        <p:attrNameLst>
                                          <p:attrName>ppt_x</p:attrName>
                                        </p:attrNameLst>
                                      </p:cBhvr>
                                      <p:to>
                                        <p:strVal val="(0.5)"/>
                                      </p:to>
                                    </p:set>
                                    <p:anim from="(0.5)" to="(#ppt_x)" calcmode="lin" valueType="num">
                                      <p:cBhvr>
                                        <p:cTn id="71" dur="1230" accel="100000" fill="hold">
                                          <p:stCondLst>
                                            <p:cond delay="770"/>
                                          </p:stCondLst>
                                        </p:cTn>
                                        <p:tgtEl>
                                          <p:spTgt spid="29711"/>
                                        </p:tgtEl>
                                        <p:attrNameLst>
                                          <p:attrName>ppt_x</p:attrName>
                                        </p:attrNameLst>
                                      </p:cBhvr>
                                    </p:anim>
                                    <p:set>
                                      <p:cBhvr>
                                        <p:cTn id="72" dur="770" fill="hold"/>
                                        <p:tgtEl>
                                          <p:spTgt spid="29711"/>
                                        </p:tgtEl>
                                        <p:attrNameLst>
                                          <p:attrName>ppt_y</p:attrName>
                                        </p:attrNameLst>
                                      </p:cBhvr>
                                      <p:to>
                                        <p:strVal val="(#ppt_y+0.4)"/>
                                      </p:to>
                                    </p:set>
                                    <p:anim from="(#ppt_y+0.4)" to="(#ppt_y)" calcmode="lin" valueType="num">
                                      <p:cBhvr>
                                        <p:cTn id="73" dur="1230" accel="100000" fill="hold">
                                          <p:stCondLst>
                                            <p:cond delay="770"/>
                                          </p:stCondLst>
                                        </p:cTn>
                                        <p:tgtEl>
                                          <p:spTgt spid="297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p:cNvPicPr>
          <p:nvPr/>
        </p:nvPicPr>
        <p:blipFill>
          <a:blip r:embed="rId2"/>
          <a:stretch>
            <a:fillRect/>
          </a:stretch>
        </p:blipFill>
        <p:spPr>
          <a:xfrm>
            <a:off x="1676400" y="1752600"/>
            <a:ext cx="4168775" cy="3676650"/>
          </a:xfrm>
          <a:prstGeom prst="rect">
            <a:avLst/>
          </a:prstGeom>
          <a:noFill/>
          <a:ln w="9525">
            <a:noFill/>
          </a:ln>
        </p:spPr>
      </p:pic>
      <p:sp>
        <p:nvSpPr>
          <p:cNvPr id="68610" name="Text Box 3"/>
          <p:cNvSpPr txBox="1"/>
          <p:nvPr/>
        </p:nvSpPr>
        <p:spPr>
          <a:xfrm>
            <a:off x="3352800" y="5334000"/>
            <a:ext cx="990600" cy="460375"/>
          </a:xfrm>
          <a:prstGeom prst="rect">
            <a:avLst/>
          </a:prstGeom>
          <a:noFill/>
          <a:ln w="9525">
            <a:noFill/>
          </a:ln>
        </p:spPr>
        <p:txBody>
          <a:bodyPr anchor="t">
            <a:spAutoFit/>
          </a:bodyPr>
          <a:lstStyle/>
          <a:p>
            <a:pPr algn="ctr"/>
            <a:r>
              <a:rPr lang="zh-CN" altLang="en-US" sz="2400" b="1" dirty="0">
                <a:solidFill>
                  <a:srgbClr val="FF0000"/>
                </a:solidFill>
                <a:latin typeface="Cambria" panose="02040503050406030204" pitchFamily="18" charset="0"/>
                <a:ea typeface="宋体" panose="02010600030101010101" pitchFamily="2" charset="-122"/>
              </a:rPr>
              <a:t>图甲</a:t>
            </a:r>
          </a:p>
        </p:txBody>
      </p:sp>
      <p:pic>
        <p:nvPicPr>
          <p:cNvPr id="68611" name="Picture 4"/>
          <p:cNvPicPr>
            <a:picLocks noChangeAspect="1"/>
          </p:cNvPicPr>
          <p:nvPr/>
        </p:nvPicPr>
        <p:blipFill>
          <a:blip r:embed="rId3"/>
          <a:stretch>
            <a:fillRect/>
          </a:stretch>
        </p:blipFill>
        <p:spPr>
          <a:xfrm>
            <a:off x="6164263" y="1752600"/>
            <a:ext cx="4503737" cy="3676650"/>
          </a:xfrm>
          <a:prstGeom prst="rect">
            <a:avLst/>
          </a:prstGeom>
          <a:noFill/>
          <a:ln w="9525">
            <a:noFill/>
          </a:ln>
        </p:spPr>
      </p:pic>
      <p:sp>
        <p:nvSpPr>
          <p:cNvPr id="68612" name="Text Box 5"/>
          <p:cNvSpPr txBox="1"/>
          <p:nvPr/>
        </p:nvSpPr>
        <p:spPr>
          <a:xfrm>
            <a:off x="7848600" y="5291138"/>
            <a:ext cx="996950" cy="460375"/>
          </a:xfrm>
          <a:prstGeom prst="rect">
            <a:avLst/>
          </a:prstGeom>
          <a:noFill/>
          <a:ln w="9525">
            <a:noFill/>
          </a:ln>
        </p:spPr>
        <p:txBody>
          <a:bodyPr anchor="t">
            <a:spAutoFit/>
          </a:bodyPr>
          <a:lstStyle/>
          <a:p>
            <a:pPr algn="ctr"/>
            <a:r>
              <a:rPr lang="zh-CN" altLang="en-US" sz="2400" b="1" dirty="0">
                <a:solidFill>
                  <a:srgbClr val="FF0000"/>
                </a:solidFill>
                <a:latin typeface="Cambria" panose="02040503050406030204" pitchFamily="18" charset="0"/>
                <a:ea typeface="宋体" panose="02010600030101010101" pitchFamily="2" charset="-122"/>
              </a:rPr>
              <a:t>图乙</a:t>
            </a:r>
          </a:p>
        </p:txBody>
      </p:sp>
      <p:sp>
        <p:nvSpPr>
          <p:cNvPr id="68613" name="Line 6"/>
          <p:cNvSpPr/>
          <p:nvPr/>
        </p:nvSpPr>
        <p:spPr>
          <a:xfrm>
            <a:off x="6477000" y="1295400"/>
            <a:ext cx="2286000" cy="3505200"/>
          </a:xfrm>
          <a:prstGeom prst="line">
            <a:avLst/>
          </a:prstGeom>
          <a:ln w="50800" cap="flat" cmpd="sng">
            <a:solidFill>
              <a:srgbClr val="FF0000"/>
            </a:solidFill>
            <a:prstDash val="dash"/>
            <a:round/>
            <a:headEnd type="none" w="med" len="med"/>
            <a:tailEnd type="none" w="med" len="med"/>
          </a:ln>
        </p:spPr>
      </p:sp>
      <p:sp>
        <p:nvSpPr>
          <p:cNvPr id="68614" name="Line 7"/>
          <p:cNvSpPr/>
          <p:nvPr/>
        </p:nvSpPr>
        <p:spPr>
          <a:xfrm flipH="1">
            <a:off x="2667000" y="1295400"/>
            <a:ext cx="0" cy="3657600"/>
          </a:xfrm>
          <a:prstGeom prst="line">
            <a:avLst/>
          </a:prstGeom>
          <a:ln w="50800" cap="flat" cmpd="sng">
            <a:solidFill>
              <a:srgbClr val="FF0000"/>
            </a:solidFill>
            <a:prstDash val="dash"/>
            <a:round/>
            <a:headEnd type="none" w="med" len="med"/>
            <a:tailEnd type="none" w="med" len="med"/>
          </a:ln>
        </p:spPr>
      </p:sp>
      <p:grpSp>
        <p:nvGrpSpPr>
          <p:cNvPr id="68615" name="Group 8"/>
          <p:cNvGrpSpPr/>
          <p:nvPr/>
        </p:nvGrpSpPr>
        <p:grpSpPr>
          <a:xfrm>
            <a:off x="8229600" y="1752600"/>
            <a:ext cx="460375" cy="719138"/>
            <a:chOff x="3792" y="3216"/>
            <a:chExt cx="200" cy="369"/>
          </a:xfrm>
        </p:grpSpPr>
        <p:sp>
          <p:nvSpPr>
            <p:cNvPr id="68616" name="Oval 9"/>
            <p:cNvSpPr/>
            <p:nvPr/>
          </p:nvSpPr>
          <p:spPr>
            <a:xfrm>
              <a:off x="3840" y="3504"/>
              <a:ext cx="79" cy="81"/>
            </a:xfrm>
            <a:prstGeom prst="ellipse">
              <a:avLst/>
            </a:prstGeom>
            <a:solidFill>
              <a:srgbClr val="FF0000"/>
            </a:solidFill>
            <a:ln w="9525" cap="flat" cmpd="sng">
              <a:solidFill>
                <a:srgbClr val="FF000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8617" name="Text Box 10"/>
            <p:cNvSpPr txBox="1"/>
            <p:nvPr/>
          </p:nvSpPr>
          <p:spPr>
            <a:xfrm>
              <a:off x="3792" y="3216"/>
              <a:ext cx="200" cy="268"/>
            </a:xfrm>
            <a:prstGeom prst="rect">
              <a:avLst/>
            </a:prstGeom>
            <a:solidFill>
              <a:srgbClr val="FFFFFF">
                <a:alpha val="0"/>
              </a:srgbClr>
            </a:solidFill>
            <a:ln w="9525">
              <a:noFill/>
            </a:ln>
          </p:spPr>
          <p:txBody>
            <a:bodyPr wrap="none" anchor="t">
              <a:spAutoFit/>
            </a:bodyPr>
            <a:lstStyle/>
            <a:p>
              <a:r>
                <a:rPr lang="en-US" altLang="zh-CN" sz="2800" b="1" dirty="0">
                  <a:solidFill>
                    <a:srgbClr val="FF3300"/>
                  </a:solidFill>
                  <a:latin typeface="Times New Roman" panose="02020603050405020304" pitchFamily="18" charset="0"/>
                  <a:ea typeface="宋体" panose="02010600030101010101" pitchFamily="2" charset="-122"/>
                </a:rPr>
                <a:t>O</a:t>
              </a:r>
              <a:endParaRPr lang="en-US" altLang="zh-CN" sz="2400" dirty="0">
                <a:solidFill>
                  <a:srgbClr val="FF3300"/>
                </a:solidFill>
                <a:latin typeface="Times New Roman" panose="02020603050405020304" pitchFamily="18" charset="0"/>
                <a:ea typeface="宋体" panose="02010600030101010101" pitchFamily="2" charset="-122"/>
              </a:endParaRPr>
            </a:p>
          </p:txBody>
        </p:sp>
      </p:grpSp>
      <p:sp>
        <p:nvSpPr>
          <p:cNvPr id="68618" name="Line 11"/>
          <p:cNvSpPr/>
          <p:nvPr/>
        </p:nvSpPr>
        <p:spPr>
          <a:xfrm flipH="1">
            <a:off x="2667000" y="2362200"/>
            <a:ext cx="1143000" cy="0"/>
          </a:xfrm>
          <a:prstGeom prst="line">
            <a:avLst/>
          </a:prstGeom>
          <a:ln w="38100" cap="flat" cmpd="sng">
            <a:solidFill>
              <a:srgbClr val="C00000"/>
            </a:solidFill>
            <a:prstDash val="solid"/>
            <a:round/>
            <a:headEnd type="none" w="med" len="med"/>
            <a:tailEnd type="none" w="med" len="med"/>
          </a:ln>
        </p:spPr>
      </p:sp>
      <p:sp>
        <p:nvSpPr>
          <p:cNvPr id="68619" name="Line 12"/>
          <p:cNvSpPr/>
          <p:nvPr/>
        </p:nvSpPr>
        <p:spPr>
          <a:xfrm flipH="1">
            <a:off x="7188200" y="2387600"/>
            <a:ext cx="1219200" cy="0"/>
          </a:xfrm>
          <a:prstGeom prst="line">
            <a:avLst/>
          </a:prstGeom>
          <a:ln w="38100" cap="flat" cmpd="sng">
            <a:solidFill>
              <a:srgbClr val="C00000"/>
            </a:solidFill>
            <a:prstDash val="solid"/>
            <a:round/>
            <a:headEnd type="none" w="med" len="med"/>
            <a:tailEnd type="none" w="med" len="med"/>
          </a:ln>
        </p:spPr>
      </p:sp>
      <p:grpSp>
        <p:nvGrpSpPr>
          <p:cNvPr id="68620" name="Group 13"/>
          <p:cNvGrpSpPr/>
          <p:nvPr/>
        </p:nvGrpSpPr>
        <p:grpSpPr>
          <a:xfrm>
            <a:off x="2667000" y="2362200"/>
            <a:ext cx="228600" cy="228600"/>
            <a:chOff x="912" y="576"/>
            <a:chExt cx="144" cy="144"/>
          </a:xfrm>
        </p:grpSpPr>
        <p:sp>
          <p:nvSpPr>
            <p:cNvPr id="68621" name="Line 14"/>
            <p:cNvSpPr/>
            <p:nvPr/>
          </p:nvSpPr>
          <p:spPr>
            <a:xfrm>
              <a:off x="912" y="720"/>
              <a:ext cx="144" cy="0"/>
            </a:xfrm>
            <a:prstGeom prst="line">
              <a:avLst/>
            </a:prstGeom>
            <a:ln w="50800" cap="flat" cmpd="sng">
              <a:solidFill>
                <a:srgbClr val="FF0000"/>
              </a:solidFill>
              <a:prstDash val="solid"/>
              <a:round/>
              <a:headEnd type="none" w="med" len="med"/>
              <a:tailEnd type="none" w="med" len="med"/>
            </a:ln>
          </p:spPr>
        </p:sp>
        <p:sp>
          <p:nvSpPr>
            <p:cNvPr id="68622" name="Line 15"/>
            <p:cNvSpPr/>
            <p:nvPr/>
          </p:nvSpPr>
          <p:spPr>
            <a:xfrm flipV="1">
              <a:off x="1056" y="576"/>
              <a:ext cx="0" cy="144"/>
            </a:xfrm>
            <a:prstGeom prst="line">
              <a:avLst/>
            </a:prstGeom>
            <a:ln w="50800" cap="flat" cmpd="sng">
              <a:solidFill>
                <a:srgbClr val="FF0000"/>
              </a:solidFill>
              <a:prstDash val="solid"/>
              <a:round/>
              <a:headEnd type="none" w="med" len="med"/>
              <a:tailEnd type="none" w="med" len="med"/>
            </a:ln>
          </p:spPr>
        </p:sp>
      </p:grpSp>
      <p:sp>
        <p:nvSpPr>
          <p:cNvPr id="68623" name="Line 16"/>
          <p:cNvSpPr/>
          <p:nvPr/>
        </p:nvSpPr>
        <p:spPr>
          <a:xfrm flipH="1">
            <a:off x="7620000" y="2362200"/>
            <a:ext cx="838200" cy="609600"/>
          </a:xfrm>
          <a:prstGeom prst="line">
            <a:avLst/>
          </a:prstGeom>
          <a:ln w="38100" cap="flat" cmpd="sng">
            <a:solidFill>
              <a:srgbClr val="FF0000"/>
            </a:solidFill>
            <a:prstDash val="solid"/>
            <a:round/>
            <a:headEnd type="none" w="med" len="med"/>
            <a:tailEnd type="none" w="med" len="med"/>
          </a:ln>
        </p:spPr>
      </p:sp>
      <p:pic>
        <p:nvPicPr>
          <p:cNvPr id="68624" name="Picture 17"/>
          <p:cNvPicPr>
            <a:picLocks noChangeAspect="1"/>
          </p:cNvPicPr>
          <p:nvPr/>
        </p:nvPicPr>
        <p:blipFill>
          <a:blip r:embed="rId4"/>
          <a:stretch>
            <a:fillRect/>
          </a:stretch>
        </p:blipFill>
        <p:spPr>
          <a:xfrm>
            <a:off x="1828800" y="4343400"/>
            <a:ext cx="600075" cy="495300"/>
          </a:xfrm>
          <a:prstGeom prst="rect">
            <a:avLst/>
          </a:prstGeom>
          <a:noFill/>
          <a:ln w="9525">
            <a:noFill/>
          </a:ln>
        </p:spPr>
      </p:pic>
      <p:grpSp>
        <p:nvGrpSpPr>
          <p:cNvPr id="68625" name="Group 18"/>
          <p:cNvGrpSpPr/>
          <p:nvPr/>
        </p:nvGrpSpPr>
        <p:grpSpPr>
          <a:xfrm>
            <a:off x="7696200" y="2895600"/>
            <a:ext cx="152400" cy="228600"/>
            <a:chOff x="3744" y="1488"/>
            <a:chExt cx="144" cy="240"/>
          </a:xfrm>
        </p:grpSpPr>
        <p:sp>
          <p:nvSpPr>
            <p:cNvPr id="68626" name="Line 19"/>
            <p:cNvSpPr/>
            <p:nvPr/>
          </p:nvSpPr>
          <p:spPr>
            <a:xfrm>
              <a:off x="3792" y="1488"/>
              <a:ext cx="96" cy="144"/>
            </a:xfrm>
            <a:prstGeom prst="line">
              <a:avLst/>
            </a:prstGeom>
            <a:ln w="38100" cap="flat" cmpd="sng">
              <a:solidFill>
                <a:srgbClr val="FF0000"/>
              </a:solidFill>
              <a:prstDash val="solid"/>
              <a:round/>
              <a:headEnd type="none" w="med" len="med"/>
              <a:tailEnd type="none" w="med" len="med"/>
            </a:ln>
          </p:spPr>
        </p:sp>
        <p:sp>
          <p:nvSpPr>
            <p:cNvPr id="68627" name="Line 20"/>
            <p:cNvSpPr/>
            <p:nvPr/>
          </p:nvSpPr>
          <p:spPr>
            <a:xfrm flipH="1">
              <a:off x="3744" y="1632"/>
              <a:ext cx="144" cy="96"/>
            </a:xfrm>
            <a:prstGeom prst="line">
              <a:avLst/>
            </a:prstGeom>
            <a:ln w="34925" cap="flat" cmpd="sng">
              <a:solidFill>
                <a:srgbClr val="FF0000"/>
              </a:solidFill>
              <a:prstDash val="solid"/>
              <a:round/>
              <a:headEnd type="none" w="med" len="med"/>
              <a:tailEnd type="none" w="med" len="med"/>
            </a:ln>
          </p:spPr>
        </p:sp>
      </p:grpSp>
      <p:grpSp>
        <p:nvGrpSpPr>
          <p:cNvPr id="68628" name="Group 21"/>
          <p:cNvGrpSpPr/>
          <p:nvPr/>
        </p:nvGrpSpPr>
        <p:grpSpPr>
          <a:xfrm rot="190789">
            <a:off x="7234818" y="1396764"/>
            <a:ext cx="1143000" cy="988679"/>
            <a:chOff x="1778" y="331"/>
            <a:chExt cx="528" cy="388"/>
          </a:xfrm>
        </p:grpSpPr>
        <p:sp>
          <p:nvSpPr>
            <p:cNvPr id="68629" name="AutoShape 22"/>
            <p:cNvSpPr/>
            <p:nvPr/>
          </p:nvSpPr>
          <p:spPr>
            <a:xfrm rot="-5502088" flipH="1">
              <a:off x="1989" y="402"/>
              <a:ext cx="105" cy="528"/>
            </a:xfrm>
            <a:prstGeom prst="leftBrace">
              <a:avLst>
                <a:gd name="adj1" fmla="val 41858"/>
                <a:gd name="adj2" fmla="val 47935"/>
              </a:avLst>
            </a:prstGeom>
            <a:noFill/>
            <a:ln w="38100" cap="flat" cmpd="sng">
              <a:solidFill>
                <a:srgbClr val="C0000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8630" name="Text Box 23"/>
            <p:cNvSpPr txBox="1"/>
            <p:nvPr/>
          </p:nvSpPr>
          <p:spPr>
            <a:xfrm rot="-128855">
              <a:off x="1913" y="331"/>
              <a:ext cx="335" cy="181"/>
            </a:xfrm>
            <a:prstGeom prst="rect">
              <a:avLst/>
            </a:prstGeom>
            <a:noFill/>
            <a:ln w="9525">
              <a:noFill/>
            </a:ln>
          </p:spPr>
          <p:txBody>
            <a:bodyPr anchor="t">
              <a:spAutoFit/>
            </a:bodyPr>
            <a:lstStyle/>
            <a:p>
              <a:r>
                <a:rPr lang="en-US" altLang="zh-CN" sz="2400" dirty="0">
                  <a:latin typeface="Cambria" panose="02040503050406030204" pitchFamily="18" charset="0"/>
                  <a:ea typeface="宋体" panose="02010600030101010101" pitchFamily="2" charset="-122"/>
                </a:rPr>
                <a:t> </a:t>
              </a:r>
              <a:r>
                <a:rPr lang="en-US" altLang="zh-CN" sz="2400" b="1" i="1" dirty="0">
                  <a:solidFill>
                    <a:srgbClr val="FF0000"/>
                  </a:solidFill>
                  <a:latin typeface="Cambria" panose="02040503050406030204" pitchFamily="18" charset="0"/>
                  <a:ea typeface="宋体" panose="02010600030101010101" pitchFamily="2" charset="-122"/>
                </a:rPr>
                <a:t>L’</a:t>
              </a:r>
              <a:endParaRPr lang="en-US" altLang="zh-CN" sz="2400" b="1" baseline="-25000" dirty="0">
                <a:solidFill>
                  <a:srgbClr val="FF0000"/>
                </a:solidFill>
                <a:latin typeface="Cambria" panose="02040503050406030204" pitchFamily="18" charset="0"/>
                <a:ea typeface="宋体" panose="02010600030101010101" pitchFamily="2" charset="-122"/>
              </a:endParaRPr>
            </a:p>
          </p:txBody>
        </p:sp>
      </p:grpSp>
      <p:grpSp>
        <p:nvGrpSpPr>
          <p:cNvPr id="68631" name="Group 24"/>
          <p:cNvGrpSpPr/>
          <p:nvPr/>
        </p:nvGrpSpPr>
        <p:grpSpPr>
          <a:xfrm rot="190789">
            <a:off x="2662807" y="1371363"/>
            <a:ext cx="1146175" cy="985494"/>
            <a:chOff x="1778" y="333"/>
            <a:chExt cx="528" cy="386"/>
          </a:xfrm>
        </p:grpSpPr>
        <p:sp>
          <p:nvSpPr>
            <p:cNvPr id="68632" name="AutoShape 25"/>
            <p:cNvSpPr/>
            <p:nvPr/>
          </p:nvSpPr>
          <p:spPr>
            <a:xfrm rot="-5502088" flipH="1">
              <a:off x="1989" y="402"/>
              <a:ext cx="105" cy="528"/>
            </a:xfrm>
            <a:prstGeom prst="leftBrace">
              <a:avLst>
                <a:gd name="adj1" fmla="val 41858"/>
                <a:gd name="adj2" fmla="val 47935"/>
              </a:avLst>
            </a:prstGeom>
            <a:noFill/>
            <a:ln w="38100" cap="flat" cmpd="sng">
              <a:solidFill>
                <a:srgbClr val="C0000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8633" name="Text Box 26"/>
            <p:cNvSpPr txBox="1"/>
            <p:nvPr/>
          </p:nvSpPr>
          <p:spPr>
            <a:xfrm rot="-128855">
              <a:off x="1915" y="333"/>
              <a:ext cx="334" cy="180"/>
            </a:xfrm>
            <a:prstGeom prst="rect">
              <a:avLst/>
            </a:prstGeom>
            <a:noFill/>
            <a:ln w="9525">
              <a:noFill/>
            </a:ln>
          </p:spPr>
          <p:txBody>
            <a:bodyPr anchor="t">
              <a:spAutoFit/>
            </a:bodyPr>
            <a:lstStyle/>
            <a:p>
              <a:r>
                <a:rPr lang="en-US" altLang="zh-CN" sz="2400" dirty="0">
                  <a:latin typeface="Cambria" panose="02040503050406030204" pitchFamily="18" charset="0"/>
                  <a:ea typeface="宋体" panose="02010600030101010101" pitchFamily="2" charset="-122"/>
                </a:rPr>
                <a:t> </a:t>
              </a:r>
              <a:r>
                <a:rPr lang="en-US" altLang="zh-CN" sz="2400" b="1" i="1" dirty="0">
                  <a:solidFill>
                    <a:srgbClr val="FF0000"/>
                  </a:solidFill>
                  <a:latin typeface="Cambria" panose="02040503050406030204" pitchFamily="18" charset="0"/>
                  <a:ea typeface="宋体" panose="02010600030101010101" pitchFamily="2" charset="-122"/>
                </a:rPr>
                <a:t>L1</a:t>
              </a:r>
              <a:endParaRPr lang="en-US" altLang="zh-CN" sz="2400" b="1" baseline="-25000" dirty="0">
                <a:solidFill>
                  <a:srgbClr val="FF0000"/>
                </a:solidFill>
                <a:latin typeface="Cambria" panose="02040503050406030204" pitchFamily="18" charset="0"/>
                <a:ea typeface="宋体" panose="02010600030101010101" pitchFamily="2" charset="-122"/>
              </a:endParaRPr>
            </a:p>
          </p:txBody>
        </p:sp>
      </p:grpSp>
      <p:grpSp>
        <p:nvGrpSpPr>
          <p:cNvPr id="68634" name="Group 27"/>
          <p:cNvGrpSpPr/>
          <p:nvPr/>
        </p:nvGrpSpPr>
        <p:grpSpPr>
          <a:xfrm>
            <a:off x="3581400" y="1752600"/>
            <a:ext cx="460375" cy="719138"/>
            <a:chOff x="3792" y="3216"/>
            <a:chExt cx="200" cy="369"/>
          </a:xfrm>
        </p:grpSpPr>
        <p:sp>
          <p:nvSpPr>
            <p:cNvPr id="68635" name="Oval 28"/>
            <p:cNvSpPr/>
            <p:nvPr/>
          </p:nvSpPr>
          <p:spPr>
            <a:xfrm>
              <a:off x="3840" y="3504"/>
              <a:ext cx="79" cy="81"/>
            </a:xfrm>
            <a:prstGeom prst="ellipse">
              <a:avLst/>
            </a:prstGeom>
            <a:solidFill>
              <a:srgbClr val="FF0000"/>
            </a:solidFill>
            <a:ln w="9525" cap="flat" cmpd="sng">
              <a:solidFill>
                <a:srgbClr val="FF0000"/>
              </a:solidFill>
              <a:prstDash val="solid"/>
              <a:round/>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68636" name="Text Box 29"/>
            <p:cNvSpPr txBox="1"/>
            <p:nvPr/>
          </p:nvSpPr>
          <p:spPr>
            <a:xfrm>
              <a:off x="3792" y="3216"/>
              <a:ext cx="200" cy="268"/>
            </a:xfrm>
            <a:prstGeom prst="rect">
              <a:avLst/>
            </a:prstGeom>
            <a:solidFill>
              <a:srgbClr val="FFFFFF">
                <a:alpha val="0"/>
              </a:srgbClr>
            </a:solidFill>
            <a:ln w="9525">
              <a:noFill/>
            </a:ln>
          </p:spPr>
          <p:txBody>
            <a:bodyPr wrap="none" anchor="t">
              <a:spAutoFit/>
            </a:bodyPr>
            <a:lstStyle/>
            <a:p>
              <a:r>
                <a:rPr lang="en-US" altLang="zh-CN" sz="2800" b="1" dirty="0">
                  <a:solidFill>
                    <a:srgbClr val="FF3300"/>
                  </a:solidFill>
                  <a:latin typeface="Times New Roman" panose="02020603050405020304" pitchFamily="18" charset="0"/>
                  <a:ea typeface="宋体" panose="02010600030101010101" pitchFamily="2" charset="-122"/>
                </a:rPr>
                <a:t>O</a:t>
              </a:r>
              <a:endParaRPr lang="en-US" altLang="zh-CN" sz="2400" dirty="0">
                <a:solidFill>
                  <a:srgbClr val="FF3300"/>
                </a:solidFill>
                <a:latin typeface="Times New Roman" panose="02020603050405020304" pitchFamily="18" charset="0"/>
                <a:ea typeface="宋体" panose="02010600030101010101" pitchFamily="2" charset="-122"/>
              </a:endParaRPr>
            </a:p>
          </p:txBody>
        </p:sp>
      </p:grpSp>
      <p:sp>
        <p:nvSpPr>
          <p:cNvPr id="48161" name="Text Box 33"/>
          <p:cNvSpPr txBox="1"/>
          <p:nvPr/>
        </p:nvSpPr>
        <p:spPr>
          <a:xfrm>
            <a:off x="7904163" y="2708275"/>
            <a:ext cx="574675" cy="460375"/>
          </a:xfrm>
          <a:prstGeom prst="rect">
            <a:avLst/>
          </a:prstGeom>
          <a:noFill/>
          <a:ln w="9525">
            <a:noFill/>
          </a:ln>
        </p:spPr>
        <p:txBody>
          <a:bodyPr anchor="t">
            <a:spAutoFit/>
          </a:bodyPr>
          <a:lstStyle/>
          <a:p>
            <a:pPr>
              <a:spcBef>
                <a:spcPct val="50000"/>
              </a:spcBef>
            </a:pPr>
            <a:r>
              <a:rPr lang="en-US" altLang="zh-CN" sz="2400" b="1" i="1" dirty="0">
                <a:solidFill>
                  <a:srgbClr val="002060"/>
                </a:solidFill>
                <a:latin typeface="Times New Roman" panose="02020603050405020304" pitchFamily="18" charset="0"/>
                <a:ea typeface="宋体" panose="02010600030101010101" pitchFamily="2" charset="-122"/>
              </a:rPr>
              <a:t>L</a:t>
            </a:r>
            <a:r>
              <a:rPr lang="en-US" altLang="zh-CN" sz="2400" b="1" i="1" baseline="-25000" dirty="0">
                <a:solidFill>
                  <a:srgbClr val="002060"/>
                </a:solidFill>
                <a:latin typeface="Times New Roman" panose="02020603050405020304" pitchFamily="18" charset="0"/>
                <a:ea typeface="宋体" panose="02010600030101010101" pitchFamily="2" charset="-122"/>
              </a:rPr>
              <a:t>1</a:t>
            </a:r>
          </a:p>
        </p:txBody>
      </p:sp>
      <p:grpSp>
        <p:nvGrpSpPr>
          <p:cNvPr id="4111" name="组合 4110"/>
          <p:cNvGrpSpPr/>
          <p:nvPr/>
        </p:nvGrpSpPr>
        <p:grpSpPr>
          <a:xfrm>
            <a:off x="549910" y="94615"/>
            <a:ext cx="11835765"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161"/>
                                        </p:tgtEl>
                                        <p:attrNameLst>
                                          <p:attrName>style.visibility</p:attrName>
                                        </p:attrNameLst>
                                      </p:cBhvr>
                                      <p:to>
                                        <p:strVal val="visible"/>
                                      </p:to>
                                    </p:set>
                                    <p:anim calcmode="lin" valueType="num">
                                      <p:cBhvr>
                                        <p:cTn id="7" dur="500" fill="hold"/>
                                        <p:tgtEl>
                                          <p:spTgt spid="48161"/>
                                        </p:tgtEl>
                                        <p:attrNameLst>
                                          <p:attrName>ppt_x</p:attrName>
                                        </p:attrNameLst>
                                      </p:cBhvr>
                                      <p:tavLst>
                                        <p:tav tm="0">
                                          <p:val>
                                            <p:strVal val="1+#ppt_w/2"/>
                                          </p:val>
                                        </p:tav>
                                        <p:tav tm="100000">
                                          <p:val>
                                            <p:strVal val="#ppt_x"/>
                                          </p:val>
                                        </p:tav>
                                      </p:tavLst>
                                    </p:anim>
                                    <p:anim calcmode="lin" valueType="num">
                                      <p:cBhvr>
                                        <p:cTn id="8" dur="500" fill="hold"/>
                                        <p:tgtEl>
                                          <p:spTgt spid="48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 name="矩形 15410"/>
          <p:cNvSpPr/>
          <p:nvPr/>
        </p:nvSpPr>
        <p:spPr>
          <a:xfrm>
            <a:off x="4037013" y="5802313"/>
            <a:ext cx="3175" cy="1587"/>
          </a:xfrm>
          <a:prstGeom prst="rect">
            <a:avLst/>
          </a:prstGeom>
          <a:solidFill>
            <a:srgbClr val="000000"/>
          </a:solidFill>
          <a:ln w="9525">
            <a:noFill/>
          </a:ln>
        </p:spPr>
        <p:txBody>
          <a:bodyPr/>
          <a:lstStyle/>
          <a:p>
            <a:endParaRPr lang="zh-CN" altLang="en-US"/>
          </a:p>
        </p:txBody>
      </p:sp>
      <p:sp>
        <p:nvSpPr>
          <p:cNvPr id="15413" name="任意多边形 15412"/>
          <p:cNvSpPr/>
          <p:nvPr/>
        </p:nvSpPr>
        <p:spPr>
          <a:xfrm>
            <a:off x="4178300" y="5918200"/>
            <a:ext cx="82550" cy="115888"/>
          </a:xfrm>
          <a:custGeom>
            <a:avLst/>
            <a:gdLst/>
            <a:ahLst/>
            <a:cxnLst/>
            <a:rect l="0" t="0" r="0" b="0"/>
            <a:pathLst>
              <a:path w="52" h="147">
                <a:moveTo>
                  <a:pt x="16" y="1"/>
                </a:moveTo>
                <a:lnTo>
                  <a:pt x="22" y="0"/>
                </a:lnTo>
                <a:lnTo>
                  <a:pt x="28" y="1"/>
                </a:lnTo>
                <a:lnTo>
                  <a:pt x="33" y="3"/>
                </a:lnTo>
                <a:lnTo>
                  <a:pt x="39" y="0"/>
                </a:lnTo>
                <a:lnTo>
                  <a:pt x="43" y="0"/>
                </a:lnTo>
                <a:lnTo>
                  <a:pt x="47" y="1"/>
                </a:lnTo>
                <a:lnTo>
                  <a:pt x="49" y="3"/>
                </a:lnTo>
                <a:lnTo>
                  <a:pt x="52" y="5"/>
                </a:lnTo>
                <a:lnTo>
                  <a:pt x="52" y="27"/>
                </a:lnTo>
                <a:lnTo>
                  <a:pt x="49" y="49"/>
                </a:lnTo>
                <a:lnTo>
                  <a:pt x="45" y="71"/>
                </a:lnTo>
                <a:lnTo>
                  <a:pt x="43" y="93"/>
                </a:lnTo>
                <a:lnTo>
                  <a:pt x="37" y="110"/>
                </a:lnTo>
                <a:lnTo>
                  <a:pt x="30" y="127"/>
                </a:lnTo>
                <a:lnTo>
                  <a:pt x="20" y="142"/>
                </a:lnTo>
                <a:lnTo>
                  <a:pt x="0" y="147"/>
                </a:lnTo>
                <a:lnTo>
                  <a:pt x="0" y="144"/>
                </a:lnTo>
                <a:lnTo>
                  <a:pt x="1" y="140"/>
                </a:lnTo>
                <a:lnTo>
                  <a:pt x="3" y="137"/>
                </a:lnTo>
                <a:lnTo>
                  <a:pt x="5" y="132"/>
                </a:lnTo>
                <a:lnTo>
                  <a:pt x="16" y="103"/>
                </a:lnTo>
                <a:lnTo>
                  <a:pt x="22" y="69"/>
                </a:lnTo>
                <a:lnTo>
                  <a:pt x="22" y="35"/>
                </a:lnTo>
                <a:lnTo>
                  <a:pt x="16" y="1"/>
                </a:lnTo>
                <a:close/>
              </a:path>
            </a:pathLst>
          </a:custGeom>
          <a:solidFill>
            <a:srgbClr val="FFFFFF"/>
          </a:solidFill>
          <a:ln w="9525">
            <a:noFill/>
          </a:ln>
        </p:spPr>
        <p:txBody>
          <a:bodyPr/>
          <a:lstStyle/>
          <a:p>
            <a:endParaRPr lang="zh-CN" altLang="en-US"/>
          </a:p>
        </p:txBody>
      </p:sp>
      <p:sp>
        <p:nvSpPr>
          <p:cNvPr id="15415" name="任意多边形 15414"/>
          <p:cNvSpPr/>
          <p:nvPr/>
        </p:nvSpPr>
        <p:spPr>
          <a:xfrm>
            <a:off x="4348163" y="5895975"/>
            <a:ext cx="74612" cy="96838"/>
          </a:xfrm>
          <a:custGeom>
            <a:avLst/>
            <a:gdLst/>
            <a:ahLst/>
            <a:cxnLst/>
            <a:rect l="0" t="0" r="0" b="0"/>
            <a:pathLst>
              <a:path w="47" h="123">
                <a:moveTo>
                  <a:pt x="36" y="0"/>
                </a:moveTo>
                <a:lnTo>
                  <a:pt x="47" y="29"/>
                </a:lnTo>
                <a:lnTo>
                  <a:pt x="47" y="58"/>
                </a:lnTo>
                <a:lnTo>
                  <a:pt x="43" y="86"/>
                </a:lnTo>
                <a:lnTo>
                  <a:pt x="36" y="115"/>
                </a:lnTo>
                <a:lnTo>
                  <a:pt x="30" y="120"/>
                </a:lnTo>
                <a:lnTo>
                  <a:pt x="21" y="122"/>
                </a:lnTo>
                <a:lnTo>
                  <a:pt x="13" y="122"/>
                </a:lnTo>
                <a:lnTo>
                  <a:pt x="4" y="123"/>
                </a:lnTo>
                <a:lnTo>
                  <a:pt x="2" y="110"/>
                </a:lnTo>
                <a:lnTo>
                  <a:pt x="6" y="96"/>
                </a:lnTo>
                <a:lnTo>
                  <a:pt x="8" y="81"/>
                </a:lnTo>
                <a:lnTo>
                  <a:pt x="8" y="66"/>
                </a:lnTo>
                <a:lnTo>
                  <a:pt x="0" y="12"/>
                </a:lnTo>
                <a:lnTo>
                  <a:pt x="9" y="9"/>
                </a:lnTo>
                <a:lnTo>
                  <a:pt x="17" y="5"/>
                </a:lnTo>
                <a:lnTo>
                  <a:pt x="26" y="3"/>
                </a:lnTo>
                <a:lnTo>
                  <a:pt x="36" y="0"/>
                </a:lnTo>
                <a:close/>
              </a:path>
            </a:pathLst>
          </a:custGeom>
          <a:solidFill>
            <a:srgbClr val="FFFFFF"/>
          </a:solidFill>
          <a:ln w="9525">
            <a:noFill/>
          </a:ln>
        </p:spPr>
        <p:txBody>
          <a:bodyPr/>
          <a:lstStyle/>
          <a:p>
            <a:endParaRPr lang="zh-CN" altLang="en-US"/>
          </a:p>
        </p:txBody>
      </p:sp>
      <p:sp>
        <p:nvSpPr>
          <p:cNvPr id="15417" name="任意多边形 15416"/>
          <p:cNvSpPr/>
          <p:nvPr/>
        </p:nvSpPr>
        <p:spPr>
          <a:xfrm>
            <a:off x="4497388" y="5611813"/>
            <a:ext cx="76200" cy="112712"/>
          </a:xfrm>
          <a:custGeom>
            <a:avLst/>
            <a:gdLst/>
            <a:ahLst/>
            <a:cxnLst/>
            <a:rect l="0" t="0" r="0" b="0"/>
            <a:pathLst>
              <a:path w="48" h="142">
                <a:moveTo>
                  <a:pt x="17" y="87"/>
                </a:moveTo>
                <a:lnTo>
                  <a:pt x="19" y="76"/>
                </a:lnTo>
                <a:lnTo>
                  <a:pt x="23" y="65"/>
                </a:lnTo>
                <a:lnTo>
                  <a:pt x="25" y="54"/>
                </a:lnTo>
                <a:lnTo>
                  <a:pt x="27" y="44"/>
                </a:lnTo>
                <a:lnTo>
                  <a:pt x="25" y="34"/>
                </a:lnTo>
                <a:lnTo>
                  <a:pt x="21" y="27"/>
                </a:lnTo>
                <a:lnTo>
                  <a:pt x="17" y="19"/>
                </a:lnTo>
                <a:lnTo>
                  <a:pt x="17" y="10"/>
                </a:lnTo>
                <a:lnTo>
                  <a:pt x="23" y="7"/>
                </a:lnTo>
                <a:lnTo>
                  <a:pt x="31" y="4"/>
                </a:lnTo>
                <a:lnTo>
                  <a:pt x="36" y="2"/>
                </a:lnTo>
                <a:lnTo>
                  <a:pt x="42" y="0"/>
                </a:lnTo>
                <a:lnTo>
                  <a:pt x="48" y="17"/>
                </a:lnTo>
                <a:lnTo>
                  <a:pt x="48" y="38"/>
                </a:lnTo>
                <a:lnTo>
                  <a:pt x="46" y="56"/>
                </a:lnTo>
                <a:lnTo>
                  <a:pt x="44" y="75"/>
                </a:lnTo>
                <a:lnTo>
                  <a:pt x="40" y="92"/>
                </a:lnTo>
                <a:lnTo>
                  <a:pt x="38" y="110"/>
                </a:lnTo>
                <a:lnTo>
                  <a:pt x="32" y="127"/>
                </a:lnTo>
                <a:lnTo>
                  <a:pt x="21" y="142"/>
                </a:lnTo>
                <a:lnTo>
                  <a:pt x="0" y="141"/>
                </a:lnTo>
                <a:lnTo>
                  <a:pt x="4" y="127"/>
                </a:lnTo>
                <a:lnTo>
                  <a:pt x="10" y="114"/>
                </a:lnTo>
                <a:lnTo>
                  <a:pt x="14" y="100"/>
                </a:lnTo>
                <a:lnTo>
                  <a:pt x="17" y="87"/>
                </a:lnTo>
                <a:close/>
              </a:path>
            </a:pathLst>
          </a:custGeom>
          <a:solidFill>
            <a:srgbClr val="FFFFFF"/>
          </a:solidFill>
          <a:ln w="9525">
            <a:noFill/>
          </a:ln>
        </p:spPr>
        <p:txBody>
          <a:bodyPr/>
          <a:lstStyle/>
          <a:p>
            <a:endParaRPr lang="zh-CN" altLang="en-US"/>
          </a:p>
        </p:txBody>
      </p:sp>
      <p:sp>
        <p:nvSpPr>
          <p:cNvPr id="15418" name="任意多边形 15417"/>
          <p:cNvSpPr/>
          <p:nvPr/>
        </p:nvSpPr>
        <p:spPr>
          <a:xfrm>
            <a:off x="4537075" y="5868988"/>
            <a:ext cx="60325" cy="85725"/>
          </a:xfrm>
          <a:custGeom>
            <a:avLst/>
            <a:gdLst/>
            <a:ahLst/>
            <a:cxnLst/>
            <a:rect l="0" t="0" r="0" b="0"/>
            <a:pathLst>
              <a:path w="38" h="106">
                <a:moveTo>
                  <a:pt x="26" y="0"/>
                </a:moveTo>
                <a:lnTo>
                  <a:pt x="36" y="22"/>
                </a:lnTo>
                <a:lnTo>
                  <a:pt x="38" y="47"/>
                </a:lnTo>
                <a:lnTo>
                  <a:pt x="34" y="74"/>
                </a:lnTo>
                <a:lnTo>
                  <a:pt x="24" y="96"/>
                </a:lnTo>
                <a:lnTo>
                  <a:pt x="21" y="100"/>
                </a:lnTo>
                <a:lnTo>
                  <a:pt x="17" y="103"/>
                </a:lnTo>
                <a:lnTo>
                  <a:pt x="13" y="105"/>
                </a:lnTo>
                <a:lnTo>
                  <a:pt x="7" y="106"/>
                </a:lnTo>
                <a:lnTo>
                  <a:pt x="2" y="103"/>
                </a:lnTo>
                <a:lnTo>
                  <a:pt x="4" y="98"/>
                </a:lnTo>
                <a:lnTo>
                  <a:pt x="4" y="91"/>
                </a:lnTo>
                <a:lnTo>
                  <a:pt x="4" y="86"/>
                </a:lnTo>
                <a:lnTo>
                  <a:pt x="7" y="66"/>
                </a:lnTo>
                <a:lnTo>
                  <a:pt x="6" y="46"/>
                </a:lnTo>
                <a:lnTo>
                  <a:pt x="4" y="27"/>
                </a:lnTo>
                <a:lnTo>
                  <a:pt x="0" y="7"/>
                </a:lnTo>
                <a:lnTo>
                  <a:pt x="6" y="3"/>
                </a:lnTo>
                <a:lnTo>
                  <a:pt x="13" y="2"/>
                </a:lnTo>
                <a:lnTo>
                  <a:pt x="19" y="2"/>
                </a:lnTo>
                <a:lnTo>
                  <a:pt x="26" y="0"/>
                </a:lnTo>
                <a:close/>
              </a:path>
            </a:pathLst>
          </a:custGeom>
          <a:solidFill>
            <a:srgbClr val="FFFFFF"/>
          </a:solidFill>
          <a:ln w="9525">
            <a:noFill/>
          </a:ln>
        </p:spPr>
        <p:txBody>
          <a:bodyPr/>
          <a:lstStyle/>
          <a:p>
            <a:endParaRPr lang="zh-CN" altLang="en-US"/>
          </a:p>
        </p:txBody>
      </p:sp>
      <p:sp>
        <p:nvSpPr>
          <p:cNvPr id="15419" name="任意多边形 15418"/>
          <p:cNvSpPr/>
          <p:nvPr/>
        </p:nvSpPr>
        <p:spPr>
          <a:xfrm>
            <a:off x="4594225" y="6142038"/>
            <a:ext cx="77788" cy="127000"/>
          </a:xfrm>
          <a:custGeom>
            <a:avLst/>
            <a:gdLst/>
            <a:ahLst/>
            <a:cxnLst/>
            <a:rect l="0" t="0" r="0" b="0"/>
            <a:pathLst>
              <a:path w="49" h="161">
                <a:moveTo>
                  <a:pt x="15" y="12"/>
                </a:moveTo>
                <a:lnTo>
                  <a:pt x="17" y="7"/>
                </a:lnTo>
                <a:lnTo>
                  <a:pt x="22" y="4"/>
                </a:lnTo>
                <a:lnTo>
                  <a:pt x="28" y="2"/>
                </a:lnTo>
                <a:lnTo>
                  <a:pt x="34" y="0"/>
                </a:lnTo>
                <a:lnTo>
                  <a:pt x="43" y="15"/>
                </a:lnTo>
                <a:lnTo>
                  <a:pt x="47" y="32"/>
                </a:lnTo>
                <a:lnTo>
                  <a:pt x="45" y="53"/>
                </a:lnTo>
                <a:lnTo>
                  <a:pt x="47" y="71"/>
                </a:lnTo>
                <a:lnTo>
                  <a:pt x="49" y="91"/>
                </a:lnTo>
                <a:lnTo>
                  <a:pt x="47" y="113"/>
                </a:lnTo>
                <a:lnTo>
                  <a:pt x="41" y="134"/>
                </a:lnTo>
                <a:lnTo>
                  <a:pt x="30" y="152"/>
                </a:lnTo>
                <a:lnTo>
                  <a:pt x="22" y="154"/>
                </a:lnTo>
                <a:lnTo>
                  <a:pt x="15" y="159"/>
                </a:lnTo>
                <a:lnTo>
                  <a:pt x="7" y="161"/>
                </a:lnTo>
                <a:lnTo>
                  <a:pt x="0" y="161"/>
                </a:lnTo>
                <a:lnTo>
                  <a:pt x="13" y="125"/>
                </a:lnTo>
                <a:lnTo>
                  <a:pt x="22" y="88"/>
                </a:lnTo>
                <a:lnTo>
                  <a:pt x="24" y="49"/>
                </a:lnTo>
                <a:lnTo>
                  <a:pt x="15" y="12"/>
                </a:lnTo>
                <a:close/>
              </a:path>
            </a:pathLst>
          </a:custGeom>
          <a:solidFill>
            <a:srgbClr val="FFFFFF"/>
          </a:solidFill>
          <a:ln w="9525">
            <a:noFill/>
          </a:ln>
        </p:spPr>
        <p:txBody>
          <a:bodyPr/>
          <a:lstStyle/>
          <a:p>
            <a:endParaRPr lang="zh-CN" altLang="en-US"/>
          </a:p>
        </p:txBody>
      </p:sp>
      <p:sp>
        <p:nvSpPr>
          <p:cNvPr id="15421" name="任意多边形 15420"/>
          <p:cNvSpPr/>
          <p:nvPr/>
        </p:nvSpPr>
        <p:spPr>
          <a:xfrm>
            <a:off x="4713288" y="5843588"/>
            <a:ext cx="60325" cy="73025"/>
          </a:xfrm>
          <a:custGeom>
            <a:avLst/>
            <a:gdLst/>
            <a:ahLst/>
            <a:cxnLst/>
            <a:rect l="0" t="0" r="0" b="0"/>
            <a:pathLst>
              <a:path w="38" h="93">
                <a:moveTo>
                  <a:pt x="2" y="12"/>
                </a:moveTo>
                <a:lnTo>
                  <a:pt x="8" y="9"/>
                </a:lnTo>
                <a:lnTo>
                  <a:pt x="15" y="5"/>
                </a:lnTo>
                <a:lnTo>
                  <a:pt x="25" y="2"/>
                </a:lnTo>
                <a:lnTo>
                  <a:pt x="32" y="0"/>
                </a:lnTo>
                <a:lnTo>
                  <a:pt x="34" y="9"/>
                </a:lnTo>
                <a:lnTo>
                  <a:pt x="36" y="15"/>
                </a:lnTo>
                <a:lnTo>
                  <a:pt x="38" y="22"/>
                </a:lnTo>
                <a:lnTo>
                  <a:pt x="38" y="31"/>
                </a:lnTo>
                <a:lnTo>
                  <a:pt x="36" y="31"/>
                </a:lnTo>
                <a:lnTo>
                  <a:pt x="29" y="85"/>
                </a:lnTo>
                <a:lnTo>
                  <a:pt x="23" y="88"/>
                </a:lnTo>
                <a:lnTo>
                  <a:pt x="15" y="91"/>
                </a:lnTo>
                <a:lnTo>
                  <a:pt x="8" y="93"/>
                </a:lnTo>
                <a:lnTo>
                  <a:pt x="0" y="91"/>
                </a:lnTo>
                <a:lnTo>
                  <a:pt x="2" y="71"/>
                </a:lnTo>
                <a:lnTo>
                  <a:pt x="4" y="51"/>
                </a:lnTo>
                <a:lnTo>
                  <a:pt x="4" y="31"/>
                </a:lnTo>
                <a:lnTo>
                  <a:pt x="2" y="12"/>
                </a:lnTo>
                <a:close/>
              </a:path>
            </a:pathLst>
          </a:custGeom>
          <a:solidFill>
            <a:srgbClr val="FFFFFF"/>
          </a:solidFill>
          <a:ln w="9525">
            <a:noFill/>
          </a:ln>
        </p:spPr>
        <p:txBody>
          <a:bodyPr/>
          <a:lstStyle/>
          <a:p>
            <a:endParaRPr lang="zh-CN" altLang="en-US"/>
          </a:p>
        </p:txBody>
      </p:sp>
      <p:sp>
        <p:nvSpPr>
          <p:cNvPr id="15426" name="任意多边形 15425"/>
          <p:cNvSpPr/>
          <p:nvPr/>
        </p:nvSpPr>
        <p:spPr>
          <a:xfrm>
            <a:off x="5264150" y="5743575"/>
            <a:ext cx="36513" cy="71438"/>
          </a:xfrm>
          <a:custGeom>
            <a:avLst/>
            <a:gdLst/>
            <a:ahLst/>
            <a:cxnLst/>
            <a:rect l="0" t="0" r="0" b="0"/>
            <a:pathLst>
              <a:path w="23" h="90">
                <a:moveTo>
                  <a:pt x="19" y="0"/>
                </a:moveTo>
                <a:lnTo>
                  <a:pt x="23" y="12"/>
                </a:lnTo>
                <a:lnTo>
                  <a:pt x="23" y="24"/>
                </a:lnTo>
                <a:lnTo>
                  <a:pt x="23" y="37"/>
                </a:lnTo>
                <a:lnTo>
                  <a:pt x="23" y="51"/>
                </a:lnTo>
                <a:lnTo>
                  <a:pt x="23" y="59"/>
                </a:lnTo>
                <a:lnTo>
                  <a:pt x="23" y="68"/>
                </a:lnTo>
                <a:lnTo>
                  <a:pt x="19" y="76"/>
                </a:lnTo>
                <a:lnTo>
                  <a:pt x="15" y="83"/>
                </a:lnTo>
                <a:lnTo>
                  <a:pt x="12" y="85"/>
                </a:lnTo>
                <a:lnTo>
                  <a:pt x="10" y="86"/>
                </a:lnTo>
                <a:lnTo>
                  <a:pt x="6" y="88"/>
                </a:lnTo>
                <a:lnTo>
                  <a:pt x="2" y="90"/>
                </a:lnTo>
                <a:lnTo>
                  <a:pt x="2" y="69"/>
                </a:lnTo>
                <a:lnTo>
                  <a:pt x="2" y="49"/>
                </a:lnTo>
                <a:lnTo>
                  <a:pt x="2" y="29"/>
                </a:lnTo>
                <a:lnTo>
                  <a:pt x="0" y="10"/>
                </a:lnTo>
                <a:lnTo>
                  <a:pt x="4" y="7"/>
                </a:lnTo>
                <a:lnTo>
                  <a:pt x="8" y="3"/>
                </a:lnTo>
                <a:lnTo>
                  <a:pt x="14" y="2"/>
                </a:lnTo>
                <a:lnTo>
                  <a:pt x="19" y="0"/>
                </a:lnTo>
                <a:close/>
              </a:path>
            </a:pathLst>
          </a:custGeom>
          <a:solidFill>
            <a:srgbClr val="FFFFFF"/>
          </a:solidFill>
          <a:ln w="9525">
            <a:noFill/>
          </a:ln>
        </p:spPr>
        <p:txBody>
          <a:bodyPr/>
          <a:lstStyle/>
          <a:p>
            <a:endParaRPr lang="zh-CN" altLang="en-US"/>
          </a:p>
        </p:txBody>
      </p:sp>
      <p:sp>
        <p:nvSpPr>
          <p:cNvPr id="15427" name="任意多边形 15426"/>
          <p:cNvSpPr/>
          <p:nvPr/>
        </p:nvSpPr>
        <p:spPr>
          <a:xfrm>
            <a:off x="5459413" y="5695950"/>
            <a:ext cx="47625" cy="87313"/>
          </a:xfrm>
          <a:custGeom>
            <a:avLst/>
            <a:gdLst/>
            <a:ahLst/>
            <a:cxnLst/>
            <a:rect l="0" t="0" r="0" b="0"/>
            <a:pathLst>
              <a:path w="30" h="110">
                <a:moveTo>
                  <a:pt x="21" y="0"/>
                </a:moveTo>
                <a:lnTo>
                  <a:pt x="26" y="20"/>
                </a:lnTo>
                <a:lnTo>
                  <a:pt x="30" y="42"/>
                </a:lnTo>
                <a:lnTo>
                  <a:pt x="28" y="66"/>
                </a:lnTo>
                <a:lnTo>
                  <a:pt x="21" y="86"/>
                </a:lnTo>
                <a:lnTo>
                  <a:pt x="19" y="93"/>
                </a:lnTo>
                <a:lnTo>
                  <a:pt x="17" y="100"/>
                </a:lnTo>
                <a:lnTo>
                  <a:pt x="11" y="106"/>
                </a:lnTo>
                <a:lnTo>
                  <a:pt x="6" y="110"/>
                </a:lnTo>
                <a:lnTo>
                  <a:pt x="4" y="108"/>
                </a:lnTo>
                <a:lnTo>
                  <a:pt x="4" y="103"/>
                </a:lnTo>
                <a:lnTo>
                  <a:pt x="4" y="100"/>
                </a:lnTo>
                <a:lnTo>
                  <a:pt x="6" y="95"/>
                </a:lnTo>
                <a:lnTo>
                  <a:pt x="6" y="78"/>
                </a:lnTo>
                <a:lnTo>
                  <a:pt x="8" y="61"/>
                </a:lnTo>
                <a:lnTo>
                  <a:pt x="6" y="42"/>
                </a:lnTo>
                <a:lnTo>
                  <a:pt x="2" y="25"/>
                </a:lnTo>
                <a:lnTo>
                  <a:pt x="2" y="20"/>
                </a:lnTo>
                <a:lnTo>
                  <a:pt x="0" y="15"/>
                </a:lnTo>
                <a:lnTo>
                  <a:pt x="0" y="10"/>
                </a:lnTo>
                <a:lnTo>
                  <a:pt x="2" y="7"/>
                </a:lnTo>
                <a:lnTo>
                  <a:pt x="8" y="5"/>
                </a:lnTo>
                <a:lnTo>
                  <a:pt x="11" y="3"/>
                </a:lnTo>
                <a:lnTo>
                  <a:pt x="17" y="2"/>
                </a:lnTo>
                <a:lnTo>
                  <a:pt x="21" y="0"/>
                </a:lnTo>
                <a:close/>
              </a:path>
            </a:pathLst>
          </a:custGeom>
          <a:solidFill>
            <a:srgbClr val="FFFFFF"/>
          </a:solidFill>
          <a:ln w="9525">
            <a:noFill/>
          </a:ln>
        </p:spPr>
        <p:txBody>
          <a:bodyPr/>
          <a:lstStyle/>
          <a:p>
            <a:endParaRPr lang="zh-CN" altLang="en-US"/>
          </a:p>
        </p:txBody>
      </p:sp>
      <p:sp>
        <p:nvSpPr>
          <p:cNvPr id="15428" name="任意多边形 15427"/>
          <p:cNvSpPr/>
          <p:nvPr/>
        </p:nvSpPr>
        <p:spPr>
          <a:xfrm>
            <a:off x="5686425" y="5421313"/>
            <a:ext cx="53975" cy="93662"/>
          </a:xfrm>
          <a:custGeom>
            <a:avLst/>
            <a:gdLst/>
            <a:ahLst/>
            <a:cxnLst/>
            <a:rect l="0" t="0" r="0" b="0"/>
            <a:pathLst>
              <a:path w="34" h="119">
                <a:moveTo>
                  <a:pt x="4" y="12"/>
                </a:moveTo>
                <a:lnTo>
                  <a:pt x="12" y="9"/>
                </a:lnTo>
                <a:lnTo>
                  <a:pt x="19" y="5"/>
                </a:lnTo>
                <a:lnTo>
                  <a:pt x="27" y="4"/>
                </a:lnTo>
                <a:lnTo>
                  <a:pt x="34" y="0"/>
                </a:lnTo>
                <a:lnTo>
                  <a:pt x="31" y="22"/>
                </a:lnTo>
                <a:lnTo>
                  <a:pt x="31" y="46"/>
                </a:lnTo>
                <a:lnTo>
                  <a:pt x="29" y="68"/>
                </a:lnTo>
                <a:lnTo>
                  <a:pt x="29" y="92"/>
                </a:lnTo>
                <a:lnTo>
                  <a:pt x="27" y="100"/>
                </a:lnTo>
                <a:lnTo>
                  <a:pt x="21" y="107"/>
                </a:lnTo>
                <a:lnTo>
                  <a:pt x="15" y="114"/>
                </a:lnTo>
                <a:lnTo>
                  <a:pt x="8" y="119"/>
                </a:lnTo>
                <a:lnTo>
                  <a:pt x="0" y="119"/>
                </a:lnTo>
                <a:lnTo>
                  <a:pt x="6" y="93"/>
                </a:lnTo>
                <a:lnTo>
                  <a:pt x="12" y="66"/>
                </a:lnTo>
                <a:lnTo>
                  <a:pt x="12" y="39"/>
                </a:lnTo>
                <a:lnTo>
                  <a:pt x="4" y="12"/>
                </a:lnTo>
                <a:close/>
              </a:path>
            </a:pathLst>
          </a:custGeom>
          <a:solidFill>
            <a:srgbClr val="FFFFFF"/>
          </a:solidFill>
          <a:ln w="9525">
            <a:noFill/>
          </a:ln>
        </p:spPr>
        <p:txBody>
          <a:bodyPr/>
          <a:lstStyle/>
          <a:p>
            <a:endParaRPr lang="zh-CN" altLang="en-US"/>
          </a:p>
        </p:txBody>
      </p:sp>
      <p:sp>
        <p:nvSpPr>
          <p:cNvPr id="15429" name="任意多边形 15428"/>
          <p:cNvSpPr/>
          <p:nvPr/>
        </p:nvSpPr>
        <p:spPr>
          <a:xfrm>
            <a:off x="5716588" y="5927725"/>
            <a:ext cx="63500" cy="88900"/>
          </a:xfrm>
          <a:custGeom>
            <a:avLst/>
            <a:gdLst/>
            <a:ahLst/>
            <a:cxnLst/>
            <a:rect l="0" t="0" r="0" b="0"/>
            <a:pathLst>
              <a:path w="40" h="111">
                <a:moveTo>
                  <a:pt x="12" y="11"/>
                </a:moveTo>
                <a:lnTo>
                  <a:pt x="15" y="6"/>
                </a:lnTo>
                <a:lnTo>
                  <a:pt x="21" y="3"/>
                </a:lnTo>
                <a:lnTo>
                  <a:pt x="29" y="1"/>
                </a:lnTo>
                <a:lnTo>
                  <a:pt x="36" y="0"/>
                </a:lnTo>
                <a:lnTo>
                  <a:pt x="40" y="27"/>
                </a:lnTo>
                <a:lnTo>
                  <a:pt x="40" y="55"/>
                </a:lnTo>
                <a:lnTo>
                  <a:pt x="36" y="82"/>
                </a:lnTo>
                <a:lnTo>
                  <a:pt x="25" y="106"/>
                </a:lnTo>
                <a:lnTo>
                  <a:pt x="19" y="108"/>
                </a:lnTo>
                <a:lnTo>
                  <a:pt x="13" y="111"/>
                </a:lnTo>
                <a:lnTo>
                  <a:pt x="6" y="111"/>
                </a:lnTo>
                <a:lnTo>
                  <a:pt x="0" y="111"/>
                </a:lnTo>
                <a:lnTo>
                  <a:pt x="6" y="88"/>
                </a:lnTo>
                <a:lnTo>
                  <a:pt x="10" y="62"/>
                </a:lnTo>
                <a:lnTo>
                  <a:pt x="12" y="37"/>
                </a:lnTo>
                <a:lnTo>
                  <a:pt x="12" y="11"/>
                </a:lnTo>
                <a:close/>
              </a:path>
            </a:pathLst>
          </a:custGeom>
          <a:solidFill>
            <a:srgbClr val="FFFFFF"/>
          </a:solidFill>
          <a:ln w="9525">
            <a:noFill/>
          </a:ln>
        </p:spPr>
        <p:txBody>
          <a:bodyPr/>
          <a:lstStyle/>
          <a:p>
            <a:endParaRPr lang="zh-CN" altLang="en-US"/>
          </a:p>
        </p:txBody>
      </p:sp>
      <p:sp>
        <p:nvSpPr>
          <p:cNvPr id="15430" name="任意多边形 15429"/>
          <p:cNvSpPr/>
          <p:nvPr/>
        </p:nvSpPr>
        <p:spPr>
          <a:xfrm>
            <a:off x="5837238" y="5392738"/>
            <a:ext cx="95250" cy="100012"/>
          </a:xfrm>
          <a:custGeom>
            <a:avLst/>
            <a:gdLst/>
            <a:ahLst/>
            <a:cxnLst/>
            <a:rect l="0" t="0" r="0" b="0"/>
            <a:pathLst>
              <a:path w="60" h="125">
                <a:moveTo>
                  <a:pt x="24" y="12"/>
                </a:moveTo>
                <a:lnTo>
                  <a:pt x="30" y="6"/>
                </a:lnTo>
                <a:lnTo>
                  <a:pt x="36" y="3"/>
                </a:lnTo>
                <a:lnTo>
                  <a:pt x="45" y="0"/>
                </a:lnTo>
                <a:lnTo>
                  <a:pt x="53" y="0"/>
                </a:lnTo>
                <a:lnTo>
                  <a:pt x="60" y="13"/>
                </a:lnTo>
                <a:lnTo>
                  <a:pt x="58" y="28"/>
                </a:lnTo>
                <a:lnTo>
                  <a:pt x="53" y="44"/>
                </a:lnTo>
                <a:lnTo>
                  <a:pt x="53" y="57"/>
                </a:lnTo>
                <a:lnTo>
                  <a:pt x="43" y="77"/>
                </a:lnTo>
                <a:lnTo>
                  <a:pt x="36" y="99"/>
                </a:lnTo>
                <a:lnTo>
                  <a:pt x="24" y="116"/>
                </a:lnTo>
                <a:lnTo>
                  <a:pt x="0" y="125"/>
                </a:lnTo>
                <a:lnTo>
                  <a:pt x="11" y="99"/>
                </a:lnTo>
                <a:lnTo>
                  <a:pt x="20" y="71"/>
                </a:lnTo>
                <a:lnTo>
                  <a:pt x="26" y="42"/>
                </a:lnTo>
                <a:lnTo>
                  <a:pt x="24" y="12"/>
                </a:lnTo>
                <a:close/>
              </a:path>
            </a:pathLst>
          </a:custGeom>
          <a:solidFill>
            <a:srgbClr val="FFFFFF"/>
          </a:solidFill>
          <a:ln w="9525">
            <a:noFill/>
          </a:ln>
        </p:spPr>
        <p:txBody>
          <a:bodyPr/>
          <a:lstStyle/>
          <a:p>
            <a:endParaRPr lang="zh-CN" altLang="en-US"/>
          </a:p>
        </p:txBody>
      </p:sp>
      <p:sp>
        <p:nvSpPr>
          <p:cNvPr id="15363" name="文本框 15362"/>
          <p:cNvSpPr txBox="1"/>
          <p:nvPr/>
        </p:nvSpPr>
        <p:spPr>
          <a:xfrm>
            <a:off x="2574925" y="3068638"/>
            <a:ext cx="309880" cy="368300"/>
          </a:xfrm>
          <a:prstGeom prst="rect">
            <a:avLst/>
          </a:prstGeom>
          <a:noFill/>
          <a:ln w="9525">
            <a:noFill/>
          </a:ln>
        </p:spPr>
        <p:txBody>
          <a:bodyPr wrap="none" anchor="t">
            <a:spAutoFit/>
          </a:bodyPr>
          <a:lstStyle/>
          <a:p>
            <a:pPr algn="l"/>
            <a:endParaRPr>
              <a:latin typeface="Times New Roman" panose="02020603050405020304" pitchFamily="18" charset="0"/>
              <a:ea typeface="宋体" panose="02010600030101010101" pitchFamily="2" charset="-122"/>
            </a:endParaRPr>
          </a:p>
        </p:txBody>
      </p:sp>
      <p:sp>
        <p:nvSpPr>
          <p:cNvPr id="15364" name="文本框 15363"/>
          <p:cNvSpPr txBox="1"/>
          <p:nvPr/>
        </p:nvSpPr>
        <p:spPr>
          <a:xfrm>
            <a:off x="1828800" y="1758950"/>
            <a:ext cx="309880" cy="521970"/>
          </a:xfrm>
          <a:prstGeom prst="rect">
            <a:avLst/>
          </a:prstGeom>
          <a:noFill/>
          <a:ln w="9525">
            <a:noFill/>
          </a:ln>
        </p:spPr>
        <p:txBody>
          <a:bodyPr wrap="none" anchor="t">
            <a:spAutoFit/>
          </a:bodyPr>
          <a:lstStyle/>
          <a:p>
            <a:pPr algn="l"/>
            <a:endParaRPr sz="2800" b="1">
              <a:latin typeface="隶书" panose="02010509060101010101" pitchFamily="49" charset="-122"/>
              <a:ea typeface="隶书" panose="02010509060101010101" pitchFamily="49" charset="-122"/>
            </a:endParaRPr>
          </a:p>
        </p:txBody>
      </p:sp>
      <p:sp>
        <p:nvSpPr>
          <p:cNvPr id="15362" name="文本框 15361"/>
          <p:cNvSpPr txBox="1"/>
          <p:nvPr/>
        </p:nvSpPr>
        <p:spPr>
          <a:xfrm>
            <a:off x="4419600" y="228600"/>
            <a:ext cx="2667000" cy="829945"/>
          </a:xfrm>
          <a:prstGeom prst="rect">
            <a:avLst/>
          </a:prstGeom>
          <a:solidFill>
            <a:schemeClr val="accent1"/>
          </a:solidFill>
          <a:ln w="9525">
            <a:noFill/>
          </a:ln>
        </p:spPr>
        <p:txBody>
          <a:bodyPr>
            <a:spAutoFit/>
          </a:bodyPr>
          <a:lstStyle/>
          <a:p>
            <a:pPr algn="l"/>
            <a:r>
              <a:rPr lang="zh-CN" altLang="en-US" sz="4800" b="1" dirty="0">
                <a:latin typeface="隶书" panose="02010509060101010101" pitchFamily="49" charset="-122"/>
                <a:ea typeface="隶书" panose="02010509060101010101" pitchFamily="49" charset="-122"/>
              </a:rPr>
              <a:t>课堂检测</a:t>
            </a:r>
            <a:endParaRPr lang="zh-CN" altLang="en-US" sz="4800" b="1">
              <a:latin typeface="隶书" panose="02010509060101010101" pitchFamily="49" charset="-122"/>
              <a:ea typeface="隶书" panose="02010509060101010101" pitchFamily="49" charset="-122"/>
            </a:endParaRPr>
          </a:p>
        </p:txBody>
      </p:sp>
      <p:sp>
        <p:nvSpPr>
          <p:cNvPr id="15443" name="文本框 15442"/>
          <p:cNvSpPr txBox="1"/>
          <p:nvPr/>
        </p:nvSpPr>
        <p:spPr>
          <a:xfrm>
            <a:off x="2057400" y="838200"/>
            <a:ext cx="9549765" cy="5459730"/>
          </a:xfrm>
          <a:prstGeom prst="rect">
            <a:avLst/>
          </a:prstGeom>
          <a:noFill/>
          <a:ln w="9525">
            <a:noFill/>
          </a:ln>
        </p:spPr>
        <p:txBody>
          <a:bodyPr wrap="square">
            <a:spAutoFit/>
          </a:bodyPr>
          <a:lstStyle/>
          <a:p>
            <a:pPr indent="0" algn="just">
              <a:lnSpc>
                <a:spcPct val="90000"/>
              </a:lnSpc>
              <a:spcBef>
                <a:spcPct val="20000"/>
              </a:spcBef>
              <a:buClr>
                <a:schemeClr val="folHlink"/>
              </a:buClr>
              <a:buSzPct val="60000"/>
              <a:buFont typeface="Wingdings" panose="05000000000000000000" pitchFamily="2" charset="2"/>
              <a:buNone/>
            </a:pPr>
            <a:endParaRPr lang="en-US" altLang="zh-CN" b="1" dirty="0">
              <a:latin typeface="Tahoma" panose="020B0604030504040204" pitchFamily="34" charset="0"/>
              <a:ea typeface="宋体" panose="02010600030101010101" pitchFamily="2" charset="-122"/>
            </a:endParaRPr>
          </a:p>
          <a:p>
            <a:pPr algn="just">
              <a:lnSpc>
                <a:spcPct val="90000"/>
              </a:lnSpc>
              <a:spcBef>
                <a:spcPct val="20000"/>
              </a:spcBef>
              <a:buClr>
                <a:schemeClr val="folHlink"/>
              </a:buClr>
              <a:buSzPct val="60000"/>
              <a:buFont typeface="Wingdings" panose="05000000000000000000" pitchFamily="2" charset="2"/>
              <a:buChar char="n"/>
            </a:pPr>
            <a:r>
              <a:rPr lang="en-US" altLang="zh-CN" sz="2800" b="1" dirty="0">
                <a:latin typeface="Tahoma" panose="020B0604030504040204" pitchFamily="34"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、下列关于杠杆的四种说法中，正确的是</a:t>
            </a:r>
            <a:r>
              <a:rPr lang="en-US" altLang="zh-CN" sz="2800" b="1" dirty="0">
                <a:latin typeface="Tahoma" panose="020B0604030504040204" pitchFamily="34" charset="0"/>
                <a:ea typeface="宋体" panose="02010600030101010101" pitchFamily="2" charset="-122"/>
              </a:rPr>
              <a:t>[          ]</a:t>
            </a:r>
          </a:p>
          <a:p>
            <a:pPr algn="just">
              <a:lnSpc>
                <a:spcPct val="90000"/>
              </a:lnSpc>
              <a:spcBef>
                <a:spcPct val="20000"/>
              </a:spcBef>
              <a:buClr>
                <a:schemeClr val="folHlink"/>
              </a:buClr>
              <a:buSzPct val="60000"/>
              <a:buFont typeface="Wingdings" panose="05000000000000000000" pitchFamily="2" charset="2"/>
              <a:buChar char="n"/>
            </a:pPr>
            <a:r>
              <a:rPr lang="en-US" altLang="zh-CN" sz="2800" b="1">
                <a:latin typeface="Tahoma" panose="020B0604030504040204" pitchFamily="34" charset="0"/>
                <a:ea typeface="宋体" panose="02010600030101010101" pitchFamily="2" charset="-122"/>
              </a:rPr>
              <a:t>A</a:t>
            </a:r>
            <a:r>
              <a:rPr lang="zh-CN" altLang="en-US" sz="2800" b="1">
                <a:latin typeface="Tahoma" panose="020B0604030504040204" pitchFamily="34" charset="0"/>
                <a:ea typeface="宋体" panose="02010600030101010101" pitchFamily="2" charset="-122"/>
              </a:rPr>
              <a:t>、</a:t>
            </a:r>
            <a:r>
              <a:rPr lang="zh-CN" altLang="en-US" sz="2800" b="1" dirty="0">
                <a:latin typeface="Times New Roman" panose="02020603050405020304" pitchFamily="18" charset="0"/>
                <a:ea typeface="宋体" panose="02010600030101010101" pitchFamily="2" charset="-122"/>
              </a:rPr>
              <a:t>力臂的长短只与力的作用点有关，而与力的方向无关</a:t>
            </a:r>
            <a:r>
              <a:rPr lang="zh-CN" altLang="en-US" sz="2800" b="1" dirty="0">
                <a:latin typeface="Tahoma" panose="020B0604030504040204" pitchFamily="34" charset="0"/>
                <a:ea typeface="宋体" panose="02010600030101010101" pitchFamily="2" charset="-122"/>
              </a:rPr>
              <a:t>   </a:t>
            </a:r>
            <a:endParaRPr lang="zh-CN" altLang="en-US" sz="2800" b="1">
              <a:latin typeface="Tahoma" panose="020B0604030504040204" pitchFamily="34" charset="0"/>
              <a:ea typeface="宋体" panose="02010600030101010101" pitchFamily="2" charset="-122"/>
            </a:endParaRPr>
          </a:p>
          <a:p>
            <a:pPr algn="just">
              <a:lnSpc>
                <a:spcPct val="90000"/>
              </a:lnSpc>
              <a:spcBef>
                <a:spcPct val="20000"/>
              </a:spcBef>
              <a:buClr>
                <a:schemeClr val="folHlink"/>
              </a:buClr>
              <a:buSzPct val="60000"/>
              <a:buFont typeface="Wingdings" panose="05000000000000000000" pitchFamily="2" charset="2"/>
              <a:buChar char="n"/>
            </a:pPr>
            <a:r>
              <a:rPr lang="en-US" altLang="zh-CN" sz="2800" b="1">
                <a:latin typeface="Tahoma" panose="020B0604030504040204" pitchFamily="34" charset="0"/>
                <a:ea typeface="宋体" panose="02010600030101010101" pitchFamily="2" charset="-122"/>
              </a:rPr>
              <a:t>B</a:t>
            </a:r>
            <a:r>
              <a:rPr lang="zh-CN" altLang="en-US" sz="2800" b="1" dirty="0">
                <a:latin typeface="Times New Roman" panose="02020603050405020304" pitchFamily="18" charset="0"/>
                <a:ea typeface="宋体" panose="02010600030101010101" pitchFamily="2" charset="-122"/>
              </a:rPr>
              <a:t>、杠杆不一定都有支点；</a:t>
            </a:r>
            <a:endParaRPr lang="zh-CN" altLang="en-US" sz="2800" b="1" dirty="0">
              <a:latin typeface="Tahoma" panose="020B0604030504040204" pitchFamily="34" charset="0"/>
              <a:ea typeface="宋体" panose="02010600030101010101" pitchFamily="2" charset="-122"/>
            </a:endParaRPr>
          </a:p>
          <a:p>
            <a:pPr algn="just">
              <a:lnSpc>
                <a:spcPct val="90000"/>
              </a:lnSpc>
              <a:spcBef>
                <a:spcPct val="20000"/>
              </a:spcBef>
              <a:buClr>
                <a:schemeClr val="folHlink"/>
              </a:buClr>
              <a:buSzPct val="60000"/>
              <a:buFont typeface="Wingdings" panose="05000000000000000000" pitchFamily="2" charset="2"/>
              <a:buChar char="n"/>
            </a:pPr>
            <a:r>
              <a:rPr lang="en-US" altLang="zh-CN" sz="2800" b="1">
                <a:latin typeface="Tahoma" panose="020B0604030504040204" pitchFamily="34" charset="0"/>
                <a:ea typeface="宋体" panose="02010600030101010101" pitchFamily="2" charset="-122"/>
              </a:rPr>
              <a:t>C</a:t>
            </a:r>
            <a:r>
              <a:rPr lang="zh-CN" altLang="en-US" sz="2800" b="1" dirty="0">
                <a:latin typeface="Times New Roman" panose="02020603050405020304" pitchFamily="18" charset="0"/>
                <a:ea typeface="宋体" panose="02010600030101010101" pitchFamily="2" charset="-122"/>
              </a:rPr>
              <a:t>、杠杆的支点可不在杠杆上；</a:t>
            </a:r>
          </a:p>
          <a:p>
            <a:pPr algn="just">
              <a:lnSpc>
                <a:spcPct val="90000"/>
              </a:lnSpc>
              <a:spcBef>
                <a:spcPct val="20000"/>
              </a:spcBef>
              <a:buClr>
                <a:schemeClr val="folHlink"/>
              </a:buClr>
              <a:buSzPct val="60000"/>
              <a:buFont typeface="Wingdings" panose="05000000000000000000" pitchFamily="2" charset="2"/>
              <a:buChar char="n"/>
            </a:pPr>
            <a:r>
              <a:rPr lang="en-US" altLang="zh-CN" sz="2800" b="1">
                <a:latin typeface="Tahoma" panose="020B0604030504040204" pitchFamily="34" charset="0"/>
                <a:ea typeface="宋体" panose="02010600030101010101" pitchFamily="2" charset="-122"/>
              </a:rPr>
              <a:t>D</a:t>
            </a:r>
            <a:r>
              <a:rPr lang="zh-CN" altLang="en-US" sz="2800" b="1" dirty="0">
                <a:latin typeface="Times New Roman" panose="02020603050405020304" pitchFamily="18" charset="0"/>
                <a:ea typeface="宋体" panose="02010600030101010101" pitchFamily="2" charset="-122"/>
              </a:rPr>
              <a:t>、力臂一定在杠杆上。</a:t>
            </a:r>
          </a:p>
          <a:p>
            <a:pPr algn="just">
              <a:lnSpc>
                <a:spcPct val="90000"/>
              </a:lnSpc>
              <a:spcBef>
                <a:spcPct val="20000"/>
              </a:spcBef>
              <a:buClr>
                <a:schemeClr val="folHlink"/>
              </a:buClr>
              <a:buSzPct val="60000"/>
              <a:buFont typeface="Wingdings" panose="05000000000000000000" pitchFamily="2" charset="2"/>
              <a:buChar char="n"/>
            </a:pPr>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、杠杆在动力和阻力作用下已处于平衡状态，采用下列办法不能使杠杆继续平衡的是</a:t>
            </a:r>
            <a:r>
              <a:rPr lang="en-US" altLang="zh-CN" sz="2800" b="1" dirty="0">
                <a:latin typeface="Times New Roman" panose="02020603050405020304" pitchFamily="18" charset="0"/>
                <a:ea typeface="宋体" panose="02010600030101010101" pitchFamily="2" charset="-122"/>
              </a:rPr>
              <a:t>……………………………[         ]</a:t>
            </a:r>
          </a:p>
          <a:p>
            <a:pPr algn="just">
              <a:lnSpc>
                <a:spcPct val="90000"/>
              </a:lnSpc>
              <a:spcBef>
                <a:spcPct val="20000"/>
              </a:spcBef>
              <a:buClr>
                <a:schemeClr val="folHlink"/>
              </a:buClr>
              <a:buSzPct val="60000"/>
              <a:buFont typeface="Wingdings" panose="05000000000000000000" pitchFamily="2" charset="2"/>
              <a:buChar char="n"/>
            </a:pPr>
            <a:r>
              <a:rPr lang="en-US" altLang="zh-CN" sz="2800" b="1" dirty="0">
                <a:latin typeface="Times New Roman" panose="02020603050405020304" pitchFamily="18" charset="0"/>
                <a:ea typeface="宋体" panose="02010600030101010101" pitchFamily="2" charset="-122"/>
              </a:rPr>
              <a:t>A</a:t>
            </a:r>
            <a:r>
              <a:rPr lang="zh-CN" altLang="en-US" sz="2800" b="1" dirty="0">
                <a:latin typeface="Times New Roman" panose="02020603050405020304" pitchFamily="18" charset="0"/>
                <a:ea typeface="宋体" panose="02010600030101010101" pitchFamily="2" charset="-122"/>
              </a:rPr>
              <a:t>、对杠杆再施加一个力，这个力的作用线通过支点；</a:t>
            </a:r>
          </a:p>
          <a:p>
            <a:pPr algn="just">
              <a:lnSpc>
                <a:spcPct val="90000"/>
              </a:lnSpc>
              <a:spcBef>
                <a:spcPct val="20000"/>
              </a:spcBef>
              <a:buClr>
                <a:schemeClr val="folHlink"/>
              </a:buClr>
              <a:buSzPct val="60000"/>
              <a:buFont typeface="Wingdings" panose="05000000000000000000" pitchFamily="2" charset="2"/>
              <a:buChar char="n"/>
            </a:pPr>
            <a:r>
              <a:rPr lang="en-US" altLang="zh-CN" sz="2800" b="1" dirty="0">
                <a:latin typeface="Times New Roman" panose="02020603050405020304" pitchFamily="18" charset="0"/>
                <a:ea typeface="宋体" panose="02010600030101010101" pitchFamily="2" charset="-122"/>
              </a:rPr>
              <a:t>B</a:t>
            </a:r>
            <a:r>
              <a:rPr lang="zh-CN" altLang="en-US" sz="2800" b="1" dirty="0">
                <a:latin typeface="Times New Roman" panose="02020603050405020304" pitchFamily="18" charset="0"/>
                <a:ea typeface="宋体" panose="02010600030101010101" pitchFamily="2" charset="-122"/>
              </a:rPr>
              <a:t>、对杠杆再施加一个力，使这个力作用在杠杆的中心；</a:t>
            </a:r>
          </a:p>
          <a:p>
            <a:pPr algn="just">
              <a:lnSpc>
                <a:spcPct val="90000"/>
              </a:lnSpc>
              <a:spcBef>
                <a:spcPct val="20000"/>
              </a:spcBef>
              <a:buClr>
                <a:schemeClr val="folHlink"/>
              </a:buClr>
              <a:buSzPct val="60000"/>
              <a:buFont typeface="Wingdings" panose="05000000000000000000" pitchFamily="2" charset="2"/>
              <a:buChar char="n"/>
            </a:pPr>
            <a:r>
              <a:rPr lang="en-US" altLang="zh-CN" sz="2800" b="1" dirty="0">
                <a:latin typeface="Times New Roman" panose="02020603050405020304" pitchFamily="18" charset="0"/>
                <a:ea typeface="宋体" panose="02010600030101010101" pitchFamily="2" charset="-122"/>
              </a:rPr>
              <a:t>C</a:t>
            </a:r>
            <a:r>
              <a:rPr lang="zh-CN" altLang="en-US" sz="2800" b="1" dirty="0">
                <a:latin typeface="Times New Roman" panose="02020603050405020304" pitchFamily="18" charset="0"/>
                <a:ea typeface="宋体" panose="02010600030101010101" pitchFamily="2" charset="-122"/>
              </a:rPr>
              <a:t>、使动力和阻力同时增大为原来的</a:t>
            </a:r>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倍；</a:t>
            </a:r>
          </a:p>
          <a:p>
            <a:pPr algn="just">
              <a:lnSpc>
                <a:spcPct val="90000"/>
              </a:lnSpc>
              <a:spcBef>
                <a:spcPct val="20000"/>
              </a:spcBef>
              <a:buClr>
                <a:schemeClr val="folHlink"/>
              </a:buClr>
              <a:buSzPct val="60000"/>
              <a:buFont typeface="Wingdings" panose="05000000000000000000" pitchFamily="2" charset="2"/>
              <a:buChar char="n"/>
            </a:pPr>
            <a:r>
              <a:rPr lang="en-US" altLang="zh-CN" sz="2800" b="1" dirty="0">
                <a:latin typeface="Times New Roman" panose="02020603050405020304" pitchFamily="18" charset="0"/>
                <a:ea typeface="宋体" panose="02010600030101010101" pitchFamily="2" charset="-122"/>
              </a:rPr>
              <a:t>D</a:t>
            </a:r>
            <a:r>
              <a:rPr lang="zh-CN" altLang="en-US" sz="2800" b="1" dirty="0">
                <a:latin typeface="Times New Roman" panose="02020603050405020304" pitchFamily="18" charset="0"/>
                <a:ea typeface="宋体" panose="02010600030101010101" pitchFamily="2" charset="-122"/>
              </a:rPr>
              <a:t>、使动力臂和阻力臂同时减小为原来的</a:t>
            </a:r>
            <a:r>
              <a:rPr lang="en-US" altLang="zh-CN" sz="2800" b="1" dirty="0">
                <a:latin typeface="Times New Roman" panose="02020603050405020304" pitchFamily="18" charset="0"/>
                <a:ea typeface="宋体" panose="02010600030101010101" pitchFamily="2" charset="-122"/>
              </a:rPr>
              <a:t>1/2</a:t>
            </a:r>
            <a:r>
              <a:rPr lang="zh-CN" altLang="en-US" sz="2800" b="1" dirty="0">
                <a:latin typeface="Times New Roman" panose="02020603050405020304" pitchFamily="18" charset="0"/>
                <a:ea typeface="宋体" panose="02010600030101010101" pitchFamily="2" charset="-122"/>
              </a:rPr>
              <a:t>倍。</a:t>
            </a:r>
            <a:endParaRPr lang="zh-CN" altLang="en-US" sz="2800" b="1">
              <a:latin typeface="Times New Roman" panose="02020603050405020304" pitchFamily="18" charset="0"/>
              <a:ea typeface="宋体" panose="02010600030101010101" pitchFamily="2" charset="-122"/>
            </a:endParaRPr>
          </a:p>
        </p:txBody>
      </p:sp>
      <p:grpSp>
        <p:nvGrpSpPr>
          <p:cNvPr id="4111" name="组合 4110"/>
          <p:cNvGrpSpPr/>
          <p:nvPr/>
        </p:nvGrpSpPr>
        <p:grpSpPr>
          <a:xfrm>
            <a:off x="549910" y="94615"/>
            <a:ext cx="11835765" cy="696341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矩形 5134"/>
          <p:cNvSpPr/>
          <p:nvPr/>
        </p:nvSpPr>
        <p:spPr>
          <a:xfrm rot="-35551">
            <a:off x="5410200" y="457200"/>
            <a:ext cx="1976438" cy="1300163"/>
          </a:xfrm>
          <a:prstGeom prst="rect">
            <a:avLst/>
          </a:prstGeom>
        </p:spPr>
        <p:txBody>
          <a:bodyPr wrap="none" fromWordArt="1">
            <a:prstTxWarp prst="textDeflate">
              <a:avLst>
                <a:gd name="adj" fmla="val 14931"/>
              </a:avLst>
            </a:prstTxWarp>
            <a:normAutofit/>
          </a:bodyPr>
          <a:lstStyle/>
          <a:p>
            <a:pPr algn="ctr"/>
            <a:r>
              <a:rPr lang="zh-CN" altLang="en-US" sz="3200">
                <a:ln w="9525" cap="flat" cmpd="sng">
                  <a:solidFill>
                    <a:srgbClr val="000000"/>
                  </a:solidFill>
                  <a:prstDash val="solid"/>
                  <a:headEnd type="none" w="med" len="med"/>
                  <a:tailEnd type="none" w="med" len="med"/>
                </a:ln>
                <a:solidFill>
                  <a:srgbClr val="FF0000"/>
                </a:solidFill>
                <a:latin typeface="宋体" panose="02010600030101010101" pitchFamily="2" charset="-122"/>
                <a:ea typeface="宋体" panose="02010600030101010101" pitchFamily="2" charset="-122"/>
              </a:rPr>
              <a:t>教学目标</a:t>
            </a:r>
          </a:p>
        </p:txBody>
      </p:sp>
      <p:sp>
        <p:nvSpPr>
          <p:cNvPr id="5169" name="文本框 5168"/>
          <p:cNvSpPr txBox="1"/>
          <p:nvPr/>
        </p:nvSpPr>
        <p:spPr>
          <a:xfrm>
            <a:off x="589915" y="1398905"/>
            <a:ext cx="11172190" cy="4184650"/>
          </a:xfrm>
          <a:prstGeom prst="rect">
            <a:avLst/>
          </a:prstGeom>
          <a:noFill/>
          <a:ln w="9525">
            <a:noFill/>
          </a:ln>
        </p:spPr>
        <p:txBody>
          <a:bodyPr wrap="square">
            <a:spAutoFit/>
          </a:bodyPr>
          <a:lstStyle/>
          <a:p>
            <a:pPr algn="just">
              <a:spcBef>
                <a:spcPct val="50000"/>
              </a:spcBef>
            </a:pPr>
            <a:r>
              <a:rPr lang="zh-CN" altLang="en-US" sz="2800" b="1" dirty="0">
                <a:solidFill>
                  <a:srgbClr val="FF0000"/>
                </a:solidFill>
                <a:latin typeface="Times New Roman" panose="02020603050405020304" pitchFamily="18" charset="0"/>
                <a:ea typeface="楷体_GB2312" pitchFamily="49" charset="-122"/>
              </a:rPr>
              <a:t>认知目标</a:t>
            </a:r>
            <a:endParaRPr lang="zh-CN" altLang="en-US" b="1" dirty="0">
              <a:solidFill>
                <a:srgbClr val="FF0000"/>
              </a:solidFill>
              <a:latin typeface="Times New Roman" panose="02020603050405020304" pitchFamily="18" charset="0"/>
              <a:ea typeface="楷体_GB2312" pitchFamily="49" charset="-122"/>
            </a:endParaRPr>
          </a:p>
          <a:p>
            <a:pPr algn="just">
              <a:spcBef>
                <a:spcPct val="50000"/>
              </a:spcBef>
            </a:pPr>
            <a:r>
              <a:rPr lang="en-US" altLang="zh-CN" sz="2800" b="1" dirty="0">
                <a:solidFill>
                  <a:srgbClr val="808080"/>
                </a:solidFill>
                <a:latin typeface="Times New Roman" panose="02020603050405020304" pitchFamily="18" charset="0"/>
                <a:ea typeface="楷体_GB2312" pitchFamily="49" charset="-122"/>
              </a:rPr>
              <a:t>1</a:t>
            </a:r>
            <a:r>
              <a:rPr lang="zh-CN" altLang="en-US" sz="2800" b="1" dirty="0">
                <a:solidFill>
                  <a:srgbClr val="808080"/>
                </a:solidFill>
                <a:latin typeface="Times New Roman" panose="02020603050405020304" pitchFamily="18" charset="0"/>
                <a:ea typeface="楷体_GB2312" pitchFamily="49" charset="-122"/>
              </a:rPr>
              <a:t>、</a:t>
            </a:r>
            <a:r>
              <a:rPr lang="zh-CN" altLang="en-US" sz="2800" b="1" dirty="0">
                <a:solidFill>
                  <a:srgbClr val="808080"/>
                </a:solidFill>
                <a:latin typeface="黑体" panose="02010609060101010101" pitchFamily="2" charset="-122"/>
                <a:ea typeface="黑体" panose="02010609060101010101" pitchFamily="2" charset="-122"/>
              </a:rPr>
              <a:t>知道什么是杠杆。能从常见的工具中辨认出杠杆。</a:t>
            </a:r>
            <a:endParaRPr lang="zh-CN" altLang="en-US" sz="2800" b="1" dirty="0">
              <a:solidFill>
                <a:schemeClr val="bg1"/>
              </a:solidFill>
              <a:effectDag name="">
                <a:effect ref="fillLine"/>
                <a:cont type="tree" name="">
                  <a:effect ref="fillLine"/>
                  <a:outerShdw dist="38100" dir="13500000" algn="br">
                    <a:srgbClr val="FFFFFF"/>
                  </a:outerShdw>
                </a:cont>
                <a:cont type="tree" name="">
                  <a:effect ref="fillLine"/>
                  <a:outerShdw dist="38100" dir="2700000" algn="tl">
                    <a:srgbClr val="999999"/>
                  </a:outerShdw>
                </a:cont>
              </a:effectDag>
              <a:latin typeface="黑体" panose="02010609060101010101" pitchFamily="2" charset="-122"/>
              <a:ea typeface="黑体" panose="02010609060101010101" pitchFamily="2" charset="-122"/>
            </a:endParaRPr>
          </a:p>
          <a:p>
            <a:pPr algn="just">
              <a:spcBef>
                <a:spcPct val="50000"/>
              </a:spcBef>
            </a:pPr>
            <a:r>
              <a:rPr lang="en-US" altLang="zh-CN" sz="2800" b="1" dirty="0">
                <a:solidFill>
                  <a:srgbClr val="808080"/>
                </a:solidFill>
                <a:latin typeface="黑体" panose="02010609060101010101" pitchFamily="2" charset="-122"/>
                <a:ea typeface="黑体" panose="02010609060101010101" pitchFamily="2" charset="-122"/>
              </a:rPr>
              <a:t>2</a:t>
            </a:r>
            <a:r>
              <a:rPr lang="zh-CN" altLang="en-US" sz="2800" b="1" dirty="0">
                <a:solidFill>
                  <a:srgbClr val="808080"/>
                </a:solidFill>
                <a:latin typeface="黑体" panose="02010609060101010101" pitchFamily="2" charset="-122"/>
                <a:ea typeface="黑体" panose="02010609060101010101" pitchFamily="2" charset="-122"/>
              </a:rPr>
              <a:t>、知道有关杠杆的一些名词术语。理解力臂的概念。会画杠杆的力臂。</a:t>
            </a:r>
            <a:endParaRPr lang="zh-CN" altLang="en-US" sz="2800" b="1" dirty="0">
              <a:solidFill>
                <a:schemeClr val="bg1"/>
              </a:solidFill>
              <a:effectDag name="">
                <a:effect ref="fillLine"/>
                <a:cont type="tree" name="">
                  <a:effect ref="fillLine"/>
                  <a:outerShdw dist="38100" dir="13500000" algn="br">
                    <a:srgbClr val="FFFFFF"/>
                  </a:outerShdw>
                </a:cont>
                <a:cont type="tree" name="">
                  <a:effect ref="fillLine"/>
                  <a:outerShdw dist="38100" dir="2700000" algn="tl">
                    <a:srgbClr val="999999"/>
                  </a:outerShdw>
                </a:cont>
              </a:effectDag>
              <a:latin typeface="黑体" panose="02010609060101010101" pitchFamily="2" charset="-122"/>
              <a:ea typeface="黑体" panose="02010609060101010101" pitchFamily="2" charset="-122"/>
            </a:endParaRPr>
          </a:p>
          <a:p>
            <a:pPr algn="just">
              <a:spcBef>
                <a:spcPct val="50000"/>
              </a:spcBef>
            </a:pPr>
            <a:r>
              <a:rPr lang="en-US" altLang="zh-CN" sz="2800" b="1" dirty="0">
                <a:solidFill>
                  <a:srgbClr val="808080"/>
                </a:solidFill>
                <a:latin typeface="黑体" panose="02010609060101010101" pitchFamily="2" charset="-122"/>
                <a:ea typeface="黑体" panose="02010609060101010101" pitchFamily="2" charset="-122"/>
              </a:rPr>
              <a:t>3</a:t>
            </a:r>
            <a:r>
              <a:rPr lang="zh-CN" altLang="en-US" sz="2800" b="1" dirty="0">
                <a:solidFill>
                  <a:srgbClr val="808080"/>
                </a:solidFill>
                <a:latin typeface="黑体" panose="02010609060101010101" pitchFamily="2" charset="-122"/>
                <a:ea typeface="黑体" panose="02010609060101010101" pitchFamily="2" charset="-122"/>
              </a:rPr>
              <a:t>、理解杠杆的平衡条件，并能用来解决简单的问题。</a:t>
            </a:r>
          </a:p>
          <a:p>
            <a:pPr algn="just">
              <a:spcBef>
                <a:spcPct val="50000"/>
              </a:spcBef>
            </a:pPr>
            <a:r>
              <a:rPr lang="zh-CN" altLang="en-US" sz="2800" b="1" dirty="0">
                <a:solidFill>
                  <a:srgbClr val="FF0000"/>
                </a:solidFill>
                <a:latin typeface="黑体" panose="02010609060101010101" pitchFamily="2" charset="-122"/>
                <a:ea typeface="黑体" panose="02010609060101010101" pitchFamily="2" charset="-122"/>
              </a:rPr>
              <a:t>能力目标</a:t>
            </a:r>
            <a:r>
              <a:rPr lang="zh-CN" altLang="en-US" sz="2800" b="1" dirty="0">
                <a:solidFill>
                  <a:srgbClr val="808080"/>
                </a:solidFill>
                <a:latin typeface="黑体" panose="02010609060101010101" pitchFamily="2" charset="-122"/>
                <a:ea typeface="黑体" panose="02010609060101010101" pitchFamily="2" charset="-122"/>
              </a:rPr>
              <a:t>：通过实验操作和分析培养学生的观察分析实验现象的能力和抽象思维能力。</a:t>
            </a:r>
          </a:p>
          <a:p>
            <a:pPr algn="just">
              <a:spcBef>
                <a:spcPct val="50000"/>
              </a:spcBef>
            </a:pPr>
            <a:r>
              <a:rPr lang="zh-CN" altLang="en-US" sz="2800" b="1" dirty="0">
                <a:solidFill>
                  <a:srgbClr val="FF0000"/>
                </a:solidFill>
                <a:latin typeface="黑体" panose="02010609060101010101" pitchFamily="2" charset="-122"/>
                <a:ea typeface="黑体" panose="02010609060101010101" pitchFamily="2" charset="-122"/>
              </a:rPr>
              <a:t>情感目标</a:t>
            </a:r>
            <a:r>
              <a:rPr lang="zh-CN" altLang="en-US" sz="2800" b="1" dirty="0">
                <a:solidFill>
                  <a:srgbClr val="808080"/>
                </a:solidFill>
                <a:latin typeface="黑体" panose="02010609060101010101" pitchFamily="2" charset="-122"/>
                <a:ea typeface="黑体" panose="02010609060101010101" pitchFamily="2" charset="-122"/>
              </a:rPr>
              <a:t>：通过实验的操作和分析培养的实事求是的科学态度。</a:t>
            </a:r>
            <a:endParaRPr lang="zh-CN" altLang="en-US" sz="2800" b="1">
              <a:latin typeface="Times New Roman" panose="02020603050405020304" pitchFamily="18" charset="0"/>
              <a:ea typeface="宋体" panose="02010600030101010101" pitchFamily="2" charset="-122"/>
            </a:endParaRPr>
          </a:p>
        </p:txBody>
      </p:sp>
      <p:sp>
        <p:nvSpPr>
          <p:cNvPr id="5173" name="文本框 5172"/>
          <p:cNvSpPr txBox="1"/>
          <p:nvPr/>
        </p:nvSpPr>
        <p:spPr>
          <a:xfrm>
            <a:off x="4417060" y="321310"/>
            <a:ext cx="3962400" cy="368300"/>
          </a:xfrm>
          <a:prstGeom prst="rect">
            <a:avLst/>
          </a:prstGeom>
          <a:noFill/>
          <a:ln w="9525">
            <a:noFill/>
          </a:ln>
        </p:spPr>
        <p:txBody>
          <a:bodyPr>
            <a:spAutoFit/>
          </a:bodyPr>
          <a:lstStyle/>
          <a:p>
            <a:pPr>
              <a:spcBef>
                <a:spcPct val="50000"/>
              </a:spcBef>
            </a:pPr>
            <a:endParaRPr>
              <a:latin typeface="Times New Roman" panose="02020603050405020304" pitchFamily="18" charset="0"/>
              <a:ea typeface="宋体" panose="02010600030101010101" pitchFamily="2" charset="-122"/>
            </a:endParaRPr>
          </a:p>
        </p:txBody>
      </p:sp>
      <p:grpSp>
        <p:nvGrpSpPr>
          <p:cNvPr id="4111" name="组合 4110"/>
          <p:cNvGrpSpPr/>
          <p:nvPr/>
        </p:nvGrpSpPr>
        <p:grpSpPr>
          <a:xfrm>
            <a:off x="86360" y="0"/>
            <a:ext cx="11835765" cy="685800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888365" y="263525"/>
            <a:ext cx="3620770" cy="1066165"/>
          </a:xfrm>
        </p:spPr>
        <p:txBody>
          <a:bodyPr vert="horz" wrap="square" lIns="91440" tIns="45720" rIns="91440" bIns="45720" anchor="ctr"/>
          <a:lstStyle/>
          <a:p>
            <a:pPr eaLnBrk="1" hangingPunct="1"/>
            <a:r>
              <a:rPr lang="zh-CN" altLang="en-US" dirty="0">
                <a:latin typeface="黑体" panose="02010609060101010101" pitchFamily="2" charset="-122"/>
                <a:ea typeface="黑体" panose="02010609060101010101" pitchFamily="2" charset="-122"/>
              </a:rPr>
              <a:t>一、杠杆？</a:t>
            </a:r>
          </a:p>
        </p:txBody>
      </p:sp>
      <p:grpSp>
        <p:nvGrpSpPr>
          <p:cNvPr id="2" name="Group 4"/>
          <p:cNvGrpSpPr/>
          <p:nvPr/>
        </p:nvGrpSpPr>
        <p:grpSpPr>
          <a:xfrm>
            <a:off x="4612640" y="1271905"/>
            <a:ext cx="3312160" cy="2854325"/>
            <a:chOff x="0" y="0"/>
            <a:chExt cx="3220" cy="2358"/>
          </a:xfrm>
        </p:grpSpPr>
        <p:grpSp>
          <p:nvGrpSpPr>
            <p:cNvPr id="6159" name="Group 5"/>
            <p:cNvGrpSpPr>
              <a:grpSpLocks noChangeAspect="1"/>
            </p:cNvGrpSpPr>
            <p:nvPr/>
          </p:nvGrpSpPr>
          <p:grpSpPr>
            <a:xfrm>
              <a:off x="0" y="0"/>
              <a:ext cx="3220" cy="2358"/>
              <a:chOff x="0" y="0"/>
              <a:chExt cx="3220" cy="2358"/>
            </a:xfrm>
          </p:grpSpPr>
          <p:pic>
            <p:nvPicPr>
              <p:cNvPr id="6161" name="Picture 6" descr="11副本"/>
              <p:cNvPicPr>
                <a:picLocks noChangeAspect="1"/>
              </p:cNvPicPr>
              <p:nvPr/>
            </p:nvPicPr>
            <p:blipFill>
              <a:blip r:embed="rId2"/>
              <a:stretch>
                <a:fillRect/>
              </a:stretch>
            </p:blipFill>
            <p:spPr>
              <a:xfrm>
                <a:off x="0" y="0"/>
                <a:ext cx="3220" cy="2358"/>
              </a:xfrm>
              <a:prstGeom prst="rect">
                <a:avLst/>
              </a:prstGeom>
              <a:noFill/>
              <a:ln w="9525">
                <a:noFill/>
              </a:ln>
            </p:spPr>
          </p:pic>
          <p:pic>
            <p:nvPicPr>
              <p:cNvPr id="6162" name="Picture 7" descr="跷跷板"/>
              <p:cNvPicPr>
                <a:picLocks noChangeAspect="1"/>
              </p:cNvPicPr>
              <p:nvPr/>
            </p:nvPicPr>
            <p:blipFill>
              <a:blip r:embed="rId3"/>
              <a:stretch>
                <a:fillRect/>
              </a:stretch>
            </p:blipFill>
            <p:spPr>
              <a:xfrm>
                <a:off x="181" y="220"/>
                <a:ext cx="2680" cy="1866"/>
              </a:xfrm>
              <a:prstGeom prst="rect">
                <a:avLst/>
              </a:prstGeom>
              <a:noFill/>
              <a:ln w="9525">
                <a:noFill/>
              </a:ln>
            </p:spPr>
          </p:pic>
        </p:grpSp>
        <p:sp>
          <p:nvSpPr>
            <p:cNvPr id="6152" name="Rectangle 8"/>
            <p:cNvSpPr>
              <a:spLocks noChangeArrowheads="1"/>
            </p:cNvSpPr>
            <p:nvPr/>
          </p:nvSpPr>
          <p:spPr bwMode="auto">
            <a:xfrm>
              <a:off x="459" y="214"/>
              <a:ext cx="1595" cy="431"/>
            </a:xfrm>
            <a:prstGeom prst="rect">
              <a:avLst/>
            </a:prstGeom>
            <a:noFill/>
            <a:ln w="9525">
              <a:noFill/>
              <a:miter lim="800000"/>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CC0000"/>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Arial" panose="020B0604020202020204" pitchFamily="34" charset="0"/>
                </a:rPr>
                <a:t>跷跷板</a:t>
              </a:r>
            </a:p>
          </p:txBody>
        </p:sp>
      </p:grpSp>
      <p:grpSp>
        <p:nvGrpSpPr>
          <p:cNvPr id="4" name="Group 9"/>
          <p:cNvGrpSpPr/>
          <p:nvPr/>
        </p:nvGrpSpPr>
        <p:grpSpPr>
          <a:xfrm>
            <a:off x="609600" y="1360805"/>
            <a:ext cx="3349625" cy="2724785"/>
            <a:chOff x="-504" y="0"/>
            <a:chExt cx="2110" cy="1542"/>
          </a:xfrm>
        </p:grpSpPr>
        <p:grpSp>
          <p:nvGrpSpPr>
            <p:cNvPr id="6155" name="Group 10"/>
            <p:cNvGrpSpPr>
              <a:grpSpLocks noChangeAspect="1"/>
            </p:cNvGrpSpPr>
            <p:nvPr/>
          </p:nvGrpSpPr>
          <p:grpSpPr>
            <a:xfrm>
              <a:off x="-504" y="0"/>
              <a:ext cx="2110" cy="1542"/>
              <a:chOff x="-504" y="0"/>
              <a:chExt cx="2110" cy="2067"/>
            </a:xfrm>
          </p:grpSpPr>
          <p:pic>
            <p:nvPicPr>
              <p:cNvPr id="6157" name="Picture 11" descr="11副本"/>
              <p:cNvPicPr>
                <a:picLocks noChangeAspect="1"/>
              </p:cNvPicPr>
              <p:nvPr/>
            </p:nvPicPr>
            <p:blipFill>
              <a:blip r:embed="rId2"/>
              <a:stretch>
                <a:fillRect/>
              </a:stretch>
            </p:blipFill>
            <p:spPr>
              <a:xfrm>
                <a:off x="-504" y="0"/>
                <a:ext cx="1950" cy="2067"/>
              </a:xfrm>
              <a:prstGeom prst="rect">
                <a:avLst/>
              </a:prstGeom>
              <a:noFill/>
              <a:ln w="9525">
                <a:noFill/>
              </a:ln>
            </p:spPr>
          </p:pic>
          <p:pic>
            <p:nvPicPr>
              <p:cNvPr id="6158" name="Picture 12" descr="羊角锤"/>
              <p:cNvPicPr>
                <a:picLocks noChangeAspect="1"/>
              </p:cNvPicPr>
              <p:nvPr/>
            </p:nvPicPr>
            <p:blipFill>
              <a:blip r:embed="rId4"/>
              <a:stretch>
                <a:fillRect/>
              </a:stretch>
            </p:blipFill>
            <p:spPr>
              <a:xfrm>
                <a:off x="181" y="227"/>
                <a:ext cx="1425" cy="1509"/>
              </a:xfrm>
              <a:prstGeom prst="rect">
                <a:avLst/>
              </a:prstGeom>
              <a:noFill/>
              <a:ln w="9525">
                <a:noFill/>
              </a:ln>
            </p:spPr>
          </p:pic>
        </p:grpSp>
        <p:sp>
          <p:nvSpPr>
            <p:cNvPr id="3" name="Rectangle 13"/>
            <p:cNvSpPr>
              <a:spLocks noChangeArrowheads="1"/>
            </p:cNvSpPr>
            <p:nvPr/>
          </p:nvSpPr>
          <p:spPr bwMode="auto">
            <a:xfrm>
              <a:off x="-504" y="169"/>
              <a:ext cx="861" cy="295"/>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CC0000"/>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Arial" panose="020B0604020202020204" pitchFamily="34" charset="0"/>
                </a:rPr>
                <a:t>羊角锤</a:t>
              </a:r>
            </a:p>
          </p:txBody>
        </p:sp>
      </p:grpSp>
      <p:grpSp>
        <p:nvGrpSpPr>
          <p:cNvPr id="6" name="Group 14"/>
          <p:cNvGrpSpPr/>
          <p:nvPr/>
        </p:nvGrpSpPr>
        <p:grpSpPr>
          <a:xfrm>
            <a:off x="669608" y="4140835"/>
            <a:ext cx="3094037" cy="2232025"/>
            <a:chOff x="0" y="0"/>
            <a:chExt cx="1949" cy="1406"/>
          </a:xfrm>
        </p:grpSpPr>
        <p:grpSp>
          <p:nvGrpSpPr>
            <p:cNvPr id="6151" name="Group 15"/>
            <p:cNvGrpSpPr>
              <a:grpSpLocks noChangeAspect="1"/>
            </p:cNvGrpSpPr>
            <p:nvPr/>
          </p:nvGrpSpPr>
          <p:grpSpPr>
            <a:xfrm>
              <a:off x="0" y="0"/>
              <a:ext cx="1949" cy="1406"/>
              <a:chOff x="0" y="0"/>
              <a:chExt cx="2495" cy="1769"/>
            </a:xfrm>
          </p:grpSpPr>
          <p:pic>
            <p:nvPicPr>
              <p:cNvPr id="6153" name="Picture 16" descr="11副本"/>
              <p:cNvPicPr>
                <a:picLocks noChangeAspect="1"/>
              </p:cNvPicPr>
              <p:nvPr/>
            </p:nvPicPr>
            <p:blipFill>
              <a:blip r:embed="rId2"/>
              <a:stretch>
                <a:fillRect/>
              </a:stretch>
            </p:blipFill>
            <p:spPr>
              <a:xfrm>
                <a:off x="0" y="0"/>
                <a:ext cx="2495" cy="1769"/>
              </a:xfrm>
              <a:prstGeom prst="rect">
                <a:avLst/>
              </a:prstGeom>
              <a:noFill/>
              <a:ln w="9525">
                <a:noFill/>
              </a:ln>
            </p:spPr>
          </p:pic>
          <p:pic>
            <p:nvPicPr>
              <p:cNvPr id="6154" name="Picture 17" descr="06"/>
              <p:cNvPicPr>
                <a:picLocks noChangeAspect="1"/>
              </p:cNvPicPr>
              <p:nvPr/>
            </p:nvPicPr>
            <p:blipFill>
              <a:blip r:embed="rId5"/>
              <a:stretch>
                <a:fillRect/>
              </a:stretch>
            </p:blipFill>
            <p:spPr>
              <a:xfrm>
                <a:off x="136" y="151"/>
                <a:ext cx="2131" cy="1392"/>
              </a:xfrm>
              <a:prstGeom prst="rect">
                <a:avLst/>
              </a:prstGeom>
              <a:noFill/>
              <a:ln w="9525">
                <a:noFill/>
              </a:ln>
            </p:spPr>
          </p:pic>
        </p:grpSp>
        <p:sp>
          <p:nvSpPr>
            <p:cNvPr id="5" name="Rectangle 18"/>
            <p:cNvSpPr>
              <a:spLocks noChangeArrowheads="1"/>
            </p:cNvSpPr>
            <p:nvPr/>
          </p:nvSpPr>
          <p:spPr bwMode="auto">
            <a:xfrm>
              <a:off x="1043" y="182"/>
              <a:ext cx="634" cy="329"/>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CC0000"/>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Arial" panose="020B0604020202020204" pitchFamily="34" charset="0"/>
                </a:rPr>
                <a:t>撬棒</a:t>
              </a:r>
            </a:p>
          </p:txBody>
        </p:sp>
      </p:grpSp>
      <p:grpSp>
        <p:nvGrpSpPr>
          <p:cNvPr id="7" name="Group 12"/>
          <p:cNvGrpSpPr>
            <a:grpSpLocks noChangeAspect="1"/>
          </p:cNvGrpSpPr>
          <p:nvPr/>
        </p:nvGrpSpPr>
        <p:grpSpPr>
          <a:xfrm>
            <a:off x="4629150" y="4358958"/>
            <a:ext cx="3095625" cy="1944687"/>
            <a:chOff x="0" y="0"/>
            <a:chExt cx="1950" cy="1225"/>
          </a:xfrm>
        </p:grpSpPr>
        <p:pic>
          <p:nvPicPr>
            <p:cNvPr id="7178" name="Picture 13" descr="11副本"/>
            <p:cNvPicPr>
              <a:picLocks noChangeAspect="1"/>
            </p:cNvPicPr>
            <p:nvPr/>
          </p:nvPicPr>
          <p:blipFill>
            <a:blip r:embed="rId2"/>
            <a:stretch>
              <a:fillRect/>
            </a:stretch>
          </p:blipFill>
          <p:spPr>
            <a:xfrm>
              <a:off x="0" y="0"/>
              <a:ext cx="1950" cy="1225"/>
            </a:xfrm>
            <a:prstGeom prst="rect">
              <a:avLst/>
            </a:prstGeom>
            <a:noFill/>
            <a:ln w="9525">
              <a:noFill/>
            </a:ln>
          </p:spPr>
        </p:pic>
        <p:pic>
          <p:nvPicPr>
            <p:cNvPr id="8" name="Picture 14" descr="天平"/>
            <p:cNvPicPr>
              <a:picLocks noChangeAspect="1"/>
            </p:cNvPicPr>
            <p:nvPr/>
          </p:nvPicPr>
          <p:blipFill>
            <a:blip r:embed="rId6"/>
            <a:stretch>
              <a:fillRect/>
            </a:stretch>
          </p:blipFill>
          <p:spPr>
            <a:xfrm>
              <a:off x="181" y="136"/>
              <a:ext cx="1543" cy="953"/>
            </a:xfrm>
            <a:prstGeom prst="rect">
              <a:avLst/>
            </a:prstGeom>
            <a:noFill/>
            <a:ln w="9525">
              <a:noFill/>
            </a:ln>
          </p:spPr>
        </p:pic>
      </p:grpSp>
      <p:grpSp>
        <p:nvGrpSpPr>
          <p:cNvPr id="9" name="Group 8"/>
          <p:cNvGrpSpPr>
            <a:grpSpLocks noChangeAspect="1"/>
          </p:cNvGrpSpPr>
          <p:nvPr/>
        </p:nvGrpSpPr>
        <p:grpSpPr>
          <a:xfrm>
            <a:off x="8258175" y="1271905"/>
            <a:ext cx="3589655" cy="2861310"/>
            <a:chOff x="0" y="0"/>
            <a:chExt cx="3175" cy="2677"/>
          </a:xfrm>
        </p:grpSpPr>
        <p:pic>
          <p:nvPicPr>
            <p:cNvPr id="7180" name="Picture 9" descr="11副本"/>
            <p:cNvPicPr>
              <a:picLocks noChangeAspect="1"/>
            </p:cNvPicPr>
            <p:nvPr/>
          </p:nvPicPr>
          <p:blipFill>
            <a:blip r:embed="rId2"/>
            <a:stretch>
              <a:fillRect/>
            </a:stretch>
          </p:blipFill>
          <p:spPr>
            <a:xfrm>
              <a:off x="0" y="0"/>
              <a:ext cx="3175" cy="2677"/>
            </a:xfrm>
            <a:prstGeom prst="rect">
              <a:avLst/>
            </a:prstGeom>
            <a:noFill/>
            <a:ln w="9525">
              <a:noFill/>
            </a:ln>
          </p:spPr>
        </p:pic>
        <p:pic>
          <p:nvPicPr>
            <p:cNvPr id="7181" name="Picture 10" descr="起子"/>
            <p:cNvPicPr>
              <a:picLocks noChangeAspect="1"/>
            </p:cNvPicPr>
            <p:nvPr/>
          </p:nvPicPr>
          <p:blipFill>
            <a:blip r:embed="rId7"/>
            <a:stretch>
              <a:fillRect/>
            </a:stretch>
          </p:blipFill>
          <p:spPr>
            <a:xfrm>
              <a:off x="91" y="182"/>
              <a:ext cx="2857" cy="2223"/>
            </a:xfrm>
            <a:prstGeom prst="rect">
              <a:avLst/>
            </a:prstGeom>
            <a:noFill/>
            <a:ln w="9525">
              <a:noFill/>
            </a:ln>
          </p:spPr>
        </p:pic>
      </p:grpSp>
      <p:grpSp>
        <p:nvGrpSpPr>
          <p:cNvPr id="10" name="Group 5"/>
          <p:cNvGrpSpPr>
            <a:grpSpLocks noChangeAspect="1"/>
          </p:cNvGrpSpPr>
          <p:nvPr/>
        </p:nvGrpSpPr>
        <p:grpSpPr>
          <a:xfrm>
            <a:off x="8082915" y="4169410"/>
            <a:ext cx="2914650" cy="2353310"/>
            <a:chOff x="0" y="0"/>
            <a:chExt cx="1950" cy="2067"/>
          </a:xfrm>
        </p:grpSpPr>
        <p:pic>
          <p:nvPicPr>
            <p:cNvPr id="7182" name="Picture 6" descr="11副本"/>
            <p:cNvPicPr>
              <a:picLocks noChangeAspect="1"/>
            </p:cNvPicPr>
            <p:nvPr/>
          </p:nvPicPr>
          <p:blipFill>
            <a:blip r:embed="rId2"/>
            <a:stretch>
              <a:fillRect/>
            </a:stretch>
          </p:blipFill>
          <p:spPr>
            <a:xfrm>
              <a:off x="0" y="0"/>
              <a:ext cx="1950" cy="2067"/>
            </a:xfrm>
            <a:prstGeom prst="rect">
              <a:avLst/>
            </a:prstGeom>
            <a:noFill/>
            <a:ln w="9525">
              <a:noFill/>
            </a:ln>
          </p:spPr>
        </p:pic>
        <p:pic>
          <p:nvPicPr>
            <p:cNvPr id="7183" name="Picture 7" descr="剪刀"/>
            <p:cNvPicPr>
              <a:picLocks noChangeAspect="1"/>
            </p:cNvPicPr>
            <p:nvPr/>
          </p:nvPicPr>
          <p:blipFill>
            <a:blip r:embed="rId8"/>
            <a:stretch>
              <a:fillRect/>
            </a:stretch>
          </p:blipFill>
          <p:spPr>
            <a:xfrm>
              <a:off x="104" y="182"/>
              <a:ext cx="1620" cy="1678"/>
            </a:xfrm>
            <a:prstGeom prst="rect">
              <a:avLst/>
            </a:prstGeom>
            <a:noFill/>
            <a:ln w="9525">
              <a:noFill/>
            </a:ln>
          </p:spPr>
        </p:pic>
      </p:grpSp>
      <p:sp>
        <p:nvSpPr>
          <p:cNvPr id="7170" name="Rectangle 2"/>
          <p:cNvSpPr>
            <a:spLocks noGrp="1"/>
          </p:cNvSpPr>
          <p:nvPr/>
        </p:nvSpPr>
        <p:spPr>
          <a:xfrm>
            <a:off x="5626100" y="152400"/>
            <a:ext cx="5033645" cy="1119505"/>
          </a:xfrm>
          <a:prstGeom prst="rect">
            <a:avLst/>
          </a:prstGeom>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zh-CN" altLang="en-US" sz="3200" dirty="0">
                <a:latin typeface="黑体" panose="02010609060101010101" pitchFamily="2" charset="-122"/>
                <a:ea typeface="黑体" panose="02010609060101010101" pitchFamily="2" charset="-122"/>
              </a:rPr>
              <a:t>这些都应用了杠杆的原理</a:t>
            </a:r>
          </a:p>
        </p:txBody>
      </p:sp>
      <p:sp>
        <p:nvSpPr>
          <p:cNvPr id="4303" name="矩形 4302"/>
          <p:cNvSpPr/>
          <p:nvPr/>
        </p:nvSpPr>
        <p:spPr>
          <a:xfrm>
            <a:off x="518945" y="104775"/>
            <a:ext cx="11831655" cy="158750"/>
          </a:xfrm>
          <a:prstGeom prst="rect">
            <a:avLst/>
          </a:prstGeom>
          <a:solidFill>
            <a:srgbClr val="00B299"/>
          </a:solidFill>
          <a:ln w="9525">
            <a:noFill/>
          </a:ln>
        </p:spPr>
        <p:txBody>
          <a:bodyPr/>
          <a:lstStyle/>
          <a:p>
            <a:endParaRPr lang="zh-CN" altLang="en-US"/>
          </a:p>
        </p:txBody>
      </p:sp>
      <p:grpSp>
        <p:nvGrpSpPr>
          <p:cNvPr id="4111" name="组合 4110"/>
          <p:cNvGrpSpPr/>
          <p:nvPr/>
        </p:nvGrpSpPr>
        <p:grpSpPr>
          <a:xfrm>
            <a:off x="516890" y="104775"/>
            <a:ext cx="11835765" cy="685800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11" name="矩形 10"/>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146"/>
                                        </p:tgtEl>
                                        <p:attrNameLst>
                                          <p:attrName>style.visibility</p:attrName>
                                        </p:attrNameLst>
                                      </p:cBhvr>
                                      <p:to>
                                        <p:strVal val="visible"/>
                                      </p:to>
                                    </p:set>
                                    <p:anim calcmode="lin" valueType="num">
                                      <p:cBhvr additive="base">
                                        <p:cTn id="40" dur="500" fill="hold"/>
                                        <p:tgtEl>
                                          <p:spTgt spid="6146"/>
                                        </p:tgtEl>
                                        <p:attrNameLst>
                                          <p:attrName>ppt_x</p:attrName>
                                        </p:attrNameLst>
                                      </p:cBhvr>
                                      <p:tavLst>
                                        <p:tav tm="0">
                                          <p:val>
                                            <p:strVal val="#ppt_x"/>
                                          </p:val>
                                        </p:tav>
                                        <p:tav tm="100000">
                                          <p:val>
                                            <p:strVal val="#ppt_x"/>
                                          </p:val>
                                        </p:tav>
                                      </p:tavLst>
                                    </p:anim>
                                    <p:anim calcmode="lin" valueType="num">
                                      <p:cBhvr additive="base">
                                        <p:cTn id="4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7170"/>
                                        </p:tgtEl>
                                        <p:attrNameLst>
                                          <p:attrName>style.visibility</p:attrName>
                                        </p:attrNameLst>
                                      </p:cBhvr>
                                      <p:to>
                                        <p:strVal val="visible"/>
                                      </p:to>
                                    </p:set>
                                    <p:anim calcmode="lin" valueType="num">
                                      <p:cBhvr additive="base">
                                        <p:cTn id="46" dur="500" fill="hold"/>
                                        <p:tgtEl>
                                          <p:spTgt spid="7170"/>
                                        </p:tgtEl>
                                        <p:attrNameLst>
                                          <p:attrName>ppt_x</p:attrName>
                                        </p:attrNameLst>
                                      </p:cBhvr>
                                      <p:tavLst>
                                        <p:tav tm="0">
                                          <p:val>
                                            <p:strVal val="#ppt_x"/>
                                          </p:val>
                                        </p:tav>
                                        <p:tav tm="100000">
                                          <p:val>
                                            <p:strVal val="#ppt_x"/>
                                          </p:val>
                                        </p:tav>
                                      </p:tavLst>
                                    </p:anim>
                                    <p:anim calcmode="lin" valueType="num">
                                      <p:cBhvr additive="base">
                                        <p:cTn id="47"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71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石头"/>
          <p:cNvPicPr>
            <a:picLocks noChangeAspect="1"/>
          </p:cNvPicPr>
          <p:nvPr/>
        </p:nvPicPr>
        <p:blipFill>
          <a:blip r:embed="rId2"/>
          <a:stretch>
            <a:fillRect/>
          </a:stretch>
        </p:blipFill>
        <p:spPr>
          <a:xfrm>
            <a:off x="2057400" y="1392238"/>
            <a:ext cx="5029200" cy="2973387"/>
          </a:xfrm>
          <a:prstGeom prst="rect">
            <a:avLst/>
          </a:prstGeom>
          <a:noFill/>
          <a:ln w="9525">
            <a:noFill/>
          </a:ln>
        </p:spPr>
      </p:pic>
      <p:pic>
        <p:nvPicPr>
          <p:cNvPr id="6147" name="Picture 3" descr="钉锤"/>
          <p:cNvPicPr>
            <a:picLocks noChangeAspect="1"/>
          </p:cNvPicPr>
          <p:nvPr/>
        </p:nvPicPr>
        <p:blipFill>
          <a:blip r:embed="rId3"/>
          <a:stretch>
            <a:fillRect/>
          </a:stretch>
        </p:blipFill>
        <p:spPr>
          <a:xfrm>
            <a:off x="4648200" y="3505200"/>
            <a:ext cx="3573463" cy="3930650"/>
          </a:xfrm>
          <a:prstGeom prst="rect">
            <a:avLst/>
          </a:prstGeom>
          <a:noFill/>
          <a:ln w="9525">
            <a:noFill/>
          </a:ln>
        </p:spPr>
      </p:pic>
      <p:pic>
        <p:nvPicPr>
          <p:cNvPr id="6148" name="Picture 4" descr="抽水机0"/>
          <p:cNvPicPr>
            <a:picLocks noChangeAspect="1"/>
          </p:cNvPicPr>
          <p:nvPr/>
        </p:nvPicPr>
        <p:blipFill>
          <a:blip r:embed="rId4">
            <a:lum bright="-34000" contrast="-34000"/>
          </a:blip>
          <a:stretch>
            <a:fillRect/>
          </a:stretch>
        </p:blipFill>
        <p:spPr>
          <a:xfrm>
            <a:off x="6248400" y="2590800"/>
            <a:ext cx="3733800" cy="2209800"/>
          </a:xfrm>
          <a:prstGeom prst="rect">
            <a:avLst/>
          </a:prstGeom>
          <a:noFill/>
          <a:ln w="9525">
            <a:noFill/>
          </a:ln>
        </p:spPr>
      </p:pic>
      <p:sp>
        <p:nvSpPr>
          <p:cNvPr id="13321" name="Rectangle 9"/>
          <p:cNvSpPr>
            <a:spLocks noChangeArrowheads="1"/>
          </p:cNvSpPr>
          <p:nvPr/>
        </p:nvSpPr>
        <p:spPr bwMode="auto">
          <a:xfrm>
            <a:off x="1587500" y="1143000"/>
            <a:ext cx="8851900" cy="1143000"/>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2400" b="1" i="0" u="none" strike="noStrike" kern="1200" cap="none" spc="0" normalizeH="0" baseline="0" noProof="0" smtClean="0">
                <a:ln>
                  <a:noFill/>
                </a:ln>
                <a:solidFill>
                  <a:srgbClr val="6600CC"/>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看一看：</a:t>
            </a:r>
            <a:r>
              <a:rPr kumimoji="0" lang="zh-CN" altLang="en-US" sz="24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图片中的工具，思考并讨论它们</a:t>
            </a:r>
            <a:r>
              <a:rPr kumimoji="0" lang="zh-CN" altLang="en-US" sz="3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工作时的</a:t>
            </a:r>
            <a:r>
              <a:rPr kumimoji="0" lang="zh-CN" altLang="en-US" sz="2400" b="1" i="0" u="none" strike="noStrike" kern="1200" cap="none" spc="0" normalizeH="0" baseline="0" noProof="0" smtClean="0">
                <a:ln>
                  <a:noFill/>
                </a:ln>
                <a:solidFill>
                  <a:srgbClr val="FF0066"/>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共同特征</a:t>
            </a:r>
          </a:p>
        </p:txBody>
      </p:sp>
      <p:sp>
        <p:nvSpPr>
          <p:cNvPr id="13322" name="Rectangle 10"/>
          <p:cNvSpPr>
            <a:spLocks noChangeArrowheads="1"/>
          </p:cNvSpPr>
          <p:nvPr/>
        </p:nvSpPr>
        <p:spPr bwMode="auto">
          <a:xfrm>
            <a:off x="1637030" y="444500"/>
            <a:ext cx="5238750" cy="1584325"/>
          </a:xfrm>
          <a:prstGeom prst="rect">
            <a:avLst/>
          </a:prstGeom>
          <a:noFill/>
          <a:ln w="9525">
            <a:noFill/>
            <a:miter lim="800000"/>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zh-CN" altLang="en-US" sz="4000" b="1" i="0" u="sng" strike="noStrike" kern="1200" cap="none" spc="0" normalizeH="0" baseline="0" noProof="0" smtClean="0">
                <a:ln>
                  <a:noFill/>
                </a:ln>
                <a:solidFill>
                  <a:srgbClr val="1528D9"/>
                </a:solidFill>
                <a:effectLst>
                  <a:outerShdw blurRad="38100" dist="38100" dir="2700000" algn="tl">
                    <a:srgbClr val="C0C0C0"/>
                  </a:outerShdw>
                </a:effectLst>
                <a:uLnTx/>
                <a:uFillTx/>
                <a:latin typeface="方正隶书简体" pitchFamily="2" charset="-122"/>
                <a:ea typeface="方正隶书简体" pitchFamily="2" charset="-122"/>
                <a:cs typeface="+mn-cs"/>
              </a:rPr>
              <a:t>活动</a:t>
            </a:r>
            <a:r>
              <a:rPr kumimoji="0" lang="en-US" altLang="zh-CN" sz="4000" b="1" i="0" u="sng" strike="noStrike" kern="1200" cap="none" spc="0" normalizeH="0" baseline="0" noProof="0" smtClean="0">
                <a:ln>
                  <a:noFill/>
                </a:ln>
                <a:solidFill>
                  <a:srgbClr val="1528D9"/>
                </a:solidFill>
                <a:effectLst>
                  <a:outerShdw blurRad="38100" dist="38100" dir="2700000" algn="tl">
                    <a:srgbClr val="C0C0C0"/>
                  </a:outerShdw>
                </a:effectLst>
                <a:uLnTx/>
                <a:uFillTx/>
                <a:latin typeface="方正隶书简体" pitchFamily="2" charset="-122"/>
                <a:ea typeface="方正隶书简体" pitchFamily="2" charset="-122"/>
                <a:cs typeface="+mn-cs"/>
              </a:rPr>
              <a:t>1</a:t>
            </a:r>
            <a:r>
              <a:rPr kumimoji="0" lang="en-US" altLang="zh-CN" sz="4400" b="1" i="0" u="none" strike="noStrike" kern="1200" cap="none" spc="0" normalizeH="0" baseline="0" noProof="0" smtClean="0">
                <a:ln>
                  <a:noFill/>
                </a:ln>
                <a:solidFill>
                  <a:srgbClr val="1528D9"/>
                </a:solidFill>
                <a:effectLst>
                  <a:outerShdw blurRad="38100" dist="38100" dir="2700000" algn="tl">
                    <a:srgbClr val="C0C0C0"/>
                  </a:outerShdw>
                </a:effectLst>
                <a:uLnTx/>
                <a:uFillTx/>
                <a:latin typeface="方正隶书简体" pitchFamily="2" charset="-122"/>
                <a:ea typeface="方正隶书简体" pitchFamily="2" charset="-122"/>
                <a:cs typeface="+mn-cs"/>
              </a:rPr>
              <a:t>  </a:t>
            </a:r>
            <a:r>
              <a:rPr kumimoji="0" lang="zh-CN" altLang="en-US" sz="3600" b="1" i="0" u="none" strike="noStrike" kern="1200" cap="none" spc="0" normalizeH="0" baseline="0" noProof="0" smtClean="0">
                <a:ln>
                  <a:noFill/>
                </a:ln>
                <a:solidFill>
                  <a:srgbClr val="1528D9"/>
                </a:solidFill>
                <a:effectLst>
                  <a:outerShdw blurRad="38100" dist="38100" dir="2700000" algn="tl">
                    <a:srgbClr val="C0C0C0"/>
                  </a:outerShdw>
                </a:effectLst>
                <a:uLnTx/>
                <a:uFillTx/>
                <a:latin typeface="方正隶书简体" pitchFamily="2" charset="-122"/>
                <a:ea typeface="方正隶书简体" pitchFamily="2" charset="-122"/>
                <a:cs typeface="+mn-cs"/>
              </a:rPr>
              <a:t>观察体验</a:t>
            </a:r>
          </a:p>
        </p:txBody>
      </p:sp>
      <p:pic>
        <p:nvPicPr>
          <p:cNvPr id="6151" name="Picture 13" descr="跷跷板"/>
          <p:cNvPicPr>
            <a:picLocks noChangeAspect="1"/>
          </p:cNvPicPr>
          <p:nvPr/>
        </p:nvPicPr>
        <p:blipFill>
          <a:blip r:embed="rId5"/>
          <a:stretch>
            <a:fillRect/>
          </a:stretch>
        </p:blipFill>
        <p:spPr>
          <a:xfrm rot="10778579" flipV="1">
            <a:off x="7086600" y="4418013"/>
            <a:ext cx="3200400" cy="2286000"/>
          </a:xfrm>
          <a:prstGeom prst="rect">
            <a:avLst/>
          </a:prstGeom>
          <a:noFill/>
          <a:ln w="9525">
            <a:noFill/>
          </a:ln>
        </p:spPr>
      </p:pic>
      <p:pic>
        <p:nvPicPr>
          <p:cNvPr id="6152" name="Picture 15" descr="1112333"/>
          <p:cNvPicPr>
            <a:picLocks noChangeAspect="1"/>
          </p:cNvPicPr>
          <p:nvPr/>
        </p:nvPicPr>
        <p:blipFill>
          <a:blip r:embed="rId6"/>
          <a:stretch>
            <a:fillRect/>
          </a:stretch>
        </p:blipFill>
        <p:spPr>
          <a:xfrm>
            <a:off x="1676400" y="4191000"/>
            <a:ext cx="2819400" cy="2225675"/>
          </a:xfrm>
          <a:prstGeom prst="rect">
            <a:avLst/>
          </a:prstGeom>
          <a:noFill/>
          <a:ln w="9525">
            <a:noFill/>
          </a:ln>
        </p:spPr>
      </p:pic>
      <p:sp>
        <p:nvSpPr>
          <p:cNvPr id="6153" name="WordArt 16" descr="窄竖线"/>
          <p:cNvSpPr>
            <a:spLocks noTextEdit="1"/>
          </p:cNvSpPr>
          <p:nvPr/>
        </p:nvSpPr>
        <p:spPr>
          <a:xfrm>
            <a:off x="9178290" y="554355"/>
            <a:ext cx="1828800" cy="762000"/>
          </a:xfrm>
          <a:prstGeom prst="rect">
            <a:avLst/>
          </a:prstGeom>
        </p:spPr>
        <p:txBody>
          <a:bodyPr wrap="none" fromWordArt="1">
            <a:prstTxWarp prst="textCurveUp">
              <a:avLst>
                <a:gd name="adj" fmla="val 40356"/>
              </a:avLst>
            </a:prstTxWarp>
            <a:normAutofit/>
          </a:bodyPr>
          <a:lstStyle/>
          <a:p>
            <a:pPr algn="ctr"/>
            <a:r>
              <a:rPr lang="zh-CN" altLang="en-US" sz="3600">
                <a:ln w="12700" cap="flat" cmpd="sng">
                  <a:solidFill>
                    <a:srgbClr val="000000"/>
                  </a:solidFill>
                  <a:prstDash val="solid"/>
                  <a:headEnd type="none" w="med" len="med"/>
                  <a:tailEnd type="none" w="med" len="med"/>
                </a:ln>
                <a:pattFill prst="dashHorz">
                  <a:fgClr>
                    <a:srgbClr val="808080"/>
                  </a:fgClr>
                  <a:bgClr>
                    <a:srgbClr val="FFFF00"/>
                  </a:bgClr>
                </a:patt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rPr>
              <a:t>认识杠杆</a:t>
            </a:r>
          </a:p>
        </p:txBody>
      </p:sp>
      <p:grpSp>
        <p:nvGrpSpPr>
          <p:cNvPr id="4111" name="组合 4110"/>
          <p:cNvGrpSpPr/>
          <p:nvPr/>
        </p:nvGrpSpPr>
        <p:grpSpPr>
          <a:xfrm>
            <a:off x="516890" y="104775"/>
            <a:ext cx="11835765" cy="685800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图片17"/>
          <p:cNvPicPr>
            <a:picLocks noChangeAspect="1"/>
          </p:cNvPicPr>
          <p:nvPr/>
        </p:nvPicPr>
        <p:blipFill>
          <a:blip r:embed="rId2"/>
          <a:stretch>
            <a:fillRect/>
          </a:stretch>
        </p:blipFill>
        <p:spPr>
          <a:xfrm>
            <a:off x="2362200" y="0"/>
            <a:ext cx="6256338" cy="2112963"/>
          </a:xfrm>
          <a:prstGeom prst="rect">
            <a:avLst/>
          </a:prstGeom>
          <a:noFill/>
          <a:ln w="9525">
            <a:noFill/>
          </a:ln>
        </p:spPr>
      </p:pic>
      <p:sp>
        <p:nvSpPr>
          <p:cNvPr id="11267" name="Line 3"/>
          <p:cNvSpPr/>
          <p:nvPr/>
        </p:nvSpPr>
        <p:spPr>
          <a:xfrm flipH="1">
            <a:off x="7772400" y="457200"/>
            <a:ext cx="11113" cy="660400"/>
          </a:xfrm>
          <a:prstGeom prst="line">
            <a:avLst/>
          </a:prstGeom>
          <a:ln w="28575" cap="flat" cmpd="sng">
            <a:solidFill>
              <a:srgbClr val="FF0000"/>
            </a:solidFill>
            <a:prstDash val="solid"/>
            <a:headEnd type="oval" w="med" len="med"/>
            <a:tailEnd type="triangle" w="med" len="med"/>
          </a:ln>
        </p:spPr>
      </p:sp>
      <p:sp>
        <p:nvSpPr>
          <p:cNvPr id="11268" name="Line 4"/>
          <p:cNvSpPr/>
          <p:nvPr/>
        </p:nvSpPr>
        <p:spPr>
          <a:xfrm>
            <a:off x="3198813" y="1981200"/>
            <a:ext cx="1587" cy="838200"/>
          </a:xfrm>
          <a:prstGeom prst="line">
            <a:avLst/>
          </a:prstGeom>
          <a:ln w="28575" cap="flat" cmpd="sng">
            <a:solidFill>
              <a:srgbClr val="FF0000"/>
            </a:solidFill>
            <a:prstDash val="solid"/>
            <a:headEnd type="oval" w="med" len="med"/>
            <a:tailEnd type="triangle" w="med" len="med"/>
          </a:ln>
        </p:spPr>
      </p:sp>
      <p:sp>
        <p:nvSpPr>
          <p:cNvPr id="11269" name="Text Box 5"/>
          <p:cNvSpPr txBox="1"/>
          <p:nvPr/>
        </p:nvSpPr>
        <p:spPr>
          <a:xfrm>
            <a:off x="3200400" y="2460625"/>
            <a:ext cx="1550988" cy="398780"/>
          </a:xfrm>
          <a:prstGeom prst="rect">
            <a:avLst/>
          </a:prstGeom>
          <a:noFill/>
          <a:ln w="9525">
            <a:noFill/>
          </a:ln>
        </p:spPr>
        <p:txBody>
          <a:bodyPr>
            <a:spAutoFit/>
          </a:bodyPr>
          <a:lstStyle/>
          <a:p>
            <a:pPr>
              <a:spcBef>
                <a:spcPct val="50000"/>
              </a:spcBef>
            </a:pPr>
            <a:r>
              <a:rPr lang="en-US" altLang="zh-CN" sz="2000" b="1" dirty="0">
                <a:solidFill>
                  <a:srgbClr val="FF0000"/>
                </a:solidFill>
                <a:latin typeface="宋体" panose="02010600030101010101" pitchFamily="2" charset="-122"/>
              </a:rPr>
              <a:t>F</a:t>
            </a:r>
            <a:r>
              <a:rPr lang="en-US" altLang="zh-CN" sz="2000" b="1" baseline="-25000" dirty="0">
                <a:solidFill>
                  <a:srgbClr val="FF0000"/>
                </a:solidFill>
                <a:latin typeface="宋体" panose="02010600030101010101" pitchFamily="2" charset="-122"/>
              </a:rPr>
              <a:t>2 </a:t>
            </a:r>
            <a:r>
              <a:rPr lang="zh-CN" altLang="en-US" sz="2000" b="1" dirty="0">
                <a:solidFill>
                  <a:srgbClr val="FF0000"/>
                </a:solidFill>
                <a:latin typeface="宋体" panose="02010600030101010101" pitchFamily="2" charset="-122"/>
              </a:rPr>
              <a:t>阻力</a:t>
            </a:r>
          </a:p>
        </p:txBody>
      </p:sp>
      <p:sp>
        <p:nvSpPr>
          <p:cNvPr id="11270" name="Text Box 6"/>
          <p:cNvSpPr txBox="1"/>
          <p:nvPr/>
        </p:nvSpPr>
        <p:spPr>
          <a:xfrm>
            <a:off x="4191000" y="1676400"/>
            <a:ext cx="1490663" cy="398780"/>
          </a:xfrm>
          <a:prstGeom prst="rect">
            <a:avLst/>
          </a:prstGeom>
          <a:noFill/>
          <a:ln w="9525">
            <a:noFill/>
          </a:ln>
        </p:spPr>
        <p:txBody>
          <a:bodyPr>
            <a:spAutoFit/>
          </a:bodyPr>
          <a:lstStyle/>
          <a:p>
            <a:pPr>
              <a:spcBef>
                <a:spcPct val="50000"/>
              </a:spcBef>
            </a:pPr>
            <a:r>
              <a:rPr lang="en-US" altLang="zh-CN" sz="2000" b="1" dirty="0">
                <a:solidFill>
                  <a:srgbClr val="FF0000"/>
                </a:solidFill>
                <a:latin typeface="Tahoma" panose="020B0604030504040204" pitchFamily="34" charset="0"/>
              </a:rPr>
              <a:t>O  </a:t>
            </a:r>
            <a:r>
              <a:rPr lang="zh-CN" altLang="en-US" sz="2000" b="1" dirty="0">
                <a:solidFill>
                  <a:srgbClr val="FF0000"/>
                </a:solidFill>
                <a:latin typeface="Tahoma" panose="020B0604030504040204" pitchFamily="34" charset="0"/>
              </a:rPr>
              <a:t>支点</a:t>
            </a:r>
          </a:p>
        </p:txBody>
      </p:sp>
      <p:sp>
        <p:nvSpPr>
          <p:cNvPr id="11271" name="Text Box 7"/>
          <p:cNvSpPr txBox="1"/>
          <p:nvPr/>
        </p:nvSpPr>
        <p:spPr>
          <a:xfrm>
            <a:off x="7010400" y="1404938"/>
            <a:ext cx="1439863" cy="398780"/>
          </a:xfrm>
          <a:prstGeom prst="rect">
            <a:avLst/>
          </a:prstGeom>
          <a:noFill/>
          <a:ln w="9525">
            <a:noFill/>
          </a:ln>
        </p:spPr>
        <p:txBody>
          <a:bodyPr>
            <a:spAutoFit/>
          </a:bodyPr>
          <a:lstStyle/>
          <a:p>
            <a:pPr>
              <a:spcBef>
                <a:spcPct val="50000"/>
              </a:spcBef>
            </a:pPr>
            <a:r>
              <a:rPr lang="en-US" altLang="zh-CN" sz="2000" b="1" dirty="0">
                <a:solidFill>
                  <a:srgbClr val="FF0000"/>
                </a:solidFill>
                <a:latin typeface="宋体" panose="02010600030101010101" pitchFamily="2" charset="-122"/>
              </a:rPr>
              <a:t>F</a:t>
            </a:r>
            <a:r>
              <a:rPr lang="en-US" altLang="zh-CN" sz="2000" b="1" baseline="-25000" dirty="0">
                <a:solidFill>
                  <a:srgbClr val="FF0000"/>
                </a:solidFill>
                <a:latin typeface="宋体" panose="02010600030101010101" pitchFamily="2" charset="-122"/>
              </a:rPr>
              <a:t>1 </a:t>
            </a:r>
            <a:r>
              <a:rPr lang="zh-CN" altLang="en-US" sz="2000" b="1" dirty="0">
                <a:solidFill>
                  <a:srgbClr val="FF0000"/>
                </a:solidFill>
                <a:latin typeface="宋体" panose="02010600030101010101" pitchFamily="2" charset="-122"/>
              </a:rPr>
              <a:t>动力</a:t>
            </a:r>
          </a:p>
        </p:txBody>
      </p:sp>
      <p:sp>
        <p:nvSpPr>
          <p:cNvPr id="11272" name="Oval 8"/>
          <p:cNvSpPr/>
          <p:nvPr/>
        </p:nvSpPr>
        <p:spPr>
          <a:xfrm>
            <a:off x="4122738" y="1676400"/>
            <a:ext cx="144462" cy="144463"/>
          </a:xfrm>
          <a:prstGeom prst="ellipse">
            <a:avLst/>
          </a:prstGeom>
          <a:solidFill>
            <a:srgbClr val="FF0000"/>
          </a:solidFill>
          <a:ln w="9525" cap="flat" cmpd="sng">
            <a:solidFill>
              <a:schemeClr val="tx1"/>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11273" name="Rectangle 9"/>
          <p:cNvSpPr>
            <a:spLocks noChangeArrowheads="1"/>
          </p:cNvSpPr>
          <p:nvPr/>
        </p:nvSpPr>
        <p:spPr bwMode="auto">
          <a:xfrm>
            <a:off x="1485900" y="3049588"/>
            <a:ext cx="9423400" cy="583565"/>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cs typeface="+mn-cs"/>
              </a:rPr>
              <a:t>杠杆：在</a:t>
            </a:r>
            <a:r>
              <a:rPr kumimoji="0" lang="zh-CN" altLang="en-US" sz="3200" b="1" i="0" u="sng" strike="noStrike" kern="1200" cap="none" spc="0" normalizeH="0" baseline="0" noProof="0" smtClean="0">
                <a:ln>
                  <a:noFill/>
                </a:ln>
                <a:solidFill>
                  <a:schemeClr val="bg1"/>
                </a:solidFill>
                <a:effectLst>
                  <a:outerShdw blurRad="38100" dist="38100" dir="2700000" algn="tl">
                    <a:srgbClr val="C0C0C0"/>
                  </a:outerShdw>
                </a:effectLst>
                <a:uLnTx/>
                <a:uFillTx/>
                <a:latin typeface="Arial" panose="020B0604020202020204" pitchFamily="34" charset="0"/>
                <a:ea typeface="楷体_GB2312" pitchFamily="49" charset="-122"/>
                <a:cs typeface="+mn-cs"/>
              </a:rPr>
              <a:t>力的作</a:t>
            </a:r>
            <a:r>
              <a:rPr kumimoji="0" lang="zh-CN" altLang="en-US" sz="3200" b="1" i="0" u="sng" strike="noStrike" kern="1200" cap="none" spc="0" normalizeH="0" baseline="0" noProof="0" smtClean="0">
                <a:ln>
                  <a:noFill/>
                </a:ln>
                <a:solidFill>
                  <a:srgbClr val="FFFFFF"/>
                </a:solidFill>
                <a:effectLst>
                  <a:outerShdw blurRad="38100" dist="38100" dir="2700000" algn="tl">
                    <a:srgbClr val="C0C0C0"/>
                  </a:outerShdw>
                </a:effectLst>
                <a:uLnTx/>
                <a:uFillTx/>
                <a:latin typeface="Arial" panose="020B0604020202020204" pitchFamily="34" charset="0"/>
                <a:ea typeface="楷体_GB2312" pitchFamily="49" charset="-122"/>
                <a:cs typeface="+mn-cs"/>
              </a:rPr>
              <a:t>用下，能绕某</a:t>
            </a:r>
            <a:r>
              <a:rPr kumimoji="0" lang="zh-CN" altLang="en-US" sz="3200" b="1" i="0" u="sng" strike="noStrike" kern="1200" cap="none" spc="0" normalizeH="0" baseline="0" noProof="0" smtClean="0">
                <a:ln>
                  <a:noFill/>
                </a:ln>
                <a:solidFill>
                  <a:schemeClr val="bg1"/>
                </a:solidFill>
                <a:effectLst>
                  <a:outerShdw blurRad="38100" dist="38100" dir="2700000" algn="tl">
                    <a:srgbClr val="C0C0C0"/>
                  </a:outerShdw>
                </a:effectLst>
                <a:uLnTx/>
                <a:uFillTx/>
                <a:latin typeface="Arial" panose="020B0604020202020204" pitchFamily="34" charset="0"/>
                <a:ea typeface="楷体_GB2312" pitchFamily="49" charset="-122"/>
                <a:cs typeface="+mn-cs"/>
              </a:rPr>
              <a:t>一固定点</a:t>
            </a:r>
            <a:r>
              <a:rPr kumimoji="0" lang="zh-CN" altLang="en-US" sz="3200" b="1" i="0" u="none" strike="noStrike" kern="1200" cap="none" spc="0" normalizeH="0" baseline="0" noProof="0" smtClean="0">
                <a:ln>
                  <a:noFill/>
                </a:ln>
                <a:solidFill>
                  <a:schemeClr val="bg1"/>
                </a:solidFill>
                <a:effectLst/>
                <a:uLnTx/>
                <a:uFillTx/>
                <a:latin typeface="Arial" panose="020B0604020202020204" pitchFamily="34" charset="0"/>
                <a:ea typeface="楷体_GB2312" pitchFamily="49" charset="-122"/>
                <a:cs typeface="+mn-cs"/>
              </a:rPr>
              <a:t>转动的硬棒</a:t>
            </a:r>
            <a:r>
              <a:rPr kumimoji="0" lang="zh-CN" altLang="en-US" sz="1000" b="1" i="0" u="none" strike="noStrike" kern="1200" cap="none" spc="0" normalizeH="0" baseline="0" noProof="0" smtClean="0">
                <a:ln>
                  <a:noFill/>
                </a:ln>
                <a:solidFill>
                  <a:schemeClr val="bg2"/>
                </a:solidFill>
                <a:effectLst/>
                <a:uLnTx/>
                <a:uFillTx/>
                <a:latin typeface="Arial" panose="020B0604020202020204" pitchFamily="34" charset="0"/>
                <a:ea typeface="楷体_GB2312" pitchFamily="49" charset="-122"/>
                <a:cs typeface="+mn-cs"/>
              </a:rPr>
              <a:t>。</a:t>
            </a:r>
          </a:p>
        </p:txBody>
      </p:sp>
      <p:grpSp>
        <p:nvGrpSpPr>
          <p:cNvPr id="2" name="Group 15"/>
          <p:cNvGrpSpPr/>
          <p:nvPr/>
        </p:nvGrpSpPr>
        <p:grpSpPr>
          <a:xfrm>
            <a:off x="2663190" y="3580130"/>
            <a:ext cx="952500" cy="444500"/>
            <a:chOff x="1152" y="1488"/>
            <a:chExt cx="480" cy="528"/>
          </a:xfrm>
        </p:grpSpPr>
        <p:sp>
          <p:nvSpPr>
            <p:cNvPr id="7196" name="Line 7"/>
            <p:cNvSpPr/>
            <p:nvPr/>
          </p:nvSpPr>
          <p:spPr>
            <a:xfrm>
              <a:off x="1392" y="1488"/>
              <a:ext cx="0" cy="336"/>
            </a:xfrm>
            <a:prstGeom prst="line">
              <a:avLst/>
            </a:prstGeom>
            <a:ln w="25400" cap="flat" cmpd="sng">
              <a:solidFill>
                <a:schemeClr val="tx1"/>
              </a:solidFill>
              <a:prstDash val="solid"/>
              <a:headEnd type="none" w="med" len="med"/>
              <a:tailEnd type="none" w="med" len="med"/>
            </a:ln>
          </p:spPr>
        </p:sp>
        <p:sp>
          <p:nvSpPr>
            <p:cNvPr id="7197" name="Line 8"/>
            <p:cNvSpPr/>
            <p:nvPr/>
          </p:nvSpPr>
          <p:spPr>
            <a:xfrm>
              <a:off x="1152" y="1824"/>
              <a:ext cx="480" cy="0"/>
            </a:xfrm>
            <a:prstGeom prst="line">
              <a:avLst/>
            </a:prstGeom>
            <a:ln w="25400" cap="flat" cmpd="sng">
              <a:solidFill>
                <a:schemeClr val="tx1"/>
              </a:solidFill>
              <a:prstDash val="solid"/>
              <a:headEnd type="none" w="med" len="med"/>
              <a:tailEnd type="none" w="med" len="med"/>
            </a:ln>
          </p:spPr>
        </p:sp>
        <p:sp>
          <p:nvSpPr>
            <p:cNvPr id="7198" name="Line 9"/>
            <p:cNvSpPr/>
            <p:nvPr/>
          </p:nvSpPr>
          <p:spPr>
            <a:xfrm>
              <a:off x="1152" y="1824"/>
              <a:ext cx="0" cy="192"/>
            </a:xfrm>
            <a:prstGeom prst="line">
              <a:avLst/>
            </a:prstGeom>
            <a:ln w="25400" cap="flat" cmpd="sng">
              <a:solidFill>
                <a:schemeClr val="tx1"/>
              </a:solidFill>
              <a:prstDash val="solid"/>
              <a:headEnd type="none" w="med" len="med"/>
              <a:tailEnd type="triangle" w="med" len="med"/>
            </a:ln>
          </p:spPr>
        </p:sp>
        <p:sp>
          <p:nvSpPr>
            <p:cNvPr id="7199" name="Line 10"/>
            <p:cNvSpPr/>
            <p:nvPr/>
          </p:nvSpPr>
          <p:spPr>
            <a:xfrm>
              <a:off x="1632" y="1824"/>
              <a:ext cx="0" cy="192"/>
            </a:xfrm>
            <a:prstGeom prst="line">
              <a:avLst/>
            </a:prstGeom>
            <a:ln w="25400" cap="flat" cmpd="sng">
              <a:solidFill>
                <a:schemeClr val="tx1"/>
              </a:solidFill>
              <a:prstDash val="solid"/>
              <a:headEnd type="none" w="med" len="med"/>
              <a:tailEnd type="triangle" w="med" len="med"/>
            </a:ln>
          </p:spPr>
        </p:sp>
      </p:grpSp>
      <p:sp>
        <p:nvSpPr>
          <p:cNvPr id="11279" name="Text Box 15"/>
          <p:cNvSpPr txBox="1"/>
          <p:nvPr/>
        </p:nvSpPr>
        <p:spPr>
          <a:xfrm>
            <a:off x="3473133" y="4047490"/>
            <a:ext cx="490220" cy="720725"/>
          </a:xfrm>
          <a:prstGeom prst="rect">
            <a:avLst/>
          </a:prstGeom>
          <a:noFill/>
          <a:ln w="9525">
            <a:noFill/>
          </a:ln>
        </p:spPr>
        <p:txBody>
          <a:bodyPr vert="eaVert">
            <a:spAutoFit/>
          </a:bodyPr>
          <a:lstStyle/>
          <a:p>
            <a:r>
              <a:rPr lang="zh-CN" altLang="en-US" sz="2000" b="1" dirty="0">
                <a:solidFill>
                  <a:srgbClr val="FF0000"/>
                </a:solidFill>
                <a:latin typeface="Arial" panose="020B0604020202020204" pitchFamily="34" charset="0"/>
              </a:rPr>
              <a:t>阻力</a:t>
            </a:r>
            <a:endParaRPr lang="zh-CN" altLang="en-US" sz="2000" b="1" dirty="0">
              <a:latin typeface="Arial" panose="020B0604020202020204" pitchFamily="34" charset="0"/>
            </a:endParaRPr>
          </a:p>
        </p:txBody>
      </p:sp>
      <p:sp>
        <p:nvSpPr>
          <p:cNvPr id="21517" name="Line 13"/>
          <p:cNvSpPr/>
          <p:nvPr/>
        </p:nvSpPr>
        <p:spPr>
          <a:xfrm>
            <a:off x="7950200" y="3594100"/>
            <a:ext cx="0" cy="685800"/>
          </a:xfrm>
          <a:prstGeom prst="line">
            <a:avLst/>
          </a:prstGeom>
          <a:ln w="25400" cap="flat" cmpd="sng">
            <a:solidFill>
              <a:schemeClr val="tx1"/>
            </a:solidFill>
            <a:prstDash val="solid"/>
            <a:headEnd type="none" w="med" len="med"/>
            <a:tailEnd type="triangle" w="med" len="med"/>
          </a:ln>
        </p:spPr>
      </p:sp>
      <p:sp>
        <p:nvSpPr>
          <p:cNvPr id="21518" name="Text Box 14"/>
          <p:cNvSpPr txBox="1"/>
          <p:nvPr/>
        </p:nvSpPr>
        <p:spPr>
          <a:xfrm>
            <a:off x="7683500" y="4292600"/>
            <a:ext cx="812800" cy="398780"/>
          </a:xfrm>
          <a:prstGeom prst="rect">
            <a:avLst/>
          </a:prstGeom>
          <a:noFill/>
          <a:ln w="9525">
            <a:noFill/>
          </a:ln>
        </p:spPr>
        <p:txBody>
          <a:bodyPr>
            <a:spAutoFit/>
          </a:bodyPr>
          <a:lstStyle/>
          <a:p>
            <a:pPr>
              <a:spcBef>
                <a:spcPct val="50000"/>
              </a:spcBef>
            </a:pPr>
            <a:r>
              <a:rPr lang="zh-CN" altLang="en-US" sz="2000" b="1" dirty="0">
                <a:solidFill>
                  <a:srgbClr val="FF0000"/>
                </a:solidFill>
                <a:latin typeface="Verdana" panose="020B0604030504040204" pitchFamily="34" charset="0"/>
              </a:rPr>
              <a:t>支点</a:t>
            </a:r>
          </a:p>
        </p:txBody>
      </p:sp>
      <p:sp>
        <p:nvSpPr>
          <p:cNvPr id="7182" name="Rectangle 18"/>
          <p:cNvSpPr/>
          <p:nvPr/>
        </p:nvSpPr>
        <p:spPr>
          <a:xfrm>
            <a:off x="3127375" y="4473575"/>
            <a:ext cx="127000" cy="276860"/>
          </a:xfrm>
          <a:prstGeom prst="rect">
            <a:avLst/>
          </a:prstGeom>
          <a:noFill/>
          <a:ln w="9525">
            <a:noFill/>
          </a:ln>
        </p:spPr>
        <p:txBody>
          <a:bodyPr wrap="none" lIns="0" tIns="0" rIns="0" bIns="0">
            <a:spAutoFit/>
          </a:bodyPr>
          <a:lstStyle/>
          <a:p>
            <a:endParaRPr lang="zh-CN" altLang="zh-CN" dirty="0">
              <a:latin typeface="Arial" panose="020B0604020202020204" pitchFamily="34" charset="0"/>
            </a:endParaRPr>
          </a:p>
        </p:txBody>
      </p:sp>
      <p:sp>
        <p:nvSpPr>
          <p:cNvPr id="11283" name="Text Box 19"/>
          <p:cNvSpPr txBox="1"/>
          <p:nvPr/>
        </p:nvSpPr>
        <p:spPr>
          <a:xfrm>
            <a:off x="2501265" y="4070350"/>
            <a:ext cx="490220" cy="771525"/>
          </a:xfrm>
          <a:prstGeom prst="rect">
            <a:avLst/>
          </a:prstGeom>
          <a:noFill/>
          <a:ln w="9525">
            <a:noFill/>
          </a:ln>
        </p:spPr>
        <p:txBody>
          <a:bodyPr vert="eaVert" wrap="square">
            <a:spAutoFit/>
          </a:bodyPr>
          <a:lstStyle/>
          <a:p>
            <a:pPr>
              <a:spcBef>
                <a:spcPct val="50000"/>
              </a:spcBef>
            </a:pPr>
            <a:r>
              <a:rPr lang="zh-CN" altLang="en-US" sz="2000" b="1" dirty="0">
                <a:solidFill>
                  <a:srgbClr val="FF0000"/>
                </a:solidFill>
                <a:latin typeface="Arial" panose="020B0604020202020204" pitchFamily="34" charset="0"/>
              </a:rPr>
              <a:t>动力</a:t>
            </a:r>
            <a:endParaRPr lang="zh-CN" altLang="en-US" sz="2000" b="1" dirty="0">
              <a:latin typeface="Arial" panose="020B0604020202020204" pitchFamily="34" charset="0"/>
            </a:endParaRPr>
          </a:p>
        </p:txBody>
      </p:sp>
      <p:grpSp>
        <p:nvGrpSpPr>
          <p:cNvPr id="7184" name="Group 20"/>
          <p:cNvGrpSpPr/>
          <p:nvPr/>
        </p:nvGrpSpPr>
        <p:grpSpPr>
          <a:xfrm>
            <a:off x="1498600" y="3097530"/>
            <a:ext cx="9164955" cy="1819910"/>
            <a:chOff x="-2" y="1960"/>
            <a:chExt cx="5762" cy="2369"/>
          </a:xfrm>
        </p:grpSpPr>
        <p:sp>
          <p:nvSpPr>
            <p:cNvPr id="7193" name="Rectangle 21"/>
            <p:cNvSpPr/>
            <p:nvPr/>
          </p:nvSpPr>
          <p:spPr>
            <a:xfrm>
              <a:off x="0" y="1960"/>
              <a:ext cx="5760" cy="32"/>
            </a:xfrm>
            <a:prstGeom prst="rect">
              <a:avLst/>
            </a:prstGeom>
            <a:solidFill>
              <a:srgbClr val="00FF00"/>
            </a:solidFill>
            <a:ln w="9525" cap="rnd" cmpd="sng">
              <a:solidFill>
                <a:srgbClr val="339966"/>
              </a:solidFill>
              <a:prstDash val="sysDot"/>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7194" name="Rectangle 22"/>
            <p:cNvSpPr/>
            <p:nvPr/>
          </p:nvSpPr>
          <p:spPr>
            <a:xfrm rot="-5400000">
              <a:off x="-1165" y="3125"/>
              <a:ext cx="2358" cy="32"/>
            </a:xfrm>
            <a:prstGeom prst="rect">
              <a:avLst/>
            </a:prstGeom>
            <a:solidFill>
              <a:srgbClr val="00FF00"/>
            </a:solidFill>
            <a:ln w="9525" cap="rnd" cmpd="sng">
              <a:solidFill>
                <a:srgbClr val="339966"/>
              </a:solidFill>
              <a:prstDash val="sysDot"/>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7195" name="Rectangle 23"/>
            <p:cNvSpPr/>
            <p:nvPr/>
          </p:nvSpPr>
          <p:spPr>
            <a:xfrm rot="-5400000">
              <a:off x="4565" y="3134"/>
              <a:ext cx="2358" cy="32"/>
            </a:xfrm>
            <a:prstGeom prst="rect">
              <a:avLst/>
            </a:prstGeom>
            <a:solidFill>
              <a:srgbClr val="00FF00"/>
            </a:solidFill>
            <a:ln w="9525" cap="rnd" cmpd="sng">
              <a:solidFill>
                <a:srgbClr val="339966"/>
              </a:solidFill>
              <a:prstDash val="sysDot"/>
              <a:miter/>
              <a:headEnd type="none" w="med" len="med"/>
              <a:tailEnd type="none" w="med" len="med"/>
            </a:ln>
          </p:spPr>
          <p:txBody>
            <a:bodyPr wrap="none" anchor="ctr"/>
            <a:lstStyle/>
            <a:p>
              <a:endParaRPr lang="zh-CN" altLang="en-US" dirty="0">
                <a:latin typeface="Arial" panose="020B0604020202020204" pitchFamily="34" charset="0"/>
              </a:endParaRPr>
            </a:p>
          </p:txBody>
        </p:sp>
      </p:grpSp>
      <p:sp>
        <p:nvSpPr>
          <p:cNvPr id="11288" name="Text Box 24"/>
          <p:cNvSpPr txBox="1"/>
          <p:nvPr/>
        </p:nvSpPr>
        <p:spPr>
          <a:xfrm>
            <a:off x="7907020" y="1117600"/>
            <a:ext cx="490220" cy="2123440"/>
          </a:xfrm>
          <a:prstGeom prst="rect">
            <a:avLst/>
          </a:prstGeom>
          <a:noFill/>
          <a:ln w="9525">
            <a:noFill/>
          </a:ln>
        </p:spPr>
        <p:txBody>
          <a:bodyPr vert="eaVert" wrap="none">
            <a:spAutoFit/>
          </a:bodyPr>
          <a:lstStyle/>
          <a:p>
            <a:pPr>
              <a:spcBef>
                <a:spcPct val="50000"/>
              </a:spcBef>
            </a:pPr>
            <a:r>
              <a:rPr lang="en-US" altLang="zh-CN" sz="2000" b="1" dirty="0">
                <a:latin typeface="Arial" panose="020B0604020202020204" pitchFamily="34" charset="0"/>
              </a:rPr>
              <a:t>︱</a:t>
            </a:r>
            <a:r>
              <a:rPr lang="zh-CN" altLang="en-US" sz="2000" b="1" dirty="0">
                <a:latin typeface="Arial" panose="020B0604020202020204" pitchFamily="34" charset="0"/>
              </a:rPr>
              <a:t>使杠杆转动的力</a:t>
            </a:r>
            <a:endParaRPr lang="zh-CN" altLang="en-US" sz="2000" dirty="0">
              <a:latin typeface="Arial" panose="020B0604020202020204" pitchFamily="34" charset="0"/>
            </a:endParaRPr>
          </a:p>
        </p:txBody>
      </p:sp>
      <p:sp>
        <p:nvSpPr>
          <p:cNvPr id="11289" name="Text Box 25"/>
          <p:cNvSpPr txBox="1"/>
          <p:nvPr/>
        </p:nvSpPr>
        <p:spPr>
          <a:xfrm>
            <a:off x="1738630" y="965835"/>
            <a:ext cx="736600" cy="2148840"/>
          </a:xfrm>
          <a:prstGeom prst="rect">
            <a:avLst/>
          </a:prstGeom>
          <a:noFill/>
          <a:ln w="9525">
            <a:noFill/>
          </a:ln>
        </p:spPr>
        <p:txBody>
          <a:bodyPr vert="eaVert" wrap="square">
            <a:spAutoFit/>
          </a:bodyPr>
          <a:lstStyle/>
          <a:p>
            <a:r>
              <a:rPr lang="en-US" altLang="zh-CN" b="1" dirty="0">
                <a:latin typeface="Arial" panose="020B0604020202020204" pitchFamily="34" charset="0"/>
              </a:rPr>
              <a:t>︱</a:t>
            </a:r>
            <a:r>
              <a:rPr lang="zh-CN" altLang="en-US" b="1" dirty="0">
                <a:latin typeface="Arial" panose="020B0604020202020204" pitchFamily="34" charset="0"/>
              </a:rPr>
              <a:t>阻碍杠杆转动的力</a:t>
            </a:r>
          </a:p>
          <a:p>
            <a:endParaRPr lang="en-US" altLang="zh-CN" dirty="0">
              <a:latin typeface="Arial" panose="020B0604020202020204" pitchFamily="34" charset="0"/>
            </a:endParaRPr>
          </a:p>
        </p:txBody>
      </p:sp>
      <p:sp>
        <p:nvSpPr>
          <p:cNvPr id="11290" name="Rectangle 26"/>
          <p:cNvSpPr>
            <a:spLocks noChangeArrowheads="1"/>
          </p:cNvSpPr>
          <p:nvPr/>
        </p:nvSpPr>
        <p:spPr bwMode="auto">
          <a:xfrm>
            <a:off x="1485900" y="3048000"/>
            <a:ext cx="9423400" cy="583565"/>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smtClean="0">
                <a:ln>
                  <a:noFill/>
                </a:ln>
                <a:solidFill>
                  <a:schemeClr val="tx2"/>
                </a:solidFill>
                <a:effectLst/>
                <a:uLnTx/>
                <a:uFillTx/>
                <a:latin typeface="Arial" panose="020B0604020202020204" pitchFamily="34" charset="0"/>
                <a:ea typeface="宋体" panose="02010600030101010101" pitchFamily="2" charset="-122"/>
                <a:cs typeface="+mn-cs"/>
              </a:rPr>
              <a:t>：在</a:t>
            </a:r>
            <a:r>
              <a:rPr kumimoji="0" lang="zh-CN" altLang="en-US" sz="3200" b="1" i="0" u="sng" strike="noStrike" kern="1200" cap="none" spc="0" normalizeH="0" baseline="0" noProof="0" smtClean="0">
                <a:ln>
                  <a:noFill/>
                </a:ln>
                <a:solidFill>
                  <a:schemeClr val="bg2"/>
                </a:solidFill>
                <a:effectLst>
                  <a:outerShdw blurRad="38100" dist="38100" dir="2700000" algn="tl">
                    <a:srgbClr val="C0C0C0"/>
                  </a:outerShdw>
                </a:effectLst>
                <a:uLnTx/>
                <a:uFillTx/>
                <a:latin typeface="Arial" panose="020B0604020202020204" pitchFamily="34" charset="0"/>
                <a:ea typeface="楷体_GB2312" pitchFamily="49" charset="-122"/>
                <a:cs typeface="+mn-cs"/>
              </a:rPr>
              <a:t>力</a:t>
            </a:r>
            <a:r>
              <a:rPr kumimoji="0" lang="zh-CN" altLang="en-US" sz="3200" b="1" i="0" u="sng"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20204" pitchFamily="34" charset="0"/>
                <a:ea typeface="楷体_GB2312" pitchFamily="49" charset="-122"/>
                <a:cs typeface="+mn-cs"/>
              </a:rPr>
              <a:t>的作用下，能绕某一</a:t>
            </a:r>
            <a:r>
              <a:rPr kumimoji="0" lang="zh-CN" altLang="en-US" sz="3200" b="1" i="0" u="sng" strike="noStrike" kern="1200" cap="none" spc="0" normalizeH="0" baseline="0" noProof="0" smtClean="0">
                <a:ln>
                  <a:noFill/>
                </a:ln>
                <a:solidFill>
                  <a:schemeClr val="bg2"/>
                </a:solidFill>
                <a:effectLst>
                  <a:outerShdw blurRad="38100" dist="38100" dir="2700000" algn="tl">
                    <a:srgbClr val="C0C0C0"/>
                  </a:outerShdw>
                </a:effectLst>
                <a:uLnTx/>
                <a:uFillTx/>
                <a:latin typeface="Arial" panose="020B0604020202020204" pitchFamily="34" charset="0"/>
                <a:ea typeface="楷体_GB2312" pitchFamily="49" charset="-122"/>
                <a:cs typeface="+mn-cs"/>
              </a:rPr>
              <a:t>固定点</a:t>
            </a:r>
            <a:r>
              <a:rPr kumimoji="0" lang="zh-CN" altLang="en-US" sz="3200" b="1" i="0" u="none" strike="noStrike" kern="1200" cap="none" spc="0" normalizeH="0" baseline="0" noProof="0" smtClean="0">
                <a:ln>
                  <a:noFill/>
                </a:ln>
                <a:solidFill>
                  <a:schemeClr val="tx2"/>
                </a:solidFill>
                <a:effectLst/>
                <a:uLnTx/>
                <a:uFillTx/>
                <a:latin typeface="Arial" panose="020B0604020202020204" pitchFamily="34" charset="0"/>
                <a:ea typeface="楷体_GB2312" pitchFamily="49" charset="-122"/>
                <a:cs typeface="+mn-cs"/>
              </a:rPr>
              <a:t>转动的</a:t>
            </a:r>
            <a:r>
              <a:rPr kumimoji="0" lang="zh-CN" altLang="en-US" sz="3200" b="1" i="0" u="sng" strike="noStrike" kern="1200" cap="none" spc="0" normalizeH="0" baseline="0" noProof="0" smtClean="0">
                <a:ln>
                  <a:noFill/>
                </a:ln>
                <a:solidFill>
                  <a:srgbClr val="FF0000"/>
                </a:solidFill>
                <a:effectLst/>
                <a:uLnTx/>
                <a:uFillTx/>
                <a:latin typeface="Arial" panose="020B0604020202020204" pitchFamily="34" charset="0"/>
                <a:ea typeface="楷体_GB2312" pitchFamily="49" charset="-122"/>
                <a:cs typeface="+mn-cs"/>
              </a:rPr>
              <a:t>硬棒</a:t>
            </a:r>
            <a:r>
              <a:rPr kumimoji="0" lang="zh-CN" altLang="en-US" sz="1000" b="1" i="0" u="none" strike="noStrike" kern="1200" cap="none" spc="0" normalizeH="0" baseline="0" noProof="0" smtClean="0">
                <a:ln>
                  <a:noFill/>
                </a:ln>
                <a:solidFill>
                  <a:schemeClr val="bg2"/>
                </a:solidFill>
                <a:effectLst/>
                <a:uLnTx/>
                <a:uFillTx/>
                <a:latin typeface="Arial" panose="020B0604020202020204" pitchFamily="34" charset="0"/>
                <a:ea typeface="楷体_GB2312" pitchFamily="49" charset="-122"/>
                <a:cs typeface="+mn-cs"/>
              </a:rPr>
              <a:t>。</a:t>
            </a:r>
          </a:p>
        </p:txBody>
      </p:sp>
      <p:sp>
        <p:nvSpPr>
          <p:cNvPr id="11291" name="Rectangle 27"/>
          <p:cNvSpPr/>
          <p:nvPr/>
        </p:nvSpPr>
        <p:spPr>
          <a:xfrm>
            <a:off x="9452610" y="3068955"/>
            <a:ext cx="1216025" cy="583565"/>
          </a:xfrm>
          <a:prstGeom prst="rect">
            <a:avLst/>
          </a:prstGeom>
          <a:noFill/>
          <a:ln w="9525">
            <a:noFill/>
          </a:ln>
        </p:spPr>
        <p:txBody>
          <a:bodyPr>
            <a:spAutoFit/>
          </a:bodyPr>
          <a:lstStyle/>
          <a:p>
            <a:r>
              <a:rPr lang="zh-CN" altLang="en-US" sz="3200" b="1" dirty="0">
                <a:solidFill>
                  <a:srgbClr val="FF0000"/>
                </a:solidFill>
                <a:latin typeface="Arial" panose="020B0604020202020204" pitchFamily="34" charset="0"/>
                <a:ea typeface="楷体_GB2312" pitchFamily="49" charset="-122"/>
              </a:rPr>
              <a:t>硬棒</a:t>
            </a:r>
          </a:p>
        </p:txBody>
      </p:sp>
      <p:sp>
        <p:nvSpPr>
          <p:cNvPr id="11292" name="Text Box 28"/>
          <p:cNvSpPr txBox="1">
            <a:spLocks noChangeArrowheads="1"/>
          </p:cNvSpPr>
          <p:nvPr/>
        </p:nvSpPr>
        <p:spPr bwMode="auto">
          <a:xfrm>
            <a:off x="4800600" y="2362200"/>
            <a:ext cx="2225040" cy="706755"/>
          </a:xfrm>
          <a:prstGeom prst="rect">
            <a:avLst/>
          </a:prstGeom>
          <a:noFill/>
          <a:ln w="9525">
            <a:noFill/>
            <a:miter lim="800000"/>
          </a:ln>
          <a:effectLst/>
        </p:spPr>
        <p:txBody>
          <a:bodyPr wrap="none">
            <a:spAutoFit/>
          </a:bodyPr>
          <a:lstStyle/>
          <a:p>
            <a:pPr marR="0" defTabSz="914400">
              <a:buClrTx/>
              <a:buSzTx/>
              <a:buFontTx/>
              <a:defRPr/>
            </a:pPr>
            <a:r>
              <a:rPr kumimoji="0" lang="zh-CN" altLang="en-US" sz="4000" b="1" kern="1200" cap="none" spc="0" normalizeH="0" baseline="0" noProof="0" smtClean="0">
                <a:solidFill>
                  <a:srgbClr val="FF0000"/>
                </a:solidFill>
                <a:effectLst>
                  <a:outerShdw blurRad="38100" dist="38100" dir="2700000" algn="tl">
                    <a:srgbClr val="C0C0C0"/>
                  </a:outerShdw>
                </a:effectLst>
                <a:latin typeface="Arial" panose="020B0604020202020204" pitchFamily="34" charset="0"/>
                <a:ea typeface="楷体_GB2312" pitchFamily="49" charset="-122"/>
                <a:cs typeface="+mn-cs"/>
              </a:rPr>
              <a:t>共同特征</a:t>
            </a:r>
          </a:p>
        </p:txBody>
      </p:sp>
      <p:sp>
        <p:nvSpPr>
          <p:cNvPr id="11293" name="Text Box 29"/>
          <p:cNvSpPr txBox="1">
            <a:spLocks noChangeArrowheads="1"/>
          </p:cNvSpPr>
          <p:nvPr/>
        </p:nvSpPr>
        <p:spPr bwMode="auto">
          <a:xfrm>
            <a:off x="2769235" y="2979103"/>
            <a:ext cx="591185" cy="583565"/>
          </a:xfrm>
          <a:prstGeom prst="rect">
            <a:avLst/>
          </a:prstGeom>
          <a:noFill/>
          <a:ln w="9525">
            <a:noFill/>
            <a:miter lim="800000"/>
          </a:ln>
          <a:effectLst/>
        </p:spPr>
        <p:txBody>
          <a:bodyPr wrap="none">
            <a:spAutoFit/>
          </a:bodyPr>
          <a:lstStyle/>
          <a:p>
            <a:pPr marR="0" defTabSz="914400">
              <a:buClrTx/>
              <a:buSzTx/>
              <a:buFontTx/>
              <a:defRPr/>
            </a:pPr>
            <a:r>
              <a:rPr kumimoji="0" lang="zh-CN" altLang="en-US" sz="3200" b="1" u="sng" kern="1200" cap="none" spc="0" normalizeH="0" baseline="0" noProof="0" smtClean="0">
                <a:solidFill>
                  <a:srgbClr val="FF0000"/>
                </a:solidFill>
                <a:effectLst>
                  <a:outerShdw blurRad="38100" dist="38100" dir="2700000" algn="tl">
                    <a:srgbClr val="C0C0C0"/>
                  </a:outerShdw>
                </a:effectLst>
                <a:latin typeface="Arial" panose="020B0604020202020204" pitchFamily="34" charset="0"/>
                <a:ea typeface="楷体_GB2312" pitchFamily="49" charset="-122"/>
                <a:cs typeface="+mn-cs"/>
              </a:rPr>
              <a:t>力</a:t>
            </a:r>
          </a:p>
        </p:txBody>
      </p:sp>
      <p:sp>
        <p:nvSpPr>
          <p:cNvPr id="11294" name="Text Box 30"/>
          <p:cNvSpPr txBox="1">
            <a:spLocks noChangeArrowheads="1"/>
          </p:cNvSpPr>
          <p:nvPr/>
        </p:nvSpPr>
        <p:spPr bwMode="auto">
          <a:xfrm>
            <a:off x="6750685" y="3010218"/>
            <a:ext cx="1420813" cy="583565"/>
          </a:xfrm>
          <a:prstGeom prst="rect">
            <a:avLst/>
          </a:prstGeom>
          <a:noFill/>
          <a:ln w="9525">
            <a:noFill/>
            <a:miter lim="800000"/>
          </a:ln>
          <a:effectLst/>
        </p:spPr>
        <p:txBody>
          <a:bodyPr>
            <a:spAutoFit/>
          </a:bodyPr>
          <a:lstStyle/>
          <a:p>
            <a:pPr marR="0" defTabSz="914400">
              <a:buClrTx/>
              <a:buSzTx/>
              <a:buFontTx/>
              <a:defRPr/>
            </a:pPr>
            <a:r>
              <a:rPr kumimoji="0" lang="zh-CN" altLang="en-US" sz="3200" b="1" u="sng" kern="1200" cap="none" spc="0" normalizeH="0" baseline="0" noProof="0" smtClean="0">
                <a:solidFill>
                  <a:srgbClr val="0B5FD1"/>
                </a:solidFill>
                <a:effectLst>
                  <a:outerShdw blurRad="38100" dist="38100" dir="2700000" algn="tl">
                    <a:srgbClr val="C0C0C0"/>
                  </a:outerShdw>
                </a:effectLst>
                <a:latin typeface="Arial" panose="020B0604020202020204" pitchFamily="34" charset="0"/>
                <a:ea typeface="楷体_GB2312" pitchFamily="49" charset="-122"/>
                <a:cs typeface="+mn-cs"/>
              </a:rPr>
              <a:t>固定点</a:t>
            </a:r>
          </a:p>
        </p:txBody>
      </p:sp>
      <p:sp>
        <p:nvSpPr>
          <p:cNvPr id="7192" name="WordArt 31" descr="窄竖线"/>
          <p:cNvSpPr>
            <a:spLocks noTextEdit="1"/>
          </p:cNvSpPr>
          <p:nvPr/>
        </p:nvSpPr>
        <p:spPr>
          <a:xfrm>
            <a:off x="9452610" y="667385"/>
            <a:ext cx="1828800" cy="762000"/>
          </a:xfrm>
          <a:prstGeom prst="rect">
            <a:avLst/>
          </a:prstGeom>
        </p:spPr>
        <p:txBody>
          <a:bodyPr wrap="none" fromWordArt="1">
            <a:prstTxWarp prst="textCurveUp">
              <a:avLst>
                <a:gd name="adj" fmla="val 40356"/>
              </a:avLst>
            </a:prstTxWarp>
            <a:normAutofit/>
          </a:bodyPr>
          <a:lstStyle/>
          <a:p>
            <a:pPr algn="ctr" eaLnBrk="0" hangingPunct="0"/>
            <a:r>
              <a:rPr lang="zh-CN" altLang="en-US" sz="3600">
                <a:ln w="12700" cap="flat" cmpd="sng">
                  <a:solidFill>
                    <a:srgbClr val="000000"/>
                  </a:solidFill>
                  <a:prstDash val="solid"/>
                  <a:headEnd type="none" w="med" len="med"/>
                  <a:tailEnd type="none" w="med" len="med"/>
                </a:ln>
                <a:pattFill prst="dashHorz">
                  <a:fgClr>
                    <a:srgbClr val="808080"/>
                  </a:fgClr>
                  <a:bgClr>
                    <a:srgbClr val="FFFF00"/>
                  </a:bgClr>
                </a:patt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rPr>
              <a:t>认识杠杆</a:t>
            </a:r>
          </a:p>
        </p:txBody>
      </p:sp>
      <p:grpSp>
        <p:nvGrpSpPr>
          <p:cNvPr id="4111" name="组合 4110"/>
          <p:cNvGrpSpPr/>
          <p:nvPr/>
        </p:nvGrpSpPr>
        <p:grpSpPr>
          <a:xfrm>
            <a:off x="139700" y="0"/>
            <a:ext cx="11913235" cy="6598285"/>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
        <p:nvSpPr>
          <p:cNvPr id="3" name="文本框 2"/>
          <p:cNvSpPr txBox="1"/>
          <p:nvPr/>
        </p:nvSpPr>
        <p:spPr>
          <a:xfrm>
            <a:off x="1501775" y="3100705"/>
            <a:ext cx="999490" cy="583565"/>
          </a:xfrm>
          <a:prstGeom prst="rect">
            <a:avLst/>
          </a:prstGeom>
          <a:noFill/>
        </p:spPr>
        <p:txBody>
          <a:bodyPr wrap="none" rtlCol="0">
            <a:spAutoFit/>
          </a:bodyPr>
          <a:lstStyle/>
          <a:p>
            <a:pPr algn="l"/>
            <a:r>
              <a:rPr lang="zh-CN" altLang="en-US" sz="3200" b="1" noProof="0" smtClean="0">
                <a:ln>
                  <a:noFill/>
                </a:ln>
                <a:solidFill>
                  <a:srgbClr val="FF0000"/>
                </a:solidFill>
                <a:effectLst/>
                <a:uLnTx/>
                <a:uFillTx/>
                <a:latin typeface="Arial" panose="020B0604020202020204" pitchFamily="34" charset="0"/>
                <a:ea typeface="宋体" panose="02010600030101010101" pitchFamily="2" charset="-122"/>
                <a:sym typeface="+mn-ea"/>
              </a:rPr>
              <a:t>杠杆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12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90"/>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129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11293"/>
                                        </p:tgtEl>
                                        <p:attrNameLst>
                                          <p:attrName>style.color</p:attrName>
                                        </p:attrNameLst>
                                      </p:cBhvr>
                                      <p:to>
                                        <a:srgbClr val="FF0000"/>
                                      </p:to>
                                    </p:animClr>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267"/>
                                        </p:tgtEl>
                                        <p:attrNameLst>
                                          <p:attrName>style.visibility</p:attrName>
                                        </p:attrNameLst>
                                      </p:cBhvr>
                                      <p:to>
                                        <p:strVal val="visible"/>
                                      </p:to>
                                    </p:set>
                                    <p:animEffect transition="in" filter="wipe(up)">
                                      <p:cBhvr>
                                        <p:cTn id="37" dur="500"/>
                                        <p:tgtEl>
                                          <p:spTgt spid="11267"/>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128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1" nodeType="clickEffect">
                                  <p:stCondLst>
                                    <p:cond delay="0"/>
                                  </p:stCondLst>
                                  <p:childTnLst>
                                    <p:animMotion origin="layout" path="M -0.008854 -0.000185 L -0.479427 0.358519 " pathEditMode="relative" rAng="0" ptsTypes="">
                                      <p:cBhvr>
                                        <p:cTn id="44" dur="1000" fill="hold"/>
                                        <p:tgtEl>
                                          <p:spTgt spid="11288"/>
                                        </p:tgtEl>
                                        <p:attrNameLst>
                                          <p:attrName>ppt_x</p:attrName>
                                          <p:attrName>ppt_y</p:attrName>
                                        </p:attrNameLst>
                                      </p:cBhvr>
                                      <p:rCtr x="-25200" y="19200"/>
                                    </p:animMotion>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1271"/>
                                        </p:tgtEl>
                                        <p:attrNameLst>
                                          <p:attrName>style.visibility</p:attrName>
                                        </p:attrNameLst>
                                      </p:cBhvr>
                                      <p:to>
                                        <p:strVal val="visible"/>
                                      </p:to>
                                    </p:set>
                                    <p:animEffect transition="in" filter="dissolve">
                                      <p:cBhvr>
                                        <p:cTn id="49" dur="500"/>
                                        <p:tgtEl>
                                          <p:spTgt spid="11271"/>
                                        </p:tgtEl>
                                      </p:cBhvr>
                                    </p:animEffect>
                                  </p:childTnLst>
                                </p:cTn>
                              </p:par>
                              <p:par>
                                <p:cTn id="50" presetID="17" presetClass="entr" presetSubtype="1" fill="hold" grpId="0" nodeType="withEffect">
                                  <p:stCondLst>
                                    <p:cond delay="0"/>
                                  </p:stCondLst>
                                  <p:childTnLst>
                                    <p:set>
                                      <p:cBhvr>
                                        <p:cTn id="51" dur="1" fill="hold">
                                          <p:stCondLst>
                                            <p:cond delay="0"/>
                                          </p:stCondLst>
                                        </p:cTn>
                                        <p:tgtEl>
                                          <p:spTgt spid="11283"/>
                                        </p:tgtEl>
                                        <p:attrNameLst>
                                          <p:attrName>style.visibility</p:attrName>
                                        </p:attrNameLst>
                                      </p:cBhvr>
                                      <p:to>
                                        <p:strVal val="visible"/>
                                      </p:to>
                                    </p:set>
                                    <p:anim calcmode="lin" valueType="num">
                                      <p:cBhvr>
                                        <p:cTn id="52" dur="500" fill="hold"/>
                                        <p:tgtEl>
                                          <p:spTgt spid="11283"/>
                                        </p:tgtEl>
                                        <p:attrNameLst>
                                          <p:attrName>ppt_x</p:attrName>
                                        </p:attrNameLst>
                                      </p:cBhvr>
                                      <p:tavLst>
                                        <p:tav tm="0">
                                          <p:val>
                                            <p:strVal val="#ppt_x"/>
                                          </p:val>
                                        </p:tav>
                                        <p:tav tm="100000">
                                          <p:val>
                                            <p:strVal val="#ppt_x"/>
                                          </p:val>
                                        </p:tav>
                                      </p:tavLst>
                                    </p:anim>
                                    <p:anim calcmode="lin" valueType="num">
                                      <p:cBhvr>
                                        <p:cTn id="53" dur="500" fill="hold"/>
                                        <p:tgtEl>
                                          <p:spTgt spid="11283"/>
                                        </p:tgtEl>
                                        <p:attrNameLst>
                                          <p:attrName>ppt_y</p:attrName>
                                        </p:attrNameLst>
                                      </p:cBhvr>
                                      <p:tavLst>
                                        <p:tav tm="0">
                                          <p:val>
                                            <p:strVal val="#ppt_y-#ppt_h/2"/>
                                          </p:val>
                                        </p:tav>
                                        <p:tav tm="100000">
                                          <p:val>
                                            <p:strVal val="#ppt_y"/>
                                          </p:val>
                                        </p:tav>
                                      </p:tavLst>
                                    </p:anim>
                                    <p:anim calcmode="lin" valueType="num">
                                      <p:cBhvr>
                                        <p:cTn id="54" dur="500" fill="hold"/>
                                        <p:tgtEl>
                                          <p:spTgt spid="11283"/>
                                        </p:tgtEl>
                                        <p:attrNameLst>
                                          <p:attrName>ppt_w</p:attrName>
                                        </p:attrNameLst>
                                      </p:cBhvr>
                                      <p:tavLst>
                                        <p:tav tm="0">
                                          <p:val>
                                            <p:strVal val="#ppt_w"/>
                                          </p:val>
                                        </p:tav>
                                        <p:tav tm="100000">
                                          <p:val>
                                            <p:strVal val="#ppt_w"/>
                                          </p:val>
                                        </p:tav>
                                      </p:tavLst>
                                    </p:anim>
                                    <p:anim calcmode="lin" valueType="num">
                                      <p:cBhvr>
                                        <p:cTn id="55" dur="500" fill="hold"/>
                                        <p:tgtEl>
                                          <p:spTgt spid="11283"/>
                                        </p:tgtEl>
                                        <p:attrNameLst>
                                          <p:attrName>ppt_h</p:attrName>
                                        </p:attrNameLst>
                                      </p:cBhvr>
                                      <p:tavLst>
                                        <p:tav tm="0">
                                          <p:val>
                                            <p:fltVal val="0"/>
                                          </p:val>
                                        </p:tav>
                                        <p:tav tm="100000">
                                          <p:val>
                                            <p:strVal val="#ppt_h"/>
                                          </p:val>
                                        </p:tav>
                                      </p:tavLst>
                                    </p:anim>
                                  </p:childTnLst>
                                </p:cTn>
                              </p:par>
                              <p:par>
                                <p:cTn id="56" presetID="6" presetClass="emph" presetSubtype="0" fill="hold" grpId="1" nodeType="withEffect">
                                  <p:stCondLst>
                                    <p:cond delay="0"/>
                                  </p:stCondLst>
                                  <p:childTnLst>
                                    <p:animScale>
                                      <p:cBhvr>
                                        <p:cTn id="57" dur="2000" fill="hold"/>
                                        <p:tgtEl>
                                          <p:spTgt spid="11271"/>
                                        </p:tgtEl>
                                      </p:cBhvr>
                                      <p:by x="150000" y="150000"/>
                                    </p:animScale>
                                  </p:childTnLst>
                                </p:cTn>
                              </p:par>
                              <p:par>
                                <p:cTn id="58" presetID="6" presetClass="emph" presetSubtype="0" fill="hold" grpId="1" nodeType="withEffect">
                                  <p:stCondLst>
                                    <p:cond delay="0"/>
                                  </p:stCondLst>
                                  <p:childTnLst>
                                    <p:animScale>
                                      <p:cBhvr>
                                        <p:cTn id="59" dur="2000" fill="hold"/>
                                        <p:tgtEl>
                                          <p:spTgt spid="11283"/>
                                        </p:tgtEl>
                                      </p:cBhvr>
                                      <p:by x="150000" y="150000"/>
                                    </p:animScale>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1268"/>
                                        </p:tgtEl>
                                        <p:attrNameLst>
                                          <p:attrName>style.visibility</p:attrName>
                                        </p:attrNameLst>
                                      </p:cBhvr>
                                      <p:to>
                                        <p:strVal val="visible"/>
                                      </p:to>
                                    </p:set>
                                    <p:animEffect transition="in" filter="wipe(up)">
                                      <p:cBhvr>
                                        <p:cTn id="64" dur="500"/>
                                        <p:tgtEl>
                                          <p:spTgt spid="1126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1279"/>
                                        </p:tgtEl>
                                        <p:attrNameLst>
                                          <p:attrName>style.visibility</p:attrName>
                                        </p:attrNameLst>
                                      </p:cBhvr>
                                      <p:to>
                                        <p:strVal val="visible"/>
                                      </p:to>
                                    </p:set>
                                  </p:childTnLst>
                                </p:cTn>
                              </p:par>
                              <p:par>
                                <p:cTn id="69" presetID="9" presetClass="entr" presetSubtype="0" fill="hold" grpId="0" nodeType="withEffect">
                                  <p:stCondLst>
                                    <p:cond delay="0"/>
                                  </p:stCondLst>
                                  <p:childTnLst>
                                    <p:set>
                                      <p:cBhvr>
                                        <p:cTn id="70" dur="1" fill="hold">
                                          <p:stCondLst>
                                            <p:cond delay="0"/>
                                          </p:stCondLst>
                                        </p:cTn>
                                        <p:tgtEl>
                                          <p:spTgt spid="11269"/>
                                        </p:tgtEl>
                                        <p:attrNameLst>
                                          <p:attrName>style.visibility</p:attrName>
                                        </p:attrNameLst>
                                      </p:cBhvr>
                                      <p:to>
                                        <p:strVal val="visible"/>
                                      </p:to>
                                    </p:set>
                                    <p:animEffect transition="in" filter="dissolve">
                                      <p:cBhvr>
                                        <p:cTn id="71" dur="500"/>
                                        <p:tgtEl>
                                          <p:spTgt spid="11269"/>
                                        </p:tgtEl>
                                      </p:cBhvr>
                                    </p:animEffect>
                                  </p:childTnLst>
                                </p:cTn>
                              </p:par>
                              <p:par>
                                <p:cTn id="72" presetID="6" presetClass="emph" presetSubtype="0" fill="hold" grpId="0" nodeType="withEffect">
                                  <p:stCondLst>
                                    <p:cond delay="0"/>
                                  </p:stCondLst>
                                  <p:childTnLst>
                                    <p:animScale>
                                      <p:cBhvr>
                                        <p:cTn id="73" dur="2000" fill="hold"/>
                                        <p:tgtEl>
                                          <p:spTgt spid="11279"/>
                                        </p:tgtEl>
                                      </p:cBhvr>
                                      <p:by x="150000" y="150000"/>
                                    </p:animScale>
                                  </p:childTnLst>
                                </p:cTn>
                              </p:par>
                              <p:par>
                                <p:cTn id="74" presetID="6" presetClass="emph" presetSubtype="0" fill="hold" grpId="1" nodeType="withEffect">
                                  <p:stCondLst>
                                    <p:cond delay="0"/>
                                  </p:stCondLst>
                                  <p:childTnLst>
                                    <p:animScale>
                                      <p:cBhvr>
                                        <p:cTn id="75" dur="2000" fill="hold"/>
                                        <p:tgtEl>
                                          <p:spTgt spid="11269"/>
                                        </p:tgtEl>
                                      </p:cBhvr>
                                      <p:by x="150000" y="150000"/>
                                    </p:animScale>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1272"/>
                                        </p:tgtEl>
                                        <p:attrNameLst>
                                          <p:attrName>style.visibility</p:attrName>
                                        </p:attrNameLst>
                                      </p:cBhvr>
                                      <p:to>
                                        <p:strVal val="visible"/>
                                      </p:to>
                                    </p:set>
                                  </p:childTnLst>
                                </p:cTn>
                              </p:par>
                              <p:par>
                                <p:cTn id="80" presetID="27" presetClass="emph" presetSubtype="0" fill="hold" grpId="1" nodeType="withEffect">
                                  <p:stCondLst>
                                    <p:cond delay="0"/>
                                  </p:stCondLst>
                                  <p:childTnLst>
                                    <p:animClr clrSpc="rgb" dir="cw">
                                      <p:cBhvr override="childStyle">
                                        <p:cTn id="81" dur="250" autoRev="1" fill="hold"/>
                                        <p:tgtEl>
                                          <p:spTgt spid="11272"/>
                                        </p:tgtEl>
                                        <p:attrNameLst>
                                          <p:attrName>style.color</p:attrName>
                                        </p:attrNameLst>
                                      </p:cBhvr>
                                      <p:to>
                                        <a:schemeClr val="bg1"/>
                                      </p:to>
                                    </p:animClr>
                                    <p:animClr clrSpc="rgb" dir="cw">
                                      <p:cBhvr>
                                        <p:cTn id="82" dur="250" autoRev="1" fill="hold"/>
                                        <p:tgtEl>
                                          <p:spTgt spid="11272"/>
                                        </p:tgtEl>
                                        <p:attrNameLst>
                                          <p:attrName>fillcolor</p:attrName>
                                        </p:attrNameLst>
                                      </p:cBhvr>
                                      <p:to>
                                        <a:schemeClr val="bg1"/>
                                      </p:to>
                                    </p:animClr>
                                    <p:set>
                                      <p:cBhvr>
                                        <p:cTn id="83" dur="250" autoRev="1" fill="hold"/>
                                        <p:tgtEl>
                                          <p:spTgt spid="11272"/>
                                        </p:tgtEl>
                                        <p:attrNameLst>
                                          <p:attrName>fill.type</p:attrName>
                                        </p:attrNameLst>
                                      </p:cBhvr>
                                      <p:to>
                                        <p:strVal val="solid"/>
                                      </p:to>
                                    </p:set>
                                    <p:set>
                                      <p:cBhvr>
                                        <p:cTn id="84" dur="250" autoRev="1" fill="hold"/>
                                        <p:tgtEl>
                                          <p:spTgt spid="11272"/>
                                        </p:tgtEl>
                                        <p:attrNameLst>
                                          <p:attrName>fill.on</p:attrName>
                                        </p:attrNameLst>
                                      </p:cBhvr>
                                      <p:to>
                                        <p:strVal val="true"/>
                                      </p:to>
                                    </p:set>
                                  </p:childTnLst>
                                </p:cTn>
                              </p:par>
                              <p:par>
                                <p:cTn id="85" presetID="17" presetClass="entr" presetSubtype="1" fill="hold" nodeType="withEffect">
                                  <p:stCondLst>
                                    <p:cond delay="0"/>
                                  </p:stCondLst>
                                  <p:childTnLst>
                                    <p:set>
                                      <p:cBhvr>
                                        <p:cTn id="86" dur="1" fill="hold">
                                          <p:stCondLst>
                                            <p:cond delay="0"/>
                                          </p:stCondLst>
                                        </p:cTn>
                                        <p:tgtEl>
                                          <p:spTgt spid="21517"/>
                                        </p:tgtEl>
                                        <p:attrNameLst>
                                          <p:attrName>style.visibility</p:attrName>
                                        </p:attrNameLst>
                                      </p:cBhvr>
                                      <p:to>
                                        <p:strVal val="visible"/>
                                      </p:to>
                                    </p:set>
                                    <p:anim calcmode="lin" valueType="num">
                                      <p:cBhvr>
                                        <p:cTn id="87" dur="500" fill="hold"/>
                                        <p:tgtEl>
                                          <p:spTgt spid="21517"/>
                                        </p:tgtEl>
                                        <p:attrNameLst>
                                          <p:attrName>ppt_x</p:attrName>
                                        </p:attrNameLst>
                                      </p:cBhvr>
                                      <p:tavLst>
                                        <p:tav tm="0">
                                          <p:val>
                                            <p:strVal val="#ppt_x"/>
                                          </p:val>
                                        </p:tav>
                                        <p:tav tm="100000">
                                          <p:val>
                                            <p:strVal val="#ppt_x"/>
                                          </p:val>
                                        </p:tav>
                                      </p:tavLst>
                                    </p:anim>
                                    <p:anim calcmode="lin" valueType="num">
                                      <p:cBhvr>
                                        <p:cTn id="88" dur="500" fill="hold"/>
                                        <p:tgtEl>
                                          <p:spTgt spid="21517"/>
                                        </p:tgtEl>
                                        <p:attrNameLst>
                                          <p:attrName>ppt_y</p:attrName>
                                        </p:attrNameLst>
                                      </p:cBhvr>
                                      <p:tavLst>
                                        <p:tav tm="0">
                                          <p:val>
                                            <p:strVal val="#ppt_y-#ppt_h/2"/>
                                          </p:val>
                                        </p:tav>
                                        <p:tav tm="100000">
                                          <p:val>
                                            <p:strVal val="#ppt_y"/>
                                          </p:val>
                                        </p:tav>
                                      </p:tavLst>
                                    </p:anim>
                                    <p:anim calcmode="lin" valueType="num">
                                      <p:cBhvr>
                                        <p:cTn id="89" dur="500" fill="hold"/>
                                        <p:tgtEl>
                                          <p:spTgt spid="21517"/>
                                        </p:tgtEl>
                                        <p:attrNameLst>
                                          <p:attrName>ppt_w</p:attrName>
                                        </p:attrNameLst>
                                      </p:cBhvr>
                                      <p:tavLst>
                                        <p:tav tm="0">
                                          <p:val>
                                            <p:strVal val="#ppt_w"/>
                                          </p:val>
                                        </p:tav>
                                        <p:tav tm="100000">
                                          <p:val>
                                            <p:strVal val="#ppt_w"/>
                                          </p:val>
                                        </p:tav>
                                      </p:tavLst>
                                    </p:anim>
                                    <p:anim calcmode="lin" valueType="num">
                                      <p:cBhvr>
                                        <p:cTn id="90" dur="500" fill="hold"/>
                                        <p:tgtEl>
                                          <p:spTgt spid="21517"/>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1289"/>
                                        </p:tgtEl>
                                        <p:attrNameLst>
                                          <p:attrName>style.visibility</p:attrName>
                                        </p:attrNameLst>
                                      </p:cBhvr>
                                      <p:to>
                                        <p:strVal val="visible"/>
                                      </p:to>
                                    </p:set>
                                    <p:anim calcmode="lin" valueType="num">
                                      <p:cBhvr additive="base">
                                        <p:cTn id="95" dur="500" fill="hold"/>
                                        <p:tgtEl>
                                          <p:spTgt spid="11289"/>
                                        </p:tgtEl>
                                        <p:attrNameLst>
                                          <p:attrName>ppt_x</p:attrName>
                                        </p:attrNameLst>
                                      </p:cBhvr>
                                      <p:tavLst>
                                        <p:tav tm="0">
                                          <p:val>
                                            <p:strVal val="#ppt_x"/>
                                          </p:val>
                                        </p:tav>
                                        <p:tav tm="100000">
                                          <p:val>
                                            <p:strVal val="#ppt_x"/>
                                          </p:val>
                                        </p:tav>
                                      </p:tavLst>
                                    </p:anim>
                                    <p:anim calcmode="lin" valueType="num">
                                      <p:cBhvr additive="base">
                                        <p:cTn id="96" dur="500" fill="hold"/>
                                        <p:tgtEl>
                                          <p:spTgt spid="11289"/>
                                        </p:tgtEl>
                                        <p:attrNameLst>
                                          <p:attrName>ppt_y</p:attrName>
                                        </p:attrNameLst>
                                      </p:cBhvr>
                                      <p:tavLst>
                                        <p:tav tm="0">
                                          <p:val>
                                            <p:strVal val="1+#ppt_h/2"/>
                                          </p:val>
                                        </p:tav>
                                        <p:tav tm="100000">
                                          <p:val>
                                            <p:strVal val="#ppt_y"/>
                                          </p:val>
                                        </p:tav>
                                      </p:tavLst>
                                    </p:anim>
                                  </p:childTnLst>
                                </p:cTn>
                              </p:par>
                              <p:par>
                                <p:cTn id="97" presetID="3" presetClass="emph" presetSubtype="2" fill="hold" grpId="0" nodeType="withEffect">
                                  <p:stCondLst>
                                    <p:cond delay="0"/>
                                  </p:stCondLst>
                                  <p:childTnLst>
                                    <p:animClr clrSpc="rgb" dir="cw">
                                      <p:cBhvr override="childStyle">
                                        <p:cTn id="98" dur="2000" fill="hold"/>
                                        <p:tgtEl>
                                          <p:spTgt spid="11294"/>
                                        </p:tgtEl>
                                        <p:attrNameLst>
                                          <p:attrName>style.color</p:attrName>
                                        </p:attrNameLst>
                                      </p:cBhvr>
                                      <p:to>
                                        <a:srgbClr val="FF0000"/>
                                      </p:to>
                                    </p:animClr>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1" nodeType="clickEffect">
                                  <p:stCondLst>
                                    <p:cond delay="0"/>
                                  </p:stCondLst>
                                  <p:childTnLst>
                                    <p:set>
                                      <p:cBhvr>
                                        <p:cTn id="102" dur="1" fill="hold">
                                          <p:stCondLst>
                                            <p:cond delay="0"/>
                                          </p:stCondLst>
                                        </p:cTn>
                                        <p:tgtEl>
                                          <p:spTgt spid="21518"/>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11270"/>
                                        </p:tgtEl>
                                        <p:attrNameLst>
                                          <p:attrName>style.visibility</p:attrName>
                                        </p:attrNameLst>
                                      </p:cBhvr>
                                      <p:to>
                                        <p:strVal val="visible"/>
                                      </p:to>
                                    </p:set>
                                  </p:childTnLst>
                                </p:cTn>
                              </p:par>
                              <p:par>
                                <p:cTn id="105" presetID="6" presetClass="emph" presetSubtype="0" fill="hold" grpId="0" nodeType="withEffect">
                                  <p:stCondLst>
                                    <p:cond delay="0"/>
                                  </p:stCondLst>
                                  <p:childTnLst>
                                    <p:animScale>
                                      <p:cBhvr>
                                        <p:cTn id="106" dur="2000" fill="hold"/>
                                        <p:tgtEl>
                                          <p:spTgt spid="11270"/>
                                        </p:tgtEl>
                                      </p:cBhvr>
                                      <p:by x="150000" y="150000"/>
                                    </p:animScale>
                                  </p:childTnLst>
                                </p:cTn>
                              </p:par>
                              <p:par>
                                <p:cTn id="107" presetID="6" presetClass="emph" presetSubtype="0" fill="hold" grpId="0" nodeType="withEffect">
                                  <p:stCondLst>
                                    <p:cond delay="0"/>
                                  </p:stCondLst>
                                  <p:childTnLst>
                                    <p:animScale>
                                      <p:cBhvr>
                                        <p:cTn id="108" dur="2000" fill="hold"/>
                                        <p:tgtEl>
                                          <p:spTgt spid="215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69" grpId="1"/>
      <p:bldP spid="11270" grpId="0"/>
      <p:bldP spid="11270" grpId="1"/>
      <p:bldP spid="11271" grpId="0"/>
      <p:bldP spid="11271" grpId="1"/>
      <p:bldP spid="11272" grpId="0" bldLvl="0" animBg="1"/>
      <p:bldP spid="11272" grpId="1" bldLvl="0" animBg="1"/>
      <p:bldP spid="11279" grpId="0"/>
      <p:bldP spid="11279" grpId="1"/>
      <p:bldP spid="21518" grpId="0"/>
      <p:bldP spid="21518" grpId="1"/>
      <p:bldP spid="11283" grpId="0"/>
      <p:bldP spid="11283" grpId="1"/>
      <p:bldP spid="11288" grpId="0"/>
      <p:bldP spid="11288" grpId="1"/>
      <p:bldP spid="11289" grpId="0"/>
      <p:bldP spid="11290" grpId="0" bldLvl="0" animBg="1"/>
      <p:bldP spid="11291" grpId="0"/>
      <p:bldP spid="11292" grpId="0" bldLvl="0" animBg="1"/>
      <p:bldP spid="11293" grpId="0" bldLvl="0" animBg="1"/>
      <p:bldP spid="11294" grpId="0" bldLvl="0" animBg="1"/>
      <p:bldP spid="11294" grpId="1" bldLvl="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2529"/>
          <p:cNvSpPr txBox="1">
            <a:spLocks noChangeArrowheads="1"/>
          </p:cNvSpPr>
          <p:nvPr/>
        </p:nvSpPr>
        <p:spPr bwMode="auto">
          <a:xfrm>
            <a:off x="2030730" y="1638935"/>
            <a:ext cx="6629400" cy="922020"/>
          </a:xfrm>
          <a:prstGeom prst="rect">
            <a:avLst/>
          </a:prstGeom>
          <a:noFill/>
          <a:ln w="9525">
            <a:noFill/>
            <a:miter lim="800000"/>
          </a:ln>
        </p:spPr>
        <p:txBody>
          <a:bodyPr>
            <a:spAutoFit/>
          </a:bodyPr>
          <a:lstStyle/>
          <a:p>
            <a:pPr marR="0" defTabSz="914400">
              <a:spcBef>
                <a:spcPct val="50000"/>
              </a:spcBef>
              <a:buClrTx/>
              <a:buSzTx/>
              <a:defRPr/>
            </a:pPr>
            <a:r>
              <a:rPr kumimoji="0" lang="zh-CN" sz="3600" b="1" kern="1200" cap="none" spc="0" normalizeH="0" baseline="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支  点</a:t>
            </a:r>
            <a:r>
              <a:rPr kumimoji="0" lang="zh-CN" altLang="zh-CN" sz="3600" b="1" kern="1200" cap="none" spc="0" normalizeH="0" baseline="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altLang="zh-CN" sz="5400"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o</a:t>
            </a:r>
            <a:r>
              <a:rPr kumimoji="0" lang="zh-CN" altLang="zh-CN" sz="3600" b="1" kern="1200" cap="none" spc="0" normalizeH="0" baseline="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sz="3600" kern="1200" cap="none" spc="0" normalizeH="0" baseline="0" noProof="0" smtClean="0">
                <a:latin typeface="Times New Roman" panose="02020603050405020304" pitchFamily="18" charset="0"/>
                <a:ea typeface="宋体" panose="02010600030101010101" pitchFamily="2" charset="-122"/>
                <a:cs typeface="+mn-cs"/>
              </a:rPr>
              <a:t>：</a:t>
            </a:r>
            <a:r>
              <a:rPr kumimoji="0" lang="zh-CN" sz="36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杠杆绕着转动的点</a:t>
            </a:r>
          </a:p>
        </p:txBody>
      </p:sp>
      <p:sp>
        <p:nvSpPr>
          <p:cNvPr id="14339" name="TextBox 22530"/>
          <p:cNvSpPr txBox="1">
            <a:spLocks noChangeArrowheads="1"/>
          </p:cNvSpPr>
          <p:nvPr/>
        </p:nvSpPr>
        <p:spPr bwMode="auto">
          <a:xfrm>
            <a:off x="1981200" y="2400300"/>
            <a:ext cx="7010400" cy="645160"/>
          </a:xfrm>
          <a:prstGeom prst="rect">
            <a:avLst/>
          </a:prstGeom>
          <a:noFill/>
          <a:ln w="9525">
            <a:noFill/>
            <a:miter lim="800000"/>
          </a:ln>
        </p:spPr>
        <p:txBody>
          <a:bodyPr>
            <a:spAutoFit/>
          </a:bodyPr>
          <a:lstStyle/>
          <a:p>
            <a:pPr marR="0" defTabSz="914400">
              <a:spcBef>
                <a:spcPct val="50000"/>
              </a:spcBef>
              <a:buClrTx/>
              <a:buSzTx/>
              <a:defRPr/>
            </a:pPr>
            <a:r>
              <a:rPr kumimoji="0" lang="zh-CN" sz="3600" b="1" kern="1200" cap="none" spc="0" normalizeH="0" baseline="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动  力</a:t>
            </a:r>
            <a:r>
              <a:rPr kumimoji="0" lang="zh-CN" altLang="zh-CN" sz="3600" b="1" kern="1200" cap="none" spc="0" normalizeH="0" baseline="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altLang="zh-CN" sz="3600" b="1" i="1" kern="1200" cap="none" spc="0" normalizeH="0" baseline="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F</a:t>
            </a:r>
            <a:r>
              <a:rPr kumimoji="0" lang="zh-CN" altLang="zh-CN" sz="3600" b="1" kern="1200" cap="none" spc="0" normalizeH="0" baseline="-2500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1</a:t>
            </a:r>
            <a:r>
              <a:rPr kumimoji="0" lang="zh-CN" altLang="zh-CN" sz="3600" b="1" kern="1200" cap="none" spc="0" normalizeH="0" baseline="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sz="3600" kern="1200" cap="none" spc="0" normalizeH="0" baseline="0" noProof="0" smtClean="0">
                <a:latin typeface="Times New Roman" panose="02020603050405020304" pitchFamily="18" charset="0"/>
                <a:ea typeface="宋体" panose="02010600030101010101" pitchFamily="2" charset="-122"/>
                <a:cs typeface="+mn-cs"/>
              </a:rPr>
              <a:t>：</a:t>
            </a:r>
            <a:r>
              <a:rPr kumimoji="0" lang="zh-CN" sz="36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促使杠杆转动的力</a:t>
            </a:r>
          </a:p>
        </p:txBody>
      </p:sp>
      <p:sp>
        <p:nvSpPr>
          <p:cNvPr id="14340" name="TextBox 22531"/>
          <p:cNvSpPr txBox="1">
            <a:spLocks noChangeArrowheads="1"/>
          </p:cNvSpPr>
          <p:nvPr/>
        </p:nvSpPr>
        <p:spPr bwMode="auto">
          <a:xfrm>
            <a:off x="1981200" y="3106420"/>
            <a:ext cx="7162800" cy="645160"/>
          </a:xfrm>
          <a:prstGeom prst="rect">
            <a:avLst/>
          </a:prstGeom>
          <a:noFill/>
          <a:ln w="9525">
            <a:noFill/>
            <a:miter lim="800000"/>
          </a:ln>
        </p:spPr>
        <p:txBody>
          <a:bodyPr>
            <a:spAutoFit/>
          </a:bodyPr>
          <a:lstStyle/>
          <a:p>
            <a:pPr marR="0" defTabSz="914400">
              <a:spcBef>
                <a:spcPct val="50000"/>
              </a:spcBef>
              <a:buClrTx/>
              <a:buSzTx/>
              <a:defRPr/>
            </a:pPr>
            <a:r>
              <a:rPr kumimoji="0" lang="zh-CN" sz="3600" b="1" kern="1200" cap="none" spc="0" normalizeH="0" baseline="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阻  力</a:t>
            </a:r>
            <a:r>
              <a:rPr kumimoji="0" lang="zh-CN" altLang="zh-CN" sz="3600" b="1" kern="1200" cap="none" spc="0" normalizeH="0" baseline="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altLang="zh-CN" sz="3600" b="1" i="1" kern="1200" cap="none" spc="0" normalizeH="0" baseline="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F</a:t>
            </a:r>
            <a:r>
              <a:rPr kumimoji="0" lang="zh-CN" altLang="zh-CN" sz="3600" b="1" kern="1200" cap="none" spc="0" normalizeH="0" baseline="-2500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2</a:t>
            </a:r>
            <a:r>
              <a:rPr kumimoji="0" lang="zh-CN" altLang="zh-CN" sz="3600" b="1" kern="1200" cap="none" spc="0" normalizeH="0" baseline="0" noProof="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sz="3600" kern="1200" cap="none" spc="0" normalizeH="0" baseline="0" noProof="0" smtClean="0">
                <a:latin typeface="Times New Roman" panose="02020603050405020304" pitchFamily="18" charset="0"/>
                <a:ea typeface="宋体" panose="02010600030101010101" pitchFamily="2" charset="-122"/>
                <a:cs typeface="+mn-cs"/>
              </a:rPr>
              <a:t>：</a:t>
            </a:r>
            <a:r>
              <a:rPr kumimoji="0" lang="zh-CN" sz="36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阻碍杠杆转动的力</a:t>
            </a:r>
          </a:p>
        </p:txBody>
      </p:sp>
      <p:sp>
        <p:nvSpPr>
          <p:cNvPr id="14341" name="TextBox 22532"/>
          <p:cNvSpPr txBox="1">
            <a:spLocks noChangeArrowheads="1"/>
          </p:cNvSpPr>
          <p:nvPr/>
        </p:nvSpPr>
        <p:spPr bwMode="auto">
          <a:xfrm>
            <a:off x="2030730" y="3964305"/>
            <a:ext cx="8686800" cy="645160"/>
          </a:xfrm>
          <a:prstGeom prst="rect">
            <a:avLst/>
          </a:prstGeom>
          <a:noFill/>
          <a:ln w="9525">
            <a:noFill/>
            <a:miter lim="800000"/>
          </a:ln>
        </p:spPr>
        <p:txBody>
          <a:bodyPr>
            <a:spAutoFit/>
          </a:bodyPr>
          <a:lstStyle/>
          <a:p>
            <a:pPr marR="0" defTabSz="914400">
              <a:spcBef>
                <a:spcPct val="50000"/>
              </a:spcBef>
              <a:buClrTx/>
              <a:buSzTx/>
              <a:defRPr/>
            </a:pPr>
            <a:r>
              <a:rPr kumimoji="0" lang="zh-CN" sz="3600" b="1" kern="1200" cap="none" spc="0" normalizeH="0" baseline="0" noProof="0" dirty="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动力臂</a:t>
            </a:r>
            <a:r>
              <a:rPr kumimoji="0" lang="zh-CN" altLang="zh-CN" sz="3600" b="1" kern="1200" cap="none" spc="0" normalizeH="0" baseline="0" noProof="0" dirty="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altLang="zh-CN" sz="3600" b="1" i="1" kern="1200" cap="none" spc="0" normalizeH="0" baseline="0" noProof="0" dirty="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L</a:t>
            </a:r>
            <a:r>
              <a:rPr kumimoji="0" lang="zh-CN" altLang="zh-CN" sz="3600" b="1" kern="1200" cap="none" spc="0" normalizeH="0" baseline="-25000" noProof="0" dirty="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1</a:t>
            </a:r>
            <a:r>
              <a:rPr kumimoji="0" lang="zh-CN" altLang="zh-CN" sz="3600" b="1" kern="1200" cap="none" spc="0" normalizeH="0" baseline="0" noProof="0" dirty="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sz="3600" kern="1200" cap="none" spc="0" normalizeH="0" baseline="0" noProof="0" dirty="0" smtClean="0">
                <a:latin typeface="Times New Roman" panose="02020603050405020304" pitchFamily="18" charset="0"/>
                <a:ea typeface="宋体" panose="02010600030101010101" pitchFamily="2" charset="-122"/>
                <a:cs typeface="+mn-cs"/>
              </a:rPr>
              <a:t>：</a:t>
            </a:r>
            <a:r>
              <a:rPr kumimoji="0" lang="zh-CN" sz="3200" b="1" kern="1200" cap="none" spc="0" normalizeH="0" baseline="0" noProof="0" dirty="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从支点到动力作用线的垂直距离</a:t>
            </a:r>
          </a:p>
        </p:txBody>
      </p:sp>
      <p:sp>
        <p:nvSpPr>
          <p:cNvPr id="14342" name="TextBox 22533"/>
          <p:cNvSpPr txBox="1">
            <a:spLocks noChangeArrowheads="1"/>
          </p:cNvSpPr>
          <p:nvPr/>
        </p:nvSpPr>
        <p:spPr bwMode="auto">
          <a:xfrm>
            <a:off x="2023745" y="4779645"/>
            <a:ext cx="8610600" cy="645160"/>
          </a:xfrm>
          <a:prstGeom prst="rect">
            <a:avLst/>
          </a:prstGeom>
          <a:noFill/>
          <a:ln w="9525">
            <a:noFill/>
            <a:miter lim="800000"/>
          </a:ln>
        </p:spPr>
        <p:txBody>
          <a:bodyPr>
            <a:spAutoFit/>
          </a:bodyPr>
          <a:lstStyle/>
          <a:p>
            <a:pPr marR="0" defTabSz="914400">
              <a:spcBef>
                <a:spcPct val="50000"/>
              </a:spcBef>
              <a:buClrTx/>
              <a:buSzTx/>
              <a:defRPr/>
            </a:pPr>
            <a:r>
              <a:rPr kumimoji="0" lang="zh-CN" sz="3600" b="1" kern="1200" cap="none" spc="0" normalizeH="0" baseline="0" noProof="0" dirty="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阻力臂</a:t>
            </a:r>
            <a:r>
              <a:rPr kumimoji="0" lang="zh-CN" altLang="zh-CN" sz="3600" b="1" kern="1200" cap="none" spc="0" normalizeH="0" baseline="0" noProof="0" dirty="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altLang="zh-CN" sz="3600" b="1" i="1" kern="1200" cap="none" spc="0" normalizeH="0" baseline="0" noProof="0" dirty="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L</a:t>
            </a:r>
            <a:r>
              <a:rPr kumimoji="0" lang="zh-CN" altLang="zh-CN" sz="3600" b="1" kern="1200" cap="none" spc="0" normalizeH="0" baseline="-25000" noProof="0" dirty="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2</a:t>
            </a:r>
            <a:r>
              <a:rPr kumimoji="0" lang="zh-CN" altLang="zh-CN" sz="3600" b="1" kern="1200" cap="none" spc="0" normalizeH="0" baseline="0" noProof="0" dirty="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a:t>
            </a:r>
            <a:r>
              <a:rPr kumimoji="0" lang="zh-CN" sz="3600" kern="1200" cap="none" spc="0" normalizeH="0" baseline="0" noProof="0" dirty="0" smtClean="0">
                <a:latin typeface="Times New Roman" panose="02020603050405020304" pitchFamily="18" charset="0"/>
                <a:ea typeface="宋体" panose="02010600030101010101" pitchFamily="2" charset="-122"/>
                <a:cs typeface="+mn-cs"/>
              </a:rPr>
              <a:t>：</a:t>
            </a:r>
            <a:r>
              <a:rPr kumimoji="0" lang="zh-CN" sz="3200" b="1" kern="1200" cap="none" spc="0" normalizeH="0" baseline="0" noProof="0" dirty="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从支点到阻力作用线的垂直距离</a:t>
            </a:r>
          </a:p>
        </p:txBody>
      </p:sp>
      <p:sp>
        <p:nvSpPr>
          <p:cNvPr id="14343" name="TextBox 22534"/>
          <p:cNvSpPr txBox="1">
            <a:spLocks noChangeArrowheads="1"/>
          </p:cNvSpPr>
          <p:nvPr/>
        </p:nvSpPr>
        <p:spPr bwMode="auto">
          <a:xfrm>
            <a:off x="2478405" y="5673725"/>
            <a:ext cx="8592185" cy="706755"/>
          </a:xfrm>
          <a:prstGeom prst="rect">
            <a:avLst/>
          </a:prstGeom>
          <a:noFill/>
          <a:ln w="9525">
            <a:noFill/>
            <a:miter lim="800000"/>
          </a:ln>
        </p:spPr>
        <p:txBody>
          <a:bodyPr wrap="square">
            <a:spAutoFit/>
          </a:bodyPr>
          <a:lstStyle/>
          <a:p>
            <a:pPr marR="0" defTabSz="914400">
              <a:spcBef>
                <a:spcPct val="50000"/>
              </a:spcBef>
              <a:buClrTx/>
              <a:buSzTx/>
              <a:defRPr/>
            </a:pPr>
            <a:r>
              <a:rPr kumimoji="0" lang="zh-CN" altLang="zh-CN" sz="28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a:t>
            </a:r>
            <a:r>
              <a:rPr kumimoji="0" lang="zh-CN" sz="2800" b="1" i="1" u="sng"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力的作用线</a:t>
            </a:r>
            <a:r>
              <a:rPr kumimoji="0" lang="zh-CN" sz="28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：过力的</a:t>
            </a:r>
            <a:r>
              <a:rPr kumimoji="0" lang="zh-CN" sz="4000" b="1" kern="1200" cap="none" spc="0" normalizeH="0" baseline="0" noProof="0" smtClean="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作用点</a:t>
            </a:r>
            <a:r>
              <a:rPr kumimoji="0" lang="zh-CN" sz="24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a:t>
            </a:r>
            <a:r>
              <a:rPr kumimoji="0" lang="zh-CN" sz="28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沿力的方向的直线</a:t>
            </a:r>
            <a:r>
              <a:rPr kumimoji="0" lang="zh-CN" altLang="zh-CN" sz="2800" b="1" kern="1200" cap="none" spc="0" normalizeH="0" baseline="0" noProof="0" smtClean="0">
                <a:effectLst>
                  <a:outerShdw blurRad="38100" dist="38100" dir="2700000" algn="tl">
                    <a:srgbClr val="C0C0C0"/>
                  </a:outerShdw>
                </a:effectLst>
                <a:latin typeface="Times New Roman" panose="02020603050405020304" pitchFamily="18" charset="0"/>
                <a:ea typeface="黑体" panose="02010609060101010101" pitchFamily="2" charset="-122"/>
                <a:cs typeface="+mn-cs"/>
              </a:rPr>
              <a:t>)</a:t>
            </a:r>
          </a:p>
        </p:txBody>
      </p:sp>
      <p:sp>
        <p:nvSpPr>
          <p:cNvPr id="14344" name="TextBox 22535"/>
          <p:cNvSpPr txBox="1">
            <a:spLocks noChangeArrowheads="1"/>
          </p:cNvSpPr>
          <p:nvPr/>
        </p:nvSpPr>
        <p:spPr bwMode="auto">
          <a:xfrm>
            <a:off x="1129665" y="536575"/>
            <a:ext cx="10671175" cy="645160"/>
          </a:xfrm>
          <a:prstGeom prst="rect">
            <a:avLst/>
          </a:prstGeom>
          <a:noFill/>
          <a:ln w="9525">
            <a:noFill/>
            <a:miter lim="800000"/>
          </a:ln>
        </p:spPr>
        <p:txBody>
          <a:bodyPr wrap="square">
            <a:spAutoFit/>
          </a:bodyPr>
          <a:lstStyle/>
          <a:p>
            <a:pPr marR="0" defTabSz="914400">
              <a:spcBef>
                <a:spcPct val="50000"/>
              </a:spcBef>
              <a:buClrTx/>
              <a:buSzTx/>
              <a:defRPr/>
            </a:pPr>
            <a:r>
              <a:rPr kumimoji="0" lang="zh-CN" sz="3600" b="1" kern="1200" cap="none" spc="0" normalizeH="0" baseline="0" noProof="0" dirty="0" smtClean="0">
                <a:effectLst>
                  <a:outerShdw blurRad="38100" dist="38100" dir="2700000" algn="tl">
                    <a:srgbClr val="C0C0C0"/>
                  </a:outerShdw>
                </a:effectLst>
                <a:latin typeface="黑体" panose="02010609060101010101" pitchFamily="2" charset="-122"/>
                <a:ea typeface="黑体" panose="02010609060101010101" pitchFamily="2" charset="-122"/>
                <a:cs typeface="+mn-cs"/>
              </a:rPr>
              <a:t>杠杆：</a:t>
            </a:r>
            <a:r>
              <a:rPr kumimoji="0" lang="zh-CN" sz="3600" b="1" kern="1200" cap="none" spc="0" normalizeH="0" baseline="0" noProof="0" dirty="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在力的作用下能够绕固定点转动</a:t>
            </a:r>
            <a:r>
              <a:rPr kumimoji="0" lang="zh-CN" sz="3600" kern="1200" cap="none" spc="0" normalizeH="0" baseline="0" noProof="0" dirty="0" smtClean="0">
                <a:latin typeface="Times New Roman" panose="02020603050405020304" pitchFamily="18" charset="0"/>
                <a:ea typeface="宋体" panose="02010600030101010101" pitchFamily="2" charset="-122"/>
                <a:cs typeface="+mn-cs"/>
              </a:rPr>
              <a:t>  </a:t>
            </a:r>
            <a:r>
              <a:rPr kumimoji="0" lang="zh-CN" sz="3600" b="1" kern="1200" cap="none" spc="0" normalizeH="0" baseline="0" noProof="0" dirty="0" smtClean="0">
                <a:solidFill>
                  <a:srgbClr val="F40C33"/>
                </a:solidFill>
                <a:effectLst>
                  <a:outerShdw blurRad="38100" dist="38100" dir="2700000" algn="tl">
                    <a:srgbClr val="C0C0C0"/>
                  </a:outerShdw>
                </a:effectLst>
                <a:latin typeface="黑体" panose="02010609060101010101" pitchFamily="2" charset="-122"/>
                <a:ea typeface="黑体" panose="02010609060101010101" pitchFamily="2" charset="-122"/>
                <a:cs typeface="+mn-cs"/>
              </a:rPr>
              <a:t>的硬棒</a:t>
            </a:r>
            <a:r>
              <a:rPr kumimoji="0" lang="zh-CN" sz="3600" kern="1200" cap="none" spc="0" normalizeH="0" baseline="0" noProof="0" dirty="0" smtClean="0">
                <a:latin typeface="Times New Roman" panose="02020603050405020304" pitchFamily="18" charset="0"/>
                <a:ea typeface="宋体" panose="02010600030101010101" pitchFamily="2" charset="-122"/>
                <a:cs typeface="+mn-cs"/>
              </a:rPr>
              <a:t>     </a:t>
            </a:r>
          </a:p>
        </p:txBody>
      </p:sp>
      <p:sp>
        <p:nvSpPr>
          <p:cNvPr id="14345" name="直接连接符 22536"/>
          <p:cNvSpPr/>
          <p:nvPr/>
        </p:nvSpPr>
        <p:spPr>
          <a:xfrm>
            <a:off x="7772400" y="1219200"/>
            <a:ext cx="1219200" cy="0"/>
          </a:xfrm>
          <a:prstGeom prst="line">
            <a:avLst/>
          </a:prstGeom>
          <a:ln w="57150" cap="flat" cmpd="sng">
            <a:solidFill>
              <a:srgbClr val="0000FF"/>
            </a:solidFill>
            <a:prstDash val="solid"/>
            <a:headEnd type="none" w="med" len="med"/>
            <a:tailEnd type="none" w="med" len="med"/>
          </a:ln>
        </p:spPr>
      </p:sp>
      <p:sp>
        <p:nvSpPr>
          <p:cNvPr id="14346" name="直接连接符 22537"/>
          <p:cNvSpPr/>
          <p:nvPr/>
        </p:nvSpPr>
        <p:spPr>
          <a:xfrm>
            <a:off x="4114800" y="1219200"/>
            <a:ext cx="1676400" cy="0"/>
          </a:xfrm>
          <a:prstGeom prst="line">
            <a:avLst/>
          </a:prstGeom>
          <a:ln w="57150" cap="flat" cmpd="sng">
            <a:solidFill>
              <a:srgbClr val="0000FF"/>
            </a:solidFill>
            <a:prstDash val="solid"/>
            <a:headEnd type="none" w="med" len="med"/>
            <a:tailEnd type="none" w="med" len="med"/>
          </a:ln>
        </p:spPr>
      </p:sp>
      <p:grpSp>
        <p:nvGrpSpPr>
          <p:cNvPr id="4111" name="组合 4110"/>
          <p:cNvGrpSpPr/>
          <p:nvPr/>
        </p:nvGrpSpPr>
        <p:grpSpPr>
          <a:xfrm>
            <a:off x="549910" y="200025"/>
            <a:ext cx="11835765" cy="685800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p:cTn id="7" dur="500" fill="hold"/>
                                        <p:tgtEl>
                                          <p:spTgt spid="14345"/>
                                        </p:tgtEl>
                                        <p:attrNameLst>
                                          <p:attrName>ppt_x</p:attrName>
                                        </p:attrNameLst>
                                      </p:cBhvr>
                                      <p:tavLst>
                                        <p:tav tm="0">
                                          <p:val>
                                            <p:strVal val="#ppt_x-#ppt_w/2"/>
                                          </p:val>
                                        </p:tav>
                                        <p:tav tm="100000">
                                          <p:val>
                                            <p:strVal val="#ppt_x"/>
                                          </p:val>
                                        </p:tav>
                                      </p:tavLst>
                                    </p:anim>
                                    <p:anim calcmode="lin" valueType="num">
                                      <p:cBhvr>
                                        <p:cTn id="8" dur="500" fill="hold"/>
                                        <p:tgtEl>
                                          <p:spTgt spid="14345"/>
                                        </p:tgtEl>
                                        <p:attrNameLst>
                                          <p:attrName>ppt_y</p:attrName>
                                        </p:attrNameLst>
                                      </p:cBhvr>
                                      <p:tavLst>
                                        <p:tav tm="0">
                                          <p:val>
                                            <p:strVal val="#ppt_y"/>
                                          </p:val>
                                        </p:tav>
                                        <p:tav tm="100000">
                                          <p:val>
                                            <p:strVal val="#ppt_y"/>
                                          </p:val>
                                        </p:tav>
                                      </p:tavLst>
                                    </p:anim>
                                    <p:anim calcmode="lin" valueType="num">
                                      <p:cBhvr>
                                        <p:cTn id="9" dur="500" fill="hold"/>
                                        <p:tgtEl>
                                          <p:spTgt spid="14345"/>
                                        </p:tgtEl>
                                        <p:attrNameLst>
                                          <p:attrName>ppt_w</p:attrName>
                                        </p:attrNameLst>
                                      </p:cBhvr>
                                      <p:tavLst>
                                        <p:tav tm="0">
                                          <p:val>
                                            <p:fltVal val="0"/>
                                          </p:val>
                                        </p:tav>
                                        <p:tav tm="100000">
                                          <p:val>
                                            <p:strVal val="#ppt_w"/>
                                          </p:val>
                                        </p:tav>
                                      </p:tavLst>
                                    </p:anim>
                                    <p:anim calcmode="lin" valueType="num">
                                      <p:cBhvr>
                                        <p:cTn id="10" dur="500" fill="hold"/>
                                        <p:tgtEl>
                                          <p:spTgt spid="1434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dissolve">
                                      <p:cBhvr>
                                        <p:cTn id="15" dur="500"/>
                                        <p:tgtEl>
                                          <p:spTgt spid="14338"/>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nodeType="clickEffect">
                                  <p:stCondLst>
                                    <p:cond delay="0"/>
                                  </p:stCondLst>
                                  <p:childTnLst>
                                    <p:set>
                                      <p:cBhvr>
                                        <p:cTn id="19" dur="1" fill="hold">
                                          <p:stCondLst>
                                            <p:cond delay="0"/>
                                          </p:stCondLst>
                                        </p:cTn>
                                        <p:tgtEl>
                                          <p:spTgt spid="14346"/>
                                        </p:tgtEl>
                                        <p:attrNameLst>
                                          <p:attrName>style.visibility</p:attrName>
                                        </p:attrNameLst>
                                      </p:cBhvr>
                                      <p:to>
                                        <p:strVal val="visible"/>
                                      </p:to>
                                    </p:set>
                                    <p:anim calcmode="lin" valueType="num">
                                      <p:cBhvr>
                                        <p:cTn id="20" dur="500" fill="hold"/>
                                        <p:tgtEl>
                                          <p:spTgt spid="14346"/>
                                        </p:tgtEl>
                                        <p:attrNameLst>
                                          <p:attrName>ppt_x</p:attrName>
                                        </p:attrNameLst>
                                      </p:cBhvr>
                                      <p:tavLst>
                                        <p:tav tm="0">
                                          <p:val>
                                            <p:strVal val="#ppt_x-#ppt_w/2"/>
                                          </p:val>
                                        </p:tav>
                                        <p:tav tm="100000">
                                          <p:val>
                                            <p:strVal val="#ppt_x"/>
                                          </p:val>
                                        </p:tav>
                                      </p:tavLst>
                                    </p:anim>
                                    <p:anim calcmode="lin" valueType="num">
                                      <p:cBhvr>
                                        <p:cTn id="21" dur="500" fill="hold"/>
                                        <p:tgtEl>
                                          <p:spTgt spid="14346"/>
                                        </p:tgtEl>
                                        <p:attrNameLst>
                                          <p:attrName>ppt_y</p:attrName>
                                        </p:attrNameLst>
                                      </p:cBhvr>
                                      <p:tavLst>
                                        <p:tav tm="0">
                                          <p:val>
                                            <p:strVal val="#ppt_y"/>
                                          </p:val>
                                        </p:tav>
                                        <p:tav tm="100000">
                                          <p:val>
                                            <p:strVal val="#ppt_y"/>
                                          </p:val>
                                        </p:tav>
                                      </p:tavLst>
                                    </p:anim>
                                    <p:anim calcmode="lin" valueType="num">
                                      <p:cBhvr>
                                        <p:cTn id="22" dur="500" fill="hold"/>
                                        <p:tgtEl>
                                          <p:spTgt spid="14346"/>
                                        </p:tgtEl>
                                        <p:attrNameLst>
                                          <p:attrName>ppt_w</p:attrName>
                                        </p:attrNameLst>
                                      </p:cBhvr>
                                      <p:tavLst>
                                        <p:tav tm="0">
                                          <p:val>
                                            <p:fltVal val="0"/>
                                          </p:val>
                                        </p:tav>
                                        <p:tav tm="100000">
                                          <p:val>
                                            <p:strVal val="#ppt_w"/>
                                          </p:val>
                                        </p:tav>
                                      </p:tavLst>
                                    </p:anim>
                                    <p:anim calcmode="lin" valueType="num">
                                      <p:cBhvr>
                                        <p:cTn id="23" dur="500" fill="hold"/>
                                        <p:tgtEl>
                                          <p:spTgt spid="1434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4339"/>
                                        </p:tgtEl>
                                        <p:attrNameLst>
                                          <p:attrName>style.visibility</p:attrName>
                                        </p:attrNameLst>
                                      </p:cBhvr>
                                      <p:to>
                                        <p:strVal val="visible"/>
                                      </p:to>
                                    </p:set>
                                    <p:animEffect transition="in" filter="dissolve">
                                      <p:cBhvr>
                                        <p:cTn id="28" dur="500"/>
                                        <p:tgtEl>
                                          <p:spTgt spid="1433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340"/>
                                        </p:tgtEl>
                                        <p:attrNameLst>
                                          <p:attrName>style.visibility</p:attrName>
                                        </p:attrNameLst>
                                      </p:cBhvr>
                                      <p:to>
                                        <p:strVal val="visible"/>
                                      </p:to>
                                    </p:set>
                                    <p:animEffect transition="in" filter="dissolve">
                                      <p:cBhvr>
                                        <p:cTn id="33" dur="500"/>
                                        <p:tgtEl>
                                          <p:spTgt spid="1434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4343"/>
                                        </p:tgtEl>
                                        <p:attrNameLst>
                                          <p:attrName>style.visibility</p:attrName>
                                        </p:attrNameLst>
                                      </p:cBhvr>
                                      <p:to>
                                        <p:strVal val="visible"/>
                                      </p:to>
                                    </p:set>
                                    <p:animEffect transition="in" filter="dissolve">
                                      <p:cBhvr>
                                        <p:cTn id="38" dur="500"/>
                                        <p:tgtEl>
                                          <p:spTgt spid="1434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341"/>
                                        </p:tgtEl>
                                        <p:attrNameLst>
                                          <p:attrName>style.visibility</p:attrName>
                                        </p:attrNameLst>
                                      </p:cBhvr>
                                      <p:to>
                                        <p:strVal val="visible"/>
                                      </p:to>
                                    </p:set>
                                    <p:animEffect transition="in" filter="dissolve">
                                      <p:cBhvr>
                                        <p:cTn id="43" dur="500"/>
                                        <p:tgtEl>
                                          <p:spTgt spid="1434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4342"/>
                                        </p:tgtEl>
                                        <p:attrNameLst>
                                          <p:attrName>style.visibility</p:attrName>
                                        </p:attrNameLst>
                                      </p:cBhvr>
                                      <p:to>
                                        <p:strVal val="visible"/>
                                      </p:to>
                                    </p:set>
                                    <p:animEffect transition="in" filter="dissolve">
                                      <p:cBhvr>
                                        <p:cTn id="48"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p:bldP spid="14341" grpId="0"/>
      <p:bldP spid="14342" grpId="0"/>
      <p:bldP spid="143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vert="horz" wrap="square" lIns="91440" tIns="45720" rIns="91440" bIns="45720" anchor="ctr"/>
          <a:lstStyle/>
          <a:p>
            <a:pPr eaLnBrk="1" hangingPunct="1"/>
            <a:r>
              <a:rPr lang="zh-CN" altLang="en-US" sz="3200" dirty="0">
                <a:latin typeface="黑体" panose="02010609060101010101" pitchFamily="2" charset="-122"/>
                <a:ea typeface="黑体" panose="02010609060101010101" pitchFamily="2" charset="-122"/>
              </a:rPr>
              <a:t>杠杆的</a:t>
            </a:r>
            <a:r>
              <a:rPr lang="zh-CN" altLang="en-US" sz="3200" dirty="0">
                <a:ea typeface="黑体" panose="02010609060101010101" pitchFamily="2" charset="-122"/>
              </a:rPr>
              <a:t>这些概念很重要！</a:t>
            </a:r>
          </a:p>
        </p:txBody>
      </p:sp>
      <p:grpSp>
        <p:nvGrpSpPr>
          <p:cNvPr id="15363" name="Group 3"/>
          <p:cNvGrpSpPr/>
          <p:nvPr/>
        </p:nvGrpSpPr>
        <p:grpSpPr>
          <a:xfrm rot="-5400000">
            <a:off x="2422525" y="3057525"/>
            <a:ext cx="4111625" cy="1598613"/>
            <a:chOff x="0" y="0"/>
            <a:chExt cx="2658" cy="984"/>
          </a:xfrm>
        </p:grpSpPr>
        <p:sp>
          <p:nvSpPr>
            <p:cNvPr id="16388" name="未知"/>
            <p:cNvSpPr/>
            <p:nvPr/>
          </p:nvSpPr>
          <p:spPr bwMode="auto">
            <a:xfrm>
              <a:off x="0" y="11"/>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w="9525">
              <a:noFill/>
              <a:round/>
            </a:ln>
            <a:effectLst/>
          </p:spPr>
          <p:txBody>
            <a:bodyPr wrap="none" anchor="ctr"/>
            <a:lstStyle/>
            <a:p>
              <a:endParaRPr lang="zh-CN" altLang="en-US" dirty="0">
                <a:latin typeface="Arial" panose="020B0604020202020204" pitchFamily="34" charset="0"/>
              </a:endParaRPr>
            </a:p>
          </p:txBody>
        </p:sp>
        <p:sp>
          <p:nvSpPr>
            <p:cNvPr id="16389" name="未知"/>
            <p:cNvSpPr/>
            <p:nvPr/>
          </p:nvSpPr>
          <p:spPr bwMode="auto">
            <a:xfrm>
              <a:off x="1209" y="0"/>
              <a:ext cx="231" cy="98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chemeClr val="tx1"/>
                </a:gs>
              </a:gsLst>
              <a:lin ang="5400000" scaled="1"/>
            </a:gradFill>
            <a:ln w="9525">
              <a:noFill/>
              <a:round/>
            </a:ln>
            <a:effectLst/>
          </p:spPr>
          <p:txBody>
            <a:bodyPr wrap="none" anchor="ctr"/>
            <a:lstStyle/>
            <a:p>
              <a:endParaRPr lang="zh-CN" altLang="en-US" dirty="0">
                <a:latin typeface="Arial" panose="020B0604020202020204" pitchFamily="34" charset="0"/>
              </a:endParaRPr>
            </a:p>
          </p:txBody>
        </p:sp>
        <p:sp>
          <p:nvSpPr>
            <p:cNvPr id="16390" name="未知"/>
            <p:cNvSpPr/>
            <p:nvPr/>
          </p:nvSpPr>
          <p:spPr bwMode="auto">
            <a:xfrm flipH="1">
              <a:off x="1461" y="11"/>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w="9525">
              <a:noFill/>
              <a:round/>
            </a:ln>
            <a:effectLst/>
          </p:spPr>
          <p:txBody>
            <a:bodyPr wrap="none" anchor="ctr"/>
            <a:lstStyle/>
            <a:p>
              <a:endParaRPr lang="zh-CN" altLang="en-US" dirty="0">
                <a:latin typeface="Arial" panose="020B0604020202020204" pitchFamily="34" charset="0"/>
              </a:endParaRPr>
            </a:p>
          </p:txBody>
        </p:sp>
      </p:grpSp>
      <p:grpSp>
        <p:nvGrpSpPr>
          <p:cNvPr id="15364" name="Group 7"/>
          <p:cNvGrpSpPr/>
          <p:nvPr/>
        </p:nvGrpSpPr>
        <p:grpSpPr>
          <a:xfrm rot="5400000" flipH="1">
            <a:off x="5811838" y="3033713"/>
            <a:ext cx="4111625" cy="1644650"/>
            <a:chOff x="0" y="0"/>
            <a:chExt cx="2658" cy="984"/>
          </a:xfrm>
        </p:grpSpPr>
        <p:sp>
          <p:nvSpPr>
            <p:cNvPr id="16392" name="未知"/>
            <p:cNvSpPr/>
            <p:nvPr/>
          </p:nvSpPr>
          <p:spPr bwMode="auto">
            <a:xfrm>
              <a:off x="0" y="11"/>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w="9525">
              <a:noFill/>
              <a:round/>
            </a:ln>
            <a:effectLst/>
          </p:spPr>
          <p:txBody>
            <a:bodyPr wrap="none" anchor="ctr"/>
            <a:lstStyle/>
            <a:p>
              <a:endParaRPr lang="zh-CN" altLang="en-US" dirty="0">
                <a:latin typeface="Arial" panose="020B0604020202020204" pitchFamily="34" charset="0"/>
              </a:endParaRPr>
            </a:p>
          </p:txBody>
        </p:sp>
        <p:sp>
          <p:nvSpPr>
            <p:cNvPr id="16393" name="未知"/>
            <p:cNvSpPr/>
            <p:nvPr/>
          </p:nvSpPr>
          <p:spPr bwMode="auto">
            <a:xfrm>
              <a:off x="1209" y="0"/>
              <a:ext cx="231" cy="984"/>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chemeClr val="tx1"/>
                </a:gs>
              </a:gsLst>
              <a:lin ang="5400000" scaled="1"/>
            </a:gradFill>
            <a:ln w="9525">
              <a:noFill/>
              <a:round/>
            </a:ln>
            <a:effectLst/>
          </p:spPr>
          <p:txBody>
            <a:bodyPr wrap="none" anchor="ctr"/>
            <a:lstStyle/>
            <a:p>
              <a:endParaRPr lang="zh-CN" altLang="en-US" dirty="0">
                <a:latin typeface="Arial" panose="020B0604020202020204" pitchFamily="34" charset="0"/>
              </a:endParaRPr>
            </a:p>
          </p:txBody>
        </p:sp>
        <p:sp>
          <p:nvSpPr>
            <p:cNvPr id="16394" name="未知"/>
            <p:cNvSpPr/>
            <p:nvPr/>
          </p:nvSpPr>
          <p:spPr bwMode="auto">
            <a:xfrm flipH="1">
              <a:off x="1461" y="11"/>
              <a:ext cx="1197" cy="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chemeClr val="tx1"/>
                </a:gs>
              </a:gsLst>
              <a:lin ang="5400000" scaled="1"/>
            </a:gradFill>
            <a:ln w="9525">
              <a:noFill/>
              <a:round/>
            </a:ln>
            <a:effectLst/>
          </p:spPr>
          <p:txBody>
            <a:bodyPr wrap="none" anchor="ctr"/>
            <a:lstStyle/>
            <a:p>
              <a:endParaRPr lang="zh-CN" altLang="en-US" dirty="0">
                <a:latin typeface="Arial" panose="020B0604020202020204" pitchFamily="34" charset="0"/>
              </a:endParaRPr>
            </a:p>
          </p:txBody>
        </p:sp>
      </p:grpSp>
      <p:grpSp>
        <p:nvGrpSpPr>
          <p:cNvPr id="15365" name="Group 11"/>
          <p:cNvGrpSpPr/>
          <p:nvPr/>
        </p:nvGrpSpPr>
        <p:grpSpPr>
          <a:xfrm>
            <a:off x="5326063" y="3014663"/>
            <a:ext cx="1660525" cy="1612900"/>
            <a:chOff x="0" y="0"/>
            <a:chExt cx="901" cy="888"/>
          </a:xfrm>
        </p:grpSpPr>
        <p:pic>
          <p:nvPicPr>
            <p:cNvPr id="15392" name="Picture 12" descr="circuler_1"/>
            <p:cNvPicPr>
              <a:picLocks noChangeAspect="1"/>
            </p:cNvPicPr>
            <p:nvPr/>
          </p:nvPicPr>
          <p:blipFill>
            <a:blip r:embed="rId2"/>
            <a:stretch>
              <a:fillRect/>
            </a:stretch>
          </p:blipFill>
          <p:spPr>
            <a:xfrm>
              <a:off x="0" y="0"/>
              <a:ext cx="901" cy="886"/>
            </a:xfrm>
            <a:prstGeom prst="rect">
              <a:avLst/>
            </a:prstGeom>
            <a:noFill/>
            <a:ln w="9525">
              <a:noFill/>
            </a:ln>
          </p:spPr>
        </p:pic>
        <p:sp>
          <p:nvSpPr>
            <p:cNvPr id="16397" name="Oval 13"/>
            <p:cNvSpPr>
              <a:spLocks noChangeArrowheads="1"/>
            </p:cNvSpPr>
            <p:nvPr/>
          </p:nvSpPr>
          <p:spPr bwMode="auto">
            <a:xfrm>
              <a:off x="0" y="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noFill/>
              <a:round/>
            </a:ln>
            <a:effectLst/>
          </p:spPr>
          <p:txBody>
            <a:bodyPr wrap="none" anchor="ctr"/>
            <a:lstStyle/>
            <a:p>
              <a:endParaRPr lang="zh-CN" altLang="en-US" dirty="0">
                <a:latin typeface="Arial" panose="020B0604020202020204" pitchFamily="34" charset="0"/>
              </a:endParaRPr>
            </a:p>
          </p:txBody>
        </p:sp>
        <p:sp>
          <p:nvSpPr>
            <p:cNvPr id="15396" name="未知"/>
            <p:cNvSpPr/>
            <p:nvPr/>
          </p:nvSpPr>
          <p:spPr>
            <a:xfrm>
              <a:off x="93" y="18"/>
              <a:ext cx="703" cy="308"/>
            </a:xfrm>
            <a:custGeom>
              <a:avLst/>
              <a:gdLst>
                <a:gd name="txL" fmla="*/ 0 w 1321"/>
                <a:gd name="txT" fmla="*/ 0 h 712"/>
                <a:gd name="txR" fmla="*/ 1321 w 1321"/>
                <a:gd name="txB" fmla="*/ 712 h 712"/>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tileRect/>
            </a:gradFill>
            <a:ln w="9525">
              <a:noFill/>
            </a:ln>
          </p:spPr>
          <p:txBody>
            <a:bodyPr/>
            <a:lstStyle/>
            <a:p>
              <a:endParaRPr lang="zh-CN" altLang="en-US" dirty="0">
                <a:latin typeface="Arial" panose="020B0604020202020204" pitchFamily="34" charset="0"/>
              </a:endParaRPr>
            </a:p>
          </p:txBody>
        </p:sp>
        <p:grpSp>
          <p:nvGrpSpPr>
            <p:cNvPr id="15397" name="Group 15"/>
            <p:cNvGrpSpPr/>
            <p:nvPr/>
          </p:nvGrpSpPr>
          <p:grpSpPr>
            <a:xfrm rot="-1297425" flipH="1" flipV="1">
              <a:off x="68" y="693"/>
              <a:ext cx="781" cy="188"/>
              <a:chOff x="0" y="0"/>
              <a:chExt cx="893" cy="246"/>
            </a:xfrm>
          </p:grpSpPr>
          <p:grpSp>
            <p:nvGrpSpPr>
              <p:cNvPr id="15398" name="Group 16"/>
              <p:cNvGrpSpPr/>
              <p:nvPr/>
            </p:nvGrpSpPr>
            <p:grpSpPr>
              <a:xfrm>
                <a:off x="0" y="0"/>
                <a:ext cx="743" cy="185"/>
                <a:chOff x="0" y="0"/>
                <a:chExt cx="1118" cy="279"/>
              </a:xfrm>
            </p:grpSpPr>
            <p:sp>
              <p:nvSpPr>
                <p:cNvPr id="15404" name="AutoShape 17"/>
                <p:cNvSpPr/>
                <p:nvPr/>
              </p:nvSpPr>
              <p:spPr>
                <a:xfrm rot="5263130">
                  <a:off x="293" y="-294"/>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ndParaRPr>
                </a:p>
              </p:txBody>
            </p:sp>
            <p:sp>
              <p:nvSpPr>
                <p:cNvPr id="15405" name="AutoShape 18"/>
                <p:cNvSpPr/>
                <p:nvPr/>
              </p:nvSpPr>
              <p:spPr>
                <a:xfrm rot="6078281">
                  <a:off x="429" y="-294"/>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ndParaRPr>
                </a:p>
              </p:txBody>
            </p:sp>
            <p:sp>
              <p:nvSpPr>
                <p:cNvPr id="15406" name="AutoShape 19"/>
                <p:cNvSpPr/>
                <p:nvPr/>
              </p:nvSpPr>
              <p:spPr>
                <a:xfrm rot="6373927">
                  <a:off x="505" y="-272"/>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ndParaRPr>
                </a:p>
              </p:txBody>
            </p:sp>
            <p:sp>
              <p:nvSpPr>
                <p:cNvPr id="15407" name="AutoShape 20"/>
                <p:cNvSpPr/>
                <p:nvPr/>
              </p:nvSpPr>
              <p:spPr>
                <a:xfrm rot="6906312">
                  <a:off x="595" y="-242"/>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ndParaRPr>
                </a:p>
              </p:txBody>
            </p:sp>
          </p:grpSp>
          <p:grpSp>
            <p:nvGrpSpPr>
              <p:cNvPr id="15399" name="Group 21"/>
              <p:cNvGrpSpPr/>
              <p:nvPr/>
            </p:nvGrpSpPr>
            <p:grpSpPr>
              <a:xfrm rot="1353540">
                <a:off x="150" y="60"/>
                <a:ext cx="743" cy="186"/>
                <a:chOff x="0" y="0"/>
                <a:chExt cx="1118" cy="279"/>
              </a:xfrm>
            </p:grpSpPr>
            <p:sp>
              <p:nvSpPr>
                <p:cNvPr id="15400" name="AutoShape 22"/>
                <p:cNvSpPr/>
                <p:nvPr/>
              </p:nvSpPr>
              <p:spPr>
                <a:xfrm rot="5263130">
                  <a:off x="293" y="-294"/>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ndParaRPr>
                </a:p>
              </p:txBody>
            </p:sp>
            <p:sp>
              <p:nvSpPr>
                <p:cNvPr id="15401" name="AutoShape 23"/>
                <p:cNvSpPr/>
                <p:nvPr/>
              </p:nvSpPr>
              <p:spPr>
                <a:xfrm rot="6078281">
                  <a:off x="429" y="-294"/>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ndParaRPr>
                </a:p>
              </p:txBody>
            </p:sp>
            <p:sp>
              <p:nvSpPr>
                <p:cNvPr id="15402" name="AutoShape 24"/>
                <p:cNvSpPr/>
                <p:nvPr/>
              </p:nvSpPr>
              <p:spPr>
                <a:xfrm rot="6373927">
                  <a:off x="505" y="-272"/>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ndParaRPr>
                </a:p>
              </p:txBody>
            </p:sp>
            <p:sp>
              <p:nvSpPr>
                <p:cNvPr id="15403" name="AutoShape 25"/>
                <p:cNvSpPr/>
                <p:nvPr/>
              </p:nvSpPr>
              <p:spPr>
                <a:xfrm rot="6906312">
                  <a:off x="595" y="-242"/>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ndParaRPr>
                </a:p>
              </p:txBody>
            </p:sp>
          </p:grpSp>
        </p:grpSp>
      </p:grpSp>
      <p:grpSp>
        <p:nvGrpSpPr>
          <p:cNvPr id="15366" name="Group 26"/>
          <p:cNvGrpSpPr/>
          <p:nvPr/>
        </p:nvGrpSpPr>
        <p:grpSpPr>
          <a:xfrm>
            <a:off x="2503488" y="1673225"/>
            <a:ext cx="1362075" cy="1322388"/>
            <a:chOff x="0" y="0"/>
            <a:chExt cx="414" cy="402"/>
          </a:xfrm>
        </p:grpSpPr>
        <p:sp>
          <p:nvSpPr>
            <p:cNvPr id="16411" name="AutoShape 27"/>
            <p:cNvSpPr>
              <a:spLocks noChangeArrowheads="1"/>
            </p:cNvSpPr>
            <p:nvPr/>
          </p:nvSpPr>
          <p:spPr bwMode="auto">
            <a:xfrm>
              <a:off x="0" y="0"/>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cmpd="sng">
              <a:solidFill>
                <a:srgbClr val="FEFEFE"/>
              </a:solidFill>
              <a:round/>
            </a:ln>
            <a:effectLst>
              <a:outerShdw dist="53882" dir="2700000" algn="ctr" rotWithShape="0">
                <a:srgbClr val="000000">
                  <a:alpha val="50000"/>
                </a:srgbClr>
              </a:outerShdw>
            </a:effectLst>
          </p:spPr>
          <p:txBody>
            <a:bodyPr wrap="none" anchor="ctr"/>
            <a:lstStyle/>
            <a:p>
              <a:endParaRPr lang="zh-CN" altLang="en-US" dirty="0">
                <a:latin typeface="Arial" panose="020B0604020202020204" pitchFamily="34" charset="0"/>
              </a:endParaRPr>
            </a:p>
          </p:txBody>
        </p:sp>
        <p:sp>
          <p:nvSpPr>
            <p:cNvPr id="16412" name="未知"/>
            <p:cNvSpPr/>
            <p:nvPr/>
          </p:nvSpPr>
          <p:spPr bwMode="auto">
            <a:xfrm>
              <a:off x="26" y="26"/>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9525">
              <a:noFill/>
              <a:round/>
            </a:ln>
          </p:spPr>
          <p:txBody>
            <a:bodyPr/>
            <a:lstStyle/>
            <a:p>
              <a:endParaRPr lang="zh-CN" altLang="en-US" dirty="0">
                <a:latin typeface="Arial" panose="020B0604020202020204" pitchFamily="34" charset="0"/>
              </a:endParaRPr>
            </a:p>
          </p:txBody>
        </p:sp>
      </p:grpSp>
      <p:grpSp>
        <p:nvGrpSpPr>
          <p:cNvPr id="15367" name="Group 29"/>
          <p:cNvGrpSpPr/>
          <p:nvPr/>
        </p:nvGrpSpPr>
        <p:grpSpPr>
          <a:xfrm>
            <a:off x="2525713" y="3175000"/>
            <a:ext cx="1362075" cy="1322388"/>
            <a:chOff x="0" y="0"/>
            <a:chExt cx="414" cy="402"/>
          </a:xfrm>
        </p:grpSpPr>
        <p:sp>
          <p:nvSpPr>
            <p:cNvPr id="16414" name="AutoShape 30"/>
            <p:cNvSpPr>
              <a:spLocks noChangeArrowheads="1"/>
            </p:cNvSpPr>
            <p:nvPr/>
          </p:nvSpPr>
          <p:spPr bwMode="auto">
            <a:xfrm>
              <a:off x="0" y="0"/>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cmpd="sng">
              <a:solidFill>
                <a:srgbClr val="FEFEFE"/>
              </a:solidFill>
              <a:round/>
            </a:ln>
            <a:effectLst>
              <a:outerShdw dist="53882" dir="2700000" algn="ctr" rotWithShape="0">
                <a:srgbClr val="000000">
                  <a:alpha val="50000"/>
                </a:srgbClr>
              </a:outerShdw>
            </a:effectLst>
          </p:spPr>
          <p:txBody>
            <a:bodyPr wrap="none" anchor="ctr"/>
            <a:lstStyle/>
            <a:p>
              <a:endParaRPr lang="zh-CN" altLang="en-US" dirty="0">
                <a:latin typeface="Arial" panose="020B0604020202020204" pitchFamily="34" charset="0"/>
              </a:endParaRPr>
            </a:p>
          </p:txBody>
        </p:sp>
        <p:sp>
          <p:nvSpPr>
            <p:cNvPr id="16415" name="未知"/>
            <p:cNvSpPr/>
            <p:nvPr/>
          </p:nvSpPr>
          <p:spPr bwMode="auto">
            <a:xfrm>
              <a:off x="26" y="26"/>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9525">
              <a:noFill/>
              <a:round/>
            </a:ln>
          </p:spPr>
          <p:txBody>
            <a:bodyPr/>
            <a:lstStyle/>
            <a:p>
              <a:endParaRPr lang="zh-CN" altLang="en-US" dirty="0">
                <a:latin typeface="Arial" panose="020B0604020202020204" pitchFamily="34" charset="0"/>
              </a:endParaRPr>
            </a:p>
          </p:txBody>
        </p:sp>
      </p:grpSp>
      <p:grpSp>
        <p:nvGrpSpPr>
          <p:cNvPr id="15368" name="Group 32"/>
          <p:cNvGrpSpPr/>
          <p:nvPr/>
        </p:nvGrpSpPr>
        <p:grpSpPr>
          <a:xfrm>
            <a:off x="2540000" y="4697413"/>
            <a:ext cx="1362075" cy="1322387"/>
            <a:chOff x="0" y="0"/>
            <a:chExt cx="414" cy="402"/>
          </a:xfrm>
        </p:grpSpPr>
        <p:sp>
          <p:nvSpPr>
            <p:cNvPr id="16417" name="AutoShape 33"/>
            <p:cNvSpPr>
              <a:spLocks noChangeArrowheads="1"/>
            </p:cNvSpPr>
            <p:nvPr/>
          </p:nvSpPr>
          <p:spPr bwMode="auto">
            <a:xfrm>
              <a:off x="0" y="0"/>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cmpd="sng">
              <a:solidFill>
                <a:srgbClr val="FEFEFE"/>
              </a:solidFill>
              <a:round/>
            </a:ln>
            <a:effectLst>
              <a:outerShdw dist="53882" dir="2700000" algn="ctr" rotWithShape="0">
                <a:srgbClr val="000000">
                  <a:alpha val="50000"/>
                </a:srgbClr>
              </a:outerShdw>
            </a:effectLst>
          </p:spPr>
          <p:txBody>
            <a:bodyPr wrap="none" anchor="ctr"/>
            <a:lstStyle/>
            <a:p>
              <a:endParaRPr lang="zh-CN" altLang="en-US" dirty="0">
                <a:latin typeface="Arial" panose="020B0604020202020204" pitchFamily="34" charset="0"/>
              </a:endParaRPr>
            </a:p>
          </p:txBody>
        </p:sp>
        <p:sp>
          <p:nvSpPr>
            <p:cNvPr id="16418" name="未知"/>
            <p:cNvSpPr/>
            <p:nvPr/>
          </p:nvSpPr>
          <p:spPr bwMode="auto">
            <a:xfrm>
              <a:off x="26" y="26"/>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9525">
              <a:noFill/>
              <a:round/>
            </a:ln>
          </p:spPr>
          <p:txBody>
            <a:bodyPr/>
            <a:lstStyle/>
            <a:p>
              <a:endParaRPr lang="zh-CN" altLang="en-US" dirty="0">
                <a:latin typeface="Arial" panose="020B0604020202020204" pitchFamily="34" charset="0"/>
              </a:endParaRPr>
            </a:p>
          </p:txBody>
        </p:sp>
      </p:grpSp>
      <p:grpSp>
        <p:nvGrpSpPr>
          <p:cNvPr id="15369" name="Group 35"/>
          <p:cNvGrpSpPr/>
          <p:nvPr/>
        </p:nvGrpSpPr>
        <p:grpSpPr>
          <a:xfrm>
            <a:off x="8507413" y="1673225"/>
            <a:ext cx="1362075" cy="1322388"/>
            <a:chOff x="0" y="0"/>
            <a:chExt cx="414" cy="402"/>
          </a:xfrm>
        </p:grpSpPr>
        <p:sp>
          <p:nvSpPr>
            <p:cNvPr id="16420" name="AutoShape 36"/>
            <p:cNvSpPr>
              <a:spLocks noChangeArrowheads="1"/>
            </p:cNvSpPr>
            <p:nvPr/>
          </p:nvSpPr>
          <p:spPr bwMode="auto">
            <a:xfrm>
              <a:off x="0" y="0"/>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cmpd="sng">
              <a:solidFill>
                <a:srgbClr val="FEFEFE"/>
              </a:solidFill>
              <a:round/>
            </a:ln>
            <a:effectLst>
              <a:outerShdw dist="53882" dir="2700000" algn="ctr" rotWithShape="0">
                <a:srgbClr val="000000">
                  <a:alpha val="50000"/>
                </a:srgbClr>
              </a:outerShdw>
            </a:effectLst>
          </p:spPr>
          <p:txBody>
            <a:bodyPr wrap="none" anchor="ctr"/>
            <a:lstStyle/>
            <a:p>
              <a:endParaRPr lang="zh-CN" altLang="en-US" dirty="0">
                <a:latin typeface="Arial" panose="020B0604020202020204" pitchFamily="34" charset="0"/>
              </a:endParaRPr>
            </a:p>
          </p:txBody>
        </p:sp>
        <p:sp>
          <p:nvSpPr>
            <p:cNvPr id="16421" name="未知"/>
            <p:cNvSpPr/>
            <p:nvPr/>
          </p:nvSpPr>
          <p:spPr bwMode="auto">
            <a:xfrm>
              <a:off x="26" y="26"/>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9525">
              <a:noFill/>
              <a:round/>
            </a:ln>
          </p:spPr>
          <p:txBody>
            <a:bodyPr/>
            <a:lstStyle/>
            <a:p>
              <a:endParaRPr lang="zh-CN" altLang="en-US" dirty="0">
                <a:latin typeface="Arial" panose="020B0604020202020204" pitchFamily="34" charset="0"/>
              </a:endParaRPr>
            </a:p>
          </p:txBody>
        </p:sp>
      </p:grpSp>
      <p:grpSp>
        <p:nvGrpSpPr>
          <p:cNvPr id="15370" name="Group 38"/>
          <p:cNvGrpSpPr/>
          <p:nvPr/>
        </p:nvGrpSpPr>
        <p:grpSpPr>
          <a:xfrm>
            <a:off x="8529638" y="3175000"/>
            <a:ext cx="1362075" cy="1322388"/>
            <a:chOff x="0" y="0"/>
            <a:chExt cx="414" cy="402"/>
          </a:xfrm>
        </p:grpSpPr>
        <p:sp>
          <p:nvSpPr>
            <p:cNvPr id="16423" name="AutoShape 39"/>
            <p:cNvSpPr>
              <a:spLocks noChangeArrowheads="1"/>
            </p:cNvSpPr>
            <p:nvPr/>
          </p:nvSpPr>
          <p:spPr bwMode="auto">
            <a:xfrm>
              <a:off x="0" y="0"/>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cmpd="sng">
              <a:solidFill>
                <a:srgbClr val="FEFEFE"/>
              </a:solidFill>
              <a:round/>
            </a:ln>
            <a:effectLst>
              <a:outerShdw dist="53882" dir="2700000" algn="ctr" rotWithShape="0">
                <a:srgbClr val="000000">
                  <a:alpha val="50000"/>
                </a:srgbClr>
              </a:outerShdw>
            </a:effectLst>
          </p:spPr>
          <p:txBody>
            <a:bodyPr wrap="none" anchor="ctr"/>
            <a:lstStyle/>
            <a:p>
              <a:endParaRPr lang="zh-CN" altLang="en-US" dirty="0">
                <a:latin typeface="Arial" panose="020B0604020202020204" pitchFamily="34" charset="0"/>
              </a:endParaRPr>
            </a:p>
          </p:txBody>
        </p:sp>
        <p:sp>
          <p:nvSpPr>
            <p:cNvPr id="16424" name="未知"/>
            <p:cNvSpPr/>
            <p:nvPr/>
          </p:nvSpPr>
          <p:spPr bwMode="auto">
            <a:xfrm>
              <a:off x="26" y="26"/>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9525">
              <a:noFill/>
              <a:round/>
            </a:ln>
          </p:spPr>
          <p:txBody>
            <a:bodyPr/>
            <a:lstStyle/>
            <a:p>
              <a:endParaRPr lang="zh-CN" altLang="en-US" dirty="0">
                <a:latin typeface="Arial" panose="020B0604020202020204" pitchFamily="34" charset="0"/>
              </a:endParaRPr>
            </a:p>
          </p:txBody>
        </p:sp>
      </p:grpSp>
      <p:grpSp>
        <p:nvGrpSpPr>
          <p:cNvPr id="15371" name="Group 41"/>
          <p:cNvGrpSpPr/>
          <p:nvPr/>
        </p:nvGrpSpPr>
        <p:grpSpPr>
          <a:xfrm>
            <a:off x="8543925" y="4697413"/>
            <a:ext cx="1362075" cy="1322387"/>
            <a:chOff x="0" y="0"/>
            <a:chExt cx="414" cy="402"/>
          </a:xfrm>
        </p:grpSpPr>
        <p:sp>
          <p:nvSpPr>
            <p:cNvPr id="16426" name="AutoShape 42"/>
            <p:cNvSpPr>
              <a:spLocks noChangeArrowheads="1"/>
            </p:cNvSpPr>
            <p:nvPr/>
          </p:nvSpPr>
          <p:spPr bwMode="auto">
            <a:xfrm>
              <a:off x="0" y="0"/>
              <a:ext cx="414" cy="402"/>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cmpd="sng">
              <a:solidFill>
                <a:srgbClr val="FEFEFE"/>
              </a:solidFill>
              <a:round/>
            </a:ln>
            <a:effectLst>
              <a:outerShdw dist="53882" dir="2700000" algn="ctr" rotWithShape="0">
                <a:srgbClr val="000000">
                  <a:alpha val="50000"/>
                </a:srgbClr>
              </a:outerShdw>
            </a:effectLst>
          </p:spPr>
          <p:txBody>
            <a:bodyPr wrap="none" anchor="ctr"/>
            <a:lstStyle/>
            <a:p>
              <a:endParaRPr lang="zh-CN" altLang="en-US" dirty="0">
                <a:latin typeface="Arial" panose="020B0604020202020204" pitchFamily="34" charset="0"/>
              </a:endParaRPr>
            </a:p>
          </p:txBody>
        </p:sp>
        <p:sp>
          <p:nvSpPr>
            <p:cNvPr id="16427" name="未知"/>
            <p:cNvSpPr/>
            <p:nvPr/>
          </p:nvSpPr>
          <p:spPr bwMode="auto">
            <a:xfrm>
              <a:off x="26" y="26"/>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9525">
              <a:noFill/>
              <a:round/>
            </a:ln>
          </p:spPr>
          <p:txBody>
            <a:bodyPr/>
            <a:lstStyle/>
            <a:p>
              <a:endParaRPr lang="zh-CN" altLang="en-US" dirty="0">
                <a:latin typeface="Arial" panose="020B0604020202020204" pitchFamily="34" charset="0"/>
              </a:endParaRPr>
            </a:p>
          </p:txBody>
        </p:sp>
      </p:grpSp>
      <p:sp>
        <p:nvSpPr>
          <p:cNvPr id="16428" name="Rectangle 44"/>
          <p:cNvSpPr>
            <a:spLocks noChangeArrowheads="1"/>
          </p:cNvSpPr>
          <p:nvPr/>
        </p:nvSpPr>
        <p:spPr bwMode="auto">
          <a:xfrm>
            <a:off x="2566988" y="1989138"/>
            <a:ext cx="1217613" cy="521970"/>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FEFFFF"/>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Arial" panose="020B0604020202020204" pitchFamily="34" charset="0"/>
              </a:rPr>
              <a:t>动力</a:t>
            </a:r>
          </a:p>
        </p:txBody>
      </p:sp>
      <p:sp>
        <p:nvSpPr>
          <p:cNvPr id="16429" name="Rectangle 45"/>
          <p:cNvSpPr>
            <a:spLocks noChangeArrowheads="1"/>
          </p:cNvSpPr>
          <p:nvPr/>
        </p:nvSpPr>
        <p:spPr bwMode="auto">
          <a:xfrm>
            <a:off x="2566988" y="3503613"/>
            <a:ext cx="1296988" cy="521970"/>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FEFFFF"/>
                </a:solidFill>
                <a:effectLst>
                  <a:outerShdw blurRad="38100" dist="38100" dir="2700000" algn="tl">
                    <a:srgbClr val="000000"/>
                  </a:outerShdw>
                </a:effectLst>
                <a:uLnTx/>
                <a:uFillTx/>
                <a:latin typeface="黑体" panose="02010609060101010101" pitchFamily="2" charset="-122"/>
                <a:ea typeface="黑体" panose="02010609060101010101" pitchFamily="2" charset="-122"/>
                <a:cs typeface="Arial" panose="020B0604020202020204" pitchFamily="34" charset="0"/>
              </a:rPr>
              <a:t>动力臂</a:t>
            </a:r>
          </a:p>
        </p:txBody>
      </p:sp>
      <p:sp>
        <p:nvSpPr>
          <p:cNvPr id="16430" name="Rectangle 46"/>
          <p:cNvSpPr>
            <a:spLocks noChangeArrowheads="1"/>
          </p:cNvSpPr>
          <p:nvPr/>
        </p:nvSpPr>
        <p:spPr bwMode="auto">
          <a:xfrm>
            <a:off x="2424113" y="4859338"/>
            <a:ext cx="1649413" cy="953135"/>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FEFFFF"/>
                </a:solidFill>
                <a:effectLst>
                  <a:outerShdw blurRad="38100" dist="38100" dir="2700000" algn="tl">
                    <a:srgbClr val="000000"/>
                  </a:outerShdw>
                </a:effectLst>
                <a:uLnTx/>
                <a:uFillTx/>
                <a:latin typeface="Arial" panose="020B0604020202020204" pitchFamily="34" charset="0"/>
                <a:ea typeface="黑体" panose="02010609060101010101" pitchFamily="2" charset="-122"/>
                <a:cs typeface="Arial" panose="020B0604020202020204" pitchFamily="34" charset="0"/>
              </a:rPr>
              <a:t>动力</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FEFFFF"/>
                </a:solidFill>
                <a:effectLst>
                  <a:outerShdw blurRad="38100" dist="38100" dir="2700000" algn="tl">
                    <a:srgbClr val="000000"/>
                  </a:outerShdw>
                </a:effectLst>
                <a:uLnTx/>
                <a:uFillTx/>
                <a:latin typeface="Arial" panose="020B0604020202020204" pitchFamily="34" charset="0"/>
                <a:ea typeface="黑体" panose="02010609060101010101" pitchFamily="2" charset="-122"/>
                <a:cs typeface="Arial" panose="020B0604020202020204" pitchFamily="34" charset="0"/>
              </a:rPr>
              <a:t>作用线</a:t>
            </a:r>
          </a:p>
        </p:txBody>
      </p:sp>
      <p:sp>
        <p:nvSpPr>
          <p:cNvPr id="16431" name="Rectangle 47"/>
          <p:cNvSpPr>
            <a:spLocks noChangeArrowheads="1"/>
          </p:cNvSpPr>
          <p:nvPr/>
        </p:nvSpPr>
        <p:spPr bwMode="auto">
          <a:xfrm>
            <a:off x="8574088" y="3500438"/>
            <a:ext cx="1266825" cy="521970"/>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FEFFFF"/>
                </a:solidFill>
                <a:effectLst>
                  <a:outerShdw blurRad="38100" dist="38100" dir="2700000" algn="tl">
                    <a:srgbClr val="000000"/>
                  </a:outerShdw>
                </a:effectLst>
                <a:uLnTx/>
                <a:uFillTx/>
                <a:latin typeface="Arial" panose="020B0604020202020204" pitchFamily="34" charset="0"/>
                <a:ea typeface="黑体" panose="02010609060101010101" pitchFamily="2" charset="-122"/>
                <a:cs typeface="Arial" panose="020B0604020202020204" pitchFamily="34" charset="0"/>
              </a:rPr>
              <a:t>阻力臂</a:t>
            </a:r>
          </a:p>
        </p:txBody>
      </p:sp>
      <p:sp>
        <p:nvSpPr>
          <p:cNvPr id="16432" name="Rectangle 48"/>
          <p:cNvSpPr>
            <a:spLocks noChangeArrowheads="1"/>
          </p:cNvSpPr>
          <p:nvPr/>
        </p:nvSpPr>
        <p:spPr bwMode="auto">
          <a:xfrm>
            <a:off x="4624388" y="1692275"/>
            <a:ext cx="3416300" cy="970915"/>
          </a:xfrm>
          <a:prstGeom prst="rect">
            <a:avLst/>
          </a:prstGeom>
          <a:noFill/>
          <a:ln w="9525">
            <a:noFill/>
            <a:miter lim="800000"/>
          </a:ln>
          <a:effectLst/>
        </p:spPr>
        <p:txBody>
          <a:bodyPr>
            <a:spAutoFit/>
          </a:bodyPr>
          <a:lstStyle/>
          <a:p>
            <a:pPr marL="0" marR="0" lvl="0" indent="0" algn="l" defTabSz="914400" rtl="0" eaLnBrk="1" fontAlgn="base" latinLnBrk="0" hangingPunct="1">
              <a:lnSpc>
                <a:spcPct val="11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CC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Arial" panose="020B0604020202020204" pitchFamily="34" charset="0"/>
              </a:rPr>
              <a:t>思考</a:t>
            </a:r>
            <a:r>
              <a:rPr kumimoji="0" lang="zh-CN" altLang="en-US" sz="20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rPr>
              <a:t>什么是力臂呢？力臂怎样来画？</a:t>
            </a:r>
            <a:endParaRPr kumimoji="0" lang="en-US" sz="2400" b="1"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77" name="Rectangle 49"/>
          <p:cNvSpPr/>
          <p:nvPr/>
        </p:nvSpPr>
        <p:spPr>
          <a:xfrm>
            <a:off x="5359400" y="3486150"/>
            <a:ext cx="1600200" cy="521970"/>
          </a:xfrm>
          <a:prstGeom prst="rect">
            <a:avLst/>
          </a:prstGeom>
          <a:noFill/>
          <a:ln w="9525">
            <a:noFill/>
          </a:ln>
        </p:spPr>
        <p:txBody>
          <a:bodyPr>
            <a:spAutoFit/>
          </a:bodyPr>
          <a:lstStyle/>
          <a:p>
            <a:pPr algn="ctr"/>
            <a:r>
              <a:rPr lang="zh-CN" altLang="en-US" sz="2800" b="1" dirty="0">
                <a:solidFill>
                  <a:srgbClr val="080808"/>
                </a:solidFill>
                <a:latin typeface="Arial Black" panose="020B0A04020102020204" pitchFamily="34" charset="0"/>
                <a:ea typeface="黑体" panose="02010609060101010101" pitchFamily="2" charset="-122"/>
              </a:rPr>
              <a:t>支点</a:t>
            </a:r>
          </a:p>
        </p:txBody>
      </p:sp>
      <p:sp>
        <p:nvSpPr>
          <p:cNvPr id="16434" name="Rectangle 50"/>
          <p:cNvSpPr>
            <a:spLocks noChangeArrowheads="1"/>
          </p:cNvSpPr>
          <p:nvPr/>
        </p:nvSpPr>
        <p:spPr bwMode="auto">
          <a:xfrm>
            <a:off x="8616950" y="1989138"/>
            <a:ext cx="1266825" cy="521970"/>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FEFFFF"/>
                </a:solidFill>
                <a:effectLst>
                  <a:outerShdw blurRad="38100" dist="38100" dir="2700000" algn="tl">
                    <a:srgbClr val="000000"/>
                  </a:outerShdw>
                </a:effectLst>
                <a:uLnTx/>
                <a:uFillTx/>
                <a:latin typeface="Arial" panose="020B0604020202020204" pitchFamily="34" charset="0"/>
                <a:ea typeface="黑体" panose="02010609060101010101" pitchFamily="2" charset="-122"/>
                <a:cs typeface="Arial" panose="020B0604020202020204" pitchFamily="34" charset="0"/>
              </a:rPr>
              <a:t>阻力</a:t>
            </a:r>
          </a:p>
        </p:txBody>
      </p:sp>
      <p:sp>
        <p:nvSpPr>
          <p:cNvPr id="16435" name="Rectangle 51"/>
          <p:cNvSpPr>
            <a:spLocks noChangeArrowheads="1"/>
          </p:cNvSpPr>
          <p:nvPr/>
        </p:nvSpPr>
        <p:spPr bwMode="auto">
          <a:xfrm>
            <a:off x="8407400" y="4868863"/>
            <a:ext cx="1649413" cy="953135"/>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FEFFFF"/>
                </a:solidFill>
                <a:effectLst>
                  <a:outerShdw blurRad="38100" dist="38100" dir="2700000" algn="tl">
                    <a:srgbClr val="000000"/>
                  </a:outerShdw>
                </a:effectLst>
                <a:uLnTx/>
                <a:uFillTx/>
                <a:latin typeface="Arial" panose="020B0604020202020204" pitchFamily="34" charset="0"/>
                <a:ea typeface="黑体" panose="02010609060101010101" pitchFamily="2" charset="-122"/>
                <a:cs typeface="Arial" panose="020B0604020202020204" pitchFamily="34" charset="0"/>
              </a:rPr>
              <a:t>阻力</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smtClean="0">
                <a:ln>
                  <a:noFill/>
                </a:ln>
                <a:solidFill>
                  <a:srgbClr val="FEFFFF"/>
                </a:solidFill>
                <a:effectLst>
                  <a:outerShdw blurRad="38100" dist="38100" dir="2700000" algn="tl">
                    <a:srgbClr val="000000"/>
                  </a:outerShdw>
                </a:effectLst>
                <a:uLnTx/>
                <a:uFillTx/>
                <a:latin typeface="Arial" panose="020B0604020202020204" pitchFamily="34" charset="0"/>
                <a:ea typeface="黑体" panose="02010609060101010101" pitchFamily="2" charset="-122"/>
                <a:cs typeface="Arial" panose="020B0604020202020204" pitchFamily="34" charset="0"/>
              </a:rPr>
              <a:t>作用线</a:t>
            </a:r>
          </a:p>
        </p:txBody>
      </p:sp>
      <p:grpSp>
        <p:nvGrpSpPr>
          <p:cNvPr id="4111" name="组合 4110"/>
          <p:cNvGrpSpPr/>
          <p:nvPr/>
        </p:nvGrpSpPr>
        <p:grpSpPr>
          <a:xfrm>
            <a:off x="60960" y="10795"/>
            <a:ext cx="11835765" cy="685800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7"/>
                                        </p:tgtEl>
                                        <p:attrNameLst>
                                          <p:attrName>style.visibility</p:attrName>
                                        </p:attrNameLst>
                                      </p:cBhvr>
                                      <p:to>
                                        <p:strVal val="visible"/>
                                      </p:to>
                                    </p:set>
                                    <p:anim calcmode="lin" valueType="num">
                                      <p:cBhvr additive="base">
                                        <p:cTn id="7" dur="500" fill="hold"/>
                                        <p:tgtEl>
                                          <p:spTgt spid="15377"/>
                                        </p:tgtEl>
                                        <p:attrNameLst>
                                          <p:attrName>ppt_x</p:attrName>
                                        </p:attrNameLst>
                                      </p:cBhvr>
                                      <p:tavLst>
                                        <p:tav tm="0">
                                          <p:val>
                                            <p:strVal val="#ppt_x"/>
                                          </p:val>
                                        </p:tav>
                                        <p:tav tm="100000">
                                          <p:val>
                                            <p:strVal val="#ppt_x"/>
                                          </p:val>
                                        </p:tav>
                                      </p:tavLst>
                                    </p:anim>
                                    <p:anim calcmode="lin" valueType="num">
                                      <p:cBhvr additive="base">
                                        <p:cTn id="8" dur="500" fill="hold"/>
                                        <p:tgtEl>
                                          <p:spTgt spid="153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428"/>
                                        </p:tgtEl>
                                        <p:attrNameLst>
                                          <p:attrName>style.visibility</p:attrName>
                                        </p:attrNameLst>
                                      </p:cBhvr>
                                      <p:to>
                                        <p:strVal val="visible"/>
                                      </p:to>
                                    </p:set>
                                    <p:anim calcmode="lin" valueType="num">
                                      <p:cBhvr additive="base">
                                        <p:cTn id="13" dur="500" fill="hold"/>
                                        <p:tgtEl>
                                          <p:spTgt spid="16428"/>
                                        </p:tgtEl>
                                        <p:attrNameLst>
                                          <p:attrName>ppt_x</p:attrName>
                                        </p:attrNameLst>
                                      </p:cBhvr>
                                      <p:tavLst>
                                        <p:tav tm="0">
                                          <p:val>
                                            <p:strVal val="#ppt_x"/>
                                          </p:val>
                                        </p:tav>
                                        <p:tav tm="100000">
                                          <p:val>
                                            <p:strVal val="#ppt_x"/>
                                          </p:val>
                                        </p:tav>
                                      </p:tavLst>
                                    </p:anim>
                                    <p:anim calcmode="lin" valueType="num">
                                      <p:cBhvr additive="base">
                                        <p:cTn id="14" dur="500" fill="hold"/>
                                        <p:tgtEl>
                                          <p:spTgt spid="164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434"/>
                                        </p:tgtEl>
                                        <p:attrNameLst>
                                          <p:attrName>style.visibility</p:attrName>
                                        </p:attrNameLst>
                                      </p:cBhvr>
                                      <p:to>
                                        <p:strVal val="visible"/>
                                      </p:to>
                                    </p:set>
                                    <p:anim calcmode="lin" valueType="num">
                                      <p:cBhvr additive="base">
                                        <p:cTn id="19" dur="500" fill="hold"/>
                                        <p:tgtEl>
                                          <p:spTgt spid="16434"/>
                                        </p:tgtEl>
                                        <p:attrNameLst>
                                          <p:attrName>ppt_x</p:attrName>
                                        </p:attrNameLst>
                                      </p:cBhvr>
                                      <p:tavLst>
                                        <p:tav tm="0">
                                          <p:val>
                                            <p:strVal val="#ppt_x"/>
                                          </p:val>
                                        </p:tav>
                                        <p:tav tm="100000">
                                          <p:val>
                                            <p:strVal val="#ppt_x"/>
                                          </p:val>
                                        </p:tav>
                                      </p:tavLst>
                                    </p:anim>
                                    <p:anim calcmode="lin" valueType="num">
                                      <p:cBhvr additive="base">
                                        <p:cTn id="20" dur="500" fill="hold"/>
                                        <p:tgtEl>
                                          <p:spTgt spid="164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429"/>
                                        </p:tgtEl>
                                        <p:attrNameLst>
                                          <p:attrName>style.visibility</p:attrName>
                                        </p:attrNameLst>
                                      </p:cBhvr>
                                      <p:to>
                                        <p:strVal val="visible"/>
                                      </p:to>
                                    </p:set>
                                    <p:anim calcmode="lin" valueType="num">
                                      <p:cBhvr additive="base">
                                        <p:cTn id="25" dur="500" fill="hold"/>
                                        <p:tgtEl>
                                          <p:spTgt spid="16429"/>
                                        </p:tgtEl>
                                        <p:attrNameLst>
                                          <p:attrName>ppt_x</p:attrName>
                                        </p:attrNameLst>
                                      </p:cBhvr>
                                      <p:tavLst>
                                        <p:tav tm="0">
                                          <p:val>
                                            <p:strVal val="#ppt_x"/>
                                          </p:val>
                                        </p:tav>
                                        <p:tav tm="100000">
                                          <p:val>
                                            <p:strVal val="#ppt_x"/>
                                          </p:val>
                                        </p:tav>
                                      </p:tavLst>
                                    </p:anim>
                                    <p:anim calcmode="lin" valueType="num">
                                      <p:cBhvr additive="base">
                                        <p:cTn id="26" dur="500" fill="hold"/>
                                        <p:tgtEl>
                                          <p:spTgt spid="164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431"/>
                                        </p:tgtEl>
                                        <p:attrNameLst>
                                          <p:attrName>style.visibility</p:attrName>
                                        </p:attrNameLst>
                                      </p:cBhvr>
                                      <p:to>
                                        <p:strVal val="visible"/>
                                      </p:to>
                                    </p:set>
                                    <p:anim calcmode="lin" valueType="num">
                                      <p:cBhvr additive="base">
                                        <p:cTn id="31" dur="500" fill="hold"/>
                                        <p:tgtEl>
                                          <p:spTgt spid="16431"/>
                                        </p:tgtEl>
                                        <p:attrNameLst>
                                          <p:attrName>ppt_x</p:attrName>
                                        </p:attrNameLst>
                                      </p:cBhvr>
                                      <p:tavLst>
                                        <p:tav tm="0">
                                          <p:val>
                                            <p:strVal val="#ppt_x"/>
                                          </p:val>
                                        </p:tav>
                                        <p:tav tm="100000">
                                          <p:val>
                                            <p:strVal val="#ppt_x"/>
                                          </p:val>
                                        </p:tav>
                                      </p:tavLst>
                                    </p:anim>
                                    <p:anim calcmode="lin" valueType="num">
                                      <p:cBhvr additive="base">
                                        <p:cTn id="32" dur="500" fill="hold"/>
                                        <p:tgtEl>
                                          <p:spTgt spid="164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432"/>
                                        </p:tgtEl>
                                        <p:attrNameLst>
                                          <p:attrName>style.visibility</p:attrName>
                                        </p:attrNameLst>
                                      </p:cBhvr>
                                      <p:to>
                                        <p:strVal val="visible"/>
                                      </p:to>
                                    </p:set>
                                    <p:anim calcmode="lin" valueType="num">
                                      <p:cBhvr additive="base">
                                        <p:cTn id="37" dur="500" fill="hold"/>
                                        <p:tgtEl>
                                          <p:spTgt spid="16432"/>
                                        </p:tgtEl>
                                        <p:attrNameLst>
                                          <p:attrName>ppt_x</p:attrName>
                                        </p:attrNameLst>
                                      </p:cBhvr>
                                      <p:tavLst>
                                        <p:tav tm="0">
                                          <p:val>
                                            <p:strVal val="#ppt_x"/>
                                          </p:val>
                                        </p:tav>
                                        <p:tav tm="100000">
                                          <p:val>
                                            <p:strVal val="#ppt_x"/>
                                          </p:val>
                                        </p:tav>
                                      </p:tavLst>
                                    </p:anim>
                                    <p:anim calcmode="lin" valueType="num">
                                      <p:cBhvr additive="base">
                                        <p:cTn id="38" dur="500" fill="hold"/>
                                        <p:tgtEl>
                                          <p:spTgt spid="164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430"/>
                                        </p:tgtEl>
                                        <p:attrNameLst>
                                          <p:attrName>style.visibility</p:attrName>
                                        </p:attrNameLst>
                                      </p:cBhvr>
                                      <p:to>
                                        <p:strVal val="visible"/>
                                      </p:to>
                                    </p:set>
                                    <p:anim calcmode="lin" valueType="num">
                                      <p:cBhvr additive="base">
                                        <p:cTn id="43" dur="500" fill="hold"/>
                                        <p:tgtEl>
                                          <p:spTgt spid="16430"/>
                                        </p:tgtEl>
                                        <p:attrNameLst>
                                          <p:attrName>ppt_x</p:attrName>
                                        </p:attrNameLst>
                                      </p:cBhvr>
                                      <p:tavLst>
                                        <p:tav tm="0">
                                          <p:val>
                                            <p:strVal val="#ppt_x"/>
                                          </p:val>
                                        </p:tav>
                                        <p:tav tm="100000">
                                          <p:val>
                                            <p:strVal val="#ppt_x"/>
                                          </p:val>
                                        </p:tav>
                                      </p:tavLst>
                                    </p:anim>
                                    <p:anim calcmode="lin" valueType="num">
                                      <p:cBhvr additive="base">
                                        <p:cTn id="44" dur="500" fill="hold"/>
                                        <p:tgtEl>
                                          <p:spTgt spid="164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435"/>
                                        </p:tgtEl>
                                        <p:attrNameLst>
                                          <p:attrName>style.visibility</p:attrName>
                                        </p:attrNameLst>
                                      </p:cBhvr>
                                      <p:to>
                                        <p:strVal val="visible"/>
                                      </p:to>
                                    </p:set>
                                    <p:anim calcmode="lin" valueType="num">
                                      <p:cBhvr additive="base">
                                        <p:cTn id="49" dur="500" fill="hold"/>
                                        <p:tgtEl>
                                          <p:spTgt spid="16435"/>
                                        </p:tgtEl>
                                        <p:attrNameLst>
                                          <p:attrName>ppt_x</p:attrName>
                                        </p:attrNameLst>
                                      </p:cBhvr>
                                      <p:tavLst>
                                        <p:tav tm="0">
                                          <p:val>
                                            <p:strVal val="#ppt_x"/>
                                          </p:val>
                                        </p:tav>
                                        <p:tav tm="100000">
                                          <p:val>
                                            <p:strVal val="#ppt_x"/>
                                          </p:val>
                                        </p:tav>
                                      </p:tavLst>
                                    </p:anim>
                                    <p:anim calcmode="lin" valueType="num">
                                      <p:cBhvr additive="base">
                                        <p:cTn id="50" dur="500" fill="hold"/>
                                        <p:tgtEl>
                                          <p:spTgt spid="16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8" grpId="0" animBg="1"/>
      <p:bldP spid="16429" grpId="0" animBg="1"/>
      <p:bldP spid="16430" grpId="0" animBg="1"/>
      <p:bldP spid="16431" grpId="0" animBg="1"/>
      <p:bldP spid="16432" grpId="0" animBg="1"/>
      <p:bldP spid="15377" grpId="0"/>
      <p:bldP spid="16434" grpId="0" animBg="1"/>
      <p:bldP spid="164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1883410" y="1188720"/>
            <a:ext cx="8557895" cy="5550535"/>
            <a:chOff x="0" y="640"/>
            <a:chExt cx="5776" cy="3696"/>
          </a:xfrm>
        </p:grpSpPr>
        <p:pic>
          <p:nvPicPr>
            <p:cNvPr id="8196" name="Picture 10" descr="66"/>
            <p:cNvPicPr>
              <a:picLocks noChangeAspect="1"/>
            </p:cNvPicPr>
            <p:nvPr/>
          </p:nvPicPr>
          <p:blipFill>
            <a:blip r:embed="rId2"/>
            <a:stretch>
              <a:fillRect/>
            </a:stretch>
          </p:blipFill>
          <p:spPr>
            <a:xfrm flipH="1">
              <a:off x="0" y="2512"/>
              <a:ext cx="1449" cy="1568"/>
            </a:xfrm>
            <a:prstGeom prst="rect">
              <a:avLst/>
            </a:prstGeom>
            <a:noFill/>
            <a:ln w="9525">
              <a:noFill/>
            </a:ln>
          </p:spPr>
        </p:pic>
        <p:grpSp>
          <p:nvGrpSpPr>
            <p:cNvPr id="8197" name="Group 5"/>
            <p:cNvGrpSpPr/>
            <p:nvPr/>
          </p:nvGrpSpPr>
          <p:grpSpPr>
            <a:xfrm>
              <a:off x="0" y="664"/>
              <a:ext cx="1480" cy="1801"/>
              <a:chOff x="576" y="2112"/>
              <a:chExt cx="1161" cy="2016"/>
            </a:xfrm>
          </p:grpSpPr>
          <p:pic>
            <p:nvPicPr>
              <p:cNvPr id="8209" name="Picture 6" descr="g2"/>
              <p:cNvPicPr>
                <a:picLocks noChangeAspect="1"/>
              </p:cNvPicPr>
              <p:nvPr/>
            </p:nvPicPr>
            <p:blipFill>
              <a:blip r:embed="rId3"/>
              <a:stretch>
                <a:fillRect/>
              </a:stretch>
            </p:blipFill>
            <p:spPr>
              <a:xfrm>
                <a:off x="576" y="2112"/>
                <a:ext cx="1161" cy="2016"/>
              </a:xfrm>
              <a:prstGeom prst="rect">
                <a:avLst/>
              </a:prstGeom>
              <a:noFill/>
              <a:ln w="9525">
                <a:noFill/>
              </a:ln>
            </p:spPr>
          </p:pic>
          <p:sp>
            <p:nvSpPr>
              <p:cNvPr id="8210" name="Rectangle 7"/>
              <p:cNvSpPr/>
              <p:nvPr/>
            </p:nvSpPr>
            <p:spPr>
              <a:xfrm>
                <a:off x="960" y="3936"/>
                <a:ext cx="432" cy="192"/>
              </a:xfrm>
              <a:prstGeom prst="rect">
                <a:avLst/>
              </a:prstGeom>
              <a:solidFill>
                <a:srgbClr val="D1EDFF"/>
              </a:solidFill>
              <a:ln w="9525">
                <a:noFill/>
              </a:ln>
            </p:spPr>
            <p:txBody>
              <a:bodyPr wrap="none" anchor="ctr"/>
              <a:lstStyle/>
              <a:p>
                <a:endParaRPr lang="zh-CN" altLang="en-US" dirty="0">
                  <a:latin typeface="Arial" panose="020B0604020202020204" pitchFamily="34" charset="0"/>
                </a:endParaRPr>
              </a:p>
            </p:txBody>
          </p:sp>
        </p:grpSp>
        <p:pic>
          <p:nvPicPr>
            <p:cNvPr id="8198" name="Picture 8" descr="11-图片-45"/>
            <p:cNvPicPr>
              <a:picLocks noChangeAspect="1"/>
            </p:cNvPicPr>
            <p:nvPr/>
          </p:nvPicPr>
          <p:blipFill>
            <a:blip r:embed="rId4"/>
            <a:stretch>
              <a:fillRect/>
            </a:stretch>
          </p:blipFill>
          <p:spPr>
            <a:xfrm>
              <a:off x="2961" y="798"/>
              <a:ext cx="1624" cy="1580"/>
            </a:xfrm>
            <a:prstGeom prst="rect">
              <a:avLst/>
            </a:prstGeom>
            <a:noFill/>
            <a:ln w="9525">
              <a:noFill/>
            </a:ln>
          </p:spPr>
        </p:pic>
        <p:pic>
          <p:nvPicPr>
            <p:cNvPr id="8199" name="Picture 9"/>
            <p:cNvPicPr preferRelativeResize="0">
              <a:picLocks noChangeAspect="1"/>
            </p:cNvPicPr>
            <p:nvPr/>
          </p:nvPicPr>
          <p:blipFill>
            <a:blip r:embed="rId5"/>
            <a:stretch>
              <a:fillRect/>
            </a:stretch>
          </p:blipFill>
          <p:spPr>
            <a:xfrm>
              <a:off x="1479" y="672"/>
              <a:ext cx="1444" cy="1817"/>
            </a:xfrm>
            <a:prstGeom prst="rect">
              <a:avLst/>
            </a:prstGeom>
            <a:noFill/>
            <a:ln w="9525">
              <a:noFill/>
            </a:ln>
          </p:spPr>
        </p:pic>
        <p:pic>
          <p:nvPicPr>
            <p:cNvPr id="8200" name="Picture 10" descr="11-图片-34"/>
            <p:cNvPicPr>
              <a:picLocks noChangeAspect="1"/>
            </p:cNvPicPr>
            <p:nvPr/>
          </p:nvPicPr>
          <p:blipFill>
            <a:blip r:embed="rId6"/>
            <a:stretch>
              <a:fillRect/>
            </a:stretch>
          </p:blipFill>
          <p:spPr>
            <a:xfrm>
              <a:off x="1456" y="2493"/>
              <a:ext cx="1466" cy="1763"/>
            </a:xfrm>
            <a:prstGeom prst="rect">
              <a:avLst/>
            </a:prstGeom>
            <a:noFill/>
            <a:ln w="9525">
              <a:noFill/>
            </a:ln>
          </p:spPr>
        </p:pic>
        <p:pic>
          <p:nvPicPr>
            <p:cNvPr id="8201" name="Picture 8" descr="11-图片-39"/>
            <p:cNvPicPr>
              <a:picLocks noChangeAspect="1"/>
            </p:cNvPicPr>
            <p:nvPr/>
          </p:nvPicPr>
          <p:blipFill>
            <a:blip r:embed="rId7"/>
            <a:stretch>
              <a:fillRect/>
            </a:stretch>
          </p:blipFill>
          <p:spPr>
            <a:xfrm>
              <a:off x="4526" y="687"/>
              <a:ext cx="1234" cy="1791"/>
            </a:xfrm>
            <a:prstGeom prst="rect">
              <a:avLst/>
            </a:prstGeom>
            <a:noFill/>
            <a:ln w="9525">
              <a:noFill/>
            </a:ln>
          </p:spPr>
        </p:pic>
        <p:pic>
          <p:nvPicPr>
            <p:cNvPr id="8202" name="Picture 12"/>
            <p:cNvPicPr>
              <a:picLocks noChangeAspect="1"/>
            </p:cNvPicPr>
            <p:nvPr/>
          </p:nvPicPr>
          <p:blipFill>
            <a:blip r:embed="rId8">
              <a:clrChange>
                <a:clrFrom>
                  <a:srgbClr val="FFFFFF"/>
                </a:clrFrom>
                <a:clrTo>
                  <a:srgbClr val="FFFFFF">
                    <a:alpha val="0"/>
                  </a:srgbClr>
                </a:clrTo>
              </a:clrChange>
            </a:blip>
            <a:stretch>
              <a:fillRect/>
            </a:stretch>
          </p:blipFill>
          <p:spPr>
            <a:xfrm>
              <a:off x="4451" y="2638"/>
              <a:ext cx="1325" cy="1682"/>
            </a:xfrm>
            <a:prstGeom prst="rect">
              <a:avLst/>
            </a:prstGeom>
            <a:noFill/>
            <a:ln w="9525">
              <a:noFill/>
            </a:ln>
          </p:spPr>
        </p:pic>
        <p:pic>
          <p:nvPicPr>
            <p:cNvPr id="8203" name="Picture 13" descr="图片11"/>
            <p:cNvPicPr>
              <a:picLocks noChangeAspect="1"/>
            </p:cNvPicPr>
            <p:nvPr/>
          </p:nvPicPr>
          <p:blipFill>
            <a:blip r:embed="rId9"/>
            <a:stretch>
              <a:fillRect/>
            </a:stretch>
          </p:blipFill>
          <p:spPr>
            <a:xfrm>
              <a:off x="2958" y="2514"/>
              <a:ext cx="1514" cy="1806"/>
            </a:xfrm>
            <a:prstGeom prst="rect">
              <a:avLst/>
            </a:prstGeom>
            <a:noFill/>
            <a:ln w="9525">
              <a:noFill/>
            </a:ln>
          </p:spPr>
        </p:pic>
        <p:sp>
          <p:nvSpPr>
            <p:cNvPr id="8204" name="Rectangle 14"/>
            <p:cNvSpPr/>
            <p:nvPr/>
          </p:nvSpPr>
          <p:spPr>
            <a:xfrm>
              <a:off x="1440" y="656"/>
              <a:ext cx="34" cy="3680"/>
            </a:xfrm>
            <a:prstGeom prst="rect">
              <a:avLst/>
            </a:prstGeom>
            <a:gradFill rotWithShape="1">
              <a:gsLst>
                <a:gs pos="0">
                  <a:srgbClr val="762F00"/>
                </a:gs>
                <a:gs pos="50000">
                  <a:srgbClr val="FF6600"/>
                </a:gs>
                <a:gs pos="100000">
                  <a:srgbClr val="762F00"/>
                </a:gs>
              </a:gsLst>
              <a:lin ang="5400000" scaled="1"/>
              <a:tileRect/>
            </a:gradFill>
            <a:ln w="9525" cap="flat" cmpd="sng">
              <a:solidFill>
                <a:srgbClr val="FF990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05" name="Rectangle 15"/>
            <p:cNvSpPr/>
            <p:nvPr/>
          </p:nvSpPr>
          <p:spPr>
            <a:xfrm>
              <a:off x="2920" y="640"/>
              <a:ext cx="34" cy="3680"/>
            </a:xfrm>
            <a:prstGeom prst="rect">
              <a:avLst/>
            </a:prstGeom>
            <a:solidFill>
              <a:srgbClr val="FF6600"/>
            </a:solidFill>
            <a:ln w="9525" cap="flat" cmpd="sng">
              <a:solidFill>
                <a:srgbClr val="FF990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06" name="Rectangle 16"/>
            <p:cNvSpPr/>
            <p:nvPr/>
          </p:nvSpPr>
          <p:spPr>
            <a:xfrm>
              <a:off x="4504" y="648"/>
              <a:ext cx="34" cy="3680"/>
            </a:xfrm>
            <a:prstGeom prst="rect">
              <a:avLst/>
            </a:prstGeom>
            <a:solidFill>
              <a:srgbClr val="FF6600"/>
            </a:solidFill>
            <a:ln w="9525" cap="flat" cmpd="sng">
              <a:solidFill>
                <a:srgbClr val="FF990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07" name="Rectangle 17"/>
            <p:cNvSpPr/>
            <p:nvPr/>
          </p:nvSpPr>
          <p:spPr>
            <a:xfrm rot="-5400000">
              <a:off x="2863" y="-384"/>
              <a:ext cx="34" cy="5760"/>
            </a:xfrm>
            <a:prstGeom prst="rect">
              <a:avLst/>
            </a:prstGeom>
            <a:solidFill>
              <a:srgbClr val="FF6600"/>
            </a:solidFill>
            <a:ln w="9525" cap="flat" cmpd="sng">
              <a:solidFill>
                <a:srgbClr val="FF990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8208" name="Rectangle 18"/>
            <p:cNvSpPr/>
            <p:nvPr/>
          </p:nvSpPr>
          <p:spPr>
            <a:xfrm rot="-5400000">
              <a:off x="2863" y="-2216"/>
              <a:ext cx="34" cy="5760"/>
            </a:xfrm>
            <a:prstGeom prst="rect">
              <a:avLst/>
            </a:prstGeom>
            <a:gradFill rotWithShape="1">
              <a:gsLst>
                <a:gs pos="0">
                  <a:srgbClr val="762F00"/>
                </a:gs>
                <a:gs pos="50000">
                  <a:srgbClr val="FF6600"/>
                </a:gs>
                <a:gs pos="100000">
                  <a:srgbClr val="762F00"/>
                </a:gs>
              </a:gsLst>
              <a:lin ang="5400000" scaled="1"/>
              <a:tileRect/>
            </a:gradFill>
            <a:ln w="9525" cap="flat" cmpd="sng">
              <a:solidFill>
                <a:srgbClr val="FF6600"/>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grpSp>
      <p:sp>
        <p:nvSpPr>
          <p:cNvPr id="8195" name="WordArt 20" descr="窄竖线"/>
          <p:cNvSpPr>
            <a:spLocks noTextEdit="1"/>
          </p:cNvSpPr>
          <p:nvPr/>
        </p:nvSpPr>
        <p:spPr>
          <a:xfrm>
            <a:off x="2133600" y="152400"/>
            <a:ext cx="4114800" cy="765175"/>
          </a:xfrm>
          <a:prstGeom prst="rect">
            <a:avLst/>
          </a:prstGeom>
        </p:spPr>
        <p:txBody>
          <a:bodyPr wrap="none" fromWordArt="1">
            <a:prstTxWarp prst="textCurveUp">
              <a:avLst>
                <a:gd name="adj" fmla="val 40356"/>
              </a:avLst>
            </a:prstTxWarp>
            <a:normAutofit/>
          </a:bodyPr>
          <a:lstStyle/>
          <a:p>
            <a:pPr algn="ctr" eaLnBrk="0" hangingPunct="0"/>
            <a:r>
              <a:rPr lang="zh-CN" altLang="en-US" sz="3600">
                <a:ln w="12700" cap="flat" cmpd="sng">
                  <a:solidFill>
                    <a:srgbClr val="000000"/>
                  </a:solidFill>
                  <a:prstDash val="solid"/>
                  <a:headEnd type="none" w="med" len="med"/>
                  <a:tailEnd type="none" w="med" len="med"/>
                </a:ln>
                <a:pattFill prst="dashHorz">
                  <a:fgClr>
                    <a:srgbClr val="808080"/>
                  </a:fgClr>
                  <a:bgClr>
                    <a:srgbClr val="FFFF00"/>
                  </a:bgClr>
                </a:pattFill>
                <a:effectLst>
                  <a:outerShdw dist="45791" dir="2021404" algn="ctr" rotWithShape="0">
                    <a:srgbClr val="808080">
                      <a:alpha val="79999"/>
                    </a:srgbClr>
                  </a:outerShdw>
                </a:effectLst>
                <a:latin typeface="宋体" panose="02010600030101010101" pitchFamily="2" charset="-122"/>
                <a:ea typeface="宋体" panose="02010600030101010101" pitchFamily="2" charset="-122"/>
              </a:rPr>
              <a:t>生活中杠杆随处可见</a:t>
            </a:r>
          </a:p>
        </p:txBody>
      </p:sp>
      <p:grpSp>
        <p:nvGrpSpPr>
          <p:cNvPr id="4111" name="组合 4110"/>
          <p:cNvGrpSpPr/>
          <p:nvPr/>
        </p:nvGrpSpPr>
        <p:grpSpPr>
          <a:xfrm>
            <a:off x="552450" y="184150"/>
            <a:ext cx="11835765" cy="6858000"/>
            <a:chOff x="-17" y="-98"/>
            <a:chExt cx="5760" cy="4320"/>
          </a:xfrm>
        </p:grpSpPr>
        <p:sp>
          <p:nvSpPr>
            <p:cNvPr id="4124" name="矩形 4123"/>
            <p:cNvSpPr/>
            <p:nvPr/>
          </p:nvSpPr>
          <p:spPr>
            <a:xfrm>
              <a:off x="5609" y="2"/>
              <a:ext cx="133" cy="4120"/>
            </a:xfrm>
            <a:prstGeom prst="rect">
              <a:avLst/>
            </a:prstGeom>
            <a:solidFill>
              <a:srgbClr val="00B299"/>
            </a:solidFill>
            <a:ln w="9525">
              <a:noFill/>
            </a:ln>
          </p:spPr>
          <p:txBody>
            <a:bodyPr/>
            <a:lstStyle/>
            <a:p>
              <a:endParaRPr lang="zh-CN" altLang="en-US"/>
            </a:p>
          </p:txBody>
        </p:sp>
        <p:sp>
          <p:nvSpPr>
            <p:cNvPr id="4125" name="矩形 4124"/>
            <p:cNvSpPr/>
            <p:nvPr/>
          </p:nvSpPr>
          <p:spPr>
            <a:xfrm>
              <a:off x="-16" y="2"/>
              <a:ext cx="131" cy="4120"/>
            </a:xfrm>
            <a:prstGeom prst="rect">
              <a:avLst/>
            </a:prstGeom>
            <a:solidFill>
              <a:srgbClr val="00B299"/>
            </a:solidFill>
            <a:ln w="9525">
              <a:noFill/>
            </a:ln>
          </p:spPr>
          <p:txBody>
            <a:bodyPr/>
            <a:lstStyle/>
            <a:p>
              <a:endParaRPr lang="zh-CN" altLang="en-US"/>
            </a:p>
          </p:txBody>
        </p:sp>
        <p:sp>
          <p:nvSpPr>
            <p:cNvPr id="4146" name="任意多边形 4145"/>
            <p:cNvSpPr/>
            <p:nvPr/>
          </p:nvSpPr>
          <p:spPr>
            <a:xfrm>
              <a:off x="5696" y="3052"/>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47" name="任意多边形 4146"/>
            <p:cNvSpPr/>
            <p:nvPr/>
          </p:nvSpPr>
          <p:spPr>
            <a:xfrm>
              <a:off x="5696" y="2955"/>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48" name="任意多边形 4147"/>
            <p:cNvSpPr/>
            <p:nvPr/>
          </p:nvSpPr>
          <p:spPr>
            <a:xfrm>
              <a:off x="5696" y="3152"/>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49" name="任意多边形 4148"/>
            <p:cNvSpPr/>
            <p:nvPr/>
          </p:nvSpPr>
          <p:spPr>
            <a:xfrm>
              <a:off x="5696" y="3249"/>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0" name="任意多边形 4149"/>
            <p:cNvSpPr/>
            <p:nvPr/>
          </p:nvSpPr>
          <p:spPr>
            <a:xfrm>
              <a:off x="5696" y="3350"/>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1" name="任意多边形 4150"/>
            <p:cNvSpPr/>
            <p:nvPr/>
          </p:nvSpPr>
          <p:spPr>
            <a:xfrm>
              <a:off x="5696" y="3448"/>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2" name="任意多边形 4151"/>
            <p:cNvSpPr/>
            <p:nvPr/>
          </p:nvSpPr>
          <p:spPr>
            <a:xfrm>
              <a:off x="5696" y="3545"/>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3" name="任意多边形 4152"/>
            <p:cNvSpPr/>
            <p:nvPr/>
          </p:nvSpPr>
          <p:spPr>
            <a:xfrm>
              <a:off x="5696" y="3648"/>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4" name="任意多边形 4153"/>
            <p:cNvSpPr/>
            <p:nvPr/>
          </p:nvSpPr>
          <p:spPr>
            <a:xfrm>
              <a:off x="5696" y="3742"/>
              <a:ext cx="47" cy="69"/>
            </a:xfrm>
            <a:custGeom>
              <a:avLst/>
              <a:gdLst/>
              <a:ahLst/>
              <a:cxnLst/>
              <a:rect l="0" t="0" r="0" b="0"/>
              <a:pathLst>
                <a:path w="47" h="69">
                  <a:moveTo>
                    <a:pt x="0" y="0"/>
                  </a:moveTo>
                  <a:lnTo>
                    <a:pt x="47" y="35"/>
                  </a:lnTo>
                  <a:lnTo>
                    <a:pt x="0" y="69"/>
                  </a:lnTo>
                  <a:lnTo>
                    <a:pt x="0" y="0"/>
                  </a:lnTo>
                  <a:close/>
                </a:path>
              </a:pathLst>
            </a:custGeom>
            <a:solidFill>
              <a:srgbClr val="BFFF8C"/>
            </a:solidFill>
            <a:ln w="9525">
              <a:noFill/>
            </a:ln>
          </p:spPr>
          <p:txBody>
            <a:bodyPr/>
            <a:lstStyle/>
            <a:p>
              <a:endParaRPr lang="zh-CN" altLang="en-US"/>
            </a:p>
          </p:txBody>
        </p:sp>
        <p:sp>
          <p:nvSpPr>
            <p:cNvPr id="4155" name="任意多边形 4154"/>
            <p:cNvSpPr/>
            <p:nvPr/>
          </p:nvSpPr>
          <p:spPr>
            <a:xfrm>
              <a:off x="5696" y="3841"/>
              <a:ext cx="47" cy="71"/>
            </a:xfrm>
            <a:custGeom>
              <a:avLst/>
              <a:gdLst/>
              <a:ahLst/>
              <a:cxnLst/>
              <a:rect l="0" t="0" r="0" b="0"/>
              <a:pathLst>
                <a:path w="47" h="71">
                  <a:moveTo>
                    <a:pt x="0" y="0"/>
                  </a:moveTo>
                  <a:lnTo>
                    <a:pt x="47" y="35"/>
                  </a:lnTo>
                  <a:lnTo>
                    <a:pt x="0" y="71"/>
                  </a:lnTo>
                  <a:lnTo>
                    <a:pt x="0" y="0"/>
                  </a:lnTo>
                  <a:close/>
                </a:path>
              </a:pathLst>
            </a:custGeom>
            <a:solidFill>
              <a:srgbClr val="BFFF8C"/>
            </a:solidFill>
            <a:ln w="9525">
              <a:noFill/>
            </a:ln>
          </p:spPr>
          <p:txBody>
            <a:bodyPr/>
            <a:lstStyle/>
            <a:p>
              <a:endParaRPr lang="zh-CN" altLang="en-US"/>
            </a:p>
          </p:txBody>
        </p:sp>
        <p:sp>
          <p:nvSpPr>
            <p:cNvPr id="4156" name="任意多边形 4155"/>
            <p:cNvSpPr/>
            <p:nvPr/>
          </p:nvSpPr>
          <p:spPr>
            <a:xfrm>
              <a:off x="5696" y="3939"/>
              <a:ext cx="47" cy="69"/>
            </a:xfrm>
            <a:custGeom>
              <a:avLst/>
              <a:gdLst/>
              <a:ahLst/>
              <a:cxnLst/>
              <a:rect l="0" t="0" r="0" b="0"/>
              <a:pathLst>
                <a:path w="47" h="69">
                  <a:moveTo>
                    <a:pt x="0" y="0"/>
                  </a:moveTo>
                  <a:lnTo>
                    <a:pt x="47" y="34"/>
                  </a:lnTo>
                  <a:lnTo>
                    <a:pt x="0" y="69"/>
                  </a:lnTo>
                  <a:lnTo>
                    <a:pt x="0" y="0"/>
                  </a:lnTo>
                  <a:close/>
                </a:path>
              </a:pathLst>
            </a:custGeom>
            <a:solidFill>
              <a:srgbClr val="BFFF8C"/>
            </a:solidFill>
            <a:ln w="9525">
              <a:noFill/>
            </a:ln>
          </p:spPr>
          <p:txBody>
            <a:bodyPr/>
            <a:lstStyle/>
            <a:p>
              <a:endParaRPr lang="zh-CN" altLang="en-US"/>
            </a:p>
          </p:txBody>
        </p:sp>
        <p:sp>
          <p:nvSpPr>
            <p:cNvPr id="4157" name="任意多边形 4156"/>
            <p:cNvSpPr/>
            <p:nvPr/>
          </p:nvSpPr>
          <p:spPr>
            <a:xfrm>
              <a:off x="5696" y="4036"/>
              <a:ext cx="47" cy="70"/>
            </a:xfrm>
            <a:custGeom>
              <a:avLst/>
              <a:gdLst/>
              <a:ahLst/>
              <a:cxnLst/>
              <a:rect l="0" t="0" r="0" b="0"/>
              <a:pathLst>
                <a:path w="47" h="70">
                  <a:moveTo>
                    <a:pt x="0" y="0"/>
                  </a:moveTo>
                  <a:lnTo>
                    <a:pt x="47" y="35"/>
                  </a:lnTo>
                  <a:lnTo>
                    <a:pt x="0" y="70"/>
                  </a:lnTo>
                  <a:lnTo>
                    <a:pt x="0" y="0"/>
                  </a:lnTo>
                  <a:close/>
                </a:path>
              </a:pathLst>
            </a:custGeom>
            <a:solidFill>
              <a:srgbClr val="BFFF8C"/>
            </a:solidFill>
            <a:ln w="9525">
              <a:noFill/>
            </a:ln>
          </p:spPr>
          <p:txBody>
            <a:bodyPr/>
            <a:lstStyle/>
            <a:p>
              <a:endParaRPr lang="zh-CN" altLang="en-US"/>
            </a:p>
          </p:txBody>
        </p:sp>
        <p:sp>
          <p:nvSpPr>
            <p:cNvPr id="4158" name="任意多边形 4157"/>
            <p:cNvSpPr/>
            <p:nvPr/>
          </p:nvSpPr>
          <p:spPr>
            <a:xfrm>
              <a:off x="5696" y="1002"/>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59" name="任意多边形 4158"/>
            <p:cNvSpPr/>
            <p:nvPr/>
          </p:nvSpPr>
          <p:spPr>
            <a:xfrm>
              <a:off x="5696" y="109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0" name="任意多边形 4159"/>
            <p:cNvSpPr/>
            <p:nvPr/>
          </p:nvSpPr>
          <p:spPr>
            <a:xfrm>
              <a:off x="5696" y="903"/>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1" name="任意多边形 4160"/>
            <p:cNvSpPr/>
            <p:nvPr/>
          </p:nvSpPr>
          <p:spPr>
            <a:xfrm>
              <a:off x="5696" y="805"/>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2" name="任意多边形 4161"/>
            <p:cNvSpPr/>
            <p:nvPr/>
          </p:nvSpPr>
          <p:spPr>
            <a:xfrm>
              <a:off x="5696" y="703"/>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3" name="任意多边形 4162"/>
            <p:cNvSpPr/>
            <p:nvPr/>
          </p:nvSpPr>
          <p:spPr>
            <a:xfrm>
              <a:off x="5696" y="607"/>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4" name="任意多边形 4163"/>
            <p:cNvSpPr/>
            <p:nvPr/>
          </p:nvSpPr>
          <p:spPr>
            <a:xfrm>
              <a:off x="5696" y="509"/>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5" name="任意多边形 4164"/>
            <p:cNvSpPr/>
            <p:nvPr/>
          </p:nvSpPr>
          <p:spPr>
            <a:xfrm>
              <a:off x="5696" y="405"/>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66" name="任意多边形 4165"/>
            <p:cNvSpPr/>
            <p:nvPr/>
          </p:nvSpPr>
          <p:spPr>
            <a:xfrm>
              <a:off x="5696" y="312"/>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67" name="任意多边形 4166"/>
            <p:cNvSpPr/>
            <p:nvPr/>
          </p:nvSpPr>
          <p:spPr>
            <a:xfrm>
              <a:off x="5696" y="212"/>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68" name="任意多边形 4167"/>
            <p:cNvSpPr/>
            <p:nvPr/>
          </p:nvSpPr>
          <p:spPr>
            <a:xfrm>
              <a:off x="5696" y="116"/>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69" name="任意多边形 4168"/>
            <p:cNvSpPr/>
            <p:nvPr/>
          </p:nvSpPr>
          <p:spPr>
            <a:xfrm>
              <a:off x="5696" y="18"/>
              <a:ext cx="47" cy="69"/>
            </a:xfrm>
            <a:custGeom>
              <a:avLst/>
              <a:gdLst/>
              <a:ahLst/>
              <a:cxnLst/>
              <a:rect l="0" t="0" r="0" b="0"/>
              <a:pathLst>
                <a:path w="47" h="69">
                  <a:moveTo>
                    <a:pt x="0" y="69"/>
                  </a:moveTo>
                  <a:lnTo>
                    <a:pt x="47" y="35"/>
                  </a:lnTo>
                  <a:lnTo>
                    <a:pt x="0" y="0"/>
                  </a:lnTo>
                  <a:lnTo>
                    <a:pt x="0" y="69"/>
                  </a:lnTo>
                  <a:close/>
                </a:path>
              </a:pathLst>
            </a:custGeom>
            <a:solidFill>
              <a:srgbClr val="BFFF8C"/>
            </a:solidFill>
            <a:ln w="9525">
              <a:noFill/>
            </a:ln>
          </p:spPr>
          <p:txBody>
            <a:bodyPr/>
            <a:lstStyle/>
            <a:p>
              <a:endParaRPr lang="zh-CN" altLang="en-US"/>
            </a:p>
          </p:txBody>
        </p:sp>
        <p:sp>
          <p:nvSpPr>
            <p:cNvPr id="4170" name="任意多边形 4169"/>
            <p:cNvSpPr/>
            <p:nvPr/>
          </p:nvSpPr>
          <p:spPr>
            <a:xfrm>
              <a:off x="5696" y="158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1" name="任意多边形 4170"/>
            <p:cNvSpPr/>
            <p:nvPr/>
          </p:nvSpPr>
          <p:spPr>
            <a:xfrm>
              <a:off x="5696" y="1684"/>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2" name="任意多边形 4171"/>
            <p:cNvSpPr/>
            <p:nvPr/>
          </p:nvSpPr>
          <p:spPr>
            <a:xfrm>
              <a:off x="5696" y="1487"/>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3" name="任意多边形 4172"/>
            <p:cNvSpPr/>
            <p:nvPr/>
          </p:nvSpPr>
          <p:spPr>
            <a:xfrm>
              <a:off x="5696" y="1389"/>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4" name="任意多边形 4173"/>
            <p:cNvSpPr/>
            <p:nvPr/>
          </p:nvSpPr>
          <p:spPr>
            <a:xfrm>
              <a:off x="5696" y="1288"/>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75" name="任意多边形 4174"/>
            <p:cNvSpPr/>
            <p:nvPr/>
          </p:nvSpPr>
          <p:spPr>
            <a:xfrm>
              <a:off x="5696" y="1191"/>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76" name="任意多边形 4175"/>
            <p:cNvSpPr/>
            <p:nvPr/>
          </p:nvSpPr>
          <p:spPr>
            <a:xfrm>
              <a:off x="5696" y="2176"/>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7" name="任意多边形 4176"/>
            <p:cNvSpPr/>
            <p:nvPr/>
          </p:nvSpPr>
          <p:spPr>
            <a:xfrm>
              <a:off x="5696" y="2273"/>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78" name="任意多边形 4177"/>
            <p:cNvSpPr/>
            <p:nvPr/>
          </p:nvSpPr>
          <p:spPr>
            <a:xfrm>
              <a:off x="5696" y="207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79" name="任意多边形 4178"/>
            <p:cNvSpPr/>
            <p:nvPr/>
          </p:nvSpPr>
          <p:spPr>
            <a:xfrm>
              <a:off x="5696" y="1981"/>
              <a:ext cx="47" cy="69"/>
            </a:xfrm>
            <a:custGeom>
              <a:avLst/>
              <a:gdLst/>
              <a:ahLst/>
              <a:cxnLst/>
              <a:rect l="0" t="0" r="0" b="0"/>
              <a:pathLst>
                <a:path w="47" h="69">
                  <a:moveTo>
                    <a:pt x="0" y="69"/>
                  </a:moveTo>
                  <a:lnTo>
                    <a:pt x="47" y="34"/>
                  </a:lnTo>
                  <a:lnTo>
                    <a:pt x="0" y="0"/>
                  </a:lnTo>
                  <a:lnTo>
                    <a:pt x="0" y="69"/>
                  </a:lnTo>
                  <a:close/>
                </a:path>
              </a:pathLst>
            </a:custGeom>
            <a:solidFill>
              <a:srgbClr val="BFFF8C"/>
            </a:solidFill>
            <a:ln w="9525">
              <a:noFill/>
            </a:ln>
          </p:spPr>
          <p:txBody>
            <a:bodyPr/>
            <a:lstStyle/>
            <a:p>
              <a:endParaRPr lang="zh-CN" altLang="en-US"/>
            </a:p>
          </p:txBody>
        </p:sp>
        <p:sp>
          <p:nvSpPr>
            <p:cNvPr id="4180" name="任意多边形 4179"/>
            <p:cNvSpPr/>
            <p:nvPr/>
          </p:nvSpPr>
          <p:spPr>
            <a:xfrm>
              <a:off x="5696" y="187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1" name="任意多边形 4180"/>
            <p:cNvSpPr/>
            <p:nvPr/>
          </p:nvSpPr>
          <p:spPr>
            <a:xfrm>
              <a:off x="5696" y="178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2" name="任意多边形 4181"/>
            <p:cNvSpPr/>
            <p:nvPr/>
          </p:nvSpPr>
          <p:spPr>
            <a:xfrm>
              <a:off x="5696" y="2764"/>
              <a:ext cx="47" cy="70"/>
            </a:xfrm>
            <a:custGeom>
              <a:avLst/>
              <a:gdLst/>
              <a:ahLst/>
              <a:cxnLst/>
              <a:rect l="0" t="0" r="0" b="0"/>
              <a:pathLst>
                <a:path w="47" h="70">
                  <a:moveTo>
                    <a:pt x="0" y="70"/>
                  </a:moveTo>
                  <a:lnTo>
                    <a:pt x="47" y="36"/>
                  </a:lnTo>
                  <a:lnTo>
                    <a:pt x="0" y="0"/>
                  </a:lnTo>
                  <a:lnTo>
                    <a:pt x="0" y="70"/>
                  </a:lnTo>
                  <a:close/>
                </a:path>
              </a:pathLst>
            </a:custGeom>
            <a:solidFill>
              <a:srgbClr val="BFFF8C"/>
            </a:solidFill>
            <a:ln w="9525">
              <a:noFill/>
            </a:ln>
          </p:spPr>
          <p:txBody>
            <a:bodyPr/>
            <a:lstStyle/>
            <a:p>
              <a:endParaRPr lang="zh-CN" altLang="en-US"/>
            </a:p>
          </p:txBody>
        </p:sp>
        <p:sp>
          <p:nvSpPr>
            <p:cNvPr id="4183" name="任意多边形 4182"/>
            <p:cNvSpPr/>
            <p:nvPr/>
          </p:nvSpPr>
          <p:spPr>
            <a:xfrm>
              <a:off x="5696" y="2861"/>
              <a:ext cx="47" cy="71"/>
            </a:xfrm>
            <a:custGeom>
              <a:avLst/>
              <a:gdLst/>
              <a:ahLst/>
              <a:cxnLst/>
              <a:rect l="0" t="0" r="0" b="0"/>
              <a:pathLst>
                <a:path w="47" h="71">
                  <a:moveTo>
                    <a:pt x="0" y="71"/>
                  </a:moveTo>
                  <a:lnTo>
                    <a:pt x="47" y="35"/>
                  </a:lnTo>
                  <a:lnTo>
                    <a:pt x="0" y="0"/>
                  </a:lnTo>
                  <a:lnTo>
                    <a:pt x="0" y="71"/>
                  </a:lnTo>
                  <a:close/>
                </a:path>
              </a:pathLst>
            </a:custGeom>
            <a:solidFill>
              <a:srgbClr val="BFFF8C"/>
            </a:solidFill>
            <a:ln w="9525">
              <a:noFill/>
            </a:ln>
          </p:spPr>
          <p:txBody>
            <a:bodyPr/>
            <a:lstStyle/>
            <a:p>
              <a:endParaRPr lang="zh-CN" altLang="en-US"/>
            </a:p>
          </p:txBody>
        </p:sp>
        <p:sp>
          <p:nvSpPr>
            <p:cNvPr id="4184" name="任意多边形 4183"/>
            <p:cNvSpPr/>
            <p:nvPr/>
          </p:nvSpPr>
          <p:spPr>
            <a:xfrm>
              <a:off x="5696" y="2665"/>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5" name="任意多边形 4184"/>
            <p:cNvSpPr/>
            <p:nvPr/>
          </p:nvSpPr>
          <p:spPr>
            <a:xfrm>
              <a:off x="5696" y="2567"/>
              <a:ext cx="47" cy="71"/>
            </a:xfrm>
            <a:custGeom>
              <a:avLst/>
              <a:gdLst/>
              <a:ahLst/>
              <a:cxnLst/>
              <a:rect l="0" t="0" r="0" b="0"/>
              <a:pathLst>
                <a:path w="47" h="71">
                  <a:moveTo>
                    <a:pt x="0" y="71"/>
                  </a:moveTo>
                  <a:lnTo>
                    <a:pt x="47" y="36"/>
                  </a:lnTo>
                  <a:lnTo>
                    <a:pt x="0" y="0"/>
                  </a:lnTo>
                  <a:lnTo>
                    <a:pt x="0" y="71"/>
                  </a:lnTo>
                  <a:close/>
                </a:path>
              </a:pathLst>
            </a:custGeom>
            <a:solidFill>
              <a:srgbClr val="BFFF8C"/>
            </a:solidFill>
            <a:ln w="9525">
              <a:noFill/>
            </a:ln>
          </p:spPr>
          <p:txBody>
            <a:bodyPr/>
            <a:lstStyle/>
            <a:p>
              <a:endParaRPr lang="zh-CN" altLang="en-US"/>
            </a:p>
          </p:txBody>
        </p:sp>
        <p:sp>
          <p:nvSpPr>
            <p:cNvPr id="4186" name="任意多边形 4185"/>
            <p:cNvSpPr/>
            <p:nvPr/>
          </p:nvSpPr>
          <p:spPr>
            <a:xfrm>
              <a:off x="5696" y="2466"/>
              <a:ext cx="47" cy="70"/>
            </a:xfrm>
            <a:custGeom>
              <a:avLst/>
              <a:gdLst/>
              <a:ahLst/>
              <a:cxnLst/>
              <a:rect l="0" t="0" r="0" b="0"/>
              <a:pathLst>
                <a:path w="47" h="70">
                  <a:moveTo>
                    <a:pt x="0" y="70"/>
                  </a:moveTo>
                  <a:lnTo>
                    <a:pt x="47" y="35"/>
                  </a:lnTo>
                  <a:lnTo>
                    <a:pt x="0" y="0"/>
                  </a:lnTo>
                  <a:lnTo>
                    <a:pt x="0" y="70"/>
                  </a:lnTo>
                  <a:close/>
                </a:path>
              </a:pathLst>
            </a:custGeom>
            <a:solidFill>
              <a:srgbClr val="BFFF8C"/>
            </a:solidFill>
            <a:ln w="9525">
              <a:noFill/>
            </a:ln>
          </p:spPr>
          <p:txBody>
            <a:bodyPr/>
            <a:lstStyle/>
            <a:p>
              <a:endParaRPr lang="zh-CN" altLang="en-US"/>
            </a:p>
          </p:txBody>
        </p:sp>
        <p:sp>
          <p:nvSpPr>
            <p:cNvPr id="4187" name="任意多边形 4186"/>
            <p:cNvSpPr/>
            <p:nvPr/>
          </p:nvSpPr>
          <p:spPr>
            <a:xfrm>
              <a:off x="5696" y="2369"/>
              <a:ext cx="47" cy="70"/>
            </a:xfrm>
            <a:custGeom>
              <a:avLst/>
              <a:gdLst/>
              <a:ahLst/>
              <a:cxnLst/>
              <a:rect l="0" t="0" r="0" b="0"/>
              <a:pathLst>
                <a:path w="47" h="70">
                  <a:moveTo>
                    <a:pt x="0" y="70"/>
                  </a:moveTo>
                  <a:lnTo>
                    <a:pt x="47" y="34"/>
                  </a:lnTo>
                  <a:lnTo>
                    <a:pt x="0" y="0"/>
                  </a:lnTo>
                  <a:lnTo>
                    <a:pt x="0" y="70"/>
                  </a:lnTo>
                  <a:close/>
                </a:path>
              </a:pathLst>
            </a:custGeom>
            <a:solidFill>
              <a:srgbClr val="BFFF8C"/>
            </a:solidFill>
            <a:ln w="9525">
              <a:noFill/>
            </a:ln>
          </p:spPr>
          <p:txBody>
            <a:bodyPr/>
            <a:lstStyle/>
            <a:p>
              <a:endParaRPr lang="zh-CN" altLang="en-US"/>
            </a:p>
          </p:txBody>
        </p:sp>
        <p:sp>
          <p:nvSpPr>
            <p:cNvPr id="4188" name="任意多边形 4187"/>
            <p:cNvSpPr/>
            <p:nvPr/>
          </p:nvSpPr>
          <p:spPr>
            <a:xfrm>
              <a:off x="-17" y="3052"/>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89" name="任意多边形 4188"/>
            <p:cNvSpPr/>
            <p:nvPr/>
          </p:nvSpPr>
          <p:spPr>
            <a:xfrm>
              <a:off x="-17" y="2955"/>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0" name="任意多边形 4189"/>
            <p:cNvSpPr/>
            <p:nvPr/>
          </p:nvSpPr>
          <p:spPr>
            <a:xfrm>
              <a:off x="-17" y="3151"/>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1" name="任意多边形 4190"/>
            <p:cNvSpPr/>
            <p:nvPr/>
          </p:nvSpPr>
          <p:spPr>
            <a:xfrm>
              <a:off x="-17" y="3249"/>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2" name="任意多边形 4191"/>
            <p:cNvSpPr/>
            <p:nvPr/>
          </p:nvSpPr>
          <p:spPr>
            <a:xfrm>
              <a:off x="-17" y="3350"/>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3" name="任意多边形 4192"/>
            <p:cNvSpPr/>
            <p:nvPr/>
          </p:nvSpPr>
          <p:spPr>
            <a:xfrm>
              <a:off x="-17" y="3447"/>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4" name="任意多边形 4193"/>
            <p:cNvSpPr/>
            <p:nvPr/>
          </p:nvSpPr>
          <p:spPr>
            <a:xfrm>
              <a:off x="-17" y="3545"/>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5" name="任意多边形 4194"/>
            <p:cNvSpPr/>
            <p:nvPr/>
          </p:nvSpPr>
          <p:spPr>
            <a:xfrm>
              <a:off x="-17" y="3648"/>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196" name="任意多边形 4195"/>
            <p:cNvSpPr/>
            <p:nvPr/>
          </p:nvSpPr>
          <p:spPr>
            <a:xfrm>
              <a:off x="-17" y="3742"/>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7" name="任意多边形 4196"/>
            <p:cNvSpPr/>
            <p:nvPr/>
          </p:nvSpPr>
          <p:spPr>
            <a:xfrm>
              <a:off x="-17" y="3841"/>
              <a:ext cx="47" cy="69"/>
            </a:xfrm>
            <a:custGeom>
              <a:avLst/>
              <a:gdLst/>
              <a:ahLst/>
              <a:cxnLst/>
              <a:rect l="0" t="0" r="0" b="0"/>
              <a:pathLst>
                <a:path w="47" h="69">
                  <a:moveTo>
                    <a:pt x="47" y="0"/>
                  </a:moveTo>
                  <a:lnTo>
                    <a:pt x="0" y="35"/>
                  </a:lnTo>
                  <a:lnTo>
                    <a:pt x="47" y="69"/>
                  </a:lnTo>
                  <a:lnTo>
                    <a:pt x="47" y="0"/>
                  </a:lnTo>
                  <a:close/>
                </a:path>
              </a:pathLst>
            </a:custGeom>
            <a:solidFill>
              <a:srgbClr val="BFFF8C"/>
            </a:solidFill>
            <a:ln w="9525">
              <a:noFill/>
            </a:ln>
          </p:spPr>
          <p:txBody>
            <a:bodyPr/>
            <a:lstStyle/>
            <a:p>
              <a:endParaRPr lang="zh-CN" altLang="en-US"/>
            </a:p>
          </p:txBody>
        </p:sp>
        <p:sp>
          <p:nvSpPr>
            <p:cNvPr id="4198" name="任意多边形 4197"/>
            <p:cNvSpPr/>
            <p:nvPr/>
          </p:nvSpPr>
          <p:spPr>
            <a:xfrm>
              <a:off x="-17" y="3939"/>
              <a:ext cx="47" cy="69"/>
            </a:xfrm>
            <a:custGeom>
              <a:avLst/>
              <a:gdLst/>
              <a:ahLst/>
              <a:cxnLst/>
              <a:rect l="0" t="0" r="0" b="0"/>
              <a:pathLst>
                <a:path w="47" h="69">
                  <a:moveTo>
                    <a:pt x="47" y="0"/>
                  </a:moveTo>
                  <a:lnTo>
                    <a:pt x="0" y="34"/>
                  </a:lnTo>
                  <a:lnTo>
                    <a:pt x="47" y="69"/>
                  </a:lnTo>
                  <a:lnTo>
                    <a:pt x="47" y="0"/>
                  </a:lnTo>
                  <a:close/>
                </a:path>
              </a:pathLst>
            </a:custGeom>
            <a:solidFill>
              <a:srgbClr val="BFFF8C"/>
            </a:solidFill>
            <a:ln w="9525">
              <a:noFill/>
            </a:ln>
          </p:spPr>
          <p:txBody>
            <a:bodyPr/>
            <a:lstStyle/>
            <a:p>
              <a:endParaRPr lang="zh-CN" altLang="en-US"/>
            </a:p>
          </p:txBody>
        </p:sp>
        <p:sp>
          <p:nvSpPr>
            <p:cNvPr id="4199" name="任意多边形 4198"/>
            <p:cNvSpPr/>
            <p:nvPr/>
          </p:nvSpPr>
          <p:spPr>
            <a:xfrm>
              <a:off x="-17" y="4036"/>
              <a:ext cx="47" cy="70"/>
            </a:xfrm>
            <a:custGeom>
              <a:avLst/>
              <a:gdLst/>
              <a:ahLst/>
              <a:cxnLst/>
              <a:rect l="0" t="0" r="0" b="0"/>
              <a:pathLst>
                <a:path w="47" h="70">
                  <a:moveTo>
                    <a:pt x="47" y="0"/>
                  </a:moveTo>
                  <a:lnTo>
                    <a:pt x="0" y="35"/>
                  </a:lnTo>
                  <a:lnTo>
                    <a:pt x="47" y="70"/>
                  </a:lnTo>
                  <a:lnTo>
                    <a:pt x="47" y="0"/>
                  </a:lnTo>
                  <a:close/>
                </a:path>
              </a:pathLst>
            </a:custGeom>
            <a:solidFill>
              <a:srgbClr val="BFFF8C"/>
            </a:solidFill>
            <a:ln w="9525">
              <a:noFill/>
            </a:ln>
          </p:spPr>
          <p:txBody>
            <a:bodyPr/>
            <a:lstStyle/>
            <a:p>
              <a:endParaRPr lang="zh-CN" altLang="en-US"/>
            </a:p>
          </p:txBody>
        </p:sp>
        <p:sp>
          <p:nvSpPr>
            <p:cNvPr id="4200" name="任意多边形 4199"/>
            <p:cNvSpPr/>
            <p:nvPr/>
          </p:nvSpPr>
          <p:spPr>
            <a:xfrm>
              <a:off x="-16" y="1002"/>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1" name="任意多边形 4200"/>
            <p:cNvSpPr/>
            <p:nvPr/>
          </p:nvSpPr>
          <p:spPr>
            <a:xfrm>
              <a:off x="-16" y="1099"/>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2" name="任意多边形 4201"/>
            <p:cNvSpPr/>
            <p:nvPr/>
          </p:nvSpPr>
          <p:spPr>
            <a:xfrm>
              <a:off x="-16" y="903"/>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3" name="任意多边形 4202"/>
            <p:cNvSpPr/>
            <p:nvPr/>
          </p:nvSpPr>
          <p:spPr>
            <a:xfrm>
              <a:off x="-16" y="805"/>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4" name="任意多边形 4203"/>
            <p:cNvSpPr/>
            <p:nvPr/>
          </p:nvSpPr>
          <p:spPr>
            <a:xfrm>
              <a:off x="-16" y="70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05" name="任意多边形 4204"/>
            <p:cNvSpPr/>
            <p:nvPr/>
          </p:nvSpPr>
          <p:spPr>
            <a:xfrm>
              <a:off x="-16" y="607"/>
              <a:ext cx="46" cy="69"/>
            </a:xfrm>
            <a:custGeom>
              <a:avLst/>
              <a:gdLst/>
              <a:ahLst/>
              <a:cxnLst/>
              <a:rect l="0" t="0" r="0" b="0"/>
              <a:pathLst>
                <a:path w="46" h="69">
                  <a:moveTo>
                    <a:pt x="46" y="69"/>
                  </a:moveTo>
                  <a:lnTo>
                    <a:pt x="0" y="34"/>
                  </a:lnTo>
                  <a:lnTo>
                    <a:pt x="46" y="0"/>
                  </a:lnTo>
                  <a:lnTo>
                    <a:pt x="46" y="69"/>
                  </a:lnTo>
                  <a:close/>
                </a:path>
              </a:pathLst>
            </a:custGeom>
            <a:solidFill>
              <a:srgbClr val="BFFF8C"/>
            </a:solidFill>
            <a:ln w="9525">
              <a:noFill/>
            </a:ln>
          </p:spPr>
          <p:txBody>
            <a:bodyPr/>
            <a:lstStyle/>
            <a:p>
              <a:endParaRPr lang="zh-CN" altLang="en-US"/>
            </a:p>
          </p:txBody>
        </p:sp>
        <p:sp>
          <p:nvSpPr>
            <p:cNvPr id="4206" name="任意多边形 4205"/>
            <p:cNvSpPr/>
            <p:nvPr/>
          </p:nvSpPr>
          <p:spPr>
            <a:xfrm>
              <a:off x="-16" y="509"/>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07" name="任意多边形 4206"/>
            <p:cNvSpPr/>
            <p:nvPr/>
          </p:nvSpPr>
          <p:spPr>
            <a:xfrm>
              <a:off x="-16" y="405"/>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08" name="任意多边形 4207"/>
            <p:cNvSpPr/>
            <p:nvPr/>
          </p:nvSpPr>
          <p:spPr>
            <a:xfrm>
              <a:off x="-16" y="312"/>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09" name="任意多边形 4208"/>
            <p:cNvSpPr/>
            <p:nvPr/>
          </p:nvSpPr>
          <p:spPr>
            <a:xfrm>
              <a:off x="-16" y="212"/>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0" name="任意多边形 4209"/>
            <p:cNvSpPr/>
            <p:nvPr/>
          </p:nvSpPr>
          <p:spPr>
            <a:xfrm>
              <a:off x="-16" y="114"/>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1" name="任意多边形 4210"/>
            <p:cNvSpPr/>
            <p:nvPr/>
          </p:nvSpPr>
          <p:spPr>
            <a:xfrm>
              <a:off x="-16" y="18"/>
              <a:ext cx="46" cy="69"/>
            </a:xfrm>
            <a:custGeom>
              <a:avLst/>
              <a:gdLst/>
              <a:ahLst/>
              <a:cxnLst/>
              <a:rect l="0" t="0" r="0" b="0"/>
              <a:pathLst>
                <a:path w="46" h="69">
                  <a:moveTo>
                    <a:pt x="46" y="69"/>
                  </a:moveTo>
                  <a:lnTo>
                    <a:pt x="0" y="35"/>
                  </a:lnTo>
                  <a:lnTo>
                    <a:pt x="46" y="0"/>
                  </a:lnTo>
                  <a:lnTo>
                    <a:pt x="46" y="69"/>
                  </a:lnTo>
                  <a:close/>
                </a:path>
              </a:pathLst>
            </a:custGeom>
            <a:solidFill>
              <a:srgbClr val="BFFF8C"/>
            </a:solidFill>
            <a:ln w="9525">
              <a:noFill/>
            </a:ln>
          </p:spPr>
          <p:txBody>
            <a:bodyPr/>
            <a:lstStyle/>
            <a:p>
              <a:endParaRPr lang="zh-CN" altLang="en-US"/>
            </a:p>
          </p:txBody>
        </p:sp>
        <p:sp>
          <p:nvSpPr>
            <p:cNvPr id="4212" name="任意多边形 4211"/>
            <p:cNvSpPr/>
            <p:nvPr/>
          </p:nvSpPr>
          <p:spPr>
            <a:xfrm>
              <a:off x="-16" y="158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3" name="任意多边形 4212"/>
            <p:cNvSpPr/>
            <p:nvPr/>
          </p:nvSpPr>
          <p:spPr>
            <a:xfrm>
              <a:off x="-16" y="1683"/>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4" name="任意多边形 4213"/>
            <p:cNvSpPr/>
            <p:nvPr/>
          </p:nvSpPr>
          <p:spPr>
            <a:xfrm>
              <a:off x="-16" y="1487"/>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5" name="任意多边形 4214"/>
            <p:cNvSpPr/>
            <p:nvPr/>
          </p:nvSpPr>
          <p:spPr>
            <a:xfrm>
              <a:off x="-16" y="138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16" name="任意多边形 4215"/>
            <p:cNvSpPr/>
            <p:nvPr/>
          </p:nvSpPr>
          <p:spPr>
            <a:xfrm>
              <a:off x="-16" y="1288"/>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17" name="任意多边形 4216"/>
            <p:cNvSpPr/>
            <p:nvPr/>
          </p:nvSpPr>
          <p:spPr>
            <a:xfrm>
              <a:off x="-16" y="1191"/>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18" name="任意多边形 4217"/>
            <p:cNvSpPr/>
            <p:nvPr/>
          </p:nvSpPr>
          <p:spPr>
            <a:xfrm>
              <a:off x="-16" y="2176"/>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19" name="任意多边形 4218"/>
            <p:cNvSpPr/>
            <p:nvPr/>
          </p:nvSpPr>
          <p:spPr>
            <a:xfrm>
              <a:off x="-16" y="2273"/>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0" name="任意多边形 4219"/>
            <p:cNvSpPr/>
            <p:nvPr/>
          </p:nvSpPr>
          <p:spPr>
            <a:xfrm>
              <a:off x="-16" y="2077"/>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1" name="任意多边形 4220"/>
            <p:cNvSpPr/>
            <p:nvPr/>
          </p:nvSpPr>
          <p:spPr>
            <a:xfrm>
              <a:off x="-16" y="1979"/>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2" name="任意多边形 4221"/>
            <p:cNvSpPr/>
            <p:nvPr/>
          </p:nvSpPr>
          <p:spPr>
            <a:xfrm>
              <a:off x="-16" y="187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3" name="任意多边形 4222"/>
            <p:cNvSpPr/>
            <p:nvPr/>
          </p:nvSpPr>
          <p:spPr>
            <a:xfrm>
              <a:off x="-16" y="1781"/>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4" name="任意多边形 4223"/>
            <p:cNvSpPr/>
            <p:nvPr/>
          </p:nvSpPr>
          <p:spPr>
            <a:xfrm>
              <a:off x="-16" y="2764"/>
              <a:ext cx="46" cy="70"/>
            </a:xfrm>
            <a:custGeom>
              <a:avLst/>
              <a:gdLst/>
              <a:ahLst/>
              <a:cxnLst/>
              <a:rect l="0" t="0" r="0" b="0"/>
              <a:pathLst>
                <a:path w="46" h="70">
                  <a:moveTo>
                    <a:pt x="46" y="70"/>
                  </a:moveTo>
                  <a:lnTo>
                    <a:pt x="0" y="36"/>
                  </a:lnTo>
                  <a:lnTo>
                    <a:pt x="46" y="0"/>
                  </a:lnTo>
                  <a:lnTo>
                    <a:pt x="46" y="70"/>
                  </a:lnTo>
                  <a:close/>
                </a:path>
              </a:pathLst>
            </a:custGeom>
            <a:solidFill>
              <a:srgbClr val="BFFF8C"/>
            </a:solidFill>
            <a:ln w="9525">
              <a:noFill/>
            </a:ln>
          </p:spPr>
          <p:txBody>
            <a:bodyPr/>
            <a:lstStyle/>
            <a:p>
              <a:endParaRPr lang="zh-CN" altLang="en-US"/>
            </a:p>
          </p:txBody>
        </p:sp>
        <p:sp>
          <p:nvSpPr>
            <p:cNvPr id="4225" name="任意多边形 4224"/>
            <p:cNvSpPr/>
            <p:nvPr/>
          </p:nvSpPr>
          <p:spPr>
            <a:xfrm>
              <a:off x="-16" y="2861"/>
              <a:ext cx="46" cy="71"/>
            </a:xfrm>
            <a:custGeom>
              <a:avLst/>
              <a:gdLst/>
              <a:ahLst/>
              <a:cxnLst/>
              <a:rect l="0" t="0" r="0" b="0"/>
              <a:pathLst>
                <a:path w="46" h="71">
                  <a:moveTo>
                    <a:pt x="46" y="71"/>
                  </a:moveTo>
                  <a:lnTo>
                    <a:pt x="0" y="35"/>
                  </a:lnTo>
                  <a:lnTo>
                    <a:pt x="46" y="0"/>
                  </a:lnTo>
                  <a:lnTo>
                    <a:pt x="46" y="71"/>
                  </a:lnTo>
                  <a:close/>
                </a:path>
              </a:pathLst>
            </a:custGeom>
            <a:solidFill>
              <a:srgbClr val="BFFF8C"/>
            </a:solidFill>
            <a:ln w="9525">
              <a:noFill/>
            </a:ln>
          </p:spPr>
          <p:txBody>
            <a:bodyPr/>
            <a:lstStyle/>
            <a:p>
              <a:endParaRPr lang="zh-CN" altLang="en-US"/>
            </a:p>
          </p:txBody>
        </p:sp>
        <p:sp>
          <p:nvSpPr>
            <p:cNvPr id="4226" name="任意多边形 4225"/>
            <p:cNvSpPr/>
            <p:nvPr/>
          </p:nvSpPr>
          <p:spPr>
            <a:xfrm>
              <a:off x="-16" y="2665"/>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27" name="任意多边形 4226"/>
            <p:cNvSpPr/>
            <p:nvPr/>
          </p:nvSpPr>
          <p:spPr>
            <a:xfrm>
              <a:off x="-16" y="2567"/>
              <a:ext cx="46" cy="71"/>
            </a:xfrm>
            <a:custGeom>
              <a:avLst/>
              <a:gdLst/>
              <a:ahLst/>
              <a:cxnLst/>
              <a:rect l="0" t="0" r="0" b="0"/>
              <a:pathLst>
                <a:path w="46" h="71">
                  <a:moveTo>
                    <a:pt x="46" y="71"/>
                  </a:moveTo>
                  <a:lnTo>
                    <a:pt x="0" y="36"/>
                  </a:lnTo>
                  <a:lnTo>
                    <a:pt x="46" y="0"/>
                  </a:lnTo>
                  <a:lnTo>
                    <a:pt x="46" y="71"/>
                  </a:lnTo>
                  <a:close/>
                </a:path>
              </a:pathLst>
            </a:custGeom>
            <a:solidFill>
              <a:srgbClr val="BFFF8C"/>
            </a:solidFill>
            <a:ln w="9525">
              <a:noFill/>
            </a:ln>
          </p:spPr>
          <p:txBody>
            <a:bodyPr/>
            <a:lstStyle/>
            <a:p>
              <a:endParaRPr lang="zh-CN" altLang="en-US"/>
            </a:p>
          </p:txBody>
        </p:sp>
        <p:sp>
          <p:nvSpPr>
            <p:cNvPr id="4228" name="任意多边形 4227"/>
            <p:cNvSpPr/>
            <p:nvPr/>
          </p:nvSpPr>
          <p:spPr>
            <a:xfrm>
              <a:off x="-16" y="2466"/>
              <a:ext cx="46" cy="70"/>
            </a:xfrm>
            <a:custGeom>
              <a:avLst/>
              <a:gdLst/>
              <a:ahLst/>
              <a:cxnLst/>
              <a:rect l="0" t="0" r="0" b="0"/>
              <a:pathLst>
                <a:path w="46" h="70">
                  <a:moveTo>
                    <a:pt x="46" y="70"/>
                  </a:moveTo>
                  <a:lnTo>
                    <a:pt x="0" y="35"/>
                  </a:lnTo>
                  <a:lnTo>
                    <a:pt x="46" y="0"/>
                  </a:lnTo>
                  <a:lnTo>
                    <a:pt x="46" y="70"/>
                  </a:lnTo>
                  <a:close/>
                </a:path>
              </a:pathLst>
            </a:custGeom>
            <a:solidFill>
              <a:srgbClr val="BFFF8C"/>
            </a:solidFill>
            <a:ln w="9525">
              <a:noFill/>
            </a:ln>
          </p:spPr>
          <p:txBody>
            <a:bodyPr/>
            <a:lstStyle/>
            <a:p>
              <a:endParaRPr lang="zh-CN" altLang="en-US"/>
            </a:p>
          </p:txBody>
        </p:sp>
        <p:sp>
          <p:nvSpPr>
            <p:cNvPr id="4229" name="任意多边形 4228"/>
            <p:cNvSpPr/>
            <p:nvPr/>
          </p:nvSpPr>
          <p:spPr>
            <a:xfrm>
              <a:off x="-16" y="2369"/>
              <a:ext cx="46" cy="70"/>
            </a:xfrm>
            <a:custGeom>
              <a:avLst/>
              <a:gdLst/>
              <a:ahLst/>
              <a:cxnLst/>
              <a:rect l="0" t="0" r="0" b="0"/>
              <a:pathLst>
                <a:path w="46" h="70">
                  <a:moveTo>
                    <a:pt x="46" y="70"/>
                  </a:moveTo>
                  <a:lnTo>
                    <a:pt x="0" y="34"/>
                  </a:lnTo>
                  <a:lnTo>
                    <a:pt x="46" y="0"/>
                  </a:lnTo>
                  <a:lnTo>
                    <a:pt x="46" y="70"/>
                  </a:lnTo>
                  <a:close/>
                </a:path>
              </a:pathLst>
            </a:custGeom>
            <a:solidFill>
              <a:srgbClr val="BFFF8C"/>
            </a:solidFill>
            <a:ln w="9525">
              <a:noFill/>
            </a:ln>
          </p:spPr>
          <p:txBody>
            <a:bodyPr/>
            <a:lstStyle/>
            <a:p>
              <a:endParaRPr lang="zh-CN" altLang="en-US"/>
            </a:p>
          </p:txBody>
        </p:sp>
        <p:sp>
          <p:nvSpPr>
            <p:cNvPr id="4242" name="矩形 4241"/>
            <p:cNvSpPr/>
            <p:nvPr/>
          </p:nvSpPr>
          <p:spPr>
            <a:xfrm>
              <a:off x="-16" y="4122"/>
              <a:ext cx="5758" cy="100"/>
            </a:xfrm>
            <a:prstGeom prst="rect">
              <a:avLst/>
            </a:prstGeom>
            <a:solidFill>
              <a:srgbClr val="00B299"/>
            </a:solidFill>
            <a:ln w="9525">
              <a:noFill/>
            </a:ln>
          </p:spPr>
          <p:txBody>
            <a:bodyPr/>
            <a:lstStyle/>
            <a:p>
              <a:endParaRPr lang="zh-CN" altLang="en-US"/>
            </a:p>
          </p:txBody>
        </p:sp>
        <p:sp>
          <p:nvSpPr>
            <p:cNvPr id="4247" name="任意多边形 4246"/>
            <p:cNvSpPr/>
            <p:nvPr/>
          </p:nvSpPr>
          <p:spPr>
            <a:xfrm>
              <a:off x="9" y="4156"/>
              <a:ext cx="67" cy="49"/>
            </a:xfrm>
            <a:custGeom>
              <a:avLst/>
              <a:gdLst/>
              <a:ahLst/>
              <a:cxnLst/>
              <a:rect l="0" t="0" r="0" b="0"/>
              <a:pathLst>
                <a:path w="67" h="49">
                  <a:moveTo>
                    <a:pt x="67" y="49"/>
                  </a:moveTo>
                  <a:lnTo>
                    <a:pt x="0" y="49"/>
                  </a:lnTo>
                  <a:lnTo>
                    <a:pt x="0" y="0"/>
                  </a:lnTo>
                  <a:lnTo>
                    <a:pt x="67" y="49"/>
                  </a:lnTo>
                  <a:close/>
                </a:path>
              </a:pathLst>
            </a:custGeom>
            <a:solidFill>
              <a:srgbClr val="BFFF8C"/>
            </a:solidFill>
            <a:ln w="9525">
              <a:noFill/>
            </a:ln>
          </p:spPr>
          <p:txBody>
            <a:bodyPr/>
            <a:lstStyle/>
            <a:p>
              <a:endParaRPr lang="zh-CN" altLang="en-US"/>
            </a:p>
          </p:txBody>
        </p:sp>
        <p:sp>
          <p:nvSpPr>
            <p:cNvPr id="4248" name="任意多边形 4247"/>
            <p:cNvSpPr/>
            <p:nvPr/>
          </p:nvSpPr>
          <p:spPr>
            <a:xfrm>
              <a:off x="5655" y="4154"/>
              <a:ext cx="66" cy="49"/>
            </a:xfrm>
            <a:custGeom>
              <a:avLst/>
              <a:gdLst/>
              <a:ahLst/>
              <a:cxnLst/>
              <a:rect l="0" t="0" r="0" b="0"/>
              <a:pathLst>
                <a:path w="66" h="49">
                  <a:moveTo>
                    <a:pt x="0" y="49"/>
                  </a:moveTo>
                  <a:lnTo>
                    <a:pt x="66" y="49"/>
                  </a:lnTo>
                  <a:lnTo>
                    <a:pt x="66" y="0"/>
                  </a:lnTo>
                  <a:lnTo>
                    <a:pt x="0" y="49"/>
                  </a:lnTo>
                  <a:close/>
                </a:path>
              </a:pathLst>
            </a:custGeom>
            <a:solidFill>
              <a:srgbClr val="BFFF8C"/>
            </a:solidFill>
            <a:ln w="9525">
              <a:noFill/>
            </a:ln>
          </p:spPr>
          <p:txBody>
            <a:bodyPr/>
            <a:lstStyle/>
            <a:p>
              <a:endParaRPr lang="zh-CN" altLang="en-US"/>
            </a:p>
          </p:txBody>
        </p:sp>
        <p:sp>
          <p:nvSpPr>
            <p:cNvPr id="4249" name="任意多边形 4248"/>
            <p:cNvSpPr/>
            <p:nvPr/>
          </p:nvSpPr>
          <p:spPr>
            <a:xfrm>
              <a:off x="1448" y="4188"/>
              <a:ext cx="93" cy="34"/>
            </a:xfrm>
            <a:custGeom>
              <a:avLst/>
              <a:gdLst/>
              <a:ahLst/>
              <a:cxnLst/>
              <a:rect l="0" t="0" r="0" b="0"/>
              <a:pathLst>
                <a:path w="93" h="34">
                  <a:moveTo>
                    <a:pt x="93" y="0"/>
                  </a:moveTo>
                  <a:lnTo>
                    <a:pt x="46" y="34"/>
                  </a:lnTo>
                  <a:lnTo>
                    <a:pt x="0" y="0"/>
                  </a:lnTo>
                  <a:lnTo>
                    <a:pt x="93" y="0"/>
                  </a:lnTo>
                  <a:close/>
                </a:path>
              </a:pathLst>
            </a:custGeom>
            <a:solidFill>
              <a:srgbClr val="BFFF8C"/>
            </a:solidFill>
            <a:ln w="9525">
              <a:noFill/>
            </a:ln>
          </p:spPr>
          <p:txBody>
            <a:bodyPr/>
            <a:lstStyle/>
            <a:p>
              <a:endParaRPr lang="zh-CN" altLang="en-US"/>
            </a:p>
          </p:txBody>
        </p:sp>
        <p:sp>
          <p:nvSpPr>
            <p:cNvPr id="4250" name="任意多边形 4249"/>
            <p:cNvSpPr/>
            <p:nvPr/>
          </p:nvSpPr>
          <p:spPr>
            <a:xfrm>
              <a:off x="157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1" name="任意多边形 4250"/>
            <p:cNvSpPr/>
            <p:nvPr/>
          </p:nvSpPr>
          <p:spPr>
            <a:xfrm>
              <a:off x="131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2" name="任意多边形 4251"/>
            <p:cNvSpPr/>
            <p:nvPr/>
          </p:nvSpPr>
          <p:spPr>
            <a:xfrm>
              <a:off x="1186" y="4188"/>
              <a:ext cx="92" cy="34"/>
            </a:xfrm>
            <a:custGeom>
              <a:avLst/>
              <a:gdLst/>
              <a:ahLst/>
              <a:cxnLst/>
              <a:rect l="0" t="0" r="0" b="0"/>
              <a:pathLst>
                <a:path w="92" h="34">
                  <a:moveTo>
                    <a:pt x="92" y="0"/>
                  </a:moveTo>
                  <a:lnTo>
                    <a:pt x="46" y="34"/>
                  </a:lnTo>
                  <a:lnTo>
                    <a:pt x="0" y="0"/>
                  </a:lnTo>
                  <a:lnTo>
                    <a:pt x="92" y="0"/>
                  </a:lnTo>
                  <a:close/>
                </a:path>
              </a:pathLst>
            </a:custGeom>
            <a:solidFill>
              <a:srgbClr val="BFFF8C"/>
            </a:solidFill>
            <a:ln w="9525">
              <a:noFill/>
            </a:ln>
          </p:spPr>
          <p:txBody>
            <a:bodyPr/>
            <a:lstStyle/>
            <a:p>
              <a:endParaRPr lang="zh-CN" altLang="en-US"/>
            </a:p>
          </p:txBody>
        </p:sp>
        <p:sp>
          <p:nvSpPr>
            <p:cNvPr id="4253" name="任意多边形 4252"/>
            <p:cNvSpPr/>
            <p:nvPr/>
          </p:nvSpPr>
          <p:spPr>
            <a:xfrm>
              <a:off x="1050"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4" name="任意多边形 4253"/>
            <p:cNvSpPr/>
            <p:nvPr/>
          </p:nvSpPr>
          <p:spPr>
            <a:xfrm>
              <a:off x="920"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5" name="任意多边形 4254"/>
            <p:cNvSpPr/>
            <p:nvPr/>
          </p:nvSpPr>
          <p:spPr>
            <a:xfrm>
              <a:off x="791"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6" name="任意多边形 4255"/>
            <p:cNvSpPr/>
            <p:nvPr/>
          </p:nvSpPr>
          <p:spPr>
            <a:xfrm>
              <a:off x="653" y="4188"/>
              <a:ext cx="93" cy="34"/>
            </a:xfrm>
            <a:custGeom>
              <a:avLst/>
              <a:gdLst/>
              <a:ahLst/>
              <a:cxnLst/>
              <a:rect l="0" t="0" r="0" b="0"/>
              <a:pathLst>
                <a:path w="93" h="34">
                  <a:moveTo>
                    <a:pt x="93" y="0"/>
                  </a:moveTo>
                  <a:lnTo>
                    <a:pt x="47" y="34"/>
                  </a:lnTo>
                  <a:lnTo>
                    <a:pt x="0" y="0"/>
                  </a:lnTo>
                  <a:lnTo>
                    <a:pt x="93" y="0"/>
                  </a:lnTo>
                  <a:close/>
                </a:path>
              </a:pathLst>
            </a:custGeom>
            <a:solidFill>
              <a:srgbClr val="BFFF8C"/>
            </a:solidFill>
            <a:ln w="9525">
              <a:noFill/>
            </a:ln>
          </p:spPr>
          <p:txBody>
            <a:bodyPr/>
            <a:lstStyle/>
            <a:p>
              <a:endParaRPr lang="zh-CN" altLang="en-US"/>
            </a:p>
          </p:txBody>
        </p:sp>
        <p:sp>
          <p:nvSpPr>
            <p:cNvPr id="4257" name="任意多边形 4256"/>
            <p:cNvSpPr/>
            <p:nvPr/>
          </p:nvSpPr>
          <p:spPr>
            <a:xfrm>
              <a:off x="528"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58" name="任意多边形 4257"/>
            <p:cNvSpPr/>
            <p:nvPr/>
          </p:nvSpPr>
          <p:spPr>
            <a:xfrm>
              <a:off x="39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59" name="任意多边形 4258"/>
            <p:cNvSpPr/>
            <p:nvPr/>
          </p:nvSpPr>
          <p:spPr>
            <a:xfrm>
              <a:off x="265" y="4188"/>
              <a:ext cx="94" cy="34"/>
            </a:xfrm>
            <a:custGeom>
              <a:avLst/>
              <a:gdLst/>
              <a:ahLst/>
              <a:cxnLst/>
              <a:rect l="0" t="0" r="0" b="0"/>
              <a:pathLst>
                <a:path w="94" h="34">
                  <a:moveTo>
                    <a:pt x="94" y="0"/>
                  </a:moveTo>
                  <a:lnTo>
                    <a:pt x="47" y="34"/>
                  </a:lnTo>
                  <a:lnTo>
                    <a:pt x="0" y="0"/>
                  </a:lnTo>
                  <a:lnTo>
                    <a:pt x="94" y="0"/>
                  </a:lnTo>
                  <a:close/>
                </a:path>
              </a:pathLst>
            </a:custGeom>
            <a:solidFill>
              <a:srgbClr val="BFFF8C"/>
            </a:solidFill>
            <a:ln w="9525">
              <a:noFill/>
            </a:ln>
          </p:spPr>
          <p:txBody>
            <a:bodyPr/>
            <a:lstStyle/>
            <a:p>
              <a:endParaRPr lang="zh-CN" altLang="en-US"/>
            </a:p>
          </p:txBody>
        </p:sp>
        <p:sp>
          <p:nvSpPr>
            <p:cNvPr id="4260" name="任意多边形 4259"/>
            <p:cNvSpPr/>
            <p:nvPr/>
          </p:nvSpPr>
          <p:spPr>
            <a:xfrm>
              <a:off x="136" y="4188"/>
              <a:ext cx="92" cy="34"/>
            </a:xfrm>
            <a:custGeom>
              <a:avLst/>
              <a:gdLst/>
              <a:ahLst/>
              <a:cxnLst/>
              <a:rect l="0" t="0" r="0" b="0"/>
              <a:pathLst>
                <a:path w="92" h="34">
                  <a:moveTo>
                    <a:pt x="92" y="0"/>
                  </a:moveTo>
                  <a:lnTo>
                    <a:pt x="47" y="34"/>
                  </a:lnTo>
                  <a:lnTo>
                    <a:pt x="0" y="0"/>
                  </a:lnTo>
                  <a:lnTo>
                    <a:pt x="92" y="0"/>
                  </a:lnTo>
                  <a:close/>
                </a:path>
              </a:pathLst>
            </a:custGeom>
            <a:solidFill>
              <a:srgbClr val="BFFF8C"/>
            </a:solidFill>
            <a:ln w="9525">
              <a:noFill/>
            </a:ln>
          </p:spPr>
          <p:txBody>
            <a:bodyPr/>
            <a:lstStyle/>
            <a:p>
              <a:endParaRPr lang="zh-CN" altLang="en-US"/>
            </a:p>
          </p:txBody>
        </p:sp>
        <p:sp>
          <p:nvSpPr>
            <p:cNvPr id="4261" name="任意多边形 4260"/>
            <p:cNvSpPr/>
            <p:nvPr/>
          </p:nvSpPr>
          <p:spPr>
            <a:xfrm>
              <a:off x="418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2" name="任意多边形 4261"/>
            <p:cNvSpPr/>
            <p:nvPr/>
          </p:nvSpPr>
          <p:spPr>
            <a:xfrm>
              <a:off x="4053"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63" name="任意多边形 4262"/>
            <p:cNvSpPr/>
            <p:nvPr/>
          </p:nvSpPr>
          <p:spPr>
            <a:xfrm>
              <a:off x="431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4" name="任意多边形 4263"/>
            <p:cNvSpPr/>
            <p:nvPr/>
          </p:nvSpPr>
          <p:spPr>
            <a:xfrm>
              <a:off x="4445"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5" name="任意多边形 4264"/>
            <p:cNvSpPr/>
            <p:nvPr/>
          </p:nvSpPr>
          <p:spPr>
            <a:xfrm>
              <a:off x="458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6" name="任意多边形 4265"/>
            <p:cNvSpPr/>
            <p:nvPr/>
          </p:nvSpPr>
          <p:spPr>
            <a:xfrm>
              <a:off x="470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7" name="任意多边形 4266"/>
            <p:cNvSpPr/>
            <p:nvPr/>
          </p:nvSpPr>
          <p:spPr>
            <a:xfrm>
              <a:off x="4840"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68" name="任意多边形 4267"/>
            <p:cNvSpPr/>
            <p:nvPr/>
          </p:nvSpPr>
          <p:spPr>
            <a:xfrm>
              <a:off x="4977"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69" name="任意多边形 4268"/>
            <p:cNvSpPr/>
            <p:nvPr/>
          </p:nvSpPr>
          <p:spPr>
            <a:xfrm>
              <a:off x="5103"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0" name="任意多边形 4269"/>
            <p:cNvSpPr/>
            <p:nvPr/>
          </p:nvSpPr>
          <p:spPr>
            <a:xfrm>
              <a:off x="523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1" name="任意多边形 4270"/>
            <p:cNvSpPr/>
            <p:nvPr/>
          </p:nvSpPr>
          <p:spPr>
            <a:xfrm>
              <a:off x="53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2" name="任意多边形 4271"/>
            <p:cNvSpPr/>
            <p:nvPr/>
          </p:nvSpPr>
          <p:spPr>
            <a:xfrm>
              <a:off x="5495" y="4187"/>
              <a:ext cx="92" cy="35"/>
            </a:xfrm>
            <a:custGeom>
              <a:avLst/>
              <a:gdLst/>
              <a:ahLst/>
              <a:cxnLst/>
              <a:rect l="0" t="0" r="0" b="0"/>
              <a:pathLst>
                <a:path w="92" h="35">
                  <a:moveTo>
                    <a:pt x="0" y="0"/>
                  </a:moveTo>
                  <a:lnTo>
                    <a:pt x="47" y="35"/>
                  </a:lnTo>
                  <a:lnTo>
                    <a:pt x="92" y="0"/>
                  </a:lnTo>
                  <a:lnTo>
                    <a:pt x="0" y="0"/>
                  </a:lnTo>
                  <a:close/>
                </a:path>
              </a:pathLst>
            </a:custGeom>
            <a:solidFill>
              <a:srgbClr val="BFFF8C"/>
            </a:solidFill>
            <a:ln w="9525">
              <a:noFill/>
            </a:ln>
          </p:spPr>
          <p:txBody>
            <a:bodyPr/>
            <a:lstStyle/>
            <a:p>
              <a:endParaRPr lang="zh-CN" altLang="en-US"/>
            </a:p>
          </p:txBody>
        </p:sp>
        <p:sp>
          <p:nvSpPr>
            <p:cNvPr id="4273" name="任意多边形 4272"/>
            <p:cNvSpPr/>
            <p:nvPr/>
          </p:nvSpPr>
          <p:spPr>
            <a:xfrm>
              <a:off x="340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74" name="任意多边形 4273"/>
            <p:cNvSpPr/>
            <p:nvPr/>
          </p:nvSpPr>
          <p:spPr>
            <a:xfrm>
              <a:off x="327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5" name="任意多边形 4274"/>
            <p:cNvSpPr/>
            <p:nvPr/>
          </p:nvSpPr>
          <p:spPr>
            <a:xfrm>
              <a:off x="353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6" name="任意多边形 4275"/>
            <p:cNvSpPr/>
            <p:nvPr/>
          </p:nvSpPr>
          <p:spPr>
            <a:xfrm>
              <a:off x="3667"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7" name="任意多边形 4276"/>
            <p:cNvSpPr/>
            <p:nvPr/>
          </p:nvSpPr>
          <p:spPr>
            <a:xfrm>
              <a:off x="3802" y="4187"/>
              <a:ext cx="92" cy="35"/>
            </a:xfrm>
            <a:custGeom>
              <a:avLst/>
              <a:gdLst/>
              <a:ahLst/>
              <a:cxnLst/>
              <a:rect l="0" t="0" r="0" b="0"/>
              <a:pathLst>
                <a:path w="92" h="35">
                  <a:moveTo>
                    <a:pt x="0" y="0"/>
                  </a:moveTo>
                  <a:lnTo>
                    <a:pt x="45" y="35"/>
                  </a:lnTo>
                  <a:lnTo>
                    <a:pt x="92" y="0"/>
                  </a:lnTo>
                  <a:lnTo>
                    <a:pt x="0" y="0"/>
                  </a:lnTo>
                  <a:close/>
                </a:path>
              </a:pathLst>
            </a:custGeom>
            <a:solidFill>
              <a:srgbClr val="BFFF8C"/>
            </a:solidFill>
            <a:ln w="9525">
              <a:noFill/>
            </a:ln>
          </p:spPr>
          <p:txBody>
            <a:bodyPr/>
            <a:lstStyle/>
            <a:p>
              <a:endParaRPr lang="zh-CN" altLang="en-US"/>
            </a:p>
          </p:txBody>
        </p:sp>
        <p:sp>
          <p:nvSpPr>
            <p:cNvPr id="4278" name="任意多边形 4277"/>
            <p:cNvSpPr/>
            <p:nvPr/>
          </p:nvSpPr>
          <p:spPr>
            <a:xfrm>
              <a:off x="3930"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79" name="任意多边形 4278"/>
            <p:cNvSpPr/>
            <p:nvPr/>
          </p:nvSpPr>
          <p:spPr>
            <a:xfrm>
              <a:off x="2617"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0" name="任意多边形 4279"/>
            <p:cNvSpPr/>
            <p:nvPr/>
          </p:nvSpPr>
          <p:spPr>
            <a:xfrm>
              <a:off x="2486"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1" name="任意多边形 4280"/>
            <p:cNvSpPr/>
            <p:nvPr/>
          </p:nvSpPr>
          <p:spPr>
            <a:xfrm>
              <a:off x="2749"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2" name="任意多边形 4281"/>
            <p:cNvSpPr/>
            <p:nvPr/>
          </p:nvSpPr>
          <p:spPr>
            <a:xfrm>
              <a:off x="2878"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3" name="任意多边形 4282"/>
            <p:cNvSpPr/>
            <p:nvPr/>
          </p:nvSpPr>
          <p:spPr>
            <a:xfrm>
              <a:off x="3013"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4" name="任意多边形 4283"/>
            <p:cNvSpPr/>
            <p:nvPr/>
          </p:nvSpPr>
          <p:spPr>
            <a:xfrm>
              <a:off x="314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5" name="任意多边形 4284"/>
            <p:cNvSpPr/>
            <p:nvPr/>
          </p:nvSpPr>
          <p:spPr>
            <a:xfrm>
              <a:off x="1832"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6" name="任意多边形 4285"/>
            <p:cNvSpPr/>
            <p:nvPr/>
          </p:nvSpPr>
          <p:spPr>
            <a:xfrm>
              <a:off x="1702"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87" name="任意多边形 4286"/>
            <p:cNvSpPr/>
            <p:nvPr/>
          </p:nvSpPr>
          <p:spPr>
            <a:xfrm>
              <a:off x="1964"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88" name="任意多边形 4287"/>
            <p:cNvSpPr/>
            <p:nvPr/>
          </p:nvSpPr>
          <p:spPr>
            <a:xfrm>
              <a:off x="2094" y="4187"/>
              <a:ext cx="93" cy="35"/>
            </a:xfrm>
            <a:custGeom>
              <a:avLst/>
              <a:gdLst/>
              <a:ahLst/>
              <a:cxnLst/>
              <a:rect l="0" t="0" r="0" b="0"/>
              <a:pathLst>
                <a:path w="93" h="35">
                  <a:moveTo>
                    <a:pt x="0" y="0"/>
                  </a:moveTo>
                  <a:lnTo>
                    <a:pt x="47" y="35"/>
                  </a:lnTo>
                  <a:lnTo>
                    <a:pt x="93" y="0"/>
                  </a:lnTo>
                  <a:lnTo>
                    <a:pt x="0" y="0"/>
                  </a:lnTo>
                  <a:close/>
                </a:path>
              </a:pathLst>
            </a:custGeom>
            <a:solidFill>
              <a:srgbClr val="BFFF8C"/>
            </a:solidFill>
            <a:ln w="9525">
              <a:noFill/>
            </a:ln>
          </p:spPr>
          <p:txBody>
            <a:bodyPr/>
            <a:lstStyle/>
            <a:p>
              <a:endParaRPr lang="zh-CN" altLang="en-US"/>
            </a:p>
          </p:txBody>
        </p:sp>
        <p:sp>
          <p:nvSpPr>
            <p:cNvPr id="4289" name="任意多边形 4288"/>
            <p:cNvSpPr/>
            <p:nvPr/>
          </p:nvSpPr>
          <p:spPr>
            <a:xfrm>
              <a:off x="2229" y="4187"/>
              <a:ext cx="93" cy="35"/>
            </a:xfrm>
            <a:custGeom>
              <a:avLst/>
              <a:gdLst/>
              <a:ahLst/>
              <a:cxnLst/>
              <a:rect l="0" t="0" r="0" b="0"/>
              <a:pathLst>
                <a:path w="93" h="35">
                  <a:moveTo>
                    <a:pt x="0" y="0"/>
                  </a:moveTo>
                  <a:lnTo>
                    <a:pt x="46" y="35"/>
                  </a:lnTo>
                  <a:lnTo>
                    <a:pt x="93" y="0"/>
                  </a:lnTo>
                  <a:lnTo>
                    <a:pt x="0" y="0"/>
                  </a:lnTo>
                  <a:close/>
                </a:path>
              </a:pathLst>
            </a:custGeom>
            <a:solidFill>
              <a:srgbClr val="BFFF8C"/>
            </a:solidFill>
            <a:ln w="9525">
              <a:noFill/>
            </a:ln>
          </p:spPr>
          <p:txBody>
            <a:bodyPr/>
            <a:lstStyle/>
            <a:p>
              <a:endParaRPr lang="zh-CN" altLang="en-US"/>
            </a:p>
          </p:txBody>
        </p:sp>
        <p:sp>
          <p:nvSpPr>
            <p:cNvPr id="4290" name="任意多边形 4289"/>
            <p:cNvSpPr/>
            <p:nvPr/>
          </p:nvSpPr>
          <p:spPr>
            <a:xfrm>
              <a:off x="2359" y="4187"/>
              <a:ext cx="94" cy="35"/>
            </a:xfrm>
            <a:custGeom>
              <a:avLst/>
              <a:gdLst/>
              <a:ahLst/>
              <a:cxnLst/>
              <a:rect l="0" t="0" r="0" b="0"/>
              <a:pathLst>
                <a:path w="94" h="35">
                  <a:moveTo>
                    <a:pt x="0" y="0"/>
                  </a:moveTo>
                  <a:lnTo>
                    <a:pt x="47" y="35"/>
                  </a:lnTo>
                  <a:lnTo>
                    <a:pt x="94" y="0"/>
                  </a:lnTo>
                  <a:lnTo>
                    <a:pt x="0" y="0"/>
                  </a:lnTo>
                  <a:close/>
                </a:path>
              </a:pathLst>
            </a:custGeom>
            <a:solidFill>
              <a:srgbClr val="BFFF8C"/>
            </a:solidFill>
            <a:ln w="9525">
              <a:noFill/>
            </a:ln>
          </p:spPr>
          <p:txBody>
            <a:bodyPr/>
            <a:lstStyle/>
            <a:p>
              <a:endParaRPr lang="zh-CN" altLang="en-US"/>
            </a:p>
          </p:txBody>
        </p:sp>
        <p:sp>
          <p:nvSpPr>
            <p:cNvPr id="4291" name="矩形 4290"/>
            <p:cNvSpPr/>
            <p:nvPr/>
          </p:nvSpPr>
          <p:spPr>
            <a:xfrm>
              <a:off x="4433" y="3"/>
              <a:ext cx="655" cy="98"/>
            </a:xfrm>
            <a:prstGeom prst="rect">
              <a:avLst/>
            </a:prstGeom>
            <a:solidFill>
              <a:srgbClr val="00B299"/>
            </a:solidFill>
            <a:ln w="9525">
              <a:noFill/>
            </a:ln>
          </p:spPr>
          <p:txBody>
            <a:bodyPr/>
            <a:lstStyle/>
            <a:p>
              <a:endParaRPr lang="zh-CN" altLang="en-US"/>
            </a:p>
          </p:txBody>
        </p:sp>
        <p:sp>
          <p:nvSpPr>
            <p:cNvPr id="4294" name="矩形 4293"/>
            <p:cNvSpPr/>
            <p:nvPr/>
          </p:nvSpPr>
          <p:spPr>
            <a:xfrm>
              <a:off x="3125" y="3"/>
              <a:ext cx="655" cy="98"/>
            </a:xfrm>
            <a:prstGeom prst="rect">
              <a:avLst/>
            </a:prstGeom>
            <a:solidFill>
              <a:srgbClr val="00B299"/>
            </a:solidFill>
            <a:ln w="9525">
              <a:noFill/>
            </a:ln>
          </p:spPr>
          <p:txBody>
            <a:bodyPr/>
            <a:lstStyle/>
            <a:p>
              <a:endParaRPr lang="zh-CN" altLang="en-US"/>
            </a:p>
          </p:txBody>
        </p:sp>
        <p:sp>
          <p:nvSpPr>
            <p:cNvPr id="4297" name="矩形 4296"/>
            <p:cNvSpPr/>
            <p:nvPr/>
          </p:nvSpPr>
          <p:spPr>
            <a:xfrm>
              <a:off x="1817" y="3"/>
              <a:ext cx="655" cy="98"/>
            </a:xfrm>
            <a:prstGeom prst="rect">
              <a:avLst/>
            </a:prstGeom>
            <a:solidFill>
              <a:srgbClr val="00B299"/>
            </a:solidFill>
            <a:ln w="9525">
              <a:noFill/>
            </a:ln>
          </p:spPr>
          <p:txBody>
            <a:bodyPr/>
            <a:lstStyle/>
            <a:p>
              <a:endParaRPr lang="zh-CN" altLang="en-US"/>
            </a:p>
          </p:txBody>
        </p:sp>
        <p:sp>
          <p:nvSpPr>
            <p:cNvPr id="4300" name="矩形 4299"/>
            <p:cNvSpPr/>
            <p:nvPr/>
          </p:nvSpPr>
          <p:spPr>
            <a:xfrm>
              <a:off x="507" y="3"/>
              <a:ext cx="654" cy="98"/>
            </a:xfrm>
            <a:prstGeom prst="rect">
              <a:avLst/>
            </a:prstGeom>
            <a:solidFill>
              <a:srgbClr val="00B299"/>
            </a:solidFill>
            <a:ln w="9525">
              <a:noFill/>
            </a:ln>
          </p:spPr>
          <p:txBody>
            <a:bodyPr/>
            <a:lstStyle/>
            <a:p>
              <a:endParaRPr lang="zh-CN" altLang="en-US"/>
            </a:p>
          </p:txBody>
        </p:sp>
        <p:sp>
          <p:nvSpPr>
            <p:cNvPr id="4303" name="矩形 4302"/>
            <p:cNvSpPr/>
            <p:nvPr/>
          </p:nvSpPr>
          <p:spPr>
            <a:xfrm>
              <a:off x="-16" y="-98"/>
              <a:ext cx="5758" cy="100"/>
            </a:xfrm>
            <a:prstGeom prst="rect">
              <a:avLst/>
            </a:prstGeom>
            <a:solidFill>
              <a:srgbClr val="00B299"/>
            </a:solidFill>
            <a:ln w="9525">
              <a:noFill/>
            </a:ln>
          </p:spPr>
          <p:txBody>
            <a:bodyPr/>
            <a:lstStyle/>
            <a:p>
              <a:endParaRPr lang="zh-CN" altLang="en-US"/>
            </a:p>
          </p:txBody>
        </p:sp>
        <p:sp>
          <p:nvSpPr>
            <p:cNvPr id="4308" name="任意多边形 4307"/>
            <p:cNvSpPr/>
            <p:nvPr/>
          </p:nvSpPr>
          <p:spPr>
            <a:xfrm>
              <a:off x="9" y="-80"/>
              <a:ext cx="67" cy="49"/>
            </a:xfrm>
            <a:custGeom>
              <a:avLst/>
              <a:gdLst/>
              <a:ahLst/>
              <a:cxnLst/>
              <a:rect l="0" t="0" r="0" b="0"/>
              <a:pathLst>
                <a:path w="67" h="49">
                  <a:moveTo>
                    <a:pt x="67" y="0"/>
                  </a:moveTo>
                  <a:lnTo>
                    <a:pt x="0" y="0"/>
                  </a:lnTo>
                  <a:lnTo>
                    <a:pt x="0" y="49"/>
                  </a:lnTo>
                  <a:lnTo>
                    <a:pt x="67" y="0"/>
                  </a:lnTo>
                  <a:close/>
                </a:path>
              </a:pathLst>
            </a:custGeom>
            <a:solidFill>
              <a:srgbClr val="BFFF8C"/>
            </a:solidFill>
            <a:ln w="9525">
              <a:noFill/>
            </a:ln>
          </p:spPr>
          <p:txBody>
            <a:bodyPr/>
            <a:lstStyle/>
            <a:p>
              <a:endParaRPr lang="zh-CN" altLang="en-US"/>
            </a:p>
          </p:txBody>
        </p:sp>
        <p:sp>
          <p:nvSpPr>
            <p:cNvPr id="4309" name="任意多边形 4308"/>
            <p:cNvSpPr/>
            <p:nvPr/>
          </p:nvSpPr>
          <p:spPr>
            <a:xfrm>
              <a:off x="5655" y="-79"/>
              <a:ext cx="66" cy="49"/>
            </a:xfrm>
            <a:custGeom>
              <a:avLst/>
              <a:gdLst/>
              <a:ahLst/>
              <a:cxnLst/>
              <a:rect l="0" t="0" r="0" b="0"/>
              <a:pathLst>
                <a:path w="66" h="49">
                  <a:moveTo>
                    <a:pt x="0" y="0"/>
                  </a:moveTo>
                  <a:lnTo>
                    <a:pt x="66" y="0"/>
                  </a:lnTo>
                  <a:lnTo>
                    <a:pt x="66" y="49"/>
                  </a:lnTo>
                  <a:lnTo>
                    <a:pt x="0" y="0"/>
                  </a:lnTo>
                  <a:close/>
                </a:path>
              </a:pathLst>
            </a:custGeom>
            <a:solidFill>
              <a:srgbClr val="BFFF8C"/>
            </a:solidFill>
            <a:ln w="9525">
              <a:noFill/>
            </a:ln>
          </p:spPr>
          <p:txBody>
            <a:bodyPr/>
            <a:lstStyle/>
            <a:p>
              <a:endParaRPr lang="zh-CN" altLang="en-US"/>
            </a:p>
          </p:txBody>
        </p:sp>
        <p:sp>
          <p:nvSpPr>
            <p:cNvPr id="4310" name="任意多边形 4309"/>
            <p:cNvSpPr/>
            <p:nvPr/>
          </p:nvSpPr>
          <p:spPr>
            <a:xfrm>
              <a:off x="1448" y="-98"/>
              <a:ext cx="93" cy="35"/>
            </a:xfrm>
            <a:custGeom>
              <a:avLst/>
              <a:gdLst/>
              <a:ahLst/>
              <a:cxnLst/>
              <a:rect l="0" t="0" r="0" b="0"/>
              <a:pathLst>
                <a:path w="93" h="35">
                  <a:moveTo>
                    <a:pt x="93" y="35"/>
                  </a:moveTo>
                  <a:lnTo>
                    <a:pt x="46" y="0"/>
                  </a:lnTo>
                  <a:lnTo>
                    <a:pt x="0" y="35"/>
                  </a:lnTo>
                  <a:lnTo>
                    <a:pt x="93" y="35"/>
                  </a:lnTo>
                  <a:close/>
                </a:path>
              </a:pathLst>
            </a:custGeom>
            <a:solidFill>
              <a:srgbClr val="BFFF8C"/>
            </a:solidFill>
            <a:ln w="9525">
              <a:noFill/>
            </a:ln>
          </p:spPr>
          <p:txBody>
            <a:bodyPr/>
            <a:lstStyle/>
            <a:p>
              <a:endParaRPr lang="zh-CN" altLang="en-US"/>
            </a:p>
          </p:txBody>
        </p:sp>
        <p:sp>
          <p:nvSpPr>
            <p:cNvPr id="4311" name="任意多边形 4310"/>
            <p:cNvSpPr/>
            <p:nvPr/>
          </p:nvSpPr>
          <p:spPr>
            <a:xfrm>
              <a:off x="1578" y="-98"/>
              <a:ext cx="94" cy="35"/>
            </a:xfrm>
            <a:custGeom>
              <a:avLst/>
              <a:gdLst/>
              <a:ahLst/>
              <a:cxnLst/>
              <a:rect l="0" t="0" r="0" b="0"/>
              <a:pathLst>
                <a:path w="94" h="35">
                  <a:moveTo>
                    <a:pt x="94" y="35"/>
                  </a:moveTo>
                  <a:lnTo>
                    <a:pt x="47" y="0"/>
                  </a:lnTo>
                  <a:lnTo>
                    <a:pt x="0" y="35"/>
                  </a:lnTo>
                  <a:lnTo>
                    <a:pt x="94" y="35"/>
                  </a:lnTo>
                  <a:close/>
                </a:path>
              </a:pathLst>
            </a:custGeom>
            <a:solidFill>
              <a:srgbClr val="BFFF8C"/>
            </a:solidFill>
            <a:ln w="9525">
              <a:noFill/>
            </a:ln>
          </p:spPr>
          <p:txBody>
            <a:bodyPr/>
            <a:lstStyle/>
            <a:p>
              <a:endParaRPr lang="zh-CN" altLang="en-US"/>
            </a:p>
          </p:txBody>
        </p:sp>
      </p:grpSp>
      <p:sp>
        <p:nvSpPr>
          <p:cNvPr id="3" name="文本框 2">
            <a:hlinkClick r:id="rId10" action="ppaction://hlinkfile"/>
          </p:cNvPr>
          <p:cNvSpPr txBox="1"/>
          <p:nvPr/>
        </p:nvSpPr>
        <p:spPr>
          <a:xfrm>
            <a:off x="9721215" y="574040"/>
            <a:ext cx="2316480" cy="521970"/>
          </a:xfrm>
          <a:prstGeom prst="rect">
            <a:avLst/>
          </a:prstGeom>
          <a:noFill/>
        </p:spPr>
        <p:txBody>
          <a:bodyPr wrap="none" rtlCol="0">
            <a:spAutoFit/>
          </a:bodyPr>
          <a:lstStyle/>
          <a:p>
            <a:r>
              <a:rPr lang="zh-CN" altLang="zh-CN" sz="2800"/>
              <a:t>生活中的杠杆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1187</Words>
  <Application>Microsoft Office PowerPoint</Application>
  <PresentationFormat>自定义</PresentationFormat>
  <Paragraphs>224</Paragraphs>
  <Slides>24</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26" baseType="lpstr">
      <vt:lpstr>Office 主题</vt:lpstr>
      <vt:lpstr>Microsoft 公式 3.0</vt:lpstr>
      <vt:lpstr>PowerPoint 演示文稿</vt:lpstr>
      <vt:lpstr>PowerPoint 演示文稿</vt:lpstr>
      <vt:lpstr>PowerPoint 演示文稿</vt:lpstr>
      <vt:lpstr>一、杠杆？</vt:lpstr>
      <vt:lpstr>PowerPoint 演示文稿</vt:lpstr>
      <vt:lpstr>PowerPoint 演示文稿</vt:lpstr>
      <vt:lpstr>PowerPoint 演示文稿</vt:lpstr>
      <vt:lpstr>杠杆的这些概念很重要！</vt:lpstr>
      <vt:lpstr>PowerPoint 演示文稿</vt:lpstr>
      <vt:lpstr>力臂的画法</vt:lpstr>
      <vt:lpstr>PowerPoint 演示文稿</vt:lpstr>
      <vt:lpstr>PowerPoint 演示文稿</vt:lpstr>
      <vt:lpstr>PowerPoint 演示文稿</vt:lpstr>
      <vt:lpstr>三、实验探究：杠杆的平衡条件</vt:lpstr>
      <vt:lpstr>科学探究的基本过程</vt:lpstr>
      <vt:lpstr>2、猜想与假设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User</cp:lastModifiedBy>
  <cp:revision>2</cp:revision>
  <dcterms:created xsi:type="dcterms:W3CDTF">2019-12-18T01:38:37Z</dcterms:created>
  <dcterms:modified xsi:type="dcterms:W3CDTF">2020-02-05T06:03:13Z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