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1140" y="-90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2018/7/31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xmlns="" val="3334892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2018/7/31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2018/7/31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2018/7/31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2018/7/31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2018/7/31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2018/7/31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5.xml"/><Relationship Id="rId7" Type="http://schemas.openxmlformats.org/officeDocument/2006/relationships/image" Target="../media/image2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image" Target="../media/image4.wmf"/><Relationship Id="rId5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375785" y="2157095"/>
            <a:ext cx="4042410" cy="1557655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第二章</a:t>
            </a:r>
            <a:b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</a:b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声现象</a:t>
            </a:r>
            <a:endParaRPr lang="zh-CN" altLang="en-US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1615" y="430530"/>
            <a:ext cx="3502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八年级物理人教版</a:t>
            </a:r>
            <a:r>
              <a:rPr lang="en-US" altLang="zh-CN" sz="2000"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上册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95520" y="3952240"/>
            <a:ext cx="2924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声音的产生与传播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4338" name="Picture 4" descr="0290400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428" y="2029778"/>
            <a:ext cx="4716462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5"/>
          <p:cNvSpPr/>
          <p:nvPr/>
        </p:nvSpPr>
        <p:spPr>
          <a:xfrm>
            <a:off x="1956753" y="5846128"/>
            <a:ext cx="4789487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声音以波的形式传播──声波</a:t>
            </a:r>
          </a:p>
        </p:txBody>
      </p:sp>
      <p:sp>
        <p:nvSpPr>
          <p:cNvPr id="14340" name="Rectangle 6"/>
          <p:cNvSpPr/>
          <p:nvPr/>
        </p:nvSpPr>
        <p:spPr>
          <a:xfrm>
            <a:off x="374015" y="1488440"/>
            <a:ext cx="439102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声音在空气中怎样传播？</a:t>
            </a:r>
          </a:p>
        </p:txBody>
      </p:sp>
      <p:pic>
        <p:nvPicPr>
          <p:cNvPr id="14341" name="Picture 7" descr="暴风截屏201204240127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61"/>
          <a:stretch>
            <a:fillRect/>
          </a:stretch>
        </p:blipFill>
        <p:spPr>
          <a:xfrm>
            <a:off x="4980940" y="2174240"/>
            <a:ext cx="3890963" cy="30718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/>
      <p:bldP spid="14340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5362" name="Rectangle 5"/>
          <p:cNvSpPr/>
          <p:nvPr/>
        </p:nvSpPr>
        <p:spPr>
          <a:xfrm>
            <a:off x="1163320" y="4750753"/>
            <a:ext cx="33115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 固体能传播声音</a:t>
            </a:r>
          </a:p>
        </p:txBody>
      </p:sp>
      <p:pic>
        <p:nvPicPr>
          <p:cNvPr id="15363" name="Picture 8" descr="029040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645" y="1583690"/>
            <a:ext cx="4175125" cy="274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6" cstate="print">
            <a:lum contrast="36000"/>
          </a:blip>
          <a:stretch>
            <a:fillRect/>
          </a:stretch>
        </p:blipFill>
        <p:spPr>
          <a:xfrm>
            <a:off x="5627370" y="1690053"/>
            <a:ext cx="2722563" cy="2643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11"/>
          <p:cNvSpPr/>
          <p:nvPr/>
        </p:nvSpPr>
        <p:spPr>
          <a:xfrm>
            <a:off x="5411470" y="4750753"/>
            <a:ext cx="33115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 液体能传播声音</a:t>
            </a:r>
          </a:p>
        </p:txBody>
      </p:sp>
      <p:sp>
        <p:nvSpPr>
          <p:cNvPr id="15366" name="Rectangle 6"/>
          <p:cNvSpPr/>
          <p:nvPr/>
        </p:nvSpPr>
        <p:spPr>
          <a:xfrm>
            <a:off x="2026920" y="5687378"/>
            <a:ext cx="583247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2" charset="0"/>
              </a:rPr>
              <a:t>声音靠介质传播，真空不能传声。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/>
      <p:bldP spid="15365" grpId="0" bldLvl="0"/>
      <p:bldP spid="15366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6386" name="Picture 2" descr="雷电现象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5205" y="1319530"/>
            <a:ext cx="4786313" cy="359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3"/>
          <p:cNvSpPr/>
          <p:nvPr/>
        </p:nvSpPr>
        <p:spPr>
          <a:xfrm>
            <a:off x="1124268" y="5208905"/>
            <a:ext cx="74168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charset="-76"/>
              </a:rPr>
              <a:t>闪电和雷声是同时发生的，我们总是先看到闪电后听到雷声，这说明声音的传播需要时间。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  <p:bldP spid="16387" grpId="1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7410" name="Picture 4" descr="1"/>
          <p:cNvPicPr>
            <a:picLocks noChangeAspect="1"/>
          </p:cNvPicPr>
          <p:nvPr/>
        </p:nvPicPr>
        <p:blipFill>
          <a:blip r:embed="rId5" cstate="print"/>
          <a:srcRect t="720"/>
          <a:stretch>
            <a:fillRect/>
          </a:stretch>
        </p:blipFill>
        <p:spPr>
          <a:xfrm>
            <a:off x="768985" y="1660525"/>
            <a:ext cx="7704455" cy="332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5"/>
          <p:cNvSpPr/>
          <p:nvPr/>
        </p:nvSpPr>
        <p:spPr>
          <a:xfrm>
            <a:off x="2217103" y="5423853"/>
            <a:ext cx="4465637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charset="-76"/>
              </a:rPr>
              <a:t>声速大小与哪些因素有关？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8434" name="TextBox 10246"/>
          <p:cNvSpPr txBox="1"/>
          <p:nvPr/>
        </p:nvSpPr>
        <p:spPr>
          <a:xfrm>
            <a:off x="179705" y="1779270"/>
            <a:ext cx="5410200" cy="22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30000"/>
              </a:spcBef>
              <a:buNone/>
            </a:pPr>
            <a:r>
              <a:rPr lang="zh-CN" altLang="en-US" sz="2800" b="1" dirty="0">
                <a:solidFill>
                  <a:srgbClr val="FF3399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外界传来的声音引起鼓膜振动，这种振动经过听小骨及其他组织</a:t>
            </a:r>
            <a:endParaRPr lang="en-US" altLang="x-none" sz="2800" b="1" dirty="0">
              <a:solidFill>
                <a:srgbClr val="FF3399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30000"/>
              </a:spcBef>
              <a:buNone/>
            </a:pPr>
            <a:r>
              <a:rPr lang="zh-CN" altLang="en-US" sz="2800" b="1" dirty="0">
                <a:solidFill>
                  <a:srgbClr val="FF3399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传给听觉神经，听觉神经把信号</a:t>
            </a:r>
            <a:endParaRPr lang="en-US" altLang="x-none" sz="2800" b="1" dirty="0">
              <a:solidFill>
                <a:srgbClr val="FF3399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30000"/>
              </a:spcBef>
              <a:buNone/>
            </a:pPr>
            <a:r>
              <a:rPr lang="zh-CN" altLang="en-US" sz="2800" b="1" dirty="0">
                <a:solidFill>
                  <a:srgbClr val="FF3399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传给大脑，这样人就听到了声音。 </a:t>
            </a:r>
          </a:p>
        </p:txBody>
      </p:sp>
      <p:sp>
        <p:nvSpPr>
          <p:cNvPr id="18435" name="TextBox 10249"/>
          <p:cNvSpPr txBox="1"/>
          <p:nvPr/>
        </p:nvSpPr>
        <p:spPr>
          <a:xfrm>
            <a:off x="782955" y="4414520"/>
            <a:ext cx="7794625" cy="1798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总结：</a:t>
            </a:r>
            <a:r>
              <a:rPr lang="zh-CN" altLang="en-US" sz="2800" dirty="0">
                <a:solidFill>
                  <a:srgbClr val="0000FF"/>
                </a:solidFill>
                <a:latin typeface="方正行楷简体" charset="-122"/>
                <a:ea typeface="方正行楷简体" charset="-122"/>
              </a:rPr>
              <a:t>正常时听觉的引起，是由于声波经外耳道引起鼓膜的振动，再经听小骨和听觉神经传给大脑，这一条声音传递的途径，称为</a:t>
            </a:r>
            <a:r>
              <a:rPr lang="zh-CN" altLang="en-US" sz="2800" dirty="0">
                <a:solidFill>
                  <a:srgbClr val="FF0000"/>
                </a:solidFill>
                <a:latin typeface="方正行楷简体" charset="-122"/>
                <a:ea typeface="方正行楷简体" charset="-122"/>
              </a:rPr>
              <a:t>气传导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。 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(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气体传声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)</a:t>
            </a:r>
            <a:endParaRPr lang="zh-CN" altLang="en-US" sz="2800" dirty="0">
              <a:latin typeface="方正行楷简体" charset="-122"/>
              <a:ea typeface="方正行楷简体" charset="-122"/>
            </a:endParaRPr>
          </a:p>
        </p:txBody>
      </p:sp>
      <p:pic>
        <p:nvPicPr>
          <p:cNvPr id="18436" name="图片 18435" descr="W020140910343440251320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9100" y="1502093"/>
            <a:ext cx="3503613" cy="27987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9458" name="Picture 3" descr="031040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875" y="1196975"/>
            <a:ext cx="4429125" cy="373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4"/>
          <p:cNvSpPr/>
          <p:nvPr/>
        </p:nvSpPr>
        <p:spPr>
          <a:xfrm>
            <a:off x="1062038" y="1400810"/>
            <a:ext cx="2303462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Arial" panose="020B0604020202020204" charset="-76"/>
              </a:rPr>
              <a:t>体验骨传导</a:t>
            </a:r>
          </a:p>
        </p:txBody>
      </p:sp>
      <p:sp>
        <p:nvSpPr>
          <p:cNvPr id="19460" name="TextBox 11278"/>
          <p:cNvSpPr txBox="1"/>
          <p:nvPr/>
        </p:nvSpPr>
        <p:spPr>
          <a:xfrm>
            <a:off x="1692275" y="4941888"/>
            <a:ext cx="6264275" cy="1371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dirty="0">
                <a:solidFill>
                  <a:srgbClr val="0000FF"/>
                </a:solidFill>
                <a:latin typeface="方正行楷简体" charset="-122"/>
                <a:ea typeface="方正行楷简体" charset="-122"/>
              </a:rPr>
              <a:t>声音通过头骨、颌骨也能传到听觉神经，引起听觉，物理学中把声音的这种传导方式叫</a:t>
            </a:r>
            <a:r>
              <a:rPr lang="zh-CN" altLang="en-US" sz="2800" dirty="0">
                <a:solidFill>
                  <a:srgbClr val="FF0000"/>
                </a:solidFill>
                <a:latin typeface="方正行楷简体" charset="-122"/>
                <a:ea typeface="方正行楷简体" charset="-122"/>
              </a:rPr>
              <a:t>骨传导 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。（固体传声）</a:t>
            </a:r>
            <a:endParaRPr lang="en-US" altLang="x-none" sz="2800" dirty="0">
              <a:latin typeface="方正行楷简体" charset="-122"/>
              <a:ea typeface="方正行楷简体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/>
      <p:bldP spid="19460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21506" name="Rectangle 4"/>
          <p:cNvSpPr/>
          <p:nvPr/>
        </p:nvSpPr>
        <p:spPr>
          <a:xfrm>
            <a:off x="939165" y="2060575"/>
            <a:ext cx="4983163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1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．声音是由物体振动产生的。</a:t>
            </a:r>
          </a:p>
        </p:txBody>
      </p:sp>
      <p:sp>
        <p:nvSpPr>
          <p:cNvPr id="21507" name="Rectangle 5"/>
          <p:cNvSpPr/>
          <p:nvPr/>
        </p:nvSpPr>
        <p:spPr>
          <a:xfrm>
            <a:off x="893128" y="3070225"/>
            <a:ext cx="7596187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2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．声音的传播需要依靠介质（气体、液体、固体），真空不能传声。</a:t>
            </a:r>
          </a:p>
        </p:txBody>
      </p:sp>
      <p:sp>
        <p:nvSpPr>
          <p:cNvPr id="21508" name="Rectangle 6"/>
          <p:cNvSpPr/>
          <p:nvPr/>
        </p:nvSpPr>
        <p:spPr>
          <a:xfrm>
            <a:off x="939165" y="4292600"/>
            <a:ext cx="5338763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3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．声速跟介质种类和温度有关。</a:t>
            </a:r>
          </a:p>
        </p:txBody>
      </p:sp>
      <p:sp>
        <p:nvSpPr>
          <p:cNvPr id="21509" name="Rectangle 7"/>
          <p:cNvSpPr/>
          <p:nvPr/>
        </p:nvSpPr>
        <p:spPr>
          <a:xfrm>
            <a:off x="888365" y="4940300"/>
            <a:ext cx="6408738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15</a:t>
            </a:r>
            <a:r>
              <a:rPr lang="en-US" altLang="x-none" sz="2800" b="1" baseline="38000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时， 空气中的声速为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340m/s</a:t>
            </a:r>
            <a:endParaRPr lang="en-US" altLang="x-none" sz="2800" b="1" dirty="0">
              <a:solidFill>
                <a:srgbClr val="FF3399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/>
      <p:bldP spid="21507" grpId="0" bldLvl="0"/>
      <p:bldP spid="2150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20482" name="矩形 20481"/>
          <p:cNvSpPr/>
          <p:nvPr/>
        </p:nvSpPr>
        <p:spPr>
          <a:xfrm>
            <a:off x="402590" y="1866583"/>
            <a:ext cx="8306435" cy="38398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以下实验现象中不能说明声音产生原因的是（     ）</a:t>
            </a:r>
          </a:p>
          <a:p>
            <a:pPr marL="342900" indent="-342900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打鼓时，放在鼓面上的沙粒不停地跳动</a:t>
            </a:r>
          </a:p>
          <a:p>
            <a:pPr marL="342900" indent="-342900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对着一张纸讲话，会发现纸也随着抖动起来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拨动吉它的琴弦发出声音，与琴弦接触的小纸片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会被弹开</a:t>
            </a:r>
          </a:p>
          <a:p>
            <a:pPr marL="342900" indent="-342900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拉小提琴时，琴弦调得越紧，发出的声音越高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7602220" y="1818005"/>
            <a:ext cx="46736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  <a:ea typeface="华文新魏" pitchFamily="2" charset="-122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81300" y="2019935"/>
            <a:ext cx="397319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600" dirty="0">
                <a:latin typeface="+mn-lt"/>
                <a:ea typeface="+mn-ea"/>
              </a:rPr>
              <a:t>本课结束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055" y="88265"/>
            <a:ext cx="301371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图形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8915" y="88265"/>
            <a:ext cx="702310" cy="702310"/>
          </a:xfrm>
          <a:prstGeom prst="rect">
            <a:avLst/>
          </a:prstGeom>
        </p:spPr>
      </p:pic>
      <p:pic>
        <p:nvPicPr>
          <p:cNvPr id="2" name="图片 1" descr="1bbbc8c04cbd3f6d751ab35a97585b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0955" y="3146425"/>
            <a:ext cx="4996180" cy="4187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6147" name="文本框 6146"/>
          <p:cNvSpPr txBox="1"/>
          <p:nvPr/>
        </p:nvSpPr>
        <p:spPr>
          <a:xfrm>
            <a:off x="2471103" y="3754755"/>
            <a:ext cx="6400800" cy="15541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accent2"/>
                </a:solidFill>
                <a:latin typeface="Arial" panose="020B0604020202020204" charset="-76"/>
              </a:rPr>
              <a:t>        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charset="-76"/>
              </a:rPr>
              <a:t>利用身边的物体做各种活动，使物体发声。观察、思考、总结物体发声时的共同特征。</a:t>
            </a:r>
          </a:p>
        </p:txBody>
      </p:sp>
      <p:sp>
        <p:nvSpPr>
          <p:cNvPr id="6148" name="矩形 6147"/>
          <p:cNvSpPr/>
          <p:nvPr/>
        </p:nvSpPr>
        <p:spPr>
          <a:xfrm rot="20400000">
            <a:off x="353378" y="1656080"/>
            <a:ext cx="3311525" cy="1366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6600" b="1"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6600000" scaled="1"/>
                  <a:tileRect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探究</a:t>
            </a:r>
          </a:p>
        </p:txBody>
      </p:sp>
      <p:sp>
        <p:nvSpPr>
          <p:cNvPr id="6149" name="矩形 6148"/>
          <p:cNvSpPr/>
          <p:nvPr/>
        </p:nvSpPr>
        <p:spPr>
          <a:xfrm>
            <a:off x="3983990" y="2386330"/>
            <a:ext cx="3363913" cy="1017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6999"/>
                    </a:srgbClr>
                  </a:outerShdw>
                </a:effectLst>
                <a:latin typeface="隶书" charset="0"/>
                <a:ea typeface="隶书" charset="0"/>
              </a:rPr>
              <a:t>想一想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7170" name="Rectangle 6"/>
          <p:cNvSpPr/>
          <p:nvPr/>
        </p:nvSpPr>
        <p:spPr>
          <a:xfrm>
            <a:off x="1925320" y="1263968"/>
            <a:ext cx="3384550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我们周围的声音</a:t>
            </a:r>
          </a:p>
        </p:txBody>
      </p:sp>
      <p:sp>
        <p:nvSpPr>
          <p:cNvPr id="7171" name="Rectangle 7"/>
          <p:cNvSpPr/>
          <p:nvPr/>
        </p:nvSpPr>
        <p:spPr>
          <a:xfrm>
            <a:off x="1853883" y="5469255"/>
            <a:ext cx="1800225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演奏古筝</a:t>
            </a:r>
          </a:p>
        </p:txBody>
      </p:sp>
      <p:pic>
        <p:nvPicPr>
          <p:cNvPr id="7172" name="Picture 19" descr="0270400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483" y="2168843"/>
            <a:ext cx="4030662" cy="2989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4" descr="AVSEQ04_20124316403"/>
          <p:cNvPicPr>
            <a:picLocks noChangeAspect="1"/>
          </p:cNvPicPr>
          <p:nvPr/>
        </p:nvPicPr>
        <p:blipFill>
          <a:blip r:embed="rId6" cstate="print"/>
          <a:srcRect t="3488" r="2730"/>
          <a:stretch>
            <a:fillRect/>
          </a:stretch>
        </p:blipFill>
        <p:spPr>
          <a:xfrm>
            <a:off x="4951095" y="2332355"/>
            <a:ext cx="3482975" cy="282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Rectangle 21"/>
          <p:cNvSpPr/>
          <p:nvPr/>
        </p:nvSpPr>
        <p:spPr>
          <a:xfrm>
            <a:off x="5957570" y="5516880"/>
            <a:ext cx="100965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海浪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8194" name="Rectangle 2"/>
          <p:cNvSpPr/>
          <p:nvPr/>
        </p:nvSpPr>
        <p:spPr>
          <a:xfrm>
            <a:off x="1814830" y="5693410"/>
            <a:ext cx="58324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这些发声物体有什么共同的特点？</a:t>
            </a:r>
          </a:p>
        </p:txBody>
      </p:sp>
      <p:sp>
        <p:nvSpPr>
          <p:cNvPr id="8195" name="Rectangle 3"/>
          <p:cNvSpPr/>
          <p:nvPr/>
        </p:nvSpPr>
        <p:spPr>
          <a:xfrm>
            <a:off x="1598930" y="4829810"/>
            <a:ext cx="12954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鸟鸣</a:t>
            </a:r>
          </a:p>
        </p:txBody>
      </p:sp>
      <p:sp>
        <p:nvSpPr>
          <p:cNvPr id="8196" name="Rectangle 7"/>
          <p:cNvSpPr/>
          <p:nvPr/>
        </p:nvSpPr>
        <p:spPr>
          <a:xfrm>
            <a:off x="5488305" y="4886960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切割金属</a:t>
            </a:r>
          </a:p>
        </p:txBody>
      </p:sp>
      <p:pic>
        <p:nvPicPr>
          <p:cNvPr id="8197" name="Picture 6" descr="MCj02271500000[1]">
            <a:hlinkClick r:id="" action="ppaction://noaction">
              <a:snd r:embed="rId5" name="MSSN00560A0000[1]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6768" y="1591310"/>
            <a:ext cx="2906712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4" descr="AVSEQ04_2012431640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23118" y="1518285"/>
            <a:ext cx="3581400" cy="2930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  <p:bldP spid="8195" grpId="0" bldLvl="0"/>
      <p:bldP spid="819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9218" name="Picture 9" descr="0270400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775" y="1917700"/>
            <a:ext cx="3489325" cy="3113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12"/>
          <p:cNvSpPr/>
          <p:nvPr/>
        </p:nvSpPr>
        <p:spPr>
          <a:xfrm>
            <a:off x="827088" y="1412875"/>
            <a:ext cx="7777162" cy="52117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实验</a:t>
            </a:r>
            <a:r>
              <a:rPr lang="en-US" altLang="x-none" sz="2800" b="1" dirty="0">
                <a:latin typeface="方正行楷简体" charset="-122"/>
                <a:ea typeface="方正行楷简体" charset="-122"/>
              </a:rPr>
              <a:t>1</a:t>
            </a:r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：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把橡皮筋张紧到一定程度后，用手拨动。</a:t>
            </a: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r>
              <a:rPr lang="zh-CN" altLang="en-US" sz="2800" dirty="0">
                <a:latin typeface="方正行楷简体" charset="-122"/>
                <a:ea typeface="方正行楷简体" charset="-122"/>
              </a:rPr>
              <a:t> （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1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）你听到声音了吗？</a:t>
            </a:r>
          </a:p>
          <a:p>
            <a:r>
              <a:rPr lang="zh-CN" altLang="en-US" sz="2800" dirty="0">
                <a:latin typeface="方正行楷简体" charset="-122"/>
                <a:ea typeface="方正行楷简体" charset="-122"/>
              </a:rPr>
              <a:t> （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2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）橡皮筋在做怎样的运动？</a:t>
            </a:r>
          </a:p>
          <a:p>
            <a:r>
              <a:rPr lang="zh-CN" altLang="en-US" sz="2800" dirty="0">
                <a:latin typeface="方正行楷简体" charset="-122"/>
                <a:ea typeface="方正行楷简体" charset="-122"/>
              </a:rPr>
              <a:t> （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3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）这声音是由什么引起的？</a:t>
            </a:r>
          </a:p>
          <a:p>
            <a:r>
              <a:rPr lang="zh-CN" altLang="en-US" sz="2800" dirty="0">
                <a:latin typeface="方正行楷简体" charset="-122"/>
                <a:ea typeface="方正行楷简体" charset="-122"/>
              </a:rPr>
              <a:t> （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4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）当橡皮筋停止振动时，你还能听到声音吗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0242" name="Rectangle 4"/>
          <p:cNvSpPr/>
          <p:nvPr/>
        </p:nvSpPr>
        <p:spPr>
          <a:xfrm>
            <a:off x="323850" y="1410653"/>
            <a:ext cx="8424863" cy="1371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实验</a:t>
            </a:r>
            <a:r>
              <a:rPr lang="en-US" altLang="x-none" sz="2800" b="1" dirty="0">
                <a:latin typeface="方正行楷简体" charset="-122"/>
                <a:ea typeface="方正行楷简体" charset="-122"/>
              </a:rPr>
              <a:t>2</a:t>
            </a:r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：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用一把尺，想办法使其发出声音，然后观察尺在发声时的现象，并用语言描述现象。当尺停止振动时，观察能否听到声音？</a:t>
            </a:r>
          </a:p>
        </p:txBody>
      </p:sp>
      <p:pic>
        <p:nvPicPr>
          <p:cNvPr id="10243" name="Picture 7" descr="0320400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8175" y="3210878"/>
            <a:ext cx="5473700" cy="2552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1266" name="Rectangle 3"/>
          <p:cNvSpPr/>
          <p:nvPr/>
        </p:nvSpPr>
        <p:spPr>
          <a:xfrm>
            <a:off x="685800" y="4968240"/>
            <a:ext cx="5183188" cy="647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楷体" panose="02010609060101010101" pitchFamily="1" charset="-122"/>
              </a:rPr>
              <a:t>声音是由于物体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1" charset="-122"/>
              </a:rPr>
              <a:t>振动</a:t>
            </a:r>
            <a:r>
              <a:rPr lang="zh-CN" altLang="en-US" sz="2800" b="1" dirty="0">
                <a:latin typeface="宋体" panose="02010600030101010101" pitchFamily="2" charset="-122"/>
                <a:ea typeface="楷体" panose="02010609060101010101" pitchFamily="1" charset="-122"/>
              </a:rPr>
              <a:t>而产生的。</a:t>
            </a:r>
          </a:p>
        </p:txBody>
      </p:sp>
      <p:sp>
        <p:nvSpPr>
          <p:cNvPr id="11267" name="Rectangle 7"/>
          <p:cNvSpPr/>
          <p:nvPr/>
        </p:nvSpPr>
        <p:spPr>
          <a:xfrm>
            <a:off x="684213" y="3958590"/>
            <a:ext cx="4248150" cy="5762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zh-CN" altLang="en-US" sz="2800" b="1">
                <a:latin typeface="宋体" panose="02010600030101010101" pitchFamily="2" charset="-122"/>
                <a:ea typeface="楷体" panose="02010609060101010101" pitchFamily="1" charset="-122"/>
              </a:rPr>
              <a:t>正在发声的物体叫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1" charset="-122"/>
              </a:rPr>
              <a:t>声源</a:t>
            </a:r>
            <a:r>
              <a:rPr lang="zh-CN" altLang="en-US" sz="2800" b="1">
                <a:latin typeface="宋体" panose="02010600030101010101" pitchFamily="2" charset="-122"/>
                <a:ea typeface="楷体" panose="02010609060101010101" pitchFamily="1" charset="-122"/>
              </a:rPr>
              <a:t>。</a:t>
            </a:r>
          </a:p>
        </p:txBody>
      </p:sp>
      <p:sp>
        <p:nvSpPr>
          <p:cNvPr id="11268" name="Rectangle 8"/>
          <p:cNvSpPr/>
          <p:nvPr/>
        </p:nvSpPr>
        <p:spPr>
          <a:xfrm>
            <a:off x="684213" y="1510665"/>
            <a:ext cx="7704137" cy="2138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实验</a:t>
            </a:r>
            <a:r>
              <a:rPr lang="en-US" altLang="x-none" sz="2800" b="1" dirty="0">
                <a:latin typeface="方正行楷简体" charset="-122"/>
                <a:ea typeface="方正行楷简体" charset="-122"/>
              </a:rPr>
              <a:t>3</a:t>
            </a:r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：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用两只手指轻轻地放在你的喉部，然后发出声。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方正行楷简体" charset="-122"/>
                <a:ea typeface="方正行楷简体" charset="-122"/>
              </a:rPr>
              <a:t>你能感觉到喉部在振动吗？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方正行楷简体" charset="-122"/>
                <a:ea typeface="方正行楷简体" charset="-122"/>
              </a:rPr>
              <a:t>你知道是什么部位在振动吗？</a:t>
            </a:r>
          </a:p>
        </p:txBody>
      </p:sp>
      <p:pic>
        <p:nvPicPr>
          <p:cNvPr id="11269" name="Picture 9" descr="027040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1808" y="2156778"/>
            <a:ext cx="2881312" cy="34591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2290" name="Picture 4" descr="暴风截屏201204240235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490" y="1539240"/>
            <a:ext cx="4105275" cy="328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6"/>
          <p:cNvSpPr txBox="1"/>
          <p:nvPr/>
        </p:nvSpPr>
        <p:spPr>
          <a:xfrm>
            <a:off x="1802765" y="5139690"/>
            <a:ext cx="5761038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宋体" panose="02010600030101010101" pitchFamily="2" charset="-122"/>
              </a:rPr>
              <a:t>我们用</a:t>
            </a:r>
            <a:r>
              <a:rPr lang="zh-CN" altLang="en-US" sz="2800">
                <a:solidFill>
                  <a:srgbClr val="FF3399"/>
                </a:solidFill>
                <a:latin typeface="宋体" panose="02010600030101010101" pitchFamily="2" charset="-122"/>
              </a:rPr>
              <a:t>转换法</a:t>
            </a:r>
            <a:r>
              <a:rPr lang="zh-CN" altLang="en-US" sz="2800">
                <a:latin typeface="宋体" panose="02010600030101010101" pitchFamily="2" charset="-122"/>
              </a:rPr>
              <a:t>把不容易观察到的现象间接表现出来。</a:t>
            </a:r>
            <a:endParaRPr lang="zh-CN" altLang="en-US" sz="280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12292" name="Text Box 6"/>
          <p:cNvSpPr txBox="1"/>
          <p:nvPr/>
        </p:nvSpPr>
        <p:spPr>
          <a:xfrm>
            <a:off x="4612640" y="2836228"/>
            <a:ext cx="4464050" cy="6238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楷体_GB2312" charset="-122"/>
                <a:ea typeface="楷体_GB2312" charset="-122"/>
              </a:rPr>
              <a:t>1.发声的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音叉是否在振动</a:t>
            </a:r>
            <a:r>
              <a:rPr lang="zh-CN" altLang="en-US" sz="2800" b="1" dirty="0">
                <a:latin typeface="宋体" panose="02010600030101010101" pitchFamily="2" charset="-122"/>
              </a:rPr>
              <a:t>？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12293" name="Text Box 6"/>
          <p:cNvSpPr txBox="1"/>
          <p:nvPr/>
        </p:nvSpPr>
        <p:spPr>
          <a:xfrm>
            <a:off x="4684078" y="3987165"/>
            <a:ext cx="3887787" cy="625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楷体_GB2312" charset="-122"/>
                <a:ea typeface="楷体_GB2312" charset="-122"/>
              </a:rPr>
              <a:t>2.乒乓球起什么作用</a:t>
            </a:r>
            <a:r>
              <a:rPr lang="zh-CN" altLang="en-US" sz="2800" b="1" dirty="0">
                <a:latin typeface="宋体" panose="02010600030101010101" pitchFamily="2" charset="-122"/>
              </a:rPr>
              <a:t>？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4612640" y="1683703"/>
            <a:ext cx="4449763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charset="-76"/>
              </a:rPr>
              <a:t>观察左图，尝试着做这个实验，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charset="-76"/>
              </a:rPr>
              <a:t>回答下列问题：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1229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3314" name="Picture 4" descr="0280400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0980" y="1457325"/>
            <a:ext cx="3292475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6"/>
          <p:cNvSpPr txBox="1"/>
          <p:nvPr/>
        </p:nvSpPr>
        <p:spPr>
          <a:xfrm>
            <a:off x="619443" y="2105025"/>
            <a:ext cx="4535487" cy="2565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方正行楷简体" charset="-122"/>
              </a:rPr>
              <a:t>实验：逐渐抽出玻璃罩里面的空气，注意声音的变化。</a:t>
            </a:r>
          </a:p>
          <a:p>
            <a:pPr marL="0" lvl="0" indent="0" eaLnBrk="1" hangingPunct="1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方正行楷简体" charset="-122"/>
              </a:rPr>
              <a:t>再让空气逐渐进入玻璃罩，注意声音的变化。</a:t>
            </a:r>
          </a:p>
        </p:txBody>
      </p:sp>
      <p:sp>
        <p:nvSpPr>
          <p:cNvPr id="13316" name="Text Box 6"/>
          <p:cNvSpPr txBox="1"/>
          <p:nvPr/>
        </p:nvSpPr>
        <p:spPr>
          <a:xfrm>
            <a:off x="1052830" y="5200650"/>
            <a:ext cx="7775575" cy="625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宋体" panose="02010600030101010101" pitchFamily="2" charset="-122"/>
                <a:ea typeface="方正行楷简体" charset="-122"/>
              </a:rPr>
              <a:t>结论</a:t>
            </a:r>
            <a:r>
              <a:rPr lang="zh-CN" altLang="en-US" sz="2800">
                <a:latin typeface="楷体_GB2312" charset="-122"/>
                <a:ea typeface="方正行楷简体" charset="-122"/>
              </a:rPr>
              <a:t>：空气能传播声音，</a:t>
            </a:r>
            <a:r>
              <a:rPr lang="zh-CN" altLang="en-US" sz="2800">
                <a:solidFill>
                  <a:srgbClr val="FF0000"/>
                </a:solidFill>
                <a:latin typeface="楷体_GB2312" charset="-122"/>
                <a:ea typeface="方正行楷简体" charset="-122"/>
              </a:rPr>
              <a:t>真空不能传声</a:t>
            </a:r>
            <a:r>
              <a:rPr lang="zh-CN" altLang="en-US" sz="2800">
                <a:latin typeface="楷体_GB2312" charset="-122"/>
                <a:ea typeface="方正行楷简体" charset="-122"/>
              </a:rPr>
              <a:t>。</a:t>
            </a:r>
            <a:endParaRPr lang="zh-CN" altLang="en-US" sz="2800">
              <a:solidFill>
                <a:srgbClr val="0066CC"/>
              </a:solidFill>
              <a:latin typeface="宋体" panose="02010600030101010101" pitchFamily="2" charset="-122"/>
              <a:ea typeface="方正行楷简体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l_h_f"/>
  <p:tag name="KSO_WM_UNIT_INDEX" val="1_1_1"/>
  <p:tag name="KSO_WM_UNIT_ID" val="custom596_6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42203"/>
  <p:tag name="MH_LIBRARY" val="GRAPHIC"/>
  <p:tag name="MH_ORDER" val="图片 6"/>
  <p:tag name="KSO_WM_TAG_VERSION" val="1.0"/>
  <p:tag name="KSO_WM_BEAUTIFY_FLAG" val="#wm#"/>
  <p:tag name="KSO_WM_UNIT_TYPE" val="i"/>
  <p:tag name="KSO_WM_UNIT_ID" val="258*i*0"/>
  <p:tag name="KSO_WM_TEMPLATE_CATEGORY" val="custom"/>
  <p:tag name="KSO_WM_TEMPLATE_INDEX" val="1601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全屏显示(4:3)</PresentationFormat>
  <Paragraphs>88</Paragraphs>
  <Slides>18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第二章 声现象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73</cp:revision>
  <dcterms:created xsi:type="dcterms:W3CDTF">2015-11-16T05:18:00Z</dcterms:created>
  <dcterms:modified xsi:type="dcterms:W3CDTF">2018-07-31T06:45:40Z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