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096" r:id="rId5"/>
    <p:sldId id="1288" r:id="rId6"/>
    <p:sldId id="1289" r:id="rId7"/>
    <p:sldId id="1290" r:id="rId8"/>
    <p:sldId id="1291" r:id="rId9"/>
    <p:sldId id="1292" r:id="rId10"/>
    <p:sldId id="1293" r:id="rId11"/>
    <p:sldId id="1294" r:id="rId12"/>
    <p:sldId id="1295" r:id="rId13"/>
    <p:sldId id="1296" r:id="rId14"/>
    <p:sldId id="1298" r:id="rId15"/>
    <p:sldId id="1299" r:id="rId16"/>
    <p:sldId id="1097" r:id="rId17"/>
    <p:sldId id="1301" r:id="rId18"/>
    <p:sldId id="1302" r:id="rId19"/>
    <p:sldId id="1303" r:id="rId20"/>
    <p:sldId id="1304" r:id="rId21"/>
    <p:sldId id="1305" r:id="rId22"/>
    <p:sldId id="1306" r:id="rId23"/>
    <p:sldId id="1307" r:id="rId24"/>
    <p:sldId id="1308" r:id="rId25"/>
    <p:sldId id="1309" r:id="rId26"/>
    <p:sldId id="1310" r:id="rId27"/>
    <p:sldId id="1311" r:id="rId28"/>
    <p:sldId id="1360" r:id="rId29"/>
    <p:sldId id="1361" r:id="rId30"/>
    <p:sldId id="1214" r:id="rId31"/>
    <p:sldId id="1362" r:id="rId32"/>
    <p:sldId id="1363" r:id="rId33"/>
    <p:sldId id="1364" r:id="rId34"/>
    <p:sldId id="1365" r:id="rId35"/>
    <p:sldId id="1366" r:id="rId36"/>
    <p:sldId id="1367" r:id="rId37"/>
    <p:sldId id="1153" r:id="rId38"/>
    <p:sldId id="1368" r:id="rId39"/>
    <p:sldId id="1370" r:id="rId40"/>
    <p:sldId id="1371" r:id="rId41"/>
    <p:sldId id="1372" r:id="rId42"/>
    <p:sldId id="1373" r:id="rId43"/>
    <p:sldId id="1374" r:id="rId44"/>
    <p:sldId id="1375" r:id="rId45"/>
  </p:sldIdLst>
  <p:sldSz cx="12192000" cy="6858000"/>
  <p:notesSz cx="6858000" cy="9144000"/>
  <p:custDataLst>
    <p:tags r:id="rId4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29"/>
        <p:guide pos="3840"/>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tags" Target="tags/tag3.xml" /><Relationship Id="rId47" Type="http://schemas.openxmlformats.org/officeDocument/2006/relationships/presProps" Target="presProps.xml" /><Relationship Id="rId48" Type="http://schemas.openxmlformats.org/officeDocument/2006/relationships/viewProps" Target="viewProps.xml" /><Relationship Id="rId49" Type="http://schemas.openxmlformats.org/officeDocument/2006/relationships/theme" Target="theme/theme1.xml" /><Relationship Id="rId5" Type="http://schemas.openxmlformats.org/officeDocument/2006/relationships/slide" Target="slides/slide2.xml" /><Relationship Id="rId50"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29.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29.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1.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2.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3.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5.jpeg" /><Relationship Id="rId3" Type="http://schemas.openxmlformats.org/officeDocument/2006/relationships/image" Target="../media/image16.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7.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9.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0.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1.png" /><Relationship Id="rId3" Type="http://schemas.openxmlformats.org/officeDocument/2006/relationships/image" Target="../media/image22.png" /><Relationship Id="rId4" Type="http://schemas.openxmlformats.org/officeDocument/2006/relationships/image" Target="../media/image23.pn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4.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25.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26.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image" Target="../media/image27.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 Id="rId3" Type="http://schemas.openxmlformats.org/officeDocument/2006/relationships/oleObject" Target="../embeddings/oleObject1.bin" TargetMode="Internal" /><Relationship Id="rId4" Type="http://schemas.openxmlformats.org/officeDocument/2006/relationships/image" Target="../media/image29.wmf" /><Relationship Id="rId5" Type="http://schemas.openxmlformats.org/officeDocument/2006/relationships/vmlDrawing" Target="../drawings/vmlDrawing1.v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2.bin" TargetMode="Internal" /><Relationship Id="rId3" Type="http://schemas.openxmlformats.org/officeDocument/2006/relationships/image" Target="../media/image29.wmf" /><Relationship Id="rId4" Type="http://schemas.openxmlformats.org/officeDocument/2006/relationships/vmlDrawing" Target="../drawings/vmlDrawing2.v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 Id="rId3" Type="http://schemas.openxmlformats.org/officeDocument/2006/relationships/image" Target="../media/image3.jpe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1.pn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pn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png" /><Relationship Id="rId3" Type="http://schemas.openxmlformats.org/officeDocument/2006/relationships/image" Target="../media/image6.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jpeg" /><Relationship Id="rId3" Type="http://schemas.openxmlformats.org/officeDocument/2006/relationships/image" Target="../media/image8.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0.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第七章　机械运动</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760095" y="1838960"/>
            <a:ext cx="10671810" cy="11988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11.一列长50 m的火车,以36 km/h的速度匀速通过一座铁桥,铁桥长1 150 m,则这列火车通过该桥要用多长时间?</a:t>
            </a: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21435"/>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1381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981075" y="3038475"/>
            <a:ext cx="9999345" cy="2306955"/>
          </a:xfrm>
          <a:prstGeom prst="rect">
            <a:avLst/>
          </a:prstGeom>
        </p:spPr>
        <p:txBody>
          <a:bodyPr wrap="square">
            <a:spAutoFit/>
          </a:bodyPr>
          <a:lstStyle/>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解:火车驶过的路程s=50 m+1 150 m=1 200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速度v=36 km/h=10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火车通过该桥的时间t= </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=120 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5" name="图片 4"/>
          <p:cNvPicPr>
            <a:picLocks noChangeAspect="1"/>
          </p:cNvPicPr>
          <p:nvPr/>
        </p:nvPicPr>
        <p:blipFill>
          <a:blip r:embed="rId2"/>
          <a:stretch>
            <a:fillRect/>
          </a:stretch>
        </p:blipFill>
        <p:spPr>
          <a:xfrm>
            <a:off x="4273550" y="4637405"/>
            <a:ext cx="1460500" cy="7080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760095" y="1838960"/>
            <a:ext cx="10671810" cy="175323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12.在平直的路面上,一辆汽车正匀速驶向一座高山,司机鸣笛6 s后听到回声,若汽车行驶的速度是20 m/s,则汽车司机听到回声时距离高山有多远?(已知声音在空气中的传播速度是340 m/s)</a:t>
            </a: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21435"/>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1381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981075" y="3579495"/>
            <a:ext cx="10812145" cy="2306955"/>
          </a:xfrm>
          <a:prstGeom prst="rect">
            <a:avLst/>
          </a:prstGeom>
        </p:spPr>
        <p:txBody>
          <a:bodyPr wrap="square">
            <a:spAutoFit/>
          </a:bodyPr>
          <a:lstStyle/>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解:在6 s时间内,汽车行驶的距离s</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t=20 m/s×6 s=120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声音传播的距离s</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t=340 m/s×6 s=2 040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设汽车司机听到回声时与高山间的距离为s,则2s=s</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所以s=                       =960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4" name="图片 3"/>
          <p:cNvPicPr>
            <a:picLocks noChangeAspect="1"/>
          </p:cNvPicPr>
          <p:nvPr/>
        </p:nvPicPr>
        <p:blipFill>
          <a:blip r:embed="rId2"/>
          <a:stretch>
            <a:fillRect/>
          </a:stretch>
        </p:blipFill>
        <p:spPr>
          <a:xfrm>
            <a:off x="2397125" y="5422900"/>
            <a:ext cx="2765425" cy="6953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测量物体的平均速度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4</a:t>
            </a:r>
            <a:endParaRPr lang="en-US">
              <a:solidFill>
                <a:schemeClr val="bg1"/>
              </a:solidFill>
              <a:sym typeface="+mn-lt"/>
            </a:endParaRPr>
          </a:p>
        </p:txBody>
      </p:sp>
      <p:sp>
        <p:nvSpPr>
          <p:cNvPr id="6" name="矩形 5"/>
          <p:cNvSpPr/>
          <p:nvPr/>
        </p:nvSpPr>
        <p:spPr>
          <a:xfrm>
            <a:off x="819785" y="1074420"/>
            <a:ext cx="1061212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13.[2014河南,19]在如图所示的斜面上测量小车运动的平均速度.让小车从斜面的A点由静止开始下滑,分别测出小车到达B点和C点的时间,即可测出不同阶段的平均速度.</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(1)图中AB段的路程s</a:t>
            </a:r>
            <a:r>
              <a:rPr sz="2400" baseline="-25000">
                <a:latin typeface="宋体" panose="02010600030101010101" pitchFamily="2" charset="-122"/>
                <a:ea typeface="宋体" panose="02010600030101010101" pitchFamily="2" charset="-122"/>
              </a:rPr>
              <a:t>AB</a:t>
            </a:r>
            <a:r>
              <a:rPr sz="2400">
                <a:latin typeface="宋体" panose="02010600030101010101" pitchFamily="2" charset="-122"/>
                <a:ea typeface="宋体" panose="02010600030101010101" pitchFamily="2" charset="-122"/>
              </a:rPr>
              <a:t>=</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cm,如果测得时间t</a:t>
            </a:r>
            <a:r>
              <a:rPr sz="2400" u="sng" baseline="-25000">
                <a:latin typeface="宋体" panose="02010600030101010101" pitchFamily="2" charset="-122"/>
                <a:ea typeface="宋体" panose="02010600030101010101" pitchFamily="2" charset="-122"/>
              </a:rPr>
              <a:t>AB</a:t>
            </a:r>
            <a:r>
              <a:rPr sz="2400">
                <a:latin typeface="宋体" panose="02010600030101010101" pitchFamily="2" charset="-122"/>
                <a:ea typeface="宋体" panose="02010600030101010101" pitchFamily="2" charset="-122"/>
              </a:rPr>
              <a:t>=1.6 s,则AB段的平均速度v</a:t>
            </a:r>
            <a:r>
              <a:rPr sz="2400" baseline="-25000">
                <a:latin typeface="宋体" panose="02010600030101010101" pitchFamily="2" charset="-122"/>
                <a:ea typeface="宋体" panose="02010600030101010101" pitchFamily="2" charset="-122"/>
              </a:rPr>
              <a:t>AB</a:t>
            </a:r>
            <a:r>
              <a:rPr sz="2400">
                <a:latin typeface="宋体" panose="02010600030101010101" pitchFamily="2" charset="-122"/>
                <a:ea typeface="宋体" panose="02010600030101010101" pitchFamily="2" charset="-122"/>
              </a:rPr>
              <a:t>=</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cm/s. </a:t>
            </a:r>
            <a:endParaRPr sz="2400">
              <a:latin typeface="宋体" panose="02010600030101010101" pitchFamily="2" charset="-122"/>
              <a:ea typeface="宋体" panose="02010600030101010101" pitchFamily="2" charset="-122"/>
            </a:endParaRPr>
          </a:p>
        </p:txBody>
      </p:sp>
      <p:pic>
        <p:nvPicPr>
          <p:cNvPr id="707" name="15liquli-78.jpg" descr="id:2147499350;FounderCES"/>
          <p:cNvPicPr>
            <a:picLocks noChangeAspect="1"/>
          </p:cNvPicPr>
          <p:nvPr/>
        </p:nvPicPr>
        <p:blipFill>
          <a:blip r:embed="rId2"/>
          <a:stretch>
            <a:fillRect/>
          </a:stretch>
        </p:blipFill>
        <p:spPr>
          <a:xfrm>
            <a:off x="2932430" y="2839085"/>
            <a:ext cx="6546850" cy="1798955"/>
          </a:xfrm>
          <a:prstGeom prst="rect">
            <a:avLst/>
          </a:prstGeom>
        </p:spPr>
      </p:pic>
      <p:sp>
        <p:nvSpPr>
          <p:cNvPr id="3" name="矩形 2"/>
          <p:cNvSpPr/>
          <p:nvPr/>
        </p:nvSpPr>
        <p:spPr>
          <a:xfrm>
            <a:off x="4042410" y="4936490"/>
            <a:ext cx="10052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40.0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845310" y="5507990"/>
            <a:ext cx="10052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25</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测量物体的平均速度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4</a:t>
            </a:r>
            <a:endParaRPr lang="en-US">
              <a:solidFill>
                <a:schemeClr val="bg1"/>
              </a:solidFill>
              <a:sym typeface="+mn-lt"/>
            </a:endParaRPr>
          </a:p>
        </p:txBody>
      </p:sp>
      <p:sp>
        <p:nvSpPr>
          <p:cNvPr id="6" name="矩形 5"/>
          <p:cNvSpPr/>
          <p:nvPr/>
        </p:nvSpPr>
        <p:spPr>
          <a:xfrm>
            <a:off x="819785" y="1074420"/>
            <a:ext cx="10612120" cy="341503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(2)在测量小车到达B点的时间时,如果小车过了B点才停止计时,测得AB段平均速度v</a:t>
            </a:r>
            <a:r>
              <a:rPr sz="2400" baseline="-25000">
                <a:latin typeface="宋体" panose="02010600030101010101" pitchFamily="2" charset="-122"/>
                <a:ea typeface="宋体" panose="02010600030101010101" pitchFamily="2" charset="-122"/>
              </a:rPr>
              <a:t>AB</a:t>
            </a:r>
            <a:r>
              <a:rPr sz="2400">
                <a:latin typeface="宋体" panose="02010600030101010101" pitchFamily="2" charset="-122"/>
                <a:ea typeface="宋体" panose="02010600030101010101" pitchFamily="2" charset="-122"/>
              </a:rPr>
              <a:t>会偏</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(3)为了测量小车运动过程中下半程的平均速度,某同学让小车从B点由静止释放,测出小车到达C点的时间,从而计算出小车运动过程中下半程的平均速度.他的做法正确吗?</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;理由是:</a:t>
            </a:r>
            <a:r>
              <a:rPr lang="en-US" sz="2400">
                <a:latin typeface="宋体" panose="02010600030101010101" pitchFamily="2" charset="-122"/>
                <a:ea typeface="宋体" panose="02010600030101010101" pitchFamily="2" charset="-122"/>
              </a:rPr>
              <a:t>_________________________________</a:t>
            </a:r>
            <a:endParaRPr lang="en-US" sz="2400">
              <a:latin typeface="宋体" panose="02010600030101010101" pitchFamily="2" charset="-122"/>
              <a:ea typeface="宋体" panose="02010600030101010101" pitchFamily="2" charset="-122"/>
            </a:endParaRPr>
          </a:p>
          <a:p>
            <a:pPr fontAlgn="auto">
              <a:lnSpc>
                <a:spcPct val="150000"/>
              </a:lnSpc>
            </a:pPr>
            <a:r>
              <a:rPr lang="en-US" sz="2400">
                <a:latin typeface="宋体" panose="02010600030101010101" pitchFamily="2" charset="-122"/>
                <a:ea typeface="宋体" panose="02010600030101010101" pitchFamily="2" charset="-122"/>
              </a:rPr>
              <a:t>______________________________</a:t>
            </a:r>
            <a:r>
              <a:rPr lang="en-US" sz="2400" u="sng">
                <a:latin typeface="宋体" panose="02010600030101010101" pitchFamily="2" charset="-122"/>
                <a:ea typeface="宋体" panose="02010600030101010101" pitchFamily="2" charset="-122"/>
              </a:rPr>
              <a:t>                                _</a:t>
            </a:r>
            <a:r>
              <a:rPr lang="en-US" sz="2400">
                <a:latin typeface="宋体" panose="02010600030101010101" pitchFamily="2" charset="-122"/>
                <a:ea typeface="宋体" panose="02010600030101010101" pitchFamily="2" charset="-122"/>
              </a:rPr>
              <a:t>____</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p:txBody>
      </p:sp>
      <p:sp>
        <p:nvSpPr>
          <p:cNvPr id="2" name="矩形 1"/>
          <p:cNvSpPr/>
          <p:nvPr/>
        </p:nvSpPr>
        <p:spPr>
          <a:xfrm>
            <a:off x="3445510" y="3348990"/>
            <a:ext cx="15125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不正确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2620010" y="1647190"/>
            <a:ext cx="10052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437630" y="3348990"/>
            <a:ext cx="47771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小车从A到C的过程中通过B点时的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926465" y="3809365"/>
            <a:ext cx="102882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速度</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不为0(或小车通过AC段的时间与AB段的时间之差才是下半程BC段的时间)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4"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219075" y="852805"/>
            <a:ext cx="11753850" cy="2861310"/>
          </a:xfrm>
          <a:prstGeom prst="rect">
            <a:avLst/>
          </a:prstGeom>
        </p:spPr>
        <p:txBody>
          <a:bodyPr wrap="square">
            <a:spAutoFit/>
          </a:bodyPr>
          <a:lstStyle/>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mn-ea"/>
                <a:cs typeface="宋体" panose="02010600030101010101" pitchFamily="2" charset="-122"/>
              </a:rPr>
              <a:t>长度的测量</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(1)测量工具:刻度尺、皮尺、卷尺、游标卡尺、螺旋测微器等.</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(2)长度单位:</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a.基本单位:</a:t>
            </a:r>
            <a:r>
              <a:rPr sz="2400" u="sng">
                <a:latin typeface="宋体" panose="02010600030101010101" pitchFamily="2" charset="-122"/>
                <a:ea typeface="宋体" panose="02010600030101010101" pitchFamily="2" charset="-122"/>
                <a:cs typeface="宋体" panose="02010600030101010101" pitchFamily="2" charset="-122"/>
              </a:rPr>
              <a:t>①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b.常用单位:千米(km)、分米(dm)、厘米(cm)、毫米(mm)、微米(μm)、纳米(nm).</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c.单位换算:</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711" name="18WHLWJJZKBWL27.jpg" descr="id:2147499378;FounderCES"/>
          <p:cNvPicPr>
            <a:picLocks noChangeAspect="1"/>
          </p:cNvPicPr>
          <p:nvPr/>
        </p:nvPicPr>
        <p:blipFill>
          <a:blip r:embed="rId2"/>
          <a:stretch>
            <a:fillRect/>
          </a:stretch>
        </p:blipFill>
        <p:spPr>
          <a:xfrm>
            <a:off x="3126740" y="4139565"/>
            <a:ext cx="4990465" cy="1518285"/>
          </a:xfrm>
          <a:prstGeom prst="rect">
            <a:avLst/>
          </a:prstGeom>
        </p:spPr>
      </p:pic>
      <p:sp>
        <p:nvSpPr>
          <p:cNvPr id="2" name="矩形 1"/>
          <p:cNvSpPr/>
          <p:nvPr/>
        </p:nvSpPr>
        <p:spPr>
          <a:xfrm>
            <a:off x="2429510" y="2053590"/>
            <a:ext cx="15125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米(m)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559435" y="1216660"/>
            <a:ext cx="1141349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(3)常见长度的估测:</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黑板的长度约2.5 m;</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篮球的直径约24 cm;</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成年人的手掌宽度约1 dm;</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课桌的高度约80</a:t>
            </a:r>
            <a:r>
              <a:rPr sz="2400" u="sng">
                <a:latin typeface="宋体" panose="02010600030101010101" pitchFamily="2" charset="-122"/>
                <a:ea typeface="宋体" panose="02010600030101010101" pitchFamily="2" charset="-122"/>
                <a:cs typeface="宋体" panose="02010600030101010101" pitchFamily="2" charset="-122"/>
              </a:rPr>
              <a:t>②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教室每层楼的高度约3</a:t>
            </a:r>
            <a:r>
              <a:rPr sz="2400" u="sng">
                <a:latin typeface="宋体" panose="02010600030101010101" pitchFamily="2" charset="-122"/>
                <a:ea typeface="宋体" panose="02010600030101010101" pitchFamily="2" charset="-122"/>
                <a:cs typeface="宋体" panose="02010600030101010101" pitchFamily="2" charset="-122"/>
              </a:rPr>
              <a:t>③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中学生的身高约160</a:t>
            </a:r>
            <a:r>
              <a:rPr sz="2400" u="sng">
                <a:latin typeface="宋体" panose="02010600030101010101" pitchFamily="2" charset="-122"/>
                <a:ea typeface="宋体" panose="02010600030101010101" pitchFamily="2" charset="-122"/>
                <a:cs typeface="宋体" panose="02010600030101010101" pitchFamily="2" charset="-122"/>
              </a:rPr>
              <a:t>④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成年人的步距约0.6 m.</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3140710" y="3524885"/>
            <a:ext cx="15125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942080" y="4069715"/>
            <a:ext cx="15125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509010" y="4530090"/>
            <a:ext cx="15125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219075" y="852805"/>
            <a:ext cx="11753850" cy="6451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(4)刻度尺的使用与读数(五“对”原则):</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712" name="2019-4-1A.jpg" descr="id:2147499385;FounderCES"/>
          <p:cNvPicPr>
            <a:picLocks noChangeAspect="1"/>
          </p:cNvPicPr>
          <p:nvPr/>
        </p:nvPicPr>
        <p:blipFill>
          <a:blip r:embed="rId2"/>
          <a:stretch>
            <a:fillRect/>
          </a:stretch>
        </p:blipFill>
        <p:spPr>
          <a:xfrm>
            <a:off x="219075" y="2485390"/>
            <a:ext cx="4695190" cy="1986915"/>
          </a:xfrm>
          <a:prstGeom prst="rect">
            <a:avLst/>
          </a:prstGeom>
        </p:spPr>
      </p:pic>
      <p:pic>
        <p:nvPicPr>
          <p:cNvPr id="713" name="18WHLWJJZKBWL28.jpg" descr="id:2147499392;FounderCES"/>
          <p:cNvPicPr>
            <a:picLocks noChangeAspect="1"/>
          </p:cNvPicPr>
          <p:nvPr/>
        </p:nvPicPr>
        <p:blipFill>
          <a:blip r:embed="rId3"/>
          <a:stretch>
            <a:fillRect/>
          </a:stretch>
        </p:blipFill>
        <p:spPr>
          <a:xfrm>
            <a:off x="5158740" y="1602105"/>
            <a:ext cx="6566535" cy="3754120"/>
          </a:xfrm>
          <a:prstGeom prst="rect">
            <a:avLst/>
          </a:prstGeom>
        </p:spPr>
      </p:pic>
      <p:sp>
        <p:nvSpPr>
          <p:cNvPr id="2" name="矩形 1"/>
          <p:cNvSpPr/>
          <p:nvPr/>
        </p:nvSpPr>
        <p:spPr>
          <a:xfrm>
            <a:off x="3646170" y="2485390"/>
            <a:ext cx="1512570" cy="398780"/>
          </a:xfrm>
          <a:prstGeom prst="rect">
            <a:avLst/>
          </a:prstGeom>
        </p:spPr>
        <p:txBody>
          <a:bodyPr wrap="square">
            <a:spAutoFit/>
          </a:bodyPr>
          <a:lstStyle/>
          <a:p>
            <a:pPr algn="l"/>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30</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2442210" y="3870960"/>
            <a:ext cx="1512570" cy="398780"/>
          </a:xfrm>
          <a:prstGeom prst="rect">
            <a:avLst/>
          </a:prstGeom>
        </p:spPr>
        <p:txBody>
          <a:bodyPr wrap="square">
            <a:spAutoFit/>
          </a:bodyPr>
          <a:lstStyle/>
          <a:p>
            <a:pPr algn="l"/>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246110" y="1845945"/>
            <a:ext cx="1512570" cy="398780"/>
          </a:xfrm>
          <a:prstGeom prst="rect">
            <a:avLst/>
          </a:prstGeom>
        </p:spPr>
        <p:txBody>
          <a:bodyPr wrap="squar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大于</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8690610" y="3410585"/>
            <a:ext cx="1512570" cy="398780"/>
          </a:xfrm>
          <a:prstGeom prst="rect">
            <a:avLst/>
          </a:prstGeom>
        </p:spPr>
        <p:txBody>
          <a:bodyPr wrap="squar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8157210" y="4239260"/>
            <a:ext cx="1512570" cy="398780"/>
          </a:xfrm>
          <a:prstGeom prst="rect">
            <a:avLst/>
          </a:prstGeom>
        </p:spPr>
        <p:txBody>
          <a:bodyPr wrap="squar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分度值</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10049510" y="4807585"/>
            <a:ext cx="1512570" cy="398780"/>
          </a:xfrm>
          <a:prstGeom prst="rect">
            <a:avLst/>
          </a:prstGeom>
        </p:spPr>
        <p:txBody>
          <a:bodyPr wrap="squar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单位</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8" grpId="0"/>
      <p:bldP spid="9"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1528445" y="2099945"/>
            <a:ext cx="6457950" cy="286131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小宇在用刻度尺测量一铅笔的长度时,特意从三个不同角度进行读数,如图所示.他发现三种读数结果并不一样.你认为正确的读数角度应该是图中的</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11</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(选填“甲”“乙”或“丙”),该铅笔的长度是</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12</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cm.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圆角矩形 36"/>
          <p:cNvSpPr/>
          <p:nvPr/>
        </p:nvSpPr>
        <p:spPr>
          <a:xfrm>
            <a:off x="1213485" y="1333500"/>
            <a:ext cx="1021143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685385"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易失分点</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719" name="21bzkwl7z-3.jpg" descr="id:2147499420;FounderCES"/>
          <p:cNvPicPr>
            <a:picLocks noChangeAspect="1"/>
          </p:cNvPicPr>
          <p:nvPr/>
        </p:nvPicPr>
        <p:blipFill>
          <a:blip r:embed="rId2"/>
          <a:stretch>
            <a:fillRect/>
          </a:stretch>
        </p:blipFill>
        <p:spPr>
          <a:xfrm>
            <a:off x="8204835" y="2682240"/>
            <a:ext cx="2788285" cy="1856740"/>
          </a:xfrm>
          <a:prstGeom prst="rect">
            <a:avLst/>
          </a:prstGeom>
        </p:spPr>
      </p:pic>
      <p:sp>
        <p:nvSpPr>
          <p:cNvPr id="3" name="矩形 2"/>
          <p:cNvSpPr/>
          <p:nvPr/>
        </p:nvSpPr>
        <p:spPr>
          <a:xfrm>
            <a:off x="3178810" y="3870960"/>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乙</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5858510" y="4331335"/>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3.50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530225" y="1043940"/>
            <a:ext cx="10890250" cy="544639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(5)特殊的测量方法</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a.累积法:测量细钢丝直径、纸张厚度等微小长度时,先测出n个相同长度的物体的总长度L,则有l=</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13</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b.滚轮法:待测的长度是弯曲的,并且在长度很长的情况下,无法直接测量,可采用滚轮法.例如,测环形跑道的路程,可以先测出一个轮的周长C,再用轮在待测的路程上滚动,记下滚动的圈数n,则有s=</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14</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c.化曲为直法:用此方法测弯曲的物体长度、弧长等较方便.具体做法:将柔软的无弹性的细线与被测物体的弯曲部分重合,并在细线上标出与被测弯曲部分重合的起、终点,然后把细线拉直,用直尺测出其长度即为被测物体弯曲部分的长度.</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6336665" y="4226560"/>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3.50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4" name="图片 3"/>
          <p:cNvPicPr>
            <a:picLocks noChangeAspect="1"/>
          </p:cNvPicPr>
          <p:nvPr/>
        </p:nvPicPr>
        <p:blipFill>
          <a:blip r:embed="rId2"/>
          <a:stretch>
            <a:fillRect/>
          </a:stretch>
        </p:blipFill>
        <p:spPr>
          <a:xfrm>
            <a:off x="4344035" y="2195195"/>
            <a:ext cx="373380" cy="78994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530225" y="1043940"/>
            <a:ext cx="898906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宋体" panose="02010600030101010101" pitchFamily="2" charset="-122"/>
              </a:rPr>
              <a:t>时间的测量</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(1)时间的单位:</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a.基本单位:</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15</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b.常用单位:时(h)、分(min).</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c.单位换算:1 h=</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16</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min,1 min=</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17</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s.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(2)停表的读数方法:</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a.先观察表盘:如图所示,小盘内示数的单位为分,指针转一圈的时间是15 min,分度值为</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18</a:t>
            </a:r>
            <a:r>
              <a:rPr lang="zh-CN" sz="2400" u="sng">
                <a:latin typeface="宋体" panose="02010600030101010101" pitchFamily="2" charset="-122"/>
                <a:ea typeface="宋体" panose="02010600030101010101" pitchFamily="2" charset="-122"/>
                <a:cs typeface="宋体" panose="02010600030101010101" pitchFamily="2" charset="-122"/>
              </a:rPr>
              <a:t>）   </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min,大盘内示数的单位为秒,指针转一圈的时间为30 s,分度值为</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19</a:t>
            </a:r>
            <a:r>
              <a:rPr lang="zh-CN" sz="2400" u="sng">
                <a:latin typeface="宋体" panose="02010600030101010101" pitchFamily="2" charset="-122"/>
                <a:ea typeface="宋体" panose="02010600030101010101" pitchFamily="2" charset="-122"/>
                <a:cs typeface="宋体" panose="02010600030101010101" pitchFamily="2" charset="-122"/>
              </a:rPr>
              <a:t>）    </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s. </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725" name="18WHLWJJZKBWL29.jpg" descr="id:2147499427;FounderCES"/>
          <p:cNvPicPr>
            <a:picLocks noChangeAspect="1"/>
          </p:cNvPicPr>
          <p:nvPr/>
        </p:nvPicPr>
        <p:blipFill>
          <a:blip r:embed="rId2"/>
          <a:stretch>
            <a:fillRect/>
          </a:stretch>
        </p:blipFill>
        <p:spPr>
          <a:xfrm>
            <a:off x="9519920" y="3399155"/>
            <a:ext cx="2396490" cy="2124710"/>
          </a:xfrm>
          <a:prstGeom prst="rect">
            <a:avLst/>
          </a:prstGeom>
        </p:spPr>
      </p:pic>
      <p:sp>
        <p:nvSpPr>
          <p:cNvPr id="2" name="矩形 1"/>
          <p:cNvSpPr/>
          <p:nvPr/>
        </p:nvSpPr>
        <p:spPr>
          <a:xfrm>
            <a:off x="3021965" y="2118360"/>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秒(s)</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365365" y="3352165"/>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745865" y="3399155"/>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268470" y="4975860"/>
            <a:ext cx="1512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108065" y="543623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0.1</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p:bldP spid="6" grpId="0"/>
      <p:bldP spid="8"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长度的测量</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002030"/>
            <a:ext cx="10671810" cy="5631180"/>
          </a:xfrm>
          <a:prstGeom prst="rect">
            <a:avLst/>
          </a:prstGeom>
        </p:spPr>
        <p:txBody>
          <a:bodyPr wrap="square">
            <a:spAutoFit/>
          </a:bodyPr>
          <a:lstStyle/>
          <a:p>
            <a:pPr fontAlgn="auto">
              <a:lnSpc>
                <a:spcPct val="150000"/>
              </a:lnSpc>
            </a:pPr>
            <a:r>
              <a:rPr sz="2400" b="1">
                <a:latin typeface="+mn-ea"/>
                <a:cs typeface="+mn-ea"/>
              </a:rPr>
              <a:t>类型1　用刻度尺测长度</a:t>
            </a:r>
            <a:endParaRPr sz="2400" b="1">
              <a:latin typeface="+mn-ea"/>
              <a:cs typeface="+mn-ea"/>
            </a:endParaRPr>
          </a:p>
          <a:p>
            <a:pPr fontAlgn="auto">
              <a:lnSpc>
                <a:spcPct val="150000"/>
              </a:lnSpc>
            </a:pPr>
            <a:r>
              <a:rPr sz="2400">
                <a:latin typeface="宋体" panose="02010600030101010101" pitchFamily="2" charset="-122"/>
                <a:ea typeface="宋体" panose="02010600030101010101" pitchFamily="2" charset="-122"/>
              </a:rPr>
              <a:t>1.[2016河南,17(1)]测量是生活和学习中的一项基本技能.如图所示,用刻度尺测量铅笔的长度,读数为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cm.一次测量可能误差较大,为了减小误差,应当</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2.[2015河南,1]物理是以实验为基础的学科,实验时测量工具必不可少,请写出一种测量工具及其测量的物理量名称.测量工具:</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.物理量名称:</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p:txBody>
      </p:sp>
      <p:pic>
        <p:nvPicPr>
          <p:cNvPr id="695" name="2016hnwl-12.jpg" descr="id:2147499266;FounderCES"/>
          <p:cNvPicPr>
            <a:picLocks noChangeAspect="1"/>
          </p:cNvPicPr>
          <p:nvPr/>
        </p:nvPicPr>
        <p:blipFill>
          <a:blip r:embed="rId2"/>
          <a:stretch>
            <a:fillRect/>
          </a:stretch>
        </p:blipFill>
        <p:spPr>
          <a:xfrm>
            <a:off x="4157345" y="3416300"/>
            <a:ext cx="2933065" cy="1287145"/>
          </a:xfrm>
          <a:prstGeom prst="rect">
            <a:avLst/>
          </a:prstGeom>
        </p:spPr>
      </p:pic>
      <p:sp>
        <p:nvSpPr>
          <p:cNvPr id="2" name="矩形 1"/>
          <p:cNvSpPr/>
          <p:nvPr/>
        </p:nvSpPr>
        <p:spPr>
          <a:xfrm>
            <a:off x="4157345" y="2221230"/>
            <a:ext cx="11982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12.02</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1269365" y="2687955"/>
            <a:ext cx="30162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多次测量求平均值</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846060" y="5389880"/>
            <a:ext cx="11125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刻度尺</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572895" y="5930265"/>
            <a:ext cx="8940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长度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8"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530225" y="1043940"/>
            <a:ext cx="1104138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b.确定小盘的示数:小盘内指针刚好经过的刻度线所表示的时间即为小盘的示数.</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c.确定大盘的示数:若小盘内指针处于前0.5 min 内,则大盘内示数在0</a:t>
            </a:r>
            <a:r>
              <a:rPr sz="2400">
                <a:latin typeface="+mn-ea"/>
                <a:cs typeface="宋体" panose="02010600030101010101" pitchFamily="2" charset="-122"/>
              </a:rPr>
              <a:t>~</a:t>
            </a:r>
            <a:r>
              <a:rPr sz="2400">
                <a:latin typeface="宋体" panose="02010600030101010101" pitchFamily="2" charset="-122"/>
                <a:ea typeface="宋体" panose="02010600030101010101" pitchFamily="2" charset="-122"/>
                <a:cs typeface="宋体" panose="02010600030101010101" pitchFamily="2" charset="-122"/>
              </a:rPr>
              <a:t>30 s读数,若小盘内指针处于后0.5 min 内,则大盘内示数在30</a:t>
            </a:r>
            <a:r>
              <a:rPr lang="en-US" sz="2400">
                <a:latin typeface="+mn-ea"/>
                <a:cs typeface="宋体" panose="02010600030101010101" pitchFamily="2" charset="-122"/>
              </a:rPr>
              <a:t>~</a:t>
            </a:r>
            <a:r>
              <a:rPr sz="2400">
                <a:latin typeface="宋体" panose="02010600030101010101" pitchFamily="2" charset="-122"/>
                <a:ea typeface="宋体" panose="02010600030101010101" pitchFamily="2" charset="-122"/>
                <a:cs typeface="宋体" panose="02010600030101010101" pitchFamily="2" charset="-122"/>
              </a:rPr>
              <a:t>60 s读数.</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d.读数:停表示数=小盘示数+大盘示数.图中停表的示数为</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20</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min</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21</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s.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(3)常见时间的估测:</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正常人的脉搏1 min跳动约70次;</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中学生百米测试的成绩约为15 s;</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演奏一遍国歌的时间约为46 s.</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1370965" y="335216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38.5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168765" y="273875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长度和时间的测量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530225" y="1043940"/>
            <a:ext cx="11041380" cy="6451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mn-ea"/>
                <a:cs typeface="宋体" panose="02010600030101010101" pitchFamily="2" charset="-122"/>
              </a:rPr>
              <a:t>误差与错误</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1008380" y="2108200"/>
          <a:ext cx="9918700" cy="4166235"/>
        </p:xfrm>
        <a:graphic>
          <a:graphicData uri="http://schemas.openxmlformats.org/drawingml/2006/table">
            <a:tbl>
              <a:tblPr firstRow="1" bandRow="1">
                <a:tableStyleId>{5940675A-B579-460E-94D1-54222C63F5DA}</a:tableStyleId>
              </a:tblPr>
              <a:tblGrid>
                <a:gridCol w="1983740"/>
                <a:gridCol w="3966845"/>
                <a:gridCol w="3968115"/>
              </a:tblGrid>
              <a:tr h="54864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误差</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错误</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8460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产生原因</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仪器不精密;实验方法不完善;读数有偏差</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不遵守仪器使用规则;读数、记录数据时粗心</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675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能否避免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不能避免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能避免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2623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减小或避免的方法</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选用精密的仪器;改进测量方法;多次测量求平均值</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采用正确的测量方法</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运动的描述</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16" name="矩形 15"/>
          <p:cNvSpPr/>
          <p:nvPr/>
        </p:nvSpPr>
        <p:spPr>
          <a:xfrm>
            <a:off x="575310" y="1791970"/>
            <a:ext cx="11041380" cy="230695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mn-ea"/>
                <a:cs typeface="+mn-ea"/>
              </a:rPr>
              <a:t>机械运动:</a:t>
            </a:r>
            <a:r>
              <a:rPr sz="2400">
                <a:latin typeface="宋体" panose="02010600030101010101" pitchFamily="2" charset="-122"/>
                <a:ea typeface="宋体" panose="02010600030101010101" pitchFamily="2" charset="-122"/>
                <a:cs typeface="宋体" panose="02010600030101010101" pitchFamily="2" charset="-122"/>
              </a:rPr>
              <a:t>物理学中将物体位置的变化叫机械运动.</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mn-ea"/>
              </a:rPr>
              <a:t>参照物:</a:t>
            </a:r>
            <a:r>
              <a:rPr sz="2400">
                <a:latin typeface="宋体" panose="02010600030101010101" pitchFamily="2" charset="-122"/>
                <a:ea typeface="宋体" panose="02010600030101010101" pitchFamily="2" charset="-122"/>
                <a:cs typeface="宋体" panose="02010600030101010101" pitchFamily="2" charset="-122"/>
              </a:rPr>
              <a:t>判断物体是运动还是静止时,选取的作为标准的物体就是参照物.</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物体运动与静止的判断方法</a:t>
            </a:r>
            <a:endParaRPr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运动的描述</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3" name="圆角矩形 36"/>
          <p:cNvSpPr/>
          <p:nvPr/>
        </p:nvSpPr>
        <p:spPr>
          <a:xfrm>
            <a:off x="2001520" y="1244600"/>
            <a:ext cx="6958330" cy="5292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138140" y="83126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矩形 3"/>
          <p:cNvSpPr/>
          <p:nvPr/>
        </p:nvSpPr>
        <p:spPr>
          <a:xfrm>
            <a:off x="3827780" y="1568450"/>
            <a:ext cx="3890010" cy="645160"/>
          </a:xfrm>
          <a:prstGeom prst="rect">
            <a:avLst/>
          </a:prstGeom>
        </p:spPr>
        <p:txBody>
          <a:bodyPr wrap="square">
            <a:spAutoFit/>
          </a:bodyPr>
          <a:lstStyle/>
          <a:p>
            <a:pPr fontAlgn="auto">
              <a:lnSpc>
                <a:spcPct val="150000"/>
              </a:lnSpc>
            </a:pPr>
            <a:r>
              <a:rPr sz="2400">
                <a:latin typeface="黑体" panose="02010609060101010101" pitchFamily="49" charset="-122"/>
                <a:ea typeface="黑体" panose="02010609060101010101" pitchFamily="49" charset="-122"/>
                <a:cs typeface="宋体" panose="02010600030101010101" pitchFamily="2" charset="-122"/>
              </a:rPr>
              <a:t>物体运动与静止的判断方法</a:t>
            </a:r>
            <a:endParaRPr sz="2400">
              <a:latin typeface="黑体" panose="02010609060101010101" pitchFamily="49" charset="-122"/>
              <a:ea typeface="黑体" panose="02010609060101010101" pitchFamily="49" charset="-122"/>
              <a:cs typeface="宋体" panose="02010600030101010101" pitchFamily="2" charset="-122"/>
            </a:endParaRPr>
          </a:p>
        </p:txBody>
      </p:sp>
      <p:pic>
        <p:nvPicPr>
          <p:cNvPr id="734" name="21bzkwl7z-1.jpg" descr="id:2147499470;FounderCES"/>
          <p:cNvPicPr>
            <a:picLocks noChangeAspect="1"/>
          </p:cNvPicPr>
          <p:nvPr/>
        </p:nvPicPr>
        <p:blipFill>
          <a:blip r:embed="rId2"/>
          <a:stretch>
            <a:fillRect/>
          </a:stretch>
        </p:blipFill>
        <p:spPr>
          <a:xfrm>
            <a:off x="3331845" y="2508250"/>
            <a:ext cx="4385945" cy="3513455"/>
          </a:xfrm>
          <a:prstGeom prst="rect">
            <a:avLst/>
          </a:prstGeom>
        </p:spPr>
      </p:pic>
    </p:spTree>
  </p:cSld>
  <p:clrMapOvr>
    <a:masterClrMapping/>
  </p:clrMapOvr>
  <p:transition spd="med">
    <p:wipe dir="d"/>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运动的快慢</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4" name="矩形 3"/>
          <p:cNvSpPr/>
          <p:nvPr/>
        </p:nvSpPr>
        <p:spPr>
          <a:xfrm>
            <a:off x="488315" y="924560"/>
            <a:ext cx="7229475" cy="6451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mn-ea"/>
                <a:cs typeface="宋体" panose="02010600030101010101" pitchFamily="2" charset="-122"/>
              </a:rPr>
              <a:t>比较运动快慢的方法</a:t>
            </a:r>
            <a:endParaRPr sz="2400" b="1">
              <a:latin typeface="+mn-ea"/>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762000" y="2227580"/>
          <a:ext cx="11115675" cy="3596640"/>
        </p:xfrm>
        <a:graphic>
          <a:graphicData uri="http://schemas.openxmlformats.org/drawingml/2006/table">
            <a:tbl>
              <a:tblPr firstRow="1" bandRow="1">
                <a:tableStyleId>{5940675A-B579-460E-94D1-54222C63F5DA}</a:tableStyleId>
              </a:tblPr>
              <a:tblGrid>
                <a:gridCol w="1612900"/>
                <a:gridCol w="9502775"/>
              </a:tblGrid>
              <a:tr h="119888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相同时间比路程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在相同的时间内,物体通过的路程越</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22</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,物体运动得越快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9888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相同路程比时间</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在相同的路程内,物体所用的时间越</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23</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,物体运动得越快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9888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比较速度的大小</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物体运动的速度越</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24</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,物体运动得越快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矩形 7"/>
          <p:cNvSpPr/>
          <p:nvPr/>
        </p:nvSpPr>
        <p:spPr>
          <a:xfrm>
            <a:off x="7962265" y="255206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长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822565" y="379539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676265" y="497776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6"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运动的快慢</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4" name="矩形 3"/>
          <p:cNvSpPr/>
          <p:nvPr/>
        </p:nvSpPr>
        <p:spPr>
          <a:xfrm>
            <a:off x="488315" y="924560"/>
            <a:ext cx="11296650" cy="396938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mn-ea"/>
              </a:rPr>
              <a:t>速度(表示物体运动快慢的物理量)</a:t>
            </a:r>
            <a:endParaRPr sz="2400" b="1">
              <a:latin typeface="+mn-ea"/>
              <a:cs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(1)定义:物理学中,把路程与时间之比叫速度,数值上等于单位时间内通过的路程.</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(2)公式:v=</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25</a:t>
            </a:r>
            <a:r>
              <a:rPr lang="zh-CN" sz="2400" u="sng">
                <a:latin typeface="宋体" panose="02010600030101010101" pitchFamily="2" charset="-122"/>
                <a:ea typeface="宋体" panose="02010600030101010101" pitchFamily="2" charset="-122"/>
                <a:cs typeface="宋体" panose="02010600030101010101" pitchFamily="2" charset="-122"/>
              </a:rPr>
              <a:t>）</a:t>
            </a:r>
            <a:r>
              <a:rPr lang="en-US" sz="2400" u="sng">
                <a:latin typeface="宋体" panose="02010600030101010101" pitchFamily="2" charset="-122"/>
                <a:ea typeface="宋体" panose="02010600030101010101" pitchFamily="2" charset="-122"/>
                <a:cs typeface="宋体" panose="02010600030101010101" pitchFamily="2" charset="-122"/>
              </a:rPr>
              <a:t>__________</a:t>
            </a:r>
            <a:r>
              <a:rPr sz="2400" u="sng">
                <a:latin typeface="宋体" panose="02010600030101010101" pitchFamily="2" charset="-122"/>
                <a:ea typeface="宋体" panose="02010600030101010101" pitchFamily="2" charset="-122"/>
                <a:cs typeface="宋体" panose="02010600030101010101" pitchFamily="2" charset="-122"/>
              </a:rPr>
              <a:t> </a:t>
            </a:r>
            <a:endParaRPr sz="2400" u="sng">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(3)单位换算:1 m/s=　 　          </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26</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a:latin typeface="宋体" panose="02010600030101010101" pitchFamily="2" charset="-122"/>
                <a:ea typeface="宋体" panose="02010600030101010101" pitchFamily="2" charset="-122"/>
                <a:cs typeface="宋体" panose="02010600030101010101" pitchFamily="2" charset="-122"/>
              </a:rPr>
              <a:t>__________km/h.</a:t>
            </a:r>
            <a:endParaRPr lang="en-US" altLang="zh-CN" sz="2400">
              <a:latin typeface="宋体" panose="02010600030101010101" pitchFamily="2" charset="-122"/>
              <a:ea typeface="宋体" panose="02010600030101010101" pitchFamily="2" charset="-122"/>
              <a:cs typeface="宋体" panose="02010600030101010101" pitchFamily="2" charset="-122"/>
            </a:endParaRPr>
          </a:p>
        </p:txBody>
      </p:sp>
      <p:pic>
        <p:nvPicPr>
          <p:cNvPr id="2" name="图片 1"/>
          <p:cNvPicPr>
            <a:picLocks noChangeAspect="1"/>
          </p:cNvPicPr>
          <p:nvPr/>
        </p:nvPicPr>
        <p:blipFill>
          <a:blip r:embed="rId2"/>
          <a:stretch>
            <a:fillRect/>
          </a:stretch>
        </p:blipFill>
        <p:spPr>
          <a:xfrm>
            <a:off x="4474210" y="2289810"/>
            <a:ext cx="4579620" cy="1651635"/>
          </a:xfrm>
          <a:prstGeom prst="rect">
            <a:avLst/>
          </a:prstGeom>
        </p:spPr>
      </p:pic>
      <p:pic>
        <p:nvPicPr>
          <p:cNvPr id="3" name="图片 2"/>
          <p:cNvPicPr>
            <a:picLocks noChangeAspect="1"/>
          </p:cNvPicPr>
          <p:nvPr/>
        </p:nvPicPr>
        <p:blipFill>
          <a:blip r:embed="rId3"/>
          <a:stretch>
            <a:fillRect/>
          </a:stretch>
        </p:blipFill>
        <p:spPr>
          <a:xfrm>
            <a:off x="3362325" y="4086860"/>
            <a:ext cx="1971675" cy="979170"/>
          </a:xfrm>
          <a:prstGeom prst="rect">
            <a:avLst/>
          </a:prstGeom>
        </p:spPr>
      </p:pic>
      <p:sp>
        <p:nvSpPr>
          <p:cNvPr id="8" name="矩形 7"/>
          <p:cNvSpPr/>
          <p:nvPr/>
        </p:nvSpPr>
        <p:spPr>
          <a:xfrm>
            <a:off x="6463665" y="422973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3.6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6" name="图片 5"/>
          <p:cNvPicPr>
            <a:picLocks noChangeAspect="1"/>
          </p:cNvPicPr>
          <p:nvPr/>
        </p:nvPicPr>
        <p:blipFill>
          <a:blip r:embed="rId4"/>
          <a:stretch>
            <a:fillRect/>
          </a:stretch>
        </p:blipFill>
        <p:spPr>
          <a:xfrm>
            <a:off x="3362325" y="2199640"/>
            <a:ext cx="401955" cy="88074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运动的快慢</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4" name="矩形 3"/>
          <p:cNvSpPr/>
          <p:nvPr/>
        </p:nvSpPr>
        <p:spPr>
          <a:xfrm>
            <a:off x="476250" y="1423035"/>
            <a:ext cx="10494645"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mn-ea"/>
                <a:cs typeface="+mn-ea"/>
              </a:rPr>
              <a:t>匀速直线运动:</a:t>
            </a:r>
            <a:r>
              <a:rPr sz="2400">
                <a:latin typeface="宋体" panose="02010600030101010101" pitchFamily="2" charset="-122"/>
                <a:ea typeface="宋体" panose="02010600030101010101" pitchFamily="2" charset="-122"/>
                <a:cs typeface="宋体" panose="02010600030101010101" pitchFamily="2" charset="-122"/>
              </a:rPr>
              <a:t>物体沿着直线且速度大小</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27</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的运动.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4.</a:t>
            </a:r>
            <a:r>
              <a:rPr sz="2400" b="1">
                <a:latin typeface="+mn-ea"/>
                <a:cs typeface="+mn-ea"/>
              </a:rPr>
              <a:t>变速直线运动:</a:t>
            </a:r>
            <a:r>
              <a:rPr sz="2400">
                <a:latin typeface="宋体" panose="02010600030101010101" pitchFamily="2" charset="-122"/>
                <a:ea typeface="宋体" panose="02010600030101010101" pitchFamily="2" charset="-122"/>
                <a:cs typeface="宋体" panose="02010600030101010101" pitchFamily="2" charset="-122"/>
              </a:rPr>
              <a:t>物体做直线运动时,速度大小是变化的,即在相等的时间内通过的路程不相等,这种运动叫变速直线运动.</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5.</a:t>
            </a:r>
            <a:r>
              <a:rPr sz="2400" b="1">
                <a:latin typeface="+mn-ea"/>
                <a:cs typeface="+mn-ea"/>
              </a:rPr>
              <a:t>平均速度:</a:t>
            </a:r>
            <a:r>
              <a:rPr sz="2400">
                <a:latin typeface="宋体" panose="02010600030101010101" pitchFamily="2" charset="-122"/>
                <a:ea typeface="宋体" panose="02010600030101010101" pitchFamily="2" charset="-122"/>
                <a:cs typeface="宋体" panose="02010600030101010101" pitchFamily="2" charset="-122"/>
              </a:rPr>
              <a:t>物体运动的路程与通过这段路程所用的总时间之比.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6908165" y="1524635"/>
            <a:ext cx="14744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运动的快慢</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4" name="矩形 3"/>
          <p:cNvSpPr/>
          <p:nvPr/>
        </p:nvSpPr>
        <p:spPr>
          <a:xfrm>
            <a:off x="958215" y="2204085"/>
            <a:ext cx="5588000" cy="286131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1.v-t图像与s-t图像</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圆角矩形 36"/>
          <p:cNvSpPr/>
          <p:nvPr/>
        </p:nvSpPr>
        <p:spPr>
          <a:xfrm>
            <a:off x="789305" y="1320800"/>
            <a:ext cx="10950575" cy="536511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685385" y="9131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745" name="18WHLWJJZKBWL30.jpg" descr="id:2147499513;FounderCES"/>
          <p:cNvPicPr>
            <a:picLocks noChangeAspect="1"/>
          </p:cNvPicPr>
          <p:nvPr/>
        </p:nvPicPr>
        <p:blipFill>
          <a:blip r:embed="rId2"/>
          <a:stretch>
            <a:fillRect/>
          </a:stretch>
        </p:blipFill>
        <p:spPr>
          <a:xfrm>
            <a:off x="958215" y="3188970"/>
            <a:ext cx="4443095" cy="1876425"/>
          </a:xfrm>
          <a:prstGeom prst="rect">
            <a:avLst/>
          </a:prstGeom>
        </p:spPr>
      </p:pic>
      <p:sp>
        <p:nvSpPr>
          <p:cNvPr id="3" name="矩形 2"/>
          <p:cNvSpPr/>
          <p:nvPr/>
        </p:nvSpPr>
        <p:spPr>
          <a:xfrm>
            <a:off x="5773420" y="2204085"/>
            <a:ext cx="5588000" cy="286131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2.运动类型的判断</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(1)s-t图像:直线倾斜程度越大速度越大.</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rPr>
              <a:t>(2)v-t图像:直线倾斜程度越大速度变化越快,平行于横轴(时间轴)的直线越高速度越大.</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4533265" y="1515110"/>
            <a:ext cx="3463290" cy="645160"/>
          </a:xfrm>
          <a:prstGeom prst="rect">
            <a:avLst/>
          </a:prstGeom>
        </p:spPr>
        <p:txBody>
          <a:bodyPr wrap="square">
            <a:spAutoFit/>
          </a:bodyPr>
          <a:lstStyle/>
          <a:p>
            <a:pPr algn="ctr" fontAlgn="auto">
              <a:lnSpc>
                <a:spcPct val="150000"/>
              </a:lnSpc>
            </a:pPr>
            <a:r>
              <a:rPr sz="2400">
                <a:latin typeface="黑体" panose="02010609060101010101" pitchFamily="49" charset="-122"/>
                <a:ea typeface="黑体" panose="02010609060101010101" pitchFamily="49" charset="-122"/>
                <a:cs typeface="宋体" panose="02010600030101010101" pitchFamily="2" charset="-122"/>
              </a:rPr>
              <a:t>运动类型的判断</a:t>
            </a:r>
            <a:endParaRPr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781040" y="1239520"/>
            <a:ext cx="3655060"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【命题总结】</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(1)控制噪声的方式</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(2)运动的相对性</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(3)力与运动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nvSpPr>
        <p:spPr>
          <a:xfrm>
            <a:off x="534670" y="4173855"/>
            <a:ext cx="11122660"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【一题通关】</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1.如图所示是小明和小华坐在同一节车厢里的情景,请回答下列问题:</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(1)车厢的车窗采用的是双层玻璃,这是在</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减弱噪声的.</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747" name="2019-4-1.jpg"/>
          <p:cNvPicPr>
            <a:picLocks noChangeAspect="1"/>
          </p:cNvPicPr>
          <p:nvPr/>
        </p:nvPicPr>
        <p:blipFill>
          <a:blip r:embed="rId3"/>
          <a:stretch>
            <a:fillRect/>
          </a:stretch>
        </p:blipFill>
        <p:spPr>
          <a:xfrm>
            <a:off x="661670" y="1432560"/>
            <a:ext cx="3428365" cy="1920875"/>
          </a:xfrm>
          <a:prstGeom prst="rect">
            <a:avLst/>
          </a:prstGeom>
        </p:spPr>
      </p:pic>
      <p:sp>
        <p:nvSpPr>
          <p:cNvPr id="8" name="矩形 7"/>
          <p:cNvSpPr/>
          <p:nvPr/>
        </p:nvSpPr>
        <p:spPr>
          <a:xfrm>
            <a:off x="6452235" y="5271135"/>
            <a:ext cx="17405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传播过程中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3" name="文本框 2"/>
          <p:cNvSpPr txBox="1"/>
          <p:nvPr/>
        </p:nvSpPr>
        <p:spPr>
          <a:xfrm>
            <a:off x="1100455" y="1721485"/>
            <a:ext cx="10307955" cy="341503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(2)小明透过玻璃窗观察到站台位置不变,于是判断他们所乘坐的火车是</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的;小华透过玻璃窗向旁边一列火车的车厢观望,觉得自己的列车在缓缓前进.小明和小华所得结论不同的原因是: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(3)图中若以小华为参照物,小明是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(4)小华在行驶的火车车厢里竖直向上抛出一个小球,小球仍落回原处,则该车做的是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(选填“加速”“减速”或“匀速”)直线运动.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8" name="矩形 7"/>
          <p:cNvSpPr/>
          <p:nvPr/>
        </p:nvSpPr>
        <p:spPr>
          <a:xfrm>
            <a:off x="10655935" y="1721485"/>
            <a:ext cx="17405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236335" y="2858135"/>
            <a:ext cx="29978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所选的参照物不同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894070" y="3407410"/>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2515870" y="4537710"/>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匀速</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6" grpId="0"/>
      <p:bldP spid="9"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长度的测量</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002030"/>
            <a:ext cx="10671810" cy="2306955"/>
          </a:xfrm>
          <a:prstGeom prst="rect">
            <a:avLst/>
          </a:prstGeom>
        </p:spPr>
        <p:txBody>
          <a:bodyPr wrap="square">
            <a:spAutoFit/>
          </a:bodyPr>
          <a:lstStyle/>
          <a:p>
            <a:pPr fontAlgn="auto">
              <a:lnSpc>
                <a:spcPct val="150000"/>
              </a:lnSpc>
            </a:pPr>
            <a:r>
              <a:rPr sz="2400" b="1">
                <a:latin typeface="+mn-ea"/>
                <a:cs typeface="+mn-ea"/>
              </a:rPr>
              <a:t>类型2　特殊方法测长度</a:t>
            </a:r>
            <a:endParaRPr sz="2400" b="1">
              <a:latin typeface="+mn-ea"/>
              <a:cs typeface="+mn-ea"/>
            </a:endParaRPr>
          </a:p>
          <a:p>
            <a:pPr fontAlgn="auto">
              <a:lnSpc>
                <a:spcPct val="150000"/>
              </a:lnSpc>
            </a:pPr>
            <a:r>
              <a:rPr sz="2400">
                <a:latin typeface="宋体" panose="02010600030101010101" pitchFamily="2" charset="-122"/>
                <a:ea typeface="宋体" panose="02010600030101010101" pitchFamily="2" charset="-122"/>
              </a:rPr>
              <a:t>3.[2012河南,22(1)]步行不仅是一种简易的健身运动,而且还能方便地对一些长度进行估测.人正常步行时,步距变化不大,因此,步距可作为身体上的一把“尺子”.为了使这把“尺子”更可靠,请你说出一种测量步距的方法.</a:t>
            </a:r>
            <a:endParaRPr sz="2400">
              <a:latin typeface="宋体" panose="02010600030101010101" pitchFamily="2" charset="-122"/>
              <a:ea typeface="宋体" panose="02010600030101010101" pitchFamily="2" charset="-122"/>
            </a:endParaRPr>
          </a:p>
        </p:txBody>
      </p:sp>
      <p:sp>
        <p:nvSpPr>
          <p:cNvPr id="8" name="矩形 7"/>
          <p:cNvSpPr/>
          <p:nvPr/>
        </p:nvSpPr>
        <p:spPr>
          <a:xfrm>
            <a:off x="1038225" y="3647440"/>
            <a:ext cx="100374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答:用刻度尺测出沿直线步行10 步的距离,除以10即得步距.</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115570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fontAlgn="auto">
              <a:lnSpc>
                <a:spcPct val="150000"/>
              </a:lnSpc>
            </a:pPr>
            <a:r>
              <a:rPr lang="zh-CN" altLang="en-US">
                <a:solidFill>
                  <a:schemeClr val="bg1"/>
                </a:solidFill>
                <a:sym typeface="+mn-lt"/>
              </a:rPr>
              <a:t>人教八上</a:t>
            </a:r>
            <a:endParaRPr lang="zh-CN" altLang="en-US">
              <a:solidFill>
                <a:schemeClr val="bg1"/>
              </a:solidFill>
              <a:sym typeface="+mn-lt"/>
            </a:endParaRPr>
          </a:p>
          <a:p>
            <a:pPr algn="ctr" fontAlgn="auto">
              <a:lnSpc>
                <a:spcPct val="150000"/>
              </a:lnSpc>
            </a:pPr>
            <a:r>
              <a:rPr lang="zh-CN" altLang="en-US">
                <a:solidFill>
                  <a:schemeClr val="bg1"/>
                </a:solidFill>
                <a:sym typeface="+mn-lt"/>
              </a:rPr>
              <a:t>沪科八年级</a:t>
            </a:r>
            <a:endParaRPr lang="zh-CN" altLang="en-US">
              <a:solidFill>
                <a:schemeClr val="bg1"/>
              </a:solidFill>
              <a:sym typeface="+mn-lt"/>
            </a:endParaRPr>
          </a:p>
        </p:txBody>
      </p:sp>
      <p:sp>
        <p:nvSpPr>
          <p:cNvPr id="2" name="文本框 1"/>
          <p:cNvSpPr txBox="1"/>
          <p:nvPr/>
        </p:nvSpPr>
        <p:spPr>
          <a:xfrm>
            <a:off x="5781040" y="1239520"/>
            <a:ext cx="3655060" cy="2861310"/>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【命题总结】</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(1)运动的相对性</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(2)惯性</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(3)动能和重力势能</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(4)速度的计算</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nvSpPr>
        <p:spPr>
          <a:xfrm>
            <a:off x="546735" y="4173855"/>
            <a:ext cx="11098530"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【一题通关】</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2.如图所示是空中加油机给战机加油的情形,三个飞机都在水平方向上匀速飞行.</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(1)以</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为参照物,战机是静止的;以地面为参照物,战机是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748" name="2019-4-2.jpg"/>
          <p:cNvPicPr>
            <a:picLocks noChangeAspect="1"/>
          </p:cNvPicPr>
          <p:nvPr/>
        </p:nvPicPr>
        <p:blipFill>
          <a:blip r:embed="rId3"/>
          <a:stretch>
            <a:fillRect/>
          </a:stretch>
        </p:blipFill>
        <p:spPr>
          <a:xfrm>
            <a:off x="668020" y="1969135"/>
            <a:ext cx="3333750" cy="1304290"/>
          </a:xfrm>
          <a:prstGeom prst="rect">
            <a:avLst/>
          </a:prstGeom>
        </p:spPr>
      </p:pic>
      <p:sp>
        <p:nvSpPr>
          <p:cNvPr id="9" name="矩形 8"/>
          <p:cNvSpPr/>
          <p:nvPr/>
        </p:nvSpPr>
        <p:spPr>
          <a:xfrm>
            <a:off x="1728470" y="5337810"/>
            <a:ext cx="31997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加油机(合理即可)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004570" y="579818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115570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fontAlgn="auto">
              <a:lnSpc>
                <a:spcPct val="150000"/>
              </a:lnSpc>
            </a:pPr>
            <a:r>
              <a:rPr lang="zh-CN" altLang="en-US">
                <a:solidFill>
                  <a:schemeClr val="bg1"/>
                </a:solidFill>
                <a:sym typeface="+mn-lt"/>
              </a:rPr>
              <a:t>人教八上</a:t>
            </a:r>
            <a:endParaRPr lang="zh-CN" altLang="en-US">
              <a:solidFill>
                <a:schemeClr val="bg1"/>
              </a:solidFill>
              <a:sym typeface="+mn-lt"/>
            </a:endParaRPr>
          </a:p>
          <a:p>
            <a:pPr algn="ctr" fontAlgn="auto">
              <a:lnSpc>
                <a:spcPct val="150000"/>
              </a:lnSpc>
            </a:pPr>
            <a:r>
              <a:rPr lang="zh-CN" altLang="en-US">
                <a:solidFill>
                  <a:schemeClr val="bg1"/>
                </a:solidFill>
                <a:sym typeface="+mn-lt"/>
              </a:rPr>
              <a:t>沪科八年级</a:t>
            </a:r>
            <a:endParaRPr lang="zh-CN" altLang="en-US">
              <a:solidFill>
                <a:schemeClr val="bg1"/>
              </a:solidFill>
              <a:sym typeface="+mn-lt"/>
            </a:endParaRPr>
          </a:p>
        </p:txBody>
      </p:sp>
      <p:sp>
        <p:nvSpPr>
          <p:cNvPr id="3" name="文本框 2"/>
          <p:cNvSpPr txBox="1"/>
          <p:nvPr/>
        </p:nvSpPr>
        <p:spPr>
          <a:xfrm>
            <a:off x="389255" y="1599565"/>
            <a:ext cx="11268075" cy="341503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(2)在加油过程中,战机的惯性</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,战机的动能</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,加油机的重力势能</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.(均选填“变大”“变小”或“不变”)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(3)在加油的过程中,若加油机的飞行速度为360 km/h,加油10 s,则加油机在该段时间内飞行的路程是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m.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(4)加满油后,战机从高空投下炸弹轰击地面上的建筑物.要想准确击中目标,战机应在到达目标正上方</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(选填“前”“后”或“时”)投弹.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矩形 3"/>
          <p:cNvSpPr/>
          <p:nvPr/>
        </p:nvSpPr>
        <p:spPr>
          <a:xfrm>
            <a:off x="4547870" y="159956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341870" y="159956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572770" y="220408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3061970" y="33737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1 000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3061970" y="438848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前</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781040" y="1239520"/>
            <a:ext cx="3655060" cy="175323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【命题总结】</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(1)超声波的特点及应用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(2)速度公式的运用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nvSpPr>
        <p:spPr>
          <a:xfrm>
            <a:off x="570865" y="3773805"/>
            <a:ext cx="11049635"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【一题通关】</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超声波测距的原理如图所示,发射器向某一方向发射超声波,在发射的同时开始计时,超声波在传播过程中遇到障碍物会被反射回来,接收器收到反射波后停止计时.请回答下列问题:(已知超声波在空气中的传播速度约为340 m/s)</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749" name="2019-4-3.jpg"/>
          <p:cNvPicPr>
            <a:picLocks noChangeAspect="1"/>
          </p:cNvPicPr>
          <p:nvPr/>
        </p:nvPicPr>
        <p:blipFill>
          <a:blip r:embed="rId3"/>
          <a:stretch>
            <a:fillRect/>
          </a:stretch>
        </p:blipFill>
        <p:spPr>
          <a:xfrm>
            <a:off x="996950" y="1635125"/>
            <a:ext cx="3514725" cy="1515745"/>
          </a:xfrm>
          <a:prstGeom prst="rect">
            <a:avLst/>
          </a:prstGeom>
        </p:spPr>
      </p:pic>
    </p:spTree>
  </p:cSld>
  <p:clrMapOvr>
    <a:masterClrMapping/>
  </p:clrMapOvr>
  <p:transition spd="med">
    <p:wipe dir="d"/>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985"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3" name="文本框 2"/>
          <p:cNvSpPr txBox="1"/>
          <p:nvPr/>
        </p:nvSpPr>
        <p:spPr>
          <a:xfrm>
            <a:off x="375920" y="1164590"/>
            <a:ext cx="11244580" cy="396938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(1)超声波测距利用了超声波可以传递</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(选填“信息”或“能量”).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(2)人耳能听到超声波吗?</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(选填“能”或“不能”).请列举一条超声波的特点:</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.请你再写出一条超声波在实际生活中应用的实例:</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(3)某汽车在倒车时,利用倒车雷达发射超声波来测量汽车与障碍物间的距离,若倒车雷达发射的超声波经过0.02 s后收到回波,汽车倒车的速度是5 m/s,则汽车收到回波时与障碍物间的距离为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m.</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9" name="矩形 8"/>
          <p:cNvSpPr/>
          <p:nvPr/>
        </p:nvSpPr>
        <p:spPr>
          <a:xfrm>
            <a:off x="5551170" y="124650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信息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925570" y="1783080"/>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1995170" y="2243455"/>
            <a:ext cx="47872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指向性强(或穿透能力强,合理即可)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3798570" y="2919095"/>
            <a:ext cx="70224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用B超检查身体(用超声波清洗眼镜,合理即可)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4179570" y="44913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3.35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6" grpId="0"/>
      <p:bldP spid="8" grpId="0"/>
      <p:bldP spid="10"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985"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3" name="文本框 2"/>
          <p:cNvSpPr txBox="1"/>
          <p:nvPr/>
        </p:nvSpPr>
        <p:spPr>
          <a:xfrm>
            <a:off x="934085" y="1998345"/>
            <a:ext cx="10164445" cy="286131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(4)固定在平直公路上的超声波测速仪对着迎面匀速驶来的车辆发出第一个超声波信号后,经过0.1 s接收到车辆反射回来的信号;测速仪发出第二个超声波信号后,经过0.06 s接收到车辆反射回来的信号.已知测速仪连续发出两个信号的时间间隔为0.2 s,则车辆匀速行驶的速度是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m/s(结果保留一位小数).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0" name="矩形 9"/>
          <p:cNvSpPr/>
          <p:nvPr/>
        </p:nvSpPr>
        <p:spPr>
          <a:xfrm>
            <a:off x="8357870" y="37420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37.8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557530" y="900430"/>
            <a:ext cx="11137900" cy="3784600"/>
          </a:xfrm>
          <a:prstGeom prst="rect">
            <a:avLst/>
          </a:prstGeom>
        </p:spPr>
        <p:txBody>
          <a:bodyPr wrap="square">
            <a:spAutoFit/>
          </a:bodyPr>
          <a:lstStyle/>
          <a:p>
            <a:pPr fontAlgn="auto">
              <a:lnSpc>
                <a:spcPct val="200000"/>
              </a:lnSpc>
            </a:pPr>
            <a:r>
              <a:rPr sz="2400" b="1">
                <a:solidFill>
                  <a:srgbClr val="FF0000"/>
                </a:solidFill>
                <a:latin typeface="黑体" panose="02010609060101010101" pitchFamily="49" charset="-122"/>
                <a:ea typeface="黑体" panose="02010609060101010101" pitchFamily="49" charset="-122"/>
                <a:sym typeface="+mn-ea"/>
              </a:rPr>
              <a:t>考法总结</a:t>
            </a:r>
            <a:endParaRPr sz="2400" b="1">
              <a:solidFill>
                <a:srgbClr val="FF0000"/>
              </a:solidFill>
              <a:latin typeface="黑体" panose="02010609060101010101" pitchFamily="49" charset="-122"/>
              <a:ea typeface="黑体" panose="02010609060101010101" pitchFamily="49"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有关该实验,有如下命题点:</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1.【</a:t>
            </a:r>
            <a:r>
              <a:rPr sz="2400">
                <a:latin typeface="黑体" panose="02010609060101010101" pitchFamily="49" charset="-122"/>
                <a:ea typeface="黑体" panose="02010609060101010101" pitchFamily="49" charset="-122"/>
                <a:sym typeface="+mn-ea"/>
              </a:rPr>
              <a:t>实验原理</a:t>
            </a:r>
            <a:r>
              <a:rPr sz="2400">
                <a:latin typeface="宋体" panose="02010600030101010101" pitchFamily="2" charset="-122"/>
                <a:ea typeface="宋体" panose="02010600030101010101" pitchFamily="2" charset="-122"/>
                <a:sym typeface="+mn-ea"/>
              </a:rPr>
              <a:t>】</a:t>
            </a:r>
            <a:r>
              <a:rPr sz="2400" u="wavyHeavy">
                <a:solidFill>
                  <a:schemeClr val="tx1"/>
                </a:solidFill>
                <a:uFill>
                  <a:solidFill>
                    <a:schemeClr val="accent1"/>
                  </a:solidFill>
                </a:uFill>
                <a:latin typeface="宋体" panose="02010600030101010101" pitchFamily="2" charset="-122"/>
                <a:ea typeface="宋体" panose="02010600030101010101" pitchFamily="2" charset="-122"/>
                <a:sym typeface="+mn-ea"/>
              </a:rPr>
              <a:t>v=  </a:t>
            </a:r>
            <a:r>
              <a:rPr sz="2400">
                <a:latin typeface="宋体" panose="02010600030101010101" pitchFamily="2" charset="-122"/>
                <a:ea typeface="宋体" panose="02010600030101010101" pitchFamily="2" charset="-122"/>
                <a:sym typeface="+mn-ea"/>
              </a:rPr>
              <a:t> .</a:t>
            </a:r>
            <a:endParaRPr sz="2400" u="wavyHeavy">
              <a:uFill>
                <a:solidFill>
                  <a:schemeClr val="accent1"/>
                </a:solidFill>
              </a:uFill>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2.【</a:t>
            </a:r>
            <a:r>
              <a:rPr sz="2400">
                <a:latin typeface="黑体" panose="02010609060101010101" pitchFamily="49" charset="-122"/>
                <a:ea typeface="黑体" panose="02010609060101010101" pitchFamily="49" charset="-122"/>
                <a:sym typeface="+mn-ea"/>
              </a:rPr>
              <a:t>实验器材</a:t>
            </a:r>
            <a:r>
              <a:rPr sz="2400">
                <a:latin typeface="宋体" panose="02010600030101010101" pitchFamily="2" charset="-122"/>
                <a:ea typeface="宋体" panose="02010600030101010101" pitchFamily="2" charset="-122"/>
                <a:sym typeface="+mn-ea"/>
              </a:rPr>
              <a:t>】小车、长木板、金属片、</a:t>
            </a:r>
            <a:r>
              <a:rPr sz="2400" u="wavyHeavy">
                <a:uFill>
                  <a:solidFill>
                    <a:schemeClr val="accent1"/>
                  </a:solidFill>
                </a:uFill>
                <a:latin typeface="宋体" panose="02010600030101010101" pitchFamily="2" charset="-122"/>
                <a:ea typeface="宋体" panose="02010600030101010101" pitchFamily="2" charset="-122"/>
                <a:sym typeface="+mn-ea"/>
              </a:rPr>
              <a:t>刻度尺</a:t>
            </a:r>
            <a:r>
              <a:rPr sz="2400">
                <a:latin typeface="宋体" panose="02010600030101010101" pitchFamily="2" charset="-122"/>
                <a:ea typeface="宋体" panose="02010600030101010101" pitchFamily="2" charset="-122"/>
                <a:sym typeface="+mn-ea"/>
              </a:rPr>
              <a:t>、</a:t>
            </a:r>
            <a:r>
              <a:rPr sz="2400" u="wavyHeavy">
                <a:uFill>
                  <a:solidFill>
                    <a:schemeClr val="accent1"/>
                  </a:solidFill>
                </a:uFill>
                <a:latin typeface="宋体" panose="02010600030101010101" pitchFamily="2" charset="-122"/>
                <a:ea typeface="宋体" panose="02010600030101010101" pitchFamily="2" charset="-122"/>
                <a:sym typeface="+mn-ea"/>
              </a:rPr>
              <a:t>秒表</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3.【</a:t>
            </a:r>
            <a:r>
              <a:rPr sz="2400">
                <a:latin typeface="黑体" panose="02010609060101010101" pitchFamily="49" charset="-122"/>
                <a:ea typeface="黑体" panose="02010609060101010101" pitchFamily="49" charset="-122"/>
                <a:sym typeface="+mn-ea"/>
              </a:rPr>
              <a:t>实验装置</a:t>
            </a:r>
            <a:r>
              <a:rPr sz="2400">
                <a:latin typeface="宋体" panose="02010600030101010101" pitchFamily="2" charset="-122"/>
                <a:ea typeface="宋体" panose="02010600030101010101" pitchFamily="2" charset="-122"/>
                <a:sym typeface="+mn-ea"/>
              </a:rPr>
              <a:t>】如图所示.</a:t>
            </a:r>
            <a:endParaRPr sz="2400">
              <a:latin typeface="宋体" panose="02010600030101010101" pitchFamily="2" charset="-122"/>
              <a:ea typeface="宋体" panose="02010600030101010101" pitchFamily="2" charset="-122"/>
              <a:sym typeface="+mn-ea"/>
            </a:endParaRPr>
          </a:p>
        </p:txBody>
      </p:sp>
      <p:pic>
        <p:nvPicPr>
          <p:cNvPr id="754" name="18WHLWJJZKBWL129.jpg" descr="id:2147499571;FounderCES"/>
          <p:cNvPicPr>
            <a:picLocks noChangeAspect="1"/>
          </p:cNvPicPr>
          <p:nvPr/>
        </p:nvPicPr>
        <p:blipFill>
          <a:blip r:embed="rId2"/>
          <a:stretch>
            <a:fillRect/>
          </a:stretch>
        </p:blipFill>
        <p:spPr>
          <a:xfrm>
            <a:off x="3602990" y="4764405"/>
            <a:ext cx="5976620" cy="1398270"/>
          </a:xfrm>
          <a:prstGeom prst="rect">
            <a:avLst/>
          </a:prstGeom>
        </p:spPr>
      </p:pic>
      <p:graphicFrame>
        <p:nvGraphicFramePr>
          <p:cNvPr id="2" name="对象 1">
            <a:hlinkClick action="ppaction://ole?verb="/>
          </p:cNvPr>
          <p:cNvGraphicFramePr>
            <a:graphicFrameLocks noChangeAspect="1"/>
          </p:cNvGraphicFramePr>
          <p:nvPr/>
        </p:nvGraphicFramePr>
        <p:xfrm>
          <a:off x="3197860" y="2278380"/>
          <a:ext cx="273050" cy="769620"/>
        </p:xfrm>
        <a:graphic>
          <a:graphicData uri="http://schemas.openxmlformats.org/presentationml/2006/ole">
            <mc:AlternateContent>
              <mc:Choice xmlns:v="urn:schemas-microsoft-com:vml" Requires="v">
                <p:oleObj spid="_x0000_s1038" r:id="rId3" imgW="139700" imgH="393700" progId="Equation.KSEE3">
                  <p:embed/>
                </p:oleObj>
              </mc:Choice>
              <mc:Fallback>
                <p:oleObj r:id="rId3" imgW="139700" imgH="393700" progId="Equation.KSEE3">
                  <p:embed/>
                  <p:pic>
                    <p:nvPicPr>
                      <p:cNvPr id="0" name="OLE substitute image"/>
                      <p:cNvPicPr/>
                      <p:nvPr/>
                    </p:nvPicPr>
                    <p:blipFill>
                      <a:blip r:embed="rId4"/>
                      <a:stretch>
                        <a:fillRect/>
                      </a:stretch>
                    </p:blipFill>
                    <p:spPr>
                      <a:xfrm>
                        <a:off x="3197860" y="2278380"/>
                        <a:ext cx="273050" cy="769620"/>
                      </a:xfrm>
                      <a:prstGeom prst="rect">
                        <a:avLst/>
                      </a:prstGeom>
                    </p:spPr>
                  </p:pic>
                </p:oleObj>
              </mc:Fallback>
            </mc:AlternateContent>
          </a:graphicData>
        </a:graphic>
      </p:graphicFrame>
    </p:spTree>
  </p:cSld>
  <p:clrMapOvr>
    <a:masterClrMapping/>
  </p:clrMapOvr>
  <p:transition spd="med">
    <p:wipe dir="d"/>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557530" y="900430"/>
            <a:ext cx="1113790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4.【</a:t>
            </a:r>
            <a:r>
              <a:rPr sz="2400">
                <a:latin typeface="黑体" panose="02010609060101010101" pitchFamily="49" charset="-122"/>
                <a:ea typeface="黑体" panose="02010609060101010101" pitchFamily="49" charset="-122"/>
                <a:sym typeface="+mn-ea"/>
              </a:rPr>
              <a:t>设计与进行实验</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(1)金属片的作用:</a:t>
            </a:r>
            <a:r>
              <a:rPr sz="2400" u="wavyHeavy">
                <a:uFill>
                  <a:solidFill>
                    <a:schemeClr val="accent1"/>
                  </a:solidFill>
                </a:uFill>
                <a:latin typeface="宋体" panose="02010600030101010101" pitchFamily="2" charset="-122"/>
                <a:ea typeface="宋体" panose="02010600030101010101" pitchFamily="2" charset="-122"/>
                <a:sym typeface="+mn-ea"/>
              </a:rPr>
              <a:t>使小车运动的终点在同一位置</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(2)安装实验装置时,</a:t>
            </a:r>
            <a:r>
              <a:rPr sz="2400" u="wavyHeavy">
                <a:uFill>
                  <a:solidFill>
                    <a:schemeClr val="accent1"/>
                  </a:solidFill>
                </a:uFill>
                <a:latin typeface="宋体" panose="02010600030101010101" pitchFamily="2" charset="-122"/>
                <a:ea typeface="宋体" panose="02010600030101010101" pitchFamily="2" charset="-122"/>
                <a:sym typeface="+mn-ea"/>
              </a:rPr>
              <a:t>斜面的倾角不宜过大</a:t>
            </a:r>
            <a:r>
              <a:rPr sz="2400">
                <a:latin typeface="宋体" panose="02010600030101010101" pitchFamily="2" charset="-122"/>
                <a:ea typeface="宋体" panose="02010600030101010101" pitchFamily="2" charset="-122"/>
                <a:sym typeface="+mn-ea"/>
              </a:rPr>
              <a:t>,否则小车下滑时运动较快,会造成时间的测量误差较大.</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(3)测量小车的运动距离时,要测量小车的</a:t>
            </a:r>
            <a:r>
              <a:rPr sz="2400" u="wavyHeavy">
                <a:uFill>
                  <a:solidFill>
                    <a:schemeClr val="accent1"/>
                  </a:solidFill>
                </a:uFill>
                <a:latin typeface="宋体" panose="02010600030101010101" pitchFamily="2" charset="-122"/>
                <a:ea typeface="宋体" panose="02010600030101010101" pitchFamily="2" charset="-122"/>
                <a:sym typeface="+mn-ea"/>
              </a:rPr>
              <a:t>头部到头部的距离</a:t>
            </a:r>
            <a:r>
              <a:rPr sz="2400">
                <a:latin typeface="宋体" panose="02010600030101010101" pitchFamily="2" charset="-122"/>
                <a:ea typeface="宋体" panose="02010600030101010101" pitchFamily="2" charset="-122"/>
                <a:sym typeface="+mn-ea"/>
              </a:rPr>
              <a:t>(如图中的s</a:t>
            </a:r>
            <a:r>
              <a:rPr sz="2400" baseline="-25000">
                <a:latin typeface="宋体" panose="02010600030101010101" pitchFamily="2" charset="-122"/>
                <a:ea typeface="宋体" panose="02010600030101010101" pitchFamily="2" charset="-122"/>
                <a:sym typeface="+mn-ea"/>
              </a:rPr>
              <a:t>1</a:t>
            </a:r>
            <a:r>
              <a:rPr sz="2400">
                <a:latin typeface="宋体" panose="02010600030101010101" pitchFamily="2" charset="-122"/>
                <a:ea typeface="宋体" panose="02010600030101010101" pitchFamily="2" charset="-122"/>
                <a:sym typeface="+mn-ea"/>
              </a:rPr>
              <a:t>)或</a:t>
            </a:r>
            <a:r>
              <a:rPr sz="2400" u="wavyHeavy">
                <a:uFill>
                  <a:solidFill>
                    <a:schemeClr val="accent1"/>
                  </a:solidFill>
                </a:uFill>
                <a:latin typeface="宋体" panose="02010600030101010101" pitchFamily="2" charset="-122"/>
                <a:ea typeface="宋体" panose="02010600030101010101" pitchFamily="2" charset="-122"/>
                <a:sym typeface="+mn-ea"/>
              </a:rPr>
              <a:t>尾部到尾部的距离</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(4)用刻度尺测量距离时,需</a:t>
            </a:r>
            <a:r>
              <a:rPr sz="2400" u="wavyHeavy">
                <a:uFill>
                  <a:solidFill>
                    <a:schemeClr val="accent1"/>
                  </a:solidFill>
                </a:uFill>
                <a:latin typeface="宋体" panose="02010600030101010101" pitchFamily="2" charset="-122"/>
                <a:ea typeface="宋体" panose="02010600030101010101" pitchFamily="2" charset="-122"/>
                <a:sym typeface="+mn-ea"/>
              </a:rPr>
              <a:t>估读</a:t>
            </a:r>
            <a:r>
              <a:rPr sz="2400">
                <a:latin typeface="宋体" panose="02010600030101010101" pitchFamily="2" charset="-122"/>
                <a:ea typeface="宋体" panose="02010600030101010101" pitchFamily="2" charset="-122"/>
                <a:sym typeface="+mn-ea"/>
              </a:rPr>
              <a:t>到刻度尺分度值的下一位.</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(5)根据v=  计算平均速度时,应注意长度单位的换算,1 cm=10</a:t>
            </a:r>
            <a:r>
              <a:rPr sz="2400" baseline="30000">
                <a:latin typeface="宋体" panose="02010600030101010101" pitchFamily="2" charset="-122"/>
                <a:ea typeface="宋体" panose="02010600030101010101" pitchFamily="2" charset="-122"/>
                <a:sym typeface="+mn-ea"/>
              </a:rPr>
              <a:t>-2</a:t>
            </a:r>
            <a:r>
              <a:rPr sz="2400">
                <a:latin typeface="宋体" panose="02010600030101010101" pitchFamily="2" charset="-122"/>
                <a:ea typeface="宋体" panose="02010600030101010101" pitchFamily="2" charset="-122"/>
                <a:sym typeface="+mn-ea"/>
              </a:rPr>
              <a:t> m.</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(6)实验中多次测量是为了</a:t>
            </a:r>
            <a:r>
              <a:rPr sz="2400" u="wavyHeavy">
                <a:uFill>
                  <a:solidFill>
                    <a:schemeClr val="accent1"/>
                  </a:solidFill>
                </a:uFill>
                <a:latin typeface="宋体" panose="02010600030101010101" pitchFamily="2" charset="-122"/>
                <a:ea typeface="宋体" panose="02010600030101010101" pitchFamily="2" charset="-122"/>
                <a:sym typeface="+mn-ea"/>
              </a:rPr>
              <a:t>计算出平均速度的平均值,以减小测量误差</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p:txBody>
      </p:sp>
      <p:graphicFrame>
        <p:nvGraphicFramePr>
          <p:cNvPr id="2" name="对象 1">
            <a:hlinkClick action="ppaction://ole?verb="/>
          </p:cNvPr>
          <p:cNvGraphicFramePr>
            <a:graphicFrameLocks noChangeAspect="1"/>
          </p:cNvGraphicFramePr>
          <p:nvPr/>
        </p:nvGraphicFramePr>
        <p:xfrm>
          <a:off x="2007235" y="4757420"/>
          <a:ext cx="273050" cy="769620"/>
        </p:xfrm>
        <a:graphic>
          <a:graphicData uri="http://schemas.openxmlformats.org/presentationml/2006/ole">
            <mc:AlternateContent>
              <mc:Choice xmlns:v="urn:schemas-microsoft-com:vml" Requires="v">
                <p:oleObj spid="_x0000_s1039" r:id="rId2" imgW="139700" imgH="393700" progId="Equation.KSEE3">
                  <p:embed/>
                </p:oleObj>
              </mc:Choice>
              <mc:Fallback>
                <p:oleObj r:id="rId2" imgW="139700" imgH="393700" progId="Equation.KSEE3">
                  <p:embed/>
                  <p:pic>
                    <p:nvPicPr>
                      <p:cNvPr id="0" name="OLE substitute image"/>
                      <p:cNvPicPr/>
                      <p:nvPr/>
                    </p:nvPicPr>
                    <p:blipFill>
                      <a:blip r:embed="rId3"/>
                      <a:stretch>
                        <a:fillRect/>
                      </a:stretch>
                    </p:blipFill>
                    <p:spPr>
                      <a:xfrm>
                        <a:off x="2007235" y="4757420"/>
                        <a:ext cx="273050" cy="769620"/>
                      </a:xfrm>
                      <a:prstGeom prst="rect">
                        <a:avLst/>
                      </a:prstGeom>
                    </p:spPr>
                  </p:pic>
                </p:oleObj>
              </mc:Fallback>
            </mc:AlternateContent>
          </a:graphicData>
        </a:graphic>
      </p:graphicFrame>
    </p:spTree>
  </p:cSld>
  <p:clrMapOvr>
    <a:masterClrMapping/>
  </p:clrMapOvr>
  <p:transition spd="med">
    <p:wipe dir="d"/>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557530" y="900430"/>
            <a:ext cx="10713085"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5.【</a:t>
            </a:r>
            <a:r>
              <a:rPr sz="2400">
                <a:latin typeface="黑体" panose="02010609060101010101" pitchFamily="49" charset="-122"/>
                <a:ea typeface="黑体" panose="02010609060101010101" pitchFamily="49" charset="-122"/>
                <a:cs typeface="宋体" panose="02010600030101010101" pitchFamily="2" charset="-122"/>
                <a:sym typeface="+mn-ea"/>
              </a:rPr>
              <a:t>交流与反思</a:t>
            </a:r>
            <a:r>
              <a:rPr sz="2400">
                <a:latin typeface="宋体" panose="02010600030101010101" pitchFamily="2" charset="-122"/>
                <a:ea typeface="宋体" panose="02010600030101010101" pitchFamily="2" charset="-122"/>
                <a:cs typeface="宋体" panose="02010600030101010101" pitchFamily="2" charset="-122"/>
                <a:sym typeface="+mn-ea"/>
              </a:rPr>
              <a:t>】</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(1)影响小车下滑到底端时速度大小的因素有:</a:t>
            </a:r>
            <a:r>
              <a:rPr sz="2400" u="wavyHeavy">
                <a:uFill>
                  <a:solidFill>
                    <a:schemeClr val="accent1"/>
                  </a:solidFill>
                </a:uFill>
                <a:latin typeface="宋体" panose="02010600030101010101" pitchFamily="2" charset="-122"/>
                <a:ea typeface="宋体" panose="02010600030101010101" pitchFamily="2" charset="-122"/>
                <a:sym typeface="+mn-ea"/>
              </a:rPr>
              <a:t>斜面的倾斜程度</a:t>
            </a:r>
            <a:r>
              <a:rPr sz="2400">
                <a:latin typeface="宋体" panose="02010600030101010101" pitchFamily="2" charset="-122"/>
                <a:ea typeface="宋体" panose="02010600030101010101" pitchFamily="2" charset="-122"/>
                <a:cs typeface="宋体" panose="02010600030101010101" pitchFamily="2" charset="-122"/>
                <a:sym typeface="+mn-ea"/>
              </a:rPr>
              <a:t>、</a:t>
            </a:r>
            <a:r>
              <a:rPr sz="2400" u="wavyHeavy">
                <a:uFill>
                  <a:solidFill>
                    <a:schemeClr val="accent1"/>
                  </a:solidFill>
                </a:uFill>
                <a:latin typeface="宋体" panose="02010600030101010101" pitchFamily="2" charset="-122"/>
                <a:ea typeface="宋体" panose="02010600030101010101" pitchFamily="2" charset="-122"/>
                <a:sym typeface="+mn-ea"/>
              </a:rPr>
              <a:t>斜面的粗糙程度</a:t>
            </a:r>
            <a:r>
              <a:rPr sz="2400">
                <a:latin typeface="宋体" panose="02010600030101010101" pitchFamily="2" charset="-122"/>
                <a:ea typeface="宋体" panose="02010600030101010101" pitchFamily="2" charset="-122"/>
                <a:cs typeface="宋体" panose="02010600030101010101" pitchFamily="2" charset="-122"/>
                <a:sym typeface="+mn-ea"/>
              </a:rPr>
              <a:t>和</a:t>
            </a:r>
            <a:r>
              <a:rPr sz="2400" u="wavyHeavy">
                <a:uFill>
                  <a:solidFill>
                    <a:schemeClr val="accent1"/>
                  </a:solidFill>
                </a:uFill>
                <a:latin typeface="宋体" panose="02010600030101010101" pitchFamily="2" charset="-122"/>
                <a:ea typeface="宋体" panose="02010600030101010101" pitchFamily="2" charset="-122"/>
                <a:sym typeface="+mn-ea"/>
              </a:rPr>
              <a:t>斜面的长度</a:t>
            </a:r>
            <a:r>
              <a:rPr sz="2400">
                <a:latin typeface="宋体" panose="02010600030101010101" pitchFamily="2" charset="-122"/>
                <a:ea typeface="宋体" panose="02010600030101010101" pitchFamily="2" charset="-122"/>
                <a:cs typeface="宋体" panose="02010600030101010101" pitchFamily="2" charset="-122"/>
                <a:sym typeface="+mn-ea"/>
              </a:rPr>
              <a:t>等.</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(2)小车后半程的平均速度大于前半程的平均速度,说明</a:t>
            </a:r>
            <a:r>
              <a:rPr sz="2400" u="wavyHeavy">
                <a:uFill>
                  <a:solidFill>
                    <a:schemeClr val="accent1"/>
                  </a:solidFill>
                </a:uFill>
                <a:latin typeface="宋体" panose="02010600030101010101" pitchFamily="2" charset="-122"/>
                <a:ea typeface="宋体" panose="02010600030101010101" pitchFamily="2" charset="-122"/>
                <a:sym typeface="+mn-ea"/>
              </a:rPr>
              <a:t>在滑下斜面时</a:t>
            </a:r>
            <a:r>
              <a:rPr sz="2400">
                <a:latin typeface="宋体" panose="02010600030101010101" pitchFamily="2" charset="-122"/>
                <a:ea typeface="宋体" panose="02010600030101010101" pitchFamily="2" charset="-122"/>
                <a:cs typeface="宋体" panose="02010600030101010101" pitchFamily="2" charset="-122"/>
                <a:sym typeface="+mn-ea"/>
              </a:rPr>
              <a:t>,</a:t>
            </a:r>
            <a:r>
              <a:rPr sz="2400" u="wavyHeavy">
                <a:uFill>
                  <a:solidFill>
                    <a:schemeClr val="accent1"/>
                  </a:solidFill>
                </a:uFill>
                <a:latin typeface="宋体" panose="02010600030101010101" pitchFamily="2" charset="-122"/>
                <a:ea typeface="宋体" panose="02010600030101010101" pitchFamily="2" charset="-122"/>
                <a:sym typeface="+mn-ea"/>
              </a:rPr>
              <a:t>小车的速度越来越大</a:t>
            </a:r>
            <a:r>
              <a:rPr sz="2400">
                <a:latin typeface="宋体" panose="02010600030101010101" pitchFamily="2" charset="-122"/>
                <a:ea typeface="宋体" panose="02010600030101010101" pitchFamily="2" charset="-122"/>
                <a:cs typeface="宋体" panose="02010600030101010101" pitchFamily="2" charset="-122"/>
                <a:sym typeface="+mn-ea"/>
              </a:rPr>
              <a:t>.</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(3)实验结果分析: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①小车撞击金属片后计时才结束,测得的时间</a:t>
            </a:r>
            <a:r>
              <a:rPr sz="2400" u="wavyHeavy">
                <a:uFill>
                  <a:solidFill>
                    <a:schemeClr val="accent1"/>
                  </a:solidFill>
                </a:uFill>
                <a:latin typeface="宋体" panose="02010600030101010101" pitchFamily="2" charset="-122"/>
                <a:ea typeface="宋体" panose="02010600030101010101" pitchFamily="2" charset="-122"/>
                <a:sym typeface="+mn-ea"/>
              </a:rPr>
              <a:t>偏长</a:t>
            </a:r>
            <a:r>
              <a:rPr sz="2400">
                <a:latin typeface="宋体" panose="02010600030101010101" pitchFamily="2" charset="-122"/>
                <a:ea typeface="宋体" panose="02010600030101010101" pitchFamily="2" charset="-122"/>
                <a:cs typeface="宋体" panose="02010600030101010101" pitchFamily="2" charset="-122"/>
                <a:sym typeface="+mn-ea"/>
              </a:rPr>
              <a:t>(属于误差),计算出的平均速度偏小.</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②小车开始运动后才开始计时,测得的时间</a:t>
            </a:r>
            <a:r>
              <a:rPr sz="2400" u="wavyHeavy">
                <a:uFill>
                  <a:solidFill>
                    <a:schemeClr val="accent1"/>
                  </a:solidFill>
                </a:uFill>
                <a:latin typeface="宋体" panose="02010600030101010101" pitchFamily="2" charset="-122"/>
                <a:ea typeface="宋体" panose="02010600030101010101" pitchFamily="2" charset="-122"/>
                <a:sym typeface="+mn-ea"/>
              </a:rPr>
              <a:t>偏短</a:t>
            </a:r>
            <a:r>
              <a:rPr sz="2400">
                <a:latin typeface="宋体" panose="02010600030101010101" pitchFamily="2" charset="-122"/>
                <a:ea typeface="宋体" panose="02010600030101010101" pitchFamily="2" charset="-122"/>
                <a:cs typeface="宋体" panose="02010600030101010101" pitchFamily="2" charset="-122"/>
                <a:sym typeface="+mn-ea"/>
              </a:rPr>
              <a:t>(属于误差),计算出的平均速度偏大.</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581660" y="1786890"/>
            <a:ext cx="10786745"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③测量小车运动距离时,测量的是起点车头到终点车尾的距离,测得的路程</a:t>
            </a:r>
            <a:r>
              <a:rPr sz="2400" u="wavyHeavy">
                <a:uFill>
                  <a:solidFill>
                    <a:schemeClr val="accent1"/>
                  </a:solidFill>
                </a:uFill>
                <a:latin typeface="宋体" panose="02010600030101010101" pitchFamily="2" charset="-122"/>
                <a:ea typeface="宋体" panose="02010600030101010101" pitchFamily="2" charset="-122"/>
                <a:sym typeface="+mn-ea"/>
              </a:rPr>
              <a:t>偏短</a:t>
            </a:r>
            <a:r>
              <a:rPr sz="2400">
                <a:latin typeface="宋体" panose="02010600030101010101" pitchFamily="2" charset="-122"/>
                <a:ea typeface="宋体" panose="02010600030101010101" pitchFamily="2" charset="-122"/>
                <a:cs typeface="宋体" panose="02010600030101010101" pitchFamily="2" charset="-122"/>
                <a:sym typeface="+mn-ea"/>
              </a:rPr>
              <a:t>(属于错误),计算出的平均速度偏小.</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④测量小车运动距离时,测量的是起点车尾到终点车头的距离,测得的路程</a:t>
            </a:r>
            <a:r>
              <a:rPr sz="2400" u="wavyHeavy">
                <a:uFill>
                  <a:solidFill>
                    <a:schemeClr val="accent1"/>
                  </a:solidFill>
                </a:uFill>
                <a:latin typeface="宋体" panose="02010600030101010101" pitchFamily="2" charset="-122"/>
                <a:ea typeface="宋体" panose="02010600030101010101" pitchFamily="2" charset="-122"/>
                <a:sym typeface="+mn-ea"/>
              </a:rPr>
              <a:t>偏长</a:t>
            </a:r>
            <a:r>
              <a:rPr sz="2400">
                <a:latin typeface="宋体" panose="02010600030101010101" pitchFamily="2" charset="-122"/>
                <a:ea typeface="宋体" panose="02010600030101010101" pitchFamily="2" charset="-122"/>
                <a:cs typeface="宋体" panose="02010600030101010101" pitchFamily="2" charset="-122"/>
                <a:sym typeface="+mn-ea"/>
              </a:rPr>
              <a:t>(属于错误),计算出的平均速度偏大.</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460375" y="1119505"/>
            <a:ext cx="10908030" cy="2306955"/>
          </a:xfrm>
          <a:prstGeom prst="rect">
            <a:avLst/>
          </a:prstGeom>
        </p:spPr>
        <p:txBody>
          <a:bodyPr wrap="square">
            <a:spAutoFit/>
          </a:bodyPr>
          <a:lstStyle/>
          <a:p>
            <a:pPr fontAlgn="auto">
              <a:lnSpc>
                <a:spcPct val="150000"/>
              </a:lnSpc>
            </a:pPr>
            <a:r>
              <a:rPr sz="2400">
                <a:solidFill>
                  <a:srgbClr val="FF0000"/>
                </a:solidFill>
                <a:latin typeface="黑体" panose="02010609060101010101" pitchFamily="49" charset="-122"/>
                <a:ea typeface="黑体" panose="02010609060101010101" pitchFamily="49" charset="-122"/>
                <a:sym typeface="+mn-ea"/>
              </a:rPr>
              <a:t>一题通关</a:t>
            </a:r>
            <a:endParaRPr sz="2400">
              <a:solidFill>
                <a:srgbClr val="FF0000"/>
              </a:solidFill>
              <a:latin typeface="黑体" panose="02010609060101010101" pitchFamily="49" charset="-122"/>
              <a:ea typeface="黑体" panose="02010609060101010101" pitchFamily="49" charset="-122"/>
              <a:sym typeface="+mn-ea"/>
            </a:endParaRPr>
          </a:p>
          <a:p>
            <a:pPr fontAlgn="auto">
              <a:lnSpc>
                <a:spcPct val="150000"/>
              </a:lnSpc>
            </a:pPr>
            <a:r>
              <a:rPr sz="2400">
                <a:latin typeface="黑体" panose="02010609060101010101" pitchFamily="49" charset="-122"/>
                <a:ea typeface="黑体" panose="02010609060101010101" pitchFamily="49" charset="-122"/>
                <a:cs typeface="宋体" panose="02010600030101010101" pitchFamily="2" charset="-122"/>
                <a:sym typeface="+mn-ea"/>
              </a:rPr>
              <a:t>例</a:t>
            </a:r>
            <a:r>
              <a:rPr sz="2400">
                <a:latin typeface="宋体" panose="02010600030101010101" pitchFamily="2" charset="-122"/>
                <a:ea typeface="宋体" panose="02010600030101010101" pitchFamily="2" charset="-122"/>
                <a:cs typeface="宋体" panose="02010600030101010101" pitchFamily="2" charset="-122"/>
                <a:sym typeface="+mn-ea"/>
              </a:rPr>
              <a:t> 物理实验课上,某实验小组利用带有刻度尺的斜面、小车和数字钟(显示时间的格式是“时:分:秒”)测量小车的平均速度.如图所示,图中显示的是测量过程中小车在A、B、C三个位置的情形及其对应的时刻.</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757" name="18WHLWJJZKBWL130.jpg" descr="id:2147499592;FounderCES"/>
          <p:cNvPicPr>
            <a:picLocks noChangeAspect="1"/>
          </p:cNvPicPr>
          <p:nvPr/>
        </p:nvPicPr>
        <p:blipFill>
          <a:blip r:embed="rId2"/>
          <a:stretch>
            <a:fillRect/>
          </a:stretch>
        </p:blipFill>
        <p:spPr>
          <a:xfrm>
            <a:off x="3760470" y="3837305"/>
            <a:ext cx="4307205" cy="1440815"/>
          </a:xfrm>
          <a:prstGeom prst="rect">
            <a:avLst/>
          </a:prstGeom>
        </p:spPr>
      </p:pic>
    </p:spTree>
  </p:cSld>
  <p:clrMapOvr>
    <a:masterClrMapping/>
  </p:clrMapOvr>
  <p:transition spd="med">
    <p:wipe dir="d"/>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运动的描述、参照物</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2</a:t>
            </a:r>
            <a:endParaRPr lang="en-US">
              <a:solidFill>
                <a:schemeClr val="bg1"/>
              </a:solidFill>
              <a:sym typeface="+mn-lt"/>
            </a:endParaRPr>
          </a:p>
        </p:txBody>
      </p:sp>
      <p:sp>
        <p:nvSpPr>
          <p:cNvPr id="6" name="矩形 5"/>
          <p:cNvSpPr/>
          <p:nvPr/>
        </p:nvSpPr>
        <p:spPr>
          <a:xfrm>
            <a:off x="752475" y="1002030"/>
            <a:ext cx="1067181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4.[2020河南,3]公安交通管理部门要求驾驶员和乘客必须使用安全带,如图所示.汽车匀速行驶时,坐在座位上的乘客相对于汽车是</a:t>
            </a:r>
            <a:r>
              <a:rPr sz="2400" u="sng">
                <a:effectLst/>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的. </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r>
              <a:rPr lang="zh-CN" sz="2400">
                <a:latin typeface="宋体" panose="02010600030101010101" pitchFamily="2" charset="-122"/>
                <a:ea typeface="宋体" panose="02010600030101010101" pitchFamily="2" charset="-122"/>
              </a:rPr>
              <a:t>                 第</a:t>
            </a:r>
            <a:r>
              <a:rPr lang="en-US" altLang="zh-CN" sz="2400">
                <a:latin typeface="宋体" panose="02010600030101010101" pitchFamily="2" charset="-122"/>
                <a:ea typeface="宋体" panose="02010600030101010101" pitchFamily="2" charset="-122"/>
              </a:rPr>
              <a:t>4</a:t>
            </a:r>
            <a:r>
              <a:rPr lang="zh-CN" altLang="en-US" sz="2400">
                <a:latin typeface="宋体" panose="02010600030101010101" pitchFamily="2" charset="-122"/>
                <a:ea typeface="宋体" panose="02010600030101010101" pitchFamily="2" charset="-122"/>
              </a:rPr>
              <a:t>题图             </a:t>
            </a:r>
            <a:r>
              <a:rPr lang="zh-CN" sz="2400">
                <a:latin typeface="宋体" panose="02010600030101010101" pitchFamily="2" charset="-122"/>
                <a:ea typeface="宋体" panose="02010600030101010101" pitchFamily="2" charset="-122"/>
                <a:sym typeface="+mn-ea"/>
              </a:rPr>
              <a:t>第</a:t>
            </a:r>
            <a:r>
              <a:rPr lang="en-US" altLang="zh-CN" sz="2400">
                <a:latin typeface="宋体" panose="02010600030101010101" pitchFamily="2" charset="-122"/>
                <a:ea typeface="宋体" panose="02010600030101010101" pitchFamily="2" charset="-122"/>
                <a:sym typeface="+mn-ea"/>
              </a:rPr>
              <a:t>5</a:t>
            </a:r>
            <a:r>
              <a:rPr lang="zh-CN" altLang="en-US" sz="2400">
                <a:latin typeface="宋体" panose="02010600030101010101" pitchFamily="2" charset="-122"/>
                <a:ea typeface="宋体" panose="02010600030101010101" pitchFamily="2" charset="-122"/>
                <a:sym typeface="+mn-ea"/>
              </a:rPr>
              <a:t>题图</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5.[2017河南,2]如图所示,小华骑单车出行,沿途看到路旁树木向后退去,所选的参照物是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p:txBody>
      </p:sp>
      <p:pic>
        <p:nvPicPr>
          <p:cNvPr id="697" name="中45QG-WL-2.jpg" descr="id:2147499280;FounderCES"/>
          <p:cNvPicPr>
            <a:picLocks noChangeAspect="1"/>
          </p:cNvPicPr>
          <p:nvPr/>
        </p:nvPicPr>
        <p:blipFill>
          <a:blip r:embed="rId2"/>
          <a:stretch>
            <a:fillRect/>
          </a:stretch>
        </p:blipFill>
        <p:spPr>
          <a:xfrm>
            <a:off x="2941955" y="2499360"/>
            <a:ext cx="1946910" cy="1859915"/>
          </a:xfrm>
          <a:prstGeom prst="rect">
            <a:avLst/>
          </a:prstGeom>
        </p:spPr>
      </p:pic>
      <p:pic>
        <p:nvPicPr>
          <p:cNvPr id="698" name="17whdqg45t040.jpg" descr="id:2147499287;FounderCES"/>
          <p:cNvPicPr>
            <a:picLocks noChangeAspect="1"/>
          </p:cNvPicPr>
          <p:nvPr/>
        </p:nvPicPr>
        <p:blipFill>
          <a:blip r:embed="rId3"/>
          <a:stretch>
            <a:fillRect/>
          </a:stretch>
        </p:blipFill>
        <p:spPr>
          <a:xfrm>
            <a:off x="6158865" y="2650490"/>
            <a:ext cx="1938020" cy="1525905"/>
          </a:xfrm>
          <a:prstGeom prst="rect">
            <a:avLst/>
          </a:prstGeom>
        </p:spPr>
      </p:pic>
      <p:sp>
        <p:nvSpPr>
          <p:cNvPr id="8" name="矩形 7"/>
          <p:cNvSpPr/>
          <p:nvPr/>
        </p:nvSpPr>
        <p:spPr>
          <a:xfrm>
            <a:off x="7948295" y="1631950"/>
            <a:ext cx="8940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2404110" y="5469890"/>
            <a:ext cx="17926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车(小华)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523875" y="857250"/>
            <a:ext cx="11377295" cy="600075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a:t>
            </a:r>
            <a:r>
              <a:rPr sz="2400">
                <a:latin typeface="黑体" panose="02010609060101010101" pitchFamily="49" charset="-122"/>
                <a:ea typeface="黑体" panose="02010609060101010101" pitchFamily="49" charset="-122"/>
                <a:cs typeface="宋体" panose="02010600030101010101" pitchFamily="2" charset="-122"/>
                <a:sym typeface="+mn-ea"/>
              </a:rPr>
              <a:t>基础设问</a:t>
            </a:r>
            <a:r>
              <a:rPr sz="2400">
                <a:latin typeface="宋体" panose="02010600030101010101" pitchFamily="2" charset="-122"/>
                <a:ea typeface="宋体" panose="02010600030101010101" pitchFamily="2" charset="-122"/>
                <a:cs typeface="宋体" panose="02010600030101010101" pitchFamily="2" charset="-122"/>
                <a:sym typeface="+mn-ea"/>
              </a:rPr>
              <a:t>】</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(1)本实验的研究对象是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;本实验中用到的测量工具是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sym typeface="+mn-ea"/>
              </a:rPr>
              <a:t>(2)该实验的测量原理是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;对于速度的测量是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(选填“直接”或“间接”)测量.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(3)实验中,应该使斜面的坡度适当</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(选填“大一些”或“小一些”),目的是</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(4)实验中的金属挡板的作用是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(5)小车在AC段的平均速度为v</a:t>
            </a:r>
            <a:r>
              <a:rPr sz="2400" baseline="-25000">
                <a:latin typeface="宋体" panose="02010600030101010101" pitchFamily="2" charset="-122"/>
                <a:ea typeface="宋体" panose="02010600030101010101" pitchFamily="2" charset="-122"/>
                <a:cs typeface="宋体" panose="02010600030101010101" pitchFamily="2" charset="-122"/>
                <a:sym typeface="+mn-ea"/>
              </a:rPr>
              <a:t>1</a:t>
            </a:r>
            <a:r>
              <a:rPr sz="2400">
                <a:latin typeface="宋体" panose="02010600030101010101" pitchFamily="2" charset="-122"/>
                <a:ea typeface="宋体" panose="02010600030101010101" pitchFamily="2" charset="-122"/>
                <a:cs typeface="宋体" panose="02010600030101010101" pitchFamily="2" charset="-122"/>
                <a:sym typeface="+mn-ea"/>
              </a:rPr>
              <a:t>,AB段的平均速度为v</a:t>
            </a:r>
            <a:r>
              <a:rPr sz="2400" baseline="-25000">
                <a:latin typeface="宋体" panose="02010600030101010101" pitchFamily="2" charset="-122"/>
                <a:ea typeface="宋体" panose="02010600030101010101" pitchFamily="2" charset="-122"/>
                <a:cs typeface="宋体" panose="02010600030101010101" pitchFamily="2" charset="-122"/>
                <a:sym typeface="+mn-ea"/>
              </a:rPr>
              <a:t>2</a:t>
            </a:r>
            <a:r>
              <a:rPr sz="2400">
                <a:latin typeface="宋体" panose="02010600030101010101" pitchFamily="2" charset="-122"/>
                <a:ea typeface="宋体" panose="02010600030101010101" pitchFamily="2" charset="-122"/>
                <a:cs typeface="宋体" panose="02010600030101010101" pitchFamily="2" charset="-122"/>
                <a:sym typeface="+mn-ea"/>
              </a:rPr>
              <a:t>,BC段的平均速度为v</a:t>
            </a:r>
            <a:r>
              <a:rPr sz="2400" baseline="-25000">
                <a:latin typeface="宋体" panose="02010600030101010101" pitchFamily="2" charset="-122"/>
                <a:ea typeface="宋体" panose="02010600030101010101" pitchFamily="2" charset="-122"/>
                <a:cs typeface="宋体" panose="02010600030101010101" pitchFamily="2" charset="-122"/>
                <a:sym typeface="+mn-ea"/>
              </a:rPr>
              <a:t>3</a:t>
            </a:r>
            <a:r>
              <a:rPr sz="2400">
                <a:latin typeface="宋体" panose="02010600030101010101" pitchFamily="2" charset="-122"/>
                <a:ea typeface="宋体" panose="02010600030101010101" pitchFamily="2" charset="-122"/>
                <a:cs typeface="宋体" panose="02010600030101010101" pitchFamily="2" charset="-122"/>
                <a:sym typeface="+mn-ea"/>
              </a:rPr>
              <a:t>,它们的大小关系为</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;所以,小车在斜面上下滑的过程中做的是</a:t>
            </a:r>
            <a:r>
              <a:rPr lang="en-US" sz="2400">
                <a:latin typeface="宋体" panose="02010600030101010101" pitchFamily="2" charset="-122"/>
                <a:ea typeface="宋体" panose="02010600030101010101" pitchFamily="2" charset="-122"/>
                <a:cs typeface="宋体" panose="02010600030101010101" pitchFamily="2" charset="-122"/>
                <a:sym typeface="+mn-ea"/>
              </a:rPr>
              <a:t>__________</a:t>
            </a:r>
            <a:r>
              <a:rPr sz="2400">
                <a:latin typeface="宋体" panose="02010600030101010101" pitchFamily="2" charset="-122"/>
                <a:ea typeface="宋体" panose="02010600030101010101" pitchFamily="2" charset="-122"/>
                <a:cs typeface="宋体" panose="02010600030101010101" pitchFamily="2" charset="-122"/>
                <a:sym typeface="+mn-ea"/>
              </a:rPr>
              <a:t>(选填“加速”“匀速”或“减速”)运动. </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0" name="矩形 9"/>
          <p:cNvSpPr/>
          <p:nvPr/>
        </p:nvSpPr>
        <p:spPr>
          <a:xfrm>
            <a:off x="3862070" y="15957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8891270" y="1517650"/>
            <a:ext cx="25533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刻度尺和数字钟</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900670" y="2167255"/>
            <a:ext cx="19177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间接</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247640" y="3522980"/>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小一些</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750570" y="3996055"/>
            <a:ext cx="28568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便于测量时间</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4865370" y="4596130"/>
            <a:ext cx="48380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控制小车运动的终点在同一位置</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1931670" y="56978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&lt;v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&lt;v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9203055" y="56978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加速</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5" name="图片 14"/>
          <p:cNvPicPr>
            <a:picLocks noChangeAspect="1"/>
          </p:cNvPicPr>
          <p:nvPr/>
        </p:nvPicPr>
        <p:blipFill>
          <a:blip r:embed="rId2"/>
          <a:stretch>
            <a:fillRect/>
          </a:stretch>
        </p:blipFill>
        <p:spPr>
          <a:xfrm>
            <a:off x="4108450" y="2013585"/>
            <a:ext cx="756920" cy="61404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4" grpId="0"/>
      <p:bldP spid="6" grpId="0"/>
      <p:bldP spid="8" grpId="0"/>
      <p:bldP spid="9" grpId="0"/>
      <p:bldP spid="11" grpId="0"/>
      <p:bldP spid="13"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460375" y="1119505"/>
            <a:ext cx="10908030" cy="526224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(6)s</a:t>
            </a:r>
            <a:r>
              <a:rPr sz="2400" baseline="-25000">
                <a:latin typeface="宋体" panose="02010600030101010101" pitchFamily="2" charset="-122"/>
                <a:ea typeface="宋体" panose="02010600030101010101" pitchFamily="2" charset="-122"/>
                <a:cs typeface="宋体" panose="02010600030101010101" pitchFamily="2" charset="-122"/>
                <a:sym typeface="+mn-ea"/>
              </a:rPr>
              <a:t>AB</a:t>
            </a:r>
            <a:r>
              <a:rPr sz="2400">
                <a:latin typeface="宋体" panose="02010600030101010101" pitchFamily="2" charset="-122"/>
                <a:ea typeface="宋体" panose="02010600030101010101" pitchFamily="2" charset="-122"/>
                <a:cs typeface="宋体" panose="02010600030101010101" pitchFamily="2" charset="-122"/>
                <a:sym typeface="+mn-ea"/>
              </a:rPr>
              <a:t>=</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cm,t</a:t>
            </a:r>
            <a:r>
              <a:rPr sz="2400" baseline="-25000">
                <a:latin typeface="宋体" panose="02010600030101010101" pitchFamily="2" charset="-122"/>
                <a:ea typeface="宋体" panose="02010600030101010101" pitchFamily="2" charset="-122"/>
                <a:cs typeface="宋体" panose="02010600030101010101" pitchFamily="2" charset="-122"/>
                <a:sym typeface="+mn-ea"/>
              </a:rPr>
              <a:t>AB</a:t>
            </a:r>
            <a:r>
              <a:rPr sz="2400">
                <a:latin typeface="宋体" panose="02010600030101010101" pitchFamily="2" charset="-122"/>
                <a:ea typeface="宋体" panose="02010600030101010101" pitchFamily="2" charset="-122"/>
                <a:cs typeface="宋体" panose="02010600030101010101" pitchFamily="2" charset="-122"/>
                <a:sym typeface="+mn-ea"/>
              </a:rPr>
              <a:t>=</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s,则v</a:t>
            </a:r>
            <a:r>
              <a:rPr sz="2400" baseline="-25000">
                <a:latin typeface="宋体" panose="02010600030101010101" pitchFamily="2" charset="-122"/>
                <a:ea typeface="宋体" panose="02010600030101010101" pitchFamily="2" charset="-122"/>
                <a:cs typeface="宋体" panose="02010600030101010101" pitchFamily="2" charset="-122"/>
                <a:sym typeface="+mn-ea"/>
              </a:rPr>
              <a:t>AB</a:t>
            </a:r>
            <a:r>
              <a:rPr sz="2400">
                <a:latin typeface="宋体" panose="02010600030101010101" pitchFamily="2" charset="-122"/>
                <a:ea typeface="宋体" panose="02010600030101010101" pitchFamily="2" charset="-122"/>
                <a:cs typeface="宋体" panose="02010600030101010101" pitchFamily="2" charset="-122"/>
                <a:sym typeface="+mn-ea"/>
              </a:rPr>
              <a:t>=</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m/s.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(7)实验中,由于计时不熟练,小车过了A位置后才开始计时,则测量出的平均速度会</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(选填“偏大”或“偏小”).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a:t>
            </a:r>
            <a:r>
              <a:rPr sz="2400">
                <a:latin typeface="黑体" panose="02010609060101010101" pitchFamily="49" charset="-122"/>
                <a:ea typeface="黑体" panose="02010609060101010101" pitchFamily="49" charset="-122"/>
                <a:cs typeface="宋体" panose="02010600030101010101" pitchFamily="2" charset="-122"/>
                <a:sym typeface="+mn-ea"/>
              </a:rPr>
              <a:t>拓展设问</a:t>
            </a:r>
            <a:r>
              <a:rPr sz="2400">
                <a:latin typeface="宋体" panose="02010600030101010101" pitchFamily="2" charset="-122"/>
                <a:ea typeface="宋体" panose="02010600030101010101" pitchFamily="2" charset="-122"/>
                <a:cs typeface="宋体" panose="02010600030101010101" pitchFamily="2" charset="-122"/>
                <a:sym typeface="+mn-ea"/>
              </a:rPr>
              <a:t>】</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sym typeface="+mn-ea"/>
              </a:rPr>
              <a:t>(8)某同学为了测量小车在下半程的平均速度,在B位置释放小车,测出小车滑到C位置的距离和时间来计算下半程的平均速度,这种测量方法正确吗?为什么?若不正确,请写出正确的测量方法.</a:t>
            </a:r>
            <a:r>
              <a:rPr lang="en-US" sz="2400">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a:t>
            </a:r>
            <a:endParaRPr lang="en-US"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lang="en-US" sz="2400">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__________________________________________________________________.</a:t>
            </a:r>
            <a:endParaRPr lang="en-US"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3" name="矩形 12"/>
          <p:cNvSpPr/>
          <p:nvPr/>
        </p:nvSpPr>
        <p:spPr>
          <a:xfrm>
            <a:off x="1689100" y="111950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3843655" y="1262380"/>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5774055" y="111950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0.08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973455" y="2294255"/>
            <a:ext cx="1930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694555" y="4894580"/>
            <a:ext cx="6248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不正确;小车从A位置运动到C位置的过程中,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880745" y="5354955"/>
            <a:ext cx="10062210" cy="829945"/>
          </a:xfrm>
          <a:prstGeom prst="rect">
            <a:avLst/>
          </a:prstGeom>
        </p:spPr>
        <p:txBody>
          <a:bodyPr wrap="square">
            <a:spAutoFit/>
          </a:bodyPr>
          <a:lstStyle/>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通过B位置时的速度不为0,应先测出s</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AB</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和t</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AB</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,再测出s</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AC</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和t</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AC</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,则v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BC</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9" name="图片 8"/>
          <p:cNvPicPr>
            <a:picLocks noChangeAspect="1"/>
          </p:cNvPicPr>
          <p:nvPr/>
        </p:nvPicPr>
        <p:blipFill>
          <a:blip r:embed="rId2"/>
          <a:stretch>
            <a:fillRect/>
          </a:stretch>
        </p:blipFill>
        <p:spPr>
          <a:xfrm>
            <a:off x="9789160" y="5492750"/>
            <a:ext cx="882015" cy="5543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10"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P spid="3" grpId="0"/>
      <p:bldP spid="4" grpId="0"/>
      <p:bldP spid="6" grpId="0"/>
      <p:bldP spid="8"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测量物体运动的平均速度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endParaRPr lang="en-US" altLang="zh-CN">
              <a:solidFill>
                <a:schemeClr val="bg1"/>
              </a:solidFill>
              <a:sym typeface="+mn-lt"/>
            </a:endParaRPr>
          </a:p>
        </p:txBody>
      </p:sp>
      <p:sp>
        <p:nvSpPr>
          <p:cNvPr id="12" name="矩形 11"/>
          <p:cNvSpPr/>
          <p:nvPr/>
        </p:nvSpPr>
        <p:spPr>
          <a:xfrm>
            <a:off x="299085" y="1824355"/>
            <a:ext cx="10387965"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(9)实验中多次测量的目的是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(10)实验结束后,有同学发现不同的同学测量出的平均速度不同,原因可能是</a:t>
            </a:r>
            <a:endParaRPr lang="en-US"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_</a:t>
            </a:r>
            <a:r>
              <a:rPr lang="en-US" sz="2400" u="sng">
                <a:latin typeface="宋体" panose="02010600030101010101" pitchFamily="2" charset="-122"/>
                <a:ea typeface="宋体" panose="02010600030101010101" pitchFamily="2" charset="-122"/>
                <a:cs typeface="宋体" panose="02010600030101010101" pitchFamily="2" charset="-122"/>
                <a:sym typeface="+mn-ea"/>
              </a:rPr>
              <a:t>  </a:t>
            </a:r>
            <a:r>
              <a:rPr lang="en-US" sz="2400">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a:t>
            </a:r>
            <a:r>
              <a:rPr sz="2400">
                <a:latin typeface="宋体" panose="02010600030101010101" pitchFamily="2" charset="-122"/>
                <a:ea typeface="宋体" panose="02010600030101010101" pitchFamily="2" charset="-122"/>
                <a:cs typeface="宋体" panose="02010600030101010101" pitchFamily="2" charset="-122"/>
                <a:sym typeface="+mn-ea"/>
              </a:rPr>
              <a:t>(写出一条即可). </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4351655" y="1824355"/>
            <a:ext cx="62484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计算平均速度的平均值,减小测量误差</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706755" y="3053080"/>
            <a:ext cx="93846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选取的斜面坡度不同(或小车运动的路程不同,合理即可)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3" name="New picture"/>
          <p:cNvPicPr/>
          <p:nvPr/>
        </p:nvPicPr>
        <p:blipFill>
          <a:blip r:embed="rId2"/>
          <a:stretch>
            <a:fillRect/>
          </a:stretch>
        </p:blipFill>
        <p:spPr>
          <a:xfrm>
            <a:off x="12204700" y="12179300"/>
            <a:ext cx="330200" cy="2413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运动的描述、参照物</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2</a:t>
            </a:r>
            <a:endParaRPr lang="en-US">
              <a:solidFill>
                <a:schemeClr val="bg1"/>
              </a:solidFill>
              <a:sym typeface="+mn-lt"/>
            </a:endParaRPr>
          </a:p>
        </p:txBody>
      </p:sp>
      <p:sp>
        <p:nvSpPr>
          <p:cNvPr id="6" name="矩形 5"/>
          <p:cNvSpPr/>
          <p:nvPr/>
        </p:nvSpPr>
        <p:spPr>
          <a:xfrm>
            <a:off x="760095" y="1402715"/>
            <a:ext cx="10671810" cy="175323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6.[2013河南,4]如图所示为一木块在水平桌面上向右运动时的频闪摄影照片,所用闪光灯每隔相等时间闪亮一次,拍下此时木块的位置.由照片记录可知木块的速度</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(选填“增大”“减小”或“不变”). </a:t>
            </a:r>
            <a:endParaRPr sz="2400">
              <a:latin typeface="宋体" panose="02010600030101010101" pitchFamily="2" charset="-122"/>
              <a:ea typeface="宋体" panose="02010600030101010101" pitchFamily="2" charset="-122"/>
            </a:endParaRPr>
          </a:p>
        </p:txBody>
      </p:sp>
      <p:pic>
        <p:nvPicPr>
          <p:cNvPr id="2" name="HL2.jpg" descr="id:2147499294;FounderCES"/>
          <p:cNvPicPr>
            <a:picLocks noChangeAspect="1"/>
          </p:cNvPicPr>
          <p:nvPr/>
        </p:nvPicPr>
        <p:blipFill>
          <a:blip r:embed="rId2"/>
          <a:stretch>
            <a:fillRect/>
          </a:stretch>
        </p:blipFill>
        <p:spPr>
          <a:xfrm>
            <a:off x="3024505" y="3604260"/>
            <a:ext cx="4765040" cy="977265"/>
          </a:xfrm>
          <a:prstGeom prst="rect">
            <a:avLst/>
          </a:prstGeom>
        </p:spPr>
      </p:pic>
      <p:sp>
        <p:nvSpPr>
          <p:cNvPr id="3" name="矩形 2"/>
          <p:cNvSpPr/>
          <p:nvPr/>
        </p:nvSpPr>
        <p:spPr>
          <a:xfrm>
            <a:off x="1845310" y="2523490"/>
            <a:ext cx="10052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650875" y="1232535"/>
            <a:ext cx="10671810"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7.[2019河南,20(3)]我国从今年4月15日起,正式实施电动自行车新国标.李强购置了一辆符合新国标的电动车,其整车质量为50 kg,最高速度为25 km/h.蓄电池充满电后,当质量为70 kg的李强在水平路面上骑着车,以最高速度匀速电动行驶时,所行驶的最大路程为45 km,则车最多能行驶多少小时?</a:t>
            </a:r>
            <a:endParaRPr sz="2400">
              <a:latin typeface="宋体" panose="02010600030101010101" pitchFamily="2" charset="-122"/>
              <a:ea typeface="宋体" panose="02010600030101010101" pitchFamily="2" charset="-122"/>
            </a:endParaRPr>
          </a:p>
        </p:txBody>
      </p:sp>
      <p:sp>
        <p:nvSpPr>
          <p:cNvPr id="3" name="矩形 2"/>
          <p:cNvSpPr/>
          <p:nvPr/>
        </p:nvSpPr>
        <p:spPr>
          <a:xfrm>
            <a:off x="969010" y="3780790"/>
            <a:ext cx="86125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解:由v=   可得,车行驶的最长时间t=             =1.8 h</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1" name="图片 10"/>
          <p:cNvPicPr>
            <a:picLocks noChangeAspect="1"/>
          </p:cNvPicPr>
          <p:nvPr/>
        </p:nvPicPr>
        <p:blipFill>
          <a:blip r:embed="rId2"/>
          <a:stretch>
            <a:fillRect/>
          </a:stretch>
        </p:blipFill>
        <p:spPr>
          <a:xfrm>
            <a:off x="2141855" y="3529965"/>
            <a:ext cx="431800" cy="902335"/>
          </a:xfrm>
          <a:prstGeom prst="rect">
            <a:avLst/>
          </a:prstGeom>
        </p:spPr>
      </p:pic>
      <p:pic>
        <p:nvPicPr>
          <p:cNvPr id="13" name="图片 12"/>
          <p:cNvPicPr>
            <a:picLocks noChangeAspect="1"/>
          </p:cNvPicPr>
          <p:nvPr/>
        </p:nvPicPr>
        <p:blipFill>
          <a:blip r:embed="rId3"/>
          <a:stretch>
            <a:fillRect/>
          </a:stretch>
        </p:blipFill>
        <p:spPr>
          <a:xfrm>
            <a:off x="6396355" y="3627120"/>
            <a:ext cx="1364615" cy="70866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650875" y="1232535"/>
            <a:ext cx="10671810" cy="2306955"/>
          </a:xfrm>
          <a:prstGeom prst="rect">
            <a:avLst/>
          </a:prstGeom>
        </p:spPr>
        <p:txBody>
          <a:bodyPr wrap="square">
            <a:spAutoFit/>
          </a:bodyPr>
          <a:lstStyle/>
          <a:p>
            <a:pPr fontAlgn="auto">
              <a:lnSpc>
                <a:spcPct val="150000"/>
              </a:lnSpc>
            </a:pPr>
            <a:r>
              <a:rPr lang="en-US" sz="2400">
                <a:latin typeface="宋体" panose="02010600030101010101" pitchFamily="2" charset="-122"/>
                <a:ea typeface="宋体" panose="02010600030101010101" pitchFamily="2" charset="-122"/>
              </a:rPr>
              <a:t>8.</a:t>
            </a:r>
            <a:r>
              <a:rPr sz="2400">
                <a:latin typeface="宋体" panose="02010600030101010101" pitchFamily="2" charset="-122"/>
                <a:ea typeface="宋体" panose="02010600030101010101" pitchFamily="2" charset="-122"/>
              </a:rPr>
              <a:t>[2016河南,21(4)]某款新型电动汽车在某段公路上匀速行驶时,进入某超声测速区域,如图所示.当该车运动到距测速仪370 m时,测速仪向该车发出一超声信号,2 s后收到从车返回的信号.超声波在空气中的传播速度为340 m/s,求该车的速度.</a:t>
            </a:r>
            <a:endParaRPr sz="2400">
              <a:latin typeface="宋体" panose="02010600030101010101" pitchFamily="2" charset="-122"/>
              <a:ea typeface="宋体" panose="02010600030101010101" pitchFamily="2" charset="-122"/>
            </a:endParaRPr>
          </a:p>
        </p:txBody>
      </p:sp>
      <p:pic>
        <p:nvPicPr>
          <p:cNvPr id="701" name="2016hnwl-17.jpg" descr="id:2147499308;FounderCES"/>
          <p:cNvPicPr>
            <a:picLocks noChangeAspect="1"/>
          </p:cNvPicPr>
          <p:nvPr/>
        </p:nvPicPr>
        <p:blipFill>
          <a:blip r:embed="rId2"/>
          <a:stretch>
            <a:fillRect/>
          </a:stretch>
        </p:blipFill>
        <p:spPr>
          <a:xfrm>
            <a:off x="2616835" y="3131820"/>
            <a:ext cx="7717155" cy="927735"/>
          </a:xfrm>
          <a:prstGeom prst="rect">
            <a:avLst/>
          </a:prstGeom>
        </p:spPr>
      </p:pic>
      <p:sp>
        <p:nvSpPr>
          <p:cNvPr id="3" name="矩形 2"/>
          <p:cNvSpPr/>
          <p:nvPr/>
        </p:nvSpPr>
        <p:spPr>
          <a:xfrm>
            <a:off x="650875" y="4148455"/>
            <a:ext cx="10532110" cy="2306955"/>
          </a:xfrm>
          <a:prstGeom prst="rect">
            <a:avLst/>
          </a:prstGeom>
        </p:spPr>
        <p:txBody>
          <a:bodyPr wrap="square">
            <a:spAutoFit/>
          </a:bodyPr>
          <a:lstStyle/>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解:设汽车的速度为v,超声测速仪发出的信号    =1 s后与汽车相遇,在这段时间内,汽车行驶的路程与超声波所走的路程的关系式为:v×1 s+340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 s=370 m</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解得v=30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4" name="图片 3"/>
          <p:cNvPicPr>
            <a:picLocks noChangeAspect="1"/>
          </p:cNvPicPr>
          <p:nvPr/>
        </p:nvPicPr>
        <p:blipFill>
          <a:blip r:embed="rId3"/>
          <a:stretch>
            <a:fillRect/>
          </a:stretch>
        </p:blipFill>
        <p:spPr>
          <a:xfrm>
            <a:off x="6873240" y="4348480"/>
            <a:ext cx="424815" cy="79311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650875" y="1232535"/>
            <a:ext cx="10671810" cy="175323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9.[2012河南,22(2)]小华测出自己的步距为0.5 m,他从教学楼的一端走到另一端,共走了84步,则教学楼的长度是多少米?如果这个过程用时35 s,则他的步行速度是多少?</a:t>
            </a:r>
            <a:endParaRPr sz="2400">
              <a:latin typeface="宋体" panose="02010600030101010101" pitchFamily="2" charset="-122"/>
              <a:ea typeface="宋体" panose="02010600030101010101" pitchFamily="2" charset="-122"/>
            </a:endParaRPr>
          </a:p>
        </p:txBody>
      </p:sp>
      <p:sp>
        <p:nvSpPr>
          <p:cNvPr id="3" name="矩形 2"/>
          <p:cNvSpPr/>
          <p:nvPr/>
        </p:nvSpPr>
        <p:spPr>
          <a:xfrm>
            <a:off x="650875" y="2985770"/>
            <a:ext cx="10532110" cy="1568450"/>
          </a:xfrm>
          <a:prstGeom prst="rect">
            <a:avLst/>
          </a:prstGeom>
        </p:spPr>
        <p:txBody>
          <a:bodyPr wrap="square">
            <a:spAutoFit/>
          </a:bodyPr>
          <a:lstStyle/>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解:教学楼的长度为s=0.5 m×84=42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他的步行速度为v=         =1.2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4" name="图片 3"/>
          <p:cNvPicPr>
            <a:picLocks noChangeAspect="1"/>
          </p:cNvPicPr>
          <p:nvPr/>
        </p:nvPicPr>
        <p:blipFill>
          <a:blip r:embed="rId2"/>
          <a:stretch>
            <a:fillRect/>
          </a:stretch>
        </p:blipFill>
        <p:spPr>
          <a:xfrm>
            <a:off x="3308350" y="3870325"/>
            <a:ext cx="1083310" cy="86995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速度公式的相关计算</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3</a:t>
            </a:r>
            <a:endParaRPr lang="en-US">
              <a:solidFill>
                <a:schemeClr val="bg1"/>
              </a:solidFill>
              <a:sym typeface="+mn-lt"/>
            </a:endParaRPr>
          </a:p>
        </p:txBody>
      </p:sp>
      <p:sp>
        <p:nvSpPr>
          <p:cNvPr id="6" name="矩形 5"/>
          <p:cNvSpPr/>
          <p:nvPr/>
        </p:nvSpPr>
        <p:spPr>
          <a:xfrm>
            <a:off x="650875" y="1232535"/>
            <a:ext cx="10671810"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10.[2020河南,20(3)]河南素有“中原粮仓”之称.随着农业机械化水平的提高,收割机已成为我省收割小麦的主要工具.若收割机的收割宽度为2 m,如图所示,正常收割时前进的速度为1 m/s,则每小时收割小麦多少亩?1 m</a:t>
            </a:r>
            <a:r>
              <a:rPr sz="2400" baseline="30000">
                <a:latin typeface="宋体" panose="02010600030101010101" pitchFamily="2" charset="-122"/>
                <a:ea typeface="宋体" panose="02010600030101010101" pitchFamily="2" charset="-122"/>
              </a:rPr>
              <a:t>2</a:t>
            </a:r>
            <a:r>
              <a:rPr sz="2400">
                <a:latin typeface="宋体" panose="02010600030101010101" pitchFamily="2" charset="-122"/>
                <a:ea typeface="宋体" panose="02010600030101010101" pitchFamily="2" charset="-122"/>
              </a:rPr>
              <a:t>=0.001 5亩,不考虑收割机调头及卸粮时间.</a:t>
            </a:r>
            <a:endParaRPr sz="2400">
              <a:latin typeface="宋体" panose="02010600030101010101" pitchFamily="2" charset="-122"/>
              <a:ea typeface="宋体" panose="02010600030101010101" pitchFamily="2" charset="-122"/>
            </a:endParaRPr>
          </a:p>
        </p:txBody>
      </p:sp>
      <p:pic>
        <p:nvPicPr>
          <p:cNvPr id="702" name="中45QG-WL-15.jpg" descr="id:2147499315;FounderCES"/>
          <p:cNvPicPr>
            <a:picLocks noChangeAspect="1"/>
          </p:cNvPicPr>
          <p:nvPr/>
        </p:nvPicPr>
        <p:blipFill>
          <a:blip r:embed="rId2"/>
          <a:stretch>
            <a:fillRect/>
          </a:stretch>
        </p:blipFill>
        <p:spPr>
          <a:xfrm>
            <a:off x="7347585" y="3220085"/>
            <a:ext cx="4380230" cy="1656080"/>
          </a:xfrm>
          <a:prstGeom prst="rect">
            <a:avLst/>
          </a:prstGeom>
        </p:spPr>
      </p:pic>
      <p:sp>
        <p:nvSpPr>
          <p:cNvPr id="3" name="矩形 2"/>
          <p:cNvSpPr/>
          <p:nvPr/>
        </p:nvSpPr>
        <p:spPr>
          <a:xfrm>
            <a:off x="650875" y="3684270"/>
            <a:ext cx="6367145" cy="3046095"/>
          </a:xfrm>
          <a:prstGeom prst="rect">
            <a:avLst/>
          </a:prstGeom>
        </p:spPr>
        <p:txBody>
          <a:bodyPr wrap="square">
            <a:spAutoFit/>
          </a:bodyPr>
          <a:lstStyle/>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解:一小时收割机前进的距离l=vt=1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3 600 s=3 600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一小时收割机收割的面积S</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=ld=3 600 m×</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 m=7 200 m</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=7 200×0.001 5亩=10.8亩</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p="http://schemas.openxmlformats.org/presentationml/2006/main">
  <p:tag name="KSO_WM_UNIT_TABLE_BEAUTIFY" val="smartTable{6f5894cf-3009-4a94-832b-1c36984a14b9}"/>
</p:tagLst>
</file>

<file path=ppt/tags/tag2.xml><?xml version="1.0" encoding="utf-8"?>
<p:tagLst xmlns:p="http://schemas.openxmlformats.org/presentationml/2006/main">
  <p:tag name="KSO_WM_UNIT_TABLE_BEAUTIFY" val="smartTable{0f599c3d-9be5-43f7-b6fe-74586959e780}"/>
</p:tagLst>
</file>

<file path=ppt/tags/tag3.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314</Paragraphs>
  <Slides>42</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微软雅黑</vt:lpstr>
      <vt:lpstr>等线 Light</vt:lpstr>
      <vt:lpstr>等线</vt:lpstr>
      <vt:lpstr>宋体</vt:lpstr>
      <vt:lpstr>Times New Roman</vt:lpstr>
      <vt:lpstr>黑体</vt:lpstr>
      <vt:lpstr>NEU-BZ-S92</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2021-01-03T11:12:47Z</cp:lastPrinted>
  <dcterms:created xsi:type="dcterms:W3CDTF">2021-01-03T11:12:47Z</dcterms:created>
  <dcterms:modified xsi:type="dcterms:W3CDTF">2021-01-03T03:12:47Z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