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784" r:id="rId6"/>
    <p:sldId id="2786" r:id="rId7"/>
    <p:sldId id="2787" r:id="rId8"/>
    <p:sldId id="2788" r:id="rId9"/>
    <p:sldId id="2789" r:id="rId10"/>
    <p:sldId id="2790" r:id="rId11"/>
    <p:sldId id="2791" r:id="rId12"/>
    <p:sldId id="2792" r:id="rId13"/>
    <p:sldId id="2793" r:id="rId14"/>
    <p:sldId id="2794" r:id="rId15"/>
    <p:sldId id="2795" r:id="rId16"/>
    <p:sldId id="2796" r:id="rId17"/>
    <p:sldId id="2798" r:id="rId18"/>
    <p:sldId id="2799" r:id="rId19"/>
    <p:sldId id="2800" r:id="rId20"/>
    <p:sldId id="2801" r:id="rId21"/>
    <p:sldId id="2802" r:id="rId22"/>
    <p:sldId id="2803" r:id="rId23"/>
    <p:sldId id="2804" r:id="rId24"/>
    <p:sldId id="2805" r:id="rId25"/>
    <p:sldId id="2806" r:id="rId26"/>
    <p:sldId id="2797" r:id="rId27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2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2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tags" Target="tags/tag292.xml" /><Relationship Id="rId29" Type="http://schemas.openxmlformats.org/officeDocument/2006/relationships/presProps" Target="presProps.xml" /><Relationship Id="rId3" Type="http://schemas.openxmlformats.org/officeDocument/2006/relationships/notesMaster" Target="notesMasters/notesMaster1.xml" /><Relationship Id="rId30" Type="http://schemas.openxmlformats.org/officeDocument/2006/relationships/viewProps" Target="viewProps.xml" /><Relationship Id="rId31" Type="http://schemas.openxmlformats.org/officeDocument/2006/relationships/theme" Target="theme/theme1.xml" /><Relationship Id="rId32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5.xml" /><Relationship Id="rId4" Type="http://schemas.openxmlformats.org/officeDocument/2006/relationships/tags" Target="../tags/tag186.xml" /><Relationship Id="rId5" Type="http://schemas.openxmlformats.org/officeDocument/2006/relationships/tags" Target="../tags/tag187.xml" /><Relationship Id="rId6" Type="http://schemas.openxmlformats.org/officeDocument/2006/relationships/tags" Target="../tags/tag188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tags" Target="../tags/tag199.xml" /><Relationship Id="rId6" Type="http://schemas.openxmlformats.org/officeDocument/2006/relationships/tags" Target="../tags/tag200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07.xml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7.xml" /><Relationship Id="rId4" Type="http://schemas.openxmlformats.org/officeDocument/2006/relationships/tags" Target="../tags/tag218.xml" /><Relationship Id="rId5" Type="http://schemas.openxmlformats.org/officeDocument/2006/relationships/tags" Target="../tags/tag219.xml" /><Relationship Id="rId6" Type="http://schemas.openxmlformats.org/officeDocument/2006/relationships/tags" Target="../tags/tag220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6.xml" /><Relationship Id="rId4" Type="http://schemas.openxmlformats.org/officeDocument/2006/relationships/tags" Target="../tags/tag227.xml" /><Relationship Id="rId5" Type="http://schemas.openxmlformats.org/officeDocument/2006/relationships/tags" Target="../tags/tag228.xml" /><Relationship Id="rId6" Type="http://schemas.openxmlformats.org/officeDocument/2006/relationships/tags" Target="../tags/tag22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7.xml" /><Relationship Id="rId4" Type="http://schemas.openxmlformats.org/officeDocument/2006/relationships/tags" Target="../tags/tag238.xml" /><Relationship Id="rId5" Type="http://schemas.openxmlformats.org/officeDocument/2006/relationships/tags" Target="../tags/tag239.xml" /><Relationship Id="rId6" Type="http://schemas.openxmlformats.org/officeDocument/2006/relationships/tags" Target="../tags/tag240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6.xml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tags" Target="../tags/tag26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2026年1月31日星期六5时34分27秒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2026年1月31日星期六5时34分26秒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23" Type="http://schemas.openxmlformats.org/officeDocument/2006/relationships/tags" Target="../tags/tag70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4.xml" /><Relationship Id="rId3" Type="http://schemas.openxmlformats.org/officeDocument/2006/relationships/image" Target="../media/image34.png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image" Target="../media/image35.jpeg" /><Relationship Id="rId7" Type="http://schemas.openxmlformats.org/officeDocument/2006/relationships/tags" Target="../tags/tag167.xml" /><Relationship Id="rId8" Type="http://schemas.openxmlformats.org/officeDocument/2006/relationships/tags" Target="../tags/tag168.xml" /><Relationship Id="rId9" Type="http://schemas.openxmlformats.org/officeDocument/2006/relationships/tags" Target="../tags/tag16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7.xml" /><Relationship Id="rId2" Type="http://schemas.openxmlformats.org/officeDocument/2006/relationships/tags" Target="../tags/tag170.xml" /><Relationship Id="rId3" Type="http://schemas.openxmlformats.org/officeDocument/2006/relationships/tags" Target="../tags/tag171.xml" /><Relationship Id="rId4" Type="http://schemas.openxmlformats.org/officeDocument/2006/relationships/tags" Target="../tags/tag172.xml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tags" Target="../tags/tag176.xml" /><Relationship Id="rId9" Type="http://schemas.openxmlformats.org/officeDocument/2006/relationships/image" Target="../media/image36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78.xml" /><Relationship Id="rId3" Type="http://schemas.openxmlformats.org/officeDocument/2006/relationships/tags" Target="../tags/tag179.xml" /><Relationship Id="rId4" Type="http://schemas.openxmlformats.org/officeDocument/2006/relationships/image" Target="../media/image37.png" /><Relationship Id="rId5" Type="http://schemas.openxmlformats.org/officeDocument/2006/relationships/tags" Target="../tags/tag180.xml" /><Relationship Id="rId6" Type="http://schemas.openxmlformats.org/officeDocument/2006/relationships/tags" Target="../tags/tag18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82.xml" /><Relationship Id="rId3" Type="http://schemas.openxmlformats.org/officeDocument/2006/relationships/tags" Target="../tags/tag183.xml" /><Relationship Id="rId4" Type="http://schemas.openxmlformats.org/officeDocument/2006/relationships/tags" Target="../tags/tag184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95.xml" /><Relationship Id="rId11" Type="http://schemas.openxmlformats.org/officeDocument/2006/relationships/tags" Target="../tags/tag196.xml" /><Relationship Id="rId12" Type="http://schemas.openxmlformats.org/officeDocument/2006/relationships/slide" Target="slide1.xml" TargetMode="Interna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89.xml" /><Relationship Id="rId4" Type="http://schemas.openxmlformats.org/officeDocument/2006/relationships/tags" Target="../tags/tag190.xml" /><Relationship Id="rId5" Type="http://schemas.openxmlformats.org/officeDocument/2006/relationships/tags" Target="../tags/tag191.xml" /><Relationship Id="rId6" Type="http://schemas.openxmlformats.org/officeDocument/2006/relationships/tags" Target="../tags/tag192.xml" /><Relationship Id="rId7" Type="http://schemas.openxmlformats.org/officeDocument/2006/relationships/tags" Target="../tags/tag193.xml" /><Relationship Id="rId8" Type="http://schemas.openxmlformats.org/officeDocument/2006/relationships/image" Target="../media/image38.png" /><Relationship Id="rId9" Type="http://schemas.openxmlformats.org/officeDocument/2006/relationships/tags" Target="../tags/tag19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01.xml" /><Relationship Id="rId4" Type="http://schemas.openxmlformats.org/officeDocument/2006/relationships/tags" Target="../tags/tag202.xml" /><Relationship Id="rId5" Type="http://schemas.openxmlformats.org/officeDocument/2006/relationships/tags" Target="../tags/tag203.xml" /><Relationship Id="rId6" Type="http://schemas.openxmlformats.org/officeDocument/2006/relationships/tags" Target="../tags/tag204.xml" /><Relationship Id="rId7" Type="http://schemas.openxmlformats.org/officeDocument/2006/relationships/tags" Target="../tags/tag205.xml" /><Relationship Id="rId8" Type="http://schemas.openxmlformats.org/officeDocument/2006/relationships/tags" Target="../tags/tag206.xml" /><Relationship Id="rId9" Type="http://schemas.openxmlformats.org/officeDocument/2006/relationships/slide" Target="slide1.xml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11.xml" /><Relationship Id="rId4" Type="http://schemas.openxmlformats.org/officeDocument/2006/relationships/tags" Target="../tags/tag212.xml" /><Relationship Id="rId5" Type="http://schemas.openxmlformats.org/officeDocument/2006/relationships/tags" Target="../tags/tag213.xml" /><Relationship Id="rId6" Type="http://schemas.openxmlformats.org/officeDocument/2006/relationships/tags" Target="../tags/tag214.xml" /><Relationship Id="rId7" Type="http://schemas.openxmlformats.org/officeDocument/2006/relationships/tags" Target="../tags/tag215.xml" /><Relationship Id="rId8" Type="http://schemas.openxmlformats.org/officeDocument/2006/relationships/tags" Target="../tags/tag216.xml" /><Relationship Id="rId9" Type="http://schemas.openxmlformats.org/officeDocument/2006/relationships/slide" Target="slide1.xml" TargetMode="Interna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tags" Target="../tags/tag225.xml" /><Relationship Id="rId8" Type="http://schemas.openxmlformats.org/officeDocument/2006/relationships/slide" Target="slide1.xml" TargetMode="Interna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36.xml" /><Relationship Id="rId11" Type="http://schemas.openxmlformats.org/officeDocument/2006/relationships/slide" Target="slide1.xml" TargetMode="Interna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30.xml" /><Relationship Id="rId4" Type="http://schemas.openxmlformats.org/officeDocument/2006/relationships/tags" Target="../tags/tag231.xml" /><Relationship Id="rId5" Type="http://schemas.openxmlformats.org/officeDocument/2006/relationships/tags" Target="../tags/tag232.xml" /><Relationship Id="rId6" Type="http://schemas.openxmlformats.org/officeDocument/2006/relationships/image" Target="../media/image39.png" /><Relationship Id="rId7" Type="http://schemas.openxmlformats.org/officeDocument/2006/relationships/tags" Target="../tags/tag233.xml" /><Relationship Id="rId8" Type="http://schemas.openxmlformats.org/officeDocument/2006/relationships/tags" Target="../tags/tag234.xml" /><Relationship Id="rId9" Type="http://schemas.openxmlformats.org/officeDocument/2006/relationships/tags" Target="../tags/tag23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41.xml" /><Relationship Id="rId4" Type="http://schemas.openxmlformats.org/officeDocument/2006/relationships/image" Target="../media/image40.jpeg" /><Relationship Id="rId5" Type="http://schemas.openxmlformats.org/officeDocument/2006/relationships/tags" Target="../tags/tag242.xml" /><Relationship Id="rId6" Type="http://schemas.openxmlformats.org/officeDocument/2006/relationships/tags" Target="../tags/tag243.xml" /><Relationship Id="rId7" Type="http://schemas.openxmlformats.org/officeDocument/2006/relationships/image" Target="../media/image41.jpeg" /><Relationship Id="rId8" Type="http://schemas.openxmlformats.org/officeDocument/2006/relationships/tags" Target="../tags/tag244.xml" /><Relationship Id="rId9" Type="http://schemas.openxmlformats.org/officeDocument/2006/relationships/tags" Target="../tags/tag245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13" Type="http://schemas.openxmlformats.org/officeDocument/2006/relationships/tags" Target="../tags/tag82.xml" /><Relationship Id="rId14" Type="http://schemas.openxmlformats.org/officeDocument/2006/relationships/image" Target="../media/image16.jpeg" /><Relationship Id="rId15" Type="http://schemas.openxmlformats.org/officeDocument/2006/relationships/tags" Target="../tags/tag83.xml" /><Relationship Id="rId16" Type="http://schemas.openxmlformats.org/officeDocument/2006/relationships/tags" Target="../tags/tag84.xml" /><Relationship Id="rId17" Type="http://schemas.openxmlformats.org/officeDocument/2006/relationships/image" Target="../media/image17.png" /><Relationship Id="rId18" Type="http://schemas.openxmlformats.org/officeDocument/2006/relationships/tags" Target="../tags/tag85.xml" /><Relationship Id="rId19" Type="http://schemas.openxmlformats.org/officeDocument/2006/relationships/image" Target="../media/image18.jpeg" /><Relationship Id="rId2" Type="http://schemas.openxmlformats.org/officeDocument/2006/relationships/tags" Target="../tags/tag71.xml" /><Relationship Id="rId20" Type="http://schemas.openxmlformats.org/officeDocument/2006/relationships/tags" Target="../tags/tag86.xml" /><Relationship Id="rId21" Type="http://schemas.openxmlformats.org/officeDocument/2006/relationships/image" Target="../media/image19.jpeg" /><Relationship Id="rId22" Type="http://schemas.openxmlformats.org/officeDocument/2006/relationships/tags" Target="../tags/tag87.xml" /><Relationship Id="rId23" Type="http://schemas.openxmlformats.org/officeDocument/2006/relationships/image" Target="../media/image20.jpeg" /><Relationship Id="rId24" Type="http://schemas.openxmlformats.org/officeDocument/2006/relationships/tags" Target="../tags/tag88.xml" /><Relationship Id="rId25" Type="http://schemas.openxmlformats.org/officeDocument/2006/relationships/image" Target="../media/image21.jpeg" /><Relationship Id="rId26" Type="http://schemas.openxmlformats.org/officeDocument/2006/relationships/tags" Target="../tags/tag89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56.xml" /><Relationship Id="rId11" Type="http://schemas.openxmlformats.org/officeDocument/2006/relationships/tags" Target="../tags/tag257.xml" /><Relationship Id="rId12" Type="http://schemas.openxmlformats.org/officeDocument/2006/relationships/tags" Target="../tags/tag258.xml" /><Relationship Id="rId13" Type="http://schemas.openxmlformats.org/officeDocument/2006/relationships/tags" Target="../tags/tag259.xml" /><Relationship Id="rId14" Type="http://schemas.openxmlformats.org/officeDocument/2006/relationships/tags" Target="../tags/tag260.xml" /><Relationship Id="rId15" Type="http://schemas.openxmlformats.org/officeDocument/2006/relationships/slide" Target="slide1.xml" TargetMode="Internal" /><Relationship Id="rId16" Type="http://schemas.openxmlformats.org/officeDocument/2006/relationships/image" Target="../media/image42.png" /><Relationship Id="rId17" Type="http://schemas.openxmlformats.org/officeDocument/2006/relationships/tags" Target="../tags/tag261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50.xml" /><Relationship Id="rId4" Type="http://schemas.openxmlformats.org/officeDocument/2006/relationships/image" Target="../media/image40.jpeg" /><Relationship Id="rId5" Type="http://schemas.openxmlformats.org/officeDocument/2006/relationships/tags" Target="../tags/tag251.xml" /><Relationship Id="rId6" Type="http://schemas.openxmlformats.org/officeDocument/2006/relationships/tags" Target="../tags/tag252.xml" /><Relationship Id="rId7" Type="http://schemas.openxmlformats.org/officeDocument/2006/relationships/tags" Target="../tags/tag253.xml" /><Relationship Id="rId8" Type="http://schemas.openxmlformats.org/officeDocument/2006/relationships/tags" Target="../tags/tag254.xml" /><Relationship Id="rId9" Type="http://schemas.openxmlformats.org/officeDocument/2006/relationships/tags" Target="../tags/tag255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266.xml" /><Relationship Id="rId4" Type="http://schemas.openxmlformats.org/officeDocument/2006/relationships/image" Target="../media/image43.jpeg" /><Relationship Id="rId5" Type="http://schemas.openxmlformats.org/officeDocument/2006/relationships/tags" Target="../tags/tag267.xml" /><Relationship Id="rId6" Type="http://schemas.openxmlformats.org/officeDocument/2006/relationships/tags" Target="../tags/tag268.xml" /><Relationship Id="rId7" Type="http://schemas.openxmlformats.org/officeDocument/2006/relationships/image" Target="../media/image44.jpeg" /><Relationship Id="rId8" Type="http://schemas.openxmlformats.org/officeDocument/2006/relationships/tags" Target="../tags/tag269.xml" /><Relationship Id="rId9" Type="http://schemas.openxmlformats.org/officeDocument/2006/relationships/tags" Target="../tags/tag27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71.xml" /><Relationship Id="rId3" Type="http://schemas.openxmlformats.org/officeDocument/2006/relationships/tags" Target="../tags/tag272.xml" /><Relationship Id="rId4" Type="http://schemas.openxmlformats.org/officeDocument/2006/relationships/image" Target="../media/image43.jpeg" /><Relationship Id="rId5" Type="http://schemas.openxmlformats.org/officeDocument/2006/relationships/tags" Target="../tags/tag273.xml" /><Relationship Id="rId6" Type="http://schemas.openxmlformats.org/officeDocument/2006/relationships/tags" Target="../tags/tag27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3.xml" /><Relationship Id="rId11" Type="http://schemas.openxmlformats.org/officeDocument/2006/relationships/tags" Target="../tags/tag284.xml" /><Relationship Id="rId12" Type="http://schemas.openxmlformats.org/officeDocument/2006/relationships/tags" Target="../tags/tag285.xml" /><Relationship Id="rId13" Type="http://schemas.openxmlformats.org/officeDocument/2006/relationships/tags" Target="../tags/tag286.xml" /><Relationship Id="rId14" Type="http://schemas.openxmlformats.org/officeDocument/2006/relationships/tags" Target="../tags/tag287.xml" /><Relationship Id="rId15" Type="http://schemas.openxmlformats.org/officeDocument/2006/relationships/tags" Target="../tags/tag288.xml" /><Relationship Id="rId16" Type="http://schemas.openxmlformats.org/officeDocument/2006/relationships/tags" Target="../tags/tag289.xml" /><Relationship Id="rId17" Type="http://schemas.openxmlformats.org/officeDocument/2006/relationships/tags" Target="../tags/tag290.xml" /><Relationship Id="rId18" Type="http://schemas.openxmlformats.org/officeDocument/2006/relationships/tags" Target="../tags/tag291.xml" /><Relationship Id="rId2" Type="http://schemas.openxmlformats.org/officeDocument/2006/relationships/tags" Target="../tags/tag275.xml" /><Relationship Id="rId3" Type="http://schemas.openxmlformats.org/officeDocument/2006/relationships/tags" Target="../tags/tag276.xml" /><Relationship Id="rId4" Type="http://schemas.openxmlformats.org/officeDocument/2006/relationships/tags" Target="../tags/tag277.xml" /><Relationship Id="rId5" Type="http://schemas.openxmlformats.org/officeDocument/2006/relationships/tags" Target="../tags/tag278.xml" /><Relationship Id="rId6" Type="http://schemas.openxmlformats.org/officeDocument/2006/relationships/tags" Target="../tags/tag279.xml" /><Relationship Id="rId7" Type="http://schemas.openxmlformats.org/officeDocument/2006/relationships/tags" Target="../tags/tag280.xml" /><Relationship Id="rId8" Type="http://schemas.openxmlformats.org/officeDocument/2006/relationships/tags" Target="../tags/tag281.xml" /><Relationship Id="rId9" Type="http://schemas.openxmlformats.org/officeDocument/2006/relationships/tags" Target="../tags/tag28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7.xml" /><Relationship Id="rId11" Type="http://schemas.openxmlformats.org/officeDocument/2006/relationships/tags" Target="../tags/tag98.xml" /><Relationship Id="rId12" Type="http://schemas.openxmlformats.org/officeDocument/2006/relationships/tags" Target="../tags/tag99.xml" /><Relationship Id="rId2" Type="http://schemas.openxmlformats.org/officeDocument/2006/relationships/tags" Target="../tags/tag90.xml" /><Relationship Id="rId3" Type="http://schemas.openxmlformats.org/officeDocument/2006/relationships/tags" Target="../tags/tag91.xml" /><Relationship Id="rId4" Type="http://schemas.openxmlformats.org/officeDocument/2006/relationships/image" Target="../media/image22.jpeg" /><Relationship Id="rId5" Type="http://schemas.openxmlformats.org/officeDocument/2006/relationships/tags" Target="../tags/tag92.xml" /><Relationship Id="rId6" Type="http://schemas.openxmlformats.org/officeDocument/2006/relationships/tags" Target="../tags/tag93.xml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image" Target="../media/image24.jpeg" /><Relationship Id="rId13" Type="http://schemas.openxmlformats.org/officeDocument/2006/relationships/tags" Target="../tags/tag109.xml" /><Relationship Id="rId14" Type="http://schemas.openxmlformats.org/officeDocument/2006/relationships/tags" Target="../tags/tag110.xml" /><Relationship Id="rId15" Type="http://schemas.openxmlformats.org/officeDocument/2006/relationships/tags" Target="../tags/tag111.xml" /><Relationship Id="rId16" Type="http://schemas.openxmlformats.org/officeDocument/2006/relationships/image" Target="../media/image25.png" /><Relationship Id="rId17" Type="http://schemas.openxmlformats.org/officeDocument/2006/relationships/tags" Target="../tags/tag112.xml" /><Relationship Id="rId18" Type="http://schemas.openxmlformats.org/officeDocument/2006/relationships/tags" Target="../tags/tag113.xml" /><Relationship Id="rId19" Type="http://schemas.openxmlformats.org/officeDocument/2006/relationships/tags" Target="../tags/tag114.xml" /><Relationship Id="rId2" Type="http://schemas.openxmlformats.org/officeDocument/2006/relationships/tags" Target="../tags/tag100.xml" /><Relationship Id="rId20" Type="http://schemas.openxmlformats.org/officeDocument/2006/relationships/tags" Target="../tags/tag115.xml" /><Relationship Id="rId21" Type="http://schemas.openxmlformats.org/officeDocument/2006/relationships/tags" Target="../tags/tag116.xml" /><Relationship Id="rId22" Type="http://schemas.openxmlformats.org/officeDocument/2006/relationships/tags" Target="../tags/tag117.xml" /><Relationship Id="rId23" Type="http://schemas.openxmlformats.org/officeDocument/2006/relationships/tags" Target="../tags/tag118.xml" /><Relationship Id="rId3" Type="http://schemas.openxmlformats.org/officeDocument/2006/relationships/tags" Target="../tags/tag101.xml" /><Relationship Id="rId4" Type="http://schemas.openxmlformats.org/officeDocument/2006/relationships/tags" Target="../tags/tag102.xml" /><Relationship Id="rId5" Type="http://schemas.openxmlformats.org/officeDocument/2006/relationships/tags" Target="../tags/tag103.xml" /><Relationship Id="rId6" Type="http://schemas.openxmlformats.org/officeDocument/2006/relationships/tags" Target="../tags/tag104.xml" /><Relationship Id="rId7" Type="http://schemas.openxmlformats.org/officeDocument/2006/relationships/image" Target="../media/image23.jpeg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6.xml" /><Relationship Id="rId11" Type="http://schemas.openxmlformats.org/officeDocument/2006/relationships/tags" Target="../tags/tag127.xml" /><Relationship Id="rId12" Type="http://schemas.openxmlformats.org/officeDocument/2006/relationships/image" Target="../media/image27.jpeg" /><Relationship Id="rId13" Type="http://schemas.openxmlformats.org/officeDocument/2006/relationships/tags" Target="../tags/tag128.xml" /><Relationship Id="rId14" Type="http://schemas.openxmlformats.org/officeDocument/2006/relationships/tags" Target="../tags/tag129.xml" /><Relationship Id="rId15" Type="http://schemas.openxmlformats.org/officeDocument/2006/relationships/tags" Target="../tags/tag130.xml" /><Relationship Id="rId16" Type="http://schemas.openxmlformats.org/officeDocument/2006/relationships/image" Target="../media/image28.jpeg" /><Relationship Id="rId17" Type="http://schemas.openxmlformats.org/officeDocument/2006/relationships/tags" Target="../tags/tag131.xml" /><Relationship Id="rId18" Type="http://schemas.openxmlformats.org/officeDocument/2006/relationships/tags" Target="../tags/tag132.xml" /><Relationship Id="rId2" Type="http://schemas.openxmlformats.org/officeDocument/2006/relationships/tags" Target="../tags/tag119.xml" /><Relationship Id="rId3" Type="http://schemas.openxmlformats.org/officeDocument/2006/relationships/tags" Target="../tags/tag120.xml" /><Relationship Id="rId4" Type="http://schemas.openxmlformats.org/officeDocument/2006/relationships/tags" Target="../tags/tag121.xml" /><Relationship Id="rId5" Type="http://schemas.openxmlformats.org/officeDocument/2006/relationships/tags" Target="../tags/tag122.xml" /><Relationship Id="rId6" Type="http://schemas.openxmlformats.org/officeDocument/2006/relationships/tags" Target="../tags/tag123.xml" /><Relationship Id="rId7" Type="http://schemas.openxmlformats.org/officeDocument/2006/relationships/image" Target="../media/image26.jpeg" /><Relationship Id="rId8" Type="http://schemas.openxmlformats.org/officeDocument/2006/relationships/tags" Target="../tags/tag124.xml" /><Relationship Id="rId9" Type="http://schemas.openxmlformats.org/officeDocument/2006/relationships/tags" Target="../tags/tag12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0.xml" /><Relationship Id="rId11" Type="http://schemas.openxmlformats.org/officeDocument/2006/relationships/tags" Target="../tags/tag141.xml" /><Relationship Id="rId12" Type="http://schemas.openxmlformats.org/officeDocument/2006/relationships/tags" Target="../tags/tag142.xml" /><Relationship Id="rId2" Type="http://schemas.openxmlformats.org/officeDocument/2006/relationships/tags" Target="../tags/tag133.xml" /><Relationship Id="rId3" Type="http://schemas.openxmlformats.org/officeDocument/2006/relationships/tags" Target="../tags/tag134.xml" /><Relationship Id="rId4" Type="http://schemas.openxmlformats.org/officeDocument/2006/relationships/image" Target="../media/image29.jpeg" /><Relationship Id="rId5" Type="http://schemas.openxmlformats.org/officeDocument/2006/relationships/tags" Target="../tags/tag135.xml" /><Relationship Id="rId6" Type="http://schemas.openxmlformats.org/officeDocument/2006/relationships/tags" Target="../tags/tag136.xml" /><Relationship Id="rId7" Type="http://schemas.openxmlformats.org/officeDocument/2006/relationships/tags" Target="../tags/tag137.xml" /><Relationship Id="rId8" Type="http://schemas.openxmlformats.org/officeDocument/2006/relationships/tags" Target="../tags/tag138.xml" /><Relationship Id="rId9" Type="http://schemas.openxmlformats.org/officeDocument/2006/relationships/tags" Target="../tags/tag13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8.xml" /><Relationship Id="rId11" Type="http://schemas.openxmlformats.org/officeDocument/2006/relationships/tags" Target="../tags/tag149.xml" /><Relationship Id="rId2" Type="http://schemas.openxmlformats.org/officeDocument/2006/relationships/tags" Target="../tags/tag143.xml" /><Relationship Id="rId3" Type="http://schemas.openxmlformats.org/officeDocument/2006/relationships/tags" Target="../tags/tag144.xml" /><Relationship Id="rId4" Type="http://schemas.openxmlformats.org/officeDocument/2006/relationships/image" Target="../media/image30.png" /><Relationship Id="rId5" Type="http://schemas.openxmlformats.org/officeDocument/2006/relationships/tags" Target="../tags/tag145.xml" /><Relationship Id="rId6" Type="http://schemas.openxmlformats.org/officeDocument/2006/relationships/image" Target="../media/image31.png" /><Relationship Id="rId7" Type="http://schemas.openxmlformats.org/officeDocument/2006/relationships/tags" Target="../tags/tag146.xml" /><Relationship Id="rId8" Type="http://schemas.openxmlformats.org/officeDocument/2006/relationships/image" Target="../media/image32.png" /><Relationship Id="rId9" Type="http://schemas.openxmlformats.org/officeDocument/2006/relationships/tags" Target="../tags/tag14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tags" Target="../tags/tag158.xml" /><Relationship Id="rId2" Type="http://schemas.openxmlformats.org/officeDocument/2006/relationships/tags" Target="../tags/tag150.xml" /><Relationship Id="rId3" Type="http://schemas.openxmlformats.org/officeDocument/2006/relationships/tags" Target="../tags/tag151.xml" /><Relationship Id="rId4" Type="http://schemas.openxmlformats.org/officeDocument/2006/relationships/tags" Target="../tags/tag152.xml" /><Relationship Id="rId5" Type="http://schemas.openxmlformats.org/officeDocument/2006/relationships/tags" Target="../tags/tag153.xml" /><Relationship Id="rId6" Type="http://schemas.openxmlformats.org/officeDocument/2006/relationships/tags" Target="../tags/tag154.xml" /><Relationship Id="rId7" Type="http://schemas.openxmlformats.org/officeDocument/2006/relationships/tags" Target="../tags/tag155.xml" /><Relationship Id="rId8" Type="http://schemas.openxmlformats.org/officeDocument/2006/relationships/tags" Target="../tags/tag156.xml" /><Relationship Id="rId9" Type="http://schemas.openxmlformats.org/officeDocument/2006/relationships/tags" Target="../tags/tag157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59.xml" /><Relationship Id="rId3" Type="http://schemas.openxmlformats.org/officeDocument/2006/relationships/tags" Target="../tags/tag160.xml" /><Relationship Id="rId4" Type="http://schemas.openxmlformats.org/officeDocument/2006/relationships/tags" Target="../tags/tag161.xml" /><Relationship Id="rId5" Type="http://schemas.openxmlformats.org/officeDocument/2006/relationships/tags" Target="../tags/tag162.xml" /><Relationship Id="rId6" Type="http://schemas.openxmlformats.org/officeDocument/2006/relationships/tags" Target="../tags/tag16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782320" y="196500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10.6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能量转化与守恒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机械能、内能及其转化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" name="图片 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91865" y="357664"/>
            <a:ext cx="1573054" cy="799624"/>
          </a:xfrm>
          <a:prstGeom prst="rect">
            <a:avLst/>
          </a:prstGeom>
        </p:spPr>
      </p:pic>
      <p:sp>
        <p:nvSpPr>
          <p:cNvPr id="2" name="TextBox 6" title=""/>
          <p:cNvSpPr txBox="1"/>
          <p:nvPr>
            <p:custDataLst>
              <p:tags r:id="rId5"/>
            </p:custDataLst>
          </p:nvPr>
        </p:nvSpPr>
        <p:spPr>
          <a:xfrm>
            <a:off x="3815715" y="1355408"/>
            <a:ext cx="467582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ea typeface="微软雅黑" panose="020b0503020204020204" charset="-122"/>
              </a:rPr>
              <a:t>发动机工作一段时间后会</a:t>
            </a:r>
            <a:r>
              <a:rPr lang="en-US" altLang="zh-CN" sz="2100">
                <a:ea typeface="微软雅黑" panose="020b0503020204020204" charset="-122"/>
              </a:rPr>
              <a:t>“</a:t>
            </a:r>
            <a:r>
              <a:rPr lang="zh-CN" altLang="en-US" sz="2100">
                <a:ea typeface="微软雅黑" panose="020b0503020204020204" charset="-122"/>
              </a:rPr>
              <a:t>发烫</a:t>
            </a:r>
            <a:r>
              <a:rPr lang="en-US" altLang="zh-CN" sz="2100">
                <a:ea typeface="微软雅黑" panose="020b0503020204020204" charset="-122"/>
              </a:rPr>
              <a:t>”</a:t>
            </a:r>
            <a:r>
              <a:rPr lang="zh-CN" altLang="en-US" sz="2100">
                <a:ea typeface="微软雅黑" panose="020b0503020204020204" charset="-122"/>
              </a:rPr>
              <a:t>，这是由于机械能转化为了内能。</a:t>
            </a:r>
            <a:endParaRPr lang="zh-CN" altLang="en-US" sz="2100"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9569" y="1437799"/>
            <a:ext cx="3132296" cy="2165033"/>
          </a:xfrm>
          <a:prstGeom prst="rect">
            <a:avLst/>
          </a:prstGeom>
        </p:spPr>
      </p:pic>
      <p:sp>
        <p:nvSpPr>
          <p:cNvPr id="5" name="TextBox 6" title=""/>
          <p:cNvSpPr txBox="1"/>
          <p:nvPr>
            <p:custDataLst>
              <p:tags r:id="rId8"/>
            </p:custDataLst>
          </p:nvPr>
        </p:nvSpPr>
        <p:spPr>
          <a:xfrm>
            <a:off x="3815715" y="2268379"/>
            <a:ext cx="51311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ea typeface="微软雅黑" panose="020b0503020204020204" charset="-122"/>
              </a:rPr>
              <a:t>我们可以让内能转化为机械能吗？</a:t>
            </a:r>
            <a:endParaRPr lang="zh-CN" altLang="en-US" sz="2100">
              <a:ea typeface="微软雅黑" panose="020b0503020204020204" charset="-122"/>
            </a:endParaRPr>
          </a:p>
        </p:txBody>
      </p:sp>
      <p:sp>
        <p:nvSpPr>
          <p:cNvPr id="8" name="TextBox 6" title=""/>
          <p:cNvSpPr txBox="1"/>
          <p:nvPr>
            <p:custDataLst>
              <p:tags r:id="rId9"/>
            </p:custDataLst>
          </p:nvPr>
        </p:nvSpPr>
        <p:spPr>
          <a:xfrm>
            <a:off x="3815715" y="2949893"/>
            <a:ext cx="5131118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ea typeface="微软雅黑" panose="020b0503020204020204" charset="-122"/>
              </a:rPr>
              <a:t>自然界中存在内能自发地转化为机械能的实例吗？</a:t>
            </a:r>
            <a:endParaRPr lang="zh-CN" altLang="en-US" sz="2100"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305753" y="3436144"/>
            <a:ext cx="8689181" cy="9115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小孩子坐在冰车上被推出后，机械能转化为内能。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反之，我们看不到冰车自动收集这些内能，并将其转化为机械能的过程。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能量转化的方向性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9" name="图片 28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36056" y="789623"/>
            <a:ext cx="2922270" cy="2388394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1007745" y="681514"/>
            <a:ext cx="6836569" cy="8843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热量可以自发地从高温物体传到低温物体，但不会自发地从低温物体传到高温物体。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lum contrast="-12000"/>
          </a:blip>
          <a:stretch>
            <a:fillRect/>
          </a:stretch>
        </p:blipFill>
        <p:spPr>
          <a:xfrm>
            <a:off x="629603" y="1548289"/>
            <a:ext cx="2800826" cy="3446621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6"/>
            </p:custDataLst>
          </p:nvPr>
        </p:nvSpPr>
        <p:spPr>
          <a:xfrm>
            <a:off x="3857149" y="2571750"/>
            <a:ext cx="473583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用暖水袋暖手时，我们感觉到手变得很温暖，暖水袋中水的温度越来越低。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而不会出现手的温度越来越低，暖水袋中水的温度越来越高的现象。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1007745" y="1977866"/>
            <a:ext cx="6836569" cy="8843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大量事实表明，自发的能量转化和转移过程具有一定的方向性，即自然进行的能量转化和转移过程是不可逆的。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Rectangle 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54067" y="1384095"/>
            <a:ext cx="3992855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归纳总结：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aa64d3b81?vcp=1&amp;pid=29c083624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各种形式的能量</a:t>
            </a:r>
            <a:endParaRPr lang="en-US" altLang="zh-CN" sz="2600">
              <a:solidFill>
                <a:srgbClr val="93CDDD"/>
              </a:solidFill>
            </a:endParaRPr>
          </a:p>
        </p:txBody>
      </p:sp>
      <p:sp>
        <p:nvSpPr>
          <p:cNvPr id="3" name="QB_5_BD.1_1#d36196119?vcp=1&amp;vis=1&amp;pid=aa64d3b81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1.现代人类的生活离不开能量，能量的种类多样，如①电能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、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②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太阳能、③化学能等。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液化气灶用到了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；电冰箱用到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了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；太阳能热水器用到了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均填序号）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4" name="QB_5_AN.2_1#d36196119.blank?vcp=1&amp;vis=1&amp;pid=aa64d3b81&amp;color=0,0,0&amp;vpa=1&amp;vtp=1&amp;bbb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6100509" y="1695132"/>
                <a:ext cx="460375" cy="3534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③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5_AN.2_1#d36196119.blank?vcp=1&amp;vis=1&amp;pid=aa64d3b81&amp;color=0,0,0&amp;vpa=1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6100509" y="1695132"/>
                <a:ext cx="460375" cy="353441"/>
              </a:xfrm>
              <a:prstGeom prst="rect">
                <a:avLst/>
              </a:prstGeom>
              <a:blipFill rotWithShape="1">
                <a:blip r:embed="rId8"/>
                <a:stretch>
                  <a:fillRect l="-14" t="-16439" r="14" b="-77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5_AN.3_1#d36196119.blank?vcp=1&amp;vis=1&amp;pid=aa64d3b81&amp;color=0,0,0&amp;vpa=2&amp;vtp=1" title=""/>
          <p:cNvSpPr/>
          <p:nvPr>
            <p:custDataLst>
              <p:tags r:id="rId9"/>
            </p:custDataLst>
          </p:nvPr>
        </p:nvSpPr>
        <p:spPr>
          <a:xfrm>
            <a:off x="860965" y="214204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①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6" name="QB_5_AN.4_1#d36196119.blank?vcp=1&amp;vis=1&amp;pid=aa64d3b81&amp;color=0,0,0&amp;vpa=3&amp;vtp=1" title=""/>
          <p:cNvSpPr/>
          <p:nvPr>
            <p:custDataLst>
              <p:tags r:id="rId10"/>
            </p:custDataLst>
          </p:nvPr>
        </p:nvSpPr>
        <p:spPr>
          <a:xfrm>
            <a:off x="4518565" y="214204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②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7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128d8cd09?sp=1&amp;vcp=1&amp;pid=29c083624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能量守恒定律</a:t>
            </a:r>
            <a:endParaRPr lang="en-US" altLang="zh-CN" sz="2600"/>
          </a:p>
        </p:txBody>
      </p:sp>
      <p:sp>
        <p:nvSpPr>
          <p:cNvPr id="3" name="QB_5_BD.5_1#f19b3f5b8?vcp=1&amp;vis=1&amp;pid=128d8cd09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2.［2024·济南改编］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泉城广场荷花音乐喷泉利用电动机把水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喷向空中时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电动机将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转化为机械能和内能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此过程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能的总量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选填“逐渐增大”“保持不变”或“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逐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渐减小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”）。</a:t>
            </a:r>
            <a:endParaRPr lang="en-US" altLang="zh-CN" sz="2400"/>
          </a:p>
        </p:txBody>
      </p:sp>
      <p:sp>
        <p:nvSpPr>
          <p:cNvPr id="4" name="QB_5_AN.6_1#f19b3f5b8.blank?vcp=1&amp;vis=1&amp;pid=128d8cd09&amp;color=0,0,0&amp;vpa=4&amp;vtp=1&amp;bbb=1" title=""/>
          <p:cNvSpPr/>
          <p:nvPr>
            <p:custDataLst>
              <p:tags r:id="rId6"/>
            </p:custDataLst>
          </p:nvPr>
        </p:nvSpPr>
        <p:spPr>
          <a:xfrm>
            <a:off x="3604165" y="158324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电能</a:t>
            </a:r>
            <a:endParaRPr lang="en-US" altLang="zh-CN" sz="2400"/>
          </a:p>
        </p:txBody>
      </p:sp>
      <p:sp>
        <p:nvSpPr>
          <p:cNvPr id="5" name="QB_5_AN.7_1#f19b3f5b8.blank?vcp=1&amp;vis=1&amp;pid=128d8cd09&amp;color=0,0,0&amp;vpa=5&amp;vtp=1&amp;bbb=1" title=""/>
          <p:cNvSpPr/>
          <p:nvPr>
            <p:custDataLst>
              <p:tags r:id="rId7"/>
            </p:custDataLst>
          </p:nvPr>
        </p:nvSpPr>
        <p:spPr>
          <a:xfrm>
            <a:off x="2384964" y="2142041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保持不变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c2a842505?vcp=1&amp;pid=29c083624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3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能量转化的方向性</a:t>
            </a:r>
            <a:endParaRPr lang="en-US" altLang="zh-CN" sz="2600"/>
          </a:p>
        </p:txBody>
      </p:sp>
      <p:sp>
        <p:nvSpPr>
          <p:cNvPr id="3" name="QC_5_BD.8_1#a7386275a?vcp=1&amp;vis=1&amp;pid=c2a842505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889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［2024·牡丹江期末］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下列关于能量转移和转化的方向性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的说法中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，不正确的是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9_1#a7386275a.bracket?vcp=1&amp;vis=1&amp;pid=c2a842505&amp;color=0,0,0&amp;vpa=6&amp;vtp=1" title=""/>
          <p:cNvSpPr/>
          <p:nvPr>
            <p:custDataLst>
              <p:tags r:id="rId6"/>
            </p:custDataLst>
          </p:nvPr>
        </p:nvSpPr>
        <p:spPr>
          <a:xfrm>
            <a:off x="3820065" y="1502469"/>
            <a:ext cx="441325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5_BD.8_2#a7386275a.choices?vcp=1&amp;vis=1&amp;pid=c2a842505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979480"/>
            <a:ext cx="8065008" cy="2667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在自然界中不是所有能量都能利用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能量的利用是有条件的，也是有代价的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不同温度的物体发生热传递时，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热传递的方向只能从高温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物体到低温物体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，不会相反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汽车刹车时，车的动能转化为内能，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这些内能可以收集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起来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，再作为车行驶的动力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10_1#89170252c?vcp=1&amp;vis=1&amp;pid=f4b4baaec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395934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［2025·成都七中期中］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新能源电动车利用电池提供能量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来驱动汽车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。电池和汽油中蕴含相同形式的能量，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该能量是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4_AN.11_1#89170252c.bracket?vcp=1&amp;vis=1&amp;pid=f4b4baaec&amp;color=0,0,0&amp;vpa=7&amp;vtp=1" title=""/>
          <p:cNvSpPr/>
          <p:nvPr>
            <p:custDataLst>
              <p:tags r:id="rId5"/>
            </p:custDataLst>
          </p:nvPr>
        </p:nvSpPr>
        <p:spPr>
          <a:xfrm>
            <a:off x="772065" y="2523694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4" name="QC_4_BD.10_2#89170252c.choices?vcp=1&amp;vis=1&amp;pid=f4b4baaec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3097280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929765"/>
                <a:tab pos="3834765"/>
                <a:tab pos="6044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电能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内能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机械能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化学能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4_BD.12_1#48e662b6c?vcp=1&amp;vis=1&amp;pid=f4b4baaec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875007"/>
                <a:ext cx="8065008" cy="3352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5.新疆的达坂城号称“百里风区”，当地的民谣说道“达坂城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老风口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，大风小风天天有，小风刮歪树，大风飞石头。”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这首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民谣通俗地表达了风具有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能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。为了实现中国2030年前“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碳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达峰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新疆的风力发电站可以将风能转化为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能从而减少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CO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的排放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。在转化过程中，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能的总量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选填“变大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变小”或“不变”）。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4_BD.12_1#48e662b6c?vcp=1&amp;vis=1&amp;pid=f4b4baaec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875007"/>
                <a:ext cx="8065008" cy="3352800"/>
              </a:xfrm>
              <a:prstGeom prst="rect">
                <a:avLst/>
              </a:prstGeom>
              <a:blipFill rotWithShape="1">
                <a:blip r:embed="rId6"/>
                <a:stretch>
                  <a:fillRect l="-5" t="-18" r="-981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4_AN.13_1#48e662b6c.blank?vcp=1&amp;vis=1&amp;pid=f4b4baaec&amp;color=0,0,0&amp;vpa=8&amp;vtp=1" title=""/>
          <p:cNvSpPr/>
          <p:nvPr>
            <p:custDataLst>
              <p:tags r:id="rId7"/>
            </p:custDataLst>
          </p:nvPr>
        </p:nvSpPr>
        <p:spPr>
          <a:xfrm>
            <a:off x="3908965" y="196466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动</a:t>
            </a:r>
            <a:endParaRPr lang="en-US" altLang="zh-CN" sz="2400"/>
          </a:p>
        </p:txBody>
      </p:sp>
      <p:sp>
        <p:nvSpPr>
          <p:cNvPr id="4" name="QB_4_AN.14_1#48e662b6c.blank?vcp=1&amp;vis=1&amp;pid=f4b4baaec&amp;color=0,0,0&amp;vpa=9&amp;vtp=1" title=""/>
          <p:cNvSpPr/>
          <p:nvPr>
            <p:custDataLst>
              <p:tags r:id="rId8"/>
            </p:custDataLst>
          </p:nvPr>
        </p:nvSpPr>
        <p:spPr>
          <a:xfrm>
            <a:off x="6482303" y="252346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</a:t>
            </a:r>
            <a:endParaRPr lang="en-US" altLang="zh-CN" sz="2400"/>
          </a:p>
        </p:txBody>
      </p:sp>
      <p:sp>
        <p:nvSpPr>
          <p:cNvPr id="5" name="QB_4_AN.15_1#48e662b6c.blank?vcp=1&amp;vis=1&amp;pid=f4b4baaec&amp;color=0,0,0&amp;vpa=10&amp;vtp=1&amp;bbb=1" title=""/>
          <p:cNvSpPr/>
          <p:nvPr>
            <p:custDataLst>
              <p:tags r:id="rId9"/>
            </p:custDataLst>
          </p:nvPr>
        </p:nvSpPr>
        <p:spPr>
          <a:xfrm>
            <a:off x="5639276" y="3082267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不变</a:t>
            </a:r>
            <a:endParaRPr lang="en-US" altLang="zh-CN" sz="2400"/>
          </a:p>
        </p:txBody>
      </p:sp>
      <p:sp>
        <p:nvSpPr>
          <p:cNvPr id="6" name="object 54" title="">
            <a:hlinkClick r:id="rId11" action="ppaction://hlinksldjump"/>
          </p:cNvPr>
          <p:cNvSpPr/>
          <p:nvPr>
            <p:custDataLst>
              <p:tags r:id="rId1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4_BD.16_1#da6debb0e?htil=1&amp;vcp=1&amp;vis=1&amp;pid=f4b4baaec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1126" y="858724"/>
            <a:ext cx="2752344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O_4_BD.16_2#da6debb0e?htil=1&amp;vcp=1&amp;vis=1&amp;pid=f4b4baaec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846024"/>
            <a:ext cx="5175504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在小车上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固定一根一端封闭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、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另一端开口的金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属管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在管内加入一些水后用橡皮塞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将管口塞住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点燃小车上酒精燃烧槽</a:t>
            </a:r>
            <a:endParaRPr lang="en-US" altLang="zh-CN" sz="2400"/>
          </a:p>
        </p:txBody>
      </p:sp>
      <p:pic>
        <p:nvPicPr>
          <p:cNvPr id="4" name="QO_4_BD.16_2#da6debb0e?htil=1&amp;vcp=1&amp;vis=1&amp;pid=f4b4baaec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986" y="887172"/>
            <a:ext cx="192938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O_4_BD.16_2#da6debb0e?htil=1&amp;vcp=1&amp;vis=1&amp;pid=f4b4baaec&amp;color=0,0,0&amp;vtp=1&amp;bbb=1&amp;hb=1&amp;hs=1" title=""/>
          <p:cNvSpPr/>
          <p:nvPr>
            <p:custDataLst>
              <p:tags r:id="rId9"/>
            </p:custDataLst>
          </p:nvPr>
        </p:nvSpPr>
        <p:spPr>
          <a:xfrm>
            <a:off x="539496" y="309855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内的酒精棉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，对金属管加热，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管中的水被加热一段时间后，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橡皮塞会被推出去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，小车也会运动。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103" name="Rectangle 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7152" y="809432"/>
            <a:ext cx="6138338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你能说出下面物体都具有什么形式的能量吗？</a:t>
            </a:r>
            <a:endParaRPr lang="zh-CN" altLang="en-US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06" name="Rectangle 1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8150" y="2720340"/>
            <a:ext cx="611029" cy="1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滑雪</a:t>
            </a:r>
            <a:endParaRPr lang="zh-CN" altLang="en-US" sz="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09" name="Rectangle 1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94671" y="2719388"/>
            <a:ext cx="896779" cy="1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拦河大坝</a:t>
            </a:r>
            <a:endParaRPr lang="zh-CN" altLang="en-US" sz="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12" name="Rectangle 16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76814" y="4678204"/>
            <a:ext cx="1252538" cy="1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空间站组合体</a:t>
            </a:r>
            <a:endParaRPr lang="zh-CN" altLang="en-US" sz="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16" name="Rectangle 20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40041" y="4677251"/>
            <a:ext cx="902494" cy="1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火箭发射</a:t>
            </a:r>
            <a:endParaRPr lang="zh-CN" altLang="en-US" sz="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19" name="Rectangle 23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056120" y="4570095"/>
            <a:ext cx="670084" cy="1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太阳光</a:t>
            </a:r>
            <a:endParaRPr lang="zh-CN" altLang="en-US" sz="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组合 9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3221831" cy="737235"/>
            <a:chOff x="0" y="623478"/>
            <a:chExt cx="3786638" cy="862630"/>
          </a:xfrm>
        </p:grpSpPr>
        <p:grpSp>
          <p:nvGrpSpPr>
            <p:cNvPr id="24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6" name="矩形 25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27" name="矩形 26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25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2" y="623478"/>
              <a:ext cx="3014976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认识各种形式的能量</a:t>
              </a:r>
              <a:endParaRPr lang="zh-CN" altLang="en-US" sz="2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/>
          <p:nvPr>
            <p:custDataLst>
              <p:tags r:id="rId15"/>
            </p:custDataLst>
          </p:nvPr>
        </p:nvPicPr>
        <p:blipFill>
          <a:blip r:embed="rId14"/>
          <a:srcRect l="15451" t="10778" r="14549" b="26222"/>
          <a:stretch>
            <a:fillRect/>
          </a:stretch>
        </p:blipFill>
        <p:spPr>
          <a:xfrm>
            <a:off x="681990" y="1370171"/>
            <a:ext cx="2160000" cy="1350000"/>
          </a:xfrm>
          <a:prstGeom prst="rect">
            <a:avLst/>
          </a:prstGeom>
        </p:spPr>
      </p:pic>
      <p:sp>
        <p:nvSpPr>
          <p:cNvPr id="3" name="Rectangle 10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395413" y="2720340"/>
            <a:ext cx="935831" cy="1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撑杆跳</a:t>
            </a:r>
            <a:endParaRPr lang="zh-CN" altLang="en-US" sz="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/>
          <p:nvPr>
            <p:custDataLst>
              <p:tags r:id="rId18"/>
            </p:custDataLst>
          </p:nvPr>
        </p:nvPicPr>
        <p:blipFill>
          <a:blip r:embed="rId17"/>
          <a:srcRect t="10698" b="26000"/>
          <a:stretch>
            <a:fillRect/>
          </a:stretch>
        </p:blipFill>
        <p:spPr>
          <a:xfrm>
            <a:off x="3438049" y="1374458"/>
            <a:ext cx="2160000" cy="1350000"/>
          </a:xfrm>
          <a:prstGeom prst="rect">
            <a:avLst/>
          </a:prstGeom>
        </p:spPr>
      </p:pic>
      <p:pic>
        <p:nvPicPr>
          <p:cNvPr id="7" name="图片 6" title=""/>
          <p:cNvPicPr/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38387" y="1329690"/>
            <a:ext cx="2160000" cy="1350000"/>
          </a:xfrm>
          <a:prstGeom prst="rect">
            <a:avLst/>
          </a:prstGeom>
        </p:spPr>
      </p:pic>
      <p:pic>
        <p:nvPicPr>
          <p:cNvPr id="8" name="图片 7" title=""/>
          <p:cNvPicPr/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03898" y="3273743"/>
            <a:ext cx="2160000" cy="1350000"/>
          </a:xfrm>
          <a:prstGeom prst="rect">
            <a:avLst/>
          </a:prstGeom>
        </p:spPr>
      </p:pic>
      <p:pic>
        <p:nvPicPr>
          <p:cNvPr id="9" name="图片 8" title=""/>
          <p:cNvPicPr/>
          <p:nvPr>
            <p:custDataLst>
              <p:tags r:id="rId24"/>
            </p:custDataLst>
          </p:nvPr>
        </p:nvPicPr>
        <p:blipFill>
          <a:blip r:embed="rId23"/>
          <a:srcRect t="11833"/>
          <a:stretch>
            <a:fillRect/>
          </a:stretch>
        </p:blipFill>
        <p:spPr>
          <a:xfrm>
            <a:off x="3438049" y="3219926"/>
            <a:ext cx="2160000" cy="1350000"/>
          </a:xfrm>
          <a:prstGeom prst="rect">
            <a:avLst/>
          </a:prstGeom>
        </p:spPr>
      </p:pic>
      <p:pic>
        <p:nvPicPr>
          <p:cNvPr id="11" name="图片 10" title=""/>
          <p:cNvPicPr/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408420" y="3166110"/>
            <a:ext cx="1723549" cy="1350169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4_BD.17_1#21a2f9eec?htil=2&amp;vcp=1&amp;vis=1&amp;pid=da6debb0e&amp;color=0,0,0&amp;tib=255,255,255&amp;vtp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3872" y="722326"/>
            <a:ext cx="2752344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17_2#21a2f9eec?htil=2&amp;vcp=1&amp;vis=1&amp;pid=da6debb0e&amp;color=0,0,0&amp;vtp=1&amp;bt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576022"/>
            <a:ext cx="5175504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（1）点燃酒精棉，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酒精棉的化学能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选填“转移”或“转化”，下空同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）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为内能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然后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给水和水蒸气；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水沸腾后橡皮塞被推出去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水蒸气的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能转化为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4" name="QB_5_AN.18_1#21a2f9eec.blank?vcp=1&amp;vis=1&amp;pid=da6debb0e&amp;color=0,0,0&amp;vpa=11&amp;vtp=1&amp;bbb=1" title=""/>
          <p:cNvSpPr/>
          <p:nvPr>
            <p:custDataLst>
              <p:tags r:id="rId7"/>
            </p:custDataLst>
          </p:nvPr>
        </p:nvSpPr>
        <p:spPr>
          <a:xfrm>
            <a:off x="556165" y="110688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转化</a:t>
            </a:r>
            <a:endParaRPr lang="en-US" altLang="zh-CN" sz="2400"/>
          </a:p>
        </p:txBody>
      </p:sp>
      <p:sp>
        <p:nvSpPr>
          <p:cNvPr id="5" name="QB_5_AN.19_1#21a2f9eec.blank?vcp=1&amp;vis=1&amp;pid=da6debb0e&amp;color=0,0,0&amp;vpa=12&amp;vtp=1&amp;bbb=1" title=""/>
          <p:cNvSpPr/>
          <p:nvPr>
            <p:custDataLst>
              <p:tags r:id="rId8"/>
            </p:custDataLst>
          </p:nvPr>
        </p:nvSpPr>
        <p:spPr>
          <a:xfrm>
            <a:off x="2384964" y="166568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转移</a:t>
            </a:r>
            <a:endParaRPr lang="en-US" altLang="zh-CN" sz="2400"/>
          </a:p>
        </p:txBody>
      </p:sp>
      <p:sp>
        <p:nvSpPr>
          <p:cNvPr id="6" name="QB_5_AN.20_1#21a2f9eec.blank?vcp=1&amp;vis=1&amp;pid=da6debb0e&amp;color=0,0,0&amp;vpa=13&amp;vtp=1" title=""/>
          <p:cNvSpPr/>
          <p:nvPr>
            <p:custDataLst>
              <p:tags r:id="rId9"/>
            </p:custDataLst>
          </p:nvPr>
        </p:nvSpPr>
        <p:spPr>
          <a:xfrm>
            <a:off x="556165" y="2783282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内</a:t>
            </a:r>
            <a:endParaRPr lang="en-US" altLang="zh-CN" sz="2400"/>
          </a:p>
        </p:txBody>
      </p:sp>
      <p:sp>
        <p:nvSpPr>
          <p:cNvPr id="7" name="QB_5_AN.21_1#21a2f9eec.blank?vcp=1&amp;vis=1&amp;pid=da6debb0e&amp;color=0,0,0&amp;vpa=14&amp;vtp=1&amp;bbb=1" title=""/>
          <p:cNvSpPr/>
          <p:nvPr>
            <p:custDataLst>
              <p:tags r:id="rId10"/>
            </p:custDataLst>
          </p:nvPr>
        </p:nvSpPr>
        <p:spPr>
          <a:xfrm>
            <a:off x="2384964" y="2783282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机械</a:t>
            </a:r>
            <a:endParaRPr lang="en-US" altLang="zh-CN" sz="2400"/>
          </a:p>
        </p:txBody>
      </p:sp>
      <p:sp>
        <p:nvSpPr>
          <p:cNvPr id="8" name="QB_5_BD.22_1#2d7710c02?vcp=1&amp;vis=1&amp;pid=da6debb0e&amp;color=0,0,0&amp;vtp=1&amp;bbb=1&amp;hb=1&amp;hs=1" title=""/>
          <p:cNvSpPr/>
          <p:nvPr>
            <p:custDataLst>
              <p:tags r:id="rId11"/>
            </p:custDataLst>
          </p:nvPr>
        </p:nvSpPr>
        <p:spPr>
          <a:xfrm>
            <a:off x="539496" y="336855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（2）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上述能量的转化或转移过程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选填“可逆”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或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不可逆”），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因为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9" name="QB_5_AN.23_1#2d7710c02.blank?vcp=1&amp;vis=1&amp;pid=da6debb0e&amp;color=0,0,0&amp;vpa=15&amp;vtp=1&amp;bbb=1" title=""/>
          <p:cNvSpPr/>
          <p:nvPr>
            <p:custDataLst>
              <p:tags r:id="rId12"/>
            </p:custDataLst>
          </p:nvPr>
        </p:nvSpPr>
        <p:spPr>
          <a:xfrm>
            <a:off x="4975765" y="3340612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不可逆</a:t>
            </a:r>
            <a:endParaRPr lang="en-US" altLang="zh-CN" sz="2400"/>
          </a:p>
        </p:txBody>
      </p:sp>
      <p:sp>
        <p:nvSpPr>
          <p:cNvPr id="10" name="QB_5_AN.24_1#2d7710c02.blank?vcp=1&amp;vis=1&amp;pid=da6debb0e&amp;color=0,0,0&amp;vpa=16&amp;vtp=1&amp;bbb=1" title=""/>
          <p:cNvSpPr/>
          <p:nvPr>
            <p:custDataLst>
              <p:tags r:id="rId13"/>
            </p:custDataLst>
          </p:nvPr>
        </p:nvSpPr>
        <p:spPr>
          <a:xfrm>
            <a:off x="2959639" y="3899412"/>
            <a:ext cx="4487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能量转化和转移过程具有方向性</a:t>
            </a:r>
            <a:endParaRPr lang="en-US" altLang="zh-CN" sz="2400"/>
          </a:p>
        </p:txBody>
      </p:sp>
      <p:sp>
        <p:nvSpPr>
          <p:cNvPr id="11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11607800" y="11150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  <p:bldP spid="7" grpId="0" build="p" animBg="1"/>
      <p:bldP spid="9" grpId="0" build="p" animBg="1"/>
      <p:bldP spid="10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25_1#258a1b469?htil=3&amp;vcp=1&amp;vis=1&amp;pid=f50f10086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7937" y="957784"/>
            <a:ext cx="1700784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4_BD.25_2#258a1b469?htil=3&amp;vcp=1&amp;vis=1&amp;pid=f50f10086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945084"/>
            <a:ext cx="6227064" cy="914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7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7.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55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中国古代玩具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“饮水鸟”被誉为“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爱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因斯坦也吃惊的玩具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”，如图所示。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它的神奇</a:t>
            </a:r>
            <a:endParaRPr lang="en-US" altLang="zh-CN" sz="2400"/>
          </a:p>
        </p:txBody>
      </p:sp>
      <p:pic>
        <p:nvPicPr>
          <p:cNvPr id="4" name="QC_4_BD.25_2#258a1b469?htil=3&amp;vcp=1&amp;vis=1&amp;pid=f50f10086&amp;color=0,0,0&amp;tib=255,255,255&amp;iip=2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59" y="945084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4_BD.25_2#258a1b469?htil=3&amp;vcp=1&amp;vis=1&amp;pid=f50f10086&amp;color=0,0,0&amp;vtp=1&amp;bbb=1&amp;hb=1&amp;hs=1" title=""/>
          <p:cNvSpPr/>
          <p:nvPr>
            <p:custDataLst>
              <p:tags r:id="rId9"/>
            </p:custDataLst>
          </p:nvPr>
        </p:nvSpPr>
        <p:spPr>
          <a:xfrm>
            <a:off x="539496" y="1902210"/>
            <a:ext cx="8064000" cy="22225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之处在于能不停地点头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“喝”水。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它的下球中装有乙醚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乙醚极易汽化），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乙醚吸收空气中的热量汽化后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气压增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大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，将乙醚压入上球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 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饮水鸟”的重心上移“低头喝水”，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图乙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此时上下球连通气压相同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，乙醚流回下球，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恢复图甲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状态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，如此反复。则下列说法正确的是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QC_4_BD.25_3#258a1b469.choices?vcp=1&amp;vis=1&amp;pid=f50f10086&amp;color=0,0,0&amp;mp=1&amp;vtp=1&amp;bbb=1&amp;hb=1&amp;htil=1" title=""/>
          <p:cNvSpPr/>
          <p:nvPr>
            <p:custDataLst>
              <p:tags r:id="rId3"/>
            </p:custDataLst>
          </p:nvPr>
        </p:nvSpPr>
        <p:spPr>
          <a:xfrm>
            <a:off x="539496" y="746229"/>
            <a:ext cx="6209792" cy="355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“饮水鸟”是永动机，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其能量转化过程不遵循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能量守恒定律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即使没有能量补充，“饮水鸟”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也不会停止运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动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下球中，乙醚汽化的过程，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是通过做功的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方式改变了内能大小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若空气温度很低，“饮水鸟”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内的乙醚汽化太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慢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，“饮水鸟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 会慢慢地停下来</a:t>
            </a:r>
            <a:endParaRPr lang="en-US" altLang="zh-CN" sz="2400"/>
          </a:p>
        </p:txBody>
      </p:sp>
      <p:pic>
        <p:nvPicPr>
          <p:cNvPr id="3" name="QC_4_BD.25_1#258a1b469?htil=3&amp;vcp=1&amp;vis=1&amp;pid=f50f10086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2225" y="998890"/>
            <a:ext cx="1700784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4_AN.26_1#258a1b469.bracket?vcp=1&amp;vis=1&amp;pid=f50f10086&amp;color=0,0,0&amp;vpa=17&amp;vtp=1&amp;answeroption=D" title=""/>
          <p:cNvSpPr txBox="1"/>
          <p:nvPr>
            <p:custDataLst>
              <p:tags r:id="rId6"/>
            </p:custDataLst>
          </p:nvPr>
        </p:nvSpPr>
        <p:spPr>
          <a:xfrm>
            <a:off x="412496" y="3395449"/>
            <a:ext cx="474489" cy="5693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zh-CN" altLang="en-US" sz="3700" b="1" smtClean="0">
                <a:solidFill>
                  <a:srgbClr val="C00000"/>
                </a:solidFill>
                <a:latin typeface="华文细黑" panose="02010600040101010101" pitchFamily="2" charset="-122"/>
              </a:rPr>
              <a:t>√</a:t>
            </a:r>
            <a:endParaRPr lang="zh-CN" altLang="en-US" sz="3700" b="1">
              <a:solidFill>
                <a:srgbClr val="C00000"/>
              </a:solidFill>
              <a:latin typeface="华文细黑" panose="020106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506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8744" y="1707833"/>
            <a:ext cx="462439" cy="2551748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vert="mongolianVert" wrap="square" lIns="54000" tIns="0" rIns="0" bIns="27000" anchor="b" anchorCtr="0">
            <a:noAutofit/>
          </a:bodyPr>
          <a:lstStyle>
            <a:defPPr>
              <a:defRPr lang="zh-CN"/>
            </a:defPPr>
            <a:lvl1pPr eaLnBrk="1" hangingPunct="1">
              <a:defRPr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dist">
              <a:lnSpc>
                <a:spcPct val="100000"/>
              </a:lnSpc>
            </a:pPr>
            <a:r>
              <a:rPr lang="zh-CN" altLang="en-US" sz="2400"/>
              <a:t>能量的转化与守恒</a:t>
            </a:r>
            <a:endParaRPr lang="zh-CN" altLang="en-US" sz="2400"/>
          </a:p>
        </p:txBody>
      </p:sp>
      <p:sp>
        <p:nvSpPr>
          <p:cNvPr id="21507" name="文本框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10765" y="1979771"/>
            <a:ext cx="1794986" cy="4140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能量守恒定律</a:t>
            </a:r>
            <a:endParaRPr lang="zh-CN" altLang="en-US" sz="2100"/>
          </a:p>
        </p:txBody>
      </p:sp>
      <p:sp>
        <p:nvSpPr>
          <p:cNvPr id="21508" name="文本框 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84370" y="1216819"/>
            <a:ext cx="154924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能量的转移</a:t>
            </a:r>
            <a:endParaRPr lang="zh-CN" altLang="en-US" sz="2100"/>
          </a:p>
        </p:txBody>
      </p:sp>
      <p:sp>
        <p:nvSpPr>
          <p:cNvPr id="21509" name="文本框 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15326" y="1957864"/>
            <a:ext cx="1519714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能量的转化</a:t>
            </a:r>
            <a:endParaRPr lang="zh-CN" altLang="en-US" sz="2100"/>
          </a:p>
        </p:txBody>
      </p:sp>
      <p:sp>
        <p:nvSpPr>
          <p:cNvPr id="21510" name="文本框 5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50093" y="2787968"/>
            <a:ext cx="126301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能量守恒</a:t>
            </a:r>
            <a:endParaRPr lang="zh-CN" altLang="en-US" sz="2100"/>
          </a:p>
        </p:txBody>
      </p:sp>
      <p:sp>
        <p:nvSpPr>
          <p:cNvPr id="21511" name="文本框 6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10765" y="3662839"/>
            <a:ext cx="2897029" cy="4140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能量转化的方向性</a:t>
            </a:r>
            <a:endParaRPr lang="zh-CN" altLang="en-US" sz="2100"/>
          </a:p>
        </p:txBody>
      </p:sp>
      <p:grpSp>
        <p:nvGrpSpPr>
          <p:cNvPr id="14" name="组合 13" title=""/>
          <p:cNvGrpSpPr/>
          <p:nvPr>
            <p:custDataLst>
              <p:tags r:id="rId9"/>
            </p:custDataLst>
          </p:nvPr>
        </p:nvGrpSpPr>
        <p:grpSpPr>
          <a:xfrm>
            <a:off x="1869911" y="2164571"/>
            <a:ext cx="386621" cy="1694711"/>
            <a:chOff x="1775520" y="2156166"/>
            <a:chExt cx="695494" cy="2364582"/>
          </a:xfrm>
        </p:grpSpPr>
        <p:cxnSp>
          <p:nvCxnSpPr>
            <p:cNvPr id="15" name="直接连接符 14"/>
            <p:cNvCxnSpPr/>
            <p:nvPr>
              <p:custDataLst>
                <p:tags r:id="rId10"/>
              </p:custDataLst>
            </p:nvPr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11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12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3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 title=""/>
          <p:cNvGrpSpPr/>
          <p:nvPr>
            <p:custDataLst>
              <p:tags r:id="rId14"/>
            </p:custDataLst>
          </p:nvPr>
        </p:nvGrpSpPr>
        <p:grpSpPr>
          <a:xfrm>
            <a:off x="4166363" y="1352687"/>
            <a:ext cx="291962" cy="1719701"/>
            <a:chOff x="1775520" y="2156166"/>
            <a:chExt cx="695494" cy="2364582"/>
          </a:xfrm>
        </p:grpSpPr>
        <p:cxnSp>
          <p:nvCxnSpPr>
            <p:cNvPr id="20" name="直接连接符 19"/>
            <p:cNvCxnSpPr/>
            <p:nvPr>
              <p:custDataLst>
                <p:tags r:id="rId15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1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1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21" name="Rectangle 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0635" y="772292"/>
            <a:ext cx="8208963" cy="57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拿一个弹力小球由手中释放，观察小球的运动情况。   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23" name="Picture 7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843" y="2447447"/>
            <a:ext cx="4713576" cy="225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10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0635" y="1326290"/>
            <a:ext cx="827881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结合小球在地面弹跳的频闪照片，想一想，为什么它的高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度会逐渐降低？是否丢失了能量？减少的机械能到哪去了？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能量的转化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7" name="文本框 74786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68090" y="2625754"/>
            <a:ext cx="2592180" cy="2030095"/>
          </a:xfrm>
          <a:prstGeom prst="rect">
            <a:avLst/>
          </a:prstGeom>
          <a:ln>
            <a:solidFill>
              <a:srgbClr val="22898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由于克服空气阻力做功，小球的机械能转化为内能。故而跳起高度越来越低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0659" name="文本框 7065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2220" y="3501318"/>
            <a:ext cx="266382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机械能转化为内能 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660" name="矩形 70659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70307" y="4375547"/>
            <a:ext cx="266541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机械能转化为电能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661" name="矩形 70660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10110" y="3677482"/>
            <a:ext cx="23164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电能转化为机械能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0662" name="组合 70661" title=""/>
          <p:cNvGrpSpPr/>
          <p:nvPr>
            <p:custDataLst>
              <p:tags r:id="rId6"/>
            </p:custDataLst>
          </p:nvPr>
        </p:nvGrpSpPr>
        <p:grpSpPr>
          <a:xfrm>
            <a:off x="5568358" y="1536747"/>
            <a:ext cx="3268663" cy="2089547"/>
            <a:chOff x="3560" y="2387"/>
            <a:chExt cx="2059" cy="1755"/>
          </a:xfrm>
        </p:grpSpPr>
        <p:pic>
          <p:nvPicPr>
            <p:cNvPr id="10245" name="图片 7066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60" y="2387"/>
              <a:ext cx="2059" cy="1430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6" name="矩形 7066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635" y="3872"/>
              <a:ext cx="193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电动机带动水泵把地下水送到地面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0665" name="组合 70664" title=""/>
          <p:cNvGrpSpPr/>
          <p:nvPr>
            <p:custDataLst>
              <p:tags r:id="rId10"/>
            </p:custDataLst>
          </p:nvPr>
        </p:nvGrpSpPr>
        <p:grpSpPr>
          <a:xfrm>
            <a:off x="2770307" y="1528412"/>
            <a:ext cx="2809875" cy="3107532"/>
            <a:chOff x="1820" y="1343"/>
            <a:chExt cx="1770" cy="2610"/>
          </a:xfrm>
        </p:grpSpPr>
        <p:sp>
          <p:nvSpPr>
            <p:cNvPr id="10248" name="TextBox 7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820" y="3488"/>
              <a:ext cx="177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水电站里水轮机带动发电机发电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249" name="图片 70666" descr="水力发电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18" y="1343"/>
              <a:ext cx="1428" cy="2087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0" name="组合 70673" title=""/>
          <p:cNvGrpSpPr/>
          <p:nvPr>
            <p:custDataLst>
              <p:tags r:id="rId14"/>
            </p:custDataLst>
          </p:nvPr>
        </p:nvGrpSpPr>
        <p:grpSpPr>
          <a:xfrm>
            <a:off x="292220" y="1524881"/>
            <a:ext cx="2663825" cy="1928813"/>
            <a:chOff x="249" y="1344"/>
            <a:chExt cx="1678" cy="1620"/>
          </a:xfrm>
        </p:grpSpPr>
        <p:sp>
          <p:nvSpPr>
            <p:cNvPr id="10251" name="矩形 7066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90" y="2694"/>
              <a:ext cx="59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钻木取火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252" name="图片 70669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9" y="1344"/>
              <a:ext cx="1678" cy="1329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组合 9" title=""/>
          <p:cNvGrpSpPr/>
          <p:nvPr>
            <p:custDataLst>
              <p:tags r:id="rId1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2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TextBox 1" title=""/>
          <p:cNvSpPr txBox="1"/>
          <p:nvPr>
            <p:custDataLst>
              <p:tags r:id="rId23"/>
            </p:custDataLst>
          </p:nvPr>
        </p:nvSpPr>
        <p:spPr>
          <a:xfrm>
            <a:off x="565309" y="873180"/>
            <a:ext cx="500905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分别说出下图中能量是如何转化的？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/>
      <p:bldP spid="70660" grpId="0"/>
      <p:bldP spid="706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682" name="TextBox 7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86154" y="3918521"/>
            <a:ext cx="2052143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光能转化为电能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684" name="TextBox 7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92463" y="3573424"/>
            <a:ext cx="287972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化学能转化为内能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685" name="矩形 7168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7663" y="3426181"/>
            <a:ext cx="28448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光能转化为化学能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1686" name="组合 71685" title=""/>
          <p:cNvGrpSpPr/>
          <p:nvPr>
            <p:custDataLst>
              <p:tags r:id="rId6"/>
            </p:custDataLst>
          </p:nvPr>
        </p:nvGrpSpPr>
        <p:grpSpPr>
          <a:xfrm>
            <a:off x="262732" y="1598573"/>
            <a:ext cx="2836862" cy="2046684"/>
            <a:chOff x="-140" y="498"/>
            <a:chExt cx="1787" cy="1719"/>
          </a:xfrm>
        </p:grpSpPr>
        <p:pic>
          <p:nvPicPr>
            <p:cNvPr id="11269" name="图片 71686" descr="6b801c09e85840255f2c01065389f504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498"/>
              <a:ext cx="1633" cy="1225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0" name="矩形 7168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-140" y="1752"/>
              <a:ext cx="178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68605"/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植物吸收太阳光进行光合作用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1689" name="组合 71688" title=""/>
          <p:cNvGrpSpPr/>
          <p:nvPr>
            <p:custDataLst>
              <p:tags r:id="rId10"/>
            </p:custDataLst>
          </p:nvPr>
        </p:nvGrpSpPr>
        <p:grpSpPr>
          <a:xfrm>
            <a:off x="3305314" y="1594746"/>
            <a:ext cx="2808287" cy="1968103"/>
            <a:chOff x="0" y="318"/>
            <a:chExt cx="1814" cy="1653"/>
          </a:xfrm>
        </p:grpSpPr>
        <p:sp>
          <p:nvSpPr>
            <p:cNvPr id="11272" name="矩形 7168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86" y="1701"/>
              <a:ext cx="108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   燃料燃烧时发热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273" name="图片 71690" descr="篝火正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318"/>
              <a:ext cx="1814" cy="1334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698" name="组合 71697" title=""/>
          <p:cNvGrpSpPr/>
          <p:nvPr>
            <p:custDataLst>
              <p:tags r:id="rId14"/>
            </p:custDataLst>
          </p:nvPr>
        </p:nvGrpSpPr>
        <p:grpSpPr>
          <a:xfrm>
            <a:off x="6329362" y="1612280"/>
            <a:ext cx="2574925" cy="2330054"/>
            <a:chOff x="3976" y="1599"/>
            <a:chExt cx="1622" cy="1957"/>
          </a:xfrm>
        </p:grpSpPr>
        <p:sp>
          <p:nvSpPr>
            <p:cNvPr id="11275" name="TextBox 7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298" y="3286"/>
              <a:ext cx="1122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1500" b="1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</a:t>
              </a:r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光太阳能电池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1276" name="图片 71693" descr="植物园的太阳能路灯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76" y="1599"/>
              <a:ext cx="1622" cy="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" title=""/>
          <p:cNvSpPr txBox="1"/>
          <p:nvPr>
            <p:custDataLst>
              <p:tags r:id="rId18"/>
            </p:custDataLst>
          </p:nvPr>
        </p:nvSpPr>
        <p:spPr>
          <a:xfrm>
            <a:off x="565309" y="873180"/>
            <a:ext cx="500905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分别说出下图中能量是如何转化的？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412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9957" y="787022"/>
            <a:ext cx="6002174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如图是一种设想中的永动机，它通过高处的水流冲击叶片，叶片的转动用来对外做功，同时带动抽水器从低处将水抽到高处，从而循环工作。      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413" name="Picture 4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5099" y="897634"/>
            <a:ext cx="2268158" cy="205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5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永动机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TextBox 1" title=""/>
          <p:cNvSpPr txBox="1"/>
          <p:nvPr>
            <p:custDataLst>
              <p:tags r:id="rId11"/>
            </p:custDataLst>
          </p:nvPr>
        </p:nvSpPr>
        <p:spPr>
          <a:xfrm>
            <a:off x="483394" y="2517934"/>
            <a:ext cx="5003483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这个装置真的能“永动”吗？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 title=""/>
          <p:cNvSpPr/>
          <p:nvPr>
            <p:custDataLst>
              <p:tags r:id="rId12"/>
            </p:custDataLst>
          </p:nvPr>
        </p:nvSpPr>
        <p:spPr>
          <a:xfrm>
            <a:off x="1872139" y="3219926"/>
            <a:ext cx="982028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不能</a:t>
            </a:r>
            <a:endParaRPr lang="zh-CN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4" name="TextBox 30" title=""/>
          <p:cNvSpPr txBox="1"/>
          <p:nvPr>
            <p:custDataLst>
              <p:tags r:id="rId3"/>
            </p:custDataLst>
          </p:nvPr>
        </p:nvSpPr>
        <p:spPr>
          <a:xfrm>
            <a:off x="521970" y="681514"/>
            <a:ext cx="31565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其他几种类型的永动机：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lum contrast="-12000"/>
          </a:blip>
          <a:stretch>
            <a:fillRect/>
          </a:stretch>
        </p:blipFill>
        <p:spPr>
          <a:xfrm>
            <a:off x="521970" y="1376363"/>
            <a:ext cx="2233613" cy="2039303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lum contrast="-12000"/>
          </a:blip>
          <a:stretch>
            <a:fillRect/>
          </a:stretch>
        </p:blipFill>
        <p:spPr>
          <a:xfrm>
            <a:off x="3378518" y="1924050"/>
            <a:ext cx="2028349" cy="1966436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lum contrast="-12000"/>
          </a:blip>
          <a:stretch>
            <a:fillRect/>
          </a:stretch>
        </p:blipFill>
        <p:spPr>
          <a:xfrm>
            <a:off x="6030278" y="1437799"/>
            <a:ext cx="2121218" cy="1870710"/>
          </a:xfrm>
          <a:prstGeom prst="rect">
            <a:avLst/>
          </a:prstGeom>
        </p:spPr>
      </p:pic>
      <p:sp>
        <p:nvSpPr>
          <p:cNvPr id="6" name="TextBox 1" title=""/>
          <p:cNvSpPr txBox="1"/>
          <p:nvPr>
            <p:custDataLst>
              <p:tags r:id="rId10"/>
            </p:custDataLst>
          </p:nvPr>
        </p:nvSpPr>
        <p:spPr>
          <a:xfrm>
            <a:off x="2574131" y="3759994"/>
            <a:ext cx="363759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这些装置能实现“永动”吗？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11"/>
            </p:custDataLst>
          </p:nvPr>
        </p:nvSpPr>
        <p:spPr>
          <a:xfrm>
            <a:off x="4140041" y="4312920"/>
            <a:ext cx="778669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不能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21" name="Rectangle 5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0635" y="772292"/>
            <a:ext cx="820896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将高温的金属块，投到冷水中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感受冷水、盛水的容器以及周围的空气温度的变化，这些变化说明了什么问题？   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能量的转移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7" name="文本框 74786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85749" y="2463641"/>
            <a:ext cx="4497229" cy="1545590"/>
          </a:xfrm>
          <a:prstGeom prst="rect">
            <a:avLst/>
          </a:prstGeom>
          <a:ln>
            <a:solidFill>
              <a:srgbClr val="22898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金属块放出热量，冷水、盛水的容器以及周围的空气会吸收热量，温度升高，能量发生了转移。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lum contrast="-12000"/>
          </a:blip>
          <a:stretch>
            <a:fillRect/>
          </a:stretch>
        </p:blipFill>
        <p:spPr>
          <a:xfrm>
            <a:off x="953453" y="1977866"/>
            <a:ext cx="2709386" cy="27189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TextBox 6" title=""/>
          <p:cNvSpPr txBox="1"/>
          <p:nvPr>
            <p:custDataLst>
              <p:tags r:id="rId3"/>
            </p:custDataLst>
          </p:nvPr>
        </p:nvSpPr>
        <p:spPr>
          <a:xfrm>
            <a:off x="521970" y="1491615"/>
            <a:ext cx="8019574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ea typeface="微软雅黑" panose="020b0503020204020204" charset="-122"/>
              </a:rPr>
              <a:t>能量既不会凭空消失，也不会凭空产生，它只会从一种形式转化为其他形式，或者从一个物体转移到其他物体，在转化和转移的过程中，能量的总和保持不变。这就是能量守恒定律。</a:t>
            </a:r>
            <a:endParaRPr lang="zh-CN" altLang="en-US" sz="2100">
              <a:ea typeface="微软雅黑" panose="020b0503020204020204" charset="-122"/>
            </a:endParaRPr>
          </a:p>
        </p:txBody>
      </p:sp>
      <p:sp>
        <p:nvSpPr>
          <p:cNvPr id="34" name="TextBox 30" title=""/>
          <p:cNvSpPr txBox="1"/>
          <p:nvPr>
            <p:custDataLst>
              <p:tags r:id="rId4"/>
            </p:custDataLst>
          </p:nvPr>
        </p:nvSpPr>
        <p:spPr>
          <a:xfrm>
            <a:off x="521970" y="681514"/>
            <a:ext cx="233314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能量守恒定律：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521494" y="2734151"/>
            <a:ext cx="84410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00">
                <a:solidFill>
                  <a:srgbClr val="228989"/>
                </a:solidFill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2100">
                <a:solidFill>
                  <a:srgbClr val="228989"/>
                </a:solidFill>
                <a:ea typeface="微软雅黑" panose="020b0503020204020204" charset="-122"/>
                <a:sym typeface="+mn-ea"/>
              </a:rPr>
              <a:t>消耗能量</a:t>
            </a:r>
            <a:r>
              <a:rPr lang="en-US" altLang="zh-CN" sz="2100">
                <a:solidFill>
                  <a:srgbClr val="228989"/>
                </a:solidFill>
                <a:ea typeface="微软雅黑" panose="020b0503020204020204" charset="-122"/>
                <a:sym typeface="+mn-ea"/>
              </a:rPr>
              <a:t>”“</a:t>
            </a:r>
            <a:r>
              <a:rPr lang="zh-CN" altLang="en-US" sz="2100">
                <a:solidFill>
                  <a:srgbClr val="228989"/>
                </a:solidFill>
                <a:ea typeface="微软雅黑" panose="020b0503020204020204" charset="-122"/>
                <a:sym typeface="+mn-ea"/>
              </a:rPr>
              <a:t>利用能量</a:t>
            </a:r>
            <a:r>
              <a:rPr lang="en-US" altLang="zh-CN" sz="2100">
                <a:solidFill>
                  <a:srgbClr val="228989"/>
                </a:solidFill>
                <a:ea typeface="微软雅黑" panose="020b0503020204020204" charset="-122"/>
                <a:sym typeface="+mn-ea"/>
              </a:rPr>
              <a:t>”“</a:t>
            </a:r>
            <a:r>
              <a:rPr lang="zh-CN" altLang="en-US" sz="2100">
                <a:solidFill>
                  <a:srgbClr val="228989"/>
                </a:solidFill>
                <a:ea typeface="微软雅黑" panose="020b0503020204020204" charset="-122"/>
                <a:sym typeface="+mn-ea"/>
              </a:rPr>
              <a:t>获得能量</a:t>
            </a:r>
            <a:r>
              <a:rPr lang="en-US" altLang="zh-CN" sz="2100">
                <a:solidFill>
                  <a:srgbClr val="228989"/>
                </a:solidFill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2100">
                <a:solidFill>
                  <a:srgbClr val="228989"/>
                </a:solidFill>
                <a:ea typeface="微软雅黑" panose="020b0503020204020204" charset="-122"/>
                <a:sym typeface="+mn-ea"/>
              </a:rPr>
              <a:t>的实质是能量相互转化或转移的过程。</a:t>
            </a:r>
            <a:endParaRPr lang="en-US" altLang="zh-CN" sz="2100">
              <a:solidFill>
                <a:srgbClr val="228989"/>
              </a:solidFill>
              <a:ea typeface="微软雅黑" panose="020b0503020204020204" charset="-122"/>
              <a:sym typeface="+mn-ea"/>
            </a:endParaRPr>
          </a:p>
        </p:txBody>
      </p:sp>
      <p:sp>
        <p:nvSpPr>
          <p:cNvPr id="73735" name="矩形 73734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69794" y="3598110"/>
            <a:ext cx="734832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能量守恒定律是自然界最普遍、最重要的基本定律之一。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86"/>
</p:tagLst>
</file>

<file path=ppt/tags/tag262.xml><?xml version="1.0" encoding="utf-8"?>
<p:tagLst xmlns:p="http://schemas.openxmlformats.org/presentationml/2006/main">
  <p:tag name="AS_UNIQUEID" val="756"/>
</p:tagLst>
</file>

<file path=ppt/tags/tag263.xml><?xml version="1.0" encoding="utf-8"?>
<p:tagLst xmlns:p="http://schemas.openxmlformats.org/presentationml/2006/main">
  <p:tag name="AS_UNIQUEID" val="757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</p:tagLst>
</file>

<file path=ppt/tags/tag269.xml><?xml version="1.0" encoding="utf-8"?>
<p:tagLst xmlns:p="http://schemas.openxmlformats.org/presentationml/2006/main">
  <p:tag name="AS_UNIQUEID" val="763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</p:tagLst>
</file>

<file path=ppt/tags/tag291.xml><?xml version="1.0" encoding="utf-8"?>
<p:tagLst xmlns:p="http://schemas.openxmlformats.org/presentationml/2006/main">
  <p:tag name="AS_UNIQUEID" val="785"/>
</p:tagLst>
</file>

<file path=ppt/tags/tag29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1.xml><?xml version="1.0" encoding="utf-8"?>
<p:tagLst xmlns:p="http://schemas.openxmlformats.org/presentationml/2006/main">
  <p:tag name="AS_UNIQUEID" val="529"/>
</p:tagLst>
</file>

<file path=ppt/tags/tag32.xml><?xml version="1.0" encoding="utf-8"?>
<p:tagLst xmlns:p="http://schemas.openxmlformats.org/presentationml/2006/main">
  <p:tag name="AS_UNIQUEID" val="530"/>
</p:tagLst>
</file>

<file path=ppt/tags/tag33.xml><?xml version="1.0" encoding="utf-8"?>
<p:tagLst xmlns:p="http://schemas.openxmlformats.org/presentationml/2006/main">
  <p:tag name="AS_UNIQUEID" val="531"/>
</p:tagLst>
</file>

<file path=ppt/tags/tag34.xml><?xml version="1.0" encoding="utf-8"?>
<p:tagLst xmlns:p="http://schemas.openxmlformats.org/presentationml/2006/main">
  <p:tag name="AS_UNIQUEID" val="532"/>
</p:tagLst>
</file>

<file path=ppt/tags/tag35.xml><?xml version="1.0" encoding="utf-8"?>
<p:tagLst xmlns:p="http://schemas.openxmlformats.org/presentationml/2006/main">
  <p:tag name="AS_UNIQUEID" val="53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7.xml><?xml version="1.0" encoding="utf-8"?>
<p:tagLst xmlns:p="http://schemas.openxmlformats.org/presentationml/2006/main">
  <p:tag name="AS_UNIQUEID" val="534"/>
</p:tagLst>
</file>

<file path=ppt/tags/tag38.xml><?xml version="1.0" encoding="utf-8"?>
<p:tagLst xmlns:p="http://schemas.openxmlformats.org/presentationml/2006/main">
  <p:tag name="AS_UNIQUEID" val="535"/>
</p:tagLst>
</file>

<file path=ppt/tags/tag39.xml><?xml version="1.0" encoding="utf-8"?>
<p:tagLst xmlns:p="http://schemas.openxmlformats.org/presentationml/2006/main">
  <p:tag name="AS_UNIQUEID" val="536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1.xml><?xml version="1.0" encoding="utf-8"?>
<p:tagLst xmlns:p="http://schemas.openxmlformats.org/presentationml/2006/main">
  <p:tag name="AS_UNIQUEID" val="538"/>
</p:tagLst>
</file>

<file path=ppt/tags/tag42.xml><?xml version="1.0" encoding="utf-8"?>
<p:tagLst xmlns:p="http://schemas.openxmlformats.org/presentationml/2006/main">
  <p:tag name="AS_UNIQUEID" val="539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AS_UNIQUEID" val="565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AS_UNIQUEID" val="566"/>
</p:tagLst>
</file>

<file path=ppt/tags/tag72.xml><?xml version="1.0" encoding="utf-8"?>
<p:tagLst xmlns:p="http://schemas.openxmlformats.org/presentationml/2006/main">
  <p:tag name="AS_UNIQUEID" val="567"/>
</p:tagLst>
</file>

<file path=ppt/tags/tag73.xml><?xml version="1.0" encoding="utf-8"?>
<p:tagLst xmlns:p="http://schemas.openxmlformats.org/presentationml/2006/main">
  <p:tag name="AS_UNIQUEID" val="568"/>
  <p:tag name="KSO_WM_DIAGRAM_VIRTUALLY_FRAME" val="{&quot;height&quot;:388.2696850393701,&quot;left&quot;:71.60244094488189,&quot;top&quot;:142.56740157480314,&quot;width&quot;:829.9009448818897}"/>
</p:tagLst>
</file>

<file path=ppt/tags/tag74.xml><?xml version="1.0" encoding="utf-8"?>
<p:tagLst xmlns:p="http://schemas.openxmlformats.org/presentationml/2006/main">
  <p:tag name="AS_UNIQUEID" val="569"/>
  <p:tag name="KSO_WM_DIAGRAM_VIRTUALLY_FRAME" val="{&quot;height&quot;:388.2696850393701,&quot;left&quot;:71.60244094488189,&quot;top&quot;:142.56740157480314,&quot;width&quot;:829.9009448818897}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388.2696850393701,&quot;left&quot;:71.60244094488189,&quot;top&quot;:142.56740157480314,&quot;width&quot;:829.9009448818897}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388.2696850393701,&quot;left&quot;:71.60244094488189,&quot;top&quot;:142.56740157480314,&quot;width&quot;:829.9009448818897}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388.2696850393701,&quot;left&quot;:71.60244094488189,&quot;top&quot;:142.56740157480314,&quot;width&quot;:829.9009448818897}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388.2696850393701,&quot;left&quot;:71.60244094488189,&quot;top&quot;:142.56740157480314,&quot;width&quot;:829.9009448818897}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145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华文细黑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2026-01-31T17:34:26Z</cp:lastPrinted>
  <dcterms:created xsi:type="dcterms:W3CDTF">2026-01-31T17:34:26Z</dcterms:created>
  <dcterms:modified xsi:type="dcterms:W3CDTF">2026-01-31T09:34:26Z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