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460" r:id="rId2"/>
    <p:sldId id="390" r:id="rId3"/>
    <p:sldId id="453" r:id="rId4"/>
    <p:sldId id="454" r:id="rId5"/>
    <p:sldId id="467" r:id="rId6"/>
    <p:sldId id="468" r:id="rId7"/>
    <p:sldId id="469" r:id="rId8"/>
    <p:sldId id="470" r:id="rId9"/>
    <p:sldId id="471" r:id="rId10"/>
    <p:sldId id="472" r:id="rId11"/>
    <p:sldId id="496" r:id="rId12"/>
    <p:sldId id="497" r:id="rId13"/>
    <p:sldId id="498" r:id="rId14"/>
    <p:sldId id="499" r:id="rId15"/>
    <p:sldId id="500" r:id="rId16"/>
    <p:sldId id="525" r:id="rId17"/>
    <p:sldId id="503" r:id="rId18"/>
    <p:sldId id="456" r:id="rId19"/>
    <p:sldId id="457" r:id="rId20"/>
    <p:sldId id="504" r:id="rId21"/>
    <p:sldId id="505" r:id="rId22"/>
    <p:sldId id="481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482" r:id="rId33"/>
    <p:sldId id="483" r:id="rId34"/>
    <p:sldId id="484" r:id="rId35"/>
    <p:sldId id="458" r:id="rId36"/>
    <p:sldId id="464" r:id="rId37"/>
    <p:sldId id="465" r:id="rId38"/>
    <p:sldId id="466" r:id="rId39"/>
    <p:sldId id="515" r:id="rId40"/>
    <p:sldId id="517" r:id="rId41"/>
    <p:sldId id="518" r:id="rId42"/>
    <p:sldId id="520" r:id="rId43"/>
    <p:sldId id="521" r:id="rId44"/>
    <p:sldId id="524" r:id="rId45"/>
    <p:sldId id="461" r:id="rId46"/>
    <p:sldId id="459" r:id="rId47"/>
    <p:sldId id="462" r:id="rId48"/>
    <p:sldId id="485" r:id="rId49"/>
    <p:sldId id="486" r:id="rId50"/>
    <p:sldId id="487" r:id="rId51"/>
    <p:sldId id="488" r:id="rId52"/>
    <p:sldId id="489" r:id="rId53"/>
    <p:sldId id="490" r:id="rId54"/>
    <p:sldId id="491" r:id="rId55"/>
  </p:sldIdLst>
  <p:sldSz cx="9144000" cy="5143500" type="screen16x9"/>
  <p:notesSz cx="6858000" cy="9144000"/>
  <p:embeddedFontLst>
    <p:embeddedFont>
      <p:font typeface="黑体" pitchFamily="49" charset="-122"/>
      <p:regular r:id="rId57"/>
    </p:embeddedFont>
    <p:embeddedFont>
      <p:font typeface="楷体_GB2312" charset="-122"/>
      <p:regular r:id="rId58"/>
    </p:embeddedFont>
    <p:embeddedFont>
      <p:font typeface="幼圆" pitchFamily="49" charset="-122"/>
      <p:regular r:id="rId59"/>
    </p:embeddedFont>
    <p:embeddedFont>
      <p:font typeface="经典繁仿黑" charset="-122"/>
      <p:regular r:id="rId60"/>
    </p:embeddedFont>
    <p:embeddedFont>
      <p:font typeface="华文中宋" pitchFamily="2" charset="-122"/>
      <p:regular r:id="rId61"/>
    </p:embeddedFont>
  </p:embeddedFontLst>
  <p:custDataLst>
    <p:tags r:id="rId62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41630" indent="1162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684530" indent="2305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27430" indent="3448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370330" indent="4591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529" autoAdjust="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3D03A3-C581-4F19-9B91-C2B40BAC2BAF}" type="datetime1">
              <a:rPr lang="zh-CN" altLang="en-US"/>
              <a:t>2021/2/24</a:t>
            </a:fld>
            <a:endParaRPr lang="zh-CN" altLang="en-US" sz="1200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单击此处编辑母版文本样式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第二级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第三级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第四级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F79ABA-FB9C-4ACA-8DBF-160046183E88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09237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AA9DAC41-A0B4-4312-A5A9-A60C53548CE8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2021/2/24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493312A9-B397-4C9C-90D2-7617CFA8E087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97025" y="2176463"/>
            <a:ext cx="7151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长度和时间的测量</a:t>
            </a: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539750" y="635191"/>
            <a:ext cx="76676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0" dirty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　</a:t>
            </a: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第</a:t>
            </a: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二</a:t>
            </a:r>
            <a:r>
              <a:rPr lang="zh-CN" altLang="en-US" sz="2700" b="0" smtClean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讲 </a:t>
            </a:r>
            <a:r>
              <a:rPr lang="en-US" altLang="zh-CN" sz="2700" b="0" smtClean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机械运动</a:t>
            </a:r>
            <a:endParaRPr lang="zh-CN" altLang="en-US" sz="2700" b="0" dirty="0">
              <a:latin typeface="黑体" panose="02010609060101010101" pitchFamily="49" charset="-122"/>
              <a:ea typeface="黑体" panose="02010609060101010101" pitchFamily="49" charset="-122"/>
              <a:sym typeface="经典繁仿黑" panose="02010609000101010101" pitchFamily="49" charset="-122"/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46075" y="261778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．长度的测量</a:t>
            </a:r>
          </a:p>
          <a:p>
            <a:pPr algn="just"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单位：</a:t>
            </a:r>
          </a:p>
          <a:p>
            <a:pPr algn="just"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．国际单位为①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  <a:r>
              <a:rPr lang="zh-CN" altLang="en-US">
                <a:cs typeface="Times New Roman" panose="02020603050405020304" pitchFamily="18" charset="0"/>
              </a:rPr>
              <a:t>；</a:t>
            </a:r>
          </a:p>
          <a:p>
            <a:pPr algn="just"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．常用单位还有千米</a:t>
            </a:r>
            <a:r>
              <a:rPr lang="en-US" altLang="zh-CN">
                <a:cs typeface="Times New Roman" panose="02020603050405020304" pitchFamily="18" charset="0"/>
              </a:rPr>
              <a:t>(km)</a:t>
            </a:r>
            <a:r>
              <a:rPr lang="zh-CN" altLang="en-US">
                <a:cs typeface="Times New Roman" panose="02020603050405020304" pitchFamily="18" charset="0"/>
              </a:rPr>
              <a:t>、分米</a:t>
            </a:r>
            <a:r>
              <a:rPr lang="en-US" altLang="zh-CN">
                <a:cs typeface="Times New Roman" panose="02020603050405020304" pitchFamily="18" charset="0"/>
              </a:rPr>
              <a:t>(dm)</a:t>
            </a:r>
            <a:r>
              <a:rPr lang="zh-CN" altLang="en-US">
                <a:cs typeface="Times New Roman" panose="02020603050405020304" pitchFamily="18" charset="0"/>
              </a:rPr>
              <a:t>、厘米</a:t>
            </a:r>
            <a:r>
              <a:rPr lang="en-US" altLang="zh-CN">
                <a:cs typeface="Times New Roman" panose="02020603050405020304" pitchFamily="18" charset="0"/>
              </a:rPr>
              <a:t>(cm)</a:t>
            </a:r>
            <a:r>
              <a:rPr lang="zh-CN" altLang="en-US">
                <a:cs typeface="Times New Roman" panose="02020603050405020304" pitchFamily="18" charset="0"/>
              </a:rPr>
              <a:t>、毫米</a:t>
            </a:r>
            <a:r>
              <a:rPr lang="en-US" altLang="zh-CN">
                <a:cs typeface="Times New Roman" panose="02020603050405020304" pitchFamily="18" charset="0"/>
              </a:rPr>
              <a:t>(mm)</a:t>
            </a:r>
            <a:r>
              <a:rPr lang="zh-CN" altLang="en-US">
                <a:cs typeface="Times New Roman" panose="02020603050405020304" pitchFamily="18" charset="0"/>
              </a:rPr>
              <a:t>、微米</a:t>
            </a:r>
            <a:r>
              <a:rPr lang="en-US" altLang="zh-CN">
                <a:cs typeface="Times New Roman" panose="02020603050405020304" pitchFamily="18" charset="0"/>
              </a:rPr>
              <a:t>(μm)</a:t>
            </a:r>
            <a:r>
              <a:rPr lang="zh-CN" altLang="en-US">
                <a:cs typeface="Times New Roman" panose="02020603050405020304" pitchFamily="18" charset="0"/>
              </a:rPr>
              <a:t>、纳米</a:t>
            </a:r>
            <a:r>
              <a:rPr lang="en-US" altLang="zh-CN">
                <a:cs typeface="Times New Roman" panose="02020603050405020304" pitchFamily="18" charset="0"/>
              </a:rPr>
              <a:t>(nm)</a:t>
            </a:r>
            <a:r>
              <a:rPr lang="zh-CN" altLang="en-US">
                <a:cs typeface="Times New Roman" panose="02020603050405020304" pitchFamily="18" charset="0"/>
              </a:rPr>
              <a:t>等；</a:t>
            </a: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330450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71663" y="3498850"/>
            <a:ext cx="1806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(m)</a:t>
            </a:r>
            <a:endParaRPr lang="zh-CN" altLang="en-US">
              <a:solidFill>
                <a:srgbClr val="C0000B"/>
              </a:solidFill>
              <a:latin typeface="楷体_GB2312" pitchFamily="49" charset="-122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误差和错误：误差是由仪器精确度不够、实验方法不完善、环境对仪器的影响或者观察者估读时的偏差造成的，误差不可以避免，但可以减小。错误是不遵守仪器的使用规则或读数时粗心造成的，是②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避免的。</a:t>
            </a:r>
            <a:r>
              <a:rPr lang="zh-CN" altLang="en-US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948488" y="1517650"/>
            <a:ext cx="1552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能够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215900" y="627063"/>
            <a:ext cx="93964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．机械运动：物体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的变化。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．参照物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定义：判断物体是运动还是静止时，被选作①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的物体叫作参照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物。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选取原则：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．参照物的选择可以是任意的，但不能将所研究物体本身作为参照物；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．参照物一旦被选定，我们就假定该物体是②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．为了研究问题的方便，一般选择地面或相对于地面静止不动的物体作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为参照物。</a:t>
            </a:r>
            <a:r>
              <a:rPr lang="zh-CN" altLang="en-US"/>
              <a:t> 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268288"/>
            <a:ext cx="1143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403350" y="123825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运动的描述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451100" y="581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位置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778500" y="14954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标准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524500" y="33242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静止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3" grpId="0"/>
      <p:bldP spid="68614" grpId="0"/>
      <p:bldP spid="686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．运动和静止的相对性：选择的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不同，描述物体的运动和静止的情况可能就不同。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114800" y="5683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参照物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运动的快慢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．比较运动快慢的方法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相同时间，比较①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，路程②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的运动得快；相同路程，比较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，时间④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的运动得快。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12838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63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路程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3830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长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731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时间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592388" y="19399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短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．速度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定义：物理学中，把①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与②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之比叫作速度。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物理意义：速度是表示物体运动快慢的物理量，在数值上等于物体在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单位时间内通过的路程。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公式：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>
                <a:cs typeface="Times New Roman" panose="02020603050405020304" pitchFamily="18" charset="0"/>
              </a:rPr>
              <a:t>＝③</a:t>
            </a:r>
            <a:r>
              <a:rPr lang="en-US" altLang="zh-CN"/>
              <a:t>____</a:t>
            </a:r>
            <a:r>
              <a:rPr lang="zh-CN" altLang="en-US">
                <a:cs typeface="Times New Roman" panose="02020603050405020304" pitchFamily="18" charset="0"/>
              </a:rPr>
              <a:t>。变形公式：</a:t>
            </a:r>
            <a:r>
              <a:rPr lang="en-US" altLang="zh-CN" i="1">
                <a:cs typeface="Times New Roman" panose="02020603050405020304" pitchFamily="18" charset="0"/>
              </a:rPr>
              <a:t>s</a:t>
            </a:r>
            <a:r>
              <a:rPr lang="zh-CN" altLang="en-US">
                <a:cs typeface="Times New Roman" panose="02020603050405020304" pitchFamily="18" charset="0"/>
              </a:rPr>
              <a:t>＝④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  <a:r>
              <a:rPr lang="zh-CN" altLang="en-US">
                <a:cs typeface="Times New Roman" panose="02020603050405020304" pitchFamily="18" charset="0"/>
              </a:rPr>
              <a:t>＝⑤</a:t>
            </a:r>
            <a:r>
              <a:rPr lang="en-US" altLang="zh-CN"/>
              <a:t>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zh-CN" altLang="en-US">
                <a:cs typeface="Times New Roman" panose="02020603050405020304" pitchFamily="18" charset="0"/>
              </a:rPr>
              <a:t>单位：国际单位为⑥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  <a:r>
              <a:rPr lang="zh-CN" altLang="en-US">
                <a:cs typeface="Times New Roman" panose="02020603050405020304" pitchFamily="18" charset="0"/>
              </a:rPr>
              <a:t>；常用单位为</a:t>
            </a:r>
            <a:r>
              <a:rPr lang="en-US" altLang="zh-CN">
                <a:cs typeface="Times New Roman" panose="02020603050405020304" pitchFamily="18" charset="0"/>
              </a:rPr>
              <a:t>km/h</a:t>
            </a:r>
            <a:r>
              <a:rPr lang="zh-CN" altLang="en-US">
                <a:cs typeface="Times New Roman" panose="02020603050405020304" pitchFamily="18" charset="0"/>
              </a:rPr>
              <a:t>。换算关系为</a:t>
            </a:r>
            <a:r>
              <a:rPr lang="en-US" altLang="zh-CN">
                <a:cs typeface="Times New Roman" panose="02020603050405020304" pitchFamily="18" charset="0"/>
              </a:rPr>
              <a:t>1 m/s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⑦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14663" y="1031875"/>
            <a:ext cx="1412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路程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424363" y="1031875"/>
            <a:ext cx="1412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时间 </a:t>
            </a: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2376488" y="2355850"/>
          <a:ext cx="17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77800" imgH="609600" progId="Equation.DSMT4">
                  <p:embed/>
                </p:oleObj>
              </mc:Choice>
              <mc:Fallback>
                <p:oleObj name="Equation" r:id="rId3" imgW="1778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76488" y="2355850"/>
                        <a:ext cx="17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6624638" y="2319338"/>
          <a:ext cx="215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215900" imgH="609600" progId="Equation.DSMT4">
                  <p:embed/>
                </p:oleObj>
              </mc:Choice>
              <mc:Fallback>
                <p:oleObj name="Equation" r:id="rId5" imgW="2159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4638" y="2319338"/>
                        <a:ext cx="215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643438" y="2403475"/>
            <a:ext cx="1035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vt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789238" y="2860675"/>
            <a:ext cx="1228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m/s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8775" y="3317875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3.6 km/h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7" grpId="0"/>
      <p:bldP spid="71688" grpId="0"/>
      <p:bldP spid="71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79388" y="-57150"/>
            <a:ext cx="8389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．直线运动</a:t>
            </a:r>
          </a:p>
        </p:txBody>
      </p:sp>
      <p:graphicFrame>
        <p:nvGraphicFramePr>
          <p:cNvPr id="72933" name="Group 229"/>
          <p:cNvGraphicFramePr>
            <a:graphicFrameLocks noGrp="1"/>
          </p:cNvGraphicFramePr>
          <p:nvPr/>
        </p:nvGraphicFramePr>
        <p:xfrm>
          <a:off x="287338" y="592138"/>
          <a:ext cx="8316912" cy="4213543"/>
        </p:xfrm>
        <a:graphic>
          <a:graphicData uri="http://schemas.openxmlformats.org/drawingml/2006/table">
            <a:tbl>
              <a:tblPr/>
              <a:tblGrid>
                <a:gridCol w="1728787"/>
                <a:gridCol w="3311525"/>
                <a:gridCol w="3276600"/>
              </a:tblGrid>
              <a:tr h="328613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运动方式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匀速直线运动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变速直线运动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物体沿着直线且速度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的运动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物体沿着直线且速度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的运动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频闪照片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463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图象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07" name="Picture 3" descr="20JXWLJ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288" y="1908175"/>
            <a:ext cx="1798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20JXWLJ-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1943100"/>
            <a:ext cx="1800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20JXWLJ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163" y="2679700"/>
            <a:ext cx="1266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20JXWLJ-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713" y="2679700"/>
            <a:ext cx="1266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930" name="Text Box 226"/>
          <p:cNvSpPr txBox="1">
            <a:spLocks noChangeArrowheads="1"/>
          </p:cNvSpPr>
          <p:nvPr/>
        </p:nvSpPr>
        <p:spPr bwMode="auto">
          <a:xfrm>
            <a:off x="2336800" y="1141413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不变 </a:t>
            </a:r>
          </a:p>
        </p:txBody>
      </p:sp>
      <p:sp>
        <p:nvSpPr>
          <p:cNvPr id="72931" name="Text Box 227"/>
          <p:cNvSpPr txBox="1">
            <a:spLocks noChangeArrowheads="1"/>
          </p:cNvSpPr>
          <p:nvPr/>
        </p:nvSpPr>
        <p:spPr bwMode="auto">
          <a:xfrm>
            <a:off x="5651500" y="1141413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变化 </a:t>
            </a:r>
          </a:p>
        </p:txBody>
      </p:sp>
      <p:sp>
        <p:nvSpPr>
          <p:cNvPr id="72934" name="Rectangle 230"/>
          <p:cNvSpPr>
            <a:spLocks noChangeArrowheads="1"/>
          </p:cNvSpPr>
          <p:nvPr/>
        </p:nvSpPr>
        <p:spPr bwMode="auto">
          <a:xfrm>
            <a:off x="2124075" y="4048125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/>
              <a:t>相同时间间隔内通过的路程相等</a:t>
            </a:r>
            <a:endParaRPr lang="en-US" altLang="zh-CN"/>
          </a:p>
        </p:txBody>
      </p:sp>
      <p:sp>
        <p:nvSpPr>
          <p:cNvPr id="72935" name="Rectangle 231"/>
          <p:cNvSpPr>
            <a:spLocks noChangeArrowheads="1"/>
          </p:cNvSpPr>
          <p:nvPr/>
        </p:nvSpPr>
        <p:spPr bwMode="auto">
          <a:xfrm>
            <a:off x="5381625" y="3903663"/>
            <a:ext cx="2898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相等的时间内通过的路程不相等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30" grpId="0"/>
      <p:bldP spid="729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45" name="Group 81"/>
          <p:cNvGraphicFramePr>
            <a:graphicFrameLocks noGrp="1"/>
          </p:cNvGraphicFramePr>
          <p:nvPr/>
        </p:nvGraphicFramePr>
        <p:xfrm>
          <a:off x="323850" y="555625"/>
          <a:ext cx="8316913" cy="3758566"/>
        </p:xfrm>
        <a:graphic>
          <a:graphicData uri="http://schemas.openxmlformats.org/drawingml/2006/table">
            <a:tbl>
              <a:tblPr/>
              <a:tblGrid>
                <a:gridCol w="1727200"/>
                <a:gridCol w="3241675"/>
                <a:gridCol w="3348038"/>
              </a:tblGrid>
              <a:tr h="328613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运动方式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匀速直线运动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变速直线运动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338">
                <a:tc rowSpan="2"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图象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横、纵坐标围成的面积表示通过的路程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727" name="Rectangle 63"/>
          <p:cNvSpPr>
            <a:spLocks noChangeArrowheads="1"/>
          </p:cNvSpPr>
          <p:nvPr/>
        </p:nvSpPr>
        <p:spPr bwMode="auto">
          <a:xfrm>
            <a:off x="2771775" y="2922588"/>
            <a:ext cx="2232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速度保持不变</a:t>
            </a:r>
          </a:p>
        </p:txBody>
      </p:sp>
      <p:sp>
        <p:nvSpPr>
          <p:cNvPr id="113729" name="Rectangle 65"/>
          <p:cNvSpPr>
            <a:spLocks noChangeArrowheads="1"/>
          </p:cNvSpPr>
          <p:nvPr/>
        </p:nvSpPr>
        <p:spPr bwMode="auto">
          <a:xfrm>
            <a:off x="5976938" y="2895600"/>
            <a:ext cx="23034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速度大小在变化</a:t>
            </a:r>
          </a:p>
        </p:txBody>
      </p:sp>
      <p:pic>
        <p:nvPicPr>
          <p:cNvPr id="113740" name="Picture 76" descr="20JXWLJ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1244600"/>
            <a:ext cx="16573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1" name="Picture 77" descr="20JXWLJ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1208088"/>
            <a:ext cx="16573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4.</a:t>
            </a:r>
            <a:r>
              <a:rPr lang="zh-CN" altLang="en-US">
                <a:cs typeface="Times New Roman" panose="02020603050405020304" pitchFamily="18" charset="0"/>
              </a:rPr>
              <a:t>平均速度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定义：总路程与总时间的①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270000"/>
              </a:lnSpc>
            </a:pPr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公式：②</a:t>
            </a:r>
            <a:r>
              <a:rPr lang="en-US" altLang="zh-CN"/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60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比值 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051050" y="1709738"/>
          <a:ext cx="53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33400" imgH="609600" progId="Equation.DSMT4">
                  <p:embed/>
                </p:oleObj>
              </mc:Choice>
              <mc:Fallback>
                <p:oleObj name="Equation" r:id="rId3" imgW="5334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1050" y="1709738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55763" y="1446213"/>
            <a:ext cx="7021512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长度、时间、速度的估测　 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23850" y="199548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考法❶　单位的估测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智能手机是我们常见的通信工具，请你估测一下手机屏幕的面积大约为</a:t>
            </a:r>
            <a:r>
              <a:rPr lang="en-US" altLang="zh-CN">
                <a:cs typeface="Times New Roman" panose="02020603050405020304" pitchFamily="18" charset="0"/>
              </a:rPr>
              <a:t>80_____(</a:t>
            </a:r>
            <a:r>
              <a:rPr lang="zh-CN" altLang="en-US">
                <a:cs typeface="Times New Roman" panose="02020603050405020304" pitchFamily="18" charset="0"/>
              </a:rPr>
              <a:t>填写合适的单位符号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步入温馨的物理考场，回想学习物理的乐趣，生活处处有物理。你早餐食用的一根油条的长度约为</a:t>
            </a:r>
            <a:r>
              <a:rPr lang="en-US" altLang="zh-CN">
                <a:cs typeface="Times New Roman" panose="02020603050405020304" pitchFamily="18" charset="0"/>
              </a:rPr>
              <a:t>30_____(</a:t>
            </a:r>
            <a:r>
              <a:rPr lang="zh-CN" altLang="en-US">
                <a:cs typeface="Times New Roman" panose="02020603050405020304" pitchFamily="18" charset="0"/>
              </a:rPr>
              <a:t>填写合适的单位符号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1" name="圆角矩形 2"/>
          <p:cNvSpPr/>
          <p:nvPr/>
        </p:nvSpPr>
        <p:spPr bwMode="auto">
          <a:xfrm>
            <a:off x="395741" y="1600200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43100" y="2867025"/>
            <a:ext cx="147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cm</a:t>
            </a:r>
            <a:r>
              <a:rPr lang="en-US" altLang="zh-CN" baseline="30000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 </a:t>
            </a:r>
            <a:endParaRPr lang="zh-CN" altLang="en-US" baseline="30000">
              <a:solidFill>
                <a:srgbClr val="C4000B"/>
              </a:solidFill>
              <a:latin typeface="楷体_GB2312" pitchFamily="49" charset="-122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041900" y="3781425"/>
            <a:ext cx="1403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cm 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uiExpand="1" build="allAtOnce"/>
      <p:bldP spid="16393" grpId="0"/>
      <p:bldP spid="16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6075" y="123825"/>
            <a:ext cx="9121775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考法❷　数值的估测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．下列估测中，合理的在括号内用“√”表示，不合理的用“</a:t>
            </a:r>
            <a:r>
              <a:rPr lang="en-US" altLang="zh-CN">
                <a:cs typeface="Times New Roman" panose="02020603050405020304" pitchFamily="18" charset="0"/>
              </a:rPr>
              <a:t>×</a:t>
            </a:r>
            <a:r>
              <a:rPr lang="zh-CN" altLang="en-US">
                <a:cs typeface="Times New Roman" panose="02020603050405020304" pitchFamily="18" charset="0"/>
              </a:rPr>
              <a:t>”表示。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一个医用口罩的厚度约为</a:t>
            </a:r>
            <a:r>
              <a:rPr lang="en-US" altLang="zh-CN">
                <a:cs typeface="Times New Roman" panose="02020603050405020304" pitchFamily="18" charset="0"/>
              </a:rPr>
              <a:t>0.5 cm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en-US" altLang="zh-CN">
                <a:cs typeface="Arial" panose="020B0604020202020204" pitchFamily="34" charset="0"/>
              </a:rPr>
              <a:t>(2018·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一支新的</a:t>
            </a:r>
            <a:r>
              <a:rPr lang="en-US" altLang="zh-CN">
                <a:cs typeface="Times New Roman" panose="02020603050405020304" pitchFamily="18" charset="0"/>
              </a:rPr>
              <a:t>2B</a:t>
            </a:r>
            <a:r>
              <a:rPr lang="zh-CN" altLang="en-US">
                <a:cs typeface="Times New Roman" panose="02020603050405020304" pitchFamily="18" charset="0"/>
              </a:rPr>
              <a:t>铅笔的长度约为</a:t>
            </a:r>
            <a:r>
              <a:rPr lang="en-US" altLang="zh-CN">
                <a:cs typeface="Times New Roman" panose="02020603050405020304" pitchFamily="18" charset="0"/>
              </a:rPr>
              <a:t>18 cm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en-US" altLang="zh-CN">
                <a:cs typeface="Arial" panose="020B0604020202020204" pitchFamily="34" charset="0"/>
              </a:rPr>
              <a:t>(2017·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餐桌的高度约为</a:t>
            </a:r>
            <a:r>
              <a:rPr lang="en-US" altLang="zh-CN">
                <a:cs typeface="Times New Roman" panose="02020603050405020304" pitchFamily="18" charset="0"/>
              </a:rPr>
              <a:t>150 cm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en-US" altLang="zh-CN">
                <a:cs typeface="Arial" panose="020B0604020202020204" pitchFamily="34" charset="0"/>
              </a:rPr>
              <a:t>(2018·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一张中考物理试卷的面积约为</a:t>
            </a:r>
            <a:r>
              <a:rPr lang="en-US" altLang="zh-CN">
                <a:cs typeface="Times New Roman" panose="02020603050405020304" pitchFamily="18" charset="0"/>
              </a:rPr>
              <a:t>1.5 m</a:t>
            </a:r>
            <a:r>
              <a:rPr lang="en-US" altLang="zh-CN" baseline="30000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(5)</a:t>
            </a:r>
            <a:r>
              <a:rPr lang="en-US" altLang="zh-CN">
                <a:cs typeface="Arial" panose="020B0604020202020204" pitchFamily="34" charset="0"/>
              </a:rPr>
              <a:t>(2011·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学校的课桌高度约为</a:t>
            </a:r>
            <a:r>
              <a:rPr lang="en-US" altLang="zh-CN">
                <a:cs typeface="Times New Roman" panose="02020603050405020304" pitchFamily="18" charset="0"/>
              </a:rPr>
              <a:t>0.8 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(6)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人的正常脉搏跳动约为</a:t>
            </a:r>
            <a:r>
              <a:rPr lang="en-US" altLang="zh-CN">
                <a:cs typeface="Times New Roman" panose="02020603050405020304" pitchFamily="18" charset="0"/>
              </a:rPr>
              <a:t>68</a:t>
            </a:r>
            <a:r>
              <a:rPr lang="zh-CN" altLang="en-US">
                <a:cs typeface="Times New Roman" panose="02020603050405020304" pitchFamily="18" charset="0"/>
              </a:rPr>
              <a:t>次</a:t>
            </a:r>
            <a:r>
              <a:rPr lang="en-US" altLang="zh-CN">
                <a:cs typeface="Times New Roman" panose="02020603050405020304" pitchFamily="18" charset="0"/>
              </a:rPr>
              <a:t>/s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(7)</a:t>
            </a:r>
            <a:r>
              <a:rPr lang="en-US" altLang="zh-CN">
                <a:cs typeface="Arial" panose="020B0604020202020204" pitchFamily="34" charset="0"/>
              </a:rPr>
              <a:t>(2011·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某同学跑</a:t>
            </a:r>
            <a:r>
              <a:rPr lang="en-US" altLang="zh-CN">
                <a:cs typeface="Times New Roman" panose="02020603050405020304" pitchFamily="18" charset="0"/>
              </a:rPr>
              <a:t>100 m</a:t>
            </a:r>
            <a:r>
              <a:rPr lang="zh-CN" altLang="en-US">
                <a:cs typeface="Times New Roman" panose="02020603050405020304" pitchFamily="18" charset="0"/>
              </a:rPr>
              <a:t>成绩为</a:t>
            </a:r>
            <a:r>
              <a:rPr lang="en-US" altLang="zh-CN">
                <a:cs typeface="Times New Roman" panose="02020603050405020304" pitchFamily="18" charset="0"/>
              </a:rPr>
              <a:t>14 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(8)</a:t>
            </a:r>
            <a:r>
              <a:rPr lang="en-US" altLang="zh-CN">
                <a:cs typeface="Arial" panose="020B0604020202020204" pitchFamily="34" charset="0"/>
              </a:rPr>
              <a:t>(2013·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中学生正常步行的速度约为</a:t>
            </a:r>
            <a:r>
              <a:rPr lang="en-US" altLang="zh-CN">
                <a:cs typeface="Times New Roman" panose="02020603050405020304" pitchFamily="18" charset="0"/>
              </a:rPr>
              <a:t>5 km/h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16688" y="1492250"/>
            <a:ext cx="439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335713" y="1162050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×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27650" y="2103438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×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04025" y="2535238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×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59450" y="2895600"/>
            <a:ext cx="4397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156325" y="3508375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×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24525" y="3795713"/>
            <a:ext cx="4397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624638" y="4264025"/>
            <a:ext cx="439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302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．换算关系：</a:t>
            </a:r>
            <a:r>
              <a:rPr lang="en-US" altLang="zh-CN">
                <a:cs typeface="Times New Roman" panose="02020603050405020304" pitchFamily="18" charset="0"/>
              </a:rPr>
              <a:t>1 m</a:t>
            </a:r>
            <a:r>
              <a:rPr lang="zh-CN" altLang="en-US">
                <a:cs typeface="Times New Roman" panose="02020603050405020304" pitchFamily="18" charset="0"/>
              </a:rPr>
              <a:t>＝②</a:t>
            </a:r>
            <a:r>
              <a:rPr lang="en-US" altLang="zh-CN">
                <a:cs typeface="Times New Roman" panose="02020603050405020304" pitchFamily="18" charset="0"/>
              </a:rPr>
              <a:t>_____dm</a:t>
            </a:r>
            <a:r>
              <a:rPr lang="zh-CN" altLang="en-US">
                <a:cs typeface="Times New Roman" panose="02020603050405020304" pitchFamily="18" charset="0"/>
              </a:rPr>
              <a:t>＝③</a:t>
            </a:r>
            <a:r>
              <a:rPr lang="en-US" altLang="zh-CN">
                <a:cs typeface="Times New Roman" panose="02020603050405020304" pitchFamily="18" charset="0"/>
              </a:rPr>
              <a:t>______cm</a:t>
            </a:r>
            <a:r>
              <a:rPr lang="zh-CN" altLang="en-US">
                <a:cs typeface="Times New Roman" panose="02020603050405020304" pitchFamily="18" charset="0"/>
              </a:rPr>
              <a:t>＝④ </a:t>
            </a:r>
            <a:r>
              <a:rPr lang="en-US" altLang="zh-CN">
                <a:cs typeface="Times New Roman" panose="02020603050405020304" pitchFamily="18" charset="0"/>
              </a:rPr>
              <a:t>______mm</a:t>
            </a:r>
            <a:r>
              <a:rPr lang="zh-CN" altLang="en-US">
                <a:cs typeface="Times New Roman" panose="02020603050405020304" pitchFamily="18" charset="0"/>
              </a:rPr>
              <a:t>；</a:t>
            </a:r>
            <a:r>
              <a:rPr lang="en-US" altLang="zh-CN">
                <a:cs typeface="Times New Roman" panose="02020603050405020304" pitchFamily="18" charset="0"/>
              </a:rPr>
              <a:t>1 km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</a:p>
          <a:p>
            <a:pPr algn="just" eaLnBrk="1" hangingPunct="1"/>
            <a:r>
              <a:rPr lang="zh-CN" altLang="en-US">
                <a:cs typeface="Times New Roman" panose="02020603050405020304" pitchFamily="18" charset="0"/>
              </a:rPr>
              <a:t>⑤</a:t>
            </a:r>
            <a:r>
              <a:rPr lang="en-US" altLang="zh-CN">
                <a:cs typeface="Times New Roman" panose="02020603050405020304" pitchFamily="18" charset="0"/>
              </a:rPr>
              <a:t>_____m</a:t>
            </a:r>
            <a:r>
              <a:rPr lang="zh-CN" altLang="en-US">
                <a:cs typeface="Times New Roman" panose="02020603050405020304" pitchFamily="18" charset="0"/>
              </a:rPr>
              <a:t>＝⑥</a:t>
            </a:r>
            <a:r>
              <a:rPr lang="en-US" altLang="zh-CN">
                <a:cs typeface="Times New Roman" panose="02020603050405020304" pitchFamily="18" charset="0"/>
              </a:rPr>
              <a:t>_____mm</a:t>
            </a:r>
            <a:r>
              <a:rPr lang="zh-CN" altLang="en-US">
                <a:cs typeface="Times New Roman" panose="02020603050405020304" pitchFamily="18" charset="0"/>
              </a:rPr>
              <a:t>＝⑦</a:t>
            </a:r>
            <a:r>
              <a:rPr lang="en-US" altLang="zh-CN">
                <a:cs typeface="Times New Roman" panose="02020603050405020304" pitchFamily="18" charset="0"/>
              </a:rPr>
              <a:t>_____μm</a:t>
            </a:r>
            <a:r>
              <a:rPr lang="zh-CN" altLang="en-US">
                <a:cs typeface="Times New Roman" panose="02020603050405020304" pitchFamily="18" charset="0"/>
              </a:rPr>
              <a:t>＝⑧</a:t>
            </a:r>
            <a:r>
              <a:rPr lang="en-US" altLang="zh-CN">
                <a:cs typeface="Times New Roman" panose="02020603050405020304" pitchFamily="18" charset="0"/>
              </a:rPr>
              <a:t>______nm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27313" y="593725"/>
            <a:ext cx="131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78275" y="593725"/>
            <a:ext cx="155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41975" y="593725"/>
            <a:ext cx="155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1 000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050925"/>
            <a:ext cx="146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baseline="30000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33525" y="1050925"/>
            <a:ext cx="146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baseline="30000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43225" y="1050925"/>
            <a:ext cx="146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baseline="30000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65638" y="1050925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baseline="30000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刻度尺、仪表的使用与读数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考法❶　刻度尺的使用与读数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如图所示，为了让读数更精确，应选择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刻度尺，所测物块的长度为</a:t>
            </a:r>
            <a:r>
              <a:rPr lang="en-US" altLang="zh-CN">
                <a:cs typeface="Times New Roman" panose="02020603050405020304" pitchFamily="18" charset="0"/>
              </a:rPr>
              <a:t>_______cm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771525"/>
            <a:ext cx="1116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2" name="Picture 4" descr="19JXWLJ-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263" y="2967038"/>
            <a:ext cx="30591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6817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乙 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195513" y="1939925"/>
            <a:ext cx="955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2.80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(2014·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图中纸带上</a:t>
            </a:r>
            <a:r>
              <a:rPr lang="en-US" altLang="zh-CN" i="1">
                <a:cs typeface="Times New Roman" panose="02020603050405020304" pitchFamily="18" charset="0"/>
              </a:rPr>
              <a:t>BE</a:t>
            </a:r>
            <a:r>
              <a:rPr lang="zh-CN" altLang="en-US">
                <a:cs typeface="Times New Roman" panose="02020603050405020304" pitchFamily="18" charset="0"/>
              </a:rPr>
              <a:t>两点之间的长度是</a:t>
            </a:r>
            <a:r>
              <a:rPr lang="en-US" altLang="zh-CN">
                <a:cs typeface="Times New Roman" panose="02020603050405020304" pitchFamily="18" charset="0"/>
              </a:rPr>
              <a:t>_______mm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9875" name="Picture 3" descr="JXWL-8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1779588"/>
            <a:ext cx="3276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35600" y="582613"/>
            <a:ext cx="189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28.0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662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如图所示的刻度尺，其分度值为</a:t>
            </a:r>
            <a:r>
              <a:rPr lang="en-US" altLang="zh-CN">
                <a:cs typeface="Times New Roman" panose="02020603050405020304" pitchFamily="18" charset="0"/>
              </a:rPr>
              <a:t>____mm</a:t>
            </a:r>
            <a:r>
              <a:rPr lang="zh-CN" altLang="en-US">
                <a:cs typeface="Times New Roman" panose="02020603050405020304" pitchFamily="18" charset="0"/>
              </a:rPr>
              <a:t>。小红用该刻度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尺对实际长度为</a:t>
            </a:r>
            <a:r>
              <a:rPr lang="en-US" altLang="zh-CN">
                <a:cs typeface="Times New Roman" panose="02020603050405020304" pitchFamily="18" charset="0"/>
              </a:rPr>
              <a:t>70.0 cm</a:t>
            </a:r>
            <a:r>
              <a:rPr lang="zh-CN" altLang="en-US">
                <a:cs typeface="Times New Roman" panose="02020603050405020304" pitchFamily="18" charset="0"/>
              </a:rPr>
              <a:t>的课桌进行测量，所测得的数据均为</a:t>
            </a:r>
            <a:r>
              <a:rPr lang="en-US" altLang="zh-CN">
                <a:cs typeface="Times New Roman" panose="02020603050405020304" pitchFamily="18" charset="0"/>
              </a:rPr>
              <a:t>66.7 cm</a:t>
            </a:r>
            <a:r>
              <a:rPr lang="zh-CN" altLang="en-US">
                <a:cs typeface="Times New Roman" panose="02020603050405020304" pitchFamily="18" charset="0"/>
              </a:rPr>
              <a:t>。经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过分析，导致该测量结果错误的原因可能是 </a:t>
            </a:r>
            <a:r>
              <a:rPr lang="en-US" altLang="zh-CN">
                <a:cs typeface="Times New Roman" panose="02020603050405020304" pitchFamily="18" charset="0"/>
              </a:rPr>
              <a:t>_________________________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</a:t>
            </a:r>
            <a:r>
              <a:rPr lang="zh-CN" altLang="en-US">
                <a:cs typeface="Times New Roman" panose="02020603050405020304" pitchFamily="18" charset="0"/>
              </a:rPr>
              <a:t>。改正错误后，为了减小实验误差，还要进行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3251" name="Picture 3" descr="JXWL-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3219450"/>
            <a:ext cx="53292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913438" y="568325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903788" y="1482725"/>
            <a:ext cx="4251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将刻度尺的总长度看成它的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-73025" y="2417763"/>
            <a:ext cx="325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多次测量取平均值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5400" y="1939925"/>
            <a:ext cx="325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量程，累积测量所得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考法❷　仪表的读数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7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清晨，王爷爷绕小区花园步行锻炼身体，借助手机中的停表测量了自己步行一圈的时间为</a:t>
            </a:r>
            <a:r>
              <a:rPr lang="en-US" altLang="zh-CN">
                <a:cs typeface="Times New Roman" panose="02020603050405020304" pitchFamily="18" charset="0"/>
              </a:rPr>
              <a:t>2 min 24 s</a:t>
            </a:r>
            <a:r>
              <a:rPr lang="zh-CN" altLang="en-US">
                <a:cs typeface="Times New Roman" panose="02020603050405020304" pitchFamily="18" charset="0"/>
              </a:rPr>
              <a:t>，如图所示，停表外圈示数的单位为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zh-CN" altLang="en-US">
                <a:cs typeface="Times New Roman" panose="02020603050405020304" pitchFamily="18" charset="0"/>
              </a:rPr>
              <a:t>，分度值为</a:t>
            </a:r>
            <a:r>
              <a:rPr lang="en-US" altLang="zh-CN">
                <a:cs typeface="Times New Roman" panose="02020603050405020304" pitchFamily="18" charset="0"/>
              </a:rPr>
              <a:t>______s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0899" name="Picture 3" descr="19JXWLJ-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413" y="2787650"/>
            <a:ext cx="34194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30338" y="1985963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s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225800" y="1985963"/>
            <a:ext cx="827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0.2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8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如图所示，该手表显示的时刻为上午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，它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的最小分度值为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1923" name="Picture 3" descr="JXWL-6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5" y="2103438"/>
            <a:ext cx="21605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142038" y="568325"/>
            <a:ext cx="2282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07</a:t>
            </a:r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38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051050" y="1050925"/>
            <a:ext cx="889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s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18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9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(2017·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如图所示的钟表，其分度值为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zh-CN" altLang="en-US">
                <a:cs typeface="Times New Roman" panose="02020603050405020304" pitchFamily="18" charset="0"/>
              </a:rPr>
              <a:t>，显示的时刻为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15 h____min_____s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2947" name="Picture 3" descr="JXWL-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113" y="1924050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003800" y="582613"/>
            <a:ext cx="189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s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7175" y="1025525"/>
            <a:ext cx="189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cs typeface="Times New Roman" panose="02020603050405020304" pitchFamily="18" charset="0"/>
              </a:rPr>
              <a:t> 9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016000" y="1025525"/>
            <a:ext cx="2324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25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0" grpId="0"/>
      <p:bldP spid="829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10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(2014·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阳光明媚的春天，王爷爷带着三人驾着小汽车一起去春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游，行驶途中，同一时刻四人在各自的座位上观察指针式速度表，观察到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的数据如下，此时车的实际行驶速度应该是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Times New Roman" panose="02020603050405020304" pitchFamily="18" charset="0"/>
              </a:rPr>
              <a:t>100 km/h</a:t>
            </a:r>
            <a:r>
              <a:rPr lang="zh-CN" altLang="en-US">
                <a:cs typeface="Times New Roman" panose="02020603050405020304" pitchFamily="18" charset="0"/>
              </a:rPr>
              <a:t>           </a:t>
            </a:r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Times New Roman" panose="02020603050405020304" pitchFamily="18" charset="0"/>
              </a:rPr>
              <a:t>98 km/h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Times New Roman" panose="02020603050405020304" pitchFamily="18" charset="0"/>
              </a:rPr>
              <a:t>96 km/h            D</a:t>
            </a:r>
            <a:r>
              <a:rPr lang="zh-CN" altLang="en-US">
                <a:cs typeface="Times New Roman" panose="02020603050405020304" pitchFamily="18" charset="0"/>
              </a:rPr>
              <a:t>．没有观察到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519738" y="1544638"/>
            <a:ext cx="368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A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948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参照物的选取及运动状态的判断  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11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(2017·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如图所示，一只白鹭正平行于水面飞行。若以白鹭为参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照物，它在水中的倒影是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的；若以岸为参照物，白鹭是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均选填“运动”或“静止”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806450"/>
            <a:ext cx="11334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" name="Picture 4" descr="JXW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2932113"/>
            <a:ext cx="2628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225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静止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4422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运动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05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12. 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鲁迅的</a:t>
            </a:r>
            <a:r>
              <a:rPr lang="en-US" altLang="zh-CN">
                <a:cs typeface="Times New Roman" panose="02020603050405020304" pitchFamily="18" charset="0"/>
              </a:rPr>
              <a:t>《</a:t>
            </a:r>
            <a:r>
              <a:rPr lang="zh-CN" altLang="en-US">
                <a:cs typeface="Times New Roman" panose="02020603050405020304" pitchFamily="18" charset="0"/>
              </a:rPr>
              <a:t>社戏</a:t>
            </a:r>
            <a:r>
              <a:rPr lang="en-US" altLang="zh-CN">
                <a:cs typeface="Times New Roman" panose="02020603050405020304" pitchFamily="18" charset="0"/>
              </a:rPr>
              <a:t>》</a:t>
            </a:r>
            <a:r>
              <a:rPr lang="zh-CN" altLang="en-US">
                <a:cs typeface="Times New Roman" panose="02020603050405020304" pitchFamily="18" charset="0"/>
              </a:rPr>
              <a:t>中有这样的描写：“淡黑的起伏的连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山，仿佛是踊跃的铁的兽脊似的，都远远地向船尾跑去了</a:t>
            </a:r>
            <a:r>
              <a:rPr lang="en-US" altLang="zh-CN">
                <a:cs typeface="Times New Roman" panose="02020603050405020304" pitchFamily="18" charset="0"/>
              </a:rPr>
              <a:t>……”</a:t>
            </a:r>
            <a:r>
              <a:rPr lang="zh-CN" altLang="en-US">
                <a:cs typeface="Times New Roman" panose="02020603050405020304" pitchFamily="18" charset="0"/>
              </a:rPr>
              <a:t>其中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“山</a:t>
            </a:r>
            <a:r>
              <a:rPr lang="en-US" altLang="zh-CN">
                <a:cs typeface="Times New Roman" panose="02020603050405020304" pitchFamily="18" charset="0"/>
              </a:rPr>
              <a:t>……</a:t>
            </a:r>
            <a:r>
              <a:rPr lang="zh-CN" altLang="en-US">
                <a:cs typeface="Times New Roman" panose="02020603050405020304" pitchFamily="18" charset="0"/>
              </a:rPr>
              <a:t>向船尾跑去了”所选的参照物是</a:t>
            </a:r>
            <a:r>
              <a:rPr lang="en-US" altLang="zh-CN">
                <a:cs typeface="Times New Roman" panose="02020603050405020304" pitchFamily="18" charset="0"/>
              </a:rPr>
              <a:t>_______________</a:t>
            </a:r>
            <a:r>
              <a:rPr lang="zh-CN" altLang="en-US">
                <a:cs typeface="Times New Roman" panose="02020603050405020304" pitchFamily="18" charset="0"/>
              </a:rPr>
              <a:t>，如果以河岸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为参照物，船是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的。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43438" y="1517650"/>
            <a:ext cx="2781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船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或船上的人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43100" y="1951038"/>
            <a:ext cx="1343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运动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运动快慢的比较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(2012·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如图所示，比较他们运动的快慢，物理学中我们通常可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以采用相同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比较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的方法。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808038"/>
            <a:ext cx="1093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4" descr="20JXWLJ-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13" y="2355850"/>
            <a:ext cx="2520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317625" y="1482725"/>
            <a:ext cx="2457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时间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375025" y="1482725"/>
            <a:ext cx="2457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时间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测量工具：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．常用测量工具有刻度尺、三角尺、卷尺等；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．精准测量工具有游标卡尺、螺旋测微器等。 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运动类型的判断及描述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(2013·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如图所示，是香香同学在相等时间间隔里运动的情景，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可能做匀速运动的是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808038"/>
            <a:ext cx="112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2211388"/>
            <a:ext cx="645477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987675" y="1554163"/>
            <a:ext cx="354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15</a:t>
            </a:r>
            <a:r>
              <a:rPr lang="zh-CN" altLang="en-US"/>
              <a:t>．</a:t>
            </a:r>
            <a:r>
              <a:rPr lang="en-US" altLang="zh-CN"/>
              <a:t>(2014·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如图所示，是一个小球在相同时间间隔里运动情景的物</a:t>
            </a:r>
          </a:p>
          <a:p>
            <a:pPr eaLnBrk="1" hangingPunct="1"/>
            <a:r>
              <a:rPr lang="zh-CN" altLang="en-US"/>
              <a:t>理模型图，对这个小球的运动情景描述正确的是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．小球从高处自由落下  </a:t>
            </a:r>
            <a:r>
              <a:rPr lang="en-US" altLang="zh-CN"/>
              <a:t>B</a:t>
            </a:r>
            <a:r>
              <a:rPr lang="zh-CN" altLang="en-US"/>
              <a:t>．小球沿斜面上下运动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．小球做匀速圆周运动  </a:t>
            </a:r>
            <a:r>
              <a:rPr lang="en-US" altLang="zh-CN"/>
              <a:t>D</a:t>
            </a:r>
            <a:r>
              <a:rPr lang="zh-CN" altLang="en-US"/>
              <a:t>．小球从碗边释放滚下</a:t>
            </a:r>
          </a:p>
        </p:txBody>
      </p:sp>
      <p:pic>
        <p:nvPicPr>
          <p:cNvPr id="89092" name="Picture 4" descr="19JXWLJ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0" y="192405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976938" y="1095375"/>
            <a:ext cx="354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727200" y="1482725"/>
            <a:ext cx="705802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速度的相关计算 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358775" y="199548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常考题型：计算题。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</a:t>
            </a:r>
          </a:p>
          <a:p>
            <a:pPr eaLnBrk="1" hangingPunct="1"/>
            <a:r>
              <a:rPr lang="zh-CN" altLang="en-US"/>
              <a:t>①以交通标识牌为背景单独考查标识牌的识别及速度的相关计算。</a:t>
            </a:r>
          </a:p>
          <a:p>
            <a:pPr eaLnBrk="1" hangingPunct="1"/>
            <a:r>
              <a:rPr lang="zh-CN" altLang="en-US"/>
              <a:t>②以水平运动的物体为背景结合功率的相关计算一起考查。</a:t>
            </a:r>
          </a:p>
          <a:p>
            <a:pPr eaLnBrk="1" hangingPunct="1"/>
            <a:r>
              <a:rPr lang="zh-CN" altLang="en-US"/>
              <a:t>③在力电热综合题中考查速度的相关计算。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1635125"/>
            <a:ext cx="1114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</a:t>
            </a:r>
          </a:p>
          <a:p>
            <a:pPr eaLnBrk="1" hangingPunct="1"/>
            <a:r>
              <a:rPr lang="zh-CN" altLang="en-US"/>
              <a:t>①解题思路</a:t>
            </a:r>
          </a:p>
        </p:txBody>
      </p:sp>
      <p:pic>
        <p:nvPicPr>
          <p:cNvPr id="55299" name="Picture 3" descr="20JXWLJ-3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913" y="1887538"/>
            <a:ext cx="5832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②</a:t>
            </a:r>
            <a:r>
              <a:rPr lang="zh-CN" altLang="en-US">
                <a:cs typeface="Times New Roman" panose="02020603050405020304" pitchFamily="18" charset="0"/>
              </a:rPr>
              <a:t>应用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>
                <a:cs typeface="Times New Roman" panose="02020603050405020304" pitchFamily="18" charset="0"/>
              </a:rPr>
              <a:t>＝   的注意事项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．对应性：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>
                <a:cs typeface="Times New Roman" panose="02020603050405020304" pitchFamily="18" charset="0"/>
              </a:rPr>
              <a:t>、</a:t>
            </a:r>
            <a:r>
              <a:rPr lang="en-US" altLang="zh-CN" i="1">
                <a:cs typeface="Times New Roman" panose="02020603050405020304" pitchFamily="18" charset="0"/>
              </a:rPr>
              <a:t>s</a:t>
            </a:r>
            <a:r>
              <a:rPr lang="zh-CN" altLang="en-US">
                <a:cs typeface="Times New Roman" panose="02020603050405020304" pitchFamily="18" charset="0"/>
              </a:rPr>
              <a:t>、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  <a:r>
              <a:rPr lang="zh-CN" altLang="en-US">
                <a:cs typeface="Times New Roman" panose="02020603050405020304" pitchFamily="18" charset="0"/>
              </a:rPr>
              <a:t>对应同一物体的同一过程；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．统一性：单位要统一；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．规范性：要写出公式，再代入数据，数据后要有单位。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692275" y="592138"/>
          <a:ext cx="215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15900" imgH="735965" progId="Equation.DSMT4">
                  <p:embed/>
                </p:oleObj>
              </mc:Choice>
              <mc:Fallback>
                <p:oleObj name="Equation" r:id="rId3" imgW="215900" imgH="7359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92275" y="592138"/>
                        <a:ext cx="215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46075" y="411163"/>
            <a:ext cx="83899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如图所示，是小丽开车即将到达隧道口时所发现的交通标志牌。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请你解释两标志牌上数字的含义；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若匀速通过该隧道所用的时间为</a:t>
            </a:r>
            <a:r>
              <a:rPr lang="en-US" altLang="zh-CN">
                <a:cs typeface="Times New Roman" panose="02020603050405020304" pitchFamily="18" charset="0"/>
              </a:rPr>
              <a:t>3 min</a:t>
            </a:r>
            <a:r>
              <a:rPr lang="zh-CN" altLang="en-US">
                <a:cs typeface="Times New Roman" panose="02020603050405020304" pitchFamily="18" charset="0"/>
              </a:rPr>
              <a:t>，请你用两种不同的方法，通过计算判断小丽开车是否超速。</a:t>
            </a:r>
          </a:p>
        </p:txBody>
      </p:sp>
      <p:pic>
        <p:nvPicPr>
          <p:cNvPr id="18436" name="Picture 4" descr="20JXWLJ-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1492250"/>
            <a:ext cx="26289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3850" y="1166813"/>
            <a:ext cx="89773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1.</a:t>
            </a:r>
            <a:r>
              <a:rPr lang="en-US" altLang="zh-CN">
                <a:cs typeface="Arial" panose="020B0604020202020204" pitchFamily="34" charset="0"/>
              </a:rPr>
              <a:t>(2021·</a:t>
            </a:r>
            <a:r>
              <a:rPr lang="zh-CN" altLang="en-US"/>
              <a:t>易错</a:t>
            </a:r>
            <a:r>
              <a:rPr lang="en-US" altLang="zh-CN"/>
              <a:t>)</a:t>
            </a:r>
            <a:r>
              <a:rPr lang="zh-CN" altLang="en-US"/>
              <a:t>一列火车长</a:t>
            </a:r>
            <a:r>
              <a:rPr lang="en-US" altLang="zh-CN"/>
              <a:t>200 m</a:t>
            </a:r>
            <a:r>
              <a:rPr lang="zh-CN" altLang="en-US"/>
              <a:t>，已知它用</a:t>
            </a:r>
            <a:r>
              <a:rPr lang="en-US" altLang="zh-CN"/>
              <a:t>2 h</a:t>
            </a:r>
            <a:r>
              <a:rPr lang="zh-CN" altLang="en-US"/>
              <a:t>跑了</a:t>
            </a:r>
            <a:r>
              <a:rPr lang="en-US" altLang="zh-CN"/>
              <a:t>144 km</a:t>
            </a:r>
            <a:r>
              <a:rPr lang="zh-CN" altLang="en-US"/>
              <a:t>，这列火车在</a:t>
            </a:r>
          </a:p>
          <a:p>
            <a:pPr eaLnBrk="1" hangingPunct="1"/>
            <a:r>
              <a:rPr lang="zh-CN" altLang="en-US"/>
              <a:t>这段时间内的平均速度是</a:t>
            </a:r>
            <a:r>
              <a:rPr lang="en-US" altLang="zh-CN"/>
              <a:t>_____m/s</a:t>
            </a:r>
            <a:r>
              <a:rPr lang="zh-CN" altLang="en-US"/>
              <a:t>；若火车仍以此速度通过长</a:t>
            </a:r>
            <a:r>
              <a:rPr lang="en-US" altLang="zh-CN"/>
              <a:t>1.6 km</a:t>
            </a:r>
            <a:r>
              <a:rPr lang="zh-CN" altLang="en-US"/>
              <a:t>的山</a:t>
            </a:r>
          </a:p>
          <a:p>
            <a:pPr eaLnBrk="1" hangingPunct="1"/>
            <a:r>
              <a:rPr lang="zh-CN" altLang="en-US"/>
              <a:t>洞，则整列火车驶出山洞需要</a:t>
            </a:r>
            <a:r>
              <a:rPr lang="en-US" altLang="zh-CN"/>
              <a:t>______min</a:t>
            </a:r>
            <a:r>
              <a:rPr lang="zh-CN" altLang="en-US"/>
              <a:t>。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05163" y="1609725"/>
            <a:ext cx="698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 </a:t>
            </a:r>
            <a:endParaRPr lang="zh-CN" altLang="en-US">
              <a:solidFill>
                <a:srgbClr val="C0000B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713163" y="2066925"/>
            <a:ext cx="827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1.5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运动图象的理解及相关计算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常考题型：选择题、计算题。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</a:t>
            </a:r>
          </a:p>
          <a:p>
            <a:pPr eaLnBrk="1" hangingPunct="1"/>
            <a:r>
              <a:rPr lang="zh-CN" altLang="en-US"/>
              <a:t>①在选择题中结合其他图象考查</a:t>
            </a:r>
            <a:r>
              <a:rPr lang="en-US" altLang="zh-CN" i="1"/>
              <a:t>v</a:t>
            </a:r>
            <a:r>
              <a:rPr lang="en-US" altLang="zh-CN"/>
              <a:t>­</a:t>
            </a:r>
            <a:r>
              <a:rPr lang="en-US" altLang="zh-CN" i="1"/>
              <a:t>t</a:t>
            </a:r>
            <a:r>
              <a:rPr lang="zh-CN" altLang="en-US"/>
              <a:t>图象的理解。</a:t>
            </a:r>
          </a:p>
          <a:p>
            <a:pPr eaLnBrk="1" hangingPunct="1"/>
            <a:r>
              <a:rPr lang="zh-CN" altLang="en-US"/>
              <a:t>②在计算题中以水平运动的物体为背景结合</a:t>
            </a:r>
            <a:r>
              <a:rPr lang="en-US" altLang="zh-CN" i="1"/>
              <a:t>s</a:t>
            </a:r>
            <a:r>
              <a:rPr lang="en-US" altLang="zh-CN"/>
              <a:t>­</a:t>
            </a:r>
            <a:r>
              <a:rPr lang="en-US" altLang="zh-CN" i="1"/>
              <a:t>t</a:t>
            </a:r>
            <a:r>
              <a:rPr lang="zh-CN" altLang="en-US"/>
              <a:t>图象考查速度、功率的相关计算。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0172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5900" y="303213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</a:t>
            </a:r>
          </a:p>
        </p:txBody>
      </p:sp>
      <p:graphicFrame>
        <p:nvGraphicFramePr>
          <p:cNvPr id="37035" name="Group 171"/>
          <p:cNvGraphicFramePr>
            <a:graphicFrameLocks noGrp="1"/>
          </p:cNvGraphicFramePr>
          <p:nvPr/>
        </p:nvGraphicFramePr>
        <p:xfrm>
          <a:off x="323850" y="1095375"/>
          <a:ext cx="8172450" cy="3543618"/>
        </p:xfrm>
        <a:graphic>
          <a:graphicData uri="http://schemas.openxmlformats.org/drawingml/2006/table">
            <a:tbl>
              <a:tblPr/>
              <a:tblGrid>
                <a:gridCol w="4086225"/>
                <a:gridCol w="4086225"/>
              </a:tblGrid>
              <a:tr h="392113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图象的解读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图象的解读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6738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51435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771525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10287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4859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19431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4003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28575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同段时间内，甲通过的路程比乙长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；②甲、乙均做匀速直线运动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甲、乙通过的路程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与时间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成正比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①在同一时刻，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；②甲、乙均做匀速直线运动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甲、乙的速度不随时间的增加而改变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989" name="Picture 125" descr="20JXWLJ-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325" y="1671638"/>
            <a:ext cx="16208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90" name="Picture 126" descr="20JXWLJ-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063" y="1671638"/>
            <a:ext cx="16176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考法❶　运动图象的理解</a:t>
            </a:r>
            <a:endParaRPr lang="zh-CN" altLang="en-US">
              <a:solidFill>
                <a:srgbClr val="C0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        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江西样卷二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如图所示，是甲、乙两个物体的速度</a:t>
            </a:r>
            <a:r>
              <a:rPr lang="en-US" altLang="zh-CN">
                <a:cs typeface="Times New Roman" panose="02020603050405020304" pitchFamily="18" charset="0"/>
              </a:rPr>
              <a:t>—</a:t>
            </a:r>
            <a:r>
              <a:rPr lang="zh-CN" altLang="en-US">
                <a:cs typeface="Times New Roman" panose="02020603050405020304" pitchFamily="18" charset="0"/>
              </a:rPr>
              <a:t>时间图象。下列分析不正确的是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Times New Roman" panose="02020603050405020304" pitchFamily="18" charset="0"/>
              </a:rPr>
              <a:t>0</a:t>
            </a:r>
            <a:r>
              <a:rPr lang="zh-CN" altLang="en-US">
                <a:cs typeface="Times New Roman" panose="02020603050405020304" pitchFamily="18" charset="0"/>
              </a:rPr>
              <a:t>～</a:t>
            </a:r>
            <a:r>
              <a:rPr lang="en-US" altLang="zh-CN">
                <a:cs typeface="Times New Roman" panose="02020603050405020304" pitchFamily="18" charset="0"/>
              </a:rPr>
              <a:t>20 s</a:t>
            </a:r>
            <a:r>
              <a:rPr lang="zh-CN" altLang="en-US">
                <a:cs typeface="Times New Roman" panose="02020603050405020304" pitchFamily="18" charset="0"/>
              </a:rPr>
              <a:t>，两个物体所走的路程相同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．乙做加速直线运动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．第 </a:t>
            </a:r>
            <a:r>
              <a:rPr lang="en-US" altLang="zh-CN">
                <a:cs typeface="Times New Roman" panose="02020603050405020304" pitchFamily="18" charset="0"/>
              </a:rPr>
              <a:t>20 s </a:t>
            </a:r>
            <a:r>
              <a:rPr lang="zh-CN" altLang="en-US">
                <a:cs typeface="Times New Roman" panose="02020603050405020304" pitchFamily="18" charset="0"/>
              </a:rPr>
              <a:t>末，甲、乙速度相同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．甲做匀速直线运动</a:t>
            </a:r>
          </a:p>
        </p:txBody>
      </p:sp>
      <p:pic>
        <p:nvPicPr>
          <p:cNvPr id="94212" name="Picture 4" descr="20JXWLJ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995488"/>
            <a:ext cx="2484438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743325" y="1527175"/>
            <a:ext cx="368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A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刻度尺的使用与读数：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．测量前：首先看零刻度线是否完好，再看量程和分度值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图中刻度尺的量程是⑨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；分度值是⑩</a:t>
            </a:r>
            <a:r>
              <a:rPr lang="en-US" altLang="zh-CN">
                <a:cs typeface="Times New Roman" panose="02020603050405020304" pitchFamily="18" charset="0"/>
              </a:rPr>
              <a:t>_____)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339" name="Picture 3" descr="16TAW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425" y="1455738"/>
            <a:ext cx="57245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47700" y="2886075"/>
            <a:ext cx="2822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>
                <a:solidFill>
                  <a:srgbClr val="C0000B"/>
                </a:solidFill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 cm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00450" y="2886075"/>
            <a:ext cx="162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mm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2.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宜春一模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成成同学测量了四个小球的运动情况，把四个小球运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动的距离</a:t>
            </a:r>
            <a:r>
              <a:rPr lang="en-US" altLang="zh-CN" i="1">
                <a:cs typeface="Times New Roman" panose="02020603050405020304" pitchFamily="18" charset="0"/>
              </a:rPr>
              <a:t>s</a:t>
            </a:r>
            <a:r>
              <a:rPr lang="zh-CN" altLang="en-US">
                <a:cs typeface="Times New Roman" panose="02020603050405020304" pitchFamily="18" charset="0"/>
              </a:rPr>
              <a:t>和所用时间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  <a:r>
              <a:rPr lang="zh-CN" altLang="en-US">
                <a:cs typeface="Times New Roman" panose="02020603050405020304" pitchFamily="18" charset="0"/>
              </a:rPr>
              <a:t>在坐标系中描点，得到了如图所示的甲、乙、丙、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丁四个点，这四个小球中平均速度相同的是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．甲和乙　　</a:t>
            </a:r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．乙和丙　　</a:t>
            </a:r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．丙和丁　　</a:t>
            </a:r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．乙和丁</a:t>
            </a:r>
          </a:p>
        </p:txBody>
      </p:sp>
      <p:pic>
        <p:nvPicPr>
          <p:cNvPr id="96260" name="Picture 4" descr="20JXWLJ-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625" y="2211388"/>
            <a:ext cx="1584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543550" y="1563688"/>
            <a:ext cx="354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250825" y="123825"/>
            <a:ext cx="9109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考法❷　根据题目情景选择物体的运动图象</a:t>
            </a:r>
            <a:endParaRPr lang="zh-CN" altLang="en-US">
              <a:solidFill>
                <a:srgbClr val="C0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       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教材习题改编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如图所示，记录了甲、乙汽车在平直的公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路上行驶时，在相同的时间内通过的路程。选项中能正确描述出甲、乙汽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车的大致运动情况的是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97284" name="Picture 4" descr="19JXWLJ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788" y="2159000"/>
            <a:ext cx="27987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19JXWLJ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75" y="2806700"/>
            <a:ext cx="27987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0" y="3543300"/>
            <a:ext cx="4662488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132138" y="1492250"/>
            <a:ext cx="354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287338" y="447675"/>
            <a:ext cx="87137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南昌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一只小鸟从枇杷树上飞到地面，啄食掉落在地上的熟枇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杷，吃了一会儿，路边传来吆喝声，小鸟立即飞回树上它出发时的位置，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则下列图中能够大致描述小鸟运动情况的是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538" y="1995488"/>
            <a:ext cx="4103687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464175" y="1347788"/>
            <a:ext cx="368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Times New Roman" panose="02020603050405020304" pitchFamily="18" charset="0"/>
              </a:rPr>
              <a:t>A</a:t>
            </a:r>
            <a:endParaRPr lang="zh-CN" altLang="en-US">
              <a:solidFill>
                <a:srgbClr val="C0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287338" y="268288"/>
            <a:ext cx="86772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考法❸　运动图象的相关计算</a:t>
            </a:r>
            <a:endParaRPr lang="zh-CN" altLang="en-US">
              <a:solidFill>
                <a:srgbClr val="C0000B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        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江西节选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如图所示，是根据王爷爷驾驶汽车在某段平直高速公路上行驶时记录的数据，描绘出的</a:t>
            </a:r>
            <a:r>
              <a:rPr lang="en-US" altLang="zh-CN" i="1">
                <a:cs typeface="Times New Roman" panose="02020603050405020304" pitchFamily="18" charset="0"/>
              </a:rPr>
              <a:t>s</a:t>
            </a:r>
            <a:r>
              <a:rPr lang="en-US" altLang="zh-CN">
                <a:cs typeface="Times New Roman" panose="02020603050405020304" pitchFamily="18" charset="0"/>
              </a:rPr>
              <a:t>­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  <a:r>
              <a:rPr lang="zh-CN" altLang="en-US">
                <a:cs typeface="Times New Roman" panose="02020603050405020304" pitchFamily="18" charset="0"/>
              </a:rPr>
              <a:t>图象。请你根据图象，求：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(1)20</a:t>
            </a:r>
            <a:r>
              <a:rPr lang="zh-CN" altLang="en-US">
                <a:cs typeface="Times New Roman" panose="02020603050405020304" pitchFamily="18" charset="0"/>
              </a:rPr>
              <a:t>～</a:t>
            </a:r>
            <a:r>
              <a:rPr lang="en-US" altLang="zh-CN">
                <a:cs typeface="Times New Roman" panose="02020603050405020304" pitchFamily="18" charset="0"/>
              </a:rPr>
              <a:t>40 min</a:t>
            </a:r>
            <a:r>
              <a:rPr lang="zh-CN" altLang="en-US">
                <a:cs typeface="Times New Roman" panose="02020603050405020304" pitchFamily="18" charset="0"/>
              </a:rPr>
              <a:t>时间段内汽车的速度；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(2)0</a:t>
            </a:r>
            <a:r>
              <a:rPr lang="zh-CN" altLang="en-US">
                <a:cs typeface="Times New Roman" panose="02020603050405020304" pitchFamily="18" charset="0"/>
              </a:rPr>
              <a:t>～</a:t>
            </a:r>
            <a:r>
              <a:rPr lang="en-US" altLang="zh-CN">
                <a:cs typeface="Times New Roman" panose="02020603050405020304" pitchFamily="18" charset="0"/>
              </a:rPr>
              <a:t>50 min</a:t>
            </a:r>
            <a:r>
              <a:rPr lang="zh-CN" altLang="en-US">
                <a:cs typeface="Times New Roman" panose="02020603050405020304" pitchFamily="18" charset="0"/>
              </a:rPr>
              <a:t>时间段内汽车的平均速度。</a:t>
            </a:r>
          </a:p>
        </p:txBody>
      </p:sp>
      <p:pic>
        <p:nvPicPr>
          <p:cNvPr id="100355" name="Picture 3" descr="19JXWLJ-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1885950"/>
            <a:ext cx="2771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868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德州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两辆汽车在同一平直公路上同时出发，其路程</a:t>
            </a:r>
            <a:r>
              <a:rPr lang="en-US" altLang="zh-CN" i="1">
                <a:cs typeface="Times New Roman" panose="02020603050405020304" pitchFamily="18" charset="0"/>
              </a:rPr>
              <a:t>s</a:t>
            </a:r>
            <a:r>
              <a:rPr lang="zh-CN" altLang="en-US">
                <a:cs typeface="Times New Roman" panose="02020603050405020304" pitchFamily="18" charset="0"/>
              </a:rPr>
              <a:t>与时间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的关系如图所示。由图象可知，甲车的速度</a:t>
            </a:r>
            <a:r>
              <a:rPr lang="en-US" altLang="zh-CN">
                <a:cs typeface="Times New Roman" panose="02020603050405020304" pitchFamily="18" charset="0"/>
              </a:rPr>
              <a:t>____ (</a:t>
            </a:r>
            <a:r>
              <a:rPr lang="zh-CN" altLang="en-US">
                <a:cs typeface="Times New Roman" panose="02020603050405020304" pitchFamily="18" charset="0"/>
              </a:rPr>
              <a:t>选填“</a:t>
            </a:r>
            <a:r>
              <a:rPr lang="en-US" altLang="zh-CN">
                <a:cs typeface="Times New Roman" panose="02020603050405020304" pitchFamily="18" charset="0"/>
              </a:rPr>
              <a:t>&lt;”“</a:t>
            </a:r>
            <a:r>
              <a:rPr lang="zh-CN" altLang="en-US">
                <a:cs typeface="Times New Roman" panose="02020603050405020304" pitchFamily="18" charset="0"/>
              </a:rPr>
              <a:t>＝”或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</a:t>
            </a:r>
            <a:r>
              <a:rPr lang="en-US" altLang="zh-CN">
                <a:cs typeface="Times New Roman" panose="02020603050405020304" pitchFamily="18" charset="0"/>
              </a:rPr>
              <a:t>&gt;”)</a:t>
            </a:r>
            <a:r>
              <a:rPr lang="zh-CN" altLang="en-US">
                <a:cs typeface="Times New Roman" panose="02020603050405020304" pitchFamily="18" charset="0"/>
              </a:rPr>
              <a:t>乙车的速度，甲车的速度为</a:t>
            </a:r>
            <a:r>
              <a:rPr lang="en-US" altLang="zh-CN">
                <a:cs typeface="Times New Roman" panose="02020603050405020304" pitchFamily="18" charset="0"/>
              </a:rPr>
              <a:t>_____m/s</a:t>
            </a:r>
            <a:r>
              <a:rPr lang="zh-CN" altLang="en-US">
                <a:cs typeface="Times New Roman" panose="02020603050405020304" pitchFamily="18" charset="0"/>
              </a:rPr>
              <a:t>，当</a:t>
            </a:r>
            <a:r>
              <a:rPr lang="en-US" altLang="zh-CN" i="1">
                <a:cs typeface="Times New Roman" panose="02020603050405020304" pitchFamily="18" charset="0"/>
              </a:rPr>
              <a:t>t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en-US" altLang="zh-CN">
                <a:cs typeface="Times New Roman" panose="02020603050405020304" pitchFamily="18" charset="0"/>
              </a:rPr>
              <a:t>40 s</a:t>
            </a:r>
            <a:r>
              <a:rPr lang="zh-CN" altLang="en-US">
                <a:cs typeface="Times New Roman" panose="02020603050405020304" pitchFamily="18" charset="0"/>
              </a:rPr>
              <a:t>时，甲、乙两车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相距</a:t>
            </a:r>
            <a:r>
              <a:rPr lang="en-US" altLang="zh-CN">
                <a:cs typeface="Times New Roman" panose="02020603050405020304" pitchFamily="18" charset="0"/>
              </a:rPr>
              <a:t>______m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3428" name="Picture 4" descr="20JXWLJ-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263" y="2463800"/>
            <a:ext cx="29876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265738" y="1025525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&gt;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241800" y="1482725"/>
            <a:ext cx="698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27100" y="1939925"/>
            <a:ext cx="827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200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034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655763" y="1409700"/>
            <a:ext cx="684212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运动的平均速度 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1563688"/>
            <a:ext cx="1114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23850" y="1924050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设计和进行实验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．实验原理：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zh-CN" altLang="en-US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555875" y="2400300"/>
          <a:ext cx="19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90500" imgH="609600" progId="Equation.DSMT4">
                  <p:embed/>
                </p:oleObj>
              </mc:Choice>
              <mc:Fallback>
                <p:oleObj name="Equation" r:id="rId4" imgW="1905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55875" y="2400300"/>
                        <a:ext cx="190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979613" y="2581275"/>
            <a:ext cx="1084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______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87338" y="231775"/>
            <a:ext cx="838993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．实验器材及作用</a:t>
            </a:r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停表的作用：</a:t>
            </a:r>
            <a:r>
              <a:rPr lang="zh-CN" altLang="en-US" u="sng"/>
              <a:t> 测量小车运动的时间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刻度尺的作用：</a:t>
            </a:r>
            <a:r>
              <a:rPr lang="zh-CN" altLang="en-US" u="sng"/>
              <a:t> 测量小车运动的路程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刻度尺与停表的使用与读数。</a:t>
            </a:r>
          </a:p>
          <a:p>
            <a:pPr eaLnBrk="1" hangingPunct="1"/>
            <a:r>
              <a:rPr lang="en-US" altLang="zh-CN"/>
              <a:t>(4)</a:t>
            </a:r>
            <a:r>
              <a:rPr lang="zh-CN" altLang="en-US"/>
              <a:t>金属片的作用：</a:t>
            </a:r>
            <a:r>
              <a:rPr lang="zh-CN" altLang="en-US" u="sng"/>
              <a:t> 确保小车终点始终在同一位置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(5)</a:t>
            </a:r>
            <a:r>
              <a:rPr lang="zh-CN" altLang="en-US"/>
              <a:t>斜面的作用：</a:t>
            </a:r>
            <a:r>
              <a:rPr lang="zh-CN" altLang="en-US" u="sng"/>
              <a:t> 使小车获得下滑的速度 </a:t>
            </a:r>
            <a:r>
              <a:rPr lang="zh-CN" altLang="en-US"/>
              <a:t>。</a:t>
            </a:r>
          </a:p>
        </p:txBody>
      </p:sp>
      <p:pic>
        <p:nvPicPr>
          <p:cNvPr id="19459" name="Picture 3" descr="LHW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842963"/>
            <a:ext cx="52562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．实验操作要点及注意事项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斜面的倾角不宜太大也不宜太小：</a:t>
            </a:r>
          </a:p>
          <a:p>
            <a:pPr eaLnBrk="1" hangingPunct="1"/>
            <a:r>
              <a:rPr lang="zh-CN" altLang="en-US"/>
              <a:t>①倾角太大会使小车滑行太快，不易测量时间；</a:t>
            </a:r>
          </a:p>
          <a:p>
            <a:pPr eaLnBrk="1" hangingPunct="1"/>
            <a:r>
              <a:rPr lang="zh-CN" altLang="en-US"/>
              <a:t>②倾角太小会造成各阶段测出的平均速度太接近。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增大斜面的倾斜程度的目的：</a:t>
            </a:r>
            <a:r>
              <a:rPr lang="zh-CN" altLang="en-US" u="sng"/>
              <a:t> 增大小车平均速度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小车“头对头”或“尾对尾”测量。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5820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．小车运动状态的判断：从斜面顶端由静止运动到底端，全过程是加速直线运动。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．小车从斜面顶端运动到底端的过程中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不计摩擦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，机械能及其转化：重力势能转化为动能，重力势能减小，动能增大，机械能不变。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．根据速度公式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>
                <a:cs typeface="Times New Roman" panose="02020603050405020304" pitchFamily="18" charset="0"/>
              </a:rPr>
              <a:t>＝  进行相关计算。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735263" y="2967038"/>
          <a:ext cx="19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90500" imgH="609600" progId="Equation.DSMT4">
                  <p:embed/>
                </p:oleObj>
              </mc:Choice>
              <mc:Fallback>
                <p:oleObj name="Equation" r:id="rId3" imgW="1905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35263" y="2967038"/>
                        <a:ext cx="190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(2018·</a:t>
            </a:r>
            <a:r>
              <a:rPr lang="zh-CN" altLang="en-US"/>
              <a:t>江西</a:t>
            </a:r>
            <a:r>
              <a:rPr lang="en-US" altLang="zh-CN"/>
              <a:t>)2018</a:t>
            </a:r>
            <a:r>
              <a:rPr lang="zh-CN" altLang="en-US"/>
              <a:t>年，江西省将全面实现义务教育均衡发展，其中有一项督导工作就是检查实验报告。以下是小璟同学做“测量小车的平均速度”时的实验报告</a:t>
            </a:r>
            <a:r>
              <a:rPr lang="en-US" altLang="zh-CN"/>
              <a:t>(</a:t>
            </a:r>
            <a:r>
              <a:rPr lang="zh-CN" altLang="en-US"/>
              <a:t>摘要</a:t>
            </a:r>
            <a:r>
              <a:rPr lang="en-US" altLang="zh-CN"/>
              <a:t>)</a:t>
            </a:r>
            <a:r>
              <a:rPr lang="zh-CN" altLang="en-US"/>
              <a:t>。请你将其报告中的问题补充完整。</a:t>
            </a:r>
          </a:p>
          <a:p>
            <a:pPr eaLnBrk="1" hangingPunct="1"/>
            <a:r>
              <a:rPr lang="en-US" altLang="zh-CN">
                <a:solidFill>
                  <a:srgbClr val="C0000B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0000B"/>
                </a:solidFill>
                <a:cs typeface="Times New Roman" panose="02020603050405020304" pitchFamily="18" charset="0"/>
              </a:rPr>
              <a:t>实验目的</a:t>
            </a:r>
            <a:r>
              <a:rPr lang="en-US" altLang="zh-CN">
                <a:solidFill>
                  <a:srgbClr val="C0000B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  <a:r>
              <a:rPr lang="zh-CN" altLang="en-US">
                <a:cs typeface="Times New Roman" panose="02020603050405020304" pitchFamily="18" charset="0"/>
              </a:rPr>
              <a:t>测量小车的平均速度。</a:t>
            </a:r>
            <a:endParaRPr lang="zh-CN" altLang="en-US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zh-CN">
                <a:solidFill>
                  <a:srgbClr val="C0000B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0000B"/>
                </a:solidFill>
                <a:cs typeface="Times New Roman" panose="02020603050405020304" pitchFamily="18" charset="0"/>
              </a:rPr>
              <a:t>实验原理</a:t>
            </a:r>
            <a:r>
              <a:rPr lang="en-US" altLang="zh-CN">
                <a:solidFill>
                  <a:srgbClr val="C0000B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/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 </a:t>
            </a:r>
            <a:endParaRPr lang="zh-CN" altLang="en-US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实验器材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zh-CN" altLang="en-US">
                <a:cs typeface="Times New Roman" panose="02020603050405020304" pitchFamily="18" charset="0"/>
              </a:rPr>
              <a:t>小车、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、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、斜面、金属挡板、长方体木块。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201863" y="2430463"/>
          <a:ext cx="53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533400" imgH="609600" progId="Equation.DSMT4">
                  <p:embed/>
                </p:oleObj>
              </mc:Choice>
              <mc:Fallback>
                <p:oleObj name="Equation" r:id="rId3" imgW="5334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01863" y="2430463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17800" y="29813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刻度尺 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27500" y="2981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停表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87338" y="339725"/>
            <a:ext cx="83899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．测量时：四会。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．会选：根据刻度尺的</a:t>
            </a:r>
            <a:r>
              <a:rPr lang="zh-CN" altLang="en-US"/>
              <a:t>⑪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和</a:t>
            </a:r>
            <a:r>
              <a:rPr lang="zh-CN" altLang="en-US"/>
              <a:t>⑫</a:t>
            </a:r>
            <a:r>
              <a:rPr lang="zh-CN" altLang="en-US">
                <a:cs typeface="Times New Roman" panose="02020603050405020304" pitchFamily="18" charset="0"/>
              </a:rPr>
              <a:t>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选择。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．会放：</a:t>
            </a:r>
            <a:r>
              <a:rPr lang="zh-CN" altLang="en-US"/>
              <a:t>⑬</a:t>
            </a:r>
            <a:r>
              <a:rPr lang="zh-CN" altLang="en-US">
                <a:cs typeface="Times New Roman" panose="02020603050405020304" pitchFamily="18" charset="0"/>
              </a:rPr>
              <a:t>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对准被测物体的一端，有刻度的一边要紧贴被测物体，与待测长度</a:t>
            </a:r>
            <a:r>
              <a:rPr lang="zh-CN" altLang="en-US"/>
              <a:t>⑭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。若是零刻度线磨损，可使某整数刻度线对齐物体。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663" y="2608263"/>
            <a:ext cx="39052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40050" y="747713"/>
            <a:ext cx="1530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量程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476750" y="747713"/>
            <a:ext cx="1530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分度值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452563" y="1204913"/>
            <a:ext cx="193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零刻度线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305050" y="1662113"/>
            <a:ext cx="1530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平行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  <p:bldP spid="3789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实验装置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  <a:r>
              <a:rPr lang="zh-CN" altLang="en-US">
                <a:cs typeface="Times New Roman" panose="02020603050405020304" pitchFamily="18" charset="0"/>
              </a:rPr>
              <a:t>如图所示。</a:t>
            </a:r>
          </a:p>
        </p:txBody>
      </p:sp>
      <p:pic>
        <p:nvPicPr>
          <p:cNvPr id="59395" name="Picture 3" descr="WL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888" y="1671638"/>
            <a:ext cx="57610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58775" y="26828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实验数据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  <a:r>
              <a:rPr lang="zh-CN" altLang="en-US">
                <a:cs typeface="Times New Roman" panose="02020603050405020304" pitchFamily="18" charset="0"/>
              </a:rPr>
              <a:t>如表所示，将表格数据补充完整。</a:t>
            </a:r>
          </a:p>
        </p:txBody>
      </p:sp>
      <p:graphicFrame>
        <p:nvGraphicFramePr>
          <p:cNvPr id="60524" name="Group 108"/>
          <p:cNvGraphicFramePr>
            <a:graphicFrameLocks noGrp="1"/>
          </p:cNvGraphicFramePr>
          <p:nvPr/>
        </p:nvGraphicFramePr>
        <p:xfrm>
          <a:off x="468313" y="1095375"/>
          <a:ext cx="8172450" cy="1586230"/>
        </p:xfrm>
        <a:graphic>
          <a:graphicData uri="http://schemas.openxmlformats.org/drawingml/2006/table">
            <a:tbl>
              <a:tblPr/>
              <a:tblGrid>
                <a:gridCol w="2951162"/>
                <a:gridCol w="1824038"/>
                <a:gridCol w="1597025"/>
                <a:gridCol w="1800225"/>
              </a:tblGrid>
              <a:tr h="3968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测量的物理量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BC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平均速度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/(cm·s</a:t>
                      </a:r>
                      <a:r>
                        <a:rPr kumimoji="0" lang="zh-CN" alt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3843338" y="2130425"/>
            <a:ext cx="1101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5557838" y="2130425"/>
            <a:ext cx="1101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6" grpId="0"/>
      <p:bldP spid="605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小车全程做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选填“匀速”或“变速”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运动。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实验时，为了使小车在斜面上运动的时间长些，应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选填“增大”或“减小”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斜面的坡度。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082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变速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4262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cs typeface="Times New Roman" panose="02020603050405020304" pitchFamily="18" charset="0"/>
              </a:rPr>
              <a:t>补充设问</a:t>
            </a:r>
            <a:endParaRPr lang="zh-CN" altLang="en-US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交流评估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在实验前必须熟练使用停表，如果小车到达金属片后还没有停止计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时，则会使所测量的平均速度偏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选填“大”或“小”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同组的小华让小车从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点由静止释放测出小车到达</a:t>
            </a:r>
            <a:r>
              <a:rPr lang="en-US" altLang="zh-CN" i="1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点的时间，从而计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算出小车运动过程中下半程的平均速度。他的做法正确吗？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，理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由是</a:t>
            </a:r>
            <a:r>
              <a:rPr lang="en-US" altLang="zh-CN">
                <a:cs typeface="Times New Roman" panose="02020603050405020304" pitchFamily="18" charset="0"/>
              </a:rPr>
              <a:t>___________________________________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670300" y="1939925"/>
            <a:ext cx="1333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小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754813" y="2854325"/>
            <a:ext cx="181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不正确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8775" y="3317875"/>
            <a:ext cx="5730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所测时间不是运动过程中下半程的时间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23850" y="1276350"/>
            <a:ext cx="8942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不计摩擦，则小车从斜面</a:t>
            </a:r>
            <a:r>
              <a:rPr lang="en-US" altLang="zh-CN" i="1"/>
              <a:t>A</a:t>
            </a:r>
            <a:r>
              <a:rPr lang="zh-CN" altLang="en-US"/>
              <a:t>点滑到</a:t>
            </a:r>
            <a:r>
              <a:rPr lang="en-US" altLang="zh-CN" i="1"/>
              <a:t>C</a:t>
            </a:r>
            <a:r>
              <a:rPr lang="zh-CN" altLang="en-US"/>
              <a:t>点的过程中，</a:t>
            </a:r>
            <a:r>
              <a:rPr lang="en-US" altLang="zh-CN"/>
              <a:t>_________</a:t>
            </a:r>
            <a:r>
              <a:rPr lang="zh-CN" altLang="en-US"/>
              <a:t>能转化为</a:t>
            </a:r>
          </a:p>
          <a:p>
            <a:pPr eaLnBrk="1" hangingPunct="1"/>
            <a:r>
              <a:rPr lang="en-US" altLang="zh-CN"/>
              <a:t>_____</a:t>
            </a:r>
            <a:r>
              <a:rPr lang="zh-CN" altLang="en-US"/>
              <a:t>能。 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146800" y="12287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重力势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5288" y="16859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动 </a:t>
            </a:r>
          </a:p>
        </p:txBody>
      </p:sp>
      <p:pic>
        <p:nvPicPr>
          <p:cNvPr id="63494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8900" y="10922000"/>
            <a:ext cx="457200" cy="4826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c</a:t>
            </a:r>
            <a:r>
              <a:rPr lang="zh-CN" altLang="en-US"/>
              <a:t>．会读：读数时，视线要正对刻度线，估读到分度值的下一位。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en-US"/>
              <a:t>．会记：记录的测量结果应由数字和单位组成。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．时间的测量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单位及其换算：国际单位为①</a:t>
            </a:r>
            <a:r>
              <a:rPr lang="en-US" altLang="zh-CN">
                <a:cs typeface="Times New Roman" panose="02020603050405020304" pitchFamily="18" charset="0"/>
              </a:rPr>
              <a:t>____ </a:t>
            </a:r>
            <a:r>
              <a:rPr lang="zh-CN" altLang="en-US">
                <a:cs typeface="Times New Roman" panose="02020603050405020304" pitchFamily="18" charset="0"/>
              </a:rPr>
              <a:t>，符号是②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zh-CN" altLang="en-US">
                <a:cs typeface="Times New Roman" panose="02020603050405020304" pitchFamily="18" charset="0"/>
              </a:rPr>
              <a:t>；</a:t>
            </a:r>
            <a:r>
              <a:rPr lang="en-US" altLang="zh-CN">
                <a:cs typeface="Times New Roman" panose="02020603050405020304" pitchFamily="18" charset="0"/>
              </a:rPr>
              <a:t>1 h</a:t>
            </a:r>
            <a:r>
              <a:rPr lang="zh-CN" altLang="en-US">
                <a:cs typeface="Times New Roman" panose="02020603050405020304" pitchFamily="18" charset="0"/>
              </a:rPr>
              <a:t>＝③</a:t>
            </a:r>
            <a:r>
              <a:rPr lang="en-US" altLang="zh-CN">
                <a:cs typeface="Times New Roman" panose="02020603050405020304" pitchFamily="18" charset="0"/>
              </a:rPr>
              <a:t>_____min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＝④</a:t>
            </a:r>
            <a:r>
              <a:rPr lang="en-US" altLang="zh-CN">
                <a:cs typeface="Times New Roman" panose="02020603050405020304" pitchFamily="18" charset="0"/>
              </a:rPr>
              <a:t>______s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测量工具：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．古代常用日晷、沙漏等；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．现代生活中常用机械钟、石英钟等；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．运动场和实验室使用停表；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．精确的计时仪器为铯原子钟。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21113" y="1060450"/>
            <a:ext cx="1076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秒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749925" y="1060450"/>
            <a:ext cx="1079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s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361238" y="1060450"/>
            <a:ext cx="1323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60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76263" y="1517650"/>
            <a:ext cx="1568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3 600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50825" y="195263"/>
            <a:ext cx="9290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停表的读数：如图所示，停表中的小表盘每一格表示⑤</a:t>
            </a:r>
            <a:r>
              <a:rPr lang="en-US" altLang="zh-CN">
                <a:cs typeface="Times New Roman" panose="02020603050405020304" pitchFamily="18" charset="0"/>
              </a:rPr>
              <a:t>____min</a:t>
            </a:r>
            <a:r>
              <a:rPr lang="zh-CN" altLang="en-US">
                <a:cs typeface="Times New Roman" panose="02020603050405020304" pitchFamily="18" charset="0"/>
              </a:rPr>
              <a:t>，小表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盘指针转一圈的时间是⑥</a:t>
            </a:r>
            <a:r>
              <a:rPr lang="en-US" altLang="zh-CN">
                <a:cs typeface="Times New Roman" panose="02020603050405020304" pitchFamily="18" charset="0"/>
              </a:rPr>
              <a:t>_____min</a:t>
            </a:r>
            <a:r>
              <a:rPr lang="zh-CN" altLang="en-US">
                <a:cs typeface="Times New Roman" panose="02020603050405020304" pitchFamily="18" charset="0"/>
              </a:rPr>
              <a:t>，大表盘每一小格表示⑦</a:t>
            </a:r>
            <a:r>
              <a:rPr lang="en-US" altLang="zh-CN">
                <a:cs typeface="Times New Roman" panose="02020603050405020304" pitchFamily="18" charset="0"/>
              </a:rPr>
              <a:t>____s</a:t>
            </a:r>
            <a:r>
              <a:rPr lang="zh-CN" altLang="en-US">
                <a:cs typeface="Times New Roman" panose="02020603050405020304" pitchFamily="18" charset="0"/>
              </a:rPr>
              <a:t>，大表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盘指针转一圈所量度的时间是⑧</a:t>
            </a:r>
            <a:r>
              <a:rPr lang="en-US" altLang="zh-CN">
                <a:cs typeface="Times New Roman" panose="02020603050405020304" pitchFamily="18" charset="0"/>
              </a:rPr>
              <a:t>_____s</a:t>
            </a:r>
            <a:r>
              <a:rPr lang="zh-CN" altLang="en-US">
                <a:cs typeface="Times New Roman" panose="02020603050405020304" pitchFamily="18" charset="0"/>
              </a:rPr>
              <a:t>，此时停表的读数为⑨</a:t>
            </a:r>
            <a:r>
              <a:rPr lang="en-US" altLang="zh-CN"/>
              <a:t>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注意：大表盘读数时应注意小表盘中分针指针是否过半格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半分钟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，过半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格秒表的读数在</a:t>
            </a:r>
            <a:r>
              <a:rPr lang="en-US" altLang="zh-CN">
                <a:cs typeface="Times New Roman" panose="02020603050405020304" pitchFamily="18" charset="0"/>
              </a:rPr>
              <a:t>30 s</a:t>
            </a:r>
            <a:r>
              <a:rPr lang="zh-CN" altLang="en-US">
                <a:cs typeface="Times New Roman" panose="02020603050405020304" pitchFamily="18" charset="0"/>
              </a:rPr>
              <a:t>之上，没有过半格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半分钟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读数在</a:t>
            </a:r>
            <a:r>
              <a:rPr lang="en-US" altLang="zh-CN">
                <a:cs typeface="Times New Roman" panose="02020603050405020304" pitchFamily="18" charset="0"/>
              </a:rPr>
              <a:t>30 s</a:t>
            </a:r>
            <a:r>
              <a:rPr lang="zh-CN" altLang="en-US">
                <a:cs typeface="Times New Roman" panose="02020603050405020304" pitchFamily="18" charset="0"/>
              </a:rPr>
              <a:t>之下。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538" y="2716213"/>
            <a:ext cx="39624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610350" y="171450"/>
            <a:ext cx="822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879725" y="62865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15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750050" y="628650"/>
            <a:ext cx="822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654425" y="108585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30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946900" y="1095375"/>
            <a:ext cx="1873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min</a:t>
            </a:r>
            <a:r>
              <a:rPr lang="en-US" altLang="zh-CN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56s </a:t>
            </a:r>
            <a:endParaRPr lang="zh-CN" altLang="en-US">
              <a:solidFill>
                <a:srgbClr val="C0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．误差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概念：测量值和真实值的差别。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减小误差的方法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．多次测量①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．选用精密的测量工具；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．改进测量方法。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19250" y="1951038"/>
            <a:ext cx="2149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0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求平均值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3915</Words>
  <Application>Microsoft Office PowerPoint</Application>
  <PresentationFormat>全屏显示(16:9)</PresentationFormat>
  <Paragraphs>361</Paragraphs>
  <Slides>54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5" baseType="lpstr">
      <vt:lpstr>Arial</vt:lpstr>
      <vt:lpstr>宋体</vt:lpstr>
      <vt:lpstr>黑体</vt:lpstr>
      <vt:lpstr>楷体_GB2312</vt:lpstr>
      <vt:lpstr>幼圆</vt:lpstr>
      <vt:lpstr>Times New Roman</vt:lpstr>
      <vt:lpstr>Wingdings</vt:lpstr>
      <vt:lpstr>经典繁仿黑</vt:lpstr>
      <vt:lpstr>华文中宋</vt:lpstr>
      <vt:lpstr>3_A000120140530A99PPBG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2020-12-30T11:58:43Z</cp:lastPrinted>
  <dcterms:created xsi:type="dcterms:W3CDTF">2020-12-30T11:58:43Z</dcterms:created>
  <dcterms:modified xsi:type="dcterms:W3CDTF">2021-02-24T12:13:51Z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