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1"/>
  </p:notesMasterIdLst>
  <p:sldIdLst>
    <p:sldId id="750" r:id="rId2"/>
    <p:sldId id="751" r:id="rId3"/>
    <p:sldId id="1094" r:id="rId4"/>
    <p:sldId id="1096" r:id="rId5"/>
    <p:sldId id="1208" r:id="rId6"/>
    <p:sldId id="1209" r:id="rId7"/>
    <p:sldId id="1210" r:id="rId8"/>
    <p:sldId id="1211" r:id="rId9"/>
    <p:sldId id="1212" r:id="rId10"/>
    <p:sldId id="1143" r:id="rId11"/>
    <p:sldId id="1213" r:id="rId12"/>
    <p:sldId id="1144" r:id="rId13"/>
    <p:sldId id="1214" r:id="rId14"/>
    <p:sldId id="1215" r:id="rId15"/>
    <p:sldId id="1216" r:id="rId16"/>
    <p:sldId id="1217" r:id="rId17"/>
    <p:sldId id="1218" r:id="rId18"/>
    <p:sldId id="1145" r:id="rId19"/>
    <p:sldId id="1219" r:id="rId20"/>
    <p:sldId id="1220" r:id="rId21"/>
    <p:sldId id="1221" r:id="rId22"/>
    <p:sldId id="1222" r:id="rId23"/>
    <p:sldId id="1100" r:id="rId24"/>
    <p:sldId id="1118" r:id="rId25"/>
    <p:sldId id="1223" r:id="rId26"/>
    <p:sldId id="1224" r:id="rId27"/>
    <p:sldId id="1164" r:id="rId28"/>
    <p:sldId id="1225" r:id="rId29"/>
    <p:sldId id="1226" r:id="rId30"/>
    <p:sldId id="1227" r:id="rId31"/>
    <p:sldId id="1228" r:id="rId32"/>
    <p:sldId id="1169" r:id="rId33"/>
    <p:sldId id="1229" r:id="rId34"/>
    <p:sldId id="1230" r:id="rId35"/>
    <p:sldId id="1130" r:id="rId36"/>
    <p:sldId id="1131" r:id="rId37"/>
    <p:sldId id="1231" r:id="rId38"/>
    <p:sldId id="1171" r:id="rId39"/>
    <p:sldId id="1232" r:id="rId40"/>
    <p:sldId id="1234" r:id="rId41"/>
    <p:sldId id="1235" r:id="rId42"/>
    <p:sldId id="1236" r:id="rId43"/>
    <p:sldId id="1237" r:id="rId44"/>
    <p:sldId id="1238" r:id="rId45"/>
    <p:sldId id="1240" r:id="rId46"/>
    <p:sldId id="1239" r:id="rId47"/>
    <p:sldId id="1242" r:id="rId48"/>
    <p:sldId id="1243" r:id="rId49"/>
    <p:sldId id="1244" r:id="rId50"/>
  </p:sldIdLst>
  <p:sldSz cx="12192000" cy="6858000"/>
  <p:notesSz cx="6858000" cy="9144000"/>
  <p:custDataLst>
    <p:tags r:id="rId5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750"/>
            <p14:sldId id="751"/>
          </p14:sldIdLst>
        </p14:section>
        <p14:section name="考点帮" id="{978995A4-9037-4E87-967E-4A5438635121}">
          <p14:sldIdLst>
            <p14:sldId id="1094"/>
            <p14:sldId id="1096"/>
            <p14:sldId id="1208"/>
            <p14:sldId id="1209"/>
            <p14:sldId id="1210"/>
            <p14:sldId id="1211"/>
            <p14:sldId id="1212"/>
            <p14:sldId id="1143"/>
            <p14:sldId id="1213"/>
            <p14:sldId id="1144"/>
            <p14:sldId id="1214"/>
            <p14:sldId id="1215"/>
            <p14:sldId id="1216"/>
            <p14:sldId id="1217"/>
            <p14:sldId id="1218"/>
            <p14:sldId id="1145"/>
            <p14:sldId id="1219"/>
            <p14:sldId id="1220"/>
            <p14:sldId id="1221"/>
            <p14:sldId id="1222"/>
          </p14:sldIdLst>
        </p14:section>
        <p14:section name="方法帮" id="{4648BAD8-85C3-4DAE-941B-012047793868}">
          <p14:sldIdLst>
            <p14:sldId id="1100"/>
            <p14:sldId id="1118"/>
            <p14:sldId id="1223"/>
            <p14:sldId id="1224"/>
            <p14:sldId id="1164"/>
            <p14:sldId id="1225"/>
            <p14:sldId id="1226"/>
            <p14:sldId id="1227"/>
            <p14:sldId id="1228"/>
            <p14:sldId id="1169"/>
            <p14:sldId id="1229"/>
            <p14:sldId id="1230"/>
          </p14:sldIdLst>
        </p14:section>
        <p14:section name="实验帮" id="{F398CBF7-8BEC-40DE-AA10-9D0847B8683C}">
          <p14:sldIdLst>
            <p14:sldId id="1130"/>
            <p14:sldId id="1131"/>
            <p14:sldId id="1231"/>
            <p14:sldId id="1171"/>
            <p14:sldId id="1232"/>
            <p14:sldId id="1234"/>
            <p14:sldId id="1235"/>
            <p14:sldId id="1236"/>
            <p14:sldId id="1237"/>
            <p14:sldId id="1238"/>
            <p14:sldId id="1240"/>
            <p14:sldId id="1239"/>
            <p14:sldId id="1242"/>
            <p14:sldId id="1243"/>
            <p14:sldId id="1244"/>
          </p14:sldIdLst>
        </p14:section>
        <p14:section name="章末" id="{E6420731-106D-45C5-BAA8-A30AF326A190}">
          <p14:sldIdLst/>
        </p14:section>
      </p14:sectionLst>
    </p:ext>
    <p:ext uri="{EFAFB233-063F-42B5-8137-9DF3F51BA10A}">
      <p15:sldGuideLst xmlns:p15="http://schemas.microsoft.com/office/powerpoint/2012/main" xmlns="">
        <p15:guide id="1" orient="horz" pos="2096">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60122"/>
    <a:srgbClr val="F5CBCC"/>
    <a:srgbClr val="FAE7E8"/>
    <a:srgbClr val="EE3028"/>
    <a:srgbClr val="F1F1F5"/>
    <a:srgbClr val="DCDCE8"/>
    <a:srgbClr val="FF00FF"/>
    <a:srgbClr val="FFFFFF"/>
    <a:srgbClr val="006834"/>
    <a:srgbClr val="00C8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5" autoAdjust="0"/>
    <p:restoredTop sz="94660"/>
  </p:normalViewPr>
  <p:slideViewPr>
    <p:cSldViewPr snapToGrid="0">
      <p:cViewPr varScale="1">
        <p:scale>
          <a:sx n="114" d="100"/>
          <a:sy n="114" d="100"/>
        </p:scale>
        <p:origin x="-414" y="-108"/>
      </p:cViewPr>
      <p:guideLst>
        <p:guide orient="horz" pos="2096"/>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342129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4.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9784"/>
            <a:chOff x="1055077" y="1569507"/>
            <a:chExt cx="10081846" cy="2359784"/>
          </a:xfrm>
        </p:grpSpPr>
        <p:sp>
          <p:nvSpPr>
            <p:cNvPr id="10" name="矩形 9"/>
            <p:cNvSpPr/>
            <p:nvPr/>
          </p:nvSpPr>
          <p:spPr>
            <a:xfrm>
              <a:off x="1055077" y="3221405"/>
              <a:ext cx="10081846" cy="707886"/>
            </a:xfrm>
            <a:prstGeom prst="rect">
              <a:avLst/>
            </a:prstGeom>
          </p:spPr>
          <p:txBody>
            <a:bodyPr wrap="square">
              <a:spAutoFit/>
            </a:bodyPr>
            <a:lstStyle/>
            <a:p>
              <a:pPr algn="ctr"/>
              <a:r>
                <a:rPr lang="zh-CN" altLang="en-US" sz="4000" b="1" dirty="0">
                  <a:solidFill>
                    <a:srgbClr val="EE3028"/>
                  </a:solidFill>
                  <a:cs typeface="+mn-ea"/>
                  <a:sym typeface="+mn-lt"/>
                </a:rPr>
                <a:t>第三讲　透镜及其应用</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透镜的光学性质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7434A67F-85DE-4511-894A-E8D983CC33BB}"/>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xmlns="" id="{3DDD6FBB-75BA-473D-AFDE-609CB79C7567}"/>
              </a:ext>
            </a:extLst>
          </p:cNvPr>
          <p:cNvSpPr/>
          <p:nvPr/>
        </p:nvSpPr>
        <p:spPr>
          <a:xfrm>
            <a:off x="757367" y="1633104"/>
            <a:ext cx="10694013" cy="3966855"/>
          </a:xfrm>
          <a:prstGeom prst="rect">
            <a:avLst/>
          </a:prstGeom>
        </p:spPr>
        <p:txBody>
          <a:bodyPr wrap="square">
            <a:spAutoFit/>
          </a:bodyPr>
          <a:lstStyle/>
          <a:p>
            <a:pPr algn="just">
              <a:lnSpc>
                <a:spcPct val="18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透镜对光的作用的本质是光在进、出透镜时发生了两次</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折射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8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凸透镜对光的会聚作用</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表现为光线经过凸透镜后</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出射光线相对于入射光线向靠近主光轴的方向偏折</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不能理解为光线经过凸透镜后一定是会聚的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同理</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凹透镜对光的发散作用</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表现为光线经过凹透镜后</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出射光线相对于入射光线向远离主光轴的方向偏折</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经过凸透镜的光线仍可能是发散的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经过凹透镜的光线可能是会聚的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4" name="文本框 13">
            <a:extLst>
              <a:ext uri="{FF2B5EF4-FFF2-40B4-BE49-F238E27FC236}">
                <a16:creationId xmlns:a16="http://schemas.microsoft.com/office/drawing/2014/main" xmlns="" id="{FB3D401E-7A80-4E12-8124-357248B13A91}"/>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667992753"/>
      </p:ext>
    </p:extLst>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透镜的光学性质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7434A67F-85DE-4511-894A-E8D983CC33BB}"/>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xmlns="" id="{3DDD6FBB-75BA-473D-AFDE-609CB79C7567}"/>
              </a:ext>
            </a:extLst>
          </p:cNvPr>
          <p:cNvSpPr/>
          <p:nvPr/>
        </p:nvSpPr>
        <p:spPr>
          <a:xfrm>
            <a:off x="757367" y="1633104"/>
            <a:ext cx="10694013" cy="3966855"/>
          </a:xfrm>
          <a:prstGeom prst="rect">
            <a:avLst/>
          </a:prstGeom>
        </p:spPr>
        <p:txBody>
          <a:bodyPr wrap="square">
            <a:spAutoFit/>
          </a:bodyPr>
          <a:lstStyle/>
          <a:p>
            <a:pPr algn="just">
              <a:lnSpc>
                <a:spcPct val="18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一束平行光线经凸透镜折射后不一定会聚在焦点处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只有</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平行于主光轴</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的平行光线折射后才会会聚在焦点处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因此在测量焦距时</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要使凸透镜</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正对</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平行光的光源</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8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凸、凹透镜的上述三条特殊光线中</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,ⅰ</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和</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ⅱ</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中的光路是</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互逆</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可结合折射光路的可逆性来理解</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;ⅲ</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中光线与主光轴相交形成对顶角</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很多证明题常借此构建</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相似三角形</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4" name="文本框 13">
            <a:extLst>
              <a:ext uri="{FF2B5EF4-FFF2-40B4-BE49-F238E27FC236}">
                <a16:creationId xmlns:a16="http://schemas.microsoft.com/office/drawing/2014/main" xmlns="" id="{FB3D401E-7A80-4E12-8124-357248B13A91}"/>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639601226"/>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凸透镜成像的规律和应用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112" y="1337081"/>
            <a:ext cx="10665775" cy="4437753"/>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原理</a:t>
            </a:r>
          </a:p>
          <a:p>
            <a:pPr algn="just">
              <a:lnSpc>
                <a:spcPct val="150000"/>
              </a:lnSpc>
            </a:pPr>
            <a:r>
              <a:rPr lang="zh-CN" altLang="en-US" sz="2400" dirty="0">
                <a:latin typeface="宋体" panose="02010600030101010101" pitchFamily="2" charset="-122"/>
                <a:ea typeface="宋体" panose="02010600030101010101" pitchFamily="2" charset="-122"/>
              </a:rPr>
              <a:t>凸透镜成像的本质是光的</a:t>
            </a:r>
            <a:r>
              <a:rPr lang="zh-CN" altLang="en-US" sz="2400" u="sng" dirty="0">
                <a:latin typeface="宋体" panose="02010600030101010101" pitchFamily="2" charset="-122"/>
                <a:ea typeface="宋体" panose="02010600030101010101" pitchFamily="2" charset="-122"/>
              </a:rPr>
              <a:t>⑰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成像的特点由物距</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和凸透镜的焦距</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en-US" altLang="zh-CN" sz="1000" i="1"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决定</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成像性质</a:t>
            </a:r>
          </a:p>
          <a:p>
            <a:pPr algn="just">
              <a:lnSpc>
                <a:spcPct val="150000"/>
              </a:lnSpc>
            </a:pPr>
            <a:r>
              <a:rPr lang="en-US" altLang="zh-CN" sz="2400" dirty="0">
                <a:latin typeface="宋体" panose="02010600030101010101" pitchFamily="2" charset="-122"/>
                <a:ea typeface="宋体" panose="02010600030101010101" pitchFamily="2" charset="-122"/>
              </a:rPr>
              <a:t>ⅰ.</a:t>
            </a:r>
            <a:r>
              <a:rPr lang="zh-CN" altLang="en-US" sz="2400" dirty="0">
                <a:latin typeface="宋体" panose="02010600030101010101" pitchFamily="2" charset="-122"/>
                <a:ea typeface="宋体" panose="02010600030101010101" pitchFamily="2" charset="-122"/>
              </a:rPr>
              <a:t>实像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经凸透镜射出的实际光线会聚所成的像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一个物点发出的光线经凸透镜后会聚在同一个点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这个点称为像点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实像能成在光屏上</a:t>
            </a:r>
            <a:r>
              <a:rPr lang="en-US" altLang="zh-CN" sz="24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ⅱ.</a:t>
            </a:r>
            <a:r>
              <a:rPr lang="zh-CN" altLang="en-US" sz="2400" dirty="0">
                <a:latin typeface="宋体" panose="02010600030101010101" pitchFamily="2" charset="-122"/>
                <a:ea typeface="宋体" panose="02010600030101010101" pitchFamily="2" charset="-122"/>
              </a:rPr>
              <a:t>虚像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经凸透镜射出的光线仍是发散的</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光线的反向延长线相交所成的像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虚像不能成在光屏上</a:t>
            </a:r>
            <a:r>
              <a:rPr lang="en-US" altLang="zh-CN" sz="2400" dirty="0">
                <a:latin typeface="宋体" panose="02010600030101010101" pitchFamily="2" charset="-122"/>
                <a:ea typeface="宋体" panose="02010600030101010101" pitchFamily="2" charset="-122"/>
              </a:rPr>
              <a:t>.</a:t>
            </a:r>
          </a:p>
        </p:txBody>
      </p:sp>
      <p:sp>
        <p:nvSpPr>
          <p:cNvPr id="11" name="矩形 10">
            <a:extLst>
              <a:ext uri="{FF2B5EF4-FFF2-40B4-BE49-F238E27FC236}">
                <a16:creationId xmlns:a16="http://schemas.microsoft.com/office/drawing/2014/main" xmlns="" id="{300B40D4-B3BA-4433-9D24-4CADFD354DE0}"/>
              </a:ext>
            </a:extLst>
          </p:cNvPr>
          <p:cNvSpPr/>
          <p:nvPr/>
        </p:nvSpPr>
        <p:spPr>
          <a:xfrm>
            <a:off x="4703741" y="1947487"/>
            <a:ext cx="80342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折射</a:t>
            </a:r>
          </a:p>
        </p:txBody>
      </p:sp>
    </p:spTree>
    <p:extLst>
      <p:ext uri="{BB962C8B-B14F-4D97-AF65-F5344CB8AC3E}">
        <p14:creationId xmlns:p14="http://schemas.microsoft.com/office/powerpoint/2010/main" val="1812592209"/>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凸透镜成像的规律和应用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112" y="1337081"/>
            <a:ext cx="10665775" cy="559769"/>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成像规律</a:t>
            </a:r>
          </a:p>
        </p:txBody>
      </p:sp>
      <p:graphicFrame>
        <p:nvGraphicFramePr>
          <p:cNvPr id="2" name="表格 1">
            <a:extLst>
              <a:ext uri="{FF2B5EF4-FFF2-40B4-BE49-F238E27FC236}">
                <a16:creationId xmlns:a16="http://schemas.microsoft.com/office/drawing/2014/main" xmlns="" id="{8E44CDCE-65E9-4B74-9AEF-812BC96D30AC}"/>
              </a:ext>
            </a:extLst>
          </p:cNvPr>
          <p:cNvGraphicFramePr>
            <a:graphicFrameLocks noGrp="1"/>
          </p:cNvGraphicFramePr>
          <p:nvPr>
            <p:extLst>
              <p:ext uri="{D42A27DB-BD31-4B8C-83A1-F6EECF244321}">
                <p14:modId xmlns:p14="http://schemas.microsoft.com/office/powerpoint/2010/main" val="3298845613"/>
              </p:ext>
            </p:extLst>
          </p:nvPr>
        </p:nvGraphicFramePr>
        <p:xfrm>
          <a:off x="1353803" y="2102190"/>
          <a:ext cx="9417145" cy="3600000"/>
        </p:xfrm>
        <a:graphic>
          <a:graphicData uri="http://schemas.openxmlformats.org/drawingml/2006/table">
            <a:tbl>
              <a:tblPr firstRow="1" firstCol="1" bandRow="1">
                <a:tableStyleId>{5C22544A-7EE6-4342-B048-85BDC9FD1C3A}</a:tableStyleId>
              </a:tblPr>
              <a:tblGrid>
                <a:gridCol w="1224000">
                  <a:extLst>
                    <a:ext uri="{9D8B030D-6E8A-4147-A177-3AD203B41FA5}">
                      <a16:colId xmlns:a16="http://schemas.microsoft.com/office/drawing/2014/main" xmlns="" val="942581592"/>
                    </a:ext>
                  </a:extLst>
                </a:gridCol>
                <a:gridCol w="1494466">
                  <a:extLst>
                    <a:ext uri="{9D8B030D-6E8A-4147-A177-3AD203B41FA5}">
                      <a16:colId xmlns:a16="http://schemas.microsoft.com/office/drawing/2014/main" xmlns="" val="960754150"/>
                    </a:ext>
                  </a:extLst>
                </a:gridCol>
                <a:gridCol w="116958">
                  <a:extLst>
                    <a:ext uri="{9D8B030D-6E8A-4147-A177-3AD203B41FA5}">
                      <a16:colId xmlns:a16="http://schemas.microsoft.com/office/drawing/2014/main" xmlns="" val="1759571570"/>
                    </a:ext>
                  </a:extLst>
                </a:gridCol>
                <a:gridCol w="1541721">
                  <a:extLst>
                    <a:ext uri="{9D8B030D-6E8A-4147-A177-3AD203B41FA5}">
                      <a16:colId xmlns:a16="http://schemas.microsoft.com/office/drawing/2014/main" xmlns="" val="1080392571"/>
                    </a:ext>
                  </a:extLst>
                </a:gridCol>
                <a:gridCol w="1224000">
                  <a:extLst>
                    <a:ext uri="{9D8B030D-6E8A-4147-A177-3AD203B41FA5}">
                      <a16:colId xmlns:a16="http://schemas.microsoft.com/office/drawing/2014/main" xmlns="" val="3184766390"/>
                    </a:ext>
                  </a:extLst>
                </a:gridCol>
                <a:gridCol w="1224000">
                  <a:extLst>
                    <a:ext uri="{9D8B030D-6E8A-4147-A177-3AD203B41FA5}">
                      <a16:colId xmlns:a16="http://schemas.microsoft.com/office/drawing/2014/main" xmlns="" val="1918193459"/>
                    </a:ext>
                  </a:extLst>
                </a:gridCol>
                <a:gridCol w="1224000">
                  <a:extLst>
                    <a:ext uri="{9D8B030D-6E8A-4147-A177-3AD203B41FA5}">
                      <a16:colId xmlns:a16="http://schemas.microsoft.com/office/drawing/2014/main" xmlns="" val="3948383571"/>
                    </a:ext>
                  </a:extLst>
                </a:gridCol>
                <a:gridCol w="1368000">
                  <a:extLst>
                    <a:ext uri="{9D8B030D-6E8A-4147-A177-3AD203B41FA5}">
                      <a16:colId xmlns:a16="http://schemas.microsoft.com/office/drawing/2014/main" xmlns="" val="1826550408"/>
                    </a:ext>
                  </a:extLst>
                </a:gridCol>
              </a:tblGrid>
              <a:tr h="540000">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物体位置</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gridSpan="3">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像的位置</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hMerge="1">
                  <a:txBody>
                    <a:bodyPr/>
                    <a:lstStyle/>
                    <a:p>
                      <a:endParaRPr lang="zh-CN" altLang="en-US"/>
                    </a:p>
                  </a:txBody>
                  <a:tcPr/>
                </a:tc>
                <a:tc hMerge="1">
                  <a:txBody>
                    <a:bodyPr/>
                    <a:lstStyle/>
                    <a:p>
                      <a:endParaRPr lang="zh-CN" altLang="en-US"/>
                    </a:p>
                  </a:txBody>
                  <a:tcPr/>
                </a:tc>
                <a:tc>
                  <a:txBody>
                    <a:bodyPr/>
                    <a:lstStyle/>
                    <a:p>
                      <a:pPr algn="ctr">
                        <a:lnSpc>
                          <a:spcPct val="100000"/>
                        </a:lnSpc>
                        <a:spcAft>
                          <a:spcPts val="0"/>
                        </a:spcAft>
                      </a:pPr>
                      <a:r>
                        <a:rPr lang="zh-CN" sz="2000">
                          <a:effectLst/>
                          <a:latin typeface="宋体" panose="02010600030101010101" pitchFamily="2" charset="-122"/>
                          <a:ea typeface="宋体" panose="02010600030101010101" pitchFamily="2" charset="-122"/>
                        </a:rPr>
                        <a:t>像的大小</a:t>
                      </a:r>
                      <a:endParaRPr lang="zh-CN" altLang="en-US" sz="2000" dirty="0">
                        <a:latin typeface="宋体" panose="02010600030101010101" pitchFamily="2" charset="-122"/>
                        <a:ea typeface="宋体" panose="02010600030101010101" pitchFamily="2" charset="-122"/>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像的正倒</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像的性质</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应用举例</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2813733838"/>
                  </a:ext>
                </a:extLst>
              </a:tr>
              <a:tr h="612000">
                <a:tc>
                  <a:txBody>
                    <a:bodyPr/>
                    <a:lstStyle/>
                    <a:p>
                      <a:pPr algn="ctr">
                        <a:lnSpc>
                          <a:spcPct val="100000"/>
                        </a:lnSpc>
                        <a:spcAft>
                          <a:spcPts val="0"/>
                        </a:spcAft>
                      </a:pPr>
                      <a:r>
                        <a:rPr lang="en-US" altLang="zh-CN" sz="2000" i="1" dirty="0">
                          <a:effectLst/>
                          <a:latin typeface="Times New Roman" panose="02020603050405020304" pitchFamily="18" charset="0"/>
                          <a:ea typeface="宋体" panose="02010600030101010101" pitchFamily="2" charset="-122"/>
                          <a:cs typeface="Times New Roman" panose="02020603050405020304" pitchFamily="18" charset="0"/>
                        </a:rPr>
                        <a:t>u</a:t>
                      </a:r>
                      <a:r>
                        <a:rPr lang="zh-CN" altLang="en-US" sz="2000" dirty="0">
                          <a:effectLst/>
                          <a:latin typeface="宋体" panose="02010600030101010101" pitchFamily="2" charset="-122"/>
                          <a:ea typeface="宋体" panose="02010600030101010101" pitchFamily="2" charset="-122"/>
                        </a:rPr>
                        <a:t>＞</a:t>
                      </a:r>
                      <a:r>
                        <a:rPr lang="en-US" sz="2000" dirty="0">
                          <a:effectLst/>
                          <a:latin typeface="宋体" panose="02010600030101010101" pitchFamily="2" charset="-122"/>
                          <a:ea typeface="宋体" panose="02010600030101010101" pitchFamily="2" charset="-122"/>
                        </a:rPr>
                        <a:t>2</a:t>
                      </a: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altLang="en-US" sz="2000" u="sng" dirty="0">
                          <a:effectLst/>
                          <a:uFill>
                            <a:solidFill>
                              <a:srgbClr val="000000"/>
                            </a:solidFill>
                          </a:uFill>
                          <a:latin typeface="宋体" panose="02010600030101010101" pitchFamily="2" charset="-122"/>
                          <a:ea typeface="宋体" panose="02010600030101010101" pitchFamily="2" charset="-122"/>
                        </a:rPr>
                        <a:t>⑱</a:t>
                      </a:r>
                      <a:r>
                        <a:rPr lang="en-US" altLang="zh-CN" sz="2000" u="sng" dirty="0">
                          <a:effectLst/>
                          <a:uFill>
                            <a:solidFill>
                              <a:srgbClr val="000000"/>
                            </a:solidFill>
                          </a:uFill>
                          <a:latin typeface="宋体" panose="02010600030101010101" pitchFamily="2" charset="-122"/>
                          <a:ea typeface="宋体" panose="02010600030101010101" pitchFamily="2" charset="-122"/>
                        </a:rPr>
                        <a:t>________</a:t>
                      </a:r>
                      <a:endParaRPr lang="zh-CN" altLang="en-US" sz="2000" i="1" u="sng" kern="1200" dirty="0">
                        <a:solidFill>
                          <a:schemeClr val="dk1"/>
                        </a:solidFill>
                        <a:effectLst/>
                        <a:uFill>
                          <a:solidFill>
                            <a:srgbClr val="000000"/>
                          </a:solidFill>
                        </a:uFill>
                        <a:latin typeface="宋体" panose="02010600030101010101" pitchFamily="2" charset="-122"/>
                        <a:ea typeface="宋体" panose="02010600030101010101" pitchFamily="2" charset="-122"/>
                        <a:cs typeface="+mn-cs"/>
                      </a:endParaRPr>
                    </a:p>
                  </a:txBody>
                  <a:tcPr marL="0" marR="0" marT="0" marB="0" anchor="ctr"/>
                </a:tc>
                <a:tc gridSpan="2">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像、物异侧</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hMerge="1">
                  <a:txBody>
                    <a:bodyPr/>
                    <a:lstStyle/>
                    <a:p>
                      <a:pPr algn="ctr">
                        <a:lnSpc>
                          <a:spcPct val="100000"/>
                        </a:lnSpc>
                        <a:spcAft>
                          <a:spcPts val="0"/>
                        </a:spcAft>
                      </a:pPr>
                      <a:r>
                        <a:rPr lang="zh-CN" sz="2000">
                          <a:effectLst/>
                          <a:latin typeface="宋体" panose="02010600030101010101" pitchFamily="2" charset="-122"/>
                          <a:ea typeface="宋体" panose="02010600030101010101" pitchFamily="2" charset="-122"/>
                        </a:rPr>
                        <a:t>像、物异侧</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r>
                        <a:rPr lang="zh-CN" altLang="en-US" sz="2000" u="sng" dirty="0">
                          <a:effectLst/>
                          <a:uFill>
                            <a:solidFill>
                              <a:srgbClr val="000000"/>
                            </a:solidFill>
                          </a:uFill>
                          <a:latin typeface="宋体" panose="02010600030101010101" pitchFamily="2" charset="-122"/>
                          <a:ea typeface="宋体" panose="02010600030101010101" pitchFamily="2" charset="-122"/>
                        </a:rPr>
                        <a:t>⑲</a:t>
                      </a:r>
                      <a:r>
                        <a:rPr lang="en-US" altLang="zh-CN" sz="2000" u="sng" dirty="0">
                          <a:effectLst/>
                          <a:uFill>
                            <a:solidFill>
                              <a:srgbClr val="000000"/>
                            </a:solidFill>
                          </a:uFill>
                          <a:latin typeface="宋体" panose="02010600030101010101" pitchFamily="2" charset="-122"/>
                          <a:ea typeface="宋体" panose="02010600030101010101" pitchFamily="2" charset="-122"/>
                        </a:rPr>
                        <a:t>_______</a:t>
                      </a:r>
                      <a:endParaRPr lang="zh-CN" altLang="en-US" sz="2000" dirty="0">
                        <a:latin typeface="宋体" panose="02010600030101010101" pitchFamily="2" charset="-122"/>
                        <a:ea typeface="宋体" panose="02010600030101010101" pitchFamily="2" charset="-122"/>
                      </a:endParaRPr>
                    </a:p>
                  </a:txBody>
                  <a:tcPr marL="0" marR="0" marT="0" marB="0" anchor="ctr"/>
                </a:tc>
                <a:tc rowSpan="3">
                  <a:txBody>
                    <a:bodyPr/>
                    <a:lstStyle/>
                    <a:p>
                      <a:pPr algn="ctr">
                        <a:lnSpc>
                          <a:spcPct val="100000"/>
                        </a:lnSpc>
                        <a:spcAft>
                          <a:spcPts val="0"/>
                        </a:spcAft>
                      </a:pPr>
                      <a:r>
                        <a:rPr lang="zh-CN" altLang="en-US" sz="2000" u="sng" dirty="0">
                          <a:effectLst/>
                          <a:uFill>
                            <a:solidFill>
                              <a:srgbClr val="000000"/>
                            </a:solidFill>
                          </a:uFill>
                          <a:latin typeface="宋体" panose="02010600030101010101" pitchFamily="2" charset="-122"/>
                          <a:ea typeface="宋体" panose="02010600030101010101" pitchFamily="2" charset="-122"/>
                        </a:rPr>
                        <a:t>⑳</a:t>
                      </a:r>
                      <a:r>
                        <a:rPr lang="en-US" altLang="zh-CN" sz="2000" u="sng" dirty="0">
                          <a:effectLst/>
                          <a:uFill>
                            <a:solidFill>
                              <a:srgbClr val="000000"/>
                            </a:solidFill>
                          </a:uFill>
                          <a:latin typeface="宋体" panose="02010600030101010101" pitchFamily="2" charset="-122"/>
                          <a:ea typeface="宋体" panose="02010600030101010101" pitchFamily="2" charset="-122"/>
                        </a:rPr>
                        <a:t>______</a:t>
                      </a:r>
                      <a:endParaRPr lang="en-US"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rowSpan="3">
                  <a:txBody>
                    <a:bodyPr/>
                    <a:lstStyle/>
                    <a:p>
                      <a:pPr marL="0" algn="ctr" defTabSz="914400" rtl="0" eaLnBrk="1" latinLnBrk="0" hangingPunct="1">
                        <a:lnSpc>
                          <a:spcPct val="100000"/>
                        </a:lnSpc>
                        <a:spcAft>
                          <a:spcPts val="0"/>
                        </a:spcAft>
                      </a:pPr>
                      <a:r>
                        <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㉑______</a:t>
                      </a: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㉒_______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1309065092"/>
                  </a:ext>
                </a:extLst>
              </a:tr>
              <a:tr h="612000">
                <a:tc>
                  <a:txBody>
                    <a:bodyPr/>
                    <a:lstStyle/>
                    <a:p>
                      <a:pPr algn="ctr">
                        <a:lnSpc>
                          <a:spcPct val="100000"/>
                        </a:lnSpc>
                        <a:spcAft>
                          <a:spcPts val="0"/>
                        </a:spcAft>
                      </a:pP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u</a:t>
                      </a:r>
                      <a:r>
                        <a:rPr lang="en-US" sz="2000" dirty="0">
                          <a:effectLst/>
                          <a:latin typeface="宋体" panose="02010600030101010101" pitchFamily="2" charset="-122"/>
                          <a:ea typeface="宋体" panose="02010600030101010101" pitchFamily="2" charset="-122"/>
                        </a:rPr>
                        <a:t>=2</a:t>
                      </a: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en-US" altLang="zh-CN" sz="2000" u="sng"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㉓_________</a:t>
                      </a:r>
                      <a:endParaRPr lang="zh-CN" altLang="en-US" sz="2000" i="1" u="sng" kern="1200" dirty="0">
                        <a:solidFill>
                          <a:schemeClr val="dk1"/>
                        </a:solidFill>
                        <a:effectLst/>
                        <a:uFill>
                          <a:solidFill>
                            <a:srgbClr val="000000"/>
                          </a:solidFill>
                        </a:uFill>
                        <a:latin typeface="宋体" panose="02010600030101010101" pitchFamily="2" charset="-122"/>
                        <a:ea typeface="宋体" panose="02010600030101010101" pitchFamily="2" charset="-122"/>
                        <a:cs typeface="+mn-cs"/>
                      </a:endParaRPr>
                    </a:p>
                  </a:txBody>
                  <a:tcPr marL="0" marR="0" marT="0" marB="0" anchor="ctr"/>
                </a:tc>
                <a:tc gridSpan="2">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像、物异侧</a:t>
                      </a:r>
                      <a:endParaRPr lang="zh-CN" sz="2000" u="sng"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hMerge="1">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像、物异侧</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r>
                        <a:rPr lang="en-US" altLang="zh-CN" sz="2000" u="sng"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㉔_______</a:t>
                      </a:r>
                      <a:endParaRPr lang="zh-CN" altLang="en-US" sz="2000" u="sng" dirty="0">
                        <a:latin typeface="宋体" panose="02010600030101010101" pitchFamily="2" charset="-122"/>
                        <a:ea typeface="宋体" panose="02010600030101010101" pitchFamily="2" charset="-122"/>
                      </a:endParaRPr>
                    </a:p>
                  </a:txBody>
                  <a:tcPr marL="0" marR="0" marT="0" marB="0" anchor="ctr"/>
                </a:tc>
                <a:tc vMerge="1">
                  <a:txBody>
                    <a:bodyPr/>
                    <a:lstStyle/>
                    <a:p>
                      <a:endParaRPr lang="zh-CN" altLang="en-US"/>
                    </a:p>
                  </a:txBody>
                  <a:tcPr/>
                </a:tc>
                <a:tc vMerge="1">
                  <a:txBody>
                    <a:bodyPr/>
                    <a:lstStyle/>
                    <a:p>
                      <a:endParaRPr lang="zh-CN" altLang="en-US"/>
                    </a:p>
                  </a:txBody>
                  <a:tcP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测焦距</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1074856391"/>
                  </a:ext>
                </a:extLst>
              </a:tr>
              <a:tr h="612000">
                <a:tc>
                  <a:txBody>
                    <a:bodyPr/>
                    <a:lstStyle/>
                    <a:p>
                      <a:pPr algn="ctr">
                        <a:lnSpc>
                          <a:spcPct val="100000"/>
                        </a:lnSpc>
                        <a:spcAft>
                          <a:spcPts val="0"/>
                        </a:spcAft>
                      </a:pP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f</a:t>
                      </a:r>
                      <a:r>
                        <a:rPr lang="zh-CN" altLang="en-US" sz="2000" dirty="0">
                          <a:effectLst/>
                          <a:latin typeface="宋体" panose="02010600030101010101" pitchFamily="2" charset="-122"/>
                          <a:ea typeface="宋体" panose="02010600030101010101" pitchFamily="2" charset="-122"/>
                        </a:rPr>
                        <a:t>＜</a:t>
                      </a: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u</a:t>
                      </a:r>
                      <a:r>
                        <a:rPr lang="zh-CN" altLang="en-US" sz="2000" dirty="0">
                          <a:effectLst/>
                          <a:latin typeface="宋体" panose="02010600030101010101" pitchFamily="2" charset="-122"/>
                          <a:ea typeface="宋体" panose="02010600030101010101" pitchFamily="2" charset="-122"/>
                        </a:rPr>
                        <a:t>＜</a:t>
                      </a:r>
                      <a:r>
                        <a:rPr lang="en-US" sz="2000" dirty="0">
                          <a:effectLst/>
                          <a:latin typeface="宋体" panose="02010600030101010101" pitchFamily="2" charset="-122"/>
                          <a:ea typeface="宋体" panose="02010600030101010101" pitchFamily="2" charset="-122"/>
                        </a:rPr>
                        <a:t>2</a:t>
                      </a: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en-US" altLang="zh-CN" sz="2000" u="sng"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㉕_________</a:t>
                      </a:r>
                      <a:endParaRPr lang="zh-CN" altLang="en-US" sz="2000" i="1" u="sng" kern="1200" dirty="0">
                        <a:solidFill>
                          <a:schemeClr val="dk1"/>
                        </a:solidFill>
                        <a:effectLst/>
                        <a:uFill>
                          <a:solidFill>
                            <a:srgbClr val="000000"/>
                          </a:solidFill>
                        </a:uFill>
                        <a:latin typeface="宋体" panose="02010600030101010101" pitchFamily="2" charset="-122"/>
                        <a:ea typeface="宋体" panose="02010600030101010101" pitchFamily="2" charset="-122"/>
                        <a:cs typeface="+mn-cs"/>
                      </a:endParaRPr>
                    </a:p>
                  </a:txBody>
                  <a:tcPr marL="0" marR="0" marT="0" marB="0" anchor="ctr"/>
                </a:tc>
                <a:tc gridSpan="2">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像、物异侧</a:t>
                      </a:r>
                      <a:endParaRPr lang="zh-CN" sz="2000" u="sng"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hMerge="1">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像、物异侧</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㉖_______</a:t>
                      </a:r>
                      <a:endParaRPr lang="zh-CN" alt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vMerge="1">
                  <a:txBody>
                    <a:bodyPr/>
                    <a:lstStyle/>
                    <a:p>
                      <a:endParaRPr lang="zh-CN" altLang="en-US"/>
                    </a:p>
                  </a:txBody>
                  <a:tcPr/>
                </a:tc>
                <a:tc vMerge="1">
                  <a:txBody>
                    <a:bodyPr/>
                    <a:lstStyle/>
                    <a:p>
                      <a:endParaRPr lang="zh-CN" altLang="en-US"/>
                    </a:p>
                  </a:txBody>
                  <a:tcP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㉗_______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3531105028"/>
                  </a:ext>
                </a:extLst>
              </a:tr>
              <a:tr h="612000">
                <a:tc>
                  <a:txBody>
                    <a:bodyPr/>
                    <a:lstStyle/>
                    <a:p>
                      <a:pPr algn="ctr">
                        <a:lnSpc>
                          <a:spcPct val="100000"/>
                        </a:lnSpc>
                        <a:spcAft>
                          <a:spcPts val="0"/>
                        </a:spcAft>
                      </a:pP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u</a:t>
                      </a:r>
                      <a:r>
                        <a:rPr lang="en-US" sz="2000" dirty="0">
                          <a:effectLst/>
                          <a:latin typeface="宋体" panose="02010600030101010101" pitchFamily="2" charset="-122"/>
                          <a:ea typeface="宋体" panose="02010600030101010101" pitchFamily="2" charset="-122"/>
                        </a:rPr>
                        <a:t>=</a:t>
                      </a: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tc>
                <a:tc gridSpan="6">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不成像</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pPr algn="ctr">
                        <a:lnSpc>
                          <a:spcPct val="100000"/>
                        </a:lnSpc>
                        <a:spcAft>
                          <a:spcPts val="0"/>
                        </a:spcAft>
                      </a:pP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平行光</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1968877692"/>
                  </a:ext>
                </a:extLst>
              </a:tr>
              <a:tr h="612000">
                <a:tc>
                  <a:txBody>
                    <a:bodyPr/>
                    <a:lstStyle/>
                    <a:p>
                      <a:pPr algn="ctr">
                        <a:lnSpc>
                          <a:spcPct val="100000"/>
                        </a:lnSpc>
                        <a:spcAft>
                          <a:spcPts val="0"/>
                        </a:spcAft>
                      </a:pP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u</a:t>
                      </a:r>
                      <a:r>
                        <a:rPr lang="zh-CN" altLang="en-US" sz="2000" dirty="0">
                          <a:effectLst/>
                          <a:latin typeface="宋体" panose="02010600030101010101" pitchFamily="2" charset="-122"/>
                          <a:ea typeface="宋体" panose="02010600030101010101" pitchFamily="2" charset="-122"/>
                        </a:rPr>
                        <a:t>＜</a:t>
                      </a:r>
                      <a:r>
                        <a:rPr 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b="1" i="1" kern="1200" dirty="0">
                        <a:solidFill>
                          <a:schemeClr val="lt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tc>
                <a:tc gridSpan="2">
                  <a:txBody>
                    <a:bodyPr/>
                    <a:lstStyle/>
                    <a:p>
                      <a:pPr algn="ctr">
                        <a:lnSpc>
                          <a:spcPct val="100000"/>
                        </a:lnSpc>
                        <a:spcAft>
                          <a:spcPts val="0"/>
                        </a:spcAft>
                      </a:pPr>
                      <a:r>
                        <a:rPr lang="en-US" altLang="zh-CN" sz="2000" i="1" u="none" kern="1200" dirty="0">
                          <a:solidFill>
                            <a:schemeClr val="dk1"/>
                          </a:solidFill>
                          <a:effectLst/>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zh-CN" altLang="en-US" sz="2000" u="none" dirty="0">
                          <a:effectLst/>
                          <a:latin typeface="宋体" panose="02010600030101010101" pitchFamily="2" charset="-122"/>
                          <a:ea typeface="宋体" panose="02010600030101010101" pitchFamily="2" charset="-122"/>
                        </a:rPr>
                        <a:t>＞</a:t>
                      </a:r>
                      <a:r>
                        <a:rPr lang="en-US" sz="2000" i="1" u="none" kern="1200" dirty="0">
                          <a:solidFill>
                            <a:schemeClr val="dk1"/>
                          </a:solidFill>
                          <a:effectLst/>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u</a:t>
                      </a:r>
                      <a:endParaRPr lang="zh-CN" altLang="en-US" sz="2000" i="1" u="none" kern="1200" dirty="0">
                        <a:solidFill>
                          <a:schemeClr val="dk1"/>
                        </a:solidFill>
                        <a:effectLst/>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tc>
                <a:tc hMerge="1">
                  <a:txBody>
                    <a:bodyPr/>
                    <a:lstStyle/>
                    <a:p>
                      <a:pPr algn="ctr">
                        <a:lnSpc>
                          <a:spcPct val="100000"/>
                        </a:lnSpc>
                        <a:spcAft>
                          <a:spcPts val="0"/>
                        </a:spcAft>
                      </a:pP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像、物同侧</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㉘_______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㉙_______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㉚______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㉛_______</a:t>
                      </a:r>
                    </a:p>
                  </a:txBody>
                  <a:tcPr marL="0" marR="0" marT="0" marB="0" anchor="ctr"/>
                </a:tc>
                <a:extLst>
                  <a:ext uri="{0D108BD9-81ED-4DB2-BD59-A6C34878D82A}">
                    <a16:rowId xmlns:a16="http://schemas.microsoft.com/office/drawing/2014/main" xmlns="" val="58448040"/>
                  </a:ext>
                </a:extLst>
              </a:tr>
            </a:tbl>
          </a:graphicData>
        </a:graphic>
      </p:graphicFrame>
      <p:sp>
        <p:nvSpPr>
          <p:cNvPr id="11" name="矩形 10">
            <a:extLst>
              <a:ext uri="{FF2B5EF4-FFF2-40B4-BE49-F238E27FC236}">
                <a16:creationId xmlns:a16="http://schemas.microsoft.com/office/drawing/2014/main" xmlns="" id="{300B40D4-B3BA-4433-9D24-4CADFD354DE0}"/>
              </a:ext>
            </a:extLst>
          </p:cNvPr>
          <p:cNvSpPr/>
          <p:nvPr/>
        </p:nvSpPr>
        <p:spPr>
          <a:xfrm>
            <a:off x="2895179" y="2714085"/>
            <a:ext cx="1159292" cy="400110"/>
          </a:xfrm>
          <a:prstGeom prst="rect">
            <a:avLst/>
          </a:prstGeom>
        </p:spPr>
        <p:txBody>
          <a:bodyPr wrap="square">
            <a:spAutoFit/>
          </a:bodyPr>
          <a:lstStyle/>
          <a:p>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f</a:t>
            </a:r>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1" name="矩形 20">
            <a:extLst>
              <a:ext uri="{FF2B5EF4-FFF2-40B4-BE49-F238E27FC236}">
                <a16:creationId xmlns:a16="http://schemas.microsoft.com/office/drawing/2014/main" xmlns="" id="{D3F2EB96-97CF-40C3-B846-3F42B3275B73}"/>
              </a:ext>
            </a:extLst>
          </p:cNvPr>
          <p:cNvSpPr/>
          <p:nvPr/>
        </p:nvSpPr>
        <p:spPr>
          <a:xfrm>
            <a:off x="6062375" y="271408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缩小</a:t>
            </a:r>
          </a:p>
        </p:txBody>
      </p:sp>
      <p:sp>
        <p:nvSpPr>
          <p:cNvPr id="22" name="矩形 21">
            <a:extLst>
              <a:ext uri="{FF2B5EF4-FFF2-40B4-BE49-F238E27FC236}">
                <a16:creationId xmlns:a16="http://schemas.microsoft.com/office/drawing/2014/main" xmlns="" id="{2A29834E-5537-40CE-B83B-621E855FBFF4}"/>
              </a:ext>
            </a:extLst>
          </p:cNvPr>
          <p:cNvSpPr/>
          <p:nvPr/>
        </p:nvSpPr>
        <p:spPr>
          <a:xfrm>
            <a:off x="7285119" y="3335272"/>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倒立</a:t>
            </a:r>
          </a:p>
        </p:txBody>
      </p:sp>
      <p:sp>
        <p:nvSpPr>
          <p:cNvPr id="23" name="矩形 22">
            <a:extLst>
              <a:ext uri="{FF2B5EF4-FFF2-40B4-BE49-F238E27FC236}">
                <a16:creationId xmlns:a16="http://schemas.microsoft.com/office/drawing/2014/main" xmlns="" id="{E8A9929C-D56A-43E1-97C2-9B28F5E65126}"/>
              </a:ext>
            </a:extLst>
          </p:cNvPr>
          <p:cNvSpPr/>
          <p:nvPr/>
        </p:nvSpPr>
        <p:spPr>
          <a:xfrm>
            <a:off x="8465333" y="3335272"/>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实像</a:t>
            </a:r>
          </a:p>
        </p:txBody>
      </p:sp>
      <p:sp>
        <p:nvSpPr>
          <p:cNvPr id="24" name="矩形 23">
            <a:extLst>
              <a:ext uri="{FF2B5EF4-FFF2-40B4-BE49-F238E27FC236}">
                <a16:creationId xmlns:a16="http://schemas.microsoft.com/office/drawing/2014/main" xmlns="" id="{DC17424D-96C4-4D9B-B4DC-2C71BE6FD1A1}"/>
              </a:ext>
            </a:extLst>
          </p:cNvPr>
          <p:cNvSpPr/>
          <p:nvPr/>
        </p:nvSpPr>
        <p:spPr>
          <a:xfrm>
            <a:off x="9675992" y="2714085"/>
            <a:ext cx="958917"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照相机</a:t>
            </a:r>
          </a:p>
        </p:txBody>
      </p:sp>
      <p:sp>
        <p:nvSpPr>
          <p:cNvPr id="25" name="矩形 24">
            <a:extLst>
              <a:ext uri="{FF2B5EF4-FFF2-40B4-BE49-F238E27FC236}">
                <a16:creationId xmlns:a16="http://schemas.microsoft.com/office/drawing/2014/main" xmlns="" id="{2C91290A-0F5E-4A32-B295-6262E0373689}"/>
              </a:ext>
            </a:extLst>
          </p:cNvPr>
          <p:cNvSpPr/>
          <p:nvPr/>
        </p:nvSpPr>
        <p:spPr>
          <a:xfrm>
            <a:off x="3102113" y="3329087"/>
            <a:ext cx="643125" cy="400110"/>
          </a:xfrm>
          <a:prstGeom prst="rect">
            <a:avLst/>
          </a:prstGeom>
        </p:spPr>
        <p:txBody>
          <a:bodyPr wrap="none">
            <a:spAutoFit/>
          </a:bodyPr>
          <a:lstStyle/>
          <a:p>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en-US" altLang="zh-CN"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6" name="矩形 25">
            <a:extLst>
              <a:ext uri="{FF2B5EF4-FFF2-40B4-BE49-F238E27FC236}">
                <a16:creationId xmlns:a16="http://schemas.microsoft.com/office/drawing/2014/main" xmlns="" id="{98E37878-50F3-4135-A45D-6BEF5E289F81}"/>
              </a:ext>
            </a:extLst>
          </p:cNvPr>
          <p:cNvSpPr/>
          <p:nvPr/>
        </p:nvSpPr>
        <p:spPr>
          <a:xfrm>
            <a:off x="6062374" y="3356538"/>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等大</a:t>
            </a:r>
          </a:p>
        </p:txBody>
      </p:sp>
      <p:sp>
        <p:nvSpPr>
          <p:cNvPr id="27" name="矩形 26">
            <a:extLst>
              <a:ext uri="{FF2B5EF4-FFF2-40B4-BE49-F238E27FC236}">
                <a16:creationId xmlns:a16="http://schemas.microsoft.com/office/drawing/2014/main" xmlns="" id="{4528F871-74FD-451E-9073-70D865E1F56D}"/>
              </a:ext>
            </a:extLst>
          </p:cNvPr>
          <p:cNvSpPr/>
          <p:nvPr/>
        </p:nvSpPr>
        <p:spPr>
          <a:xfrm>
            <a:off x="3102112" y="3937771"/>
            <a:ext cx="771365" cy="400110"/>
          </a:xfrm>
          <a:prstGeom prst="rect">
            <a:avLst/>
          </a:prstGeom>
        </p:spPr>
        <p:txBody>
          <a:bodyPr wrap="none">
            <a:spAutoFit/>
          </a:bodyPr>
          <a:lstStyle/>
          <a:p>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en-US" altLang="zh-CN"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en-US" altLang="zh-CN"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32" name="矩形 31">
            <a:extLst>
              <a:ext uri="{FF2B5EF4-FFF2-40B4-BE49-F238E27FC236}">
                <a16:creationId xmlns:a16="http://schemas.microsoft.com/office/drawing/2014/main" xmlns="" id="{89270E5E-654A-4090-88DA-F055577939D7}"/>
              </a:ext>
            </a:extLst>
          </p:cNvPr>
          <p:cNvSpPr/>
          <p:nvPr/>
        </p:nvSpPr>
        <p:spPr>
          <a:xfrm>
            <a:off x="6062375" y="395535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放大</a:t>
            </a:r>
          </a:p>
        </p:txBody>
      </p:sp>
      <p:sp>
        <p:nvSpPr>
          <p:cNvPr id="33" name="矩形 32">
            <a:extLst>
              <a:ext uri="{FF2B5EF4-FFF2-40B4-BE49-F238E27FC236}">
                <a16:creationId xmlns:a16="http://schemas.microsoft.com/office/drawing/2014/main" xmlns="" id="{16D19A9B-BA19-4268-8813-37A124B4EDDB}"/>
              </a:ext>
            </a:extLst>
          </p:cNvPr>
          <p:cNvSpPr/>
          <p:nvPr/>
        </p:nvSpPr>
        <p:spPr>
          <a:xfrm>
            <a:off x="9675992" y="3955355"/>
            <a:ext cx="958917"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投影仪</a:t>
            </a:r>
          </a:p>
        </p:txBody>
      </p:sp>
      <p:sp>
        <p:nvSpPr>
          <p:cNvPr id="34" name="矩形 33">
            <a:extLst>
              <a:ext uri="{FF2B5EF4-FFF2-40B4-BE49-F238E27FC236}">
                <a16:creationId xmlns:a16="http://schemas.microsoft.com/office/drawing/2014/main" xmlns="" id="{910C6E6D-F620-4B49-9D09-A4ED0CC32037}"/>
              </a:ext>
            </a:extLst>
          </p:cNvPr>
          <p:cNvSpPr/>
          <p:nvPr/>
        </p:nvSpPr>
        <p:spPr>
          <a:xfrm>
            <a:off x="6062374" y="518938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放大</a:t>
            </a:r>
          </a:p>
        </p:txBody>
      </p:sp>
      <p:sp>
        <p:nvSpPr>
          <p:cNvPr id="35" name="矩形 34">
            <a:extLst>
              <a:ext uri="{FF2B5EF4-FFF2-40B4-BE49-F238E27FC236}">
                <a16:creationId xmlns:a16="http://schemas.microsoft.com/office/drawing/2014/main" xmlns="" id="{3AC44075-D50E-4565-A221-36D4C18161E6}"/>
              </a:ext>
            </a:extLst>
          </p:cNvPr>
          <p:cNvSpPr/>
          <p:nvPr/>
        </p:nvSpPr>
        <p:spPr>
          <a:xfrm>
            <a:off x="7285118" y="518938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正立</a:t>
            </a:r>
          </a:p>
        </p:txBody>
      </p:sp>
      <p:sp>
        <p:nvSpPr>
          <p:cNvPr id="36" name="矩形 35">
            <a:extLst>
              <a:ext uri="{FF2B5EF4-FFF2-40B4-BE49-F238E27FC236}">
                <a16:creationId xmlns:a16="http://schemas.microsoft.com/office/drawing/2014/main" xmlns="" id="{91BB8E6E-2675-4AF0-99C0-1EC97EBCD4B6}"/>
              </a:ext>
            </a:extLst>
          </p:cNvPr>
          <p:cNvSpPr/>
          <p:nvPr/>
        </p:nvSpPr>
        <p:spPr>
          <a:xfrm>
            <a:off x="8465332" y="518938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虚像</a:t>
            </a:r>
          </a:p>
        </p:txBody>
      </p:sp>
      <p:sp>
        <p:nvSpPr>
          <p:cNvPr id="37" name="矩形 36">
            <a:extLst>
              <a:ext uri="{FF2B5EF4-FFF2-40B4-BE49-F238E27FC236}">
                <a16:creationId xmlns:a16="http://schemas.microsoft.com/office/drawing/2014/main" xmlns="" id="{D74653AB-462F-4B3C-9968-AB8B8D460E85}"/>
              </a:ext>
            </a:extLst>
          </p:cNvPr>
          <p:cNvSpPr/>
          <p:nvPr/>
        </p:nvSpPr>
        <p:spPr>
          <a:xfrm>
            <a:off x="9675991" y="5189385"/>
            <a:ext cx="958917"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放大镜</a:t>
            </a:r>
          </a:p>
        </p:txBody>
      </p:sp>
    </p:spTree>
    <p:extLst>
      <p:ext uri="{BB962C8B-B14F-4D97-AF65-F5344CB8AC3E}">
        <p14:creationId xmlns:p14="http://schemas.microsoft.com/office/powerpoint/2010/main" val="2136891528"/>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3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3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3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3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3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3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3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fade">
                                      <p:cBhvr>
                                        <p:cTn id="47" dur="3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fade">
                                      <p:cBhvr>
                                        <p:cTn id="52" dur="300"/>
                                        <p:tgtEl>
                                          <p:spTgt spid="3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fade">
                                      <p:cBhvr>
                                        <p:cTn id="57" dur="300"/>
                                        <p:tgtEl>
                                          <p:spTgt spid="3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300"/>
                                        <p:tgtEl>
                                          <p:spTgt spid="3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fade">
                                      <p:cBhvr>
                                        <p:cTn id="67" dur="3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fade">
                                      <p:cBhvr>
                                        <p:cTn id="72" dur="3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1" grpId="0"/>
      <p:bldP spid="22" grpId="0"/>
      <p:bldP spid="23" grpId="0"/>
      <p:bldP spid="24" grpId="0"/>
      <p:bldP spid="25" grpId="0"/>
      <p:bldP spid="26" grpId="0"/>
      <p:bldP spid="27" grpId="0"/>
      <p:bldP spid="32" grpId="0"/>
      <p:bldP spid="33" grpId="0"/>
      <p:bldP spid="34" grpId="0"/>
      <p:bldP spid="35" grpId="0"/>
      <p:bldP spid="36" grpId="0"/>
      <p:bldP spid="3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凸透镜成像的规律和应用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63112" y="1337081"/>
            <a:ext cx="10665775" cy="576248"/>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动态规律                                  </a:t>
            </a:r>
            <a:r>
              <a:rPr lang="en-US" altLang="zh-CN" sz="2400" dirty="0">
                <a:latin typeface="黑体" panose="02010609060101010101" pitchFamily="49" charset="-122"/>
                <a:ea typeface="黑体" panose="02010609060101010101" pitchFamily="49" charset="-122"/>
              </a:rPr>
              <a:t>5.</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dirty="0">
                <a:latin typeface="黑体" panose="02010609060101010101" pitchFamily="49" charset="-122"/>
                <a:ea typeface="黑体" panose="02010609060101010101" pitchFamily="49" charset="-122"/>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en-US" sz="2400" dirty="0">
                <a:latin typeface="黑体" panose="02010609060101010101" pitchFamily="49" charset="-122"/>
                <a:ea typeface="黑体" panose="02010609060101010101" pitchFamily="49" charset="-122"/>
              </a:rPr>
              <a:t>图像（成实像时）</a:t>
            </a:r>
          </a:p>
        </p:txBody>
      </p:sp>
      <p:graphicFrame>
        <p:nvGraphicFramePr>
          <p:cNvPr id="3" name="表格 2">
            <a:extLst>
              <a:ext uri="{FF2B5EF4-FFF2-40B4-BE49-F238E27FC236}">
                <a16:creationId xmlns:a16="http://schemas.microsoft.com/office/drawing/2014/main" xmlns="" id="{E7FA8CCE-B44F-4D97-A7C9-2E67F0EB962A}"/>
              </a:ext>
            </a:extLst>
          </p:cNvPr>
          <p:cNvGraphicFramePr>
            <a:graphicFrameLocks noGrp="1"/>
          </p:cNvGraphicFramePr>
          <p:nvPr>
            <p:extLst>
              <p:ext uri="{D42A27DB-BD31-4B8C-83A1-F6EECF244321}">
                <p14:modId xmlns:p14="http://schemas.microsoft.com/office/powerpoint/2010/main" val="3795572564"/>
              </p:ext>
            </p:extLst>
          </p:nvPr>
        </p:nvGraphicFramePr>
        <p:xfrm>
          <a:off x="1173417" y="2542645"/>
          <a:ext cx="5760000" cy="2520000"/>
        </p:xfrm>
        <a:graphic>
          <a:graphicData uri="http://schemas.openxmlformats.org/drawingml/2006/table">
            <a:tbl>
              <a:tblPr firstRow="1" firstCol="1" bandRow="1">
                <a:tableStyleId>{5C22544A-7EE6-4342-B048-85BDC9FD1C3A}</a:tableStyleId>
              </a:tblPr>
              <a:tblGrid>
                <a:gridCol w="1872000">
                  <a:extLst>
                    <a:ext uri="{9D8B030D-6E8A-4147-A177-3AD203B41FA5}">
                      <a16:colId xmlns:a16="http://schemas.microsoft.com/office/drawing/2014/main" xmlns="" val="2992526026"/>
                    </a:ext>
                  </a:extLst>
                </a:gridCol>
                <a:gridCol w="1296000">
                  <a:extLst>
                    <a:ext uri="{9D8B030D-6E8A-4147-A177-3AD203B41FA5}">
                      <a16:colId xmlns:a16="http://schemas.microsoft.com/office/drawing/2014/main" xmlns="" val="331419677"/>
                    </a:ext>
                  </a:extLst>
                </a:gridCol>
                <a:gridCol w="1296000">
                  <a:extLst>
                    <a:ext uri="{9D8B030D-6E8A-4147-A177-3AD203B41FA5}">
                      <a16:colId xmlns:a16="http://schemas.microsoft.com/office/drawing/2014/main" xmlns="" val="2394604390"/>
                    </a:ext>
                  </a:extLst>
                </a:gridCol>
                <a:gridCol w="1296000">
                  <a:extLst>
                    <a:ext uri="{9D8B030D-6E8A-4147-A177-3AD203B41FA5}">
                      <a16:colId xmlns:a16="http://schemas.microsoft.com/office/drawing/2014/main" xmlns="" val="63227854"/>
                    </a:ext>
                  </a:extLst>
                </a:gridCol>
              </a:tblGrid>
              <a:tr h="504000">
                <a:tc>
                  <a:txBody>
                    <a:bodyPr/>
                    <a:lstStyle/>
                    <a:p>
                      <a:pPr algn="ctr">
                        <a:lnSpc>
                          <a:spcPct val="100000"/>
                        </a:lnSpc>
                        <a:spcAft>
                          <a:spcPts val="0"/>
                        </a:spcAft>
                      </a:pPr>
                      <a:r>
                        <a:rPr lang="en-US" sz="2000" dirty="0">
                          <a:effectLst/>
                          <a:latin typeface="宋体" panose="02010600030101010101" pitchFamily="2" charset="-122"/>
                          <a:ea typeface="宋体" panose="02010600030101010101" pitchFamily="2" charset="-122"/>
                        </a:rPr>
                        <a:t> </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物距</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a:effectLst/>
                          <a:latin typeface="宋体" panose="02010600030101010101" pitchFamily="2" charset="-122"/>
                          <a:ea typeface="宋体" panose="02010600030101010101" pitchFamily="2" charset="-122"/>
                        </a:rPr>
                        <a:t>像距</a:t>
                      </a:r>
                      <a:endParaRPr lang="zh-CN" sz="200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像的大小</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2524565880"/>
                  </a:ext>
                </a:extLst>
              </a:tr>
              <a:tr h="504000">
                <a:tc rowSpan="2">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凸透镜成实像</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增大</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en-US" sz="2000" u="sng"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㉜_______</a:t>
                      </a: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㉝_______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4026090910"/>
                  </a:ext>
                </a:extLst>
              </a:tr>
              <a:tr h="504000">
                <a:tc vMerge="1">
                  <a:txBody>
                    <a:bodyPr/>
                    <a:lstStyle/>
                    <a:p>
                      <a:endParaRPr lang="zh-CN" altLang="en-US"/>
                    </a:p>
                  </a:txBody>
                  <a:tcP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减小</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㉞_______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㉟_______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1198461825"/>
                  </a:ext>
                </a:extLst>
              </a:tr>
              <a:tr h="504000">
                <a:tc rowSpan="2">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凸透镜成虚像</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algn="ctr">
                        <a:lnSpc>
                          <a:spcPct val="100000"/>
                        </a:lnSpc>
                        <a:spcAft>
                          <a:spcPts val="0"/>
                        </a:spcAft>
                      </a:pPr>
                      <a:r>
                        <a:rPr lang="zh-CN" sz="2000">
                          <a:effectLst/>
                          <a:latin typeface="宋体" panose="02010600030101010101" pitchFamily="2" charset="-122"/>
                          <a:ea typeface="宋体" panose="02010600030101010101" pitchFamily="2" charset="-122"/>
                        </a:rPr>
                        <a:t>增大</a:t>
                      </a:r>
                      <a:endParaRPr lang="zh-CN" sz="200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㊱_______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㊲_______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3987880870"/>
                  </a:ext>
                </a:extLst>
              </a:tr>
              <a:tr h="504000">
                <a:tc vMerge="1">
                  <a:txBody>
                    <a:bodyPr/>
                    <a:lstStyle/>
                    <a:p>
                      <a:endParaRPr lang="zh-CN" altLang="en-US"/>
                    </a:p>
                  </a:txBody>
                  <a:tcPr/>
                </a:tc>
                <a:tc>
                  <a:txBody>
                    <a:bodyPr/>
                    <a:lstStyle/>
                    <a:p>
                      <a:pPr algn="ctr">
                        <a:lnSpc>
                          <a:spcPct val="100000"/>
                        </a:lnSpc>
                        <a:spcAft>
                          <a:spcPts val="0"/>
                        </a:spcAft>
                      </a:pPr>
                      <a:r>
                        <a:rPr lang="zh-CN" sz="2000" dirty="0">
                          <a:effectLst/>
                          <a:latin typeface="宋体" panose="02010600030101010101" pitchFamily="2" charset="-122"/>
                          <a:ea typeface="宋体" panose="02010600030101010101" pitchFamily="2" charset="-122"/>
                        </a:rPr>
                        <a:t>减小</a:t>
                      </a:r>
                      <a:endParaRPr lang="zh-CN" sz="20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㊳_______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tc>
                  <a:txBody>
                    <a:bodyPr/>
                    <a:lstStyle/>
                    <a:p>
                      <a:pPr marL="0" algn="ctr" defTabSz="914400" rtl="0" eaLnBrk="1" latinLnBrk="0" hangingPunct="1">
                        <a:lnSpc>
                          <a:spcPct val="100000"/>
                        </a:lnSpc>
                        <a:spcAft>
                          <a:spcPts val="0"/>
                        </a:spcAft>
                      </a:pPr>
                      <a:r>
                        <a:rPr lang="en-US" altLang="zh-CN"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㊴_______</a:t>
                      </a:r>
                      <a:endParaRPr lang="en-US" sz="2000" u="sng" kern="12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xmlns="" val="1655844359"/>
                  </a:ext>
                </a:extLst>
              </a:tr>
            </a:tbl>
          </a:graphicData>
        </a:graphic>
      </p:graphicFrame>
      <p:sp>
        <p:nvSpPr>
          <p:cNvPr id="21" name="矩形 20">
            <a:extLst>
              <a:ext uri="{FF2B5EF4-FFF2-40B4-BE49-F238E27FC236}">
                <a16:creationId xmlns:a16="http://schemas.microsoft.com/office/drawing/2014/main" xmlns="" id="{D3F2EB96-97CF-40C3-B846-3F42B3275B73}"/>
              </a:ext>
            </a:extLst>
          </p:cNvPr>
          <p:cNvSpPr/>
          <p:nvPr/>
        </p:nvSpPr>
        <p:spPr>
          <a:xfrm>
            <a:off x="4728941" y="3070326"/>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p>
        </p:txBody>
      </p:sp>
      <p:sp>
        <p:nvSpPr>
          <p:cNvPr id="29" name="矩形 28">
            <a:extLst>
              <a:ext uri="{FF2B5EF4-FFF2-40B4-BE49-F238E27FC236}">
                <a16:creationId xmlns:a16="http://schemas.microsoft.com/office/drawing/2014/main" xmlns="" id="{F23CD0DB-D293-4571-8B27-729FD94A5F34}"/>
              </a:ext>
            </a:extLst>
          </p:cNvPr>
          <p:cNvSpPr/>
          <p:nvPr/>
        </p:nvSpPr>
        <p:spPr>
          <a:xfrm>
            <a:off x="5972950" y="3070326"/>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p>
        </p:txBody>
      </p:sp>
      <p:sp>
        <p:nvSpPr>
          <p:cNvPr id="30" name="矩形 29">
            <a:extLst>
              <a:ext uri="{FF2B5EF4-FFF2-40B4-BE49-F238E27FC236}">
                <a16:creationId xmlns:a16="http://schemas.microsoft.com/office/drawing/2014/main" xmlns="" id="{89296A6B-0E08-4DA1-A20B-30554CF48303}"/>
              </a:ext>
            </a:extLst>
          </p:cNvPr>
          <p:cNvSpPr/>
          <p:nvPr/>
        </p:nvSpPr>
        <p:spPr>
          <a:xfrm>
            <a:off x="4728940" y="357973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p>
        </p:txBody>
      </p:sp>
      <p:sp>
        <p:nvSpPr>
          <p:cNvPr id="31" name="矩形 30">
            <a:extLst>
              <a:ext uri="{FF2B5EF4-FFF2-40B4-BE49-F238E27FC236}">
                <a16:creationId xmlns:a16="http://schemas.microsoft.com/office/drawing/2014/main" xmlns="" id="{83B64C25-AAE9-47BA-99C9-3E2C59E71159}"/>
              </a:ext>
            </a:extLst>
          </p:cNvPr>
          <p:cNvSpPr/>
          <p:nvPr/>
        </p:nvSpPr>
        <p:spPr>
          <a:xfrm>
            <a:off x="5972949" y="3579735"/>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a:t>
            </a:r>
          </a:p>
        </p:txBody>
      </p:sp>
      <p:sp>
        <p:nvSpPr>
          <p:cNvPr id="38" name="矩形 37">
            <a:extLst>
              <a:ext uri="{FF2B5EF4-FFF2-40B4-BE49-F238E27FC236}">
                <a16:creationId xmlns:a16="http://schemas.microsoft.com/office/drawing/2014/main" xmlns="" id="{33E214A2-76F9-4924-89E3-16DDE4ABF666}"/>
              </a:ext>
            </a:extLst>
          </p:cNvPr>
          <p:cNvSpPr/>
          <p:nvPr/>
        </p:nvSpPr>
        <p:spPr>
          <a:xfrm>
            <a:off x="4728939" y="4077421"/>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p>
        </p:txBody>
      </p:sp>
      <p:sp>
        <p:nvSpPr>
          <p:cNvPr id="39" name="矩形 38">
            <a:extLst>
              <a:ext uri="{FF2B5EF4-FFF2-40B4-BE49-F238E27FC236}">
                <a16:creationId xmlns:a16="http://schemas.microsoft.com/office/drawing/2014/main" xmlns="" id="{5269C76C-BA07-4B9C-825C-17D4B9C5EE10}"/>
              </a:ext>
            </a:extLst>
          </p:cNvPr>
          <p:cNvSpPr/>
          <p:nvPr/>
        </p:nvSpPr>
        <p:spPr>
          <a:xfrm>
            <a:off x="5972949" y="4077421"/>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a:t>
            </a:r>
          </a:p>
        </p:txBody>
      </p:sp>
      <p:sp>
        <p:nvSpPr>
          <p:cNvPr id="40" name="矩形 39">
            <a:extLst>
              <a:ext uri="{FF2B5EF4-FFF2-40B4-BE49-F238E27FC236}">
                <a16:creationId xmlns:a16="http://schemas.microsoft.com/office/drawing/2014/main" xmlns="" id="{56D90B3A-317A-42CD-8EC9-05F7DB945FD9}"/>
              </a:ext>
            </a:extLst>
          </p:cNvPr>
          <p:cNvSpPr/>
          <p:nvPr/>
        </p:nvSpPr>
        <p:spPr>
          <a:xfrm>
            <a:off x="4728939" y="4586830"/>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p>
        </p:txBody>
      </p:sp>
      <p:sp>
        <p:nvSpPr>
          <p:cNvPr id="41" name="矩形 40">
            <a:extLst>
              <a:ext uri="{FF2B5EF4-FFF2-40B4-BE49-F238E27FC236}">
                <a16:creationId xmlns:a16="http://schemas.microsoft.com/office/drawing/2014/main" xmlns="" id="{DA7CABB3-A7AC-43E6-A5D0-8B542EE49BFD}"/>
              </a:ext>
            </a:extLst>
          </p:cNvPr>
          <p:cNvSpPr/>
          <p:nvPr/>
        </p:nvSpPr>
        <p:spPr>
          <a:xfrm>
            <a:off x="5972948" y="4586830"/>
            <a:ext cx="700833" cy="400110"/>
          </a:xfrm>
          <a:prstGeom prst="rect">
            <a:avLst/>
          </a:prstGeom>
        </p:spPr>
        <p:txBody>
          <a:bodyPr wrap="none">
            <a:spAutoFit/>
          </a:bodyPr>
          <a:lstStyle/>
          <a:p>
            <a:r>
              <a:rPr lang="zh-CN" altLang="en-US" sz="20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p>
        </p:txBody>
      </p:sp>
      <p:pic>
        <p:nvPicPr>
          <p:cNvPr id="42" name="18考点帮S69.EPS" descr="id:2147491232;FounderCES">
            <a:extLst>
              <a:ext uri="{FF2B5EF4-FFF2-40B4-BE49-F238E27FC236}">
                <a16:creationId xmlns:a16="http://schemas.microsoft.com/office/drawing/2014/main" xmlns="" id="{CF1D773E-567F-4832-8A2C-052DF35E9550}"/>
              </a:ext>
            </a:extLst>
          </p:cNvPr>
          <p:cNvPicPr>
            <a:picLocks noChangeAspect="1"/>
          </p:cNvPicPr>
          <p:nvPr/>
        </p:nvPicPr>
        <p:blipFill>
          <a:blip r:embed="rId2"/>
          <a:stretch>
            <a:fillRect/>
          </a:stretch>
        </p:blipFill>
        <p:spPr>
          <a:xfrm>
            <a:off x="7954304" y="2361684"/>
            <a:ext cx="3227642" cy="2954970"/>
          </a:xfrm>
          <a:prstGeom prst="rect">
            <a:avLst/>
          </a:prstGeom>
        </p:spPr>
      </p:pic>
      <p:cxnSp>
        <p:nvCxnSpPr>
          <p:cNvPr id="4" name="直接连接符 3">
            <a:extLst>
              <a:ext uri="{FF2B5EF4-FFF2-40B4-BE49-F238E27FC236}">
                <a16:creationId xmlns:a16="http://schemas.microsoft.com/office/drawing/2014/main" xmlns="" id="{52254AA8-2EE0-4963-9817-E7C4D9E862BA}"/>
              </a:ext>
            </a:extLst>
          </p:cNvPr>
          <p:cNvCxnSpPr>
            <a:cxnSpLocks/>
          </p:cNvCxnSpPr>
          <p:nvPr/>
        </p:nvCxnSpPr>
        <p:spPr>
          <a:xfrm>
            <a:off x="7233139" y="1652954"/>
            <a:ext cx="0" cy="356381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4775281"/>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3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300"/>
                                        <p:tgtEl>
                                          <p:spTgt spid="2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3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300"/>
                                        <p:tgtEl>
                                          <p:spTgt spid="3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3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fade">
                                      <p:cBhvr>
                                        <p:cTn id="32" dur="3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fade">
                                      <p:cBhvr>
                                        <p:cTn id="37" dur="3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fade">
                                      <p:cBhvr>
                                        <p:cTn id="42" dur="3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9" grpId="0"/>
      <p:bldP spid="30" grpId="0"/>
      <p:bldP spid="31" grpId="0"/>
      <p:bldP spid="38" grpId="0"/>
      <p:bldP spid="39" grpId="0"/>
      <p:bldP spid="40" grpId="0"/>
      <p:bldP spid="4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凸透镜成像的规律和应用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7434A67F-85DE-4511-894A-E8D983CC33BB}"/>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xmlns="" id="{3DDD6FBB-75BA-473D-AFDE-609CB79C7567}"/>
              </a:ext>
            </a:extLst>
          </p:cNvPr>
          <p:cNvSpPr/>
          <p:nvPr/>
        </p:nvSpPr>
        <p:spPr>
          <a:xfrm>
            <a:off x="757367" y="1633104"/>
            <a:ext cx="10694013" cy="3754489"/>
          </a:xfrm>
          <a:prstGeom prst="rect">
            <a:avLst/>
          </a:prstGeom>
        </p:spPr>
        <p:txBody>
          <a:bodyPr wrap="square">
            <a:spAutoFit/>
          </a:bodyPr>
          <a:lstStyle/>
          <a:p>
            <a:pPr algn="just">
              <a:lnSpc>
                <a:spcPct val="170000"/>
              </a:lnSpc>
            </a:pPr>
            <a:r>
              <a:rPr lang="zh-CN" altLang="en-US" sz="2400"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凸透镜成像的动态规律可以记忆为“成实像时</a:t>
            </a:r>
            <a:r>
              <a:rPr lang="en-US" altLang="zh-CN" sz="2400"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b="1"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物近像远像变大</a:t>
            </a:r>
            <a:r>
              <a:rPr lang="en-US" altLang="zh-CN" sz="2400" b="1"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b="1"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物远像近像变小</a:t>
            </a:r>
            <a:r>
              <a:rPr lang="zh-CN" altLang="en-US" sz="2400"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spc="-12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还可以结合下面的规律进行记忆</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凸透镜不动</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物体成实像或成虚像时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像和物总向同一方向移动</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同一个物体成实像或成虚像时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物体靠近焦点时像距变大</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像也变大</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物体远离焦点时像距变小</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像也变小</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物近焦点</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像大像远</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物远焦点</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像小像近</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凸透镜成像时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光路是可逆的</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4" name="文本框 13">
            <a:extLst>
              <a:ext uri="{FF2B5EF4-FFF2-40B4-BE49-F238E27FC236}">
                <a16:creationId xmlns:a16="http://schemas.microsoft.com/office/drawing/2014/main" xmlns="" id="{FB3D401E-7A80-4E12-8124-357248B13A91}"/>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80276063"/>
      </p:ext>
    </p:extLst>
  </p:cSld>
  <p:clrMapOvr>
    <a:masterClrMapping/>
  </p:clrMapOvr>
  <p:transition spd="med">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凸透镜成像的规律和应用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7434A67F-85DE-4511-894A-E8D983CC33BB}"/>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xmlns="" id="{3DDD6FBB-75BA-473D-AFDE-609CB79C7567}"/>
              </a:ext>
            </a:extLst>
          </p:cNvPr>
          <p:cNvSpPr/>
          <p:nvPr/>
        </p:nvSpPr>
        <p:spPr>
          <a:xfrm>
            <a:off x="757367" y="1633104"/>
            <a:ext cx="10694013" cy="3883755"/>
          </a:xfrm>
          <a:prstGeom prst="rect">
            <a:avLst/>
          </a:prstGeom>
        </p:spPr>
        <p:txBody>
          <a:bodyPr wrap="square">
            <a:spAutoFit/>
          </a:bodyPr>
          <a:lstStyle/>
          <a:p>
            <a:pPr algn="just">
              <a:lnSpc>
                <a:spcPct val="150000"/>
              </a:lnSpc>
            </a:pPr>
            <a:r>
              <a:rPr lang="zh-CN" altLang="en-US" sz="2400" b="1"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r>
              <a:rPr lang="en-US" altLang="zh-CN" sz="2400" b="1"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从主光轴上两倍焦距点处射出的光线经凸透镜折射后通过主光轴上另一侧的两倍焦距点处</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㊵(</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物距等于焦距时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物点发出的光经凸透镜后会聚在另一侧的焦点</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因此不能成像</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㊶(</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凸透镜成虚像时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光路是不可逆的</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㊷(</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看到实像或虚像时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都有实际光线射入了眼睛</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㊸(</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4" name="文本框 13">
            <a:extLst>
              <a:ext uri="{FF2B5EF4-FFF2-40B4-BE49-F238E27FC236}">
                <a16:creationId xmlns:a16="http://schemas.microsoft.com/office/drawing/2014/main" xmlns="" id="{FB3D401E-7A80-4E12-8124-357248B13A91}"/>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a:extLst>
              <a:ext uri="{FF2B5EF4-FFF2-40B4-BE49-F238E27FC236}">
                <a16:creationId xmlns:a16="http://schemas.microsoft.com/office/drawing/2014/main" xmlns="" id="{BEDFFB37-00FC-496C-8912-57DA785EEAFB}"/>
              </a:ext>
            </a:extLst>
          </p:cNvPr>
          <p:cNvSpPr/>
          <p:nvPr/>
        </p:nvSpPr>
        <p:spPr>
          <a:xfrm>
            <a:off x="10834670" y="2809482"/>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1" name="矩形 10">
            <a:extLst>
              <a:ext uri="{FF2B5EF4-FFF2-40B4-BE49-F238E27FC236}">
                <a16:creationId xmlns:a16="http://schemas.microsoft.com/office/drawing/2014/main" xmlns="" id="{89A9398F-F12D-4B2F-8E37-E5C296637BFE}"/>
              </a:ext>
            </a:extLst>
          </p:cNvPr>
          <p:cNvSpPr/>
          <p:nvPr/>
        </p:nvSpPr>
        <p:spPr>
          <a:xfrm>
            <a:off x="10834670" y="3932337"/>
            <a:ext cx="494046"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a:extLst>
              <a:ext uri="{FF2B5EF4-FFF2-40B4-BE49-F238E27FC236}">
                <a16:creationId xmlns:a16="http://schemas.microsoft.com/office/drawing/2014/main" xmlns="" id="{12969917-8B8A-4BBB-A449-3091E88A86A1}"/>
              </a:ext>
            </a:extLst>
          </p:cNvPr>
          <p:cNvSpPr/>
          <p:nvPr/>
        </p:nvSpPr>
        <p:spPr>
          <a:xfrm>
            <a:off x="10813404" y="4493765"/>
            <a:ext cx="494046"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a:extLst>
              <a:ext uri="{FF2B5EF4-FFF2-40B4-BE49-F238E27FC236}">
                <a16:creationId xmlns:a16="http://schemas.microsoft.com/office/drawing/2014/main" xmlns="" id="{5176F64F-34CA-4B21-A447-6BFE83F17A48}"/>
              </a:ext>
            </a:extLst>
          </p:cNvPr>
          <p:cNvSpPr/>
          <p:nvPr/>
        </p:nvSpPr>
        <p:spPr>
          <a:xfrm>
            <a:off x="10813404" y="5032513"/>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extLst>
      <p:ext uri="{BB962C8B-B14F-4D97-AF65-F5344CB8AC3E}">
        <p14:creationId xmlns:p14="http://schemas.microsoft.com/office/powerpoint/2010/main" val="1349562417"/>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3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凸透镜成像的规律和应用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3</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7434A67F-85DE-4511-894A-E8D983CC33BB}"/>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xmlns="" id="{3DDD6FBB-75BA-473D-AFDE-609CB79C7567}"/>
              </a:ext>
            </a:extLst>
          </p:cNvPr>
          <p:cNvSpPr/>
          <p:nvPr/>
        </p:nvSpPr>
        <p:spPr>
          <a:xfrm>
            <a:off x="757367" y="1633104"/>
            <a:ext cx="10694013" cy="3329758"/>
          </a:xfrm>
          <a:prstGeom prst="rect">
            <a:avLst/>
          </a:prstGeom>
        </p:spPr>
        <p:txBody>
          <a:bodyPr wrap="square">
            <a:spAutoFit/>
          </a:bodyPr>
          <a:lstStyle/>
          <a:p>
            <a:pPr algn="just">
              <a:lnSpc>
                <a:spcPct val="150000"/>
              </a:lnSpc>
            </a:pPr>
            <a:r>
              <a:rPr lang="zh-CN" altLang="en-US" sz="2400" b="1"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r>
              <a:rPr lang="en-US" altLang="zh-CN" sz="2400" b="1"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使用半块凸透镜成实像时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光屏上只能出现一半的像</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但像的亮度不变</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㊹(</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字母“</a:t>
            </a:r>
            <a:r>
              <a:rPr lang="en-US" altLang="zh-CN" sz="2400" spc="-1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p</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在凸透镜两倍焦距点处时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成的像为“</a:t>
            </a:r>
            <a:r>
              <a:rPr lang="en-US" altLang="zh-CN" sz="2400" spc="-1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b</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形</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从同一方向观察字母和字母的像</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㊺(</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透过装水的玻璃瓶</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柱面透镜</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观察较远处的字母“</a:t>
            </a:r>
            <a:r>
              <a:rPr lang="en-US" altLang="zh-CN" sz="2400" spc="-1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p</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看到的实像呈“</a:t>
            </a:r>
            <a:r>
              <a:rPr lang="en-US" altLang="zh-CN" sz="2400" spc="-1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d</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形</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㊻(</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4" name="文本框 13">
            <a:extLst>
              <a:ext uri="{FF2B5EF4-FFF2-40B4-BE49-F238E27FC236}">
                <a16:creationId xmlns:a16="http://schemas.microsoft.com/office/drawing/2014/main" xmlns="" id="{FB3D401E-7A80-4E12-8124-357248B13A91}"/>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a:extLst>
              <a:ext uri="{FF2B5EF4-FFF2-40B4-BE49-F238E27FC236}">
                <a16:creationId xmlns:a16="http://schemas.microsoft.com/office/drawing/2014/main" xmlns="" id="{F7C54C7B-7EF8-46F8-ADEC-3F950B6E2E9A}"/>
              </a:ext>
            </a:extLst>
          </p:cNvPr>
          <p:cNvSpPr/>
          <p:nvPr/>
        </p:nvSpPr>
        <p:spPr>
          <a:xfrm>
            <a:off x="10813404" y="2263025"/>
            <a:ext cx="494046"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a:extLst>
              <a:ext uri="{FF2B5EF4-FFF2-40B4-BE49-F238E27FC236}">
                <a16:creationId xmlns:a16="http://schemas.microsoft.com/office/drawing/2014/main" xmlns="" id="{1E0E507A-6D45-4705-A986-3126C31A9318}"/>
              </a:ext>
            </a:extLst>
          </p:cNvPr>
          <p:cNvSpPr/>
          <p:nvPr/>
        </p:nvSpPr>
        <p:spPr>
          <a:xfrm>
            <a:off x="10813404" y="3382110"/>
            <a:ext cx="494046"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a:extLst>
              <a:ext uri="{FF2B5EF4-FFF2-40B4-BE49-F238E27FC236}">
                <a16:creationId xmlns:a16="http://schemas.microsoft.com/office/drawing/2014/main" xmlns="" id="{F8409611-7F6D-4863-86AC-CC12D6C42465}"/>
              </a:ext>
            </a:extLst>
          </p:cNvPr>
          <p:cNvSpPr/>
          <p:nvPr/>
        </p:nvSpPr>
        <p:spPr>
          <a:xfrm>
            <a:off x="10813404" y="4501195"/>
            <a:ext cx="494046"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22776465"/>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3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眼睛和眼镜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4</a:t>
            </a:r>
            <a:endParaRPr lang="zh-CN" altLang="en-US" dirty="0">
              <a:solidFill>
                <a:schemeClr val="bg1"/>
              </a:solidFill>
              <a:sym typeface="+mn-lt"/>
            </a:endParaRPr>
          </a:p>
        </p:txBody>
      </p:sp>
      <p:sp>
        <p:nvSpPr>
          <p:cNvPr id="6" name="矩形 5"/>
          <p:cNvSpPr/>
          <p:nvPr/>
        </p:nvSpPr>
        <p:spPr>
          <a:xfrm>
            <a:off x="763112" y="1337081"/>
            <a:ext cx="10665775" cy="1113766"/>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人眼的构造和成像原理</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如图</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晶状体和角膜的共同作用相当于凸透镜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视网膜相当于光屏</a:t>
            </a:r>
            <a:r>
              <a:rPr lang="en-US" altLang="zh-CN" sz="2400" dirty="0">
                <a:latin typeface="宋体" panose="02010600030101010101" pitchFamily="2" charset="-122"/>
                <a:ea typeface="宋体" panose="02010600030101010101" pitchFamily="2" charset="-122"/>
              </a:rPr>
              <a:t>.</a:t>
            </a:r>
          </a:p>
        </p:txBody>
      </p:sp>
      <p:pic>
        <p:nvPicPr>
          <p:cNvPr id="10" name="18ZKYBWLKDBS32.jpg" descr="id:2147491309;FounderCES">
            <a:extLst>
              <a:ext uri="{FF2B5EF4-FFF2-40B4-BE49-F238E27FC236}">
                <a16:creationId xmlns:a16="http://schemas.microsoft.com/office/drawing/2014/main" xmlns="" id="{0B543320-CE7C-49DC-9506-75E755F746C5}"/>
              </a:ext>
            </a:extLst>
          </p:cNvPr>
          <p:cNvPicPr>
            <a:picLocks noChangeAspect="1"/>
          </p:cNvPicPr>
          <p:nvPr/>
        </p:nvPicPr>
        <p:blipFill>
          <a:blip r:embed="rId2"/>
          <a:stretch>
            <a:fillRect/>
          </a:stretch>
        </p:blipFill>
        <p:spPr>
          <a:xfrm>
            <a:off x="3731845" y="2816225"/>
            <a:ext cx="4728310" cy="2704694"/>
          </a:xfrm>
          <a:prstGeom prst="rect">
            <a:avLst/>
          </a:prstGeom>
        </p:spPr>
      </p:pic>
    </p:spTree>
    <p:extLst>
      <p:ext uri="{BB962C8B-B14F-4D97-AF65-F5344CB8AC3E}">
        <p14:creationId xmlns:p14="http://schemas.microsoft.com/office/powerpoint/2010/main" val="3421702975"/>
      </p:ext>
    </p:extLst>
  </p:cSld>
  <p:clrMapOvr>
    <a:masterClrMapping/>
  </p:clrMapOvr>
  <p:transition spd="med">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眼睛和眼镜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4</a:t>
            </a:r>
            <a:endParaRPr lang="zh-CN" altLang="en-US" dirty="0">
              <a:solidFill>
                <a:schemeClr val="bg1"/>
              </a:solidFill>
              <a:sym typeface="+mn-lt"/>
            </a:endParaRPr>
          </a:p>
        </p:txBody>
      </p:sp>
      <p:sp>
        <p:nvSpPr>
          <p:cNvPr id="6" name="矩形 5"/>
          <p:cNvSpPr/>
          <p:nvPr/>
        </p:nvSpPr>
        <p:spPr>
          <a:xfrm>
            <a:off x="763112" y="1337081"/>
            <a:ext cx="10665775" cy="1667764"/>
          </a:xfrm>
          <a:prstGeom prst="rect">
            <a:avLst/>
          </a:prstGeom>
        </p:spPr>
        <p:txBody>
          <a:bodyPr wrap="square">
            <a:spAutoFit/>
          </a:bodyPr>
          <a:lstStyle/>
          <a:p>
            <a:pPr algn="just">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视物原理</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被观看的物体位于角膜及晶状体这一“凸透镜”的两倍焦距点以外</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光线经过折射</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会聚在视网膜上</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得到一个</a:t>
            </a:r>
            <a:r>
              <a:rPr lang="zh-CN" altLang="en-US" sz="2400" u="sng" dirty="0">
                <a:latin typeface="宋体" panose="02010600030101010101" pitchFamily="2" charset="-122"/>
                <a:ea typeface="宋体" panose="02010600030101010101" pitchFamily="2" charset="-122"/>
              </a:rPr>
              <a:t>㊼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视神经将视觉信号传给大脑</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人就看到了物体</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如下图</a:t>
            </a:r>
            <a:r>
              <a:rPr lang="en-US" altLang="zh-CN" sz="2400" dirty="0">
                <a:latin typeface="宋体" panose="02010600030101010101" pitchFamily="2" charset="-122"/>
                <a:ea typeface="宋体" panose="02010600030101010101" pitchFamily="2" charset="-122"/>
              </a:rPr>
              <a:t>). </a:t>
            </a:r>
          </a:p>
        </p:txBody>
      </p:sp>
      <p:pic>
        <p:nvPicPr>
          <p:cNvPr id="2" name="图片 1">
            <a:extLst>
              <a:ext uri="{FF2B5EF4-FFF2-40B4-BE49-F238E27FC236}">
                <a16:creationId xmlns:a16="http://schemas.microsoft.com/office/drawing/2014/main" xmlns="" id="{AA854A61-8084-4E53-91A6-54A5A8A4989F}"/>
              </a:ext>
            </a:extLst>
          </p:cNvPr>
          <p:cNvPicPr>
            <a:picLocks noChangeAspect="1"/>
          </p:cNvPicPr>
          <p:nvPr/>
        </p:nvPicPr>
        <p:blipFill>
          <a:blip r:embed="rId2"/>
          <a:stretch>
            <a:fillRect/>
          </a:stretch>
        </p:blipFill>
        <p:spPr>
          <a:xfrm>
            <a:off x="1902779" y="3262753"/>
            <a:ext cx="8386440" cy="2831690"/>
          </a:xfrm>
          <a:prstGeom prst="rect">
            <a:avLst/>
          </a:prstGeom>
        </p:spPr>
      </p:pic>
      <p:sp>
        <p:nvSpPr>
          <p:cNvPr id="8" name="矩形 7">
            <a:extLst>
              <a:ext uri="{FF2B5EF4-FFF2-40B4-BE49-F238E27FC236}">
                <a16:creationId xmlns:a16="http://schemas.microsoft.com/office/drawing/2014/main" xmlns="" id="{ED963584-5741-419C-BA6A-7E5E230C8363}"/>
              </a:ext>
            </a:extLst>
          </p:cNvPr>
          <p:cNvSpPr/>
          <p:nvPr/>
        </p:nvSpPr>
        <p:spPr>
          <a:xfrm>
            <a:off x="7282818" y="1963576"/>
            <a:ext cx="2659702"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倒立、缩小的实像</a:t>
            </a:r>
          </a:p>
        </p:txBody>
      </p:sp>
    </p:spTree>
    <p:extLst>
      <p:ext uri="{BB962C8B-B14F-4D97-AF65-F5344CB8AC3E}">
        <p14:creationId xmlns:p14="http://schemas.microsoft.com/office/powerpoint/2010/main" val="357603930"/>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接连接符 33"/>
          <p:cNvCxnSpPr>
            <a:cxnSpLocks/>
          </p:cNvCxnSpPr>
          <p:nvPr/>
        </p:nvCxnSpPr>
        <p:spPr>
          <a:xfrm>
            <a:off x="2467454" y="1772791"/>
            <a:ext cx="0" cy="4053857"/>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75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1669304" y="1211428"/>
            <a:ext cx="1596297" cy="576159"/>
            <a:chOff x="5205047" y="3778051"/>
            <a:chExt cx="1596297" cy="576159"/>
          </a:xfrm>
          <a:solidFill>
            <a:srgbClr val="EE3028"/>
          </a:solidFill>
        </p:grpSpPr>
        <p:sp>
          <p:nvSpPr>
            <p:cNvPr id="5" name="圆角矩形 1">
              <a:hlinkClick r:id="rId2" action="ppaction://hlinksldjump"/>
            </p:cNvPr>
            <p:cNvSpPr/>
            <p:nvPr/>
          </p:nvSpPr>
          <p:spPr>
            <a:xfrm>
              <a:off x="5205047" y="377805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4843" y="386616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3803131" y="1211428"/>
            <a:ext cx="6524625" cy="2270750"/>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透镜</a:t>
            </a:r>
            <a:endParaRPr lang="en-US" altLang="zh-CN" sz="2400" dirty="0">
              <a:solidFill>
                <a:schemeClr val="tx1">
                  <a:lumMod val="85000"/>
                  <a:lumOff val="15000"/>
                </a:schemeClr>
              </a:solidFill>
              <a:latin typeface="+mn-ea"/>
            </a:endParaRPr>
          </a:p>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透镜的光学性质</a:t>
            </a:r>
          </a:p>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3</a:t>
            </a:r>
            <a:r>
              <a:rPr lang="zh-CN" altLang="en-US" sz="2400" dirty="0">
                <a:solidFill>
                  <a:schemeClr val="tx1">
                    <a:lumMod val="85000"/>
                    <a:lumOff val="15000"/>
                  </a:schemeClr>
                </a:solidFill>
                <a:latin typeface="+mn-ea"/>
              </a:rPr>
              <a:t>　凸透镜成像的规律和应用</a:t>
            </a:r>
          </a:p>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4</a:t>
            </a:r>
            <a:r>
              <a:rPr lang="zh-CN" altLang="en-US" sz="2400" dirty="0">
                <a:solidFill>
                  <a:schemeClr val="tx1">
                    <a:lumMod val="85000"/>
                    <a:lumOff val="15000"/>
                  </a:schemeClr>
                </a:solidFill>
                <a:latin typeface="+mn-ea"/>
              </a:rPr>
              <a:t>　眼睛和眼镜</a:t>
            </a:r>
            <a:endParaRPr lang="en-US" altLang="zh-CN" sz="2400" dirty="0">
              <a:solidFill>
                <a:schemeClr val="tx1">
                  <a:lumMod val="85000"/>
                  <a:lumOff val="15000"/>
                </a:schemeClr>
              </a:solidFill>
              <a:latin typeface="+mn-ea"/>
            </a:endParaRPr>
          </a:p>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考点</a:t>
            </a:r>
            <a:r>
              <a:rPr lang="en-US" altLang="zh-CN" sz="2400" dirty="0">
                <a:solidFill>
                  <a:schemeClr val="tx1">
                    <a:lumMod val="85000"/>
                    <a:lumOff val="15000"/>
                  </a:schemeClr>
                </a:solidFill>
                <a:latin typeface="+mn-ea"/>
              </a:rPr>
              <a:t> 5</a:t>
            </a:r>
            <a:r>
              <a:rPr lang="zh-CN" altLang="en-US" sz="2400" dirty="0">
                <a:solidFill>
                  <a:schemeClr val="tx1">
                    <a:lumMod val="85000"/>
                    <a:lumOff val="15000"/>
                  </a:schemeClr>
                </a:solidFill>
                <a:latin typeface="+mn-ea"/>
              </a:rPr>
              <a:t>　显微镜和望远镜</a:t>
            </a:r>
          </a:p>
        </p:txBody>
      </p:sp>
      <p:grpSp>
        <p:nvGrpSpPr>
          <p:cNvPr id="7" name="组合 6"/>
          <p:cNvGrpSpPr/>
          <p:nvPr/>
        </p:nvGrpSpPr>
        <p:grpSpPr>
          <a:xfrm>
            <a:off x="1669304" y="3929850"/>
            <a:ext cx="1596297" cy="576159"/>
            <a:chOff x="5205047" y="3778051"/>
            <a:chExt cx="1596297" cy="576159"/>
          </a:xfrm>
          <a:solidFill>
            <a:srgbClr val="EE3028"/>
          </a:solidFill>
        </p:grpSpPr>
        <p:sp>
          <p:nvSpPr>
            <p:cNvPr id="8" name="圆角矩形 42">
              <a:hlinkClick r:id="rId3" action="ppaction://hlinksldjump"/>
            </p:cNvPr>
            <p:cNvSpPr/>
            <p:nvPr/>
          </p:nvSpPr>
          <p:spPr>
            <a:xfrm>
              <a:off x="5205047" y="377805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4843" y="386616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4" name="文本框 23"/>
          <p:cNvSpPr txBox="1"/>
          <p:nvPr/>
        </p:nvSpPr>
        <p:spPr>
          <a:xfrm>
            <a:off x="3803127" y="3929850"/>
            <a:ext cx="7616240" cy="941155"/>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命题角度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利用透镜的“特殊光线”作成像光路图</a:t>
            </a:r>
          </a:p>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命题角度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凸透镜成像规律及其应用</a:t>
            </a:r>
            <a:endParaRPr lang="en-US" altLang="zh-CN" sz="2400" dirty="0">
              <a:solidFill>
                <a:schemeClr val="tx1">
                  <a:lumMod val="85000"/>
                  <a:lumOff val="15000"/>
                </a:schemeClr>
              </a:solidFill>
              <a:latin typeface="+mn-ea"/>
            </a:endParaRPr>
          </a:p>
        </p:txBody>
      </p:sp>
      <p:grpSp>
        <p:nvGrpSpPr>
          <p:cNvPr id="10" name="组合 9"/>
          <p:cNvGrpSpPr/>
          <p:nvPr/>
        </p:nvGrpSpPr>
        <p:grpSpPr>
          <a:xfrm>
            <a:off x="1669304" y="5318678"/>
            <a:ext cx="1596297" cy="576159"/>
            <a:chOff x="5205047" y="3778051"/>
            <a:chExt cx="1596297" cy="576159"/>
          </a:xfrm>
          <a:solidFill>
            <a:srgbClr val="EE3028"/>
          </a:solidFill>
        </p:grpSpPr>
        <p:sp>
          <p:nvSpPr>
            <p:cNvPr id="11" name="圆角矩形 49">
              <a:hlinkClick r:id="" action="ppaction://noaction"/>
            </p:cNvPr>
            <p:cNvSpPr/>
            <p:nvPr/>
          </p:nvSpPr>
          <p:spPr>
            <a:xfrm>
              <a:off x="5205047" y="377805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4843" y="386616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6" name="文本框 25"/>
          <p:cNvSpPr txBox="1"/>
          <p:nvPr/>
        </p:nvSpPr>
        <p:spPr>
          <a:xfrm>
            <a:off x="3803127" y="5318678"/>
            <a:ext cx="6524625" cy="497957"/>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实验　探究凸透镜的成像规律</a:t>
            </a:r>
            <a:endParaRPr lang="en-US" altLang="zh-CN" sz="2400" dirty="0">
              <a:solidFill>
                <a:schemeClr val="tx1">
                  <a:lumMod val="85000"/>
                  <a:lumOff val="15000"/>
                </a:schemeClr>
              </a:solidFill>
              <a:latin typeface="+mn-ea"/>
            </a:endParaRPr>
          </a:p>
        </p:txBody>
      </p:sp>
    </p:spTree>
  </p:cSld>
  <p:clrMapOvr>
    <a:masterClrMapping/>
  </p:clrMapOvr>
  <p:transition spd="med">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眼睛和眼镜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4</a:t>
            </a:r>
            <a:endParaRPr lang="zh-CN" altLang="en-US" dirty="0">
              <a:solidFill>
                <a:schemeClr val="bg1"/>
              </a:solidFill>
              <a:sym typeface="+mn-lt"/>
            </a:endParaRPr>
          </a:p>
        </p:txBody>
      </p:sp>
      <p:sp>
        <p:nvSpPr>
          <p:cNvPr id="6" name="矩形 5"/>
          <p:cNvSpPr/>
          <p:nvPr/>
        </p:nvSpPr>
        <p:spPr>
          <a:xfrm>
            <a:off x="763112" y="1337081"/>
            <a:ext cx="10665775" cy="2221762"/>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近视眼和远视眼</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近视眼</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近视眼只能看清近处的物体</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看不清远处的物体</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形成原因是晶状体太厚</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折光能力太强</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或眼球在前后方向上太长</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来自远处某点的光会聚在视网膜前方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近视眼可以用</a:t>
            </a:r>
            <a:r>
              <a:rPr lang="zh-CN" altLang="en-US" sz="2400" u="sng" dirty="0">
                <a:latin typeface="宋体" panose="02010600030101010101" pitchFamily="2" charset="-122"/>
                <a:ea typeface="宋体" panose="02010600030101010101" pitchFamily="2" charset="-122"/>
              </a:rPr>
              <a:t>㊽ 　　　　</a:t>
            </a:r>
            <a:r>
              <a:rPr lang="zh-CN" altLang="en-US" sz="2400" dirty="0">
                <a:latin typeface="宋体" panose="02010600030101010101" pitchFamily="2" charset="-122"/>
                <a:ea typeface="宋体" panose="02010600030101010101" pitchFamily="2" charset="-122"/>
              </a:rPr>
              <a:t>矫正</a:t>
            </a:r>
            <a:r>
              <a:rPr lang="en-US" altLang="zh-CN" sz="2400" dirty="0">
                <a:latin typeface="宋体" panose="02010600030101010101" pitchFamily="2" charset="-122"/>
                <a:ea typeface="宋体" panose="02010600030101010101" pitchFamily="2" charset="-122"/>
              </a:rPr>
              <a:t>. </a:t>
            </a:r>
          </a:p>
        </p:txBody>
      </p:sp>
      <p:sp>
        <p:nvSpPr>
          <p:cNvPr id="8" name="矩形 7">
            <a:extLst>
              <a:ext uri="{FF2B5EF4-FFF2-40B4-BE49-F238E27FC236}">
                <a16:creationId xmlns:a16="http://schemas.microsoft.com/office/drawing/2014/main" xmlns="" id="{ED963584-5741-419C-BA6A-7E5E230C8363}"/>
              </a:ext>
            </a:extLst>
          </p:cNvPr>
          <p:cNvSpPr/>
          <p:nvPr/>
        </p:nvSpPr>
        <p:spPr>
          <a:xfrm>
            <a:off x="4164480" y="3062009"/>
            <a:ext cx="111280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凹透镜</a:t>
            </a:r>
          </a:p>
        </p:txBody>
      </p:sp>
      <p:pic>
        <p:nvPicPr>
          <p:cNvPr id="10" name="18考点帮S57.EPS" descr="id:2147491323;FounderCES">
            <a:extLst>
              <a:ext uri="{FF2B5EF4-FFF2-40B4-BE49-F238E27FC236}">
                <a16:creationId xmlns:a16="http://schemas.microsoft.com/office/drawing/2014/main" xmlns="" id="{380CB846-5B77-4616-88DC-E3253675C279}"/>
              </a:ext>
            </a:extLst>
          </p:cNvPr>
          <p:cNvPicPr>
            <a:picLocks noChangeAspect="1"/>
          </p:cNvPicPr>
          <p:nvPr/>
        </p:nvPicPr>
        <p:blipFill>
          <a:blip r:embed="rId2"/>
          <a:stretch>
            <a:fillRect/>
          </a:stretch>
        </p:blipFill>
        <p:spPr>
          <a:xfrm>
            <a:off x="2865119" y="3768730"/>
            <a:ext cx="6461760" cy="2339340"/>
          </a:xfrm>
          <a:prstGeom prst="rect">
            <a:avLst/>
          </a:prstGeom>
        </p:spPr>
      </p:pic>
    </p:spTree>
    <p:extLst>
      <p:ext uri="{BB962C8B-B14F-4D97-AF65-F5344CB8AC3E}">
        <p14:creationId xmlns:p14="http://schemas.microsoft.com/office/powerpoint/2010/main" val="405997642"/>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眼睛和眼镜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4</a:t>
            </a:r>
            <a:endParaRPr lang="zh-CN" altLang="en-US" dirty="0">
              <a:solidFill>
                <a:schemeClr val="bg1"/>
              </a:solidFill>
              <a:sym typeface="+mn-lt"/>
            </a:endParaRPr>
          </a:p>
        </p:txBody>
      </p:sp>
      <p:sp>
        <p:nvSpPr>
          <p:cNvPr id="6" name="矩形 5"/>
          <p:cNvSpPr/>
          <p:nvPr/>
        </p:nvSpPr>
        <p:spPr>
          <a:xfrm>
            <a:off x="763112" y="1337081"/>
            <a:ext cx="10665775" cy="2221762"/>
          </a:xfrm>
          <a:prstGeom prst="rect">
            <a:avLst/>
          </a:prstGeom>
        </p:spPr>
        <p:txBody>
          <a:bodyPr wrap="square">
            <a:spAutoFit/>
          </a:bodyPr>
          <a:lstStyle/>
          <a:p>
            <a:pPr algn="just">
              <a:lnSpc>
                <a:spcPct val="150000"/>
              </a:lnSpc>
            </a:pPr>
            <a:endParaRPr lang="en-US" altLang="zh-CN" sz="2400" dirty="0">
              <a:latin typeface="黑体" panose="02010609060101010101" pitchFamily="49" charset="-122"/>
              <a:ea typeface="黑体" panose="02010609060101010101" pitchFamily="49" charset="-122"/>
            </a:endParaRPr>
          </a:p>
          <a:p>
            <a:pPr algn="just">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远视眼</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远视眼只能看清远处的物体</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看不清近处的物体</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形成原因是晶状体太薄</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折光能力太弱</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或眼球在前后方向上太短</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来自近处某点的光会聚到视网膜后方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远视眼可以用</a:t>
            </a:r>
            <a:r>
              <a:rPr lang="zh-CN" altLang="en-US" sz="2400" u="sng" dirty="0">
                <a:latin typeface="宋体" panose="02010600030101010101" pitchFamily="2" charset="-122"/>
                <a:ea typeface="宋体" panose="02010600030101010101" pitchFamily="2" charset="-122"/>
              </a:rPr>
              <a:t>㊾ 　　　　</a:t>
            </a:r>
            <a:r>
              <a:rPr lang="zh-CN" altLang="en-US" sz="2400" dirty="0">
                <a:latin typeface="宋体" panose="02010600030101010101" pitchFamily="2" charset="-122"/>
                <a:ea typeface="宋体" panose="02010600030101010101" pitchFamily="2" charset="-122"/>
              </a:rPr>
              <a:t>矫正</a:t>
            </a:r>
            <a:r>
              <a:rPr lang="en-US" altLang="zh-CN" sz="2400" dirty="0">
                <a:latin typeface="宋体" panose="02010600030101010101" pitchFamily="2" charset="-122"/>
                <a:ea typeface="宋体" panose="02010600030101010101" pitchFamily="2" charset="-122"/>
              </a:rPr>
              <a:t>. </a:t>
            </a:r>
          </a:p>
        </p:txBody>
      </p:sp>
      <p:sp>
        <p:nvSpPr>
          <p:cNvPr id="8" name="矩形 7">
            <a:extLst>
              <a:ext uri="{FF2B5EF4-FFF2-40B4-BE49-F238E27FC236}">
                <a16:creationId xmlns:a16="http://schemas.microsoft.com/office/drawing/2014/main" xmlns="" id="{ED963584-5741-419C-BA6A-7E5E230C8363}"/>
              </a:ext>
            </a:extLst>
          </p:cNvPr>
          <p:cNvSpPr/>
          <p:nvPr/>
        </p:nvSpPr>
        <p:spPr>
          <a:xfrm>
            <a:off x="4164480" y="3062009"/>
            <a:ext cx="111280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凸透镜</a:t>
            </a:r>
          </a:p>
        </p:txBody>
      </p:sp>
      <p:pic>
        <p:nvPicPr>
          <p:cNvPr id="12" name="18考点帮S58.EPS" descr="id:2147491330;FounderCES">
            <a:extLst>
              <a:ext uri="{FF2B5EF4-FFF2-40B4-BE49-F238E27FC236}">
                <a16:creationId xmlns:a16="http://schemas.microsoft.com/office/drawing/2014/main" xmlns="" id="{D76EF790-2B95-4336-BCD4-3A9CC988EFF2}"/>
              </a:ext>
            </a:extLst>
          </p:cNvPr>
          <p:cNvPicPr>
            <a:picLocks noChangeAspect="1"/>
          </p:cNvPicPr>
          <p:nvPr/>
        </p:nvPicPr>
        <p:blipFill>
          <a:blip r:embed="rId2"/>
          <a:stretch>
            <a:fillRect/>
          </a:stretch>
        </p:blipFill>
        <p:spPr>
          <a:xfrm>
            <a:off x="2899409" y="3768730"/>
            <a:ext cx="6393180" cy="2377440"/>
          </a:xfrm>
          <a:prstGeom prst="rect">
            <a:avLst/>
          </a:prstGeom>
        </p:spPr>
      </p:pic>
    </p:spTree>
    <p:extLst>
      <p:ext uri="{BB962C8B-B14F-4D97-AF65-F5344CB8AC3E}">
        <p14:creationId xmlns:p14="http://schemas.microsoft.com/office/powerpoint/2010/main" val="2691094237"/>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显微镜和望远镜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5</a:t>
            </a:r>
            <a:endParaRPr lang="zh-CN" altLang="en-US" dirty="0">
              <a:solidFill>
                <a:schemeClr val="bg1"/>
              </a:solidFill>
              <a:sym typeface="+mn-lt"/>
            </a:endParaRPr>
          </a:p>
        </p:txBody>
      </p:sp>
      <p:sp>
        <p:nvSpPr>
          <p:cNvPr id="6" name="矩形 5"/>
          <p:cNvSpPr/>
          <p:nvPr/>
        </p:nvSpPr>
        <p:spPr>
          <a:xfrm>
            <a:off x="763112" y="1337081"/>
            <a:ext cx="4992919" cy="2221762"/>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显微镜</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工作原理</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二次成像、两次放大</a:t>
            </a:r>
            <a:r>
              <a:rPr lang="en-US" altLang="zh-CN" sz="24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物镜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成倒立、放大的实像</a:t>
            </a:r>
            <a:r>
              <a:rPr lang="en-US" altLang="zh-CN" sz="24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(3)</a:t>
            </a:r>
            <a:r>
              <a:rPr lang="zh-CN" altLang="en-US" sz="2400" dirty="0">
                <a:latin typeface="宋体" panose="02010600030101010101" pitchFamily="2" charset="-122"/>
                <a:ea typeface="宋体" panose="02010600030101010101" pitchFamily="2" charset="-122"/>
              </a:rPr>
              <a:t>目镜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成正立、放大的虚像</a:t>
            </a:r>
            <a:r>
              <a:rPr lang="en-US" altLang="zh-CN" sz="2400" dirty="0">
                <a:latin typeface="宋体" panose="02010600030101010101" pitchFamily="2" charset="-122"/>
                <a:ea typeface="宋体" panose="02010600030101010101" pitchFamily="2" charset="-122"/>
              </a:rPr>
              <a:t>.</a:t>
            </a:r>
          </a:p>
        </p:txBody>
      </p:sp>
      <p:sp>
        <p:nvSpPr>
          <p:cNvPr id="10" name="圆角矩形 36">
            <a:extLst>
              <a:ext uri="{FF2B5EF4-FFF2-40B4-BE49-F238E27FC236}">
                <a16:creationId xmlns:a16="http://schemas.microsoft.com/office/drawing/2014/main" xmlns="" id="{2CFBBA7E-0C68-43DC-9554-5B74C312BC5D}"/>
              </a:ext>
            </a:extLst>
          </p:cNvPr>
          <p:cNvSpPr/>
          <p:nvPr/>
        </p:nvSpPr>
        <p:spPr>
          <a:xfrm>
            <a:off x="542806" y="4147708"/>
            <a:ext cx="11106387" cy="1610151"/>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xmlns="" id="{A3AE176B-DC66-43E2-BF74-041B57A386FD}"/>
              </a:ext>
            </a:extLst>
          </p:cNvPr>
          <p:cNvSpPr/>
          <p:nvPr/>
        </p:nvSpPr>
        <p:spPr>
          <a:xfrm>
            <a:off x="748994" y="4483640"/>
            <a:ext cx="10694013" cy="1113766"/>
          </a:xfrm>
          <a:prstGeom prst="rect">
            <a:avLst/>
          </a:prstGeom>
        </p:spPr>
        <p:txBody>
          <a:bodyPr wrap="square">
            <a:spAutoFit/>
          </a:bodyPr>
          <a:lstStyle/>
          <a:p>
            <a:pPr algn="just">
              <a:lnSpc>
                <a:spcPct val="150000"/>
              </a:lnSpc>
            </a:pPr>
            <a:r>
              <a:rPr lang="zh-CN" altLang="en-US" sz="2400" b="1"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r>
              <a:rPr lang="en-US" altLang="zh-CN" sz="2400" b="1"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望远镜成的是放大的像</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㊿(</a:t>
            </a:r>
            <a:r>
              <a:rPr lang="zh-CN" altLang="en-US"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3" name="文本框 12">
            <a:extLst>
              <a:ext uri="{FF2B5EF4-FFF2-40B4-BE49-F238E27FC236}">
                <a16:creationId xmlns:a16="http://schemas.microsoft.com/office/drawing/2014/main" xmlns="" id="{CF91F29C-C44C-4E9F-BBA7-1BE1E4062381}"/>
              </a:ext>
            </a:extLst>
          </p:cNvPr>
          <p:cNvSpPr txBox="1"/>
          <p:nvPr/>
        </p:nvSpPr>
        <p:spPr>
          <a:xfrm>
            <a:off x="845701" y="3754442"/>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4" name="矩形 13">
            <a:extLst>
              <a:ext uri="{FF2B5EF4-FFF2-40B4-BE49-F238E27FC236}">
                <a16:creationId xmlns:a16="http://schemas.microsoft.com/office/drawing/2014/main" xmlns="" id="{3207CB6C-A187-4584-AF21-31F3D1F260F1}"/>
              </a:ext>
            </a:extLst>
          </p:cNvPr>
          <p:cNvSpPr/>
          <p:nvPr/>
        </p:nvSpPr>
        <p:spPr>
          <a:xfrm>
            <a:off x="10805031" y="5135741"/>
            <a:ext cx="494046"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7" name="矩形 16">
            <a:extLst>
              <a:ext uri="{FF2B5EF4-FFF2-40B4-BE49-F238E27FC236}">
                <a16:creationId xmlns:a16="http://schemas.microsoft.com/office/drawing/2014/main" xmlns="" id="{52FE5B33-BBA8-4E83-AF94-A265D114B14A}"/>
              </a:ext>
            </a:extLst>
          </p:cNvPr>
          <p:cNvSpPr/>
          <p:nvPr/>
        </p:nvSpPr>
        <p:spPr>
          <a:xfrm>
            <a:off x="6435969" y="1337081"/>
            <a:ext cx="4992919" cy="2221762"/>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望远镜</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开普勒望远镜</a:t>
            </a:r>
            <a:r>
              <a:rPr lang="en-US" altLang="zh-CN" sz="2400" dirty="0">
                <a:latin typeface="黑体" panose="02010609060101010101" pitchFamily="49" charset="-122"/>
                <a:ea typeface="黑体" panose="02010609060101010101" pitchFamily="49" charset="-122"/>
              </a:rPr>
              <a:t>)</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工作原理</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二次成像、增大视角</a:t>
            </a:r>
            <a:r>
              <a:rPr lang="en-US" altLang="zh-CN" sz="24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物镜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成倒立、缩小的实像</a:t>
            </a:r>
            <a:r>
              <a:rPr lang="en-US" altLang="zh-CN" sz="24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(3)</a:t>
            </a:r>
            <a:r>
              <a:rPr lang="zh-CN" altLang="en-US" sz="2400" dirty="0">
                <a:latin typeface="宋体" panose="02010600030101010101" pitchFamily="2" charset="-122"/>
                <a:ea typeface="宋体" panose="02010600030101010101" pitchFamily="2" charset="-122"/>
              </a:rPr>
              <a:t>目镜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成正立、放大的虚像</a:t>
            </a:r>
            <a:r>
              <a:rPr lang="en-US" altLang="zh-CN" sz="2400" dirty="0">
                <a:latin typeface="宋体" panose="02010600030101010101" pitchFamily="2" charset="-122"/>
                <a:ea typeface="宋体" panose="02010600030101010101" pitchFamily="2" charset="-122"/>
              </a:rPr>
              <a:t>.</a:t>
            </a:r>
          </a:p>
        </p:txBody>
      </p:sp>
      <p:cxnSp>
        <p:nvCxnSpPr>
          <p:cNvPr id="3" name="直接连接符 2">
            <a:extLst>
              <a:ext uri="{FF2B5EF4-FFF2-40B4-BE49-F238E27FC236}">
                <a16:creationId xmlns:a16="http://schemas.microsoft.com/office/drawing/2014/main" xmlns="" id="{B6E31D95-0B9F-4933-A92B-B2DB32F3CB71}"/>
              </a:ext>
            </a:extLst>
          </p:cNvPr>
          <p:cNvCxnSpPr>
            <a:cxnSpLocks/>
          </p:cNvCxnSpPr>
          <p:nvPr/>
        </p:nvCxnSpPr>
        <p:spPr>
          <a:xfrm>
            <a:off x="5990492" y="1641232"/>
            <a:ext cx="0" cy="1799491"/>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770516"/>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3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3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animBg="1"/>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5268750"/>
          </a:xfrm>
          <a:prstGeom prst="rect">
            <a:avLst/>
          </a:prstGeom>
        </p:spPr>
        <p:txBody>
          <a:bodyPr wrap="square">
            <a:spAutoFit/>
          </a:bodyPr>
          <a:lstStyle/>
          <a:p>
            <a:pPr algn="just">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　</a:t>
            </a:r>
            <a:r>
              <a:rPr lang="en-US" altLang="zh-CN" sz="2400" dirty="0">
                <a:latin typeface="仿宋" panose="02010609060101010101" pitchFamily="49" charset="-122"/>
                <a:ea typeface="仿宋" panose="02010609060101010101" pitchFamily="49" charset="-122"/>
              </a:rPr>
              <a:t>[2010</a:t>
            </a:r>
            <a:r>
              <a:rPr lang="zh-CN" altLang="en-US" sz="2400" dirty="0">
                <a:latin typeface="仿宋" panose="02010609060101010101" pitchFamily="49" charset="-122"/>
                <a:ea typeface="仿宋" panose="02010609060101010101" pitchFamily="49" charset="-122"/>
              </a:rPr>
              <a:t>安徽</a:t>
            </a:r>
            <a:r>
              <a:rPr lang="en-US" altLang="zh-CN" sz="2400" dirty="0">
                <a:latin typeface="仿宋" panose="02010609060101010101" pitchFamily="49" charset="-122"/>
                <a:ea typeface="仿宋" panose="02010609060101010101" pitchFamily="49" charset="-122"/>
              </a:rPr>
              <a:t>,10]</a:t>
            </a:r>
            <a:r>
              <a:rPr lang="zh-CN" altLang="en-US" sz="2400" dirty="0">
                <a:latin typeface="宋体" panose="02010600030101010101" pitchFamily="2" charset="-122"/>
                <a:ea typeface="宋体" panose="02010600030101010101" pitchFamily="2" charset="-122"/>
              </a:rPr>
              <a:t>凸透镜成像规律可以通过画光路图去理解</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在光路图中凸透镜用图甲表示</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dirty="0">
                <a:latin typeface="宋体" panose="02010600030101010101" pitchFamily="2" charset="-122"/>
                <a:ea typeface="宋体" panose="02010600030101010101" pitchFamily="2" charset="-122"/>
              </a:rPr>
              <a:t>点为光心</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rPr>
              <a:t>为其焦点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图乙是运用经过凸透镜的两条特殊光线</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所画物体</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AB</a:t>
            </a:r>
            <a:r>
              <a:rPr lang="zh-CN" altLang="en-US" sz="2400" dirty="0">
                <a:latin typeface="宋体" panose="02010600030101010101" pitchFamily="2" charset="-122"/>
                <a:ea typeface="宋体" panose="02010600030101010101" pitchFamily="2" charset="-122"/>
              </a:rPr>
              <a:t>经凸透镜成的像</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A′B′</a:t>
            </a:r>
            <a:r>
              <a:rPr lang="zh-CN" altLang="en-US" sz="2400" dirty="0">
                <a:latin typeface="宋体" panose="02010600030101010101" pitchFamily="2" charset="-122"/>
                <a:ea typeface="宋体" panose="02010600030101010101" pitchFamily="2" charset="-122"/>
              </a:rPr>
              <a:t>的光路图</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请参照图乙</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在图丙中画出物体</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CD</a:t>
            </a:r>
            <a:r>
              <a:rPr lang="zh-CN" altLang="en-US" sz="2400" dirty="0">
                <a:latin typeface="宋体" panose="02010600030101010101" pitchFamily="2" charset="-122"/>
                <a:ea typeface="宋体" panose="02010600030101010101" pitchFamily="2" charset="-122"/>
              </a:rPr>
              <a:t>经过凸透镜所成的像</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C′D′</a:t>
            </a:r>
            <a:r>
              <a:rPr lang="zh-CN" altLang="en-US" sz="2400" dirty="0">
                <a:latin typeface="宋体" panose="02010600030101010101" pitchFamily="2" charset="-122"/>
                <a:ea typeface="宋体" panose="02010600030101010101" pitchFamily="2" charset="-122"/>
              </a:rPr>
              <a:t>的光路图</a:t>
            </a:r>
            <a:r>
              <a:rPr lang="en-US" altLang="zh-CN" sz="2400" dirty="0">
                <a:latin typeface="宋体" panose="02010600030101010101" pitchFamily="2" charset="-122"/>
                <a:ea typeface="宋体" panose="02010600030101010101" pitchFamily="2" charset="-122"/>
              </a:rPr>
              <a:t>. </a:t>
            </a: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1200" dirty="0">
              <a:latin typeface="宋体" panose="02010600030101010101" pitchFamily="2" charset="-122"/>
              <a:ea typeface="宋体" panose="02010600030101010101" pitchFamily="2" charset="-122"/>
            </a:endParaRPr>
          </a:p>
          <a:p>
            <a:pPr algn="just">
              <a:lnSpc>
                <a:spcPct val="15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思路分析</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a:t>
            </a:r>
            <a:r>
              <a:rPr lang="zh-CN" altLang="en-US" sz="2400" dirty="0">
                <a:latin typeface="楷体" panose="02010609060101010101" pitchFamily="49" charset="-122"/>
                <a:ea typeface="楷体" panose="02010609060101010101" pitchFamily="49" charset="-122"/>
              </a:rPr>
              <a:t>关键是找到物点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C</a:t>
            </a:r>
            <a:r>
              <a:rPr lang="zh-CN" altLang="en-US" sz="2400" dirty="0">
                <a:latin typeface="楷体" panose="02010609060101010101" pitchFamily="49" charset="-122"/>
                <a:ea typeface="楷体" panose="02010609060101010101" pitchFamily="49" charset="-122"/>
              </a:rPr>
              <a:t>所成的像点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C'</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该点是物点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C</a:t>
            </a:r>
            <a:r>
              <a:rPr lang="zh-CN" altLang="en-US" sz="2400" dirty="0">
                <a:latin typeface="楷体" panose="02010609060101010101" pitchFamily="49" charset="-122"/>
                <a:ea typeface="楷体" panose="02010609060101010101" pitchFamily="49" charset="-122"/>
              </a:rPr>
              <a:t>发出的两条光线经凸透镜折射后的交点</a:t>
            </a:r>
            <a:r>
              <a:rPr lang="en-US" altLang="zh-CN" sz="2400" dirty="0">
                <a:latin typeface="楷体" panose="02010609060101010101" pitchFamily="49" charset="-122"/>
                <a:ea typeface="楷体" panose="02010609060101010101" pitchFamily="49" charset="-122"/>
              </a:rPr>
              <a:t>.</a:t>
            </a:r>
          </a:p>
        </p:txBody>
      </p:sp>
      <p:pic>
        <p:nvPicPr>
          <p:cNvPr id="11" name="18考点帮S59.jpg" descr="id:2147491386;FounderCES">
            <a:extLst>
              <a:ext uri="{FF2B5EF4-FFF2-40B4-BE49-F238E27FC236}">
                <a16:creationId xmlns:a16="http://schemas.microsoft.com/office/drawing/2014/main" xmlns="" id="{06E83AC1-B781-4DBA-BBE1-251EF0CF750A}"/>
              </a:ext>
            </a:extLst>
          </p:cNvPr>
          <p:cNvPicPr>
            <a:picLocks noChangeAspect="1"/>
          </p:cNvPicPr>
          <p:nvPr/>
        </p:nvPicPr>
        <p:blipFill rotWithShape="1">
          <a:blip r:embed="rId2"/>
          <a:srcRect b="56332"/>
          <a:stretch/>
        </p:blipFill>
        <p:spPr>
          <a:xfrm>
            <a:off x="1010082" y="3764354"/>
            <a:ext cx="5754624" cy="1605718"/>
          </a:xfrm>
          <a:prstGeom prst="rect">
            <a:avLst/>
          </a:prstGeom>
        </p:spPr>
      </p:pic>
      <p:pic>
        <p:nvPicPr>
          <p:cNvPr id="12" name="18考点帮S59.jpg" descr="id:2147491386;FounderCES">
            <a:extLst>
              <a:ext uri="{FF2B5EF4-FFF2-40B4-BE49-F238E27FC236}">
                <a16:creationId xmlns:a16="http://schemas.microsoft.com/office/drawing/2014/main" xmlns="" id="{BC33047F-26B0-45D8-B2C5-DD60032F2584}"/>
              </a:ext>
            </a:extLst>
          </p:cNvPr>
          <p:cNvPicPr>
            <a:picLocks noChangeAspect="1"/>
          </p:cNvPicPr>
          <p:nvPr/>
        </p:nvPicPr>
        <p:blipFill rotWithShape="1">
          <a:blip r:embed="rId2"/>
          <a:srcRect l="15733" t="46089" r="33420"/>
          <a:stretch/>
        </p:blipFill>
        <p:spPr>
          <a:xfrm>
            <a:off x="7127632" y="3591092"/>
            <a:ext cx="2743200" cy="1858459"/>
          </a:xfrm>
          <a:prstGeom prst="rect">
            <a:avLst/>
          </a:prstGeom>
        </p:spPr>
      </p:pic>
      <p:pic>
        <p:nvPicPr>
          <p:cNvPr id="13" name="AWWL1-15.jpg" descr="id:2147504051;FounderCES">
            <a:extLst>
              <a:ext uri="{FF2B5EF4-FFF2-40B4-BE49-F238E27FC236}">
                <a16:creationId xmlns:a16="http://schemas.microsoft.com/office/drawing/2014/main" xmlns="" id="{42C89C0F-1AC8-483F-BB4D-1CB718D6BD81}"/>
              </a:ext>
            </a:extLst>
          </p:cNvPr>
          <p:cNvPicPr>
            <a:picLocks noChangeAspect="1"/>
          </p:cNvPicPr>
          <p:nvPr/>
        </p:nvPicPr>
        <p:blipFill>
          <a:blip r:embed="rId3"/>
          <a:stretch>
            <a:fillRect/>
          </a:stretch>
        </p:blipFill>
        <p:spPr>
          <a:xfrm>
            <a:off x="6870213" y="3515967"/>
            <a:ext cx="4506133" cy="1560698"/>
          </a:xfrm>
          <a:prstGeom prst="rect">
            <a:avLst/>
          </a:prstGeom>
        </p:spPr>
      </p:pic>
    </p:spTree>
    <p:extLst>
      <p:ext uri="{BB962C8B-B14F-4D97-AF65-F5344CB8AC3E}">
        <p14:creationId xmlns:p14="http://schemas.microsoft.com/office/powerpoint/2010/main" val="3213502124"/>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1130246"/>
          </a:xfrm>
          <a:prstGeom prst="rect">
            <a:avLst/>
          </a:prstGeom>
        </p:spPr>
        <p:txBody>
          <a:bodyPr wrap="square">
            <a:spAutoFit/>
          </a:bodyPr>
          <a:lstStyle/>
          <a:p>
            <a:pPr algn="just">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　</a:t>
            </a:r>
            <a:r>
              <a:rPr lang="zh-CN" altLang="en-US" sz="2400" dirty="0">
                <a:latin typeface="宋体" panose="02010600030101010101" pitchFamily="2" charset="-122"/>
                <a:ea typeface="宋体" panose="02010600030101010101" pitchFamily="2" charset="-122"/>
              </a:rPr>
              <a:t>如图</a:t>
            </a:r>
            <a:r>
              <a:rPr lang="en-US" altLang="zh-CN" sz="2400" dirty="0">
                <a:latin typeface="宋体" panose="02010600030101010101" pitchFamily="2" charset="-122"/>
                <a:ea typeface="宋体" panose="02010600030101010101" pitchFamily="2" charset="-122"/>
              </a:rPr>
              <a: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dirty="0">
                <a:latin typeface="宋体" panose="02010600030101010101" pitchFamily="2" charset="-122"/>
                <a:ea typeface="宋体" panose="02010600030101010101" pitchFamily="2" charset="-122"/>
              </a:rPr>
              <a:t>表示凸透镜</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MN</a:t>
            </a:r>
            <a:r>
              <a:rPr lang="zh-CN" altLang="en-US" sz="2400" dirty="0">
                <a:latin typeface="宋体" panose="02010600030101010101" pitchFamily="2" charset="-122"/>
                <a:ea typeface="宋体" panose="02010600030101010101" pitchFamily="2" charset="-122"/>
              </a:rPr>
              <a:t>为主光轴</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dirty="0">
                <a:latin typeface="宋体" panose="02010600030101010101" pitchFamily="2" charset="-122"/>
                <a:ea typeface="宋体" panose="02010600030101010101" pitchFamily="2" charset="-122"/>
              </a:rPr>
              <a:t>点为光心</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rPr>
              <a:t>为焦点</a:t>
            </a:r>
            <a:r>
              <a:rPr lang="en-US" altLang="zh-CN"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S′</a:t>
            </a:r>
            <a:r>
              <a:rPr lang="zh-CN" altLang="en-US" sz="2400" dirty="0">
                <a:latin typeface="宋体" panose="02010600030101010101" pitchFamily="2" charset="-122"/>
                <a:ea typeface="宋体" panose="02010600030101010101" pitchFamily="2" charset="-122"/>
              </a:rPr>
              <a:t>为</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S</a:t>
            </a:r>
            <a:r>
              <a:rPr lang="zh-CN" altLang="en-US" sz="2400" dirty="0">
                <a:latin typeface="宋体" panose="02010600030101010101" pitchFamily="2" charset="-122"/>
                <a:ea typeface="宋体" panose="02010600030101010101" pitchFamily="2" charset="-122"/>
              </a:rPr>
              <a:t>发出的光线经凸透镜折射后形成的像点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请通过作图找到物点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S</a:t>
            </a:r>
            <a:r>
              <a:rPr lang="en-US" altLang="zh-CN" sz="2400" dirty="0">
                <a:latin typeface="宋体" panose="02010600030101010101" pitchFamily="2" charset="-122"/>
                <a:ea typeface="宋体" panose="02010600030101010101" pitchFamily="2" charset="-122"/>
              </a:rPr>
              <a:t>.</a:t>
            </a:r>
          </a:p>
        </p:txBody>
      </p:sp>
      <p:pic>
        <p:nvPicPr>
          <p:cNvPr id="8" name="18考点帮S63.EPS" descr="id:2147491400;FounderCES">
            <a:extLst>
              <a:ext uri="{FF2B5EF4-FFF2-40B4-BE49-F238E27FC236}">
                <a16:creationId xmlns:a16="http://schemas.microsoft.com/office/drawing/2014/main" xmlns="" id="{F12FF026-DF21-4108-9492-DD6CE6036ADE}"/>
              </a:ext>
            </a:extLst>
          </p:cNvPr>
          <p:cNvPicPr>
            <a:picLocks noChangeAspect="1"/>
          </p:cNvPicPr>
          <p:nvPr/>
        </p:nvPicPr>
        <p:blipFill>
          <a:blip r:embed="rId2"/>
          <a:stretch>
            <a:fillRect/>
          </a:stretch>
        </p:blipFill>
        <p:spPr>
          <a:xfrm>
            <a:off x="1827918" y="3152456"/>
            <a:ext cx="3600450" cy="1733550"/>
          </a:xfrm>
          <a:prstGeom prst="rect">
            <a:avLst/>
          </a:prstGeom>
        </p:spPr>
      </p:pic>
      <p:pic>
        <p:nvPicPr>
          <p:cNvPr id="10" name="主书EPS提分特训图23-1彩.EPS" descr="id:2147504072;FounderCES">
            <a:extLst>
              <a:ext uri="{FF2B5EF4-FFF2-40B4-BE49-F238E27FC236}">
                <a16:creationId xmlns:a16="http://schemas.microsoft.com/office/drawing/2014/main" xmlns="" id="{354AA9C8-A985-40D0-B29C-8DEE3EDA09A5}"/>
              </a:ext>
            </a:extLst>
          </p:cNvPr>
          <p:cNvPicPr>
            <a:picLocks noChangeAspect="1"/>
          </p:cNvPicPr>
          <p:nvPr/>
        </p:nvPicPr>
        <p:blipFill>
          <a:blip r:embed="rId3"/>
          <a:stretch>
            <a:fillRect/>
          </a:stretch>
        </p:blipFill>
        <p:spPr>
          <a:xfrm>
            <a:off x="6763634" y="3257231"/>
            <a:ext cx="3352800" cy="1628775"/>
          </a:xfrm>
          <a:prstGeom prst="rect">
            <a:avLst/>
          </a:prstGeom>
        </p:spPr>
      </p:pic>
    </p:spTree>
    <p:extLst>
      <p:ext uri="{BB962C8B-B14F-4D97-AF65-F5344CB8AC3E}">
        <p14:creationId xmlns:p14="http://schemas.microsoft.com/office/powerpoint/2010/main" val="948206416"/>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1667764"/>
          </a:xfrm>
          <a:prstGeom prst="rect">
            <a:avLst/>
          </a:prstGeom>
        </p:spPr>
        <p:txBody>
          <a:bodyPr wrap="square">
            <a:spAutoFit/>
          </a:bodyPr>
          <a:lstStyle/>
          <a:p>
            <a:pPr algn="just">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　</a:t>
            </a:r>
            <a:r>
              <a:rPr lang="zh-CN" altLang="en-US" sz="2400" dirty="0">
                <a:latin typeface="宋体" panose="02010600030101010101" pitchFamily="2" charset="-122"/>
                <a:ea typeface="宋体" panose="02010600030101010101" pitchFamily="2" charset="-122"/>
              </a:rPr>
              <a:t>如图所示</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在“探究凸透镜成像规律”的实验中</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通过凸透镜可观测到物体正立、放大的虚像</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A′B′</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已知凸透镜</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dirty="0">
                <a:latin typeface="宋体" panose="02010600030101010101" pitchFamily="2" charset="-122"/>
                <a:ea typeface="宋体" panose="02010600030101010101" pitchFamily="2" charset="-122"/>
              </a:rPr>
              <a:t>的光心</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dirty="0">
                <a:latin typeface="宋体" panose="02010600030101010101" pitchFamily="2" charset="-122"/>
                <a:ea typeface="宋体" panose="02010600030101010101" pitchFamily="2" charset="-122"/>
              </a:rPr>
              <a:t>和右侧焦点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rPr>
              <a:t>的位置</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试通过作图确定物体的位置和大小</a:t>
            </a:r>
            <a:r>
              <a:rPr lang="en-US" altLang="zh-CN" sz="2400" dirty="0">
                <a:latin typeface="宋体" panose="02010600030101010101" pitchFamily="2" charset="-122"/>
                <a:ea typeface="宋体" panose="02010600030101010101" pitchFamily="2" charset="-122"/>
              </a:rPr>
              <a:t>.</a:t>
            </a:r>
          </a:p>
        </p:txBody>
      </p:sp>
      <p:pic>
        <p:nvPicPr>
          <p:cNvPr id="11" name="主书EPS提分特训图16.EPS" descr="id:2147491414;FounderCES">
            <a:extLst>
              <a:ext uri="{FF2B5EF4-FFF2-40B4-BE49-F238E27FC236}">
                <a16:creationId xmlns:a16="http://schemas.microsoft.com/office/drawing/2014/main" xmlns="" id="{68D0F892-5100-4684-9F32-7F7BB423A0D1}"/>
              </a:ext>
            </a:extLst>
          </p:cNvPr>
          <p:cNvPicPr>
            <a:picLocks noChangeAspect="1"/>
          </p:cNvPicPr>
          <p:nvPr/>
        </p:nvPicPr>
        <p:blipFill>
          <a:blip r:embed="rId2"/>
          <a:stretch>
            <a:fillRect/>
          </a:stretch>
        </p:blipFill>
        <p:spPr>
          <a:xfrm>
            <a:off x="2091934" y="3193122"/>
            <a:ext cx="3714750" cy="2619375"/>
          </a:xfrm>
          <a:prstGeom prst="rect">
            <a:avLst/>
          </a:prstGeom>
        </p:spPr>
      </p:pic>
      <p:pic>
        <p:nvPicPr>
          <p:cNvPr id="12" name="主书EPS提分特训图25.EPS" descr="id:2147504093;FounderCES">
            <a:extLst>
              <a:ext uri="{FF2B5EF4-FFF2-40B4-BE49-F238E27FC236}">
                <a16:creationId xmlns:a16="http://schemas.microsoft.com/office/drawing/2014/main" xmlns="" id="{B2E10AB0-E05C-4F04-9849-049AAAB637E4}"/>
              </a:ext>
            </a:extLst>
          </p:cNvPr>
          <p:cNvPicPr>
            <a:picLocks noChangeAspect="1"/>
          </p:cNvPicPr>
          <p:nvPr/>
        </p:nvPicPr>
        <p:blipFill>
          <a:blip r:embed="rId3"/>
          <a:stretch>
            <a:fillRect/>
          </a:stretch>
        </p:blipFill>
        <p:spPr>
          <a:xfrm>
            <a:off x="6385318" y="3226825"/>
            <a:ext cx="3924300" cy="2505075"/>
          </a:xfrm>
          <a:prstGeom prst="rect">
            <a:avLst/>
          </a:prstGeom>
        </p:spPr>
      </p:pic>
    </p:spTree>
    <p:extLst>
      <p:ext uri="{BB962C8B-B14F-4D97-AF65-F5344CB8AC3E}">
        <p14:creationId xmlns:p14="http://schemas.microsoft.com/office/powerpoint/2010/main" val="2175664215"/>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D7A9B30E-6C2C-43F1-9E79-024CFD4C4947}"/>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xmlns="" id="{CB817F73-DF67-4B49-B514-A86DF3364131}"/>
              </a:ext>
            </a:extLst>
          </p:cNvPr>
          <p:cNvSpPr/>
          <p:nvPr/>
        </p:nvSpPr>
        <p:spPr>
          <a:xfrm>
            <a:off x="757367" y="1551043"/>
            <a:ext cx="10694013" cy="559769"/>
          </a:xfrm>
          <a:prstGeom prst="rect">
            <a:avLst/>
          </a:prstGeom>
        </p:spPr>
        <p:txBody>
          <a:bodyPr wrap="square">
            <a:spAutoFit/>
          </a:bodyPr>
          <a:lstStyle/>
          <a:p>
            <a:pPr algn="ctr">
              <a:lnSpc>
                <a:spcPct val="150000"/>
              </a:lnSpc>
            </a:pP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凸透镜成像光路的作法</a:t>
            </a:r>
          </a:p>
        </p:txBody>
      </p:sp>
      <p:sp>
        <p:nvSpPr>
          <p:cNvPr id="11" name="文本框 10">
            <a:extLst>
              <a:ext uri="{FF2B5EF4-FFF2-40B4-BE49-F238E27FC236}">
                <a16:creationId xmlns:a16="http://schemas.microsoft.com/office/drawing/2014/main" xmlns="" id="{5FDDF866-75AF-4712-8B7B-60E0749C11FB}"/>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12" name="18考点帮S61.EPS" descr="id:2147491463;FounderCES">
            <a:extLst>
              <a:ext uri="{FF2B5EF4-FFF2-40B4-BE49-F238E27FC236}">
                <a16:creationId xmlns:a16="http://schemas.microsoft.com/office/drawing/2014/main" xmlns="" id="{1495EA08-3E72-4FF1-BCCF-36E7D2040199}"/>
              </a:ext>
            </a:extLst>
          </p:cNvPr>
          <p:cNvPicPr>
            <a:picLocks noChangeAspect="1"/>
          </p:cNvPicPr>
          <p:nvPr/>
        </p:nvPicPr>
        <p:blipFill>
          <a:blip r:embed="rId2"/>
          <a:stretch>
            <a:fillRect/>
          </a:stretch>
        </p:blipFill>
        <p:spPr>
          <a:xfrm>
            <a:off x="5447034" y="2369954"/>
            <a:ext cx="5986968" cy="2937003"/>
          </a:xfrm>
          <a:prstGeom prst="rect">
            <a:avLst/>
          </a:prstGeom>
        </p:spPr>
      </p:pic>
      <p:sp>
        <p:nvSpPr>
          <p:cNvPr id="2" name="矩形 1">
            <a:extLst>
              <a:ext uri="{FF2B5EF4-FFF2-40B4-BE49-F238E27FC236}">
                <a16:creationId xmlns:a16="http://schemas.microsoft.com/office/drawing/2014/main" xmlns="" id="{384EFDFD-60BE-4342-8739-C2436AEB5409}"/>
              </a:ext>
            </a:extLst>
          </p:cNvPr>
          <p:cNvSpPr/>
          <p:nvPr/>
        </p:nvSpPr>
        <p:spPr>
          <a:xfrm>
            <a:off x="757998" y="2120274"/>
            <a:ext cx="4553187" cy="3329758"/>
          </a:xfrm>
          <a:prstGeom prst="rect">
            <a:avLst/>
          </a:prstGeom>
        </p:spPr>
        <p:txBody>
          <a:bodyPr wrap="square">
            <a:spAutoFit/>
          </a:bodyPr>
          <a:lstStyle/>
          <a:p>
            <a:pPr algn="just">
              <a:lnSpc>
                <a:spcPct val="150000"/>
              </a:lnSpc>
            </a:pP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物点是入射光线相交的点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像点是折射光线</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或其反向延长线</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相交的点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所以作成像光路图的思路一般是补画光路并找交点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如图所示是凸透镜成像中各种情况的原理图</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Tree>
    <p:extLst>
      <p:ext uri="{BB962C8B-B14F-4D97-AF65-F5344CB8AC3E}">
        <p14:creationId xmlns:p14="http://schemas.microsoft.com/office/powerpoint/2010/main" val="3955829270"/>
      </p:ext>
    </p:extLst>
  </p:cSld>
  <p:clrMapOvr>
    <a:masterClrMapping/>
  </p:clrMapOvr>
  <p:transition spd="med">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D7A9B30E-6C2C-43F1-9E79-024CFD4C4947}"/>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xmlns="" id="{CB817F73-DF67-4B49-B514-A86DF3364131}"/>
              </a:ext>
            </a:extLst>
          </p:cNvPr>
          <p:cNvSpPr/>
          <p:nvPr/>
        </p:nvSpPr>
        <p:spPr>
          <a:xfrm>
            <a:off x="757367" y="1551043"/>
            <a:ext cx="10694013" cy="4437753"/>
          </a:xfrm>
          <a:prstGeom prst="rect">
            <a:avLst/>
          </a:prstGeom>
        </p:spPr>
        <p:txBody>
          <a:bodyPr wrap="square">
            <a:spAutoFit/>
          </a:bodyPr>
          <a:lstStyle/>
          <a:p>
            <a:pPr algn="just">
              <a:lnSpc>
                <a:spcPct val="150000"/>
              </a:lnSpc>
            </a:pP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以凸透镜成实像为例</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此时</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物点发出的光线经过凸透镜后</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均</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会聚在像点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因此</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只要准确作出从同一物点发出的</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任意两条</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经过凸透镜的光路</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出射光线的交点就是像点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从该物点发出的其他任意经过凸透镜的出射光线也都会聚在这一像点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若已知凸透镜的位置和焦距</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凸透镜成像中有三条特殊的光路是可以准确作出的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这就是利用透镜的特殊光线作成像光路图的原理</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zh-CN" altLang="en-US"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透镜作图的注意事项</a:t>
            </a:r>
            <a:r>
              <a:rPr lang="en-US" altLang="zh-CN" sz="2400" b="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光线及实像用实线表示</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光线的反向延长线及虚像用虚线表示</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主光轴用点划线表示</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光线必须用箭头表示出传播方向</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同一条光线中间不能断开</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1" name="文本框 10">
            <a:extLst>
              <a:ext uri="{FF2B5EF4-FFF2-40B4-BE49-F238E27FC236}">
                <a16:creationId xmlns:a16="http://schemas.microsoft.com/office/drawing/2014/main" xmlns="" id="{5FDDF866-75AF-4712-8B7B-60E0749C11FB}"/>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454995507"/>
      </p:ext>
    </p:extLst>
  </p:cSld>
  <p:clrMapOvr>
    <a:masterClrMapping/>
  </p:clrMapOvr>
  <p:transition spd="med">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D7A9B30E-6C2C-43F1-9E79-024CFD4C4947}"/>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xmlns="" id="{CB817F73-DF67-4B49-B514-A86DF3364131}"/>
              </a:ext>
            </a:extLst>
          </p:cNvPr>
          <p:cNvSpPr/>
          <p:nvPr/>
        </p:nvSpPr>
        <p:spPr>
          <a:xfrm>
            <a:off x="757367" y="1551043"/>
            <a:ext cx="10694013" cy="1436932"/>
          </a:xfrm>
          <a:prstGeom prst="rect">
            <a:avLst/>
          </a:prstGeom>
        </p:spPr>
        <p:txBody>
          <a:bodyPr wrap="square">
            <a:spAutoFit/>
          </a:bodyPr>
          <a:lstStyle/>
          <a:p>
            <a:pPr algn="just">
              <a:lnSpc>
                <a:spcPct val="20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如图所示</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MN</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为凸透镜的主光轴</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为蜡烛</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为蜡烛所成的像</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请根据凸透镜的成像规律来确定凸透镜的位置及其焦点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并将它们画出来</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1" name="文本框 10">
            <a:extLst>
              <a:ext uri="{FF2B5EF4-FFF2-40B4-BE49-F238E27FC236}">
                <a16:creationId xmlns:a16="http://schemas.microsoft.com/office/drawing/2014/main" xmlns="" id="{5FDDF866-75AF-4712-8B7B-60E0749C11FB}"/>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12" name="主书提分特训图7.jpg" descr="id:2147491477;FounderCES">
            <a:extLst>
              <a:ext uri="{FF2B5EF4-FFF2-40B4-BE49-F238E27FC236}">
                <a16:creationId xmlns:a16="http://schemas.microsoft.com/office/drawing/2014/main" xmlns="" id="{26B6A99A-5491-4F38-B8B3-25C7509DEA4F}"/>
              </a:ext>
            </a:extLst>
          </p:cNvPr>
          <p:cNvPicPr>
            <a:picLocks noChangeAspect="1"/>
          </p:cNvPicPr>
          <p:nvPr/>
        </p:nvPicPr>
        <p:blipFill>
          <a:blip r:embed="rId2"/>
          <a:stretch>
            <a:fillRect/>
          </a:stretch>
        </p:blipFill>
        <p:spPr>
          <a:xfrm>
            <a:off x="1867389" y="3429000"/>
            <a:ext cx="3590544" cy="1645920"/>
          </a:xfrm>
          <a:prstGeom prst="rect">
            <a:avLst/>
          </a:prstGeom>
        </p:spPr>
      </p:pic>
      <p:pic>
        <p:nvPicPr>
          <p:cNvPr id="13" name="主书提分特训图8.jpg" descr="id:2147504163;FounderCES">
            <a:extLst>
              <a:ext uri="{FF2B5EF4-FFF2-40B4-BE49-F238E27FC236}">
                <a16:creationId xmlns:a16="http://schemas.microsoft.com/office/drawing/2014/main" xmlns="" id="{9FD6B2EF-9997-41A0-8BB6-EF2FF1B66335}"/>
              </a:ext>
            </a:extLst>
          </p:cNvPr>
          <p:cNvPicPr>
            <a:picLocks noChangeAspect="1"/>
          </p:cNvPicPr>
          <p:nvPr/>
        </p:nvPicPr>
        <p:blipFill>
          <a:blip r:embed="rId3"/>
          <a:stretch>
            <a:fillRect/>
          </a:stretch>
        </p:blipFill>
        <p:spPr>
          <a:xfrm>
            <a:off x="6734069" y="3265292"/>
            <a:ext cx="3724656" cy="2420112"/>
          </a:xfrm>
          <a:prstGeom prst="rect">
            <a:avLst/>
          </a:prstGeom>
        </p:spPr>
      </p:pic>
    </p:spTree>
    <p:extLst>
      <p:ext uri="{BB962C8B-B14F-4D97-AF65-F5344CB8AC3E}">
        <p14:creationId xmlns:p14="http://schemas.microsoft.com/office/powerpoint/2010/main" val="3104471883"/>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D7A9B30E-6C2C-43F1-9E79-024CFD4C4947}"/>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xmlns="" id="{CB817F73-DF67-4B49-B514-A86DF3364131}"/>
              </a:ext>
            </a:extLst>
          </p:cNvPr>
          <p:cNvSpPr/>
          <p:nvPr/>
        </p:nvSpPr>
        <p:spPr>
          <a:xfrm>
            <a:off x="757367" y="1551043"/>
            <a:ext cx="10694013" cy="1453411"/>
          </a:xfrm>
          <a:prstGeom prst="rect">
            <a:avLst/>
          </a:prstGeom>
        </p:spPr>
        <p:txBody>
          <a:bodyPr wrap="square">
            <a:spAutoFit/>
          </a:bodyPr>
          <a:lstStyle/>
          <a:p>
            <a:pPr algn="just">
              <a:lnSpc>
                <a:spcPct val="20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en-US" altLang="zh-CN" sz="2400" dirty="0">
                <a:solidFill>
                  <a:schemeClr val="tx1">
                    <a:lumMod val="85000"/>
                    <a:lumOff val="15000"/>
                  </a:schemeClr>
                </a:solidFill>
                <a:latin typeface="仿宋" panose="02010609060101010101" pitchFamily="49" charset="-122"/>
                <a:ea typeface="仿宋" panose="02010609060101010101" pitchFamily="49" charset="-122"/>
                <a:cs typeface="楷体" panose="02010609060101010101" pitchFamily="49" charset="-122"/>
              </a:rPr>
              <a:t>.[2021</a:t>
            </a:r>
            <a:r>
              <a:rPr lang="zh-CN" altLang="en-US" sz="2400" dirty="0">
                <a:solidFill>
                  <a:schemeClr val="tx1">
                    <a:lumMod val="85000"/>
                    <a:lumOff val="15000"/>
                  </a:schemeClr>
                </a:solidFill>
                <a:latin typeface="仿宋" panose="02010609060101010101" pitchFamily="49" charset="-122"/>
                <a:ea typeface="仿宋" panose="02010609060101010101" pitchFamily="49" charset="-122"/>
                <a:cs typeface="楷体" panose="02010609060101010101" pitchFamily="49" charset="-122"/>
              </a:rPr>
              <a:t>预测</a:t>
            </a:r>
            <a:r>
              <a:rPr lang="en-US" altLang="zh-CN" sz="2400" dirty="0">
                <a:solidFill>
                  <a:schemeClr val="tx1">
                    <a:lumMod val="85000"/>
                    <a:lumOff val="15000"/>
                  </a:schemeClr>
                </a:solidFill>
                <a:latin typeface="仿宋" panose="02010609060101010101" pitchFamily="49" charset="-122"/>
                <a:ea typeface="仿宋" panose="02010609060101010101" pitchFamily="49"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如图</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为凸透镜的光心</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为焦点</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A′B′</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是物体</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AB</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经透镜所成的像</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请画出图中的两条折射光线对应的入射光线</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并画出物体</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AB</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1" name="文本框 10">
            <a:extLst>
              <a:ext uri="{FF2B5EF4-FFF2-40B4-BE49-F238E27FC236}">
                <a16:creationId xmlns:a16="http://schemas.microsoft.com/office/drawing/2014/main" xmlns="" id="{5FDDF866-75AF-4712-8B7B-60E0749C11FB}"/>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14" name="ZKB-AH-53.jpg" descr="id:2147491484;FounderCES">
            <a:extLst>
              <a:ext uri="{FF2B5EF4-FFF2-40B4-BE49-F238E27FC236}">
                <a16:creationId xmlns:a16="http://schemas.microsoft.com/office/drawing/2014/main" xmlns="" id="{A1C2F7F9-8738-459E-A44A-E51081BF4D0D}"/>
              </a:ext>
            </a:extLst>
          </p:cNvPr>
          <p:cNvPicPr>
            <a:picLocks noChangeAspect="1"/>
          </p:cNvPicPr>
          <p:nvPr/>
        </p:nvPicPr>
        <p:blipFill>
          <a:blip r:embed="rId2"/>
          <a:stretch>
            <a:fillRect/>
          </a:stretch>
        </p:blipFill>
        <p:spPr>
          <a:xfrm>
            <a:off x="2937875" y="3451579"/>
            <a:ext cx="2712720" cy="1584960"/>
          </a:xfrm>
          <a:prstGeom prst="rect">
            <a:avLst/>
          </a:prstGeom>
        </p:spPr>
      </p:pic>
      <p:pic>
        <p:nvPicPr>
          <p:cNvPr id="15" name="ZKB-AH-54彩.jpg" descr="id:2147504177;FounderCES">
            <a:extLst>
              <a:ext uri="{FF2B5EF4-FFF2-40B4-BE49-F238E27FC236}">
                <a16:creationId xmlns:a16="http://schemas.microsoft.com/office/drawing/2014/main" xmlns="" id="{8E942A4F-034E-465B-B12E-EAF1B2EA8A81}"/>
              </a:ext>
            </a:extLst>
          </p:cNvPr>
          <p:cNvPicPr>
            <a:picLocks noChangeAspect="1"/>
          </p:cNvPicPr>
          <p:nvPr/>
        </p:nvPicPr>
        <p:blipFill>
          <a:blip r:embed="rId3"/>
          <a:stretch>
            <a:fillRect/>
          </a:stretch>
        </p:blipFill>
        <p:spPr>
          <a:xfrm>
            <a:off x="6541407" y="3499338"/>
            <a:ext cx="2918460" cy="1485900"/>
          </a:xfrm>
          <a:prstGeom prst="rect">
            <a:avLst/>
          </a:prstGeom>
        </p:spPr>
      </p:pic>
    </p:spTree>
    <p:extLst>
      <p:ext uri="{BB962C8B-B14F-4D97-AF65-F5344CB8AC3E}">
        <p14:creationId xmlns:p14="http://schemas.microsoft.com/office/powerpoint/2010/main" val="2235348519"/>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利用透镜的“特殊光线”作成像光路图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a:extLst>
              <a:ext uri="{FF2B5EF4-FFF2-40B4-BE49-F238E27FC236}">
                <a16:creationId xmlns:a16="http://schemas.microsoft.com/office/drawing/2014/main" xmlns="" id="{D7A9B30E-6C2C-43F1-9E79-024CFD4C4947}"/>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xmlns="" id="{CB817F73-DF67-4B49-B514-A86DF3364131}"/>
              </a:ext>
            </a:extLst>
          </p:cNvPr>
          <p:cNvSpPr/>
          <p:nvPr/>
        </p:nvSpPr>
        <p:spPr>
          <a:xfrm>
            <a:off x="757367" y="1551043"/>
            <a:ext cx="10694013" cy="1453411"/>
          </a:xfrm>
          <a:prstGeom prst="rect">
            <a:avLst/>
          </a:prstGeom>
        </p:spPr>
        <p:txBody>
          <a:bodyPr wrap="square">
            <a:spAutoFit/>
          </a:bodyPr>
          <a:lstStyle/>
          <a:p>
            <a:pPr algn="just">
              <a:lnSpc>
                <a:spcPct val="20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a:t>
            </a:r>
            <a:r>
              <a:rPr lang="en-US" altLang="zh-CN" sz="2400" dirty="0">
                <a:solidFill>
                  <a:schemeClr val="tx1">
                    <a:lumMod val="85000"/>
                    <a:lumOff val="15000"/>
                  </a:schemeClr>
                </a:solidFill>
                <a:latin typeface="仿宋" panose="02010609060101010101" pitchFamily="49" charset="-122"/>
                <a:ea typeface="仿宋" panose="02010609060101010101" pitchFamily="49" charset="-122"/>
                <a:cs typeface="楷体" panose="02010609060101010101" pitchFamily="49" charset="-122"/>
              </a:rPr>
              <a:t>.[2021</a:t>
            </a:r>
            <a:r>
              <a:rPr lang="zh-CN" altLang="en-US" sz="2400" dirty="0">
                <a:solidFill>
                  <a:schemeClr val="tx1">
                    <a:lumMod val="85000"/>
                    <a:lumOff val="15000"/>
                  </a:schemeClr>
                </a:solidFill>
                <a:latin typeface="仿宋" panose="02010609060101010101" pitchFamily="49" charset="-122"/>
                <a:ea typeface="仿宋" panose="02010609060101010101" pitchFamily="49" charset="-122"/>
                <a:cs typeface="楷体" panose="02010609060101010101" pitchFamily="49" charset="-122"/>
              </a:rPr>
              <a:t>预测</a:t>
            </a:r>
            <a:r>
              <a:rPr lang="en-US" altLang="zh-CN" sz="2400" dirty="0">
                <a:solidFill>
                  <a:schemeClr val="tx1">
                    <a:lumMod val="85000"/>
                    <a:lumOff val="15000"/>
                  </a:schemeClr>
                </a:solidFill>
                <a:latin typeface="仿宋" panose="02010609060101010101" pitchFamily="49" charset="-122"/>
                <a:ea typeface="仿宋" panose="02010609060101010101" pitchFamily="49"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图中</a:t>
            </a:r>
            <a:r>
              <a:rPr lang="en-US" altLang="zh-CN"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为凹透镜</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MN</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为其主光轴</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为光心</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若物体</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AB</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经凹透镜成的像为</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A′B′</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试通过作图确定凹透镜的一个焦点</a:t>
            </a:r>
            <a:r>
              <a:rPr lang="en-US" altLang="zh-CN"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F</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sp>
        <p:nvSpPr>
          <p:cNvPr id="11" name="文本框 10">
            <a:extLst>
              <a:ext uri="{FF2B5EF4-FFF2-40B4-BE49-F238E27FC236}">
                <a16:creationId xmlns:a16="http://schemas.microsoft.com/office/drawing/2014/main" xmlns="" id="{5FDDF866-75AF-4712-8B7B-60E0749C11FB}"/>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12" name="ZKB-AH-55.jpg" descr="id:2147504184;FounderCES">
            <a:extLst>
              <a:ext uri="{FF2B5EF4-FFF2-40B4-BE49-F238E27FC236}">
                <a16:creationId xmlns:a16="http://schemas.microsoft.com/office/drawing/2014/main" xmlns="" id="{F4D09280-3EF8-47DF-B6A9-EE9837A3788E}"/>
              </a:ext>
            </a:extLst>
          </p:cNvPr>
          <p:cNvPicPr>
            <a:picLocks noChangeAspect="1"/>
          </p:cNvPicPr>
          <p:nvPr/>
        </p:nvPicPr>
        <p:blipFill>
          <a:blip r:embed="rId2"/>
          <a:stretch>
            <a:fillRect/>
          </a:stretch>
        </p:blipFill>
        <p:spPr>
          <a:xfrm>
            <a:off x="1376963" y="3498471"/>
            <a:ext cx="2903220" cy="1744980"/>
          </a:xfrm>
          <a:prstGeom prst="rect">
            <a:avLst/>
          </a:prstGeom>
        </p:spPr>
      </p:pic>
      <p:pic>
        <p:nvPicPr>
          <p:cNvPr id="13" name="ZKB-AH-56.jpg" descr="id:2147504191;FounderCES">
            <a:extLst>
              <a:ext uri="{FF2B5EF4-FFF2-40B4-BE49-F238E27FC236}">
                <a16:creationId xmlns:a16="http://schemas.microsoft.com/office/drawing/2014/main" xmlns="" id="{6D404FEC-4375-4455-B83C-1DB9FBFFE72A}"/>
              </a:ext>
            </a:extLst>
          </p:cNvPr>
          <p:cNvPicPr>
            <a:picLocks noChangeAspect="1"/>
          </p:cNvPicPr>
          <p:nvPr/>
        </p:nvPicPr>
        <p:blipFill>
          <a:blip r:embed="rId3"/>
          <a:stretch>
            <a:fillRect/>
          </a:stretch>
        </p:blipFill>
        <p:spPr>
          <a:xfrm>
            <a:off x="4768474" y="3359076"/>
            <a:ext cx="6400800" cy="1905000"/>
          </a:xfrm>
          <a:prstGeom prst="rect">
            <a:avLst/>
          </a:prstGeom>
        </p:spPr>
      </p:pic>
    </p:spTree>
    <p:extLst>
      <p:ext uri="{BB962C8B-B14F-4D97-AF65-F5344CB8AC3E}">
        <p14:creationId xmlns:p14="http://schemas.microsoft.com/office/powerpoint/2010/main" val="1758382773"/>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凸透镜成像规律及其应用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257200"/>
            <a:ext cx="10690334" cy="4880952"/>
          </a:xfrm>
          <a:prstGeom prst="rect">
            <a:avLst/>
          </a:prstGeom>
        </p:spPr>
        <p:txBody>
          <a:bodyPr wrap="square">
            <a:spAutoFit/>
          </a:bodyPr>
          <a:lstStyle/>
          <a:p>
            <a:pPr algn="just">
              <a:lnSpc>
                <a:spcPct val="19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　</a:t>
            </a:r>
            <a:r>
              <a:rPr lang="en-US" altLang="zh-CN" sz="2400" dirty="0">
                <a:latin typeface="仿宋" panose="02010609060101010101" pitchFamily="49" charset="-122"/>
                <a:ea typeface="仿宋" panose="02010609060101010101" pitchFamily="49" charset="-122"/>
              </a:rPr>
              <a:t>[2009</a:t>
            </a:r>
            <a:r>
              <a:rPr lang="zh-CN" altLang="en-US" sz="2400" dirty="0">
                <a:latin typeface="仿宋" panose="02010609060101010101" pitchFamily="49" charset="-122"/>
                <a:ea typeface="仿宋" panose="02010609060101010101" pitchFamily="49" charset="-122"/>
              </a:rPr>
              <a:t>安徽</a:t>
            </a:r>
            <a:r>
              <a:rPr lang="en-US" altLang="zh-CN" sz="2400" dirty="0">
                <a:latin typeface="仿宋" panose="02010609060101010101" pitchFamily="49" charset="-122"/>
                <a:ea typeface="仿宋" panose="02010609060101010101" pitchFamily="49" charset="-122"/>
              </a:rPr>
              <a:t>,17]</a:t>
            </a:r>
            <a:r>
              <a:rPr lang="zh-CN" altLang="en-US" sz="2400" dirty="0">
                <a:latin typeface="宋体" panose="02010600030101010101" pitchFamily="2" charset="-122"/>
                <a:ea typeface="宋体" panose="02010600030101010101" pitchFamily="2" charset="-122"/>
              </a:rPr>
              <a:t>为纪念伽利略将望远镜用于天文观测四百周年</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联合国将今年定为国际天文年</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图为宣传画</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伽利略望远镜利用了凸透镜成像的原理</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关于凸透镜成像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以下说法正确的是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p>
          <a:p>
            <a:pPr algn="just">
              <a:lnSpc>
                <a:spcPct val="190000"/>
              </a:lnSpc>
            </a:pPr>
            <a:r>
              <a:rPr lang="en-US" altLang="zh-CN" sz="2400" dirty="0">
                <a:latin typeface="宋体" panose="02010600030101010101" pitchFamily="2" charset="-122"/>
                <a:ea typeface="宋体" panose="02010600030101010101" pitchFamily="2" charset="-122"/>
              </a:rPr>
              <a:t>A.</a:t>
            </a:r>
            <a:r>
              <a:rPr lang="zh-CN" altLang="en-US" sz="2400" dirty="0">
                <a:latin typeface="宋体" panose="02010600030101010101" pitchFamily="2" charset="-122"/>
                <a:ea typeface="宋体" panose="02010600030101010101" pitchFamily="2" charset="-122"/>
              </a:rPr>
              <a:t>当物体位于凸透镜一倍焦距点以内时</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成倒立、放大的虚像</a:t>
            </a:r>
          </a:p>
          <a:p>
            <a:pPr algn="just">
              <a:lnSpc>
                <a:spcPct val="190000"/>
              </a:lnSpc>
            </a:pPr>
            <a:r>
              <a:rPr lang="en-US" altLang="zh-CN" sz="2400" dirty="0">
                <a:latin typeface="宋体" panose="02010600030101010101" pitchFamily="2" charset="-122"/>
                <a:ea typeface="宋体" panose="02010600030101010101" pitchFamily="2" charset="-122"/>
              </a:rPr>
              <a:t>B.</a:t>
            </a:r>
            <a:r>
              <a:rPr lang="zh-CN" altLang="en-US" sz="2400" dirty="0">
                <a:latin typeface="宋体" panose="02010600030101010101" pitchFamily="2" charset="-122"/>
                <a:ea typeface="宋体" panose="02010600030101010101" pitchFamily="2" charset="-122"/>
              </a:rPr>
              <a:t>当物体位于凸透镜的三倍焦距点处</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成倒立、缩小的实像</a:t>
            </a:r>
          </a:p>
          <a:p>
            <a:pPr algn="just">
              <a:lnSpc>
                <a:spcPct val="190000"/>
              </a:lnSpc>
            </a:pPr>
            <a:r>
              <a:rPr lang="en-US" altLang="zh-CN" sz="2400" dirty="0">
                <a:latin typeface="宋体" panose="02010600030101010101" pitchFamily="2" charset="-122"/>
                <a:ea typeface="宋体" panose="02010600030101010101" pitchFamily="2" charset="-122"/>
              </a:rPr>
              <a:t>C.</a:t>
            </a:r>
            <a:r>
              <a:rPr lang="zh-CN" altLang="en-US" sz="2400" dirty="0">
                <a:latin typeface="宋体" panose="02010600030101010101" pitchFamily="2" charset="-122"/>
                <a:ea typeface="宋体" panose="02010600030101010101" pitchFamily="2" charset="-122"/>
              </a:rPr>
              <a:t>凸透镜所成的实像都是缩小的</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虚像都是放大的</a:t>
            </a:r>
          </a:p>
          <a:p>
            <a:pPr algn="just">
              <a:lnSpc>
                <a:spcPct val="190000"/>
              </a:lnSpc>
            </a:pPr>
            <a:r>
              <a:rPr lang="en-US" altLang="zh-CN" sz="2400" dirty="0">
                <a:latin typeface="宋体" panose="02010600030101010101" pitchFamily="2" charset="-122"/>
                <a:ea typeface="宋体" panose="02010600030101010101" pitchFamily="2" charset="-122"/>
              </a:rPr>
              <a:t>D.</a:t>
            </a:r>
            <a:r>
              <a:rPr lang="zh-CN" altLang="en-US" sz="2400" dirty="0">
                <a:latin typeface="宋体" panose="02010600030101010101" pitchFamily="2" charset="-122"/>
                <a:ea typeface="宋体" panose="02010600030101010101" pitchFamily="2" charset="-122"/>
              </a:rPr>
              <a:t>凸透镜所成的像都能呈现在光屏上</a:t>
            </a:r>
          </a:p>
        </p:txBody>
      </p:sp>
      <p:sp>
        <p:nvSpPr>
          <p:cNvPr id="11" name="矩形 10">
            <a:extLst>
              <a:ext uri="{FF2B5EF4-FFF2-40B4-BE49-F238E27FC236}">
                <a16:creationId xmlns:a16="http://schemas.microsoft.com/office/drawing/2014/main" xmlns="" id="{7B34108A-1DEA-4F33-A756-764F8DB5CE45}"/>
              </a:ext>
            </a:extLst>
          </p:cNvPr>
          <p:cNvSpPr/>
          <p:nvPr/>
        </p:nvSpPr>
        <p:spPr>
          <a:xfrm>
            <a:off x="10877340" y="2864898"/>
            <a:ext cx="340158"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0" name="WLSJ9.jpg" descr="id:2147504205;FounderCES">
            <a:extLst>
              <a:ext uri="{FF2B5EF4-FFF2-40B4-BE49-F238E27FC236}">
                <a16:creationId xmlns:a16="http://schemas.microsoft.com/office/drawing/2014/main" xmlns="" id="{47570ECD-4C58-4806-94B5-75D0706A3ECC}"/>
              </a:ext>
            </a:extLst>
          </p:cNvPr>
          <p:cNvPicPr>
            <a:picLocks noChangeAspect="1"/>
          </p:cNvPicPr>
          <p:nvPr/>
        </p:nvPicPr>
        <p:blipFill>
          <a:blip r:embed="rId2"/>
          <a:stretch>
            <a:fillRect/>
          </a:stretch>
        </p:blipFill>
        <p:spPr>
          <a:xfrm>
            <a:off x="8981913" y="3622609"/>
            <a:ext cx="2751211" cy="2515543"/>
          </a:xfrm>
          <a:prstGeom prst="rect">
            <a:avLst/>
          </a:prstGeom>
        </p:spPr>
      </p:pic>
    </p:spTree>
    <p:extLst>
      <p:ext uri="{BB962C8B-B14F-4D97-AF65-F5344CB8AC3E}">
        <p14:creationId xmlns:p14="http://schemas.microsoft.com/office/powerpoint/2010/main" val="1539992362"/>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凸透镜成像规律及其应用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257200"/>
            <a:ext cx="10690334" cy="4925131"/>
          </a:xfrm>
          <a:prstGeom prst="rect">
            <a:avLst/>
          </a:prstGeom>
        </p:spPr>
        <p:txBody>
          <a:bodyPr wrap="square">
            <a:spAutoFit/>
          </a:bodyPr>
          <a:lstStyle/>
          <a:p>
            <a:pPr algn="just">
              <a:lnSpc>
                <a:spcPct val="12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　</a:t>
            </a:r>
            <a:r>
              <a:rPr lang="en-US" altLang="zh-CN" sz="2400" dirty="0">
                <a:latin typeface="仿宋" panose="02010609060101010101" pitchFamily="49" charset="-122"/>
                <a:ea typeface="仿宋" panose="02010609060101010101" pitchFamily="49" charset="-122"/>
              </a:rPr>
              <a:t>[2020</a:t>
            </a:r>
            <a:r>
              <a:rPr lang="zh-CN" altLang="en-US" sz="2400" dirty="0">
                <a:latin typeface="仿宋" panose="02010609060101010101" pitchFamily="49" charset="-122"/>
                <a:ea typeface="仿宋" panose="02010609060101010101" pitchFamily="49" charset="-122"/>
              </a:rPr>
              <a:t>河北</a:t>
            </a:r>
            <a:r>
              <a:rPr lang="en-US" altLang="zh-CN" sz="2400" dirty="0">
                <a:latin typeface="仿宋" panose="02010609060101010101" pitchFamily="49" charset="-122"/>
                <a:ea typeface="仿宋" panose="02010609060101010101" pitchFamily="49" charset="-122"/>
              </a:rPr>
              <a:t>]</a:t>
            </a:r>
            <a:r>
              <a:rPr lang="zh-CN" altLang="en-US" sz="2400" dirty="0">
                <a:latin typeface="宋体" panose="02010600030101010101" pitchFamily="2" charset="-122"/>
                <a:ea typeface="宋体" panose="02010600030101010101" pitchFamily="2" charset="-122"/>
              </a:rPr>
              <a:t>在探究凸透镜成像的实验中</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蜡烛、凸透镜和光屏的位置如图所示</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烛焰在光屏上恰好成一清晰的像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像未画出</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下列说法正确的是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p>
          <a:p>
            <a:pPr algn="just">
              <a:lnSpc>
                <a:spcPct val="120000"/>
              </a:lnSpc>
            </a:pPr>
            <a:endParaRPr lang="en-US" altLang="zh-CN" sz="2400" dirty="0">
              <a:latin typeface="宋体" panose="02010600030101010101" pitchFamily="2" charset="-122"/>
              <a:ea typeface="宋体" panose="02010600030101010101" pitchFamily="2" charset="-122"/>
            </a:endParaRPr>
          </a:p>
          <a:p>
            <a:pPr algn="just">
              <a:lnSpc>
                <a:spcPct val="120000"/>
              </a:lnSpc>
            </a:pPr>
            <a:endParaRPr lang="en-US" altLang="zh-CN" sz="2400" dirty="0">
              <a:latin typeface="宋体" panose="02010600030101010101" pitchFamily="2" charset="-122"/>
              <a:ea typeface="宋体" panose="02010600030101010101" pitchFamily="2" charset="-122"/>
            </a:endParaRPr>
          </a:p>
          <a:p>
            <a:pPr algn="just">
              <a:lnSpc>
                <a:spcPct val="120000"/>
              </a:lnSpc>
            </a:pPr>
            <a:endParaRPr lang="en-US" altLang="zh-CN" sz="2400" dirty="0">
              <a:latin typeface="宋体" panose="02010600030101010101" pitchFamily="2" charset="-122"/>
              <a:ea typeface="宋体" panose="02010600030101010101" pitchFamily="2" charset="-122"/>
            </a:endParaRPr>
          </a:p>
          <a:p>
            <a:pPr algn="just">
              <a:lnSpc>
                <a:spcPct val="120000"/>
              </a:lnSpc>
            </a:pPr>
            <a:endParaRPr lang="en-US" altLang="zh-CN" sz="2400" dirty="0">
              <a:latin typeface="宋体" panose="02010600030101010101" pitchFamily="2" charset="-122"/>
              <a:ea typeface="宋体" panose="02010600030101010101" pitchFamily="2" charset="-122"/>
            </a:endParaRPr>
          </a:p>
          <a:p>
            <a:pPr algn="just">
              <a:lnSpc>
                <a:spcPct val="120000"/>
              </a:lnSpc>
            </a:pPr>
            <a:r>
              <a:rPr lang="en-US" altLang="zh-CN" sz="2400" dirty="0">
                <a:latin typeface="宋体" panose="02010600030101010101" pitchFamily="2" charset="-122"/>
                <a:ea typeface="宋体" panose="02010600030101010101" pitchFamily="2" charset="-122"/>
              </a:rPr>
              <a:t>A.</a:t>
            </a:r>
            <a:r>
              <a:rPr lang="zh-CN" altLang="en-US" sz="2400" dirty="0">
                <a:latin typeface="宋体" panose="02010600030101010101" pitchFamily="2" charset="-122"/>
                <a:ea typeface="宋体" panose="02010600030101010101" pitchFamily="2" charset="-122"/>
              </a:rPr>
              <a:t>凸透镜的焦距是</a:t>
            </a:r>
            <a:r>
              <a:rPr lang="en-US" altLang="zh-CN" sz="2400" dirty="0">
                <a:latin typeface="宋体" panose="02010600030101010101" pitchFamily="2" charset="-122"/>
                <a:ea typeface="宋体" panose="02010600030101010101" pitchFamily="2" charset="-122"/>
              </a:rPr>
              <a:t>20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cm</a:t>
            </a:r>
          </a:p>
          <a:p>
            <a:pPr algn="just">
              <a:lnSpc>
                <a:spcPct val="120000"/>
              </a:lnSpc>
            </a:pPr>
            <a:r>
              <a:rPr lang="en-US" altLang="zh-CN" sz="2400" dirty="0">
                <a:latin typeface="宋体" panose="02010600030101010101" pitchFamily="2" charset="-122"/>
                <a:ea typeface="宋体" panose="02010600030101010101" pitchFamily="2" charset="-122"/>
              </a:rPr>
              <a:t>B.</a:t>
            </a:r>
            <a:r>
              <a:rPr lang="zh-CN" altLang="en-US" sz="2400" dirty="0">
                <a:latin typeface="宋体" panose="02010600030101010101" pitchFamily="2" charset="-122"/>
                <a:ea typeface="宋体" panose="02010600030101010101" pitchFamily="2" charset="-122"/>
              </a:rPr>
              <a:t>将蜡烛和光屏都向右移动</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光屏上可成清晰的像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该成像规律应用在照相机上</a:t>
            </a:r>
          </a:p>
          <a:p>
            <a:pPr algn="just">
              <a:lnSpc>
                <a:spcPct val="120000"/>
              </a:lnSpc>
            </a:pPr>
            <a:r>
              <a:rPr lang="en-US" altLang="zh-CN" sz="2400" dirty="0">
                <a:latin typeface="宋体" panose="02010600030101010101" pitchFamily="2" charset="-122"/>
                <a:ea typeface="宋体" panose="02010600030101010101" pitchFamily="2" charset="-122"/>
              </a:rPr>
              <a:t>C.</a:t>
            </a:r>
            <a:r>
              <a:rPr lang="zh-CN" altLang="en-US" sz="2400" dirty="0">
                <a:latin typeface="宋体" panose="02010600030101010101" pitchFamily="2" charset="-122"/>
                <a:ea typeface="宋体" panose="02010600030101010101" pitchFamily="2" charset="-122"/>
              </a:rPr>
              <a:t>在贴近凸透镜的左侧放置一眼镜片</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只向左移动光屏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可在光屏上成清晰缩小的像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该镜片对光起发散作用</a:t>
            </a:r>
          </a:p>
          <a:p>
            <a:pPr algn="just">
              <a:lnSpc>
                <a:spcPct val="120000"/>
              </a:lnSpc>
            </a:pPr>
            <a:r>
              <a:rPr lang="en-US" altLang="zh-CN" sz="2400" dirty="0">
                <a:latin typeface="宋体" panose="02010600030101010101" pitchFamily="2" charset="-122"/>
                <a:ea typeface="宋体" panose="02010600030101010101" pitchFamily="2" charset="-122"/>
              </a:rPr>
              <a:t>D.</a:t>
            </a:r>
            <a:r>
              <a:rPr lang="zh-CN" altLang="en-US" sz="2400" dirty="0">
                <a:latin typeface="宋体" panose="02010600030101010101" pitchFamily="2" charset="-122"/>
                <a:ea typeface="宋体" panose="02010600030101010101" pitchFamily="2" charset="-122"/>
              </a:rPr>
              <a:t>用</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en-US" altLang="zh-CN" sz="2400" dirty="0">
                <a:latin typeface="宋体" panose="02010600030101010101" pitchFamily="2" charset="-122"/>
                <a:ea typeface="宋体" panose="02010600030101010101" pitchFamily="2" charset="-122"/>
              </a:rPr>
              <a:t>=15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cm</a:t>
            </a:r>
            <a:r>
              <a:rPr lang="zh-CN" altLang="en-US" sz="2400" dirty="0">
                <a:latin typeface="宋体" panose="02010600030101010101" pitchFamily="2" charset="-122"/>
                <a:ea typeface="宋体" panose="02010600030101010101" pitchFamily="2" charset="-122"/>
              </a:rPr>
              <a:t>的凸透镜替换图中透镜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只向右移动光屏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可在光屏上成清晰的像</a:t>
            </a:r>
          </a:p>
        </p:txBody>
      </p:sp>
      <p:sp>
        <p:nvSpPr>
          <p:cNvPr id="11" name="矩形 10">
            <a:extLst>
              <a:ext uri="{FF2B5EF4-FFF2-40B4-BE49-F238E27FC236}">
                <a16:creationId xmlns:a16="http://schemas.microsoft.com/office/drawing/2014/main" xmlns="" id="{7B34108A-1DEA-4F33-A756-764F8DB5CE45}"/>
              </a:ext>
            </a:extLst>
          </p:cNvPr>
          <p:cNvSpPr/>
          <p:nvPr/>
        </p:nvSpPr>
        <p:spPr>
          <a:xfrm>
            <a:off x="10877340" y="1692590"/>
            <a:ext cx="340158" cy="461665"/>
          </a:xfrm>
          <a:prstGeom prst="rect">
            <a:avLst/>
          </a:prstGeom>
        </p:spPr>
        <p:txBody>
          <a:bodyPr wrap="none">
            <a:spAutoFit/>
          </a:bodyPr>
          <a:lstStyle/>
          <a:p>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8" name="HBS-WFT-2.jpg" descr="id:2147491526;FounderCES">
            <a:extLst>
              <a:ext uri="{FF2B5EF4-FFF2-40B4-BE49-F238E27FC236}">
                <a16:creationId xmlns:a16="http://schemas.microsoft.com/office/drawing/2014/main" xmlns="" id="{EA231205-9E9C-451C-9F31-2F071236DC7B}"/>
              </a:ext>
            </a:extLst>
          </p:cNvPr>
          <p:cNvPicPr>
            <a:picLocks noChangeAspect="1"/>
          </p:cNvPicPr>
          <p:nvPr/>
        </p:nvPicPr>
        <p:blipFill>
          <a:blip r:embed="rId2"/>
          <a:stretch>
            <a:fillRect/>
          </a:stretch>
        </p:blipFill>
        <p:spPr>
          <a:xfrm>
            <a:off x="3825240" y="2224593"/>
            <a:ext cx="4541520" cy="1661160"/>
          </a:xfrm>
          <a:prstGeom prst="rect">
            <a:avLst/>
          </a:prstGeom>
        </p:spPr>
      </p:pic>
    </p:spTree>
    <p:extLst>
      <p:ext uri="{BB962C8B-B14F-4D97-AF65-F5344CB8AC3E}">
        <p14:creationId xmlns:p14="http://schemas.microsoft.com/office/powerpoint/2010/main" val="587105537"/>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凸透镜成像规律及其应用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257200"/>
            <a:ext cx="10690334" cy="3117392"/>
          </a:xfrm>
          <a:prstGeom prst="rect">
            <a:avLst/>
          </a:prstGeom>
        </p:spPr>
        <p:txBody>
          <a:bodyPr wrap="square">
            <a:spAutoFit/>
          </a:bodyPr>
          <a:lstStyle/>
          <a:p>
            <a:pPr algn="just">
              <a:lnSpc>
                <a:spcPct val="14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6</a:t>
            </a:r>
            <a:r>
              <a:rPr lang="zh-CN" altLang="en-US" sz="2400" dirty="0">
                <a:latin typeface="黑体" panose="02010609060101010101" pitchFamily="49" charset="-122"/>
                <a:ea typeface="黑体" panose="02010609060101010101" pitchFamily="49" charset="-122"/>
              </a:rPr>
              <a:t>　</a:t>
            </a:r>
            <a:r>
              <a:rPr lang="en-US" altLang="zh-CN" sz="2400" dirty="0">
                <a:latin typeface="仿宋" panose="02010609060101010101" pitchFamily="49" charset="-122"/>
                <a:ea typeface="仿宋" panose="02010609060101010101" pitchFamily="49" charset="-122"/>
              </a:rPr>
              <a:t>[2020</a:t>
            </a:r>
            <a:r>
              <a:rPr lang="zh-CN" altLang="en-US" sz="2400" dirty="0">
                <a:latin typeface="仿宋" panose="02010609060101010101" pitchFamily="49" charset="-122"/>
                <a:ea typeface="仿宋" panose="02010609060101010101" pitchFamily="49" charset="-122"/>
              </a:rPr>
              <a:t>辽宁本溪</a:t>
            </a:r>
            <a:r>
              <a:rPr lang="en-US" altLang="zh-CN" sz="2400" dirty="0">
                <a:latin typeface="仿宋" panose="02010609060101010101" pitchFamily="49" charset="-122"/>
                <a:ea typeface="仿宋" panose="02010609060101010101" pitchFamily="49" charset="-122"/>
              </a:rPr>
              <a:t>]</a:t>
            </a:r>
            <a:r>
              <a:rPr lang="zh-CN" altLang="en-US" sz="2400" dirty="0">
                <a:latin typeface="宋体" panose="02010600030101010101" pitchFamily="2" charset="-122"/>
                <a:ea typeface="宋体" panose="02010600030101010101" pitchFamily="2" charset="-122"/>
              </a:rPr>
              <a:t>一幅如图甲所示的漫画立在桌面上</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小霞把一个装水的玻璃杯放在漫画前</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惊奇地发现</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透过水杯看到漫画中的老鼠变“胖”了</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还掉头奔向猫</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如图乙</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小霞分析</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装水的圆柱形玻璃杯横切面中间厚</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边缘薄</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起到 </a:t>
            </a:r>
            <a:r>
              <a:rPr lang="en-US" altLang="zh-CN" sz="2400" dirty="0">
                <a:latin typeface="宋体" panose="02010600030101010101" pitchFamily="2" charset="-122"/>
                <a:ea typeface="宋体" panose="02010600030101010101" pitchFamily="2" charset="-122"/>
              </a:rPr>
              <a:t>_________(</a:t>
            </a:r>
            <a:r>
              <a:rPr lang="zh-CN" altLang="en-US" sz="2400" dirty="0">
                <a:latin typeface="宋体" panose="02010600030101010101" pitchFamily="2" charset="-122"/>
                <a:ea typeface="宋体" panose="02010600030101010101" pitchFamily="2" charset="-122"/>
              </a:rPr>
              <a:t>选填“凸透镜”或“凹透镜”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的作用</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使图片横向放大、颠倒</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透过水杯看到的是老鼠的</a:t>
            </a:r>
            <a:r>
              <a:rPr lang="zh-CN" altLang="en-US" sz="2400" u="sng"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选填“实”或“虚”</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像</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此时老鼠到玻璃杯的距离</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rPr>
              <a:t>与玻璃杯的焦距</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a:latin typeface="宋体" panose="02010600030101010101" pitchFamily="2" charset="-122"/>
                <a:ea typeface="宋体" panose="02010600030101010101" pitchFamily="2" charset="-122"/>
              </a:rPr>
              <a:t>的</a:t>
            </a:r>
            <a:r>
              <a:rPr lang="zh-CN" altLang="en-US" sz="2400" dirty="0">
                <a:latin typeface="宋体" panose="02010600030101010101" pitchFamily="2" charset="-122"/>
                <a:ea typeface="宋体" panose="02010600030101010101" pitchFamily="2" charset="-122"/>
              </a:rPr>
              <a:t>关系满足</a:t>
            </a:r>
            <a:r>
              <a:rPr lang="zh-CN" altLang="en-US" sz="2400" u="sng"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选填“</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rPr>
              <a:t>＜</a:t>
            </a:r>
            <a:r>
              <a:rPr lang="en-US" altLang="zh-CN" sz="2400" dirty="0">
                <a:latin typeface="宋体" panose="02010600030101010101" pitchFamily="2" charset="-122"/>
                <a:ea typeface="宋体" panose="02010600030101010101" pitchFamily="2"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或“</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rPr>
              <a:t>＜</a:t>
            </a:r>
            <a:r>
              <a:rPr lang="en-US" altLang="zh-CN" sz="2400" dirty="0">
                <a:latin typeface="宋体" panose="02010600030101010101" pitchFamily="2" charset="-122"/>
                <a:ea typeface="宋体" panose="02010600030101010101" pitchFamily="2"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en-US" altLang="zh-CN" sz="2400" dirty="0">
                <a:latin typeface="宋体" panose="02010600030101010101" pitchFamily="2" charset="-122"/>
                <a:ea typeface="宋体" panose="02010600030101010101" pitchFamily="2" charset="-122"/>
              </a:rPr>
              <a:t>”).</a:t>
            </a:r>
            <a:endParaRPr lang="zh-CN" altLang="en-US" sz="2400" dirty="0">
              <a:latin typeface="宋体" panose="02010600030101010101" pitchFamily="2" charset="-122"/>
              <a:ea typeface="宋体" panose="02010600030101010101" pitchFamily="2" charset="-122"/>
            </a:endParaRPr>
          </a:p>
        </p:txBody>
      </p:sp>
      <p:sp>
        <p:nvSpPr>
          <p:cNvPr id="11" name="矩形 10">
            <a:extLst>
              <a:ext uri="{FF2B5EF4-FFF2-40B4-BE49-F238E27FC236}">
                <a16:creationId xmlns:a16="http://schemas.microsoft.com/office/drawing/2014/main" xmlns="" id="{7B34108A-1DEA-4F33-A756-764F8DB5CE45}"/>
              </a:ext>
            </a:extLst>
          </p:cNvPr>
          <p:cNvSpPr/>
          <p:nvPr/>
        </p:nvSpPr>
        <p:spPr>
          <a:xfrm>
            <a:off x="994786" y="2851065"/>
            <a:ext cx="111280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凸透镜</a:t>
            </a:r>
          </a:p>
        </p:txBody>
      </p:sp>
      <p:pic>
        <p:nvPicPr>
          <p:cNvPr id="10" name="ZKB-AH-57.jpg" descr="id:2147491540;FounderCES">
            <a:extLst>
              <a:ext uri="{FF2B5EF4-FFF2-40B4-BE49-F238E27FC236}">
                <a16:creationId xmlns:a16="http://schemas.microsoft.com/office/drawing/2014/main" xmlns="" id="{C6A1925E-F0AA-4A32-838B-802F06385FF0}"/>
              </a:ext>
            </a:extLst>
          </p:cNvPr>
          <p:cNvPicPr>
            <a:picLocks noChangeAspect="1"/>
          </p:cNvPicPr>
          <p:nvPr/>
        </p:nvPicPr>
        <p:blipFill>
          <a:blip r:embed="rId2"/>
          <a:stretch>
            <a:fillRect/>
          </a:stretch>
        </p:blipFill>
        <p:spPr>
          <a:xfrm>
            <a:off x="2914650" y="4401823"/>
            <a:ext cx="6362700" cy="2186940"/>
          </a:xfrm>
          <a:prstGeom prst="rect">
            <a:avLst/>
          </a:prstGeom>
        </p:spPr>
      </p:pic>
      <p:sp>
        <p:nvSpPr>
          <p:cNvPr id="12" name="矩形 11">
            <a:extLst>
              <a:ext uri="{FF2B5EF4-FFF2-40B4-BE49-F238E27FC236}">
                <a16:creationId xmlns:a16="http://schemas.microsoft.com/office/drawing/2014/main" xmlns="" id="{977D17EC-A1EB-468B-BEF4-EBF99EACD7D7}"/>
              </a:ext>
            </a:extLst>
          </p:cNvPr>
          <p:cNvSpPr/>
          <p:nvPr/>
        </p:nvSpPr>
        <p:spPr>
          <a:xfrm>
            <a:off x="4218631" y="3336176"/>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实</a:t>
            </a:r>
          </a:p>
        </p:txBody>
      </p:sp>
      <p:sp>
        <p:nvSpPr>
          <p:cNvPr id="13" name="矩形 12">
            <a:extLst>
              <a:ext uri="{FF2B5EF4-FFF2-40B4-BE49-F238E27FC236}">
                <a16:creationId xmlns:a16="http://schemas.microsoft.com/office/drawing/2014/main" xmlns="" id="{903D342A-953F-44C3-81EC-C6D835FF1C88}"/>
              </a:ext>
            </a:extLst>
          </p:cNvPr>
          <p:cNvSpPr/>
          <p:nvPr/>
        </p:nvSpPr>
        <p:spPr>
          <a:xfrm>
            <a:off x="5477887" y="3877322"/>
            <a:ext cx="1282723" cy="461665"/>
          </a:xfrm>
          <a:prstGeom prst="rect">
            <a:avLst/>
          </a:prstGeom>
        </p:spPr>
        <p:txBody>
          <a:bodyPr wrap="none">
            <a:spAutoFit/>
          </a:bodyPr>
          <a:lstStyle/>
          <a:p>
            <a:r>
              <a:rPr lang="en-US" altLang="zh-CN" sz="2400" i="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1" dirty="0">
                <a:solidFill>
                  <a:srgbClr val="FF0000"/>
                </a:solidFill>
                <a:latin typeface="宋体" panose="02010600030101010101" pitchFamily="2" charset="-122"/>
                <a:ea typeface="宋体" panose="02010600030101010101" pitchFamily="2" charset="-122"/>
              </a:rPr>
              <a:t>＜</a:t>
            </a:r>
            <a:r>
              <a:rPr lang="en-US" altLang="zh-CN" sz="2400" i="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b="1" dirty="0">
                <a:solidFill>
                  <a:srgbClr val="FF0000"/>
                </a:solidFill>
                <a:latin typeface="宋体" panose="02010600030101010101" pitchFamily="2" charset="-122"/>
                <a:ea typeface="宋体" panose="02010600030101010101" pitchFamily="2" charset="-122"/>
              </a:rPr>
              <a:t>＜</a:t>
            </a:r>
            <a:r>
              <a:rPr lang="en-US" altLang="zh-CN" sz="2400" b="1" dirty="0">
                <a:solidFill>
                  <a:srgbClr val="FF0000"/>
                </a:solidFill>
                <a:latin typeface="宋体" panose="02010600030101010101" pitchFamily="2" charset="-122"/>
                <a:ea typeface="宋体" panose="02010600030101010101" pitchFamily="2" charset="-122"/>
              </a:rPr>
              <a:t>2</a:t>
            </a:r>
            <a:r>
              <a:rPr lang="en-US" altLang="zh-CN" sz="2400" i="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400" i="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634454618"/>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3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extLst>
      <p:ext uri="{BB962C8B-B14F-4D97-AF65-F5344CB8AC3E}">
        <p14:creationId xmlns:p14="http://schemas.microsoft.com/office/powerpoint/2010/main" val="7475400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6" name="矩形 5"/>
          <p:cNvSpPr/>
          <p:nvPr/>
        </p:nvSpPr>
        <p:spPr>
          <a:xfrm>
            <a:off x="763113" y="1257200"/>
            <a:ext cx="10666887" cy="2221762"/>
          </a:xfrm>
          <a:prstGeom prst="rect">
            <a:avLst/>
          </a:prstGeom>
        </p:spPr>
        <p:txBody>
          <a:bodyPr wrap="square">
            <a:spAutoFit/>
          </a:bodyPr>
          <a:lstStyle/>
          <a:p>
            <a:pPr algn="just">
              <a:lnSpc>
                <a:spcPct val="15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7</a:t>
            </a:r>
            <a:r>
              <a:rPr lang="zh-CN" altLang="en-US" sz="2400" spc="-50" dirty="0">
                <a:latin typeface="黑体" panose="02010609060101010101" pitchFamily="49" charset="-122"/>
                <a:ea typeface="黑体" panose="02010609060101010101" pitchFamily="49" charset="-122"/>
              </a:rPr>
              <a:t>　</a:t>
            </a:r>
            <a:r>
              <a:rPr lang="en-US" altLang="zh-CN" sz="2400" spc="-50" dirty="0">
                <a:latin typeface="仿宋" panose="02010609060101010101" pitchFamily="49" charset="-122"/>
                <a:ea typeface="仿宋" panose="02010609060101010101" pitchFamily="49" charset="-122"/>
              </a:rPr>
              <a:t>[2020</a:t>
            </a:r>
            <a:r>
              <a:rPr lang="zh-CN" altLang="en-US" sz="2400" spc="-50" dirty="0">
                <a:latin typeface="仿宋" panose="02010609060101010101" pitchFamily="49" charset="-122"/>
                <a:ea typeface="仿宋" panose="02010609060101010101" pitchFamily="49" charset="-122"/>
              </a:rPr>
              <a:t>合肥寿春中学二模</a:t>
            </a:r>
            <a:r>
              <a:rPr lang="en-US" altLang="zh-CN" sz="2400" spc="-50" dirty="0">
                <a:latin typeface="仿宋" panose="02010609060101010101" pitchFamily="49" charset="-122"/>
                <a:ea typeface="仿宋" panose="02010609060101010101" pitchFamily="49" charset="-122"/>
              </a:rPr>
              <a:t>]</a:t>
            </a:r>
            <a:r>
              <a:rPr lang="zh-CN" altLang="en-US" sz="2400" spc="-50" dirty="0">
                <a:latin typeface="宋体" panose="02010600030101010101" pitchFamily="2" charset="-122"/>
                <a:ea typeface="宋体" panose="02010600030101010101" pitchFamily="2" charset="-122"/>
              </a:rPr>
              <a:t>为探究凸透镜的成像规律</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强强和同学利用两个玻璃凸透镜</a:t>
            </a:r>
            <a:r>
              <a:rPr lang="en-US" altLang="zh-CN" sz="2400" i="1" spc="-50" dirty="0">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spc="-50" dirty="0">
                <a:latin typeface="宋体" panose="02010600030101010101" pitchFamily="2" charset="-122"/>
                <a:ea typeface="宋体" panose="02010600030101010101" pitchFamily="2" charset="-122"/>
              </a:rPr>
              <a:t>、</a:t>
            </a:r>
            <a:r>
              <a:rPr lang="en-US" altLang="zh-CN" sz="2400" i="1" spc="-50" dirty="0">
                <a:latin typeface="Times New Roman" panose="02020603050405020304" pitchFamily="18" charset="0"/>
                <a:ea typeface="宋体" panose="02010600030101010101" pitchFamily="2" charset="-122"/>
                <a:cs typeface="Times New Roman" panose="02020603050405020304" pitchFamily="18" charset="0"/>
              </a:rPr>
              <a:t>B</a:t>
            </a:r>
            <a:r>
              <a:rPr lang="zh-CN" altLang="en-US" sz="2400" spc="-50" dirty="0">
                <a:latin typeface="宋体" panose="02010600030101010101" pitchFamily="2" charset="-122"/>
                <a:ea typeface="宋体" panose="02010600030101010101" pitchFamily="2" charset="-122"/>
              </a:rPr>
              <a:t>进行实验</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凸透镜</a:t>
            </a:r>
            <a:r>
              <a:rPr lang="en-US" altLang="zh-CN" sz="2400" i="1" spc="-50" dirty="0">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spc="-50" dirty="0">
                <a:latin typeface="宋体" panose="02010600030101010101" pitchFamily="2" charset="-122"/>
                <a:ea typeface="宋体" panose="02010600030101010101" pitchFamily="2" charset="-122"/>
              </a:rPr>
              <a:t>、</a:t>
            </a:r>
            <a:r>
              <a:rPr lang="en-US" altLang="zh-CN" sz="2400" i="1" spc="-50" dirty="0">
                <a:latin typeface="Times New Roman" panose="02020603050405020304" pitchFamily="18" charset="0"/>
                <a:ea typeface="宋体" panose="02010600030101010101" pitchFamily="2" charset="-122"/>
                <a:cs typeface="Times New Roman" panose="02020603050405020304" pitchFamily="18" charset="0"/>
              </a:rPr>
              <a:t>B</a:t>
            </a:r>
            <a:r>
              <a:rPr lang="zh-CN" altLang="en-US" sz="2400" spc="-50" dirty="0">
                <a:latin typeface="宋体" panose="02010600030101010101" pitchFamily="2" charset="-122"/>
                <a:ea typeface="宋体" panose="02010600030101010101" pitchFamily="2" charset="-122"/>
              </a:rPr>
              <a:t>的焦距分别为</a:t>
            </a:r>
            <a:r>
              <a:rPr lang="en-US" altLang="zh-CN" sz="2400" spc="-50" dirty="0">
                <a:latin typeface="宋体" panose="02010600030101010101" pitchFamily="2" charset="-122"/>
                <a:ea typeface="宋体" panose="02010600030101010101" pitchFamily="2" charset="-122"/>
              </a:rPr>
              <a:t>10 </a:t>
            </a:r>
            <a:r>
              <a:rPr lang="en-US" altLang="zh-CN" sz="2400" spc="-50" dirty="0">
                <a:latin typeface="Times New Roman" panose="02020603050405020304" pitchFamily="18" charset="0"/>
                <a:ea typeface="宋体" panose="02010600030101010101" pitchFamily="2" charset="-122"/>
                <a:cs typeface="Times New Roman" panose="02020603050405020304" pitchFamily="18" charset="0"/>
              </a:rPr>
              <a:t>cm</a:t>
            </a:r>
            <a:r>
              <a:rPr lang="zh-CN" altLang="en-US" sz="2400" spc="-50" dirty="0">
                <a:latin typeface="宋体" panose="02010600030101010101" pitchFamily="2" charset="-122"/>
                <a:ea typeface="宋体" panose="02010600030101010101" pitchFamily="2" charset="-122"/>
              </a:rPr>
              <a:t>和</a:t>
            </a:r>
            <a:r>
              <a:rPr lang="en-US" altLang="zh-CN" sz="2400" spc="-50" dirty="0">
                <a:latin typeface="宋体" panose="02010600030101010101" pitchFamily="2" charset="-122"/>
                <a:ea typeface="宋体" panose="02010600030101010101" pitchFamily="2" charset="-122"/>
              </a:rPr>
              <a:t>20 </a:t>
            </a:r>
            <a:r>
              <a:rPr lang="en-US" altLang="zh-CN" sz="2400" spc="-50" dirty="0">
                <a:latin typeface="Times New Roman" panose="02020603050405020304" pitchFamily="18" charset="0"/>
                <a:ea typeface="宋体" panose="02010600030101010101" pitchFamily="2" charset="-122"/>
                <a:cs typeface="Times New Roman" panose="02020603050405020304" pitchFamily="18" charset="0"/>
              </a:rPr>
              <a:t>cm</a:t>
            </a:r>
            <a:r>
              <a:rPr lang="en-US" altLang="zh-CN" sz="2400" spc="-5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实验过程中</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强强点燃蜡烛后</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调节烛焰、透镜和光屏的中心大致在同一高度</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他这样操作的目的是</a:t>
            </a:r>
            <a:r>
              <a:rPr lang="en-US" altLang="zh-CN" sz="2400" dirty="0">
                <a:latin typeface="宋体" panose="02010600030101010101" pitchFamily="2" charset="-122"/>
                <a:ea typeface="宋体" panose="02010600030101010101" pitchFamily="2" charset="-122"/>
              </a:rPr>
              <a:t>_________________________.</a:t>
            </a:r>
          </a:p>
        </p:txBody>
      </p:sp>
      <p:sp>
        <p:nvSpPr>
          <p:cNvPr id="8" name="矩形 7">
            <a:extLst>
              <a:ext uri="{FF2B5EF4-FFF2-40B4-BE49-F238E27FC236}">
                <a16:creationId xmlns:a16="http://schemas.microsoft.com/office/drawing/2014/main" xmlns="" id="{4FEC9BEB-268E-4933-9B13-299587B8867F}"/>
              </a:ext>
            </a:extLst>
          </p:cNvPr>
          <p:cNvSpPr/>
          <p:nvPr/>
        </p:nvSpPr>
        <p:spPr>
          <a:xfrm>
            <a:off x="4149968" y="2967335"/>
            <a:ext cx="3634155" cy="461665"/>
          </a:xfrm>
          <a:prstGeom prst="rect">
            <a:avLst/>
          </a:prstGeom>
        </p:spPr>
        <p:txBody>
          <a:bodyPr wrap="squar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使烛焰的像成在光屏中央</a:t>
            </a:r>
          </a:p>
        </p:txBody>
      </p:sp>
      <p:pic>
        <p:nvPicPr>
          <p:cNvPr id="14" name="2020sc2-12.jpg" descr="id:2147491568;FounderCES">
            <a:extLst>
              <a:ext uri="{FF2B5EF4-FFF2-40B4-BE49-F238E27FC236}">
                <a16:creationId xmlns:a16="http://schemas.microsoft.com/office/drawing/2014/main" xmlns="" id="{B3C8F435-6407-4E76-A810-578A869845E9}"/>
              </a:ext>
            </a:extLst>
          </p:cNvPr>
          <p:cNvPicPr>
            <a:picLocks noChangeAspect="1"/>
          </p:cNvPicPr>
          <p:nvPr/>
        </p:nvPicPr>
        <p:blipFill>
          <a:blip r:embed="rId2"/>
          <a:stretch>
            <a:fillRect/>
          </a:stretch>
        </p:blipFill>
        <p:spPr>
          <a:xfrm>
            <a:off x="7071360" y="3665097"/>
            <a:ext cx="4358640" cy="1524000"/>
          </a:xfrm>
          <a:prstGeom prst="rect">
            <a:avLst/>
          </a:prstGeom>
        </p:spPr>
      </p:pic>
      <p:sp>
        <p:nvSpPr>
          <p:cNvPr id="2" name="矩形 1">
            <a:extLst>
              <a:ext uri="{FF2B5EF4-FFF2-40B4-BE49-F238E27FC236}">
                <a16:creationId xmlns:a16="http://schemas.microsoft.com/office/drawing/2014/main" xmlns="" id="{D54C838E-4A21-4E76-9A69-5E7C88374C6E}"/>
              </a:ext>
            </a:extLst>
          </p:cNvPr>
          <p:cNvSpPr/>
          <p:nvPr/>
        </p:nvSpPr>
        <p:spPr>
          <a:xfrm>
            <a:off x="9030107" y="5371160"/>
            <a:ext cx="441146" cy="251031"/>
          </a:xfrm>
          <a:prstGeom prst="rect">
            <a:avLst/>
          </a:prstGeom>
        </p:spPr>
        <p:txBody>
          <a:bodyPr wrap="none">
            <a:spAutoFit/>
          </a:bodyPr>
          <a:lstStyle/>
          <a:p>
            <a:pPr algn="ctr">
              <a:lnSpc>
                <a:spcPts val="1240"/>
              </a:lnSpc>
              <a:spcAft>
                <a:spcPts val="0"/>
              </a:spcAft>
            </a:pPr>
            <a:r>
              <a:rPr lang="zh-CN" altLang="zh-CN"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甲</a:t>
            </a:r>
          </a:p>
        </p:txBody>
      </p:sp>
    </p:spTree>
    <p:extLst>
      <p:ext uri="{BB962C8B-B14F-4D97-AF65-F5344CB8AC3E}">
        <p14:creationId xmlns:p14="http://schemas.microsoft.com/office/powerpoint/2010/main" val="1704783801"/>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6" name="矩形 5"/>
          <p:cNvSpPr/>
          <p:nvPr/>
        </p:nvSpPr>
        <p:spPr>
          <a:xfrm>
            <a:off x="763113" y="1257200"/>
            <a:ext cx="10666887" cy="1684244"/>
          </a:xfrm>
          <a:prstGeom prst="rect">
            <a:avLst/>
          </a:prstGeom>
        </p:spPr>
        <p:txBody>
          <a:bodyPr wrap="square">
            <a:spAutoFit/>
          </a:bodyPr>
          <a:lstStyle/>
          <a:p>
            <a:pPr algn="just">
              <a:lnSpc>
                <a:spcPct val="150000"/>
              </a:lnSpc>
            </a:pPr>
            <a:r>
              <a:rPr lang="en-US" altLang="zh-CN" sz="2400" spc="-50" dirty="0">
                <a:latin typeface="宋体" panose="02010600030101010101" pitchFamily="2" charset="-122"/>
                <a:ea typeface="宋体" panose="02010600030101010101" pitchFamily="2" charset="-122"/>
              </a:rPr>
              <a:t>(2)</a:t>
            </a:r>
            <a:r>
              <a:rPr lang="zh-CN" altLang="en-US" sz="2400" spc="-50" dirty="0">
                <a:latin typeface="宋体" panose="02010600030101010101" pitchFamily="2" charset="-122"/>
                <a:ea typeface="宋体" panose="02010600030101010101" pitchFamily="2" charset="-122"/>
              </a:rPr>
              <a:t>强强将其中一块凸透镜放在光具座上</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当蜡烛、凸透镜及光屏的位置如图甲所示时</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恰能在光屏上得到一个清晰的像</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由图可知他选择的凸透镜为</a:t>
            </a:r>
            <a:r>
              <a:rPr lang="zh-CN" altLang="en-US" sz="2400" u="sng" spc="-50" dirty="0">
                <a:latin typeface="宋体" panose="02010600030101010101" pitchFamily="2" charset="-122"/>
                <a:ea typeface="宋体" panose="02010600030101010101" pitchFamily="2" charset="-122"/>
              </a:rPr>
              <a:t>　　　</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选填“</a:t>
            </a:r>
            <a:r>
              <a:rPr lang="en-US" altLang="zh-CN" sz="2400" i="1" spc="-50" dirty="0">
                <a:latin typeface="Times New Roman" panose="02020603050405020304" pitchFamily="18" charset="0"/>
                <a:ea typeface="宋体" panose="02010600030101010101" pitchFamily="2" charset="-122"/>
                <a:cs typeface="Times New Roman" panose="02020603050405020304" pitchFamily="18" charset="0"/>
              </a:rPr>
              <a:t>A</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或“</a:t>
            </a:r>
            <a:r>
              <a:rPr lang="en-US" altLang="zh-CN" sz="2400" i="1" spc="-50" dirty="0">
                <a:latin typeface="Times New Roman" panose="02020603050405020304" pitchFamily="18" charset="0"/>
                <a:ea typeface="宋体" panose="02010600030101010101" pitchFamily="2" charset="-122"/>
                <a:cs typeface="Times New Roman" panose="02020603050405020304" pitchFamily="18" charset="0"/>
              </a:rPr>
              <a:t>B</a:t>
            </a:r>
            <a:r>
              <a:rPr lang="en-US" altLang="zh-CN" sz="2400" spc="-50" dirty="0">
                <a:latin typeface="宋体" panose="02010600030101010101" pitchFamily="2" charset="-122"/>
                <a:ea typeface="宋体" panose="02010600030101010101" pitchFamily="2" charset="-122"/>
              </a:rPr>
              <a:t>”). </a:t>
            </a:r>
          </a:p>
        </p:txBody>
      </p:sp>
      <p:sp>
        <p:nvSpPr>
          <p:cNvPr id="8" name="矩形 7">
            <a:extLst>
              <a:ext uri="{FF2B5EF4-FFF2-40B4-BE49-F238E27FC236}">
                <a16:creationId xmlns:a16="http://schemas.microsoft.com/office/drawing/2014/main" xmlns="" id="{4FEC9BEB-268E-4933-9B13-299587B8867F}"/>
              </a:ext>
            </a:extLst>
          </p:cNvPr>
          <p:cNvSpPr/>
          <p:nvPr/>
        </p:nvSpPr>
        <p:spPr>
          <a:xfrm>
            <a:off x="9941168" y="1898366"/>
            <a:ext cx="586155" cy="461665"/>
          </a:xfrm>
          <a:prstGeom prst="rect">
            <a:avLst/>
          </a:prstGeom>
        </p:spPr>
        <p:txBody>
          <a:bodyPr wrap="square">
            <a:spAutoFit/>
          </a:bodyPr>
          <a:lstStyle/>
          <a:p>
            <a:r>
              <a:rPr lang="en-US" altLang="zh-CN" sz="24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A</a:t>
            </a:r>
            <a:endParaRPr lang="zh-CN" altLang="en-US" sz="24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0" name="2020sc2-12.jpg" descr="id:2147491568;FounderCES">
            <a:extLst>
              <a:ext uri="{FF2B5EF4-FFF2-40B4-BE49-F238E27FC236}">
                <a16:creationId xmlns:a16="http://schemas.microsoft.com/office/drawing/2014/main" xmlns="" id="{AC7ECEED-9B6D-4F20-B27B-650DF4F3D29B}"/>
              </a:ext>
            </a:extLst>
          </p:cNvPr>
          <p:cNvPicPr>
            <a:picLocks noChangeAspect="1"/>
          </p:cNvPicPr>
          <p:nvPr/>
        </p:nvPicPr>
        <p:blipFill>
          <a:blip r:embed="rId2"/>
          <a:stretch>
            <a:fillRect/>
          </a:stretch>
        </p:blipFill>
        <p:spPr>
          <a:xfrm>
            <a:off x="7071360" y="3665097"/>
            <a:ext cx="4358640" cy="1524000"/>
          </a:xfrm>
          <a:prstGeom prst="rect">
            <a:avLst/>
          </a:prstGeom>
        </p:spPr>
      </p:pic>
      <p:sp>
        <p:nvSpPr>
          <p:cNvPr id="11" name="矩形 10">
            <a:extLst>
              <a:ext uri="{FF2B5EF4-FFF2-40B4-BE49-F238E27FC236}">
                <a16:creationId xmlns:a16="http://schemas.microsoft.com/office/drawing/2014/main" xmlns="" id="{7E95889C-FDAA-4F5D-B4A0-3255C8C0C9C2}"/>
              </a:ext>
            </a:extLst>
          </p:cNvPr>
          <p:cNvSpPr/>
          <p:nvPr/>
        </p:nvSpPr>
        <p:spPr>
          <a:xfrm>
            <a:off x="9030107" y="5371160"/>
            <a:ext cx="441146" cy="251031"/>
          </a:xfrm>
          <a:prstGeom prst="rect">
            <a:avLst/>
          </a:prstGeom>
        </p:spPr>
        <p:txBody>
          <a:bodyPr wrap="none">
            <a:spAutoFit/>
          </a:bodyPr>
          <a:lstStyle/>
          <a:p>
            <a:pPr algn="ctr">
              <a:lnSpc>
                <a:spcPts val="1240"/>
              </a:lnSpc>
              <a:spcAft>
                <a:spcPts val="0"/>
              </a:spcAft>
            </a:pPr>
            <a:r>
              <a:rPr lang="zh-CN" altLang="zh-CN"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甲</a:t>
            </a:r>
          </a:p>
        </p:txBody>
      </p:sp>
      <p:sp>
        <p:nvSpPr>
          <p:cNvPr id="3" name="矩形 2">
            <a:extLst>
              <a:ext uri="{FF2B5EF4-FFF2-40B4-BE49-F238E27FC236}">
                <a16:creationId xmlns:a16="http://schemas.microsoft.com/office/drawing/2014/main" xmlns="" id="{0FA667B3-E94B-40B7-A15B-E1587436331F}"/>
              </a:ext>
            </a:extLst>
          </p:cNvPr>
          <p:cNvSpPr/>
          <p:nvPr/>
        </p:nvSpPr>
        <p:spPr>
          <a:xfrm>
            <a:off x="762000" y="2924964"/>
            <a:ext cx="6142892" cy="3329758"/>
          </a:xfrm>
          <a:prstGeom prst="rect">
            <a:avLst/>
          </a:prstGeom>
        </p:spPr>
        <p:txBody>
          <a:bodyPr wrap="square">
            <a:spAutoFit/>
          </a:bodyPr>
          <a:lstStyle/>
          <a:p>
            <a:pPr algn="just">
              <a:lnSpc>
                <a:spcPct val="150000"/>
              </a:lnSpc>
            </a:pPr>
            <a:r>
              <a:rPr lang="en-US" altLang="zh-CN" sz="2400" spc="-50" dirty="0">
                <a:latin typeface="宋体" panose="02010600030101010101" pitchFamily="2" charset="-122"/>
                <a:ea typeface="宋体" panose="02010600030101010101" pitchFamily="2" charset="-122"/>
              </a:rPr>
              <a:t>(3)</a:t>
            </a:r>
            <a:r>
              <a:rPr lang="zh-CN" altLang="en-US" sz="2400" spc="-50" dirty="0">
                <a:latin typeface="宋体" panose="02010600030101010101" pitchFamily="2" charset="-122"/>
                <a:ea typeface="宋体" panose="02010600030101010101" pitchFamily="2" charset="-122"/>
              </a:rPr>
              <a:t>强强又借来物理老师的眼镜</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并将其放在蜡烛和凸透镜之间靠近凸透镜的位置</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发现光屏上的像由清晰变模糊了</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保持光屏和透镜不动</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向右移动蜡烛</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光屏上再次出现清晰的像</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这说明物理老师所戴的眼镜是</a:t>
            </a:r>
            <a:r>
              <a:rPr lang="zh-CN" altLang="en-US" sz="2400" u="sng" spc="-50" dirty="0">
                <a:latin typeface="宋体" panose="02010600030101010101" pitchFamily="2" charset="-122"/>
                <a:ea typeface="宋体" panose="02010600030101010101" pitchFamily="2" charset="-122"/>
              </a:rPr>
              <a:t>　　　　</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选填“近视”或“远视”</a:t>
            </a:r>
            <a:r>
              <a:rPr lang="en-US" altLang="zh-CN" sz="2400" spc="-50" dirty="0">
                <a:latin typeface="宋体" panose="02010600030101010101" pitchFamily="2" charset="-122"/>
                <a:ea typeface="宋体" panose="02010600030101010101" pitchFamily="2" charset="-122"/>
              </a:rPr>
              <a:t>)</a:t>
            </a:r>
            <a:r>
              <a:rPr lang="zh-CN" altLang="en-US" sz="2400" spc="-50" dirty="0">
                <a:latin typeface="宋体" panose="02010600030101010101" pitchFamily="2" charset="-122"/>
                <a:ea typeface="宋体" panose="02010600030101010101" pitchFamily="2" charset="-122"/>
              </a:rPr>
              <a:t>眼镜</a:t>
            </a:r>
            <a:r>
              <a:rPr lang="en-US" altLang="zh-CN" sz="2400" spc="-50" dirty="0">
                <a:latin typeface="宋体" panose="02010600030101010101" pitchFamily="2" charset="-122"/>
                <a:ea typeface="宋体" panose="02010600030101010101" pitchFamily="2" charset="-122"/>
              </a:rPr>
              <a:t>. </a:t>
            </a:r>
          </a:p>
        </p:txBody>
      </p:sp>
      <p:sp>
        <p:nvSpPr>
          <p:cNvPr id="12" name="矩形 11">
            <a:extLst>
              <a:ext uri="{FF2B5EF4-FFF2-40B4-BE49-F238E27FC236}">
                <a16:creationId xmlns:a16="http://schemas.microsoft.com/office/drawing/2014/main" xmlns="" id="{63A7CCE9-6621-4D96-9B7F-54A91AF9BAF5}"/>
              </a:ext>
            </a:extLst>
          </p:cNvPr>
          <p:cNvSpPr/>
          <p:nvPr/>
        </p:nvSpPr>
        <p:spPr>
          <a:xfrm>
            <a:off x="4947137" y="5179746"/>
            <a:ext cx="879232" cy="461665"/>
          </a:xfrm>
          <a:prstGeom prst="rect">
            <a:avLst/>
          </a:prstGeom>
        </p:spPr>
        <p:txBody>
          <a:bodyPr wrap="squar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远视</a:t>
            </a:r>
          </a:p>
        </p:txBody>
      </p:sp>
    </p:spTree>
    <p:extLst>
      <p:ext uri="{BB962C8B-B14F-4D97-AF65-F5344CB8AC3E}">
        <p14:creationId xmlns:p14="http://schemas.microsoft.com/office/powerpoint/2010/main" val="1873154860"/>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xmlns="" id="{74085349-9902-4127-B408-98962941BF45}"/>
              </a:ext>
            </a:extLst>
          </p:cNvPr>
          <p:cNvSpPr/>
          <p:nvPr/>
        </p:nvSpPr>
        <p:spPr>
          <a:xfrm>
            <a:off x="757367" y="2858709"/>
            <a:ext cx="6086427" cy="3302058"/>
          </a:xfrm>
          <a:prstGeom prst="rect">
            <a:avLst/>
          </a:prstGeom>
        </p:spPr>
        <p:txBody>
          <a:bodyPr wrap="square">
            <a:spAutoFit/>
          </a:bodyPr>
          <a:lstStyle/>
          <a:p>
            <a:pPr algn="just">
              <a:lnSpc>
                <a:spcPct val="18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(5)</a:t>
            </a:r>
            <a:r>
              <a:rPr lang="zh-CN" altLang="en-US" sz="2400" spc="-100" dirty="0">
                <a:latin typeface="宋体" panose="02010600030101010101" pitchFamily="2" charset="-122"/>
                <a:ea typeface="宋体" panose="02010600030101010101" pitchFamily="2" charset="-122"/>
                <a:cs typeface="楷体" panose="02010609060101010101" pitchFamily="49" charset="-122"/>
              </a:rPr>
              <a:t>在第</a:t>
            </a:r>
            <a:r>
              <a:rPr lang="en-US" altLang="zh-CN" sz="2400" spc="-100" dirty="0">
                <a:latin typeface="宋体" panose="02010600030101010101" pitchFamily="2" charset="-122"/>
                <a:ea typeface="宋体" panose="02010600030101010101" pitchFamily="2" charset="-122"/>
                <a:cs typeface="楷体" panose="02010609060101010101" pitchFamily="49" charset="-122"/>
              </a:rPr>
              <a:t>(2)</a:t>
            </a:r>
            <a:r>
              <a:rPr lang="zh-CN" altLang="en-US" sz="2400" spc="-100" dirty="0">
                <a:latin typeface="宋体" panose="02010600030101010101" pitchFamily="2" charset="-122"/>
                <a:ea typeface="宋体" panose="02010600030101010101" pitchFamily="2" charset="-122"/>
                <a:cs typeface="楷体" panose="02010609060101010101" pitchFamily="49" charset="-122"/>
              </a:rPr>
              <a:t>问的基础上</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将蜡烛稍稍向靠近凸透镜的方向移动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若要再次在光屏上观察到烛焰清晰的像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应将光屏适当向</a:t>
            </a:r>
            <a:r>
              <a:rPr lang="zh-CN" altLang="en-US" sz="2400" u="sng" spc="-100" dirty="0">
                <a:latin typeface="宋体" panose="02010600030101010101" pitchFamily="2" charset="-122"/>
                <a:ea typeface="宋体" panose="02010600030101010101" pitchFamily="2" charset="-122"/>
              </a:rPr>
              <a:t>　　　　</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选填“靠近”或“远离”</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凸透镜的方向移动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此时像比原来要</a:t>
            </a:r>
            <a:r>
              <a:rPr lang="zh-CN" altLang="en-US" sz="2400" u="sng" spc="-100" dirty="0">
                <a:latin typeface="宋体" panose="02010600030101010101" pitchFamily="2" charset="-122"/>
                <a:ea typeface="宋体" panose="02010600030101010101" pitchFamily="2" charset="-122"/>
              </a:rPr>
              <a:t>　　    </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选填“大”或“小”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些</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p:txBody>
      </p:sp>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1307666"/>
          </a:xfrm>
          <a:prstGeom prst="rect">
            <a:avLst/>
          </a:prstGeom>
        </p:spPr>
        <p:txBody>
          <a:bodyPr wrap="square">
            <a:spAutoFit/>
          </a:bodyPr>
          <a:lstStyle/>
          <a:p>
            <a:pPr algn="just">
              <a:lnSpc>
                <a:spcPct val="18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(4)</a:t>
            </a:r>
            <a:r>
              <a:rPr lang="zh-CN" altLang="en-US" sz="2400" spc="-100" dirty="0">
                <a:latin typeface="宋体" panose="02010600030101010101" pitchFamily="2" charset="-122"/>
                <a:ea typeface="宋体" panose="02010600030101010101" pitchFamily="2" charset="-122"/>
                <a:cs typeface="楷体" panose="02010609060101010101" pitchFamily="49" charset="-122"/>
              </a:rPr>
              <a:t>第</a:t>
            </a:r>
            <a:r>
              <a:rPr lang="en-US" altLang="zh-CN" sz="2400" spc="-100" dirty="0">
                <a:latin typeface="宋体" panose="02010600030101010101" pitchFamily="2" charset="-122"/>
                <a:ea typeface="宋体" panose="02010600030101010101" pitchFamily="2" charset="-122"/>
                <a:cs typeface="楷体" panose="02010609060101010101" pitchFamily="49" charset="-122"/>
              </a:rPr>
              <a:t>(2)</a:t>
            </a:r>
            <a:r>
              <a:rPr lang="zh-CN" altLang="en-US" sz="2400" spc="-100" dirty="0">
                <a:latin typeface="宋体" panose="02010600030101010101" pitchFamily="2" charset="-122"/>
                <a:ea typeface="宋体" panose="02010600030101010101" pitchFamily="2" charset="-122"/>
                <a:cs typeface="楷体" panose="02010609060101010101" pitchFamily="49" charset="-122"/>
              </a:rPr>
              <a:t>问中</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光屏上所成的像是一个</a:t>
            </a:r>
            <a:r>
              <a:rPr lang="zh-CN" altLang="en-US" sz="2400" u="sng" spc="-100" dirty="0">
                <a:latin typeface="宋体" panose="02010600030101010101" pitchFamily="2" charset="-122"/>
                <a:ea typeface="宋体" panose="02010600030101010101" pitchFamily="2" charset="-122"/>
                <a:cs typeface="楷体" panose="02010609060101010101" pitchFamily="49" charset="-122"/>
              </a:rPr>
              <a:t>　　　　</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选填“实”或“虚”</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这个像的成像原理与</a:t>
            </a:r>
            <a:r>
              <a:rPr lang="zh-CN" altLang="en-US" sz="2400" u="sng" spc="-100" dirty="0">
                <a:latin typeface="宋体" panose="02010600030101010101" pitchFamily="2" charset="-122"/>
                <a:ea typeface="宋体" panose="02010600030101010101" pitchFamily="2" charset="-122"/>
              </a:rPr>
              <a:t>　　　　</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选填“放大镜”“投影仪”或“照相机”</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的成像原理相同</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8" name="矩形 7">
            <a:extLst>
              <a:ext uri="{FF2B5EF4-FFF2-40B4-BE49-F238E27FC236}">
                <a16:creationId xmlns:a16="http://schemas.microsoft.com/office/drawing/2014/main" xmlns="" id="{4FEC9BEB-268E-4933-9B13-299587B8867F}"/>
              </a:ext>
            </a:extLst>
          </p:cNvPr>
          <p:cNvSpPr/>
          <p:nvPr/>
        </p:nvSpPr>
        <p:spPr>
          <a:xfrm>
            <a:off x="5965141" y="1698056"/>
            <a:ext cx="541166" cy="461665"/>
          </a:xfrm>
          <a:prstGeom prst="rect">
            <a:avLst/>
          </a:prstGeom>
        </p:spPr>
        <p:txBody>
          <a:bodyPr wrap="squar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实</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21" name="矩形 20">
            <a:extLst>
              <a:ext uri="{FF2B5EF4-FFF2-40B4-BE49-F238E27FC236}">
                <a16:creationId xmlns:a16="http://schemas.microsoft.com/office/drawing/2014/main" xmlns="" id="{B89C5E1C-6C8F-4744-B4FD-B9F6C77BBBF6}"/>
              </a:ext>
            </a:extLst>
          </p:cNvPr>
          <p:cNvSpPr/>
          <p:nvPr/>
        </p:nvSpPr>
        <p:spPr>
          <a:xfrm>
            <a:off x="2342711" y="2370918"/>
            <a:ext cx="1127320" cy="461665"/>
          </a:xfrm>
          <a:prstGeom prst="rect">
            <a:avLst/>
          </a:prstGeom>
        </p:spPr>
        <p:txBody>
          <a:bodyPr wrap="squar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照相机</a:t>
            </a:r>
          </a:p>
        </p:txBody>
      </p:sp>
      <p:sp>
        <p:nvSpPr>
          <p:cNvPr id="22" name="矩形 21">
            <a:extLst>
              <a:ext uri="{FF2B5EF4-FFF2-40B4-BE49-F238E27FC236}">
                <a16:creationId xmlns:a16="http://schemas.microsoft.com/office/drawing/2014/main" xmlns="" id="{C2473C23-005E-4536-AF69-39A11165BA29}"/>
              </a:ext>
            </a:extLst>
          </p:cNvPr>
          <p:cNvSpPr/>
          <p:nvPr/>
        </p:nvSpPr>
        <p:spPr>
          <a:xfrm>
            <a:off x="4911964" y="4335159"/>
            <a:ext cx="821569" cy="461665"/>
          </a:xfrm>
          <a:prstGeom prst="rect">
            <a:avLst/>
          </a:prstGeom>
        </p:spPr>
        <p:txBody>
          <a:bodyPr wrap="squar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远离</a:t>
            </a:r>
          </a:p>
        </p:txBody>
      </p:sp>
      <p:sp>
        <p:nvSpPr>
          <p:cNvPr id="23" name="矩形 22">
            <a:extLst>
              <a:ext uri="{FF2B5EF4-FFF2-40B4-BE49-F238E27FC236}">
                <a16:creationId xmlns:a16="http://schemas.microsoft.com/office/drawing/2014/main" xmlns="" id="{3887AF7E-E310-440B-9745-6883719CBA23}"/>
              </a:ext>
            </a:extLst>
          </p:cNvPr>
          <p:cNvSpPr/>
          <p:nvPr/>
        </p:nvSpPr>
        <p:spPr>
          <a:xfrm>
            <a:off x="2626963" y="5656551"/>
            <a:ext cx="541166" cy="461665"/>
          </a:xfrm>
          <a:prstGeom prst="rect">
            <a:avLst/>
          </a:prstGeom>
        </p:spPr>
        <p:txBody>
          <a:bodyPr wrap="squar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pic>
        <p:nvPicPr>
          <p:cNvPr id="24" name="2020sc2-12.jpg" descr="id:2147491568;FounderCES">
            <a:extLst>
              <a:ext uri="{FF2B5EF4-FFF2-40B4-BE49-F238E27FC236}">
                <a16:creationId xmlns:a16="http://schemas.microsoft.com/office/drawing/2014/main" xmlns="" id="{CF1F4B3A-E8E5-451C-8922-932AD5E99655}"/>
              </a:ext>
            </a:extLst>
          </p:cNvPr>
          <p:cNvPicPr>
            <a:picLocks noChangeAspect="1"/>
          </p:cNvPicPr>
          <p:nvPr/>
        </p:nvPicPr>
        <p:blipFill>
          <a:blip r:embed="rId2"/>
          <a:stretch>
            <a:fillRect/>
          </a:stretch>
        </p:blipFill>
        <p:spPr>
          <a:xfrm>
            <a:off x="7071360" y="3665097"/>
            <a:ext cx="4358640" cy="1524000"/>
          </a:xfrm>
          <a:prstGeom prst="rect">
            <a:avLst/>
          </a:prstGeom>
        </p:spPr>
      </p:pic>
      <p:sp>
        <p:nvSpPr>
          <p:cNvPr id="25" name="矩形 24">
            <a:extLst>
              <a:ext uri="{FF2B5EF4-FFF2-40B4-BE49-F238E27FC236}">
                <a16:creationId xmlns:a16="http://schemas.microsoft.com/office/drawing/2014/main" xmlns="" id="{1CDF874D-1F5E-4120-9CF8-5EE1B5BB20EE}"/>
              </a:ext>
            </a:extLst>
          </p:cNvPr>
          <p:cNvSpPr/>
          <p:nvPr/>
        </p:nvSpPr>
        <p:spPr>
          <a:xfrm>
            <a:off x="9030107" y="5371160"/>
            <a:ext cx="441146" cy="251031"/>
          </a:xfrm>
          <a:prstGeom prst="rect">
            <a:avLst/>
          </a:prstGeom>
        </p:spPr>
        <p:txBody>
          <a:bodyPr wrap="none">
            <a:spAutoFit/>
          </a:bodyPr>
          <a:lstStyle/>
          <a:p>
            <a:pPr algn="ctr">
              <a:lnSpc>
                <a:spcPts val="1240"/>
              </a:lnSpc>
              <a:spcAft>
                <a:spcPts val="0"/>
              </a:spcAft>
            </a:pPr>
            <a:r>
              <a:rPr lang="zh-CN" altLang="zh-CN"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甲</a:t>
            </a:r>
          </a:p>
        </p:txBody>
      </p:sp>
    </p:spTree>
    <p:extLst>
      <p:ext uri="{BB962C8B-B14F-4D97-AF65-F5344CB8AC3E}">
        <p14:creationId xmlns:p14="http://schemas.microsoft.com/office/powerpoint/2010/main" val="392050760"/>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3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3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3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1" grpId="0"/>
      <p:bldP spid="22" grpId="0"/>
      <p:bldP spid="2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xmlns="" id="{74085349-9902-4127-B408-98962941BF45}"/>
              </a:ext>
            </a:extLst>
          </p:cNvPr>
          <p:cNvSpPr/>
          <p:nvPr/>
        </p:nvSpPr>
        <p:spPr>
          <a:xfrm>
            <a:off x="757367" y="3429000"/>
            <a:ext cx="6086427" cy="2637260"/>
          </a:xfrm>
          <a:prstGeom prst="rect">
            <a:avLst/>
          </a:prstGeom>
        </p:spPr>
        <p:txBody>
          <a:bodyPr wrap="square">
            <a:spAutoFit/>
          </a:bodyPr>
          <a:lstStyle/>
          <a:p>
            <a:pPr algn="just">
              <a:lnSpc>
                <a:spcPct val="18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(7)</a:t>
            </a:r>
            <a:r>
              <a:rPr lang="zh-CN" altLang="en-US" sz="2400" dirty="0">
                <a:latin typeface="宋体" panose="02010600030101010101" pitchFamily="2" charset="-122"/>
                <a:ea typeface="宋体" panose="02010600030101010101" pitchFamily="2" charset="-122"/>
                <a:cs typeface="楷体" panose="02010609060101010101" pitchFamily="49" charset="-122"/>
              </a:rPr>
              <a:t>为了观察物距等于</a:t>
            </a:r>
            <a:r>
              <a:rPr lang="en-US" altLang="zh-CN" sz="2400" dirty="0">
                <a:latin typeface="宋体" panose="02010600030101010101" pitchFamily="2" charset="-122"/>
                <a:ea typeface="宋体" panose="02010600030101010101" pitchFamily="2" charset="-122"/>
                <a:cs typeface="楷体" panose="02010609060101010101" pitchFamily="49" charset="-122"/>
              </a:rPr>
              <a:t>5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cm</a:t>
            </a:r>
            <a:r>
              <a:rPr lang="zh-CN" altLang="en-US" sz="2400" dirty="0">
                <a:latin typeface="宋体" panose="02010600030101010101" pitchFamily="2" charset="-122"/>
                <a:ea typeface="宋体" panose="02010600030101010101" pitchFamily="2" charset="-122"/>
                <a:cs typeface="楷体" panose="02010609060101010101" pitchFamily="49" charset="-122"/>
              </a:rPr>
              <a:t>时烛焰的成像特点</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请你写出接下来的操作步骤</a:t>
            </a:r>
            <a:r>
              <a:rPr lang="en-US" altLang="zh-CN" sz="2400" dirty="0">
                <a:latin typeface="宋体" panose="02010600030101010101" pitchFamily="2" charset="-122"/>
                <a:ea typeface="宋体" panose="02010600030101010101" pitchFamily="2" charset="-122"/>
                <a:cs typeface="楷体" panose="02010609060101010101" pitchFamily="49" charset="-122"/>
              </a:rPr>
              <a:t>:__________</a:t>
            </a:r>
          </a:p>
          <a:p>
            <a:pPr algn="just">
              <a:lnSpc>
                <a:spcPct val="18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______________________________________</a:t>
            </a:r>
          </a:p>
          <a:p>
            <a:pPr algn="just">
              <a:lnSpc>
                <a:spcPct val="18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___________________________. </a:t>
            </a:r>
          </a:p>
        </p:txBody>
      </p:sp>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1972463"/>
          </a:xfrm>
          <a:prstGeom prst="rect">
            <a:avLst/>
          </a:prstGeom>
        </p:spPr>
        <p:txBody>
          <a:bodyPr wrap="square">
            <a:spAutoFit/>
          </a:bodyPr>
          <a:lstStyle/>
          <a:p>
            <a:pPr algn="just">
              <a:lnSpc>
                <a:spcPct val="18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(6)</a:t>
            </a:r>
            <a:r>
              <a:rPr lang="zh-CN" altLang="en-US" sz="2400" spc="100" dirty="0">
                <a:latin typeface="宋体" panose="02010600030101010101" pitchFamily="2" charset="-122"/>
                <a:ea typeface="宋体" panose="02010600030101010101" pitchFamily="2" charset="-122"/>
                <a:cs typeface="楷体" panose="02010609060101010101" pitchFamily="49" charset="-122"/>
              </a:rPr>
              <a:t>图乙是实验的示意图</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spc="100" dirty="0">
                <a:latin typeface="宋体" panose="02010600030101010101" pitchFamily="2" charset="-122"/>
                <a:ea typeface="宋体" panose="02010600030101010101" pitchFamily="2" charset="-122"/>
                <a:cs typeface="楷体" panose="02010609060101010101" pitchFamily="49" charset="-122"/>
              </a:rPr>
              <a:t>为凸透镜的光心</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spc="100" dirty="0">
                <a:latin typeface="宋体" panose="02010600030101010101" pitchFamily="2" charset="-122"/>
                <a:ea typeface="宋体" panose="02010600030101010101" pitchFamily="2" charset="-122"/>
                <a:cs typeface="楷体" panose="02010609060101010101" pitchFamily="49" charset="-122"/>
              </a:rPr>
              <a:t>为焦点</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P</a:t>
            </a:r>
            <a:r>
              <a:rPr lang="zh-CN" altLang="en-US" sz="2400" spc="100" dirty="0">
                <a:latin typeface="宋体" panose="02010600030101010101" pitchFamily="2" charset="-122"/>
                <a:ea typeface="宋体" panose="02010600030101010101" pitchFamily="2" charset="-122"/>
                <a:cs typeface="楷体" panose="02010609060101010101" pitchFamily="49" charset="-122"/>
              </a:rPr>
              <a:t>为两倍焦距点</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当烛焰在图示位置时</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请作出图中两条入射光线的折射光线</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并据此找到烛焰上</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spc="100" dirty="0">
                <a:latin typeface="宋体" panose="02010600030101010101" pitchFamily="2" charset="-122"/>
                <a:ea typeface="宋体" panose="02010600030101010101" pitchFamily="2" charset="-122"/>
                <a:cs typeface="楷体" panose="02010609060101010101" pitchFamily="49" charset="-122"/>
              </a:rPr>
              <a:t>点的像点</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A′</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25" name="矩形 24">
            <a:extLst>
              <a:ext uri="{FF2B5EF4-FFF2-40B4-BE49-F238E27FC236}">
                <a16:creationId xmlns:a16="http://schemas.microsoft.com/office/drawing/2014/main" xmlns="" id="{1CDF874D-1F5E-4120-9CF8-5EE1B5BB20EE}"/>
              </a:ext>
            </a:extLst>
          </p:cNvPr>
          <p:cNvSpPr/>
          <p:nvPr/>
        </p:nvSpPr>
        <p:spPr>
          <a:xfrm>
            <a:off x="9172807" y="5746482"/>
            <a:ext cx="441147" cy="251031"/>
          </a:xfrm>
          <a:prstGeom prst="rect">
            <a:avLst/>
          </a:prstGeom>
        </p:spPr>
        <p:txBody>
          <a:bodyPr wrap="none">
            <a:spAutoFit/>
          </a:bodyPr>
          <a:lstStyle/>
          <a:p>
            <a:pPr algn="ctr">
              <a:lnSpc>
                <a:spcPts val="1240"/>
              </a:lnSpc>
              <a:spcAft>
                <a:spcPts val="0"/>
              </a:spcAft>
            </a:pPr>
            <a:r>
              <a:rPr lang="zh-CN" altLang="en-US"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乙</a:t>
            </a:r>
            <a:endParaRPr lang="zh-CN" altLang="zh-CN" sz="2000" dirty="0">
              <a:solidFill>
                <a:srgbClr val="000000"/>
              </a:solidFill>
              <a:latin typeface="宋体" panose="02010600030101010101" pitchFamily="2" charset="-122"/>
              <a:ea typeface="宋体" panose="02010600030101010101" pitchFamily="2" charset="-122"/>
              <a:cs typeface="Times New Roman" panose="02020603050405020304" pitchFamily="18" charset="0"/>
            </a:endParaRPr>
          </a:p>
        </p:txBody>
      </p:sp>
      <p:pic>
        <p:nvPicPr>
          <p:cNvPr id="16" name="19WJJANZKBWLZYY10.EPS" descr="id:2147491624;FounderCES">
            <a:extLst>
              <a:ext uri="{FF2B5EF4-FFF2-40B4-BE49-F238E27FC236}">
                <a16:creationId xmlns:a16="http://schemas.microsoft.com/office/drawing/2014/main" xmlns="" id="{CCC6102E-0F88-4FA9-98CE-70E3FA9C36D2}"/>
              </a:ext>
            </a:extLst>
          </p:cNvPr>
          <p:cNvPicPr>
            <a:picLocks noChangeAspect="1"/>
          </p:cNvPicPr>
          <p:nvPr/>
        </p:nvPicPr>
        <p:blipFill>
          <a:blip r:embed="rId2"/>
          <a:stretch>
            <a:fillRect/>
          </a:stretch>
        </p:blipFill>
        <p:spPr>
          <a:xfrm>
            <a:off x="7173754" y="3559480"/>
            <a:ext cx="4153852" cy="1926907"/>
          </a:xfrm>
          <a:prstGeom prst="rect">
            <a:avLst/>
          </a:prstGeom>
        </p:spPr>
      </p:pic>
      <p:sp>
        <p:nvSpPr>
          <p:cNvPr id="17" name="矩形 16">
            <a:extLst>
              <a:ext uri="{FF2B5EF4-FFF2-40B4-BE49-F238E27FC236}">
                <a16:creationId xmlns:a16="http://schemas.microsoft.com/office/drawing/2014/main" xmlns="" id="{FDCA3E1E-7EA9-4CB9-82CD-61CE3F33F167}"/>
              </a:ext>
            </a:extLst>
          </p:cNvPr>
          <p:cNvSpPr/>
          <p:nvPr/>
        </p:nvSpPr>
        <p:spPr>
          <a:xfrm>
            <a:off x="757366" y="4078633"/>
            <a:ext cx="6086427" cy="1972463"/>
          </a:xfrm>
          <a:prstGeom prst="rect">
            <a:avLst/>
          </a:prstGeom>
        </p:spPr>
        <p:txBody>
          <a:bodyPr wrap="square">
            <a:spAutoFit/>
          </a:bodyPr>
          <a:lstStyle/>
          <a:p>
            <a:pPr>
              <a:lnSpc>
                <a:spcPct val="180000"/>
              </a:lnSpc>
            </a:pP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将蜡烛移至距凸透镜光心</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 </a:t>
            </a:r>
            <a:r>
              <a:rPr lang="en-US" altLang="zh-CN" sz="2400"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cm</a:t>
            </a: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处</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移去光屏</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从光屏一侧透过凸透镜观察烛焰所成的像</a:t>
            </a:r>
          </a:p>
        </p:txBody>
      </p:sp>
      <p:pic>
        <p:nvPicPr>
          <p:cNvPr id="18" name="19WJJANZKBWLZYYDA10-1.EPS" descr="id:2147504331;FounderCES">
            <a:extLst>
              <a:ext uri="{FF2B5EF4-FFF2-40B4-BE49-F238E27FC236}">
                <a16:creationId xmlns:a16="http://schemas.microsoft.com/office/drawing/2014/main" xmlns="" id="{7E06A86B-4E23-4B2E-A0FC-1EB0C49F9578}"/>
              </a:ext>
            </a:extLst>
          </p:cNvPr>
          <p:cNvPicPr>
            <a:picLocks noChangeAspect="1"/>
          </p:cNvPicPr>
          <p:nvPr/>
        </p:nvPicPr>
        <p:blipFill>
          <a:blip r:embed="rId3"/>
          <a:stretch>
            <a:fillRect/>
          </a:stretch>
        </p:blipFill>
        <p:spPr>
          <a:xfrm>
            <a:off x="7173754" y="3659311"/>
            <a:ext cx="4153852" cy="1760220"/>
          </a:xfrm>
          <a:prstGeom prst="rect">
            <a:avLst/>
          </a:prstGeom>
        </p:spPr>
      </p:pic>
    </p:spTree>
    <p:extLst>
      <p:ext uri="{BB962C8B-B14F-4D97-AF65-F5344CB8AC3E}">
        <p14:creationId xmlns:p14="http://schemas.microsoft.com/office/powerpoint/2010/main" val="586436973"/>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6"/>
                                        </p:tgtEl>
                                        <p:attrNameLst>
                                          <p:attrName>style.visibility</p:attrName>
                                        </p:attrNameLst>
                                      </p:cBhvr>
                                      <p:to>
                                        <p:strVal val="hidden"/>
                                      </p:to>
                                    </p:set>
                                  </p:childTnLst>
                                </p:cTn>
                              </p:par>
                              <p:par>
                                <p:cTn id="7" presetID="10"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animEffect transition="in" filter="fade">
                                      <p:cBhvr>
                                        <p:cTn id="9" dur="300"/>
                                        <p:tgtEl>
                                          <p:spTgt spid="1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3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1667764"/>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透镜的分类</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凸透镜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中间</a:t>
            </a:r>
            <a:r>
              <a:rPr lang="zh-CN" altLang="en-US" sz="2400" u="sng" dirty="0">
                <a:latin typeface="宋体" panose="02010600030101010101" pitchFamily="2" charset="-122"/>
                <a:ea typeface="宋体" panose="02010600030101010101" pitchFamily="2" charset="-122"/>
              </a:rPr>
              <a:t>①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边缘</a:t>
            </a:r>
            <a:r>
              <a:rPr lang="zh-CN" altLang="en-US" sz="2400" u="sng" dirty="0">
                <a:latin typeface="宋体" panose="02010600030101010101" pitchFamily="2" charset="-122"/>
                <a:ea typeface="宋体" panose="02010600030101010101" pitchFamily="2" charset="-122"/>
              </a:rPr>
              <a:t>②　  　</a:t>
            </a:r>
            <a:r>
              <a:rPr lang="zh-CN" altLang="en-US" sz="2400" dirty="0">
                <a:latin typeface="宋体" panose="02010600030101010101" pitchFamily="2" charset="-122"/>
                <a:ea typeface="宋体" panose="02010600030101010101" pitchFamily="2" charset="-122"/>
              </a:rPr>
              <a:t>的透镜</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凹透镜</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中间</a:t>
            </a:r>
            <a:r>
              <a:rPr lang="zh-CN" altLang="en-US" sz="2400" u="sng" dirty="0">
                <a:latin typeface="宋体" panose="02010600030101010101" pitchFamily="2" charset="-122"/>
                <a:ea typeface="宋体" panose="02010600030101010101" pitchFamily="2" charset="-122"/>
              </a:rPr>
              <a:t>③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边缘</a:t>
            </a:r>
            <a:r>
              <a:rPr lang="zh-CN" altLang="en-US" sz="2400" u="sng" dirty="0">
                <a:latin typeface="宋体" panose="02010600030101010101" pitchFamily="2" charset="-122"/>
                <a:ea typeface="宋体" panose="02010600030101010101" pitchFamily="2" charset="-122"/>
              </a:rPr>
              <a:t>④　  　</a:t>
            </a:r>
            <a:r>
              <a:rPr lang="zh-CN" altLang="en-US" sz="2400" dirty="0">
                <a:latin typeface="宋体" panose="02010600030101010101" pitchFamily="2" charset="-122"/>
                <a:ea typeface="宋体" panose="02010600030101010101" pitchFamily="2" charset="-122"/>
              </a:rPr>
              <a:t>的透镜</a:t>
            </a:r>
            <a:r>
              <a:rPr lang="en-US" altLang="zh-CN" sz="2400" dirty="0">
                <a:latin typeface="宋体" panose="02010600030101010101" pitchFamily="2" charset="-122"/>
                <a:ea typeface="宋体" panose="02010600030101010101" pitchFamily="2" charset="-122"/>
              </a:rPr>
              <a:t>. </a:t>
            </a:r>
          </a:p>
        </p:txBody>
      </p:sp>
      <p:sp>
        <p:nvSpPr>
          <p:cNvPr id="11" name="矩形 10">
            <a:extLst>
              <a:ext uri="{FF2B5EF4-FFF2-40B4-BE49-F238E27FC236}">
                <a16:creationId xmlns:a16="http://schemas.microsoft.com/office/drawing/2014/main" xmlns="" id="{300B40D4-B3BA-4433-9D24-4CADFD354DE0}"/>
              </a:ext>
            </a:extLst>
          </p:cNvPr>
          <p:cNvSpPr/>
          <p:nvPr/>
        </p:nvSpPr>
        <p:spPr>
          <a:xfrm>
            <a:off x="3406569" y="1940130"/>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厚</a:t>
            </a:r>
          </a:p>
        </p:txBody>
      </p:sp>
      <p:sp>
        <p:nvSpPr>
          <p:cNvPr id="8" name="矩形 7">
            <a:extLst>
              <a:ext uri="{FF2B5EF4-FFF2-40B4-BE49-F238E27FC236}">
                <a16:creationId xmlns:a16="http://schemas.microsoft.com/office/drawing/2014/main" xmlns="" id="{FC367576-669A-4D44-BA0B-7F8856DB56FB}"/>
              </a:ext>
            </a:extLst>
          </p:cNvPr>
          <p:cNvSpPr/>
          <p:nvPr/>
        </p:nvSpPr>
        <p:spPr>
          <a:xfrm>
            <a:off x="5479916" y="1940129"/>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薄</a:t>
            </a:r>
          </a:p>
        </p:txBody>
      </p:sp>
      <p:sp>
        <p:nvSpPr>
          <p:cNvPr id="13" name="矩形 12">
            <a:extLst>
              <a:ext uri="{FF2B5EF4-FFF2-40B4-BE49-F238E27FC236}">
                <a16:creationId xmlns:a16="http://schemas.microsoft.com/office/drawing/2014/main" xmlns="" id="{FF878F6D-9785-4713-A160-D28191E367AD}"/>
              </a:ext>
            </a:extLst>
          </p:cNvPr>
          <p:cNvSpPr/>
          <p:nvPr/>
        </p:nvSpPr>
        <p:spPr>
          <a:xfrm>
            <a:off x="3406569" y="2511280"/>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薄</a:t>
            </a:r>
          </a:p>
        </p:txBody>
      </p:sp>
      <p:sp>
        <p:nvSpPr>
          <p:cNvPr id="14" name="矩形 13">
            <a:extLst>
              <a:ext uri="{FF2B5EF4-FFF2-40B4-BE49-F238E27FC236}">
                <a16:creationId xmlns:a16="http://schemas.microsoft.com/office/drawing/2014/main" xmlns="" id="{BB3E721F-C859-4121-92B3-05E62CD18024}"/>
              </a:ext>
            </a:extLst>
          </p:cNvPr>
          <p:cNvSpPr/>
          <p:nvPr/>
        </p:nvSpPr>
        <p:spPr>
          <a:xfrm>
            <a:off x="5479916" y="2511280"/>
            <a:ext cx="494046"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厚</a:t>
            </a:r>
          </a:p>
        </p:txBody>
      </p:sp>
      <p:pic>
        <p:nvPicPr>
          <p:cNvPr id="2" name="图片 1">
            <a:extLst>
              <a:ext uri="{FF2B5EF4-FFF2-40B4-BE49-F238E27FC236}">
                <a16:creationId xmlns:a16="http://schemas.microsoft.com/office/drawing/2014/main" xmlns="" id="{D171BD23-3B84-40E3-9424-E4A38B3A2EB3}"/>
              </a:ext>
            </a:extLst>
          </p:cNvPr>
          <p:cNvPicPr>
            <a:picLocks noChangeAspect="1"/>
          </p:cNvPicPr>
          <p:nvPr/>
        </p:nvPicPr>
        <p:blipFill>
          <a:blip r:embed="rId2"/>
          <a:stretch>
            <a:fillRect/>
          </a:stretch>
        </p:blipFill>
        <p:spPr>
          <a:xfrm>
            <a:off x="2596660" y="3546230"/>
            <a:ext cx="6998677" cy="2004264"/>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3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8" grpId="0"/>
      <p:bldP spid="13" grpId="0"/>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a:extLst>
              <a:ext uri="{FF2B5EF4-FFF2-40B4-BE49-F238E27FC236}">
                <a16:creationId xmlns:a16="http://schemas.microsoft.com/office/drawing/2014/main" xmlns="" id="{7974398D-0BE3-4934-96A8-5844E067EAAF}"/>
              </a:ext>
            </a:extLst>
          </p:cNvPr>
          <p:cNvSpPr/>
          <p:nvPr/>
        </p:nvSpPr>
        <p:spPr>
          <a:xfrm>
            <a:off x="5374727" y="3511686"/>
            <a:ext cx="3341968" cy="642868"/>
          </a:xfrm>
          <a:prstGeom prst="rect">
            <a:avLst/>
          </a:prstGeom>
        </p:spPr>
        <p:txBody>
          <a:bodyPr wrap="square">
            <a:spAutoFit/>
          </a:bodyPr>
          <a:lstStyle/>
          <a:p>
            <a:pPr algn="just">
              <a:lnSpc>
                <a:spcPct val="180000"/>
              </a:lnSpc>
            </a:pP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便于分析所成像的大小</a:t>
            </a:r>
          </a:p>
        </p:txBody>
      </p:sp>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2637260"/>
          </a:xfrm>
          <a:prstGeom prst="rect">
            <a:avLst/>
          </a:prstGeom>
        </p:spPr>
        <p:txBody>
          <a:bodyPr wrap="square">
            <a:spAutoFit/>
          </a:bodyPr>
          <a:lstStyle/>
          <a:p>
            <a:pPr algn="just">
              <a:lnSpc>
                <a:spcPct val="18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(8)</a:t>
            </a:r>
            <a:r>
              <a:rPr lang="zh-CN" altLang="en-US" sz="2400" spc="100" dirty="0">
                <a:latin typeface="宋体" panose="02010600030101010101" pitchFamily="2" charset="-122"/>
                <a:ea typeface="宋体" panose="02010600030101010101" pitchFamily="2" charset="-122"/>
                <a:cs typeface="楷体" panose="02010609060101010101" pitchFamily="49" charset="-122"/>
              </a:rPr>
              <a:t>某小组做实验时对实验装置进行了改进</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将蜡烛换成“</a:t>
            </a:r>
            <a:r>
              <a:rPr lang="en-US" altLang="zh-CN" sz="2400" spc="100" dirty="0">
                <a:latin typeface="Times New Roman" panose="02020603050405020304" pitchFamily="18" charset="0"/>
                <a:ea typeface="宋体" panose="02010600030101010101" pitchFamily="2" charset="-122"/>
                <a:cs typeface="Times New Roman" panose="02020603050405020304" pitchFamily="18" charset="0"/>
              </a:rPr>
              <a:t>F</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形</a:t>
            </a:r>
            <a:r>
              <a:rPr lang="en-US" altLang="zh-CN" sz="2400" spc="100" dirty="0">
                <a:latin typeface="Times New Roman" panose="02020603050405020304" pitchFamily="18" charset="0"/>
                <a:ea typeface="宋体" panose="02010600030101010101" pitchFamily="2" charset="-122"/>
                <a:cs typeface="Times New Roman" panose="02020603050405020304" pitchFamily="18" charset="0"/>
              </a:rPr>
              <a:t>LED</a:t>
            </a:r>
            <a:r>
              <a:rPr lang="zh-CN" altLang="en-US" sz="2400" spc="100" dirty="0">
                <a:latin typeface="宋体" panose="02010600030101010101" pitchFamily="2" charset="-122"/>
                <a:ea typeface="宋体" panose="02010600030101010101" pitchFamily="2" charset="-122"/>
                <a:cs typeface="楷体" panose="02010609060101010101" pitchFamily="49" charset="-122"/>
              </a:rPr>
              <a:t>灯</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光屏换成带有方格的光屏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如图丙所示</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80000"/>
              </a:lnSpc>
            </a:pPr>
            <a:r>
              <a:rPr lang="zh-CN" altLang="en-US" sz="2400" dirty="0">
                <a:latin typeface="宋体" panose="02010600030101010101" pitchFamily="2" charset="-122"/>
                <a:ea typeface="宋体" panose="02010600030101010101" pitchFamily="2" charset="-122"/>
                <a:cs typeface="楷体" panose="02010609060101010101" pitchFamily="49" charset="-122"/>
              </a:rPr>
              <a:t>①蜡烛换成</a:t>
            </a:r>
            <a:r>
              <a:rPr lang="en-US" altLang="zh-CN" sz="2400" spc="100" dirty="0">
                <a:latin typeface="Times New Roman" panose="02020603050405020304" pitchFamily="18" charset="0"/>
                <a:ea typeface="宋体" panose="02010600030101010101" pitchFamily="2" charset="-122"/>
                <a:cs typeface="Times New Roman" panose="02020603050405020304" pitchFamily="18" charset="0"/>
              </a:rPr>
              <a:t>LED</a:t>
            </a:r>
            <a:r>
              <a:rPr lang="zh-CN" altLang="en-US" sz="2400" dirty="0">
                <a:latin typeface="宋体" panose="02010600030101010101" pitchFamily="2" charset="-122"/>
                <a:ea typeface="宋体" panose="02010600030101010101" pitchFamily="2" charset="-122"/>
                <a:cs typeface="楷体" panose="02010609060101010101" pitchFamily="49" charset="-122"/>
              </a:rPr>
              <a:t>灯的优点是</a:t>
            </a:r>
            <a:r>
              <a:rPr lang="en-US" altLang="zh-CN" sz="2400" dirty="0">
                <a:latin typeface="宋体" panose="02010600030101010101" pitchFamily="2" charset="-122"/>
                <a:ea typeface="宋体" panose="02010600030101010101" pitchFamily="2" charset="-122"/>
                <a:cs typeface="楷体" panose="02010609060101010101" pitchFamily="49" charset="-122"/>
              </a:rPr>
              <a:t>____________________________________________;</a:t>
            </a:r>
          </a:p>
          <a:p>
            <a:pPr algn="just">
              <a:lnSpc>
                <a:spcPct val="18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②</a:t>
            </a:r>
            <a:r>
              <a:rPr lang="zh-CN" altLang="en-US" sz="2400" dirty="0">
                <a:latin typeface="宋体" panose="02010600030101010101" pitchFamily="2" charset="-122"/>
                <a:ea typeface="宋体" panose="02010600030101010101" pitchFamily="2" charset="-122"/>
                <a:cs typeface="楷体" panose="02010609060101010101" pitchFamily="49" charset="-122"/>
              </a:rPr>
              <a:t>光屏换成带有方格光屏的优点是</a:t>
            </a:r>
            <a:r>
              <a:rPr lang="en-US" altLang="zh-CN" sz="2400" dirty="0">
                <a:latin typeface="宋体" panose="02010600030101010101" pitchFamily="2" charset="-122"/>
                <a:ea typeface="宋体" panose="02010600030101010101" pitchFamily="2" charset="-122"/>
                <a:cs typeface="楷体" panose="02010609060101010101" pitchFamily="49" charset="-122"/>
              </a:rPr>
              <a:t>_____________________.</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25" name="矩形 24">
            <a:extLst>
              <a:ext uri="{FF2B5EF4-FFF2-40B4-BE49-F238E27FC236}">
                <a16:creationId xmlns:a16="http://schemas.microsoft.com/office/drawing/2014/main" xmlns="" id="{1CDF874D-1F5E-4120-9CF8-5EE1B5BB20EE}"/>
              </a:ext>
            </a:extLst>
          </p:cNvPr>
          <p:cNvSpPr/>
          <p:nvPr/>
        </p:nvSpPr>
        <p:spPr>
          <a:xfrm>
            <a:off x="8757085" y="5741110"/>
            <a:ext cx="441147" cy="251031"/>
          </a:xfrm>
          <a:prstGeom prst="rect">
            <a:avLst/>
          </a:prstGeom>
        </p:spPr>
        <p:txBody>
          <a:bodyPr wrap="none">
            <a:spAutoFit/>
          </a:bodyPr>
          <a:lstStyle/>
          <a:p>
            <a:pPr algn="ctr">
              <a:lnSpc>
                <a:spcPts val="1240"/>
              </a:lnSpc>
              <a:spcAft>
                <a:spcPts val="0"/>
              </a:spcAft>
            </a:pPr>
            <a:r>
              <a:rPr lang="zh-CN" altLang="en-US"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丙</a:t>
            </a:r>
            <a:endParaRPr lang="zh-CN" altLang="zh-CN" sz="2000" dirty="0">
              <a:solidFill>
                <a:srgbClr val="000000"/>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7" name="矩形 16">
            <a:extLst>
              <a:ext uri="{FF2B5EF4-FFF2-40B4-BE49-F238E27FC236}">
                <a16:creationId xmlns:a16="http://schemas.microsoft.com/office/drawing/2014/main" xmlns="" id="{FDCA3E1E-7EA9-4CB9-82CD-61CE3F33F167}"/>
              </a:ext>
            </a:extLst>
          </p:cNvPr>
          <p:cNvSpPr/>
          <p:nvPr/>
        </p:nvSpPr>
        <p:spPr>
          <a:xfrm>
            <a:off x="4530968" y="2843731"/>
            <a:ext cx="7015033" cy="642868"/>
          </a:xfrm>
          <a:prstGeom prst="rect">
            <a:avLst/>
          </a:prstGeom>
        </p:spPr>
        <p:txBody>
          <a:bodyPr wrap="square">
            <a:spAutoFit/>
          </a:bodyPr>
          <a:lstStyle/>
          <a:p>
            <a:pPr>
              <a:lnSpc>
                <a:spcPct val="180000"/>
              </a:lnSpc>
            </a:pPr>
            <a:r>
              <a:rPr lang="zh-CN" altLang="en-US"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光源稳定</a:t>
            </a:r>
            <a:r>
              <a:rPr lang="en-US" altLang="zh-CN"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或便于全面分析所成像的正、倒</a:t>
            </a:r>
            <a:r>
              <a:rPr lang="en-US" altLang="zh-CN"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合理即可</a:t>
            </a:r>
            <a:r>
              <a:rPr lang="en-US" altLang="zh-CN"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zh-CN" altLang="en-US" sz="2400" b="1" kern="100" spc="-15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0" name="18考点帮S67.EPS" descr="id:2147491631;FounderCES">
            <a:extLst>
              <a:ext uri="{FF2B5EF4-FFF2-40B4-BE49-F238E27FC236}">
                <a16:creationId xmlns:a16="http://schemas.microsoft.com/office/drawing/2014/main" xmlns="" id="{FF022A13-0067-4CE5-8B3F-62907A81398A}"/>
              </a:ext>
            </a:extLst>
          </p:cNvPr>
          <p:cNvPicPr>
            <a:picLocks noChangeAspect="1"/>
          </p:cNvPicPr>
          <p:nvPr/>
        </p:nvPicPr>
        <p:blipFill>
          <a:blip r:embed="rId2"/>
          <a:stretch>
            <a:fillRect/>
          </a:stretch>
        </p:blipFill>
        <p:spPr>
          <a:xfrm>
            <a:off x="6520685" y="4308937"/>
            <a:ext cx="4913948" cy="1233488"/>
          </a:xfrm>
          <a:prstGeom prst="rect">
            <a:avLst/>
          </a:prstGeom>
        </p:spPr>
      </p:pic>
    </p:spTree>
    <p:extLst>
      <p:ext uri="{BB962C8B-B14F-4D97-AF65-F5344CB8AC3E}">
        <p14:creationId xmlns:p14="http://schemas.microsoft.com/office/powerpoint/2010/main" val="3793697040"/>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3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2637260"/>
          </a:xfrm>
          <a:prstGeom prst="rect">
            <a:avLst/>
          </a:prstGeom>
        </p:spPr>
        <p:txBody>
          <a:bodyPr wrap="square">
            <a:spAutoFit/>
          </a:bodyPr>
          <a:lstStyle/>
          <a:p>
            <a:pPr algn="just">
              <a:lnSpc>
                <a:spcPct val="18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(9)</a:t>
            </a:r>
            <a:r>
              <a:rPr lang="zh-CN" altLang="en-US" sz="2400" dirty="0">
                <a:latin typeface="宋体" panose="02010600030101010101" pitchFamily="2" charset="-122"/>
                <a:ea typeface="宋体" panose="02010600030101010101" pitchFamily="2" charset="-122"/>
                <a:cs typeface="楷体" panose="02010609060101010101" pitchFamily="49" charset="-122"/>
              </a:rPr>
              <a:t>某同学在早上</a:t>
            </a:r>
            <a:r>
              <a:rPr lang="en-US" altLang="zh-CN" sz="2400" dirty="0">
                <a:latin typeface="宋体" panose="02010600030101010101" pitchFamily="2" charset="-122"/>
                <a:ea typeface="宋体" panose="02010600030101010101" pitchFamily="2" charset="-122"/>
                <a:cs typeface="楷体" panose="02010609060101010101" pitchFamily="49" charset="-122"/>
              </a:rPr>
              <a:t>9:00</a:t>
            </a:r>
            <a:r>
              <a:rPr lang="zh-CN" altLang="en-US" sz="2400" dirty="0">
                <a:latin typeface="宋体" panose="02010600030101010101" pitchFamily="2" charset="-122"/>
                <a:ea typeface="宋体" panose="02010600030101010101" pitchFamily="2" charset="-122"/>
                <a:cs typeface="楷体" panose="02010609060101010101" pitchFamily="49" charset="-122"/>
              </a:rPr>
              <a:t>利用太阳光寻找凸透镜的焦点</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他将凸透镜与水平地面平行放置</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调节凸透镜到地面的距离</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直至地面上出现一个最小的亮点</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他认为此亮点的位置就是凸透镜的焦点位置</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你认为该过程中存在的问题是</a:t>
            </a:r>
            <a:r>
              <a:rPr lang="en-US" altLang="zh-CN" sz="2400" dirty="0">
                <a:latin typeface="宋体" panose="02010600030101010101" pitchFamily="2" charset="-122"/>
                <a:ea typeface="宋体" panose="02010600030101010101" pitchFamily="2" charset="-122"/>
                <a:cs typeface="楷体" panose="02010609060101010101" pitchFamily="49" charset="-122"/>
              </a:rPr>
              <a:t>:__________</a:t>
            </a:r>
          </a:p>
          <a:p>
            <a:pPr algn="just">
              <a:lnSpc>
                <a:spcPct val="18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____________________________________________________.  </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7" name="矩形 16">
            <a:extLst>
              <a:ext uri="{FF2B5EF4-FFF2-40B4-BE49-F238E27FC236}">
                <a16:creationId xmlns:a16="http://schemas.microsoft.com/office/drawing/2014/main" xmlns="" id="{FDCA3E1E-7EA9-4CB9-82CD-61CE3F33F167}"/>
              </a:ext>
            </a:extLst>
          </p:cNvPr>
          <p:cNvSpPr/>
          <p:nvPr/>
        </p:nvSpPr>
        <p:spPr>
          <a:xfrm>
            <a:off x="757367" y="2869673"/>
            <a:ext cx="10677266" cy="1307666"/>
          </a:xfrm>
          <a:prstGeom prst="rect">
            <a:avLst/>
          </a:prstGeom>
        </p:spPr>
        <p:txBody>
          <a:bodyPr wrap="square">
            <a:spAutoFit/>
          </a:bodyPr>
          <a:lstStyle/>
          <a:p>
            <a:pPr>
              <a:lnSpc>
                <a:spcPct val="180000"/>
              </a:lnSpc>
            </a:pP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太阳光没有正对凸透镜入射</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该亮点的位置不是凸透镜焦点的位置</a:t>
            </a:r>
          </a:p>
        </p:txBody>
      </p:sp>
    </p:spTree>
    <p:extLst>
      <p:ext uri="{BB962C8B-B14F-4D97-AF65-F5344CB8AC3E}">
        <p14:creationId xmlns:p14="http://schemas.microsoft.com/office/powerpoint/2010/main" val="1292834328"/>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3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4382354"/>
          </a:xfrm>
          <a:prstGeom prst="rect">
            <a:avLst/>
          </a:prstGeom>
        </p:spPr>
        <p:txBody>
          <a:bodyPr wrap="square">
            <a:spAutoFit/>
          </a:bodyPr>
          <a:lstStyle/>
          <a:p>
            <a:pPr algn="just">
              <a:lnSpc>
                <a:spcPct val="170000"/>
              </a:lnSpc>
            </a:pPr>
            <a:r>
              <a:rPr lang="zh-CN" altLang="en-US" sz="2400" dirty="0">
                <a:latin typeface="黑体" panose="02010609060101010101" pitchFamily="49" charset="-122"/>
                <a:ea typeface="黑体" panose="02010609060101010101" pitchFamily="49" charset="-122"/>
                <a:cs typeface="楷体" panose="02010609060101010101" pitchFamily="49" charset="-122"/>
              </a:rPr>
              <a:t>实验原理</a:t>
            </a:r>
          </a:p>
          <a:p>
            <a:pPr algn="just">
              <a:lnSpc>
                <a:spcPct val="17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1.</a:t>
            </a:r>
            <a:r>
              <a:rPr lang="zh-CN" altLang="en-US" sz="2400" dirty="0">
                <a:latin typeface="宋体" panose="02010600030101010101" pitchFamily="2" charset="-122"/>
                <a:ea typeface="宋体" panose="02010600030101010101" pitchFamily="2" charset="-122"/>
                <a:cs typeface="楷体" panose="02010609060101010101" pitchFamily="49" charset="-122"/>
              </a:rPr>
              <a:t>凸透镜成像原理</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凸透镜对光有</a:t>
            </a:r>
            <a:r>
              <a:rPr lang="zh-CN" altLang="en-US" sz="2400" u="wavyHeavy" dirty="0">
                <a:uFill>
                  <a:solidFill>
                    <a:schemeClr val="accent1"/>
                  </a:solidFill>
                </a:uFill>
                <a:latin typeface="宋体" panose="02010600030101010101" pitchFamily="2" charset="-122"/>
                <a:ea typeface="宋体" panose="02010600030101010101" pitchFamily="2" charset="-122"/>
                <a:cs typeface="楷体" panose="02010609060101010101" pitchFamily="49" charset="-122"/>
              </a:rPr>
              <a:t>会聚</a:t>
            </a:r>
            <a:r>
              <a:rPr lang="zh-CN" altLang="en-US" sz="2400" dirty="0">
                <a:latin typeface="宋体" panose="02010600030101010101" pitchFamily="2" charset="-122"/>
                <a:ea typeface="宋体" panose="02010600030101010101" pitchFamily="2" charset="-122"/>
                <a:cs typeface="楷体" panose="02010609060101010101" pitchFamily="49" charset="-122"/>
              </a:rPr>
              <a:t>作用</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其本质是光的</a:t>
            </a:r>
            <a:r>
              <a:rPr lang="zh-CN" altLang="en-US" sz="2400" u="wavyHeavy" dirty="0">
                <a:uFill>
                  <a:solidFill>
                    <a:schemeClr val="accent1"/>
                  </a:solidFill>
                </a:uFill>
                <a:latin typeface="宋体" panose="02010600030101010101" pitchFamily="2" charset="-122"/>
                <a:ea typeface="宋体" panose="02010600030101010101" pitchFamily="2" charset="-122"/>
              </a:rPr>
              <a:t>折射</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zh-CN" altLang="en-US" sz="2400" dirty="0">
                <a:latin typeface="宋体" panose="02010600030101010101" pitchFamily="2" charset="-122"/>
                <a:ea typeface="宋体" panose="02010600030101010101" pitchFamily="2" charset="-122"/>
                <a:cs typeface="楷体" panose="02010609060101010101" pitchFamily="49" charset="-122"/>
              </a:rPr>
              <a:t>成像光路图</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利用“</a:t>
            </a:r>
            <a:r>
              <a:rPr lang="zh-CN" altLang="en-US" sz="2400" u="wavyHeavy" dirty="0">
                <a:uFill>
                  <a:solidFill>
                    <a:schemeClr val="accent1"/>
                  </a:solidFill>
                </a:uFill>
                <a:latin typeface="宋体" panose="02010600030101010101" pitchFamily="2" charset="-122"/>
                <a:ea typeface="宋体" panose="02010600030101010101" pitchFamily="2" charset="-122"/>
              </a:rPr>
              <a:t>三条特殊光线</a:t>
            </a:r>
            <a:r>
              <a:rPr lang="zh-CN" altLang="en-US" sz="2400" dirty="0">
                <a:latin typeface="宋体" panose="02010600030101010101" pitchFamily="2" charset="-122"/>
                <a:ea typeface="宋体" panose="02010600030101010101" pitchFamily="2" charset="-122"/>
                <a:cs typeface="楷体" panose="02010609060101010101" pitchFamily="49" charset="-122"/>
              </a:rPr>
              <a:t>”作图</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zh-CN" altLang="en-US" sz="2400" dirty="0">
                <a:latin typeface="黑体" panose="02010609060101010101" pitchFamily="49" charset="-122"/>
                <a:ea typeface="黑体" panose="02010609060101010101" pitchFamily="49" charset="-122"/>
              </a:rPr>
              <a:t>实验器材与装置</a:t>
            </a:r>
          </a:p>
          <a:p>
            <a:pPr algn="just">
              <a:lnSpc>
                <a:spcPct val="17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3.</a:t>
            </a:r>
            <a:r>
              <a:rPr lang="zh-CN" altLang="en-US" sz="2400" dirty="0">
                <a:latin typeface="宋体" panose="02010600030101010101" pitchFamily="2" charset="-122"/>
                <a:ea typeface="宋体" panose="02010600030101010101" pitchFamily="2" charset="-122"/>
                <a:cs typeface="楷体" panose="02010609060101010101" pitchFamily="49" charset="-122"/>
              </a:rPr>
              <a:t>光屏的选择</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宜选用表面</a:t>
            </a:r>
            <a:r>
              <a:rPr lang="zh-CN" altLang="en-US" sz="2400" u="wavyHeavy" dirty="0">
                <a:uFill>
                  <a:solidFill>
                    <a:schemeClr val="accent1"/>
                  </a:solidFill>
                </a:uFill>
                <a:latin typeface="宋体" panose="02010600030101010101" pitchFamily="2" charset="-122"/>
                <a:ea typeface="宋体" panose="02010600030101010101" pitchFamily="2" charset="-122"/>
              </a:rPr>
              <a:t>粗糙</a:t>
            </a:r>
            <a:r>
              <a:rPr lang="zh-CN" altLang="en-US" sz="2400" dirty="0">
                <a:latin typeface="宋体" panose="02010600030101010101" pitchFamily="2" charset="-122"/>
                <a:ea typeface="宋体" panose="02010600030101010101" pitchFamily="2" charset="-122"/>
                <a:cs typeface="楷体" panose="02010609060101010101" pitchFamily="49" charset="-122"/>
              </a:rPr>
              <a:t>的白屏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使各种色光均能在光屏上发生</a:t>
            </a:r>
            <a:r>
              <a:rPr lang="zh-CN" altLang="en-US" sz="2400" u="wavyHeavy" dirty="0">
                <a:uFill>
                  <a:solidFill>
                    <a:schemeClr val="accent1"/>
                  </a:solidFill>
                </a:uFill>
                <a:latin typeface="宋体" panose="02010600030101010101" pitchFamily="2" charset="-122"/>
                <a:ea typeface="宋体" panose="02010600030101010101" pitchFamily="2" charset="-122"/>
              </a:rPr>
              <a:t>漫反射</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4.</a:t>
            </a:r>
            <a:r>
              <a:rPr lang="zh-CN" altLang="en-US" sz="2400" dirty="0">
                <a:latin typeface="宋体" panose="02010600030101010101" pitchFamily="2" charset="-122"/>
                <a:ea typeface="宋体" panose="02010600030101010101" pitchFamily="2" charset="-122"/>
                <a:cs typeface="楷体" panose="02010609060101010101" pitchFamily="49" charset="-122"/>
              </a:rPr>
              <a:t>实验前需调节烛焰、凸透镜和光屏三者的中心在</a:t>
            </a:r>
            <a:r>
              <a:rPr lang="zh-CN" altLang="en-US" sz="2400" u="wavyHeavy" dirty="0">
                <a:uFill>
                  <a:solidFill>
                    <a:schemeClr val="accent1"/>
                  </a:solidFill>
                </a:uFill>
                <a:latin typeface="宋体" panose="02010600030101010101" pitchFamily="2" charset="-122"/>
                <a:ea typeface="宋体" panose="02010600030101010101" pitchFamily="2" charset="-122"/>
              </a:rPr>
              <a:t>同一高度</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使烛焰的像恰能成在光屏的中央</a:t>
            </a:r>
            <a:r>
              <a:rPr lang="en-US" altLang="zh-CN" sz="24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282429603"/>
      </p:ext>
    </p:extLst>
  </p:cSld>
  <p:clrMapOvr>
    <a:masterClrMapping/>
  </p:clrMapOvr>
  <p:transition spd="med">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4493153"/>
          </a:xfrm>
          <a:prstGeom prst="rect">
            <a:avLst/>
          </a:prstGeom>
        </p:spPr>
        <p:txBody>
          <a:bodyPr wrap="square">
            <a:spAutoFit/>
          </a:bodyPr>
          <a:lstStyle/>
          <a:p>
            <a:pPr algn="just">
              <a:lnSpc>
                <a:spcPct val="170000"/>
              </a:lnSpc>
            </a:pPr>
            <a:r>
              <a:rPr lang="zh-CN" altLang="en-US" sz="2400" dirty="0">
                <a:latin typeface="黑体" panose="02010609060101010101" pitchFamily="49" charset="-122"/>
                <a:ea typeface="黑体" panose="02010609060101010101" pitchFamily="49" charset="-122"/>
                <a:cs typeface="楷体" panose="02010609060101010101" pitchFamily="49" charset="-122"/>
              </a:rPr>
              <a:t>实验操作</a:t>
            </a:r>
          </a:p>
          <a:p>
            <a:pPr algn="just">
              <a:lnSpc>
                <a:spcPct val="13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5.</a:t>
            </a:r>
            <a:r>
              <a:rPr lang="zh-CN" altLang="en-US" sz="2400" spc="-100" dirty="0">
                <a:latin typeface="宋体" panose="02010600030101010101" pitchFamily="2" charset="-122"/>
                <a:ea typeface="宋体" panose="02010600030101010101" pitchFamily="2" charset="-122"/>
                <a:cs typeface="楷体" panose="02010609060101010101" pitchFamily="49" charset="-122"/>
              </a:rPr>
              <a:t>焦距的测量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用</a:t>
            </a:r>
            <a:r>
              <a:rPr lang="zh-CN" altLang="en-US" sz="2400" u="wavyHeavy" spc="-100" dirty="0">
                <a:uFill>
                  <a:solidFill>
                    <a:schemeClr val="accent1"/>
                  </a:solidFill>
                </a:uFill>
                <a:latin typeface="宋体" panose="02010600030101010101" pitchFamily="2" charset="-122"/>
                <a:ea typeface="宋体" panose="02010600030101010101" pitchFamily="2" charset="-122"/>
                <a:cs typeface="楷体" panose="02010609060101010101" pitchFamily="49" charset="-122"/>
              </a:rPr>
              <a:t>平行光垂直于</a:t>
            </a:r>
            <a:r>
              <a:rPr lang="zh-CN" altLang="en-US" sz="2400" spc="-100" dirty="0">
                <a:latin typeface="宋体" panose="02010600030101010101" pitchFamily="2" charset="-122"/>
                <a:ea typeface="宋体" panose="02010600030101010101" pitchFamily="2" charset="-122"/>
                <a:cs typeface="楷体" panose="02010609060101010101" pitchFamily="49" charset="-122"/>
              </a:rPr>
              <a:t>凸透镜照射</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光屏在凸透镜另一侧移动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当光屏上出现</a:t>
            </a:r>
            <a:r>
              <a:rPr lang="zh-CN" altLang="en-US" sz="2400" u="wavyHeavy" spc="-100" dirty="0">
                <a:uFill>
                  <a:solidFill>
                    <a:schemeClr val="accent1"/>
                  </a:solidFill>
                </a:uFill>
                <a:latin typeface="宋体" panose="02010600030101010101" pitchFamily="2" charset="-122"/>
                <a:ea typeface="宋体" panose="02010600030101010101" pitchFamily="2" charset="-122"/>
              </a:rPr>
              <a:t>最小、最亮</a:t>
            </a:r>
            <a:r>
              <a:rPr lang="zh-CN" altLang="en-US" sz="2400" spc="-100" dirty="0">
                <a:latin typeface="宋体" panose="02010600030101010101" pitchFamily="2" charset="-122"/>
                <a:ea typeface="宋体" panose="02010600030101010101" pitchFamily="2" charset="-122"/>
                <a:cs typeface="楷体" panose="02010609060101010101" pitchFamily="49" charset="-122"/>
              </a:rPr>
              <a:t>的光斑时</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凸透镜光心到光斑的距离就是焦距</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也可以利用物距等于两倍焦距时凸透镜成倒立、等大的实像这一性质来测量焦距</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3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6.</a:t>
            </a:r>
            <a:r>
              <a:rPr lang="zh-CN" altLang="en-US" sz="2400" spc="-100" dirty="0">
                <a:latin typeface="宋体" panose="02010600030101010101" pitchFamily="2" charset="-122"/>
                <a:ea typeface="宋体" panose="02010600030101010101" pitchFamily="2" charset="-122"/>
                <a:cs typeface="楷体" panose="02010609060101010101" pitchFamily="49" charset="-122"/>
              </a:rPr>
              <a:t>物距控制</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分别探究</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spc="-100" dirty="0">
                <a:latin typeface="宋体" panose="02010600030101010101" pitchFamily="2" charset="-122"/>
                <a:ea typeface="宋体" panose="02010600030101010101" pitchFamily="2" charset="-122"/>
                <a:cs typeface="楷体" panose="02010609060101010101" pitchFamily="49" charset="-122"/>
              </a:rPr>
              <a:t>2</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spc="-100" dirty="0">
                <a:latin typeface="宋体" panose="02010600030101010101" pitchFamily="2" charset="-122"/>
                <a:ea typeface="宋体" panose="02010600030101010101" pitchFamily="2" charset="-122"/>
                <a:cs typeface="楷体" panose="02010609060101010101" pitchFamily="49" charset="-122"/>
              </a:rPr>
              <a:t>2</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spc="-100" dirty="0">
                <a:latin typeface="宋体" panose="02010600030101010101" pitchFamily="2" charset="-122"/>
                <a:ea typeface="宋体" panose="02010600030101010101" pitchFamily="2" charset="-122"/>
                <a:cs typeface="楷体" panose="02010609060101010101" pitchFamily="49" charset="-122"/>
              </a:rPr>
              <a:t>、 </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spc="-100" dirty="0">
                <a:latin typeface="宋体" panose="02010600030101010101" pitchFamily="2" charset="-122"/>
                <a:ea typeface="宋体" panose="02010600030101010101" pitchFamily="2" charset="-122"/>
                <a:cs typeface="楷体" panose="02010609060101010101" pitchFamily="49" charset="-122"/>
              </a:rPr>
              <a:t>2</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spc="-100" dirty="0">
                <a:latin typeface="宋体" panose="02010600030101010101" pitchFamily="2" charset="-122"/>
                <a:ea typeface="宋体" panose="02010600030101010101" pitchFamily="2" charset="-122"/>
                <a:cs typeface="楷体" panose="02010609060101010101" pitchFamily="49" charset="-122"/>
              </a:rPr>
              <a:t>时的成像特点</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3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7.</a:t>
            </a:r>
            <a:r>
              <a:rPr lang="zh-CN" altLang="en-US" sz="2400" spc="-100" dirty="0">
                <a:latin typeface="宋体" panose="02010600030101010101" pitchFamily="2" charset="-122"/>
                <a:ea typeface="宋体" panose="02010600030101010101" pitchFamily="2" charset="-122"/>
                <a:cs typeface="楷体" panose="02010609060101010101" pitchFamily="49" charset="-122"/>
              </a:rPr>
              <a:t>实像与虚像的判断</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可以成在光屏上的是</a:t>
            </a:r>
            <a:r>
              <a:rPr lang="zh-CN" altLang="en-US" sz="2400" u="wavyHeavy" spc="-100" dirty="0">
                <a:uFill>
                  <a:solidFill>
                    <a:schemeClr val="accent1"/>
                  </a:solidFill>
                </a:uFill>
                <a:latin typeface="宋体" panose="02010600030101010101" pitchFamily="2" charset="-122"/>
                <a:ea typeface="宋体" panose="02010600030101010101" pitchFamily="2" charset="-122"/>
              </a:rPr>
              <a:t>实像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不能成在光屏上的是</a:t>
            </a:r>
            <a:r>
              <a:rPr lang="zh-CN" altLang="en-US" sz="2400" u="wavyHeavy" spc="-100" dirty="0">
                <a:uFill>
                  <a:solidFill>
                    <a:schemeClr val="accent1"/>
                  </a:solidFill>
                </a:uFill>
                <a:latin typeface="宋体" panose="02010600030101010101" pitchFamily="2" charset="-122"/>
                <a:ea typeface="宋体" panose="02010600030101010101" pitchFamily="2" charset="-122"/>
              </a:rPr>
              <a:t>虚像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3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8.</a:t>
            </a:r>
            <a:r>
              <a:rPr lang="zh-CN" altLang="en-US" sz="2400" spc="-100" dirty="0">
                <a:latin typeface="宋体" panose="02010600030101010101" pitchFamily="2" charset="-122"/>
                <a:ea typeface="宋体" panose="02010600030101010101" pitchFamily="2" charset="-122"/>
                <a:cs typeface="楷体" panose="02010609060101010101" pitchFamily="49" charset="-122"/>
              </a:rPr>
              <a:t>观察虚像的方法</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spc="-100" dirty="0">
                <a:latin typeface="宋体" panose="02010600030101010101" pitchFamily="2" charset="-122"/>
                <a:ea typeface="宋体" panose="02010600030101010101" pitchFamily="2" charset="-122"/>
                <a:cs typeface="楷体" panose="02010609060101010101" pitchFamily="49" charset="-122"/>
              </a:rPr>
              <a:t>＜</a:t>
            </a:r>
            <a:r>
              <a:rPr lang="en-US" altLang="zh-CN" sz="2400" i="1" spc="-100"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spc="-100" dirty="0">
                <a:latin typeface="宋体" panose="02010600030101010101" pitchFamily="2" charset="-122"/>
                <a:ea typeface="宋体" panose="02010600030101010101" pitchFamily="2" charset="-122"/>
                <a:cs typeface="楷体" panose="02010609060101010101" pitchFamily="49" charset="-122"/>
              </a:rPr>
              <a:t>时</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移去光屏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从</a:t>
            </a:r>
            <a:r>
              <a:rPr lang="zh-CN" altLang="en-US" sz="2400" u="wavyHeavy" spc="-100" dirty="0">
                <a:uFill>
                  <a:solidFill>
                    <a:schemeClr val="accent1"/>
                  </a:solidFill>
                </a:uFill>
                <a:latin typeface="宋体" panose="02010600030101010101" pitchFamily="2" charset="-122"/>
                <a:ea typeface="宋体" panose="02010600030101010101" pitchFamily="2" charset="-122"/>
              </a:rPr>
              <a:t>光屏一侧</a:t>
            </a:r>
            <a:r>
              <a:rPr lang="zh-CN" altLang="en-US" sz="2400" spc="-100" dirty="0">
                <a:latin typeface="宋体" panose="02010600030101010101" pitchFamily="2" charset="-122"/>
                <a:ea typeface="宋体" panose="02010600030101010101" pitchFamily="2" charset="-122"/>
                <a:cs typeface="楷体" panose="02010609060101010101" pitchFamily="49" charset="-122"/>
              </a:rPr>
              <a:t>透过凸透镜观察烛焰所成的像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3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9.</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光路的</a:t>
            </a:r>
            <a:r>
              <a:rPr lang="zh-CN" altLang="en-US" sz="2400" u="wavyHeavy" spc="-100" dirty="0">
                <a:uFill>
                  <a:solidFill>
                    <a:schemeClr val="accent1"/>
                  </a:solidFill>
                </a:uFill>
                <a:latin typeface="宋体" panose="02010600030101010101" pitchFamily="2" charset="-122"/>
                <a:ea typeface="宋体" panose="02010600030101010101" pitchFamily="2" charset="-122"/>
              </a:rPr>
              <a:t>可逆性</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成清晰实像时</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对调物和光屏的位置</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光屏上仍成清晰实像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3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10.</a:t>
            </a:r>
            <a:r>
              <a:rPr lang="zh-CN" altLang="en-US" sz="2400" spc="-100" dirty="0">
                <a:latin typeface="宋体" panose="02010600030101010101" pitchFamily="2" charset="-122"/>
                <a:ea typeface="宋体" panose="02010600030101010101" pitchFamily="2" charset="-122"/>
                <a:cs typeface="楷体" panose="02010609060101010101" pitchFamily="49" charset="-122"/>
              </a:rPr>
              <a:t>换用半块透镜或用纸遮挡透镜的一部分</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光屏上的像会变暗</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但仍成</a:t>
            </a:r>
            <a:r>
              <a:rPr lang="zh-CN" altLang="en-US" sz="2400" u="wavyHeavy" spc="-100" dirty="0">
                <a:uFill>
                  <a:solidFill>
                    <a:schemeClr val="accent1"/>
                  </a:solidFill>
                </a:uFill>
                <a:latin typeface="宋体" panose="02010600030101010101" pitchFamily="2" charset="-122"/>
                <a:ea typeface="宋体" panose="02010600030101010101" pitchFamily="2" charset="-122"/>
              </a:rPr>
              <a:t>完整的像</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545285382"/>
      </p:ext>
    </p:extLst>
  </p:cSld>
  <p:clrMapOvr>
    <a:masterClrMapping/>
  </p:clrMapOvr>
  <p:transition spd="med">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3754489"/>
          </a:xfrm>
          <a:prstGeom prst="rect">
            <a:avLst/>
          </a:prstGeom>
        </p:spPr>
        <p:txBody>
          <a:bodyPr wrap="square">
            <a:spAutoFit/>
          </a:bodyPr>
          <a:lstStyle/>
          <a:p>
            <a:pPr algn="just">
              <a:lnSpc>
                <a:spcPct val="170000"/>
              </a:lnSpc>
            </a:pPr>
            <a:r>
              <a:rPr lang="zh-CN" altLang="en-US" sz="2400" dirty="0">
                <a:latin typeface="黑体" panose="02010609060101010101" pitchFamily="49" charset="-122"/>
                <a:ea typeface="黑体" panose="02010609060101010101" pitchFamily="49" charset="-122"/>
              </a:rPr>
              <a:t>实验分析和异常处理</a:t>
            </a:r>
          </a:p>
          <a:p>
            <a:pPr algn="just">
              <a:lnSpc>
                <a:spcPct val="17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11.</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光屏上找不到像的原因</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烛焰在焦点上或在焦点以内</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或凸透镜焦距过大</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凸透镜焦距至多不能大于光具座长度的四分之一</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或烛焰、凸透镜和光屏三者的中心不在同一直线上</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或像的位置超出了光具座的范围等</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a:p>
            <a:pPr algn="just">
              <a:lnSpc>
                <a:spcPct val="17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12.</a:t>
            </a:r>
            <a:r>
              <a:rPr lang="zh-CN" altLang="en-US" sz="2400" spc="-100" dirty="0">
                <a:latin typeface="宋体" panose="02010600030101010101" pitchFamily="2" charset="-122"/>
                <a:ea typeface="宋体" panose="02010600030101010101" pitchFamily="2" charset="-122"/>
                <a:cs typeface="楷体" panose="02010609060101010101" pitchFamily="49" charset="-122"/>
              </a:rPr>
              <a:t>蜡烛变短时的现象及处理</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蜡烛燃烧变短时</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光屏上的像将向上移动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此时应</a:t>
            </a:r>
            <a:r>
              <a:rPr lang="zh-CN" altLang="en-US" sz="2400" u="wavyHeavy" spc="-100" dirty="0">
                <a:uFill>
                  <a:solidFill>
                    <a:srgbClr val="FF0000"/>
                  </a:solidFill>
                </a:uFill>
                <a:latin typeface="宋体" panose="02010600030101010101" pitchFamily="2" charset="-122"/>
                <a:ea typeface="宋体" panose="02010600030101010101" pitchFamily="2" charset="-122"/>
                <a:cs typeface="楷体" panose="02010609060101010101" pitchFamily="49" charset="-122"/>
              </a:rPr>
              <a:t>将烛焰向上移动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或</a:t>
            </a:r>
            <a:r>
              <a:rPr lang="zh-CN" altLang="en-US" sz="2400" u="wavyHeavy" spc="-100" dirty="0">
                <a:uFill>
                  <a:solidFill>
                    <a:srgbClr val="FF0000"/>
                  </a:solidFill>
                </a:uFill>
                <a:latin typeface="宋体" panose="02010600030101010101" pitchFamily="2" charset="-122"/>
                <a:ea typeface="宋体" panose="02010600030101010101" pitchFamily="2" charset="-122"/>
              </a:rPr>
              <a:t>将凸透镜向下移动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或</a:t>
            </a:r>
            <a:r>
              <a:rPr lang="zh-CN" altLang="en-US" sz="2400" u="wavyHeavy" spc="-100" dirty="0">
                <a:uFill>
                  <a:solidFill>
                    <a:srgbClr val="FF0000"/>
                  </a:solidFill>
                </a:uFill>
                <a:latin typeface="宋体" panose="02010600030101010101" pitchFamily="2" charset="-122"/>
                <a:ea typeface="宋体" panose="02010600030101010101" pitchFamily="2" charset="-122"/>
              </a:rPr>
              <a:t>将光屏向上移动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225640105"/>
      </p:ext>
    </p:extLst>
  </p:cSld>
  <p:clrMapOvr>
    <a:masterClrMapping/>
  </p:clrMapOvr>
  <p:transition spd="med">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1741631"/>
          </a:xfrm>
          <a:prstGeom prst="rect">
            <a:avLst/>
          </a:prstGeom>
        </p:spPr>
        <p:txBody>
          <a:bodyPr wrap="square">
            <a:spAutoFit/>
          </a:bodyPr>
          <a:lstStyle/>
          <a:p>
            <a:pPr algn="just">
              <a:lnSpc>
                <a:spcPct val="170000"/>
              </a:lnSpc>
            </a:pPr>
            <a:r>
              <a:rPr lang="zh-CN" altLang="en-US" sz="2400" dirty="0">
                <a:latin typeface="黑体" panose="02010609060101010101" pitchFamily="49" charset="-122"/>
                <a:ea typeface="黑体" panose="02010609060101010101" pitchFamily="49" charset="-122"/>
              </a:rPr>
              <a:t>数据分析</a:t>
            </a:r>
          </a:p>
          <a:p>
            <a:pPr algn="just">
              <a:lnSpc>
                <a:spcPct val="150000"/>
              </a:lnSpc>
            </a:pPr>
            <a:r>
              <a:rPr lang="en-US" altLang="zh-CN" sz="2400" spc="-100" dirty="0">
                <a:latin typeface="宋体" panose="02010600030101010101" pitchFamily="2" charset="-122"/>
                <a:ea typeface="宋体" panose="02010600030101010101" pitchFamily="2" charset="-122"/>
                <a:cs typeface="楷体" panose="02010609060101010101" pitchFamily="49" charset="-122"/>
              </a:rPr>
              <a:t>13.</a:t>
            </a:r>
            <a:r>
              <a:rPr lang="zh-CN" altLang="en-US" sz="2400" spc="-100" dirty="0">
                <a:latin typeface="宋体" panose="02010600030101010101" pitchFamily="2" charset="-122"/>
                <a:ea typeface="宋体" panose="02010600030101010101" pitchFamily="2" charset="-122"/>
                <a:cs typeface="楷体" panose="02010609060101010101" pitchFamily="49" charset="-122"/>
              </a:rPr>
              <a:t>数据表格设计</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焦距、物距、物距与焦距的关系、像的性质</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虚实、大小、正倒</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、像距等</a:t>
            </a:r>
            <a:r>
              <a:rPr lang="en-US" altLang="zh-CN" sz="2400" spc="-100" dirty="0">
                <a:latin typeface="宋体" panose="02010600030101010101" pitchFamily="2" charset="-122"/>
                <a:ea typeface="宋体" panose="02010600030101010101" pitchFamily="2" charset="-122"/>
                <a:cs typeface="楷体" panose="02010609060101010101" pitchFamily="49" charset="-122"/>
              </a:rPr>
              <a:t>.</a:t>
            </a:r>
            <a:r>
              <a:rPr lang="zh-CN" altLang="en-US" sz="2400" spc="-100" dirty="0">
                <a:latin typeface="宋体" panose="02010600030101010101" pitchFamily="2" charset="-122"/>
                <a:ea typeface="宋体" panose="02010600030101010101" pitchFamily="2" charset="-122"/>
                <a:cs typeface="楷体" panose="02010609060101010101" pitchFamily="49" charset="-122"/>
              </a:rPr>
              <a:t>举例如下：</a:t>
            </a:r>
            <a:endParaRPr lang="en-US" altLang="zh-CN" sz="2400" spc="-100" dirty="0">
              <a:latin typeface="宋体" panose="02010600030101010101" pitchFamily="2" charset="-122"/>
              <a:ea typeface="宋体" panose="02010600030101010101" pitchFamily="2" charset="-122"/>
              <a:cs typeface="楷体" panose="02010609060101010101" pitchFamily="49" charset="-122"/>
            </a:endParaRP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endParaRPr lang="en-US" altLang="zh-CN" sz="2800" b="1" dirty="0">
              <a:solidFill>
                <a:srgbClr val="EE3028"/>
              </a:solidFill>
              <a:latin typeface="黑体" panose="02010609060101010101" pitchFamily="49" charset="-122"/>
              <a:ea typeface="黑体" panose="02010609060101010101" pitchFamily="49" charset="-122"/>
            </a:endParaRPr>
          </a:p>
        </p:txBody>
      </p:sp>
      <p:graphicFrame>
        <p:nvGraphicFramePr>
          <p:cNvPr id="2" name="表格 2">
            <a:extLst>
              <a:ext uri="{FF2B5EF4-FFF2-40B4-BE49-F238E27FC236}">
                <a16:creationId xmlns:a16="http://schemas.microsoft.com/office/drawing/2014/main" xmlns="" id="{75DCFD03-E4D0-4B5D-B274-7696045B5CBA}"/>
              </a:ext>
            </a:extLst>
          </p:cNvPr>
          <p:cNvGraphicFramePr>
            <a:graphicFrameLocks noGrp="1"/>
          </p:cNvGraphicFramePr>
          <p:nvPr>
            <p:extLst>
              <p:ext uri="{D42A27DB-BD31-4B8C-83A1-F6EECF244321}">
                <p14:modId xmlns:p14="http://schemas.microsoft.com/office/powerpoint/2010/main" val="3481015866"/>
              </p:ext>
            </p:extLst>
          </p:nvPr>
        </p:nvGraphicFramePr>
        <p:xfrm>
          <a:off x="2031999" y="3589374"/>
          <a:ext cx="8128002" cy="237744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xmlns="" val="2259014945"/>
                    </a:ext>
                  </a:extLst>
                </a:gridCol>
                <a:gridCol w="1354667">
                  <a:extLst>
                    <a:ext uri="{9D8B030D-6E8A-4147-A177-3AD203B41FA5}">
                      <a16:colId xmlns:a16="http://schemas.microsoft.com/office/drawing/2014/main" xmlns="" val="3093191983"/>
                    </a:ext>
                  </a:extLst>
                </a:gridCol>
                <a:gridCol w="1354667">
                  <a:extLst>
                    <a:ext uri="{9D8B030D-6E8A-4147-A177-3AD203B41FA5}">
                      <a16:colId xmlns:a16="http://schemas.microsoft.com/office/drawing/2014/main" xmlns="" val="1951194462"/>
                    </a:ext>
                  </a:extLst>
                </a:gridCol>
                <a:gridCol w="1354667">
                  <a:extLst>
                    <a:ext uri="{9D8B030D-6E8A-4147-A177-3AD203B41FA5}">
                      <a16:colId xmlns:a16="http://schemas.microsoft.com/office/drawing/2014/main" xmlns="" val="2759651837"/>
                    </a:ext>
                  </a:extLst>
                </a:gridCol>
                <a:gridCol w="1354667">
                  <a:extLst>
                    <a:ext uri="{9D8B030D-6E8A-4147-A177-3AD203B41FA5}">
                      <a16:colId xmlns:a16="http://schemas.microsoft.com/office/drawing/2014/main" xmlns="" val="3488711915"/>
                    </a:ext>
                  </a:extLst>
                </a:gridCol>
                <a:gridCol w="1354667">
                  <a:extLst>
                    <a:ext uri="{9D8B030D-6E8A-4147-A177-3AD203B41FA5}">
                      <a16:colId xmlns:a16="http://schemas.microsoft.com/office/drawing/2014/main" xmlns="" val="3206178987"/>
                    </a:ext>
                  </a:extLst>
                </a:gridCol>
              </a:tblGrid>
              <a:tr h="370840">
                <a:tc rowSpan="2">
                  <a:txBody>
                    <a:bodyPr/>
                    <a:lstStyle/>
                    <a:p>
                      <a:pPr algn="ctr"/>
                      <a:r>
                        <a:rPr lang="zh-CN" altLang="en-US" sz="2000" dirty="0">
                          <a:latin typeface="宋体" panose="02010600030101010101" pitchFamily="2" charset="-122"/>
                          <a:ea typeface="宋体" panose="02010600030101010101" pitchFamily="2" charset="-122"/>
                        </a:rPr>
                        <a:t>物距与焦距的关系</a:t>
                      </a:r>
                    </a:p>
                  </a:txBody>
                  <a:tcPr anchor="ctr"/>
                </a:tc>
                <a:tc rowSpan="2">
                  <a:txBody>
                    <a:bodyPr/>
                    <a:lstStyle/>
                    <a:p>
                      <a:pPr algn="ctr"/>
                      <a:r>
                        <a:rPr lang="zh-CN" altLang="en-US" sz="2000" dirty="0">
                          <a:latin typeface="宋体" panose="02010600030101010101" pitchFamily="2" charset="-122"/>
                          <a:ea typeface="宋体" panose="02010600030101010101" pitchFamily="2" charset="-122"/>
                        </a:rPr>
                        <a:t>物距</a:t>
                      </a:r>
                      <a:r>
                        <a:rPr lang="en-US" altLang="zh-CN" sz="2000" b="0" i="1" dirty="0">
                          <a:latin typeface="Times New Roman" panose="02020603050405020304" pitchFamily="18" charset="0"/>
                          <a:ea typeface="宋体" panose="02010600030101010101" pitchFamily="2" charset="-122"/>
                          <a:cs typeface="Times New Roman" panose="02020603050405020304" pitchFamily="18" charset="0"/>
                        </a:rPr>
                        <a:t>u</a:t>
                      </a:r>
                      <a:r>
                        <a:rPr lang="en-US" altLang="zh-CN" sz="2000" b="0" dirty="0">
                          <a:latin typeface="Times New Roman" panose="02020603050405020304" pitchFamily="18" charset="0"/>
                          <a:ea typeface="宋体" panose="02010600030101010101" pitchFamily="2" charset="-122"/>
                          <a:cs typeface="Times New Roman" panose="02020603050405020304" pitchFamily="18" charset="0"/>
                        </a:rPr>
                        <a:t>/cm</a:t>
                      </a:r>
                      <a:endParaRPr lang="zh-CN" altLang="en-US" sz="2000" b="0" dirty="0">
                        <a:latin typeface="Times New Roman" panose="02020603050405020304" pitchFamily="18" charset="0"/>
                        <a:ea typeface="宋体" panose="02010600030101010101" pitchFamily="2" charset="-122"/>
                        <a:cs typeface="Times New Roman" panose="02020603050405020304" pitchFamily="18" charset="0"/>
                      </a:endParaRPr>
                    </a:p>
                  </a:txBody>
                  <a:tcPr anchor="ctr">
                    <a:lnR w="12700" cap="flat" cmpd="sng" algn="ctr">
                      <a:solidFill>
                        <a:schemeClr val="bg1"/>
                      </a:solidFill>
                      <a:prstDash val="solid"/>
                      <a:round/>
                      <a:headEnd type="none" w="med" len="med"/>
                      <a:tailEnd type="none" w="med" len="med"/>
                    </a:lnR>
                  </a:tcPr>
                </a:tc>
                <a:tc gridSpan="3">
                  <a:txBody>
                    <a:bodyPr/>
                    <a:lstStyle/>
                    <a:p>
                      <a:pPr algn="ctr"/>
                      <a:r>
                        <a:rPr lang="zh-CN" altLang="en-US" sz="2000" dirty="0">
                          <a:latin typeface="宋体" panose="02010600030101010101" pitchFamily="2" charset="-122"/>
                          <a:ea typeface="宋体" panose="02010600030101010101" pitchFamily="2" charset="-122"/>
                        </a:rPr>
                        <a:t>像的性质</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60122"/>
                    </a:solidFill>
                  </a:tcPr>
                </a:tc>
                <a:tc hMerge="1">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hMerge="1">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rowSpan="2">
                  <a:txBody>
                    <a:bodyPr/>
                    <a:lstStyle/>
                    <a:p>
                      <a:pPr algn="ctr"/>
                      <a:r>
                        <a:rPr lang="zh-CN" altLang="en-US" sz="2000" dirty="0">
                          <a:latin typeface="宋体" panose="02010600030101010101" pitchFamily="2" charset="-122"/>
                          <a:ea typeface="宋体" panose="02010600030101010101" pitchFamily="2" charset="-122"/>
                        </a:rPr>
                        <a:t>像距</a:t>
                      </a:r>
                      <a:r>
                        <a:rPr lang="en-US" altLang="zh-CN" sz="2000" b="0" i="1" kern="1200" dirty="0">
                          <a:solidFill>
                            <a:schemeClr val="lt1"/>
                          </a:solidFill>
                          <a:latin typeface="Times New Roman" panose="02020603050405020304" pitchFamily="18" charset="0"/>
                          <a:ea typeface="宋体" panose="02010600030101010101" pitchFamily="2" charset="-122"/>
                          <a:cs typeface="Times New Roman" panose="02020603050405020304" pitchFamily="18" charset="0"/>
                        </a:rPr>
                        <a:t>v</a:t>
                      </a:r>
                      <a:r>
                        <a:rPr lang="en-US" altLang="zh-CN" sz="2000" b="0" dirty="0">
                          <a:latin typeface="Times New Roman" panose="02020603050405020304" pitchFamily="18" charset="0"/>
                          <a:ea typeface="宋体" panose="02010600030101010101" pitchFamily="2" charset="-122"/>
                          <a:cs typeface="Times New Roman" panose="02020603050405020304" pitchFamily="18" charset="0"/>
                        </a:rPr>
                        <a:t>/cm</a:t>
                      </a:r>
                      <a:endParaRPr lang="zh-CN" altLang="en-US" sz="2000" b="0" dirty="0">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794818345"/>
                  </a:ext>
                </a:extLst>
              </a:tr>
              <a:tr h="370840">
                <a:tc vMerge="1">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vMerge="1">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a:txBody>
                    <a:bodyPr/>
                    <a:lstStyle/>
                    <a:p>
                      <a:pPr algn="ctr"/>
                      <a:r>
                        <a:rPr lang="zh-CN" altLang="en-US" sz="2000" b="1" kern="1200" dirty="0">
                          <a:solidFill>
                            <a:schemeClr val="lt1"/>
                          </a:solidFill>
                          <a:latin typeface="宋体" panose="02010600030101010101" pitchFamily="2" charset="-122"/>
                          <a:ea typeface="宋体" panose="02010600030101010101" pitchFamily="2" charset="-122"/>
                          <a:cs typeface="+mn-cs"/>
                        </a:rPr>
                        <a:t>虚实</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60122"/>
                    </a:solidFill>
                  </a:tcPr>
                </a:tc>
                <a:tc>
                  <a:txBody>
                    <a:bodyPr/>
                    <a:lstStyle/>
                    <a:p>
                      <a:pPr algn="ctr"/>
                      <a:r>
                        <a:rPr lang="zh-CN" altLang="en-US" sz="2000" b="1" kern="1200" dirty="0">
                          <a:solidFill>
                            <a:schemeClr val="lt1"/>
                          </a:solidFill>
                          <a:latin typeface="宋体" panose="02010600030101010101" pitchFamily="2" charset="-122"/>
                          <a:ea typeface="宋体" panose="02010600030101010101" pitchFamily="2" charset="-122"/>
                          <a:cs typeface="+mn-cs"/>
                        </a:rPr>
                        <a:t>大小</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60122"/>
                    </a:solidFill>
                  </a:tcPr>
                </a:tc>
                <a:tc>
                  <a:txBody>
                    <a:bodyPr/>
                    <a:lstStyle/>
                    <a:p>
                      <a:pPr algn="ctr"/>
                      <a:r>
                        <a:rPr lang="zh-CN" altLang="en-US" sz="2000" b="1" kern="1200" dirty="0">
                          <a:solidFill>
                            <a:schemeClr val="lt1"/>
                          </a:solidFill>
                          <a:latin typeface="宋体" panose="02010600030101010101" pitchFamily="2" charset="-122"/>
                          <a:ea typeface="宋体" panose="02010600030101010101" pitchFamily="2" charset="-122"/>
                          <a:cs typeface="+mn-cs"/>
                        </a:rPr>
                        <a:t>正倒</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60122"/>
                    </a:solidFill>
                  </a:tcPr>
                </a:tc>
                <a:tc vMerge="1">
                  <a:txBody>
                    <a:bodyPr/>
                    <a:lstStyle/>
                    <a:p>
                      <a:pPr algn="ctr"/>
                      <a:endParaRPr lang="zh-CN" altLang="en-US" sz="2000" dirty="0">
                        <a:latin typeface="宋体" panose="02010600030101010101" pitchFamily="2" charset="-122"/>
                        <a:ea typeface="宋体" panose="02010600030101010101" pitchFamily="2" charset="-122"/>
                      </a:endParaRPr>
                    </a:p>
                  </a:txBody>
                  <a:tcPr anchor="ctr"/>
                </a:tc>
                <a:extLst>
                  <a:ext uri="{0D108BD9-81ED-4DB2-BD59-A6C34878D82A}">
                    <a16:rowId xmlns:a16="http://schemas.microsoft.com/office/drawing/2014/main" xmlns="" val="2172185720"/>
                  </a:ext>
                </a:extLst>
              </a:tr>
              <a:tr h="370840">
                <a:tc>
                  <a:txBody>
                    <a:bodyPr/>
                    <a:lstStyle/>
                    <a:p>
                      <a:pPr algn="ctr"/>
                      <a:r>
                        <a:rPr lang="en-US" altLang="zh-CN" sz="20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2</a:t>
                      </a:r>
                      <a:r>
                        <a:rPr lang="en-US" altLang="zh-CN"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lnT w="38100" cap="flat" cmpd="sng" algn="ctr">
                      <a:solidFill>
                        <a:schemeClr val="bg1"/>
                      </a:solidFill>
                      <a:prstDash val="solid"/>
                      <a:round/>
                      <a:headEnd type="none" w="med" len="med"/>
                      <a:tailEnd type="none" w="med" len="med"/>
                    </a:lnT>
                  </a:tcP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lnT w="38100" cap="flat" cmpd="sng" algn="ctr">
                      <a:solidFill>
                        <a:schemeClr val="bg1"/>
                      </a:solidFill>
                      <a:prstDash val="solid"/>
                      <a:round/>
                      <a:headEnd type="none" w="med" len="med"/>
                      <a:tailEnd type="none" w="med" len="med"/>
                    </a:lnT>
                  </a:tcPr>
                </a:tc>
                <a:tc>
                  <a:txBody>
                    <a:bodyPr/>
                    <a:lstStyle/>
                    <a:p>
                      <a:pPr algn="ctr"/>
                      <a:endParaRPr lang="zh-CN" altLang="en-US" sz="2000">
                        <a:latin typeface="宋体" panose="02010600030101010101" pitchFamily="2" charset="-122"/>
                        <a:ea typeface="宋体" panose="02010600030101010101" pitchFamily="2" charset="-122"/>
                      </a:endParaRPr>
                    </a:p>
                  </a:txBody>
                  <a:tcPr anchor="ctr">
                    <a:lnT w="38100" cap="flat" cmpd="sng" algn="ctr">
                      <a:solidFill>
                        <a:schemeClr val="bg1"/>
                      </a:solidFill>
                      <a:prstDash val="solid"/>
                      <a:round/>
                      <a:headEnd type="none" w="med" len="med"/>
                      <a:tailEnd type="none" w="med" len="med"/>
                    </a:lnT>
                  </a:tcPr>
                </a:tc>
                <a:tc>
                  <a:txBody>
                    <a:bodyPr/>
                    <a:lstStyle/>
                    <a:p>
                      <a:pPr algn="ctr"/>
                      <a:endParaRPr lang="zh-CN" altLang="en-US" sz="2000">
                        <a:latin typeface="宋体" panose="02010600030101010101" pitchFamily="2" charset="-122"/>
                        <a:ea typeface="宋体" panose="02010600030101010101" pitchFamily="2" charset="-122"/>
                      </a:endParaRPr>
                    </a:p>
                  </a:txBody>
                  <a:tcPr anchor="ctr"/>
                </a:tc>
                <a:extLst>
                  <a:ext uri="{0D108BD9-81ED-4DB2-BD59-A6C34878D82A}">
                    <a16:rowId xmlns:a16="http://schemas.microsoft.com/office/drawing/2014/main" xmlns="" val="4168960378"/>
                  </a:ext>
                </a:extLst>
              </a:tr>
              <a:tr h="370840">
                <a:tc>
                  <a:txBody>
                    <a:bodyPr/>
                    <a:lstStyle/>
                    <a:p>
                      <a:pPr algn="ctr"/>
                      <a:r>
                        <a:rPr lang="en-US" altLang="zh-CN"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rPr>
                        <a:t>f</a:t>
                      </a:r>
                      <a:r>
                        <a:rPr lang="zh-CN" altLang="en-US" sz="2000" dirty="0">
                          <a:latin typeface="宋体" panose="02010600030101010101" pitchFamily="2" charset="-122"/>
                          <a:ea typeface="宋体" panose="02010600030101010101" pitchFamily="2" charset="-122"/>
                        </a:rPr>
                        <a:t>＜</a:t>
                      </a:r>
                      <a:r>
                        <a:rPr lang="en-US" altLang="zh-CN"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rPr>
                        <a:t>u</a:t>
                      </a: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2</a:t>
                      </a:r>
                      <a:r>
                        <a:rPr lang="en-US" altLang="zh-CN"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extLst>
                  <a:ext uri="{0D108BD9-81ED-4DB2-BD59-A6C34878D82A}">
                    <a16:rowId xmlns:a16="http://schemas.microsoft.com/office/drawing/2014/main" xmlns="" val="2403116258"/>
                  </a:ext>
                </a:extLst>
              </a:tr>
              <a:tr h="370840">
                <a:tc>
                  <a:txBody>
                    <a:bodyPr/>
                    <a:lstStyle/>
                    <a:p>
                      <a:pPr algn="ctr"/>
                      <a:r>
                        <a:rPr lang="en-US" altLang="zh-CN"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rPr>
                        <a:t>u</a:t>
                      </a:r>
                      <a:r>
                        <a:rPr lang="zh-CN" altLang="en-US" sz="2000" dirty="0">
                          <a:latin typeface="宋体" panose="02010600030101010101" pitchFamily="2" charset="-122"/>
                          <a:ea typeface="宋体" panose="02010600030101010101" pitchFamily="2" charset="-122"/>
                        </a:rPr>
                        <a:t>＜</a:t>
                      </a:r>
                      <a:r>
                        <a:rPr lang="en-US" altLang="zh-CN"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rPr>
                        <a:t>f</a:t>
                      </a:r>
                      <a:endParaRPr lang="zh-CN" altLang="en-US" sz="2000" i="1" kern="1200" dirty="0">
                        <a:solidFill>
                          <a:schemeClr val="dk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tc>
                <a:extLst>
                  <a:ext uri="{0D108BD9-81ED-4DB2-BD59-A6C34878D82A}">
                    <a16:rowId xmlns:a16="http://schemas.microsoft.com/office/drawing/2014/main" xmlns="" val="571336082"/>
                  </a:ext>
                </a:extLst>
              </a:tr>
              <a:tr h="370840">
                <a:tc>
                  <a:txBody>
                    <a:bodyPr/>
                    <a:lstStyle/>
                    <a:p>
                      <a:pPr algn="ctr"/>
                      <a:r>
                        <a:rPr lang="en-US" altLang="zh-CN" sz="2000" dirty="0">
                          <a:latin typeface="宋体" panose="02010600030101010101" pitchFamily="2" charset="-122"/>
                          <a:ea typeface="宋体" panose="02010600030101010101" pitchFamily="2" charset="-122"/>
                        </a:rPr>
                        <a:t>……</a:t>
                      </a:r>
                      <a:endParaRPr lang="zh-CN" altLang="en-US" sz="2000" dirty="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a:latin typeface="宋体" panose="02010600030101010101" pitchFamily="2" charset="-122"/>
                        <a:ea typeface="宋体" panose="02010600030101010101" pitchFamily="2" charset="-122"/>
                      </a:endParaRPr>
                    </a:p>
                  </a:txBody>
                  <a:tcPr anchor="ctr"/>
                </a:tc>
                <a:tc>
                  <a:txBody>
                    <a:bodyPr/>
                    <a:lstStyle/>
                    <a:p>
                      <a:pPr algn="ctr"/>
                      <a:endParaRPr lang="zh-CN" altLang="en-US" sz="2000" dirty="0">
                        <a:latin typeface="宋体" panose="02010600030101010101" pitchFamily="2" charset="-122"/>
                        <a:ea typeface="宋体" panose="02010600030101010101" pitchFamily="2" charset="-122"/>
                      </a:endParaRPr>
                    </a:p>
                  </a:txBody>
                  <a:tcPr anchor="ctr"/>
                </a:tc>
                <a:extLst>
                  <a:ext uri="{0D108BD9-81ED-4DB2-BD59-A6C34878D82A}">
                    <a16:rowId xmlns:a16="http://schemas.microsoft.com/office/drawing/2014/main" xmlns="" val="28415492"/>
                  </a:ext>
                </a:extLst>
              </a:tr>
            </a:tbl>
          </a:graphicData>
        </a:graphic>
      </p:graphicFrame>
      <p:sp>
        <p:nvSpPr>
          <p:cNvPr id="5" name="文本框 4">
            <a:extLst>
              <a:ext uri="{FF2B5EF4-FFF2-40B4-BE49-F238E27FC236}">
                <a16:creationId xmlns:a16="http://schemas.microsoft.com/office/drawing/2014/main" xmlns="" id="{AE17D6A6-7610-4DA0-A1D1-55202F096A4C}"/>
              </a:ext>
            </a:extLst>
          </p:cNvPr>
          <p:cNvSpPr txBox="1"/>
          <p:nvPr/>
        </p:nvSpPr>
        <p:spPr>
          <a:xfrm>
            <a:off x="5060156" y="3189264"/>
            <a:ext cx="2071688" cy="400110"/>
          </a:xfrm>
          <a:prstGeom prst="rect">
            <a:avLst/>
          </a:prstGeom>
          <a:noFill/>
        </p:spPr>
        <p:txBody>
          <a:bodyPr wrap="square" rtlCol="0">
            <a:spAutoFit/>
          </a:bodyPr>
          <a:lstStyle/>
          <a:p>
            <a:pPr algn="ctr"/>
            <a:r>
              <a:rPr lang="zh-CN" altLang="en-US" sz="2000" dirty="0">
                <a:latin typeface="黑体" panose="02010609060101010101" pitchFamily="49" charset="-122"/>
                <a:ea typeface="黑体" panose="02010609060101010101" pitchFamily="49" charset="-122"/>
              </a:rPr>
              <a:t>像与物距的关系</a:t>
            </a:r>
          </a:p>
        </p:txBody>
      </p:sp>
      <p:sp>
        <p:nvSpPr>
          <p:cNvPr id="11" name="文本框 10">
            <a:extLst>
              <a:ext uri="{FF2B5EF4-FFF2-40B4-BE49-F238E27FC236}">
                <a16:creationId xmlns:a16="http://schemas.microsoft.com/office/drawing/2014/main" xmlns="" id="{D3863D48-A194-4ABC-BA73-7A1647B536E4}"/>
              </a:ext>
            </a:extLst>
          </p:cNvPr>
          <p:cNvSpPr txBox="1"/>
          <p:nvPr/>
        </p:nvSpPr>
        <p:spPr>
          <a:xfrm>
            <a:off x="7610078" y="3220042"/>
            <a:ext cx="2549923" cy="369332"/>
          </a:xfrm>
          <a:prstGeom prst="rect">
            <a:avLst/>
          </a:prstGeom>
          <a:noFill/>
        </p:spPr>
        <p:txBody>
          <a:bodyPr wrap="square" rtlCol="0">
            <a:spAutoFit/>
          </a:bodyPr>
          <a:lstStyle/>
          <a:p>
            <a:pPr algn="ctr"/>
            <a:r>
              <a:rPr lang="zh-CN" altLang="en-US" dirty="0">
                <a:latin typeface="宋体" panose="02010600030101010101" pitchFamily="2" charset="-122"/>
                <a:ea typeface="宋体" panose="02010600030101010101" pitchFamily="2" charset="-122"/>
              </a:rPr>
              <a:t>凸透镜的焦距</a:t>
            </a:r>
            <a:r>
              <a:rPr lang="en-US" altLang="zh-CN" i="1" dirty="0">
                <a:latin typeface="Times New Roman" panose="02020603050405020304" pitchFamily="18" charset="0"/>
                <a:ea typeface="宋体" panose="02010600030101010101" pitchFamily="2" charset="-122"/>
                <a:cs typeface="Times New Roman" panose="02020603050405020304" pitchFamily="18" charset="0"/>
              </a:rPr>
              <a:t>f </a:t>
            </a:r>
            <a:r>
              <a:rPr lang="en-US" altLang="zh-CN" dirty="0">
                <a:latin typeface="宋体" panose="02010600030101010101" pitchFamily="2" charset="-122"/>
                <a:ea typeface="宋体" panose="02010600030101010101" pitchFamily="2" charset="-122"/>
              </a:rPr>
              <a:t>=____</a:t>
            </a:r>
            <a:r>
              <a:rPr lang="en-US" altLang="zh-CN" dirty="0">
                <a:latin typeface="Times New Roman" panose="02020603050405020304" pitchFamily="18" charset="0"/>
                <a:ea typeface="宋体" panose="02010600030101010101" pitchFamily="2" charset="-122"/>
                <a:cs typeface="Times New Roman" panose="02020603050405020304" pitchFamily="18" charset="0"/>
              </a:rPr>
              <a:t>cm</a:t>
            </a:r>
            <a:endParaRPr lang="zh-CN" altLang="en-US" dirty="0">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87223560"/>
      </p:ext>
    </p:extLst>
  </p:cSld>
  <p:clrMapOvr>
    <a:masterClrMapping/>
  </p:clrMapOvr>
  <p:transition spd="med">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3754489"/>
          </a:xfrm>
          <a:prstGeom prst="rect">
            <a:avLst/>
          </a:prstGeom>
        </p:spPr>
        <p:txBody>
          <a:bodyPr wrap="square">
            <a:spAutoFit/>
          </a:bodyPr>
          <a:lstStyle/>
          <a:p>
            <a:pPr algn="just">
              <a:lnSpc>
                <a:spcPct val="170000"/>
              </a:lnSpc>
            </a:pPr>
            <a:r>
              <a:rPr lang="zh-CN" altLang="en-US" sz="2400" dirty="0">
                <a:latin typeface="黑体" panose="02010609060101010101" pitchFamily="49" charset="-122"/>
                <a:ea typeface="黑体" panose="02010609060101010101" pitchFamily="49" charset="-122"/>
                <a:cs typeface="楷体" panose="02010609060101010101" pitchFamily="49" charset="-122"/>
              </a:rPr>
              <a:t>实验结论：</a:t>
            </a:r>
            <a:endParaRPr lang="en-US" altLang="zh-CN" sz="2400" dirty="0">
              <a:latin typeface="黑体" panose="02010609060101010101" pitchFamily="49" charset="-122"/>
              <a:ea typeface="黑体" panose="02010609060101010101" pitchFamily="49" charset="-122"/>
              <a:cs typeface="楷体" panose="02010609060101010101" pitchFamily="49" charset="-122"/>
            </a:endParaRPr>
          </a:p>
          <a:p>
            <a:pPr algn="just">
              <a:lnSpc>
                <a:spcPct val="170000"/>
              </a:lnSpc>
            </a:pP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1</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时，在光屏上可得到倒立、缩小的实像，此时</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cs typeface="楷体" panose="02010609060101010101" pitchFamily="49" charset="-122"/>
              </a:rPr>
              <a:t>；</a:t>
            </a:r>
            <a:endParaRPr lang="en-US" altLang="zh-CN" sz="2400" dirty="0">
              <a:latin typeface="宋体" panose="02010600030101010101" pitchFamily="2" charset="-122"/>
              <a:ea typeface="宋体" panose="02010600030101010101" pitchFamily="2" charset="-122"/>
              <a:cs typeface="楷体" panose="02010609060101010101" pitchFamily="49" charset="-122"/>
            </a:endParaRPr>
          </a:p>
          <a:p>
            <a:pPr algn="just">
              <a:lnSpc>
                <a:spcPct val="170000"/>
              </a:lnSpc>
            </a:pP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时，在光屏上可得到倒立、等大的实像，此时</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v</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cs typeface="楷体" panose="02010609060101010101" pitchFamily="49" charset="-122"/>
              </a:rPr>
              <a:t>；</a:t>
            </a:r>
            <a:endParaRPr lang="en-US" altLang="zh-CN" sz="2400" dirty="0">
              <a:latin typeface="宋体" panose="02010600030101010101" pitchFamily="2" charset="-122"/>
              <a:ea typeface="宋体" panose="02010600030101010101" pitchFamily="2" charset="-122"/>
              <a:cs typeface="楷体" panose="02010609060101010101" pitchFamily="49" charset="-122"/>
            </a:endParaRPr>
          </a:p>
          <a:p>
            <a:pPr algn="just">
              <a:lnSpc>
                <a:spcPct val="170000"/>
              </a:lnSpc>
            </a:pP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3</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时，在光屏上可得到倒立、放大的实像，此时</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cs typeface="楷体" panose="02010609060101010101" pitchFamily="49" charset="-122"/>
              </a:rPr>
              <a:t>；</a:t>
            </a:r>
            <a:endParaRPr lang="en-US" altLang="zh-CN" sz="2400" dirty="0">
              <a:latin typeface="宋体" panose="02010600030101010101" pitchFamily="2" charset="-122"/>
              <a:ea typeface="宋体" panose="02010600030101010101" pitchFamily="2" charset="-122"/>
              <a:cs typeface="楷体" panose="02010609060101010101" pitchFamily="49" charset="-122"/>
            </a:endParaRPr>
          </a:p>
          <a:p>
            <a:pPr algn="just">
              <a:lnSpc>
                <a:spcPct val="170000"/>
              </a:lnSpc>
            </a:pP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4</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时，不成像；</a:t>
            </a:r>
            <a:endParaRPr lang="en-US" altLang="zh-CN" sz="2400" dirty="0">
              <a:latin typeface="宋体" panose="02010600030101010101" pitchFamily="2" charset="-122"/>
              <a:ea typeface="宋体" panose="02010600030101010101" pitchFamily="2" charset="-122"/>
              <a:cs typeface="楷体" panose="02010609060101010101" pitchFamily="49" charset="-122"/>
            </a:endParaRPr>
          </a:p>
          <a:p>
            <a:pPr algn="just">
              <a:lnSpc>
                <a:spcPct val="170000"/>
              </a:lnSpc>
            </a:pP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dirty="0">
                <a:latin typeface="宋体" panose="02010600030101010101" pitchFamily="2" charset="-122"/>
                <a:ea typeface="宋体" panose="02010600030101010101" pitchFamily="2" charset="-122"/>
                <a:cs typeface="楷体" panose="02010609060101010101" pitchFamily="49" charset="-122"/>
              </a:rPr>
              <a:t>5</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时，成正立、放大的虚像，此时</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en-US" altLang="zh-CN" sz="24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959408757"/>
      </p:ext>
    </p:extLst>
  </p:cSld>
  <p:clrMapOvr>
    <a:masterClrMapping/>
  </p:clrMapOvr>
  <p:transition spd="med">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4437753"/>
          </a:xfrm>
          <a:prstGeom prst="rect">
            <a:avLst/>
          </a:prstGeom>
        </p:spPr>
        <p:txBody>
          <a:bodyPr wrap="square">
            <a:spAutoFit/>
          </a:bodyPr>
          <a:lstStyle/>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1.</a:t>
            </a:r>
            <a:r>
              <a:rPr lang="zh-CN" altLang="en-US" sz="2400" dirty="0">
                <a:latin typeface="宋体" panose="02010600030101010101" pitchFamily="2" charset="-122"/>
                <a:ea typeface="宋体" panose="02010600030101010101" pitchFamily="2" charset="-122"/>
                <a:cs typeface="楷体" panose="02010609060101010101" pitchFamily="49" charset="-122"/>
              </a:rPr>
              <a:t>用发光二极管组成特定的形状</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如“</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F</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形</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代替烛焰作为光源进行实验</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好处是</a:t>
            </a:r>
            <a:r>
              <a:rPr lang="zh-CN" altLang="en-US" sz="2400" u="wavyHeavy" dirty="0">
                <a:uFill>
                  <a:solidFill>
                    <a:srgbClr val="FF0000"/>
                  </a:solidFill>
                </a:uFill>
                <a:latin typeface="宋体" panose="02010600030101010101" pitchFamily="2" charset="-122"/>
                <a:ea typeface="宋体" panose="02010600030101010101" pitchFamily="2" charset="-122"/>
                <a:cs typeface="楷体" panose="02010609060101010101" pitchFamily="49" charset="-122"/>
              </a:rPr>
              <a:t>光源稳定</a:t>
            </a:r>
            <a:r>
              <a:rPr lang="en-US" altLang="zh-CN" sz="2400" u="wavyHeavy" dirty="0">
                <a:uFill>
                  <a:solidFill>
                    <a:srgbClr val="FF0000"/>
                  </a:solidFill>
                </a:uFill>
                <a:latin typeface="宋体" panose="02010600030101010101" pitchFamily="2" charset="-122"/>
                <a:ea typeface="宋体" panose="02010600030101010101" pitchFamily="2" charset="-122"/>
                <a:cs typeface="楷体" panose="02010609060101010101" pitchFamily="49" charset="-122"/>
              </a:rPr>
              <a:t>,</a:t>
            </a:r>
            <a:r>
              <a:rPr lang="zh-CN" altLang="en-US" sz="2400" u="wavyHeavy" dirty="0">
                <a:uFill>
                  <a:solidFill>
                    <a:srgbClr val="FF0000"/>
                  </a:solidFill>
                </a:uFill>
                <a:latin typeface="宋体" panose="02010600030101010101" pitchFamily="2" charset="-122"/>
                <a:ea typeface="宋体" panose="02010600030101010101" pitchFamily="2" charset="-122"/>
                <a:cs typeface="楷体" panose="02010609060101010101" pitchFamily="49" charset="-122"/>
              </a:rPr>
              <a:t>且便于全面分析所成像的正、倒</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用方格纸代替白纸作光屏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u="wavyHeavy" dirty="0">
                <a:uFill>
                  <a:solidFill>
                    <a:srgbClr val="FF0000"/>
                  </a:solidFill>
                </a:uFill>
                <a:latin typeface="宋体" panose="02010600030101010101" pitchFamily="2" charset="-122"/>
                <a:ea typeface="宋体" panose="02010600030101010101" pitchFamily="2" charset="-122"/>
              </a:rPr>
              <a:t>便于分析所成像的大小</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zh-CN" altLang="en-US" sz="2400" dirty="0">
                <a:latin typeface="宋体" panose="02010600030101010101" pitchFamily="2" charset="-122"/>
                <a:ea typeface="宋体" panose="02010600030101010101" pitchFamily="2" charset="-122"/>
                <a:cs typeface="楷体" panose="02010609060101010101" pitchFamily="49" charset="-122"/>
              </a:rPr>
              <a:t>凸透镜成实像时</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去掉光屏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从光屏一侧稍远处通过凸透镜观察</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也能看到烛焰的像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原因是光会聚成实像后继续传播进入了人眼</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3.</a:t>
            </a:r>
            <a:r>
              <a:rPr lang="zh-CN" altLang="en-US" sz="2400" dirty="0">
                <a:latin typeface="宋体" panose="02010600030101010101" pitchFamily="2" charset="-122"/>
                <a:ea typeface="宋体" panose="02010600030101010101" pitchFamily="2" charset="-122"/>
                <a:cs typeface="楷体" panose="02010609060101010101" pitchFamily="49" charset="-122"/>
              </a:rPr>
              <a:t>成实像时</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在凸透镜前加一片透镜后在光屏上的重新成像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若加凸透镜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需将物体或光屏</a:t>
            </a:r>
            <a:r>
              <a:rPr lang="zh-CN" altLang="en-US" sz="2400" u="wavyHeavy" dirty="0">
                <a:uFill>
                  <a:solidFill>
                    <a:srgbClr val="FF0000"/>
                  </a:solidFill>
                </a:uFill>
                <a:latin typeface="宋体" panose="02010600030101010101" pitchFamily="2" charset="-122"/>
                <a:ea typeface="宋体" panose="02010600030101010101" pitchFamily="2" charset="-122"/>
              </a:rPr>
              <a:t>靠近</a:t>
            </a:r>
            <a:r>
              <a:rPr lang="zh-CN" altLang="en-US" sz="2400" dirty="0">
                <a:latin typeface="宋体" panose="02010600030101010101" pitchFamily="2" charset="-122"/>
                <a:ea typeface="宋体" panose="02010600030101010101" pitchFamily="2" charset="-122"/>
                <a:cs typeface="楷体" panose="02010609060101010101" pitchFamily="49" charset="-122"/>
              </a:rPr>
              <a:t>凸透镜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若加凹透镜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需将物体或光屏</a:t>
            </a:r>
            <a:r>
              <a:rPr lang="zh-CN" altLang="en-US" sz="2400" u="wavyHeavy" dirty="0">
                <a:uFill>
                  <a:solidFill>
                    <a:srgbClr val="FF0000"/>
                  </a:solidFill>
                </a:uFill>
                <a:latin typeface="宋体" panose="02010600030101010101" pitchFamily="2" charset="-122"/>
                <a:ea typeface="宋体" panose="02010600030101010101" pitchFamily="2" charset="-122"/>
              </a:rPr>
              <a:t>远离</a:t>
            </a:r>
            <a:r>
              <a:rPr lang="zh-CN" altLang="en-US" sz="2400" dirty="0">
                <a:latin typeface="宋体" panose="02010600030101010101" pitchFamily="2" charset="-122"/>
                <a:ea typeface="宋体" panose="02010600030101010101" pitchFamily="2" charset="-122"/>
                <a:cs typeface="楷体" panose="02010609060101010101" pitchFamily="49" charset="-122"/>
              </a:rPr>
              <a:t>凸透镜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可联系视力的矫正进行理解</a:t>
            </a:r>
            <a:r>
              <a:rPr lang="en-US" altLang="zh-CN" sz="24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997242085"/>
      </p:ext>
    </p:extLst>
  </p:cSld>
  <p:clrMapOvr>
    <a:masterClrMapping/>
  </p:clrMapOvr>
  <p:transition spd="med">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3883755"/>
          </a:xfrm>
          <a:prstGeom prst="rect">
            <a:avLst/>
          </a:prstGeom>
        </p:spPr>
        <p:txBody>
          <a:bodyPr wrap="square">
            <a:spAutoFit/>
          </a:bodyPr>
          <a:lstStyle/>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4.</a:t>
            </a:r>
            <a:r>
              <a:rPr lang="zh-CN" altLang="en-US" sz="2400" dirty="0">
                <a:latin typeface="宋体" panose="02010600030101010101" pitchFamily="2" charset="-122"/>
                <a:ea typeface="宋体" panose="02010600030101010101" pitchFamily="2" charset="-122"/>
                <a:cs typeface="楷体" panose="02010609060101010101" pitchFamily="49" charset="-122"/>
              </a:rPr>
              <a:t>更换焦距不同的凸透镜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或使用“水透镜”进行实验</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可以探究焦距对凸透镜成像的影响</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换用焦距较小的凸透镜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折光能力变强</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像距变小、像变小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换用焦距较大的凸透镜</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折光能力变弱</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像距变大</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像变大</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5.</a:t>
            </a:r>
            <a:r>
              <a:rPr lang="zh-CN" altLang="en-US" sz="2400" dirty="0">
                <a:latin typeface="宋体" panose="02010600030101010101" pitchFamily="2" charset="-122"/>
                <a:ea typeface="宋体" panose="02010600030101010101" pitchFamily="2" charset="-122"/>
                <a:cs typeface="楷体" panose="02010609060101010101" pitchFamily="49" charset="-122"/>
              </a:rPr>
              <a:t>烛焰有一定的宽度</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实际实验中烛焰靠近凸透镜一侧的部分到凸透镜的距离是小于焰心到凸透镜的距离的</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这可能导致实验现象与理论分析不符</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如在</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从光屏一侧透过凸透镜可能看到烛焰正立、放大的像</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6.</a:t>
            </a:r>
            <a:r>
              <a:rPr lang="zh-CN" altLang="en-US" sz="2400" dirty="0">
                <a:latin typeface="宋体" panose="02010600030101010101" pitchFamily="2" charset="-122"/>
                <a:ea typeface="宋体" panose="02010600030101010101" pitchFamily="2" charset="-122"/>
                <a:cs typeface="楷体" panose="02010609060101010101" pitchFamily="49" charset="-122"/>
              </a:rPr>
              <a:t>当</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cs typeface="楷体" panose="02010609060101010101" pitchFamily="49" charset="-122"/>
              </a:rPr>
              <a:t>＜</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cs typeface="楷体" panose="02010609060101010101" pitchFamily="49" charset="-122"/>
              </a:rPr>
              <a:t>时</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光屏上承接到光斑</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是烛焰发出的光经凸透镜折射到光屏上形成的</a:t>
            </a:r>
            <a:r>
              <a:rPr lang="en-US" altLang="zh-CN" sz="2400" dirty="0">
                <a:latin typeface="宋体" panose="02010600030101010101" pitchFamily="2" charset="-122"/>
                <a:ea typeface="宋体" panose="02010600030101010101" pitchFamily="2" charset="-122"/>
                <a:cs typeface="楷体" panose="02010609060101010101" pitchFamily="49" charset="-122"/>
              </a:rPr>
              <a:t>.</a:t>
            </a:r>
          </a:p>
        </p:txBody>
      </p:sp>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646693414"/>
      </p:ext>
    </p:extLst>
  </p:cSld>
  <p:clrMapOvr>
    <a:masterClrMapping/>
  </p:clrMapOvr>
  <p:transition spd="med">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矩形 13">
                <a:extLst>
                  <a:ext uri="{FF2B5EF4-FFF2-40B4-BE49-F238E27FC236}">
                    <a16:creationId xmlns:a16="http://schemas.microsoft.com/office/drawing/2014/main" xmlns="" id="{627842C4-FD1E-437E-B95B-768813EE926F}"/>
                  </a:ext>
                </a:extLst>
              </p:cNvPr>
              <p:cNvSpPr/>
              <p:nvPr/>
            </p:nvSpPr>
            <p:spPr>
              <a:xfrm>
                <a:off x="757367" y="1551043"/>
                <a:ext cx="10677266" cy="2171364"/>
              </a:xfrm>
              <a:prstGeom prst="rect">
                <a:avLst/>
              </a:prstGeom>
            </p:spPr>
            <p:txBody>
              <a:bodyPr wrap="square">
                <a:spAutoFit/>
              </a:bodyPr>
              <a:lstStyle/>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7.</a:t>
                </a:r>
                <a:r>
                  <a:rPr lang="zh-CN" altLang="en-US" sz="2400" dirty="0">
                    <a:latin typeface="宋体" panose="02010600030101010101" pitchFamily="2" charset="-122"/>
                    <a:ea typeface="宋体" panose="02010600030101010101" pitchFamily="2" charset="-122"/>
                    <a:cs typeface="楷体" panose="02010609060101010101" pitchFamily="49" charset="-122"/>
                  </a:rPr>
                  <a:t>可以利用图像法处理数据</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焦距不变的凸透镜成实像时</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像距随物距的增大而减小</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图像经过</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en-US" altLang="zh-CN" sz="2400" dirty="0">
                    <a:latin typeface="宋体" panose="02010600030101010101" pitchFamily="2" charset="-122"/>
                    <a:ea typeface="宋体" panose="02010600030101010101" pitchFamily="2" charset="-122"/>
                    <a:cs typeface="楷体" panose="02010609060101010101" pitchFamily="49" charset="-122"/>
                  </a:rPr>
                  <a:t>,2</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en-US" altLang="zh-CN" sz="2400" dirty="0">
                    <a:latin typeface="宋体" panose="02010600030101010101" pitchFamily="2" charset="-122"/>
                    <a:ea typeface="宋体" panose="02010600030101010101" pitchFamily="2" charset="-122"/>
                    <a:cs typeface="楷体" panose="02010609060101010101" pitchFamily="49" charset="-122"/>
                  </a:rPr>
                  <a:t>)</a:t>
                </a:r>
                <a:r>
                  <a:rPr lang="zh-CN" altLang="en-US" sz="2400" dirty="0">
                    <a:latin typeface="宋体" panose="02010600030101010101" pitchFamily="2" charset="-122"/>
                    <a:ea typeface="宋体" panose="02010600030101010101" pitchFamily="2" charset="-122"/>
                    <a:cs typeface="楷体" panose="02010609060101010101" pitchFamily="49" charset="-122"/>
                  </a:rPr>
                  <a:t>点</a:t>
                </a:r>
                <a:r>
                  <a:rPr lang="en-US" altLang="zh-CN" sz="2400" dirty="0">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latin typeface="宋体" panose="02010600030101010101" pitchFamily="2" charset="-122"/>
                    <a:ea typeface="宋体" panose="02010600030101010101" pitchFamily="2" charset="-122"/>
                    <a:cs typeface="楷体" panose="02010609060101010101" pitchFamily="49" charset="-122"/>
                  </a:rPr>
                  <a:t>8.</a:t>
                </a:r>
                <a14:m>
                  <m:oMath xmlns:m="http://schemas.openxmlformats.org/officeDocument/2006/math">
                    <m:r>
                      <a:rPr lang="zh-CN" altLang="en-US" sz="2400" i="1" dirty="0" smtClean="0">
                        <a:latin typeface="Cambria Math" panose="02040503050406030204" pitchFamily="18" charset="0"/>
                        <a:ea typeface="宋体" panose="02010600030101010101" pitchFamily="2" charset="-122"/>
                        <a:cs typeface="楷体" panose="02010609060101010101" pitchFamily="49" charset="-122"/>
                      </a:rPr>
                      <m:t>放大率</m:t>
                    </m:r>
                    <m:r>
                      <a:rPr lang="en-US" altLang="zh-CN" sz="2400" i="1" dirty="0">
                        <a:latin typeface="Cambria Math" panose="02040503050406030204" pitchFamily="18" charset="0"/>
                        <a:ea typeface="宋体" panose="02010600030101010101" pitchFamily="2" charset="-122"/>
                        <a:cs typeface="楷体" panose="02010609060101010101" pitchFamily="49" charset="-122"/>
                      </a:rPr>
                      <m:t>=</m:t>
                    </m:r>
                    <m:f>
                      <m:fPr>
                        <m:ctrlPr>
                          <a:rPr lang="en-US" altLang="zh-CN" sz="2400" i="1" dirty="0">
                            <a:latin typeface="Cambria Math"/>
                            <a:ea typeface="宋体" panose="02010600030101010101" pitchFamily="2" charset="-122"/>
                            <a:cs typeface="楷体" panose="02010609060101010101" pitchFamily="49" charset="-122"/>
                          </a:rPr>
                        </m:ctrlPr>
                      </m:fPr>
                      <m:num>
                        <m:r>
                          <m:rPr>
                            <m:nor/>
                          </m:rPr>
                          <a:rPr lang="zh-CN" altLang="en-US" sz="2400" i="0" dirty="0">
                            <a:latin typeface="Cambria Math" panose="02040503050406030204" pitchFamily="18" charset="0"/>
                            <a:ea typeface="宋体" panose="02010600030101010101" pitchFamily="2" charset="-122"/>
                            <a:cs typeface="楷体" panose="02010609060101010101" pitchFamily="49" charset="-122"/>
                          </a:rPr>
                          <m:t>像高</m:t>
                        </m:r>
                      </m:num>
                      <m:den>
                        <m:r>
                          <m:rPr>
                            <m:nor/>
                          </m:rPr>
                          <a:rPr lang="zh-CN" altLang="en-US" sz="2400" i="0" dirty="0">
                            <a:latin typeface="Cambria Math" panose="02040503050406030204" pitchFamily="18" charset="0"/>
                            <a:ea typeface="宋体" panose="02010600030101010101" pitchFamily="2" charset="-122"/>
                            <a:cs typeface="楷体" panose="02010609060101010101" pitchFamily="49" charset="-122"/>
                          </a:rPr>
                          <m:t>物</m:t>
                        </m:r>
                        <m:r>
                          <m:rPr>
                            <m:nor/>
                          </m:rPr>
                          <a:rPr lang="zh-CN" altLang="en-US" sz="2400" i="0" dirty="0" smtClean="0">
                            <a:latin typeface="Cambria Math" panose="02040503050406030204" pitchFamily="18" charset="0"/>
                            <a:ea typeface="宋体" panose="02010600030101010101" pitchFamily="2" charset="-122"/>
                            <a:cs typeface="楷体" panose="02010609060101010101" pitchFamily="49" charset="-122"/>
                          </a:rPr>
                          <m:t>高</m:t>
                        </m:r>
                      </m:den>
                    </m:f>
                    <m:r>
                      <a:rPr lang="en-US" altLang="zh-CN" sz="2400" i="1" dirty="0">
                        <a:latin typeface="Cambria Math" panose="02040503050406030204" pitchFamily="18" charset="0"/>
                        <a:ea typeface="宋体" panose="02010600030101010101" pitchFamily="2" charset="-122"/>
                        <a:cs typeface="楷体" panose="02010609060101010101" pitchFamily="49" charset="-122"/>
                      </a:rPr>
                      <m:t>=</m:t>
                    </m:r>
                    <m:f>
                      <m:fPr>
                        <m:ctrlPr>
                          <a:rPr lang="en-US" altLang="zh-CN" sz="2400" i="1" dirty="0">
                            <a:latin typeface="Cambria Math"/>
                            <a:ea typeface="宋体" panose="02010600030101010101" pitchFamily="2" charset="-122"/>
                            <a:cs typeface="楷体" panose="02010609060101010101" pitchFamily="49" charset="-122"/>
                          </a:rPr>
                        </m:ctrlPr>
                      </m:fPr>
                      <m:num>
                        <m:r>
                          <a:rPr lang="en-US" altLang="zh-CN" sz="2400" i="1" dirty="0">
                            <a:latin typeface="Cambria Math" panose="02040503050406030204" pitchFamily="18" charset="0"/>
                            <a:ea typeface="宋体" panose="02010600030101010101" pitchFamily="2" charset="-122"/>
                            <a:cs typeface="楷体" panose="02010609060101010101" pitchFamily="49" charset="-122"/>
                          </a:rPr>
                          <m:t>𝑣</m:t>
                        </m:r>
                      </m:num>
                      <m:den>
                        <m:r>
                          <a:rPr lang="en-US" altLang="zh-CN" sz="2400" i="1" dirty="0">
                            <a:latin typeface="Cambria Math" panose="02040503050406030204" pitchFamily="18" charset="0"/>
                            <a:ea typeface="宋体" panose="02010600030101010101" pitchFamily="2" charset="-122"/>
                            <a:cs typeface="楷体" panose="02010609060101010101" pitchFamily="49" charset="-122"/>
                          </a:rPr>
                          <m:t>𝑢</m:t>
                        </m:r>
                      </m:den>
                    </m:f>
                  </m:oMath>
                </a14:m>
                <a:r>
                  <a:rPr lang="en-US" altLang="zh-CN" sz="2400" dirty="0">
                    <a:latin typeface="宋体" panose="02010600030101010101" pitchFamily="2" charset="-122"/>
                    <a:ea typeface="宋体" panose="02010600030101010101" pitchFamily="2" charset="-122"/>
                    <a:cs typeface="楷体" panose="02010609060101010101" pitchFamily="49" charset="-122"/>
                  </a:rPr>
                  <a:t>.</a:t>
                </a:r>
              </a:p>
            </p:txBody>
          </p:sp>
        </mc:Choice>
        <mc:Fallback xmlns="">
          <p:sp>
            <p:nvSpPr>
              <p:cNvPr id="14" name="矩形 13">
                <a:extLst>
                  <a:ext uri="{FF2B5EF4-FFF2-40B4-BE49-F238E27FC236}">
                    <a16:creationId xmlns:a16="http://schemas.microsoft.com/office/drawing/2014/main" id="{627842C4-FD1E-437E-B95B-768813EE926F}"/>
                  </a:ext>
                </a:extLst>
              </p:cNvPr>
              <p:cNvSpPr>
                <a:spLocks noRot="1" noChangeAspect="1" noMove="1" noResize="1" noEditPoints="1" noAdjustHandles="1" noChangeArrowheads="1" noChangeShapeType="1" noTextEdit="1"/>
              </p:cNvSpPr>
              <p:nvPr/>
            </p:nvSpPr>
            <p:spPr>
              <a:xfrm>
                <a:off x="757367" y="1551043"/>
                <a:ext cx="10677266" cy="2171364"/>
              </a:xfrm>
              <a:prstGeom prst="rect">
                <a:avLst/>
              </a:prstGeom>
              <a:blipFill>
                <a:blip r:embed="rId2"/>
                <a:stretch>
                  <a:fillRect l="-856" r="-856"/>
                </a:stretch>
              </a:blipFill>
            </p:spPr>
            <p:txBody>
              <a:bodyPr/>
              <a:lstStyle/>
              <a:p>
                <a:r>
                  <a:rPr lang="zh-CN" altLang="en-US">
                    <a:noFill/>
                  </a:rPr>
                  <a:t> </a:t>
                </a:r>
              </a:p>
            </p:txBody>
          </p:sp>
        </mc:Fallback>
      </mc:AlternateContent>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探究凸透镜的成像规律</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a:t>
            </a:r>
          </a:p>
        </p:txBody>
      </p:sp>
      <p:sp>
        <p:nvSpPr>
          <p:cNvPr id="13" name="圆角矩形 36">
            <a:extLst>
              <a:ext uri="{FF2B5EF4-FFF2-40B4-BE49-F238E27FC236}">
                <a16:creationId xmlns:a16="http://schemas.microsoft.com/office/drawing/2014/main" xmlns="" id="{5C1134D1-51FE-4651-8E4F-60A39B69B199}"/>
              </a:ext>
            </a:extLst>
          </p:cNvPr>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xmlns="" id="{C408D945-F2C3-469B-B90B-A3D09B80C59F}"/>
              </a:ext>
            </a:extLst>
          </p:cNvPr>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endParaRPr lang="en-US" altLang="zh-CN" sz="2800" b="1" dirty="0">
              <a:solidFill>
                <a:srgbClr val="EE3028"/>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288891906"/>
      </p:ext>
    </p:extLst>
  </p:cSld>
  <p:clrMapOvr>
    <a:masterClrMapping/>
  </p:clrMapOvr>
  <p:transition spd="med">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991751"/>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透镜模型</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如图</a:t>
            </a:r>
            <a:r>
              <a:rPr lang="en-US" altLang="zh-CN" sz="2400" dirty="0">
                <a:latin typeface="黑体" panose="02010609060101010101" pitchFamily="49" charset="-122"/>
                <a:ea typeface="黑体" panose="02010609060101010101" pitchFamily="49" charset="-122"/>
              </a:rPr>
              <a:t>)</a:t>
            </a: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r>
              <a:rPr lang="en-US" altLang="zh-CN" sz="2400" dirty="0">
                <a:latin typeface="宋体" panose="02010600030101010101" pitchFamily="2" charset="-122"/>
                <a:ea typeface="宋体" panose="02010600030101010101" pitchFamily="2" charset="-122"/>
              </a:rPr>
              <a:t>(1)</a:t>
            </a:r>
            <a:r>
              <a:rPr lang="en-US" altLang="zh-CN" sz="2400" u="sng" dirty="0">
                <a:latin typeface="宋体" panose="02010600030101010101" pitchFamily="2" charset="-122"/>
                <a:ea typeface="宋体" panose="02010600030101010101" pitchFamily="2" charset="-122"/>
              </a:rPr>
              <a:t>⑤</a:t>
            </a:r>
            <a:r>
              <a:rPr lang="zh-CN" altLang="en-US" sz="2400" u="sng"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透镜的中心</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常用点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dirty="0">
                <a:latin typeface="宋体" panose="02010600030101010101" pitchFamily="2" charset="-122"/>
                <a:ea typeface="宋体" panose="02010600030101010101" pitchFamily="2" charset="-122"/>
              </a:rPr>
              <a:t>表示</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宋体" panose="02010600030101010101" pitchFamily="2" charset="-122"/>
                <a:ea typeface="宋体" panose="02010600030101010101" pitchFamily="2" charset="-122"/>
              </a:rPr>
              <a:t>(2)</a:t>
            </a:r>
            <a:r>
              <a:rPr lang="en-US" altLang="zh-CN" sz="2400" u="sng" dirty="0">
                <a:latin typeface="宋体" panose="02010600030101010101" pitchFamily="2" charset="-122"/>
                <a:ea typeface="宋体" panose="02010600030101010101" pitchFamily="2" charset="-122"/>
              </a:rPr>
              <a:t>⑥</a:t>
            </a:r>
            <a:r>
              <a:rPr lang="zh-CN" altLang="en-US" sz="2400" u="sng"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经过光心和透镜表面所在球面的球心的直线</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如上图中</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CC′</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宋体" panose="02010600030101010101" pitchFamily="2" charset="-122"/>
                <a:ea typeface="宋体" panose="02010600030101010101" pitchFamily="2" charset="-122"/>
              </a:rPr>
              <a:t>(3)</a:t>
            </a:r>
            <a:r>
              <a:rPr lang="zh-CN" altLang="en-US" sz="2400" dirty="0">
                <a:latin typeface="宋体" panose="02010600030101010101" pitchFamily="2" charset="-122"/>
                <a:ea typeface="宋体" panose="02010600030101010101" pitchFamily="2" charset="-122"/>
              </a:rPr>
              <a:t>焦点</a:t>
            </a:r>
            <a:r>
              <a:rPr lang="en-US" altLang="zh-CN" sz="2400" dirty="0">
                <a:latin typeface="宋体" panose="02010600030101010101" pitchFamily="2" charset="-122"/>
                <a:ea typeface="宋体" panose="02010600030101010101" pitchFamily="2" charset="-122"/>
              </a:rPr>
              <a:t>:</a:t>
            </a:r>
            <a:r>
              <a:rPr lang="en-US" altLang="zh-CN" sz="2400" u="sng" dirty="0">
                <a:latin typeface="宋体" panose="02010600030101010101" pitchFamily="2" charset="-122"/>
                <a:ea typeface="宋体" panose="02010600030101010101" pitchFamily="2" charset="-122"/>
              </a:rPr>
              <a:t>⑦</a:t>
            </a:r>
            <a:r>
              <a:rPr lang="zh-CN" altLang="en-US" sz="2400" u="sng" dirty="0">
                <a:latin typeface="宋体" panose="02010600030101010101" pitchFamily="2" charset="-122"/>
                <a:ea typeface="宋体" panose="02010600030101010101" pitchFamily="2" charset="-122"/>
              </a:rPr>
              <a:t>　　　　　　　　</a:t>
            </a:r>
            <a:r>
              <a:rPr lang="zh-CN" altLang="en-US" sz="2400" dirty="0">
                <a:latin typeface="宋体" panose="02010600030101010101" pitchFamily="2" charset="-122"/>
                <a:ea typeface="宋体" panose="02010600030101010101" pitchFamily="2" charset="-122"/>
              </a:rPr>
              <a:t>的光经过凸透镜后会聚的一点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或平行于主光轴的光经过凹透镜后的发散光线的反向延长线会聚的一点</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常用点</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dirty="0">
                <a:latin typeface="宋体" panose="02010600030101010101" pitchFamily="2" charset="-122"/>
                <a:ea typeface="宋体" panose="02010600030101010101" pitchFamily="2" charset="-122"/>
              </a:rPr>
              <a:t>表示</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凹透镜的焦点称作虚焦点</a:t>
            </a:r>
            <a:r>
              <a:rPr lang="en-US" altLang="zh-CN" sz="2400" dirty="0">
                <a:latin typeface="宋体" panose="02010600030101010101" pitchFamily="2" charset="-122"/>
                <a:ea typeface="宋体" panose="02010600030101010101" pitchFamily="2" charset="-122"/>
              </a:rPr>
              <a:t>. </a:t>
            </a:r>
          </a:p>
        </p:txBody>
      </p:sp>
      <p:sp>
        <p:nvSpPr>
          <p:cNvPr id="11" name="矩形 10">
            <a:extLst>
              <a:ext uri="{FF2B5EF4-FFF2-40B4-BE49-F238E27FC236}">
                <a16:creationId xmlns:a16="http://schemas.microsoft.com/office/drawing/2014/main" xmlns="" id="{300B40D4-B3BA-4433-9D24-4CADFD354DE0}"/>
              </a:ext>
            </a:extLst>
          </p:cNvPr>
          <p:cNvSpPr/>
          <p:nvPr/>
        </p:nvSpPr>
        <p:spPr>
          <a:xfrm>
            <a:off x="1823954" y="3602123"/>
            <a:ext cx="80342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光心</a:t>
            </a:r>
          </a:p>
        </p:txBody>
      </p:sp>
      <p:pic>
        <p:nvPicPr>
          <p:cNvPr id="10" name="18考点帮S52.EPS" descr="id:2147491132;FounderCES">
            <a:extLst>
              <a:ext uri="{FF2B5EF4-FFF2-40B4-BE49-F238E27FC236}">
                <a16:creationId xmlns:a16="http://schemas.microsoft.com/office/drawing/2014/main" xmlns="" id="{529E42DE-C8F5-4716-ACC8-982919123C3E}"/>
              </a:ext>
            </a:extLst>
          </p:cNvPr>
          <p:cNvPicPr>
            <a:picLocks noChangeAspect="1"/>
          </p:cNvPicPr>
          <p:nvPr/>
        </p:nvPicPr>
        <p:blipFill>
          <a:blip r:embed="rId2"/>
          <a:stretch>
            <a:fillRect/>
          </a:stretch>
        </p:blipFill>
        <p:spPr>
          <a:xfrm>
            <a:off x="1076006" y="2022091"/>
            <a:ext cx="4693444" cy="1178719"/>
          </a:xfrm>
          <a:prstGeom prst="rect">
            <a:avLst/>
          </a:prstGeom>
        </p:spPr>
      </p:pic>
      <p:pic>
        <p:nvPicPr>
          <p:cNvPr id="12" name="18考点帮S53.EPS" descr="id:2147491139;FounderCES">
            <a:extLst>
              <a:ext uri="{FF2B5EF4-FFF2-40B4-BE49-F238E27FC236}">
                <a16:creationId xmlns:a16="http://schemas.microsoft.com/office/drawing/2014/main" xmlns="" id="{614118A3-08FC-4E91-BBBD-20C6DF8931FE}"/>
              </a:ext>
            </a:extLst>
          </p:cNvPr>
          <p:cNvPicPr>
            <a:picLocks noChangeAspect="1"/>
          </p:cNvPicPr>
          <p:nvPr/>
        </p:nvPicPr>
        <p:blipFill>
          <a:blip r:embed="rId3"/>
          <a:stretch>
            <a:fillRect/>
          </a:stretch>
        </p:blipFill>
        <p:spPr>
          <a:xfrm>
            <a:off x="6422550" y="1904220"/>
            <a:ext cx="4693444" cy="1414463"/>
          </a:xfrm>
          <a:prstGeom prst="rect">
            <a:avLst/>
          </a:prstGeom>
        </p:spPr>
      </p:pic>
      <p:sp>
        <p:nvSpPr>
          <p:cNvPr id="15" name="矩形 14">
            <a:extLst>
              <a:ext uri="{FF2B5EF4-FFF2-40B4-BE49-F238E27FC236}">
                <a16:creationId xmlns:a16="http://schemas.microsoft.com/office/drawing/2014/main" xmlns="" id="{256BFD3E-3B29-4B4F-A2AD-DC84D2181047}"/>
              </a:ext>
            </a:extLst>
          </p:cNvPr>
          <p:cNvSpPr/>
          <p:nvPr/>
        </p:nvSpPr>
        <p:spPr>
          <a:xfrm>
            <a:off x="1636385" y="4137259"/>
            <a:ext cx="111280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主光轴</a:t>
            </a:r>
          </a:p>
        </p:txBody>
      </p:sp>
      <p:sp>
        <p:nvSpPr>
          <p:cNvPr id="16" name="矩形 15">
            <a:extLst>
              <a:ext uri="{FF2B5EF4-FFF2-40B4-BE49-F238E27FC236}">
                <a16:creationId xmlns:a16="http://schemas.microsoft.com/office/drawing/2014/main" xmlns="" id="{9EAD31DA-9E7B-4D31-B61F-B279162E7003}"/>
              </a:ext>
            </a:extLst>
          </p:cNvPr>
          <p:cNvSpPr/>
          <p:nvPr/>
        </p:nvSpPr>
        <p:spPr>
          <a:xfrm>
            <a:off x="2627379" y="4697909"/>
            <a:ext cx="2040943"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平行于主光轴</a:t>
            </a:r>
          </a:p>
        </p:txBody>
      </p:sp>
    </p:spTree>
    <p:extLst>
      <p:ext uri="{BB962C8B-B14F-4D97-AF65-F5344CB8AC3E}">
        <p14:creationId xmlns:p14="http://schemas.microsoft.com/office/powerpoint/2010/main" val="783427972"/>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3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3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3883755"/>
          </a:xfrm>
          <a:prstGeom prst="rect">
            <a:avLst/>
          </a:prstGeom>
        </p:spPr>
        <p:txBody>
          <a:bodyPr wrap="square">
            <a:spAutoFit/>
          </a:bodyPr>
          <a:lstStyle/>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r>
              <a:rPr lang="en-US" altLang="zh-CN" sz="2400" dirty="0">
                <a:latin typeface="宋体" panose="02010600030101010101" pitchFamily="2" charset="-122"/>
                <a:ea typeface="宋体" panose="02010600030101010101" pitchFamily="2" charset="-122"/>
              </a:rPr>
              <a:t>(4)</a:t>
            </a:r>
            <a:r>
              <a:rPr lang="zh-CN" altLang="en-US" sz="2400" dirty="0">
                <a:latin typeface="宋体" panose="02010600030101010101" pitchFamily="2" charset="-122"/>
                <a:ea typeface="宋体" panose="02010600030101010101" pitchFamily="2" charset="-122"/>
              </a:rPr>
              <a:t>焦距</a:t>
            </a:r>
            <a:r>
              <a:rPr lang="en-US" altLang="zh-CN" sz="2400" dirty="0">
                <a:latin typeface="宋体" panose="02010600030101010101" pitchFamily="2" charset="-122"/>
                <a:ea typeface="宋体" panose="02010600030101010101" pitchFamily="2" charset="-122"/>
              </a:rPr>
              <a:t>:</a:t>
            </a:r>
            <a:r>
              <a:rPr lang="en-US" altLang="zh-CN" sz="2400" u="sng" dirty="0">
                <a:latin typeface="宋体" panose="02010600030101010101" pitchFamily="2" charset="-122"/>
                <a:ea typeface="宋体" panose="02010600030101010101" pitchFamily="2" charset="-122"/>
              </a:rPr>
              <a:t>⑧</a:t>
            </a:r>
            <a:r>
              <a:rPr lang="zh-CN" altLang="en-US" sz="2400" u="sng" dirty="0">
                <a:latin typeface="宋体" panose="02010600030101010101" pitchFamily="2" charset="-122"/>
                <a:ea typeface="宋体" panose="02010600030101010101" pitchFamily="2" charset="-122"/>
              </a:rPr>
              <a:t>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常用</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f </a:t>
            </a:r>
            <a:r>
              <a:rPr lang="zh-CN" altLang="en-US" sz="2400" dirty="0">
                <a:latin typeface="宋体" panose="02010600030101010101" pitchFamily="2" charset="-122"/>
                <a:ea typeface="宋体" panose="02010600030101010101" pitchFamily="2" charset="-122"/>
              </a:rPr>
              <a:t>表示</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宋体" panose="02010600030101010101" pitchFamily="2" charset="-122"/>
                <a:ea typeface="宋体" panose="02010600030101010101" pitchFamily="2" charset="-122"/>
              </a:rPr>
              <a:t>(5)</a:t>
            </a:r>
            <a:r>
              <a:rPr lang="zh-CN" altLang="en-US" sz="2400" dirty="0">
                <a:latin typeface="宋体" panose="02010600030101010101" pitchFamily="2" charset="-122"/>
                <a:ea typeface="宋体" panose="02010600030101010101" pitchFamily="2" charset="-122"/>
              </a:rPr>
              <a:t>物距</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物体到光心的距离</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常用</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u</a:t>
            </a:r>
            <a:r>
              <a:rPr lang="zh-CN" altLang="en-US" sz="2400" dirty="0">
                <a:latin typeface="宋体" panose="02010600030101010101" pitchFamily="2" charset="-122"/>
                <a:ea typeface="宋体" panose="02010600030101010101" pitchFamily="2" charset="-122"/>
              </a:rPr>
              <a:t>表示</a:t>
            </a:r>
            <a:r>
              <a:rPr lang="en-US" altLang="zh-CN" sz="24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(6)</a:t>
            </a:r>
            <a:r>
              <a:rPr lang="zh-CN" altLang="en-US" sz="2400" dirty="0">
                <a:latin typeface="宋体" panose="02010600030101010101" pitchFamily="2" charset="-122"/>
                <a:ea typeface="宋体" panose="02010600030101010101" pitchFamily="2" charset="-122"/>
              </a:rPr>
              <a:t>像距</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像到光心的距离</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常用</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dirty="0">
                <a:latin typeface="宋体" panose="02010600030101010101" pitchFamily="2" charset="-122"/>
                <a:ea typeface="宋体" panose="02010600030101010101" pitchFamily="2" charset="-122"/>
              </a:rPr>
              <a:t>表示</a:t>
            </a:r>
            <a:r>
              <a:rPr lang="en-US" altLang="zh-CN" sz="2400" dirty="0">
                <a:latin typeface="宋体" panose="02010600030101010101" pitchFamily="2" charset="-122"/>
                <a:ea typeface="宋体" panose="02010600030101010101" pitchFamily="2" charset="-122"/>
              </a:rPr>
              <a:t>.</a:t>
            </a:r>
          </a:p>
        </p:txBody>
      </p:sp>
      <p:sp>
        <p:nvSpPr>
          <p:cNvPr id="11" name="矩形 10">
            <a:extLst>
              <a:ext uri="{FF2B5EF4-FFF2-40B4-BE49-F238E27FC236}">
                <a16:creationId xmlns:a16="http://schemas.microsoft.com/office/drawing/2014/main" xmlns="" id="{300B40D4-B3BA-4433-9D24-4CADFD354DE0}"/>
              </a:ext>
            </a:extLst>
          </p:cNvPr>
          <p:cNvSpPr/>
          <p:nvPr/>
        </p:nvSpPr>
        <p:spPr>
          <a:xfrm>
            <a:off x="2527339" y="3588459"/>
            <a:ext cx="2659702"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光心到焦点的距离</a:t>
            </a:r>
          </a:p>
        </p:txBody>
      </p:sp>
      <p:pic>
        <p:nvPicPr>
          <p:cNvPr id="10" name="18考点帮S52.EPS" descr="id:2147491132;FounderCES">
            <a:extLst>
              <a:ext uri="{FF2B5EF4-FFF2-40B4-BE49-F238E27FC236}">
                <a16:creationId xmlns:a16="http://schemas.microsoft.com/office/drawing/2014/main" xmlns="" id="{529E42DE-C8F5-4716-ACC8-982919123C3E}"/>
              </a:ext>
            </a:extLst>
          </p:cNvPr>
          <p:cNvPicPr>
            <a:picLocks noChangeAspect="1"/>
          </p:cNvPicPr>
          <p:nvPr/>
        </p:nvPicPr>
        <p:blipFill>
          <a:blip r:embed="rId2"/>
          <a:stretch>
            <a:fillRect/>
          </a:stretch>
        </p:blipFill>
        <p:spPr>
          <a:xfrm>
            <a:off x="1076006" y="2022091"/>
            <a:ext cx="4693444" cy="1178719"/>
          </a:xfrm>
          <a:prstGeom prst="rect">
            <a:avLst/>
          </a:prstGeom>
        </p:spPr>
      </p:pic>
      <p:pic>
        <p:nvPicPr>
          <p:cNvPr id="12" name="18考点帮S53.EPS" descr="id:2147491139;FounderCES">
            <a:extLst>
              <a:ext uri="{FF2B5EF4-FFF2-40B4-BE49-F238E27FC236}">
                <a16:creationId xmlns:a16="http://schemas.microsoft.com/office/drawing/2014/main" xmlns="" id="{614118A3-08FC-4E91-BBBD-20C6DF8931FE}"/>
              </a:ext>
            </a:extLst>
          </p:cNvPr>
          <p:cNvPicPr>
            <a:picLocks noChangeAspect="1"/>
          </p:cNvPicPr>
          <p:nvPr/>
        </p:nvPicPr>
        <p:blipFill>
          <a:blip r:embed="rId3"/>
          <a:stretch>
            <a:fillRect/>
          </a:stretch>
        </p:blipFill>
        <p:spPr>
          <a:xfrm>
            <a:off x="6422550" y="1904220"/>
            <a:ext cx="4693444" cy="1414463"/>
          </a:xfrm>
          <a:prstGeom prst="rect">
            <a:avLst/>
          </a:prstGeom>
        </p:spPr>
      </p:pic>
    </p:spTree>
    <p:extLst>
      <p:ext uri="{BB962C8B-B14F-4D97-AF65-F5344CB8AC3E}">
        <p14:creationId xmlns:p14="http://schemas.microsoft.com/office/powerpoint/2010/main" val="84511261"/>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透镜的光学性质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1990930"/>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透镜对光的作用</a:t>
            </a:r>
          </a:p>
          <a:p>
            <a:pPr algn="just">
              <a:lnSpc>
                <a:spcPct val="20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凸透镜对光有</a:t>
            </a:r>
            <a:r>
              <a:rPr lang="zh-CN" altLang="en-US" sz="2400" u="sng" dirty="0">
                <a:latin typeface="宋体" panose="02010600030101010101" pitchFamily="2" charset="-122"/>
                <a:ea typeface="宋体" panose="02010600030101010101" pitchFamily="2" charset="-122"/>
              </a:rPr>
              <a:t>⑨　　　　</a:t>
            </a:r>
            <a:r>
              <a:rPr lang="zh-CN" altLang="en-US" sz="2400" dirty="0">
                <a:latin typeface="宋体" panose="02010600030101010101" pitchFamily="2" charset="-122"/>
                <a:ea typeface="宋体" panose="02010600030101010101" pitchFamily="2" charset="-122"/>
              </a:rPr>
              <a:t>作用</a:t>
            </a:r>
            <a:r>
              <a:rPr lang="en-US" altLang="zh-CN" sz="2400" dirty="0">
                <a:latin typeface="宋体" panose="02010600030101010101" pitchFamily="2" charset="-122"/>
                <a:ea typeface="宋体" panose="02010600030101010101" pitchFamily="2" charset="-122"/>
              </a:rPr>
              <a:t>. </a:t>
            </a:r>
          </a:p>
          <a:p>
            <a:pPr algn="just">
              <a:lnSpc>
                <a:spcPct val="20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凹透镜对光有</a:t>
            </a:r>
            <a:r>
              <a:rPr lang="zh-CN" altLang="en-US" sz="2400" u="sng" dirty="0">
                <a:latin typeface="宋体" panose="02010600030101010101" pitchFamily="2" charset="-122"/>
                <a:ea typeface="宋体" panose="02010600030101010101" pitchFamily="2" charset="-122"/>
              </a:rPr>
              <a:t>⑩　　　　</a:t>
            </a:r>
            <a:r>
              <a:rPr lang="zh-CN" altLang="en-US" sz="2400" dirty="0">
                <a:latin typeface="宋体" panose="02010600030101010101" pitchFamily="2" charset="-122"/>
                <a:ea typeface="宋体" panose="02010600030101010101" pitchFamily="2" charset="-122"/>
              </a:rPr>
              <a:t>作用</a:t>
            </a:r>
            <a:r>
              <a:rPr lang="en-US" altLang="zh-CN" sz="2400" dirty="0">
                <a:latin typeface="宋体" panose="02010600030101010101" pitchFamily="2" charset="-122"/>
                <a:ea typeface="宋体" panose="02010600030101010101" pitchFamily="2" charset="-122"/>
              </a:rPr>
              <a:t>. </a:t>
            </a:r>
          </a:p>
        </p:txBody>
      </p:sp>
      <p:sp>
        <p:nvSpPr>
          <p:cNvPr id="11" name="矩形 10">
            <a:extLst>
              <a:ext uri="{FF2B5EF4-FFF2-40B4-BE49-F238E27FC236}">
                <a16:creationId xmlns:a16="http://schemas.microsoft.com/office/drawing/2014/main" xmlns="" id="{300B40D4-B3BA-4433-9D24-4CADFD354DE0}"/>
              </a:ext>
            </a:extLst>
          </p:cNvPr>
          <p:cNvSpPr/>
          <p:nvPr/>
        </p:nvSpPr>
        <p:spPr>
          <a:xfrm>
            <a:off x="3617585" y="2077984"/>
            <a:ext cx="80342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会聚</a:t>
            </a:r>
          </a:p>
        </p:txBody>
      </p:sp>
      <p:sp>
        <p:nvSpPr>
          <p:cNvPr id="8" name="矩形 7">
            <a:extLst>
              <a:ext uri="{FF2B5EF4-FFF2-40B4-BE49-F238E27FC236}">
                <a16:creationId xmlns:a16="http://schemas.microsoft.com/office/drawing/2014/main" xmlns="" id="{843D10F5-6B6D-4DD3-A6ED-86354024E812}"/>
              </a:ext>
            </a:extLst>
          </p:cNvPr>
          <p:cNvSpPr/>
          <p:nvPr/>
        </p:nvSpPr>
        <p:spPr>
          <a:xfrm>
            <a:off x="3617584" y="2821749"/>
            <a:ext cx="803425"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发散</a:t>
            </a:r>
          </a:p>
        </p:txBody>
      </p:sp>
    </p:spTree>
    <p:extLst>
      <p:ext uri="{BB962C8B-B14F-4D97-AF65-F5344CB8AC3E}">
        <p14:creationId xmlns:p14="http://schemas.microsoft.com/office/powerpoint/2010/main" val="2397782382"/>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透镜的光学性质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4914166"/>
          </a:xfrm>
          <a:prstGeom prst="rect">
            <a:avLst/>
          </a:prstGeom>
        </p:spPr>
        <p:txBody>
          <a:bodyPr wrap="square">
            <a:spAutoFit/>
          </a:bodyPr>
          <a:lstStyle/>
          <a:p>
            <a:pPr algn="just">
              <a:lnSpc>
                <a:spcPct val="150000"/>
              </a:lnSpc>
            </a:pP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三条特殊光线</a:t>
            </a:r>
          </a:p>
          <a:p>
            <a:pPr algn="just">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凸透镜</a:t>
            </a: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zh-CN" altLang="en-US" sz="2400" dirty="0">
              <a:latin typeface="宋体" panose="02010600030101010101" pitchFamily="2" charset="-122"/>
              <a:ea typeface="宋体" panose="02010600030101010101" pitchFamily="2" charset="-122"/>
            </a:endParaRPr>
          </a:p>
          <a:p>
            <a:pPr algn="just">
              <a:lnSpc>
                <a:spcPct val="150000"/>
              </a:lnSpc>
            </a:pPr>
            <a:r>
              <a:rPr lang="zh-CN" altLang="en-US" sz="2000" dirty="0">
                <a:latin typeface="宋体" panose="02010600030101010101" pitchFamily="2" charset="-122"/>
                <a:ea typeface="宋体" panose="02010600030101010101" pitchFamily="2" charset="-122"/>
              </a:rPr>
              <a:t>　         　　甲　　　　　　　       　　　乙　　　　　　   </a:t>
            </a:r>
            <a:r>
              <a:rPr lang="zh-CN" altLang="en-US" sz="8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　丙</a:t>
            </a:r>
          </a:p>
          <a:p>
            <a:pPr algn="just">
              <a:lnSpc>
                <a:spcPct val="150000"/>
              </a:lnSpc>
            </a:pPr>
            <a:r>
              <a:rPr lang="en-US" altLang="zh-CN" sz="2400" dirty="0">
                <a:latin typeface="宋体" panose="02010600030101010101" pitchFamily="2" charset="-122"/>
                <a:ea typeface="宋体" panose="02010600030101010101" pitchFamily="2" charset="-122"/>
              </a:rPr>
              <a:t>ⅰ.</a:t>
            </a:r>
            <a:r>
              <a:rPr lang="zh-CN" altLang="en-US" sz="2400" dirty="0">
                <a:latin typeface="宋体" panose="02010600030101010101" pitchFamily="2" charset="-122"/>
                <a:ea typeface="宋体" panose="02010600030101010101" pitchFamily="2" charset="-122"/>
              </a:rPr>
              <a:t>平行于主光轴的光线经过凸透镜后</a:t>
            </a:r>
            <a:r>
              <a:rPr lang="zh-CN" altLang="en-US" sz="2400" u="sng" dirty="0">
                <a:latin typeface="宋体" panose="02010600030101010101" pitchFamily="2" charset="-122"/>
                <a:ea typeface="宋体" panose="02010600030101010101" pitchFamily="2" charset="-122"/>
              </a:rPr>
              <a:t>⑪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如图甲</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宋体" panose="02010600030101010101" pitchFamily="2" charset="-122"/>
                <a:ea typeface="宋体" panose="02010600030101010101" pitchFamily="2" charset="-122"/>
              </a:rPr>
              <a:t>ⅱ.</a:t>
            </a:r>
            <a:r>
              <a:rPr lang="zh-CN" altLang="en-US" sz="2400" dirty="0">
                <a:latin typeface="宋体" panose="02010600030101010101" pitchFamily="2" charset="-122"/>
                <a:ea typeface="宋体" panose="02010600030101010101" pitchFamily="2" charset="-122"/>
              </a:rPr>
              <a:t>通过焦点的光线经过凸透镜后</a:t>
            </a:r>
            <a:r>
              <a:rPr lang="zh-CN" altLang="en-US" sz="2400" u="sng" dirty="0">
                <a:latin typeface="宋体" panose="02010600030101010101" pitchFamily="2" charset="-122"/>
                <a:ea typeface="宋体" panose="02010600030101010101" pitchFamily="2" charset="-122"/>
              </a:rPr>
              <a:t>⑫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如图乙</a:t>
            </a:r>
            <a:r>
              <a:rPr lang="en-US" altLang="zh-CN" sz="2400" dirty="0">
                <a:latin typeface="宋体" panose="02010600030101010101" pitchFamily="2" charset="-122"/>
                <a:ea typeface="宋体" panose="02010600030101010101" pitchFamily="2" charset="-122"/>
              </a:rPr>
              <a:t>. </a:t>
            </a:r>
          </a:p>
          <a:p>
            <a:pPr algn="just">
              <a:lnSpc>
                <a:spcPct val="150000"/>
              </a:lnSpc>
            </a:pPr>
            <a:r>
              <a:rPr lang="en-US" altLang="zh-CN" sz="2400" dirty="0">
                <a:latin typeface="宋体" panose="02010600030101010101" pitchFamily="2" charset="-122"/>
                <a:ea typeface="宋体" panose="02010600030101010101" pitchFamily="2" charset="-122"/>
              </a:rPr>
              <a:t>ⅲ.</a:t>
            </a:r>
            <a:r>
              <a:rPr lang="zh-CN" altLang="en-US" sz="2400" dirty="0">
                <a:latin typeface="宋体" panose="02010600030101010101" pitchFamily="2" charset="-122"/>
                <a:ea typeface="宋体" panose="02010600030101010101" pitchFamily="2" charset="-122"/>
              </a:rPr>
              <a:t>通过光心的光线经过凸透镜后</a:t>
            </a:r>
            <a:r>
              <a:rPr lang="zh-CN" altLang="en-US" sz="2400" u="sng" dirty="0">
                <a:latin typeface="宋体" panose="02010600030101010101" pitchFamily="2" charset="-122"/>
                <a:ea typeface="宋体" panose="02010600030101010101" pitchFamily="2" charset="-122"/>
              </a:rPr>
              <a:t>⑬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如图丙</a:t>
            </a:r>
            <a:r>
              <a:rPr lang="en-US" altLang="zh-CN" sz="2400" dirty="0">
                <a:latin typeface="宋体" panose="02010600030101010101" pitchFamily="2" charset="-122"/>
                <a:ea typeface="宋体" panose="02010600030101010101" pitchFamily="2" charset="-122"/>
              </a:rPr>
              <a:t>. </a:t>
            </a:r>
          </a:p>
        </p:txBody>
      </p:sp>
      <p:sp>
        <p:nvSpPr>
          <p:cNvPr id="11" name="矩形 10">
            <a:extLst>
              <a:ext uri="{FF2B5EF4-FFF2-40B4-BE49-F238E27FC236}">
                <a16:creationId xmlns:a16="http://schemas.microsoft.com/office/drawing/2014/main" xmlns="" id="{300B40D4-B3BA-4433-9D24-4CADFD354DE0}"/>
              </a:ext>
            </a:extLst>
          </p:cNvPr>
          <p:cNvSpPr/>
          <p:nvPr/>
        </p:nvSpPr>
        <p:spPr>
          <a:xfrm>
            <a:off x="6361390" y="4616051"/>
            <a:ext cx="1422184"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经过焦点</a:t>
            </a:r>
          </a:p>
        </p:txBody>
      </p:sp>
      <p:pic>
        <p:nvPicPr>
          <p:cNvPr id="10" name="18考点帮S54.EPS" descr="id:2147491153;FounderCES">
            <a:extLst>
              <a:ext uri="{FF2B5EF4-FFF2-40B4-BE49-F238E27FC236}">
                <a16:creationId xmlns:a16="http://schemas.microsoft.com/office/drawing/2014/main" xmlns="" id="{35BFBC9F-0AA2-433D-BA9E-5DA047497A56}"/>
              </a:ext>
            </a:extLst>
          </p:cNvPr>
          <p:cNvPicPr>
            <a:picLocks noChangeAspect="1"/>
          </p:cNvPicPr>
          <p:nvPr/>
        </p:nvPicPr>
        <p:blipFill>
          <a:blip r:embed="rId2"/>
          <a:stretch>
            <a:fillRect/>
          </a:stretch>
        </p:blipFill>
        <p:spPr>
          <a:xfrm>
            <a:off x="2042779" y="2602791"/>
            <a:ext cx="8106440" cy="1441670"/>
          </a:xfrm>
          <a:prstGeom prst="rect">
            <a:avLst/>
          </a:prstGeom>
        </p:spPr>
      </p:pic>
      <p:sp>
        <p:nvSpPr>
          <p:cNvPr id="12" name="矩形 11">
            <a:extLst>
              <a:ext uri="{FF2B5EF4-FFF2-40B4-BE49-F238E27FC236}">
                <a16:creationId xmlns:a16="http://schemas.microsoft.com/office/drawing/2014/main" xmlns="" id="{7569F4D0-FAF2-4237-88CC-5D9F5BAF5B14}"/>
              </a:ext>
            </a:extLst>
          </p:cNvPr>
          <p:cNvSpPr/>
          <p:nvPr/>
        </p:nvSpPr>
        <p:spPr>
          <a:xfrm>
            <a:off x="5744082" y="5175918"/>
            <a:ext cx="2040943"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平行于主光轴</a:t>
            </a:r>
          </a:p>
        </p:txBody>
      </p:sp>
      <p:sp>
        <p:nvSpPr>
          <p:cNvPr id="13" name="矩形 12">
            <a:extLst>
              <a:ext uri="{FF2B5EF4-FFF2-40B4-BE49-F238E27FC236}">
                <a16:creationId xmlns:a16="http://schemas.microsoft.com/office/drawing/2014/main" xmlns="" id="{0E842D87-098A-478F-B401-CC55D23452F5}"/>
              </a:ext>
            </a:extLst>
          </p:cNvPr>
          <p:cNvSpPr/>
          <p:nvPr/>
        </p:nvSpPr>
        <p:spPr>
          <a:xfrm>
            <a:off x="5752826" y="5713582"/>
            <a:ext cx="2040943"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传播方向不变</a:t>
            </a:r>
          </a:p>
        </p:txBody>
      </p:sp>
    </p:spTree>
    <p:extLst>
      <p:ext uri="{BB962C8B-B14F-4D97-AF65-F5344CB8AC3E}">
        <p14:creationId xmlns:p14="http://schemas.microsoft.com/office/powerpoint/2010/main" val="1315107664"/>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3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透镜的光学性质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5375831"/>
          </a:xfrm>
          <a:prstGeom prst="rect">
            <a:avLst/>
          </a:prstGeom>
        </p:spPr>
        <p:txBody>
          <a:bodyPr wrap="square">
            <a:spAutoFit/>
          </a:bodyPr>
          <a:lstStyle/>
          <a:p>
            <a:pPr algn="just">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凹透镜</a:t>
            </a: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en-US" altLang="zh-CN" sz="2400" dirty="0">
              <a:latin typeface="宋体" panose="02010600030101010101" pitchFamily="2" charset="-122"/>
              <a:ea typeface="宋体" panose="02010600030101010101" pitchFamily="2" charset="-122"/>
            </a:endParaRPr>
          </a:p>
          <a:p>
            <a:pPr algn="just">
              <a:lnSpc>
                <a:spcPct val="150000"/>
              </a:lnSpc>
            </a:pPr>
            <a:endParaRPr lang="zh-CN" altLang="en-US" sz="2000" dirty="0">
              <a:latin typeface="宋体" panose="02010600030101010101" pitchFamily="2" charset="-122"/>
              <a:ea typeface="宋体" panose="02010600030101010101" pitchFamily="2" charset="-122"/>
            </a:endParaRPr>
          </a:p>
          <a:p>
            <a:pPr algn="just">
              <a:lnSpc>
                <a:spcPct val="150000"/>
              </a:lnSpc>
            </a:pPr>
            <a:r>
              <a:rPr lang="zh-CN" altLang="en-US" sz="2000" dirty="0">
                <a:latin typeface="宋体" panose="02010600030101010101" pitchFamily="2" charset="-122"/>
                <a:ea typeface="宋体" panose="02010600030101010101" pitchFamily="2" charset="-122"/>
              </a:rPr>
              <a:t>　　　             甲　　　　　　　　  　乙　　　　　    　　　丙</a:t>
            </a:r>
          </a:p>
          <a:p>
            <a:pPr algn="just">
              <a:lnSpc>
                <a:spcPct val="150000"/>
              </a:lnSpc>
            </a:pPr>
            <a:r>
              <a:rPr lang="en-US" altLang="zh-CN" sz="2400" spc="-100" dirty="0">
                <a:latin typeface="宋体" panose="02010600030101010101" pitchFamily="2" charset="-122"/>
                <a:ea typeface="宋体" panose="02010600030101010101" pitchFamily="2" charset="-122"/>
              </a:rPr>
              <a:t>ⅰ.</a:t>
            </a:r>
            <a:r>
              <a:rPr lang="zh-CN" altLang="en-US" sz="2400" spc="-100" dirty="0">
                <a:latin typeface="宋体" panose="02010600030101010101" pitchFamily="2" charset="-122"/>
                <a:ea typeface="宋体" panose="02010600030101010101" pitchFamily="2" charset="-122"/>
              </a:rPr>
              <a:t>平行于主光轴的光线经过凹透镜后的出射光线的反向延长线</a:t>
            </a:r>
            <a:r>
              <a:rPr lang="zh-CN" altLang="en-US" sz="2400" u="sng" spc="-100" dirty="0">
                <a:latin typeface="宋体" panose="02010600030101010101" pitchFamily="2" charset="-122"/>
                <a:ea typeface="宋体" panose="02010600030101010101" pitchFamily="2" charset="-122"/>
              </a:rPr>
              <a:t>⑭ 　　　　　　</a:t>
            </a:r>
            <a:r>
              <a:rPr lang="en-US" altLang="zh-CN" sz="2400" spc="-100" dirty="0">
                <a:latin typeface="宋体" panose="02010600030101010101" pitchFamily="2" charset="-122"/>
                <a:ea typeface="宋体" panose="02010600030101010101" pitchFamily="2" charset="-122"/>
              </a:rPr>
              <a:t>,</a:t>
            </a:r>
            <a:r>
              <a:rPr lang="zh-CN" altLang="en-US" sz="2400" spc="-100" dirty="0">
                <a:latin typeface="宋体" panose="02010600030101010101" pitchFamily="2" charset="-122"/>
                <a:ea typeface="宋体" panose="02010600030101010101" pitchFamily="2" charset="-122"/>
              </a:rPr>
              <a:t>如图甲</a:t>
            </a:r>
            <a:r>
              <a:rPr lang="en-US" altLang="zh-CN" sz="2400" spc="-100" dirty="0">
                <a:latin typeface="宋体" panose="02010600030101010101" pitchFamily="2" charset="-122"/>
                <a:ea typeface="宋体" panose="02010600030101010101" pitchFamily="2" charset="-122"/>
              </a:rPr>
              <a:t>.</a:t>
            </a:r>
          </a:p>
          <a:p>
            <a:pPr algn="just">
              <a:lnSpc>
                <a:spcPct val="150000"/>
              </a:lnSpc>
            </a:pPr>
            <a:r>
              <a:rPr lang="en-US" altLang="zh-CN" sz="2400" spc="-100" dirty="0">
                <a:latin typeface="宋体" panose="02010600030101010101" pitchFamily="2" charset="-122"/>
                <a:ea typeface="宋体" panose="02010600030101010101" pitchFamily="2" charset="-122"/>
              </a:rPr>
              <a:t>ⅱ.</a:t>
            </a:r>
            <a:r>
              <a:rPr lang="zh-CN" altLang="en-US" sz="2400" spc="-100" dirty="0">
                <a:latin typeface="宋体" panose="02010600030101010101" pitchFamily="2" charset="-122"/>
                <a:ea typeface="宋体" panose="02010600030101010101" pitchFamily="2" charset="-122"/>
              </a:rPr>
              <a:t>正对凹透镜另一侧虚焦点射入的光线经过凹透镜后</a:t>
            </a:r>
            <a:r>
              <a:rPr lang="zh-CN" altLang="en-US" sz="2400" u="sng" spc="-100" dirty="0">
                <a:latin typeface="宋体" panose="02010600030101010101" pitchFamily="2" charset="-122"/>
                <a:ea typeface="宋体" panose="02010600030101010101" pitchFamily="2" charset="-122"/>
              </a:rPr>
              <a:t>⑮ 　　　　　　　</a:t>
            </a:r>
            <a:r>
              <a:rPr lang="en-US" altLang="zh-CN" sz="2400" spc="-100" dirty="0">
                <a:latin typeface="宋体" panose="02010600030101010101" pitchFamily="2" charset="-122"/>
                <a:ea typeface="宋体" panose="02010600030101010101" pitchFamily="2" charset="-122"/>
              </a:rPr>
              <a:t>,</a:t>
            </a:r>
            <a:r>
              <a:rPr lang="zh-CN" altLang="en-US" sz="2400" spc="-100" dirty="0">
                <a:latin typeface="宋体" panose="02010600030101010101" pitchFamily="2" charset="-122"/>
                <a:ea typeface="宋体" panose="02010600030101010101" pitchFamily="2" charset="-122"/>
              </a:rPr>
              <a:t>如图乙</a:t>
            </a:r>
            <a:r>
              <a:rPr lang="en-US" altLang="zh-CN" sz="2400" spc="-100" dirty="0">
                <a:latin typeface="宋体" panose="02010600030101010101" pitchFamily="2" charset="-122"/>
                <a:ea typeface="宋体" panose="02010600030101010101" pitchFamily="2" charset="-122"/>
              </a:rPr>
              <a:t>.</a:t>
            </a:r>
          </a:p>
          <a:p>
            <a:pPr algn="just">
              <a:lnSpc>
                <a:spcPct val="150000"/>
              </a:lnSpc>
            </a:pPr>
            <a:r>
              <a:rPr lang="en-US" altLang="zh-CN" sz="2400" dirty="0">
                <a:latin typeface="宋体" panose="02010600030101010101" pitchFamily="2" charset="-122"/>
                <a:ea typeface="宋体" panose="02010600030101010101" pitchFamily="2" charset="-122"/>
              </a:rPr>
              <a:t>ⅲ.</a:t>
            </a:r>
            <a:r>
              <a:rPr lang="zh-CN" altLang="en-US" sz="2400" dirty="0">
                <a:latin typeface="宋体" panose="02010600030101010101" pitchFamily="2" charset="-122"/>
                <a:ea typeface="宋体" panose="02010600030101010101" pitchFamily="2" charset="-122"/>
              </a:rPr>
              <a:t>过光心的光线经过凹透镜后</a:t>
            </a:r>
            <a:r>
              <a:rPr lang="zh-CN" altLang="en-US" sz="2400" u="sng" spc="-100" dirty="0">
                <a:latin typeface="宋体" panose="02010600030101010101" pitchFamily="2" charset="-122"/>
                <a:ea typeface="宋体" panose="02010600030101010101" pitchFamily="2" charset="-122"/>
              </a:rPr>
              <a:t>⑯ 　　　　　　　</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如图丙</a:t>
            </a:r>
            <a:r>
              <a:rPr lang="en-US" altLang="zh-CN" sz="2400" dirty="0">
                <a:latin typeface="宋体" panose="02010600030101010101" pitchFamily="2" charset="-122"/>
                <a:ea typeface="宋体" panose="02010600030101010101" pitchFamily="2" charset="-122"/>
              </a:rPr>
              <a:t>.</a:t>
            </a:r>
          </a:p>
        </p:txBody>
      </p:sp>
      <p:sp>
        <p:nvSpPr>
          <p:cNvPr id="11" name="矩形 10">
            <a:extLst>
              <a:ext uri="{FF2B5EF4-FFF2-40B4-BE49-F238E27FC236}">
                <a16:creationId xmlns:a16="http://schemas.microsoft.com/office/drawing/2014/main" xmlns="" id="{300B40D4-B3BA-4433-9D24-4CADFD354DE0}"/>
              </a:ext>
            </a:extLst>
          </p:cNvPr>
          <p:cNvSpPr/>
          <p:nvPr/>
        </p:nvSpPr>
        <p:spPr>
          <a:xfrm>
            <a:off x="9362498" y="4515776"/>
            <a:ext cx="1731564"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经过虚焦点</a:t>
            </a:r>
          </a:p>
        </p:txBody>
      </p:sp>
      <p:pic>
        <p:nvPicPr>
          <p:cNvPr id="14" name="18考点帮S55.EPS" descr="id:2147491160;FounderCES">
            <a:extLst>
              <a:ext uri="{FF2B5EF4-FFF2-40B4-BE49-F238E27FC236}">
                <a16:creationId xmlns:a16="http://schemas.microsoft.com/office/drawing/2014/main" xmlns="" id="{291D723D-5FB3-4FDA-82E5-3BBCB961142A}"/>
              </a:ext>
            </a:extLst>
          </p:cNvPr>
          <p:cNvPicPr>
            <a:picLocks noChangeAspect="1"/>
          </p:cNvPicPr>
          <p:nvPr/>
        </p:nvPicPr>
        <p:blipFill>
          <a:blip r:embed="rId2"/>
          <a:stretch>
            <a:fillRect/>
          </a:stretch>
        </p:blipFill>
        <p:spPr>
          <a:xfrm>
            <a:off x="2116549" y="1975911"/>
            <a:ext cx="7958899" cy="1921383"/>
          </a:xfrm>
          <a:prstGeom prst="rect">
            <a:avLst/>
          </a:prstGeom>
        </p:spPr>
      </p:pic>
      <p:sp>
        <p:nvSpPr>
          <p:cNvPr id="15" name="矩形 14">
            <a:extLst>
              <a:ext uri="{FF2B5EF4-FFF2-40B4-BE49-F238E27FC236}">
                <a16:creationId xmlns:a16="http://schemas.microsoft.com/office/drawing/2014/main" xmlns="" id="{68389675-578C-4B82-AA55-9E66C94D898A}"/>
              </a:ext>
            </a:extLst>
          </p:cNvPr>
          <p:cNvSpPr/>
          <p:nvPr/>
        </p:nvSpPr>
        <p:spPr>
          <a:xfrm>
            <a:off x="8145026" y="5606939"/>
            <a:ext cx="2040943"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平行于主光轴</a:t>
            </a:r>
          </a:p>
        </p:txBody>
      </p:sp>
      <p:sp>
        <p:nvSpPr>
          <p:cNvPr id="16" name="矩形 15">
            <a:extLst>
              <a:ext uri="{FF2B5EF4-FFF2-40B4-BE49-F238E27FC236}">
                <a16:creationId xmlns:a16="http://schemas.microsoft.com/office/drawing/2014/main" xmlns="" id="{1C75B213-8858-4D70-9EF3-7F11EC4C9653}"/>
              </a:ext>
            </a:extLst>
          </p:cNvPr>
          <p:cNvSpPr/>
          <p:nvPr/>
        </p:nvSpPr>
        <p:spPr>
          <a:xfrm>
            <a:off x="5366656" y="6157923"/>
            <a:ext cx="2040943" cy="461665"/>
          </a:xfrm>
          <a:prstGeom prst="rect">
            <a:avLst/>
          </a:prstGeom>
        </p:spPr>
        <p:txBody>
          <a:bodyPr wrap="none">
            <a:spAutoFit/>
          </a:bodyPr>
          <a:lstStyle/>
          <a:p>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传播方向不变</a:t>
            </a:r>
          </a:p>
        </p:txBody>
      </p:sp>
    </p:spTree>
    <p:extLst>
      <p:ext uri="{BB962C8B-B14F-4D97-AF65-F5344CB8AC3E}">
        <p14:creationId xmlns:p14="http://schemas.microsoft.com/office/powerpoint/2010/main" val="1748585966"/>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3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3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1093</TotalTime>
  <Words>4612</Words>
  <Application>Microsoft Office PowerPoint</Application>
  <PresentationFormat>自定义</PresentationFormat>
  <Paragraphs>422</Paragraphs>
  <Slides>49</Slides>
  <Notes>0</Notes>
  <HiddenSlides>0</HiddenSlides>
  <MMClips>0</MMClips>
  <ScaleCrop>false</ScaleCrop>
  <HeadingPairs>
    <vt:vector size="4" baseType="variant">
      <vt:variant>
        <vt:lpstr>主题</vt:lpstr>
      </vt:variant>
      <vt:variant>
        <vt:i4>1</vt:i4>
      </vt:variant>
      <vt:variant>
        <vt:lpstr>幻灯片标题</vt:lpstr>
      </vt:variant>
      <vt:variant>
        <vt:i4>49</vt:i4>
      </vt:variant>
    </vt:vector>
  </HeadingPairs>
  <TitlesOfParts>
    <vt:vector size="50"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2021-03-11T13:51:09Z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2052-11.1.0.10000</vt:lpwstr>
  </property>
</Properties>
</file>