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activeX/activeX4.xml" ContentType="application/vnd.ms-office.activeX+xml"/>
  <Override PartName="/ppt/activeX/activeX15.xml" ContentType="application/vnd.ms-office.activeX+xml"/>
  <Override PartName="/ppt/activeX/activeX17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activeX/activeX2.xml" ContentType="application/vnd.ms-office.activeX+xml"/>
  <Override PartName="/ppt/activeX/activeX13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activeX/activeX11.xml" ContentType="application/vnd.ms-office.activeX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activeX/activeX9.xml" ContentType="application/vnd.ms-office.activeX+xml"/>
  <Default Extension="doc" ContentType="application/msword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7.xml" ContentType="application/vnd.ms-office.activeX+xml"/>
  <Override PartName="/ppt/activeX/activeX18.xml" ContentType="application/vnd.ms-office.activeX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Override PartName="/ppt/activeX/activeX5.xml" ContentType="application/vnd.ms-office.activeX+xml"/>
  <Override PartName="/ppt/activeX/activeX16.xml" ContentType="application/vnd.ms-office.activeX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activeX/activeX3.xml" ContentType="application/vnd.ms-office.activeX+xml"/>
  <Override PartName="/ppt/activeX/activeX14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activeX/activeX1.xml" ContentType="application/vnd.ms-office.activeX+xml"/>
  <Override PartName="/ppt/activeX/activeX12.xml" ContentType="application/vnd.ms-office.activeX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activeX/activeX10.xml" ContentType="application/vnd.ms-office.activeX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activeX/activeX8.xml" ContentType="application/vnd.ms-office.activeX+xml"/>
  <Override PartName="/ppt/slides/slide8.xml" ContentType="application/vnd.openxmlformats-officedocument.presentationml.slide+xml"/>
  <Override PartName="/ppt/activeX/activeX6.xml" ContentType="application/vnd.ms-office.activeX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0" r:id="rId3"/>
  </p:sldMasterIdLst>
  <p:notesMasterIdLst>
    <p:notesMasterId r:id="rId24"/>
  </p:notesMasterIdLst>
  <p:sldIdLst>
    <p:sldId id="411" r:id="rId4"/>
    <p:sldId id="449" r:id="rId5"/>
    <p:sldId id="450" r:id="rId6"/>
    <p:sldId id="451" r:id="rId7"/>
    <p:sldId id="452" r:id="rId8"/>
    <p:sldId id="456" r:id="rId9"/>
    <p:sldId id="459" r:id="rId10"/>
    <p:sldId id="482" r:id="rId11"/>
    <p:sldId id="460" r:id="rId12"/>
    <p:sldId id="461" r:id="rId13"/>
    <p:sldId id="470" r:id="rId14"/>
    <p:sldId id="472" r:id="rId15"/>
    <p:sldId id="473" r:id="rId16"/>
    <p:sldId id="474" r:id="rId17"/>
    <p:sldId id="442" r:id="rId18"/>
    <p:sldId id="384" r:id="rId19"/>
    <p:sldId id="352" r:id="rId20"/>
    <p:sldId id="477" r:id="rId21"/>
    <p:sldId id="478" r:id="rId22"/>
    <p:sldId id="479" r:id="rId23"/>
  </p:sldIdLst>
  <p:sldSz cx="9144000" cy="5130800"/>
  <p:notesSz cx="6858000" cy="9144000"/>
  <p:defaultTextStyle>
    <a:lvl1pPr>
      <a:defRPr>
        <a:latin typeface="+mn-lt"/>
        <a:ea typeface="+mn-ea"/>
        <a:cs typeface="+mn-cs"/>
        <a:sym typeface="Helvetica"/>
      </a:defRPr>
    </a:lvl1pPr>
    <a:lvl2pPr>
      <a:defRPr>
        <a:latin typeface="+mn-lt"/>
        <a:ea typeface="+mn-ea"/>
        <a:cs typeface="+mn-cs"/>
        <a:sym typeface="Helvetica"/>
      </a:defRPr>
    </a:lvl2pPr>
    <a:lvl3pPr>
      <a:defRPr>
        <a:latin typeface="+mn-lt"/>
        <a:ea typeface="+mn-ea"/>
        <a:cs typeface="+mn-cs"/>
        <a:sym typeface="Helvetica"/>
      </a:defRPr>
    </a:lvl3pPr>
    <a:lvl4pPr>
      <a:defRPr>
        <a:latin typeface="+mn-lt"/>
        <a:ea typeface="+mn-ea"/>
        <a:cs typeface="+mn-cs"/>
        <a:sym typeface="Helvetica"/>
      </a:defRPr>
    </a:lvl4pPr>
    <a:lvl5pPr>
      <a:defRPr>
        <a:latin typeface="+mn-lt"/>
        <a:ea typeface="+mn-ea"/>
        <a:cs typeface="+mn-cs"/>
        <a:sym typeface="Helvetica"/>
      </a:defRPr>
    </a:lvl5pPr>
    <a:lvl6pPr>
      <a:defRPr>
        <a:latin typeface="+mn-lt"/>
        <a:ea typeface="+mn-ea"/>
        <a:cs typeface="+mn-cs"/>
        <a:sym typeface="Helvetica"/>
      </a:defRPr>
    </a:lvl6pPr>
    <a:lvl7pPr>
      <a:defRPr>
        <a:latin typeface="+mn-lt"/>
        <a:ea typeface="+mn-ea"/>
        <a:cs typeface="+mn-cs"/>
        <a:sym typeface="Helvetica"/>
      </a:defRPr>
    </a:lvl7pPr>
    <a:lvl8pPr>
      <a:defRPr>
        <a:latin typeface="+mn-lt"/>
        <a:ea typeface="+mn-ea"/>
        <a:cs typeface="+mn-cs"/>
        <a:sym typeface="Helvetica"/>
      </a:defRPr>
    </a:lvl8pPr>
    <a:lvl9pPr>
      <a:defRPr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B7"/>
    <a:srgbClr val="FFFE83"/>
    <a:srgbClr val="0000FF"/>
    <a:srgbClr val="F403F7"/>
    <a:srgbClr val="F85208"/>
    <a:srgbClr val="F7860C"/>
    <a:srgbClr val="FF6600"/>
    <a:srgbClr val="C907BE"/>
    <a:srgbClr val="7030A0"/>
    <a:srgbClr val="BC01B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10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11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12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13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14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15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16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17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18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Value" ax:value="  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activeX/activeX9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ForeColor" ax:value="255"/>
  <ax:ocxPr ax:name="Size" ax:value="4180;947"/>
  <ax:ocxPr ax:name="FontName" ax:value="@宋体"/>
  <ax:ocxPr ax:name="FontEffects" ax:value="1073741825"/>
  <ax:ocxPr ax:name="FontHeight" ax:value="360"/>
  <ax:ocxPr ax:name="FontCharSet" ax:value="134"/>
  <ax:ocxPr ax:name="FontPitchAndFamily" ax:value="34"/>
  <ax:ocxPr ax:name="FontWeight" ax:value="700"/>
</ax:ocx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79137"/>
            <a:ext cx="7886700" cy="2134270"/>
          </a:xfrm>
        </p:spPr>
        <p:txBody>
          <a:bodyPr anchor="b"/>
          <a:lstStyle>
            <a:lvl1pPr>
              <a:defRPr sz="33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33598"/>
            <a:ext cx="7886700" cy="1122362"/>
          </a:xfrm>
        </p:spPr>
        <p:txBody>
          <a:bodyPr/>
          <a:lstStyle>
            <a:lvl1pPr marL="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1pPr>
            <a:lvl2pPr marL="2565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3080" indent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96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61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2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392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7957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232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878887"/>
            <a:ext cx="4032504" cy="370557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2522"/>
            <a:ext cx="2057400" cy="44419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2522"/>
            <a:ext cx="6052930" cy="44419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168"/>
            <a:ext cx="7886700" cy="99171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0535"/>
            <a:ext cx="3655181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4098"/>
            <a:ext cx="3655181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0535"/>
            <a:ext cx="3673182" cy="616408"/>
          </a:xfrm>
        </p:spPr>
        <p:txBody>
          <a:bodyPr anchor="ctr" anchorCtr="0"/>
          <a:lstStyle>
            <a:lvl1pPr marL="0" indent="0">
              <a:buNone/>
              <a:defRPr sz="1570"/>
            </a:lvl1pPr>
            <a:lvl2pPr marL="256540" indent="0">
              <a:buNone/>
              <a:defRPr sz="1345"/>
            </a:lvl2pPr>
            <a:lvl3pPr marL="513080" indent="0">
              <a:buNone/>
              <a:defRPr sz="1120"/>
            </a:lvl3pPr>
            <a:lvl4pPr marL="769620" indent="0">
              <a:buNone/>
              <a:defRPr sz="1010"/>
            </a:lvl4pPr>
            <a:lvl5pPr marL="1026160" indent="0">
              <a:buNone/>
              <a:defRPr sz="1010"/>
            </a:lvl5pPr>
            <a:lvl6pPr marL="1282700" indent="0">
              <a:buNone/>
              <a:defRPr sz="1010"/>
            </a:lvl6pPr>
            <a:lvl7pPr marL="1539240" indent="0">
              <a:buNone/>
              <a:defRPr sz="1010"/>
            </a:lvl7pPr>
            <a:lvl8pPr marL="1795780" indent="0">
              <a:buNone/>
              <a:defRPr sz="1010"/>
            </a:lvl8pPr>
            <a:lvl9pPr marL="2052320" indent="0">
              <a:buNone/>
              <a:defRPr sz="10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4098"/>
            <a:ext cx="3673182" cy="26366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2949178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38740"/>
            <a:ext cx="4629150" cy="3646194"/>
          </a:xfrm>
        </p:spPr>
        <p:txBody>
          <a:bodyPr/>
          <a:lstStyle>
            <a:lvl1pPr>
              <a:defRPr sz="1795"/>
            </a:lvl1pPr>
            <a:lvl2pPr>
              <a:defRPr sz="1570"/>
            </a:lvl2pPr>
            <a:lvl3pPr>
              <a:defRPr sz="1345"/>
            </a:lvl3pPr>
            <a:lvl4pPr>
              <a:defRPr sz="1120"/>
            </a:lvl4pPr>
            <a:lvl5pPr>
              <a:defRPr sz="1120"/>
            </a:lvl5pPr>
            <a:lvl6pPr>
              <a:defRPr sz="1120"/>
            </a:lvl6pPr>
            <a:lvl7pPr>
              <a:defRPr sz="1120"/>
            </a:lvl7pPr>
            <a:lvl8pPr>
              <a:defRPr sz="1120"/>
            </a:lvl8pPr>
            <a:lvl9pPr>
              <a:defRPr sz="11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2949178" cy="2851633"/>
          </a:xfrm>
        </p:spPr>
        <p:txBody>
          <a:bodyPr/>
          <a:lstStyle>
            <a:lvl1pPr marL="0" indent="0">
              <a:buNone/>
              <a:defRPr sz="900"/>
            </a:lvl1pPr>
            <a:lvl2pPr marL="256540" indent="0">
              <a:buNone/>
              <a:defRPr sz="785"/>
            </a:lvl2pPr>
            <a:lvl3pPr marL="513080" indent="0">
              <a:buNone/>
              <a:defRPr sz="675"/>
            </a:lvl3pPr>
            <a:lvl4pPr marL="769620" indent="0">
              <a:buNone/>
              <a:defRPr sz="560"/>
            </a:lvl4pPr>
            <a:lvl5pPr marL="1026160" indent="0">
              <a:buNone/>
              <a:defRPr sz="560"/>
            </a:lvl5pPr>
            <a:lvl6pPr marL="1282700" indent="0">
              <a:buNone/>
              <a:defRPr sz="560"/>
            </a:lvl6pPr>
            <a:lvl7pPr marL="1539240" indent="0">
              <a:buNone/>
              <a:defRPr sz="560"/>
            </a:lvl7pPr>
            <a:lvl8pPr marL="1795780" indent="0">
              <a:buNone/>
              <a:defRPr sz="560"/>
            </a:lvl8pPr>
            <a:lvl9pPr marL="2052320" indent="0">
              <a:buNone/>
              <a:defRPr sz="5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053"/>
            <a:ext cx="3124012" cy="1197187"/>
          </a:xfrm>
        </p:spPr>
        <p:txBody>
          <a:bodyPr anchor="b"/>
          <a:lstStyle>
            <a:lvl1pPr>
              <a:defRPr sz="17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054"/>
            <a:ext cx="4629150" cy="4042880"/>
          </a:xfrm>
        </p:spPr>
        <p:txBody>
          <a:bodyPr/>
          <a:lstStyle>
            <a:lvl1pPr marL="0" indent="0">
              <a:buNone/>
              <a:defRPr sz="1795"/>
            </a:lvl1pPr>
            <a:lvl2pPr marL="256540" indent="0">
              <a:buNone/>
              <a:defRPr sz="1570"/>
            </a:lvl2pPr>
            <a:lvl3pPr marL="513080" indent="0">
              <a:buNone/>
              <a:defRPr sz="1345"/>
            </a:lvl3pPr>
            <a:lvl4pPr marL="769620" indent="0">
              <a:buNone/>
              <a:defRPr sz="1120"/>
            </a:lvl4pPr>
            <a:lvl5pPr marL="1026160" indent="0">
              <a:buNone/>
              <a:defRPr sz="1120"/>
            </a:lvl5pPr>
            <a:lvl6pPr marL="1282700" indent="0">
              <a:buNone/>
              <a:defRPr sz="1120"/>
            </a:lvl6pPr>
            <a:lvl7pPr marL="1539240" indent="0">
              <a:buNone/>
              <a:defRPr sz="1120"/>
            </a:lvl7pPr>
            <a:lvl8pPr marL="1795780" indent="0">
              <a:buNone/>
              <a:defRPr sz="1120"/>
            </a:lvl8pPr>
            <a:lvl9pPr marL="2052320" indent="0">
              <a:buNone/>
              <a:defRPr sz="112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39240"/>
            <a:ext cx="3124012" cy="2851633"/>
          </a:xfrm>
        </p:spPr>
        <p:txBody>
          <a:bodyPr/>
          <a:lstStyle>
            <a:lvl1pPr marL="0" indent="0">
              <a:buNone/>
              <a:defRPr sz="1120"/>
            </a:lvl1pPr>
            <a:lvl2pPr marL="256540" indent="0">
              <a:buNone/>
              <a:defRPr sz="1010"/>
            </a:lvl2pPr>
            <a:lvl3pPr marL="513080" indent="0">
              <a:buNone/>
              <a:defRPr sz="900"/>
            </a:lvl3pPr>
            <a:lvl4pPr marL="769620" indent="0">
              <a:buNone/>
              <a:defRPr sz="785"/>
            </a:lvl4pPr>
            <a:lvl5pPr marL="1026160" indent="0">
              <a:buNone/>
              <a:defRPr sz="785"/>
            </a:lvl5pPr>
            <a:lvl6pPr marL="1282700" indent="0">
              <a:buNone/>
              <a:defRPr sz="785"/>
            </a:lvl6pPr>
            <a:lvl7pPr marL="1539240" indent="0">
              <a:buNone/>
              <a:defRPr sz="785"/>
            </a:lvl7pPr>
            <a:lvl8pPr marL="1795780" indent="0">
              <a:buNone/>
              <a:defRPr sz="785"/>
            </a:lvl8pPr>
            <a:lvl9pPr marL="2052320" indent="0">
              <a:buNone/>
              <a:defRPr sz="78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2.jpeg"/><Relationship Id="rId18" Type="http://schemas.openxmlformats.org/officeDocument/2006/relationships/image" Target="../media/image7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0.xml"/><Relationship Id="rId19" Type="http://schemas.openxmlformats.org/officeDocument/2006/relationships/image" Target="../media/image8.png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2.jpeg"/><Relationship Id="rId18" Type="http://schemas.openxmlformats.org/officeDocument/2006/relationships/image" Target="../media/image11.pn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image" Target="../media/image1.jpeg"/><Relationship Id="rId17" Type="http://schemas.openxmlformats.org/officeDocument/2006/relationships/image" Target="../media/image10.png"/><Relationship Id="rId2" Type="http://schemas.openxmlformats.org/officeDocument/2006/relationships/slideLayout" Target="../slideLayouts/slideLayout22.xm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30.xml"/><Relationship Id="rId19" Type="http://schemas.openxmlformats.org/officeDocument/2006/relationships/image" Target="../media/image12.png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pic>
        <p:nvPicPr>
          <p:cNvPr id="2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4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3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5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pic>
        <p:nvPicPr>
          <p:cNvPr id="2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4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3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5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pic>
        <p:nvPicPr>
          <p:cNvPr id="6" name="图片 5" descr="图片2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 rot="1380000">
            <a:off x="8255000" y="3676015"/>
            <a:ext cx="306070" cy="335915"/>
          </a:xfrm>
          <a:prstGeom prst="rect">
            <a:avLst/>
          </a:prstGeom>
        </p:spPr>
      </p:pic>
      <p:pic>
        <p:nvPicPr>
          <p:cNvPr id="7" name="图片 6" descr="图片3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 rot="720000">
            <a:off x="8595360" y="1183640"/>
            <a:ext cx="306070" cy="335915"/>
          </a:xfrm>
          <a:prstGeom prst="rect">
            <a:avLst/>
          </a:prstGeom>
        </p:spPr>
      </p:pic>
      <p:pic>
        <p:nvPicPr>
          <p:cNvPr id="8" name="图片 7" descr="图片4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 rot="1500000">
            <a:off x="8368030" y="2112010"/>
            <a:ext cx="309880" cy="335915"/>
          </a:xfrm>
          <a:prstGeom prst="rect">
            <a:avLst/>
          </a:prstGeom>
        </p:spPr>
      </p:pic>
      <p:pic>
        <p:nvPicPr>
          <p:cNvPr id="9" name="图片 8" descr="图片1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 rot="1260000">
            <a:off x="8608695" y="3025140"/>
            <a:ext cx="306070" cy="33591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5875" y="5715"/>
            <a:ext cx="9156700" cy="5130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42522"/>
            <a:ext cx="8229600" cy="435881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878887"/>
            <a:ext cx="8229600" cy="370557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45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4672354"/>
            <a:ext cx="2895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45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4672354"/>
            <a:ext cx="2133600" cy="356306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045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  <p:grpSp>
        <p:nvGrpSpPr>
          <p:cNvPr id="4" name="Group 4"/>
          <p:cNvGrpSpPr/>
          <p:nvPr userDrawn="1"/>
        </p:nvGrpSpPr>
        <p:grpSpPr>
          <a:xfrm>
            <a:off x="251678" y="163546"/>
            <a:ext cx="1433082" cy="430932"/>
            <a:chOff x="0" y="0"/>
            <a:chExt cx="1433080" cy="430931"/>
          </a:xfrm>
        </p:grpSpPr>
        <p:pic>
          <p:nvPicPr>
            <p:cNvPr id="3" name="image1.png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5418" y="-1"/>
              <a:ext cx="619089" cy="22404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5" name="image2.png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-1" y="236647"/>
              <a:ext cx="1433082" cy="19428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pic>
        <p:nvPicPr>
          <p:cNvPr id="10" name="图片 9" descr="图片5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 rot="600000">
            <a:off x="8550910" y="1215390"/>
            <a:ext cx="322580" cy="353695"/>
          </a:xfrm>
          <a:prstGeom prst="rect">
            <a:avLst/>
          </a:prstGeom>
        </p:spPr>
      </p:pic>
      <p:pic>
        <p:nvPicPr>
          <p:cNvPr id="11" name="图片 10" descr="图片6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 rot="1440000">
            <a:off x="8373110" y="2008505"/>
            <a:ext cx="322580" cy="353695"/>
          </a:xfrm>
          <a:prstGeom prst="rect">
            <a:avLst/>
          </a:prstGeom>
        </p:spPr>
      </p:pic>
      <p:pic>
        <p:nvPicPr>
          <p:cNvPr id="12" name="图片 11" descr="图片7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 rot="1440000">
            <a:off x="8648700" y="2920365"/>
            <a:ext cx="322580" cy="353695"/>
          </a:xfrm>
          <a:prstGeom prst="rect">
            <a:avLst/>
          </a:prstGeom>
        </p:spPr>
      </p:pic>
      <p:pic>
        <p:nvPicPr>
          <p:cNvPr id="13" name="图片 12" descr="图片8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 rot="1440000">
            <a:off x="8273415" y="3587115"/>
            <a:ext cx="321945" cy="3575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hf sldNum="0" hdr="0" ftr="0" dt="0"/>
  <p:txStyles>
    <p:title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2695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6540" lvl="0" indent="-255905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3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5625" lvl="1" indent="-21336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0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5345" lvl="2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7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96975" lvl="3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39240" lvl="4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1505" lvl="5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3135" lvl="6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65400" lvl="7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07665" lvl="8" indent="-170180" algn="l" defTabSz="683895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49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265" lvl="1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3895" lvl="2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6160" lvl="3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8425" lvl="4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0055" lvl="5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2320" lvl="6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4585" lvl="7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36215" lvl="8" indent="0" algn="l" defTabSz="6838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ontrol" Target="../activeX/activeX7.xml"/><Relationship Id="rId3" Type="http://schemas.openxmlformats.org/officeDocument/2006/relationships/control" Target="../activeX/activeX2.xml"/><Relationship Id="rId7" Type="http://schemas.openxmlformats.org/officeDocument/2006/relationships/control" Target="../activeX/activeX6.xml"/><Relationship Id="rId12" Type="http://schemas.openxmlformats.org/officeDocument/2006/relationships/image" Target="../media/image16.pn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4.vml"/><Relationship Id="rId6" Type="http://schemas.openxmlformats.org/officeDocument/2006/relationships/control" Target="../activeX/activeX5.xml"/><Relationship Id="rId11" Type="http://schemas.openxmlformats.org/officeDocument/2006/relationships/slideLayout" Target="../slideLayouts/slideLayout2.xml"/><Relationship Id="rId5" Type="http://schemas.openxmlformats.org/officeDocument/2006/relationships/control" Target="../activeX/activeX4.xml"/><Relationship Id="rId10" Type="http://schemas.openxmlformats.org/officeDocument/2006/relationships/control" Target="../activeX/activeX9.xml"/><Relationship Id="rId4" Type="http://schemas.openxmlformats.org/officeDocument/2006/relationships/control" Target="../activeX/activeX3.xml"/><Relationship Id="rId9" Type="http://schemas.openxmlformats.org/officeDocument/2006/relationships/control" Target="../activeX/activeX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ontrol" Target="../activeX/activeX16.xml"/><Relationship Id="rId13" Type="http://schemas.openxmlformats.org/officeDocument/2006/relationships/image" Target="../media/image17.png"/><Relationship Id="rId3" Type="http://schemas.openxmlformats.org/officeDocument/2006/relationships/control" Target="../activeX/activeX11.xml"/><Relationship Id="rId7" Type="http://schemas.openxmlformats.org/officeDocument/2006/relationships/control" Target="../activeX/activeX15.xml"/><Relationship Id="rId12" Type="http://schemas.openxmlformats.org/officeDocument/2006/relationships/image" Target="../media/image16.png"/><Relationship Id="rId2" Type="http://schemas.openxmlformats.org/officeDocument/2006/relationships/control" Target="../activeX/activeX10.xml"/><Relationship Id="rId1" Type="http://schemas.openxmlformats.org/officeDocument/2006/relationships/vmlDrawing" Target="../drawings/vmlDrawing5.vml"/><Relationship Id="rId6" Type="http://schemas.openxmlformats.org/officeDocument/2006/relationships/control" Target="../activeX/activeX14.xml"/><Relationship Id="rId11" Type="http://schemas.openxmlformats.org/officeDocument/2006/relationships/slideLayout" Target="../slideLayouts/slideLayout2.xml"/><Relationship Id="rId5" Type="http://schemas.openxmlformats.org/officeDocument/2006/relationships/control" Target="../activeX/activeX13.xml"/><Relationship Id="rId10" Type="http://schemas.openxmlformats.org/officeDocument/2006/relationships/control" Target="../activeX/activeX18.xml"/><Relationship Id="rId4" Type="http://schemas.openxmlformats.org/officeDocument/2006/relationships/control" Target="../activeX/activeX12.xml"/><Relationship Id="rId9" Type="http://schemas.openxmlformats.org/officeDocument/2006/relationships/control" Target="../activeX/activeX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6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Word_97_-_2003___1.doc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889337" y="1080135"/>
            <a:ext cx="5523865" cy="8102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人教版物理•八年级上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2852612" y="2133360"/>
            <a:ext cx="3015069" cy="49126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第一章 机械运动</a:t>
            </a:r>
          </a:p>
        </p:txBody>
      </p:sp>
      <p:sp>
        <p:nvSpPr>
          <p:cNvPr id="3" name="矩形 2"/>
          <p:cNvSpPr/>
          <p:nvPr/>
        </p:nvSpPr>
        <p:spPr>
          <a:xfrm>
            <a:off x="1205232" y="3224264"/>
            <a:ext cx="6643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8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charset="0"/>
                <a:ea typeface="微软雅黑" pitchFamily="34" charset="-122"/>
              </a:rPr>
              <a:t>1.4 </a:t>
            </a:r>
            <a:r>
              <a:rPr lang="zh-CN" altLang="zh-CN" sz="48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charset="0"/>
                <a:ea typeface="微软雅黑" pitchFamily="34" charset="-122"/>
              </a:rPr>
              <a:t>测量平均速度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8462606" y="171880"/>
            <a:ext cx="436874" cy="590318"/>
            <a:chOff x="1977926" y="1970688"/>
            <a:chExt cx="2821783" cy="3902134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2205633" y="2490069"/>
              <a:ext cx="2250281" cy="225028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3" name="Picture 4" descr="1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2076152" y="4289401"/>
              <a:ext cx="2509242" cy="544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2582914" y="3099520"/>
              <a:ext cx="1419821" cy="2773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buFont typeface="Arial" pitchFamily="34" charset="0"/>
                <a:buNone/>
              </a:pPr>
              <a:endParaRPr lang="en-US" altLang="zh-CN" sz="6750" dirty="0">
                <a:solidFill>
                  <a:schemeClr val="bg1"/>
                </a:solidFill>
              </a:endParaRPr>
            </a:p>
          </p:txBody>
        </p:sp>
        <p:pic>
          <p:nvPicPr>
            <p:cNvPr id="15" name="Picture 11" descr="未标题-2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703579" y="1970688"/>
              <a:ext cx="1096130" cy="1220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Freeform 12"/>
            <p:cNvSpPr/>
            <p:nvPr/>
          </p:nvSpPr>
          <p:spPr bwMode="auto">
            <a:xfrm>
              <a:off x="4074170" y="3255789"/>
              <a:ext cx="580430" cy="223242"/>
            </a:xfrm>
            <a:custGeom>
              <a:avLst/>
              <a:gdLst>
                <a:gd name="T0" fmla="*/ 488 w 496"/>
                <a:gd name="T1" fmla="*/ 189 h 189"/>
                <a:gd name="T2" fmla="*/ 493 w 496"/>
                <a:gd name="T3" fmla="*/ 165 h 189"/>
                <a:gd name="T4" fmla="*/ 419 w 496"/>
                <a:gd name="T5" fmla="*/ 79 h 189"/>
                <a:gd name="T6" fmla="*/ 370 w 496"/>
                <a:gd name="T7" fmla="*/ 92 h 189"/>
                <a:gd name="T8" fmla="*/ 370 w 496"/>
                <a:gd name="T9" fmla="*/ 87 h 189"/>
                <a:gd name="T10" fmla="*/ 370 w 496"/>
                <a:gd name="T11" fmla="*/ 83 h 189"/>
                <a:gd name="T12" fmla="*/ 369 w 496"/>
                <a:gd name="T13" fmla="*/ 67 h 189"/>
                <a:gd name="T14" fmla="*/ 363 w 496"/>
                <a:gd name="T15" fmla="*/ 49 h 189"/>
                <a:gd name="T16" fmla="*/ 362 w 496"/>
                <a:gd name="T17" fmla="*/ 46 h 189"/>
                <a:gd name="T18" fmla="*/ 362 w 496"/>
                <a:gd name="T19" fmla="*/ 46 h 189"/>
                <a:gd name="T20" fmla="*/ 362 w 496"/>
                <a:gd name="T21" fmla="*/ 46 h 189"/>
                <a:gd name="T22" fmla="*/ 350 w 496"/>
                <a:gd name="T23" fmla="*/ 28 h 189"/>
                <a:gd name="T24" fmla="*/ 335 w 496"/>
                <a:gd name="T25" fmla="*/ 14 h 189"/>
                <a:gd name="T26" fmla="*/ 296 w 496"/>
                <a:gd name="T27" fmla="*/ 1 h 189"/>
                <a:gd name="T28" fmla="*/ 255 w 496"/>
                <a:gd name="T29" fmla="*/ 9 h 189"/>
                <a:gd name="T30" fmla="*/ 223 w 496"/>
                <a:gd name="T31" fmla="*/ 36 h 189"/>
                <a:gd name="T32" fmla="*/ 214 w 496"/>
                <a:gd name="T33" fmla="*/ 55 h 189"/>
                <a:gd name="T34" fmla="*/ 210 w 496"/>
                <a:gd name="T35" fmla="*/ 73 h 189"/>
                <a:gd name="T36" fmla="*/ 178 w 496"/>
                <a:gd name="T37" fmla="*/ 63 h 189"/>
                <a:gd name="T38" fmla="*/ 159 w 496"/>
                <a:gd name="T39" fmla="*/ 64 h 189"/>
                <a:gd name="T40" fmla="*/ 123 w 496"/>
                <a:gd name="T41" fmla="*/ 81 h 189"/>
                <a:gd name="T42" fmla="*/ 99 w 496"/>
                <a:gd name="T43" fmla="*/ 131 h 189"/>
                <a:gd name="T44" fmla="*/ 98 w 496"/>
                <a:gd name="T45" fmla="*/ 132 h 189"/>
                <a:gd name="T46" fmla="*/ 97 w 496"/>
                <a:gd name="T47" fmla="*/ 133 h 189"/>
                <a:gd name="T48" fmla="*/ 97 w 496"/>
                <a:gd name="T49" fmla="*/ 133 h 189"/>
                <a:gd name="T50" fmla="*/ 2 w 496"/>
                <a:gd name="T51" fmla="*/ 180 h 189"/>
                <a:gd name="T52" fmla="*/ 0 w 496"/>
                <a:gd name="T53" fmla="*/ 189 h 189"/>
                <a:gd name="T54" fmla="*/ 488 w 496"/>
                <a:gd name="T5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6" h="189">
                  <a:moveTo>
                    <a:pt x="488" y="189"/>
                  </a:moveTo>
                  <a:cubicBezTo>
                    <a:pt x="491" y="182"/>
                    <a:pt x="493" y="174"/>
                    <a:pt x="493" y="165"/>
                  </a:cubicBezTo>
                  <a:cubicBezTo>
                    <a:pt x="496" y="124"/>
                    <a:pt x="463" y="79"/>
                    <a:pt x="419" y="79"/>
                  </a:cubicBezTo>
                  <a:cubicBezTo>
                    <a:pt x="401" y="79"/>
                    <a:pt x="384" y="84"/>
                    <a:pt x="370" y="92"/>
                  </a:cubicBezTo>
                  <a:cubicBezTo>
                    <a:pt x="370" y="91"/>
                    <a:pt x="370" y="89"/>
                    <a:pt x="370" y="87"/>
                  </a:cubicBezTo>
                  <a:cubicBezTo>
                    <a:pt x="370" y="86"/>
                    <a:pt x="370" y="84"/>
                    <a:pt x="370" y="83"/>
                  </a:cubicBezTo>
                  <a:cubicBezTo>
                    <a:pt x="371" y="78"/>
                    <a:pt x="370" y="72"/>
                    <a:pt x="369" y="67"/>
                  </a:cubicBezTo>
                  <a:cubicBezTo>
                    <a:pt x="368" y="61"/>
                    <a:pt x="366" y="55"/>
                    <a:pt x="363" y="49"/>
                  </a:cubicBezTo>
                  <a:cubicBezTo>
                    <a:pt x="363" y="48"/>
                    <a:pt x="363" y="47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0" y="41"/>
                    <a:pt x="357" y="37"/>
                    <a:pt x="350" y="28"/>
                  </a:cubicBezTo>
                  <a:cubicBezTo>
                    <a:pt x="346" y="22"/>
                    <a:pt x="340" y="18"/>
                    <a:pt x="335" y="14"/>
                  </a:cubicBezTo>
                  <a:cubicBezTo>
                    <a:pt x="323" y="6"/>
                    <a:pt x="310" y="2"/>
                    <a:pt x="296" y="1"/>
                  </a:cubicBezTo>
                  <a:cubicBezTo>
                    <a:pt x="281" y="0"/>
                    <a:pt x="268" y="2"/>
                    <a:pt x="255" y="9"/>
                  </a:cubicBezTo>
                  <a:cubicBezTo>
                    <a:pt x="242" y="15"/>
                    <a:pt x="231" y="24"/>
                    <a:pt x="223" y="36"/>
                  </a:cubicBezTo>
                  <a:cubicBezTo>
                    <a:pt x="220" y="43"/>
                    <a:pt x="217" y="49"/>
                    <a:pt x="214" y="55"/>
                  </a:cubicBezTo>
                  <a:cubicBezTo>
                    <a:pt x="212" y="61"/>
                    <a:pt x="211" y="67"/>
                    <a:pt x="210" y="73"/>
                  </a:cubicBezTo>
                  <a:cubicBezTo>
                    <a:pt x="200" y="67"/>
                    <a:pt x="189" y="64"/>
                    <a:pt x="178" y="63"/>
                  </a:cubicBezTo>
                  <a:cubicBezTo>
                    <a:pt x="171" y="63"/>
                    <a:pt x="165" y="64"/>
                    <a:pt x="159" y="64"/>
                  </a:cubicBezTo>
                  <a:cubicBezTo>
                    <a:pt x="145" y="67"/>
                    <a:pt x="133" y="72"/>
                    <a:pt x="123" y="81"/>
                  </a:cubicBezTo>
                  <a:cubicBezTo>
                    <a:pt x="109" y="94"/>
                    <a:pt x="100" y="112"/>
                    <a:pt x="99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2" y="131"/>
                    <a:pt x="86" y="130"/>
                    <a:pt x="97" y="13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59" y="125"/>
                    <a:pt x="17" y="137"/>
                    <a:pt x="2" y="180"/>
                  </a:cubicBezTo>
                  <a:cubicBezTo>
                    <a:pt x="1" y="183"/>
                    <a:pt x="0" y="186"/>
                    <a:pt x="0" y="189"/>
                  </a:cubicBezTo>
                  <a:lnTo>
                    <a:pt x="48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" name="Group 13"/>
            <p:cNvGrpSpPr/>
            <p:nvPr/>
          </p:nvGrpSpPr>
          <p:grpSpPr bwMode="auto">
            <a:xfrm>
              <a:off x="1977926" y="2632945"/>
              <a:ext cx="250031" cy="245566"/>
              <a:chOff x="223" y="203"/>
              <a:chExt cx="213" cy="211"/>
            </a:xfrm>
          </p:grpSpPr>
          <p:sp>
            <p:nvSpPr>
              <p:cNvPr id="22" name="Freeform 14"/>
              <p:cNvSpPr/>
              <p:nvPr/>
            </p:nvSpPr>
            <p:spPr bwMode="auto">
              <a:xfrm>
                <a:off x="223" y="203"/>
                <a:ext cx="213" cy="211"/>
              </a:xfrm>
              <a:custGeom>
                <a:avLst/>
                <a:gdLst>
                  <a:gd name="T0" fmla="*/ 133 w 213"/>
                  <a:gd name="T1" fmla="*/ 0 h 211"/>
                  <a:gd name="T2" fmla="*/ 130 w 213"/>
                  <a:gd name="T3" fmla="*/ 90 h 211"/>
                  <a:gd name="T4" fmla="*/ 213 w 213"/>
                  <a:gd name="T5" fmla="*/ 130 h 211"/>
                  <a:gd name="T6" fmla="*/ 121 w 213"/>
                  <a:gd name="T7" fmla="*/ 130 h 211"/>
                  <a:gd name="T8" fmla="*/ 83 w 213"/>
                  <a:gd name="T9" fmla="*/ 211 h 211"/>
                  <a:gd name="T10" fmla="*/ 83 w 213"/>
                  <a:gd name="T11" fmla="*/ 121 h 211"/>
                  <a:gd name="T12" fmla="*/ 0 w 213"/>
                  <a:gd name="T13" fmla="*/ 81 h 211"/>
                  <a:gd name="T14" fmla="*/ 93 w 213"/>
                  <a:gd name="T15" fmla="*/ 81 h 211"/>
                  <a:gd name="T16" fmla="*/ 133 w 213"/>
                  <a:gd name="T1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211">
                    <a:moveTo>
                      <a:pt x="133" y="0"/>
                    </a:moveTo>
                    <a:lnTo>
                      <a:pt x="130" y="90"/>
                    </a:lnTo>
                    <a:lnTo>
                      <a:pt x="213" y="130"/>
                    </a:lnTo>
                    <a:lnTo>
                      <a:pt x="121" y="130"/>
                    </a:lnTo>
                    <a:lnTo>
                      <a:pt x="83" y="211"/>
                    </a:lnTo>
                    <a:lnTo>
                      <a:pt x="83" y="121"/>
                    </a:lnTo>
                    <a:lnTo>
                      <a:pt x="0" y="81"/>
                    </a:lnTo>
                    <a:lnTo>
                      <a:pt x="93" y="81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Oval 15"/>
              <p:cNvSpPr>
                <a:spLocks noChangeArrowheads="1"/>
              </p:cNvSpPr>
              <p:nvPr/>
            </p:nvSpPr>
            <p:spPr bwMode="auto">
              <a:xfrm>
                <a:off x="259" y="239"/>
                <a:ext cx="142" cy="139"/>
              </a:xfrm>
              <a:prstGeom prst="ellipse">
                <a:avLst/>
              </a:prstGeom>
              <a:solidFill>
                <a:srgbClr val="FFFFFF">
                  <a:alpha val="17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" name="Freeform 16"/>
            <p:cNvSpPr/>
            <p:nvPr/>
          </p:nvSpPr>
          <p:spPr bwMode="auto">
            <a:xfrm>
              <a:off x="3024932" y="2824933"/>
              <a:ext cx="482203" cy="183059"/>
            </a:xfrm>
            <a:custGeom>
              <a:avLst/>
              <a:gdLst>
                <a:gd name="T0" fmla="*/ 488 w 496"/>
                <a:gd name="T1" fmla="*/ 189 h 189"/>
                <a:gd name="T2" fmla="*/ 493 w 496"/>
                <a:gd name="T3" fmla="*/ 165 h 189"/>
                <a:gd name="T4" fmla="*/ 419 w 496"/>
                <a:gd name="T5" fmla="*/ 79 h 189"/>
                <a:gd name="T6" fmla="*/ 370 w 496"/>
                <a:gd name="T7" fmla="*/ 92 h 189"/>
                <a:gd name="T8" fmla="*/ 370 w 496"/>
                <a:gd name="T9" fmla="*/ 87 h 189"/>
                <a:gd name="T10" fmla="*/ 370 w 496"/>
                <a:gd name="T11" fmla="*/ 83 h 189"/>
                <a:gd name="T12" fmla="*/ 369 w 496"/>
                <a:gd name="T13" fmla="*/ 67 h 189"/>
                <a:gd name="T14" fmla="*/ 363 w 496"/>
                <a:gd name="T15" fmla="*/ 49 h 189"/>
                <a:gd name="T16" fmla="*/ 362 w 496"/>
                <a:gd name="T17" fmla="*/ 46 h 189"/>
                <a:gd name="T18" fmla="*/ 362 w 496"/>
                <a:gd name="T19" fmla="*/ 46 h 189"/>
                <a:gd name="T20" fmla="*/ 362 w 496"/>
                <a:gd name="T21" fmla="*/ 46 h 189"/>
                <a:gd name="T22" fmla="*/ 350 w 496"/>
                <a:gd name="T23" fmla="*/ 28 h 189"/>
                <a:gd name="T24" fmla="*/ 335 w 496"/>
                <a:gd name="T25" fmla="*/ 14 h 189"/>
                <a:gd name="T26" fmla="*/ 296 w 496"/>
                <a:gd name="T27" fmla="*/ 1 h 189"/>
                <a:gd name="T28" fmla="*/ 255 w 496"/>
                <a:gd name="T29" fmla="*/ 9 h 189"/>
                <a:gd name="T30" fmla="*/ 223 w 496"/>
                <a:gd name="T31" fmla="*/ 36 h 189"/>
                <a:gd name="T32" fmla="*/ 214 w 496"/>
                <a:gd name="T33" fmla="*/ 55 h 189"/>
                <a:gd name="T34" fmla="*/ 210 w 496"/>
                <a:gd name="T35" fmla="*/ 73 h 189"/>
                <a:gd name="T36" fmla="*/ 178 w 496"/>
                <a:gd name="T37" fmla="*/ 63 h 189"/>
                <a:gd name="T38" fmla="*/ 159 w 496"/>
                <a:gd name="T39" fmla="*/ 64 h 189"/>
                <a:gd name="T40" fmla="*/ 123 w 496"/>
                <a:gd name="T41" fmla="*/ 81 h 189"/>
                <a:gd name="T42" fmla="*/ 99 w 496"/>
                <a:gd name="T43" fmla="*/ 131 h 189"/>
                <a:gd name="T44" fmla="*/ 98 w 496"/>
                <a:gd name="T45" fmla="*/ 132 h 189"/>
                <a:gd name="T46" fmla="*/ 97 w 496"/>
                <a:gd name="T47" fmla="*/ 133 h 189"/>
                <a:gd name="T48" fmla="*/ 97 w 496"/>
                <a:gd name="T49" fmla="*/ 133 h 189"/>
                <a:gd name="T50" fmla="*/ 2 w 496"/>
                <a:gd name="T51" fmla="*/ 180 h 189"/>
                <a:gd name="T52" fmla="*/ 0 w 496"/>
                <a:gd name="T53" fmla="*/ 189 h 189"/>
                <a:gd name="T54" fmla="*/ 488 w 496"/>
                <a:gd name="T5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6" h="189">
                  <a:moveTo>
                    <a:pt x="488" y="189"/>
                  </a:moveTo>
                  <a:cubicBezTo>
                    <a:pt x="491" y="182"/>
                    <a:pt x="493" y="174"/>
                    <a:pt x="493" y="165"/>
                  </a:cubicBezTo>
                  <a:cubicBezTo>
                    <a:pt x="496" y="124"/>
                    <a:pt x="463" y="79"/>
                    <a:pt x="419" y="79"/>
                  </a:cubicBezTo>
                  <a:cubicBezTo>
                    <a:pt x="401" y="79"/>
                    <a:pt x="384" y="84"/>
                    <a:pt x="370" y="92"/>
                  </a:cubicBezTo>
                  <a:cubicBezTo>
                    <a:pt x="370" y="91"/>
                    <a:pt x="370" y="89"/>
                    <a:pt x="370" y="87"/>
                  </a:cubicBezTo>
                  <a:cubicBezTo>
                    <a:pt x="370" y="86"/>
                    <a:pt x="370" y="84"/>
                    <a:pt x="370" y="83"/>
                  </a:cubicBezTo>
                  <a:cubicBezTo>
                    <a:pt x="371" y="78"/>
                    <a:pt x="370" y="72"/>
                    <a:pt x="369" y="67"/>
                  </a:cubicBezTo>
                  <a:cubicBezTo>
                    <a:pt x="368" y="61"/>
                    <a:pt x="366" y="55"/>
                    <a:pt x="363" y="49"/>
                  </a:cubicBezTo>
                  <a:cubicBezTo>
                    <a:pt x="363" y="48"/>
                    <a:pt x="363" y="47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2" y="46"/>
                    <a:pt x="362" y="46"/>
                    <a:pt x="362" y="46"/>
                  </a:cubicBezTo>
                  <a:cubicBezTo>
                    <a:pt x="360" y="41"/>
                    <a:pt x="357" y="37"/>
                    <a:pt x="350" y="28"/>
                  </a:cubicBezTo>
                  <a:cubicBezTo>
                    <a:pt x="346" y="22"/>
                    <a:pt x="340" y="18"/>
                    <a:pt x="335" y="14"/>
                  </a:cubicBezTo>
                  <a:cubicBezTo>
                    <a:pt x="323" y="6"/>
                    <a:pt x="310" y="2"/>
                    <a:pt x="296" y="1"/>
                  </a:cubicBezTo>
                  <a:cubicBezTo>
                    <a:pt x="281" y="0"/>
                    <a:pt x="268" y="2"/>
                    <a:pt x="255" y="9"/>
                  </a:cubicBezTo>
                  <a:cubicBezTo>
                    <a:pt x="242" y="15"/>
                    <a:pt x="231" y="24"/>
                    <a:pt x="223" y="36"/>
                  </a:cubicBezTo>
                  <a:cubicBezTo>
                    <a:pt x="220" y="43"/>
                    <a:pt x="217" y="49"/>
                    <a:pt x="214" y="55"/>
                  </a:cubicBezTo>
                  <a:cubicBezTo>
                    <a:pt x="212" y="61"/>
                    <a:pt x="211" y="67"/>
                    <a:pt x="210" y="73"/>
                  </a:cubicBezTo>
                  <a:cubicBezTo>
                    <a:pt x="200" y="67"/>
                    <a:pt x="189" y="64"/>
                    <a:pt x="178" y="63"/>
                  </a:cubicBezTo>
                  <a:cubicBezTo>
                    <a:pt x="171" y="63"/>
                    <a:pt x="165" y="64"/>
                    <a:pt x="159" y="64"/>
                  </a:cubicBezTo>
                  <a:cubicBezTo>
                    <a:pt x="145" y="67"/>
                    <a:pt x="133" y="72"/>
                    <a:pt x="123" y="81"/>
                  </a:cubicBezTo>
                  <a:cubicBezTo>
                    <a:pt x="109" y="94"/>
                    <a:pt x="100" y="112"/>
                    <a:pt x="99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2" y="131"/>
                    <a:pt x="86" y="130"/>
                    <a:pt x="97" y="133"/>
                  </a:cubicBezTo>
                  <a:cubicBezTo>
                    <a:pt x="97" y="133"/>
                    <a:pt x="97" y="133"/>
                    <a:pt x="97" y="133"/>
                  </a:cubicBezTo>
                  <a:cubicBezTo>
                    <a:pt x="59" y="125"/>
                    <a:pt x="17" y="137"/>
                    <a:pt x="2" y="180"/>
                  </a:cubicBezTo>
                  <a:cubicBezTo>
                    <a:pt x="1" y="183"/>
                    <a:pt x="0" y="186"/>
                    <a:pt x="0" y="189"/>
                  </a:cubicBezTo>
                  <a:lnTo>
                    <a:pt x="48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" name="Group 17"/>
            <p:cNvGrpSpPr/>
            <p:nvPr/>
          </p:nvGrpSpPr>
          <p:grpSpPr bwMode="auto">
            <a:xfrm flipV="1">
              <a:off x="4007198" y="3840684"/>
              <a:ext cx="183059" cy="178594"/>
              <a:chOff x="223" y="203"/>
              <a:chExt cx="213" cy="211"/>
            </a:xfrm>
          </p:grpSpPr>
          <p:sp>
            <p:nvSpPr>
              <p:cNvPr id="20" name="Freeform 18"/>
              <p:cNvSpPr/>
              <p:nvPr/>
            </p:nvSpPr>
            <p:spPr bwMode="auto">
              <a:xfrm>
                <a:off x="223" y="203"/>
                <a:ext cx="213" cy="211"/>
              </a:xfrm>
              <a:custGeom>
                <a:avLst/>
                <a:gdLst>
                  <a:gd name="T0" fmla="*/ 133 w 213"/>
                  <a:gd name="T1" fmla="*/ 0 h 211"/>
                  <a:gd name="T2" fmla="*/ 130 w 213"/>
                  <a:gd name="T3" fmla="*/ 90 h 211"/>
                  <a:gd name="T4" fmla="*/ 213 w 213"/>
                  <a:gd name="T5" fmla="*/ 130 h 211"/>
                  <a:gd name="T6" fmla="*/ 121 w 213"/>
                  <a:gd name="T7" fmla="*/ 130 h 211"/>
                  <a:gd name="T8" fmla="*/ 83 w 213"/>
                  <a:gd name="T9" fmla="*/ 211 h 211"/>
                  <a:gd name="T10" fmla="*/ 83 w 213"/>
                  <a:gd name="T11" fmla="*/ 121 h 211"/>
                  <a:gd name="T12" fmla="*/ 0 w 213"/>
                  <a:gd name="T13" fmla="*/ 81 h 211"/>
                  <a:gd name="T14" fmla="*/ 93 w 213"/>
                  <a:gd name="T15" fmla="*/ 81 h 211"/>
                  <a:gd name="T16" fmla="*/ 133 w 213"/>
                  <a:gd name="T1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211">
                    <a:moveTo>
                      <a:pt x="133" y="0"/>
                    </a:moveTo>
                    <a:lnTo>
                      <a:pt x="130" y="90"/>
                    </a:lnTo>
                    <a:lnTo>
                      <a:pt x="213" y="130"/>
                    </a:lnTo>
                    <a:lnTo>
                      <a:pt x="121" y="130"/>
                    </a:lnTo>
                    <a:lnTo>
                      <a:pt x="83" y="211"/>
                    </a:lnTo>
                    <a:lnTo>
                      <a:pt x="83" y="121"/>
                    </a:lnTo>
                    <a:lnTo>
                      <a:pt x="0" y="81"/>
                    </a:lnTo>
                    <a:lnTo>
                      <a:pt x="93" y="81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Oval 19"/>
              <p:cNvSpPr>
                <a:spLocks noChangeArrowheads="1"/>
              </p:cNvSpPr>
              <p:nvPr/>
            </p:nvSpPr>
            <p:spPr bwMode="auto">
              <a:xfrm>
                <a:off x="259" y="239"/>
                <a:ext cx="142" cy="139"/>
              </a:xfrm>
              <a:prstGeom prst="ellipse">
                <a:avLst/>
              </a:prstGeom>
              <a:solidFill>
                <a:srgbClr val="FFFFFF">
                  <a:alpha val="17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1660" y="1517015"/>
            <a:ext cx="814070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制定计划与设计实验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68980" y="122555"/>
            <a:ext cx="2697480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685800" indent="-685800" algn="ctr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重点探究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99715" y="646430"/>
            <a:ext cx="5055235" cy="7315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50000"/>
              </a:lnSpc>
              <a:buClr>
                <a:srgbClr val="F403F7"/>
              </a:buClr>
              <a:buNone/>
            </a:pPr>
            <a:r>
              <a:rPr lang="zh-CN" altLang="en-US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测量物体运动的平均速度</a:t>
            </a:r>
          </a:p>
        </p:txBody>
      </p:sp>
      <p:pic>
        <p:nvPicPr>
          <p:cNvPr id="2" name="图片 1" descr="实验"/>
          <p:cNvPicPr>
            <a:picLocks noChangeAspect="1"/>
          </p:cNvPicPr>
          <p:nvPr/>
        </p:nvPicPr>
        <p:blipFill>
          <a:blip r:embed="rId12" cstate="print">
            <a:lum bright="-36000" contrast="48000"/>
          </a:blip>
          <a:stretch>
            <a:fillRect/>
          </a:stretch>
        </p:blipFill>
        <p:spPr>
          <a:xfrm>
            <a:off x="356235" y="767080"/>
            <a:ext cx="1637665" cy="6743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81660" y="2065655"/>
            <a:ext cx="8140700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None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实验数据记录表格：</a:t>
            </a:r>
          </a:p>
        </p:txBody>
      </p:sp>
      <p:graphicFrame>
        <p:nvGraphicFramePr>
          <p:cNvPr id="7" name="表格 6"/>
          <p:cNvGraphicFramePr/>
          <p:nvPr/>
        </p:nvGraphicFramePr>
        <p:xfrm>
          <a:off x="993140" y="2733675"/>
          <a:ext cx="6845935" cy="19958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21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815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821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11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路程（</a:t>
                      </a:r>
                      <a:r>
                        <a:rPr lang="en-US" altLang="zh-CN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m</a:t>
                      </a: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运动时间（</a:t>
                      </a:r>
                      <a:r>
                        <a:rPr lang="en-US" altLang="zh-CN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s</a:t>
                      </a: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平均速度（</a:t>
                      </a:r>
                      <a:r>
                        <a:rPr lang="en-US" altLang="zh-CN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m/s</a:t>
                      </a: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308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charset="0"/>
                        </a:rPr>
                        <a:t>S</a:t>
                      </a:r>
                      <a:r>
                        <a:rPr lang="en-US" altLang="zh-CN" sz="2400" b="1" baseline="-25000">
                          <a:latin typeface="Times New Roman" charset="0"/>
                        </a:rPr>
                        <a:t>1</a:t>
                      </a:r>
                      <a:r>
                        <a:rPr lang="en-US" altLang="zh-CN" sz="2400" b="1">
                          <a:latin typeface="Times New Roman" charset="0"/>
                        </a:rPr>
                        <a:t>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charset="0"/>
                        </a:rPr>
                        <a:t>t</a:t>
                      </a:r>
                      <a:r>
                        <a:rPr lang="en-US" altLang="zh-CN" sz="2400" b="1" baseline="-25000">
                          <a:latin typeface="Times New Roman" charset="0"/>
                        </a:rPr>
                        <a:t>1</a:t>
                      </a:r>
                      <a:r>
                        <a:rPr lang="en-US" altLang="zh-CN" sz="2400" b="1">
                          <a:latin typeface="Times New Roman" charset="0"/>
                        </a:rPr>
                        <a:t>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charset="0"/>
                          <a:sym typeface="+mn-ea"/>
                        </a:rPr>
                        <a:t>v</a:t>
                      </a:r>
                      <a:r>
                        <a:rPr lang="en-US" altLang="zh-CN" sz="2400" b="1" baseline="-25000">
                          <a:latin typeface="Times New Roman" charset="0"/>
                          <a:sym typeface="+mn-ea"/>
                        </a:rPr>
                        <a:t>1</a:t>
                      </a:r>
                      <a:r>
                        <a:rPr lang="en-US" altLang="zh-CN" sz="2400" b="1">
                          <a:latin typeface="Times New Roman" charset="0"/>
                          <a:sym typeface="+mn-ea"/>
                        </a:rPr>
                        <a:t>=</a:t>
                      </a:r>
                      <a:endParaRPr lang="zh-CN" altLang="en-US" sz="2400" b="1">
                        <a:latin typeface="Times New Roman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244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charset="0"/>
                        </a:rPr>
                        <a:t>S</a:t>
                      </a:r>
                      <a:r>
                        <a:rPr lang="en-US" altLang="zh-CN" sz="2400" b="1" baseline="-25000">
                          <a:latin typeface="Times New Roman" charset="0"/>
                        </a:rPr>
                        <a:t>2</a:t>
                      </a:r>
                      <a:r>
                        <a:rPr lang="en-US" altLang="zh-CN" sz="2400" b="1">
                          <a:latin typeface="Times New Roman" charset="0"/>
                        </a:rPr>
                        <a:t>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charset="0"/>
                          <a:sym typeface="+mn-ea"/>
                        </a:rPr>
                        <a:t>t</a:t>
                      </a:r>
                      <a:r>
                        <a:rPr lang="en-US" altLang="zh-CN" sz="2400" b="1" baseline="-25000">
                          <a:latin typeface="Times New Roman" charset="0"/>
                          <a:sym typeface="+mn-ea"/>
                        </a:rPr>
                        <a:t>2</a:t>
                      </a:r>
                      <a:r>
                        <a:rPr lang="en-US" altLang="zh-CN" sz="2400" b="1">
                          <a:latin typeface="Times New Roman" charset="0"/>
                          <a:sym typeface="+mn-ea"/>
                        </a:rPr>
                        <a:t>=</a:t>
                      </a:r>
                      <a:endParaRPr lang="zh-CN" altLang="en-US" sz="2400" b="1">
                        <a:latin typeface="Times New Roman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charset="0"/>
                          <a:sym typeface="+mn-ea"/>
                        </a:rPr>
                        <a:t>v</a:t>
                      </a:r>
                      <a:r>
                        <a:rPr lang="en-US" altLang="zh-CN" sz="2400" b="1" baseline="-25000">
                          <a:latin typeface="Times New Roman" charset="0"/>
                          <a:sym typeface="+mn-ea"/>
                        </a:rPr>
                        <a:t>2</a:t>
                      </a:r>
                      <a:r>
                        <a:rPr lang="en-US" altLang="zh-CN" sz="2400" b="1">
                          <a:latin typeface="Times New Roman" charset="0"/>
                          <a:sym typeface="+mn-ea"/>
                        </a:rPr>
                        <a:t>=</a:t>
                      </a:r>
                      <a:endParaRPr lang="zh-CN" altLang="en-US" sz="2400" b="1">
                        <a:latin typeface="Times New Roman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308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S</a:t>
                      </a:r>
                      <a:r>
                        <a:rPr lang="en-US" altLang="zh-CN" sz="2400" b="1" baseline="-25000">
                          <a:latin typeface="Times New Roman" charset="0"/>
                        </a:rPr>
                        <a:t>3</a:t>
                      </a:r>
                      <a:r>
                        <a:rPr lang="en-US" altLang="zh-CN" sz="2400" b="1">
                          <a:latin typeface="Times New Roman" charset="0"/>
                        </a:rPr>
                        <a:t>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charset="0"/>
                          <a:sym typeface="+mn-ea"/>
                        </a:rPr>
                        <a:t>t</a:t>
                      </a:r>
                      <a:r>
                        <a:rPr lang="en-US" altLang="zh-CN" sz="2400" b="1" baseline="-25000">
                          <a:latin typeface="Times New Roman" charset="0"/>
                          <a:sym typeface="+mn-ea"/>
                        </a:rPr>
                        <a:t>3</a:t>
                      </a:r>
                      <a:r>
                        <a:rPr lang="en-US" altLang="zh-CN" sz="2400" b="1">
                          <a:latin typeface="Times New Roman" charset="0"/>
                          <a:sym typeface="+mn-ea"/>
                        </a:rPr>
                        <a:t>=</a:t>
                      </a:r>
                      <a:endParaRPr lang="zh-CN" altLang="en-US" sz="2400" b="1">
                        <a:latin typeface="Times New Roman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charset="0"/>
                          <a:sym typeface="+mn-ea"/>
                        </a:rPr>
                        <a:t>v</a:t>
                      </a:r>
                      <a:r>
                        <a:rPr lang="en-US" altLang="zh-CN" sz="2400" b="1" baseline="-25000">
                          <a:latin typeface="Times New Roman" charset="0"/>
                          <a:sym typeface="+mn-ea"/>
                        </a:rPr>
                        <a:t>3</a:t>
                      </a:r>
                      <a:r>
                        <a:rPr lang="en-US" altLang="zh-CN" sz="2400" b="1">
                          <a:latin typeface="Times New Roman" charset="0"/>
                          <a:sym typeface="+mn-ea"/>
                        </a:rPr>
                        <a:t>=</a:t>
                      </a:r>
                      <a:endParaRPr lang="zh-CN" altLang="en-US" sz="2400" b="1">
                        <a:latin typeface="Times New Roman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controls>
      <p:control spid="4106" name="TextBox2" r:id="rId2" imgW="1504800" imgH="343080"/>
      <p:control spid="4107" name="TextBox3" r:id="rId3" imgW="1504800" imgH="343080"/>
      <p:control spid="4108" name="TextBox4" r:id="rId4" imgW="1504800" imgH="343080"/>
      <p:control spid="4109" name="TextBox5" r:id="rId5" imgW="1504800" imgH="343080"/>
      <p:control spid="4110" name="TextBox7" r:id="rId6" imgW="1504800" imgH="343080"/>
      <p:control spid="4111" name="TextBox8" r:id="rId7" imgW="1504800" imgH="343080"/>
      <p:control spid="4112" name="TextBox9" r:id="rId8" imgW="1504800" imgH="343080"/>
      <p:control spid="4113" name="TextBox10" r:id="rId9" imgW="1504800" imgH="343080"/>
      <p:control spid="4114" name="TextBox11" r:id="rId10" imgW="1504800" imgH="34308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1660" y="1517015"/>
            <a:ext cx="814070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进行实验与收集证据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68980" y="122555"/>
            <a:ext cx="2697480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685800" indent="-685800" algn="ctr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重点探究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99715" y="646430"/>
            <a:ext cx="5055235" cy="7315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50000"/>
              </a:lnSpc>
              <a:buClr>
                <a:srgbClr val="F403F7"/>
              </a:buClr>
              <a:buNone/>
            </a:pPr>
            <a:r>
              <a:rPr lang="zh-CN" altLang="en-US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测量物体运动的平均速度</a:t>
            </a:r>
          </a:p>
        </p:txBody>
      </p:sp>
      <p:pic>
        <p:nvPicPr>
          <p:cNvPr id="2" name="图片 1" descr="实验"/>
          <p:cNvPicPr>
            <a:picLocks noChangeAspect="1"/>
          </p:cNvPicPr>
          <p:nvPr/>
        </p:nvPicPr>
        <p:blipFill>
          <a:blip r:embed="rId12" cstate="print">
            <a:lum bright="-36000" contrast="48000"/>
          </a:blip>
          <a:stretch>
            <a:fillRect/>
          </a:stretch>
        </p:blipFill>
        <p:spPr>
          <a:xfrm>
            <a:off x="356235" y="767080"/>
            <a:ext cx="1637665" cy="674370"/>
          </a:xfrm>
          <a:prstGeom prst="rect">
            <a:avLst/>
          </a:prstGeom>
        </p:spPr>
      </p:pic>
      <p:graphicFrame>
        <p:nvGraphicFramePr>
          <p:cNvPr id="7" name="表格 6"/>
          <p:cNvGraphicFramePr/>
          <p:nvPr/>
        </p:nvGraphicFramePr>
        <p:xfrm>
          <a:off x="993140" y="2733675"/>
          <a:ext cx="6845935" cy="19958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21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815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821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11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路程（</a:t>
                      </a:r>
                      <a:r>
                        <a:rPr lang="en-US" altLang="zh-CN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m</a:t>
                      </a: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运动时间（</a:t>
                      </a:r>
                      <a:r>
                        <a:rPr lang="en-US" altLang="zh-CN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s</a:t>
                      </a: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平均速度（</a:t>
                      </a:r>
                      <a:r>
                        <a:rPr lang="en-US" altLang="zh-CN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m/s</a:t>
                      </a:r>
                      <a:r>
                        <a:rPr lang="zh-CN" altLang="en-US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308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charset="0"/>
                        </a:rPr>
                        <a:t>S</a:t>
                      </a:r>
                      <a:r>
                        <a:rPr lang="en-US" altLang="zh-CN" sz="2400" b="1" baseline="-25000">
                          <a:latin typeface="Times New Roman" charset="0"/>
                        </a:rPr>
                        <a:t>1</a:t>
                      </a:r>
                      <a:r>
                        <a:rPr lang="en-US" altLang="zh-CN" sz="2400" b="1">
                          <a:latin typeface="Times New Roman" charset="0"/>
                        </a:rPr>
                        <a:t>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charset="0"/>
                        </a:rPr>
                        <a:t>t</a:t>
                      </a:r>
                      <a:r>
                        <a:rPr lang="en-US" altLang="zh-CN" sz="2400" b="1" baseline="-25000">
                          <a:latin typeface="Times New Roman" charset="0"/>
                        </a:rPr>
                        <a:t>1</a:t>
                      </a:r>
                      <a:r>
                        <a:rPr lang="en-US" altLang="zh-CN" sz="2400" b="1">
                          <a:latin typeface="Times New Roman" charset="0"/>
                        </a:rPr>
                        <a:t>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charset="0"/>
                          <a:sym typeface="+mn-ea"/>
                        </a:rPr>
                        <a:t>v</a:t>
                      </a:r>
                      <a:r>
                        <a:rPr lang="en-US" altLang="zh-CN" sz="2400" b="1" baseline="-25000">
                          <a:latin typeface="Times New Roman" charset="0"/>
                          <a:sym typeface="+mn-ea"/>
                        </a:rPr>
                        <a:t>1</a:t>
                      </a:r>
                      <a:r>
                        <a:rPr lang="en-US" altLang="zh-CN" sz="2400" b="1">
                          <a:latin typeface="Times New Roman" charset="0"/>
                          <a:sym typeface="+mn-ea"/>
                        </a:rPr>
                        <a:t>=</a:t>
                      </a:r>
                      <a:endParaRPr lang="zh-CN" altLang="en-US" sz="2400" b="1">
                        <a:latin typeface="Times New Roman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244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charset="0"/>
                        </a:rPr>
                        <a:t>S</a:t>
                      </a:r>
                      <a:r>
                        <a:rPr lang="en-US" altLang="zh-CN" sz="2400" b="1" baseline="-25000">
                          <a:latin typeface="Times New Roman" charset="0"/>
                        </a:rPr>
                        <a:t>2</a:t>
                      </a:r>
                      <a:r>
                        <a:rPr lang="en-US" altLang="zh-CN" sz="2400" b="1">
                          <a:latin typeface="Times New Roman" charset="0"/>
                        </a:rPr>
                        <a:t>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charset="0"/>
                          <a:sym typeface="+mn-ea"/>
                        </a:rPr>
                        <a:t>t</a:t>
                      </a:r>
                      <a:r>
                        <a:rPr lang="en-US" altLang="zh-CN" sz="2400" b="1" baseline="-25000">
                          <a:latin typeface="Times New Roman" charset="0"/>
                          <a:sym typeface="+mn-ea"/>
                        </a:rPr>
                        <a:t>2</a:t>
                      </a:r>
                      <a:r>
                        <a:rPr lang="en-US" altLang="zh-CN" sz="2400" b="1">
                          <a:latin typeface="Times New Roman" charset="0"/>
                          <a:sym typeface="+mn-ea"/>
                        </a:rPr>
                        <a:t>=</a:t>
                      </a:r>
                      <a:endParaRPr lang="zh-CN" altLang="en-US" sz="2400" b="1">
                        <a:latin typeface="Times New Roman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charset="0"/>
                          <a:sym typeface="+mn-ea"/>
                        </a:rPr>
                        <a:t>v</a:t>
                      </a:r>
                      <a:r>
                        <a:rPr lang="en-US" altLang="zh-CN" sz="2400" b="1" baseline="-25000">
                          <a:latin typeface="Times New Roman" charset="0"/>
                          <a:sym typeface="+mn-ea"/>
                        </a:rPr>
                        <a:t>2</a:t>
                      </a:r>
                      <a:r>
                        <a:rPr lang="en-US" altLang="zh-CN" sz="2400" b="1">
                          <a:latin typeface="Times New Roman" charset="0"/>
                          <a:sym typeface="+mn-ea"/>
                        </a:rPr>
                        <a:t>=</a:t>
                      </a:r>
                      <a:endParaRPr lang="zh-CN" altLang="en-US" sz="2400" b="1">
                        <a:latin typeface="Times New Roman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308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charset="0"/>
                        </a:rPr>
                        <a:t>S</a:t>
                      </a:r>
                      <a:r>
                        <a:rPr lang="en-US" altLang="zh-CN" sz="2400" b="1" baseline="-25000">
                          <a:latin typeface="Times New Roman" charset="0"/>
                        </a:rPr>
                        <a:t>3</a:t>
                      </a:r>
                      <a:r>
                        <a:rPr lang="en-US" altLang="zh-CN" sz="2400" b="1">
                          <a:latin typeface="Times New Roman" charset="0"/>
                        </a:rPr>
                        <a:t>=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charset="0"/>
                          <a:sym typeface="+mn-ea"/>
                        </a:rPr>
                        <a:t>t</a:t>
                      </a:r>
                      <a:r>
                        <a:rPr lang="en-US" altLang="zh-CN" sz="2400" b="1" baseline="-25000">
                          <a:latin typeface="Times New Roman" charset="0"/>
                          <a:sym typeface="+mn-ea"/>
                        </a:rPr>
                        <a:t>3</a:t>
                      </a:r>
                      <a:r>
                        <a:rPr lang="en-US" altLang="zh-CN" sz="2400" b="1">
                          <a:latin typeface="Times New Roman" charset="0"/>
                          <a:sym typeface="+mn-ea"/>
                        </a:rPr>
                        <a:t>=</a:t>
                      </a:r>
                      <a:endParaRPr lang="zh-CN" altLang="en-US" sz="2400" b="1">
                        <a:latin typeface="Times New Roman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2400" b="1" i="1">
                          <a:latin typeface="Times New Roman" charset="0"/>
                          <a:sym typeface="+mn-ea"/>
                        </a:rPr>
                        <a:t>v</a:t>
                      </a:r>
                      <a:r>
                        <a:rPr lang="en-US" altLang="zh-CN" sz="2400" b="1" baseline="-25000">
                          <a:latin typeface="Times New Roman" charset="0"/>
                          <a:sym typeface="+mn-ea"/>
                        </a:rPr>
                        <a:t>3</a:t>
                      </a:r>
                      <a:r>
                        <a:rPr lang="en-US" altLang="zh-CN" sz="2400" b="1">
                          <a:latin typeface="Times New Roman" charset="0"/>
                          <a:sym typeface="+mn-ea"/>
                        </a:rPr>
                        <a:t>=</a:t>
                      </a:r>
                      <a:endParaRPr lang="zh-CN" altLang="en-US" sz="2400" b="1">
                        <a:latin typeface="Times New Roman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3" name="图片 12" descr="图片1"/>
          <p:cNvPicPr>
            <a:picLocks noChangeAspect="1"/>
          </p:cNvPicPr>
          <p:nvPr/>
        </p:nvPicPr>
        <p:blipFill>
          <a:blip r:embed="rId13">
            <a:lum contrast="24000"/>
          </a:blip>
          <a:stretch>
            <a:fillRect/>
          </a:stretch>
        </p:blipFill>
        <p:spPr>
          <a:xfrm>
            <a:off x="4601845" y="1366520"/>
            <a:ext cx="4145915" cy="1181735"/>
          </a:xfrm>
          <a:prstGeom prst="rect">
            <a:avLst/>
          </a:prstGeom>
        </p:spPr>
      </p:pic>
    </p:spTree>
    <p:controls>
      <p:control spid="5130" name="TextBox3" r:id="rId2" imgW="1504800" imgH="343080"/>
      <p:control spid="5131" name="TextBox4" r:id="rId3" imgW="1504800" imgH="343080"/>
      <p:control spid="5132" name="TextBox5" r:id="rId4" imgW="1504800" imgH="343080"/>
      <p:control spid="5133" name="TextBox6" r:id="rId5" imgW="1504800" imgH="343080"/>
      <p:control spid="5134" name="TextBox8" r:id="rId6" imgW="1504800" imgH="343080"/>
      <p:control spid="5135" name="TextBox9" r:id="rId7" imgW="1504800" imgH="343080"/>
      <p:control spid="5136" name="TextBox10" r:id="rId8" imgW="1504800" imgH="343080"/>
      <p:control spid="5137" name="TextBox11" r:id="rId9" imgW="1504800" imgH="343080"/>
      <p:control spid="5138" name="TextBox12" r:id="rId10" imgW="1504800" imgH="34308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1660" y="1517015"/>
            <a:ext cx="814070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分析论证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68980" y="122555"/>
            <a:ext cx="2697480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685800" indent="-685800" algn="ctr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重点探究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99715" y="646430"/>
            <a:ext cx="5055235" cy="7315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50000"/>
              </a:lnSpc>
              <a:buClr>
                <a:srgbClr val="F403F7"/>
              </a:buClr>
              <a:buNone/>
            </a:pPr>
            <a:r>
              <a:rPr lang="zh-CN" altLang="en-US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测量物体运动的平均速度</a:t>
            </a:r>
          </a:p>
        </p:txBody>
      </p:sp>
      <p:pic>
        <p:nvPicPr>
          <p:cNvPr id="2" name="图片 1" descr="实验"/>
          <p:cNvPicPr>
            <a:picLocks noChangeAspect="1"/>
          </p:cNvPicPr>
          <p:nvPr/>
        </p:nvPicPr>
        <p:blipFill>
          <a:blip r:embed="rId2" cstate="print">
            <a:lum bright="-36000" contrast="48000"/>
          </a:blip>
          <a:stretch>
            <a:fillRect/>
          </a:stretch>
        </p:blipFill>
        <p:spPr>
          <a:xfrm>
            <a:off x="356235" y="767080"/>
            <a:ext cx="1637665" cy="674370"/>
          </a:xfrm>
          <a:prstGeom prst="rect">
            <a:avLst/>
          </a:prstGeom>
        </p:spPr>
      </p:pic>
      <p:pic>
        <p:nvPicPr>
          <p:cNvPr id="6" name="图片 5" descr="360截图20190721134325433"/>
          <p:cNvPicPr>
            <a:picLocks noChangeAspect="1"/>
          </p:cNvPicPr>
          <p:nvPr/>
        </p:nvPicPr>
        <p:blipFill>
          <a:blip r:embed="rId3">
            <a:lum bright="12000" contrast="36000"/>
          </a:blip>
          <a:stretch>
            <a:fillRect/>
          </a:stretch>
        </p:blipFill>
        <p:spPr>
          <a:xfrm>
            <a:off x="3467735" y="1946910"/>
            <a:ext cx="2438400" cy="5238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5930" y="2638425"/>
            <a:ext cx="8094980" cy="17373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171450" indent="-171450">
              <a:lnSpc>
                <a:spcPct val="150000"/>
              </a:lnSpc>
              <a:buClr>
                <a:srgbClr val="F403F7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小车沿斜面下滑的速度越来越快。</a:t>
            </a:r>
          </a:p>
          <a:p>
            <a:pPr marL="13970" indent="0">
              <a:lnSpc>
                <a:spcPct val="150000"/>
              </a:lnSpc>
              <a:buClr>
                <a:srgbClr val="F403F7"/>
              </a:buClr>
              <a:buFont typeface="Wingdings" charset="0"/>
              <a:buChar char="Ø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小车在不同路程（时间）段平均速度不同，某物体的平均速度一定要指明是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哪一段路程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或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哪一段时间内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的平均速度。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1660" y="1517015"/>
            <a:ext cx="814070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评估交流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68980" y="122555"/>
            <a:ext cx="2697480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685800" indent="-685800" algn="ctr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重点探究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99715" y="646430"/>
            <a:ext cx="5055235" cy="7315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50000"/>
              </a:lnSpc>
              <a:buClr>
                <a:srgbClr val="F403F7"/>
              </a:buClr>
              <a:buNone/>
            </a:pPr>
            <a:r>
              <a:rPr lang="zh-CN" altLang="en-US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测量物体运动的平均速度</a:t>
            </a:r>
          </a:p>
        </p:txBody>
      </p:sp>
      <p:pic>
        <p:nvPicPr>
          <p:cNvPr id="2" name="图片 1" descr="实验"/>
          <p:cNvPicPr>
            <a:picLocks noChangeAspect="1"/>
          </p:cNvPicPr>
          <p:nvPr/>
        </p:nvPicPr>
        <p:blipFill>
          <a:blip r:embed="rId2" cstate="print">
            <a:lum bright="-36000" contrast="48000"/>
          </a:blip>
          <a:stretch>
            <a:fillRect/>
          </a:stretch>
        </p:blipFill>
        <p:spPr>
          <a:xfrm>
            <a:off x="356235" y="767080"/>
            <a:ext cx="1637665" cy="6743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5930" y="2078355"/>
            <a:ext cx="8185785" cy="29718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buClr>
                <a:srgbClr val="F403F7"/>
              </a:buClr>
              <a:buNone/>
            </a:pPr>
            <a:r>
              <a:rPr lang="zh-CN" altLang="en-US" sz="1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（1）实验过程及实验结果交流</a:t>
            </a:r>
          </a:p>
          <a:p>
            <a:pPr marL="0" indent="0">
              <a:lnSpc>
                <a:spcPct val="150000"/>
              </a:lnSpc>
              <a:buClr>
                <a:srgbClr val="F403F7"/>
              </a:buClr>
              <a:buNone/>
            </a:pPr>
            <a:r>
              <a:rPr lang="zh-CN" altLang="en-US" sz="1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（2）实验误差的来源：</a:t>
            </a:r>
            <a:r>
              <a:rPr lang="zh-CN" altLang="en-US" sz="1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①测量工具精读所限；②测量者的反应速度和读数误差；③装置粗糙程度不均匀带来误差。</a:t>
            </a:r>
          </a:p>
          <a:p>
            <a:pPr marL="0" indent="0">
              <a:lnSpc>
                <a:spcPct val="150000"/>
              </a:lnSpc>
              <a:buClr>
                <a:srgbClr val="F403F7"/>
              </a:buClr>
              <a:buNone/>
            </a:pPr>
            <a:r>
              <a:rPr lang="zh-CN" altLang="en-US" sz="18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（3）减小实验误差的途径：</a:t>
            </a:r>
            <a:r>
              <a:rPr lang="zh-CN" altLang="en-US" sz="1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①斜面坡度要小，但不能过小，过小小车不动，稍大就会使小车运动过快，计时不准，起止点距离适当大一些；②测量时间时释放小车与开始计时要尽量同步；③测量长度和时间时读数要规范准确；④应多次测量取平均值；⑤保证小车每次从同一位置释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799715" y="646430"/>
            <a:ext cx="5055235" cy="7315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50000"/>
              </a:lnSpc>
              <a:buClr>
                <a:srgbClr val="F403F7"/>
              </a:buClr>
              <a:buNone/>
            </a:pPr>
            <a:r>
              <a:rPr lang="zh-CN" altLang="zh-CN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扩展性实验</a:t>
            </a:r>
          </a:p>
        </p:txBody>
      </p:sp>
      <p:pic>
        <p:nvPicPr>
          <p:cNvPr id="2" name="图片 1" descr="实验"/>
          <p:cNvPicPr>
            <a:picLocks noChangeAspect="1"/>
          </p:cNvPicPr>
          <p:nvPr/>
        </p:nvPicPr>
        <p:blipFill>
          <a:blip r:embed="rId2" cstate="print">
            <a:lum bright="-36000" contrast="48000"/>
          </a:blip>
          <a:stretch>
            <a:fillRect/>
          </a:stretch>
        </p:blipFill>
        <p:spPr>
          <a:xfrm>
            <a:off x="356235" y="767080"/>
            <a:ext cx="1637665" cy="674370"/>
          </a:xfrm>
          <a:prstGeom prst="rect">
            <a:avLst/>
          </a:prstGeom>
        </p:spPr>
      </p:pic>
      <p:pic>
        <p:nvPicPr>
          <p:cNvPr id="10" name="图片 9" descr="新文档 2019-07-16 21.13.23_13"/>
          <p:cNvPicPr>
            <a:picLocks noChangeAspect="1"/>
          </p:cNvPicPr>
          <p:nvPr/>
        </p:nvPicPr>
        <p:blipFill>
          <a:blip r:embed="rId3" cstate="print">
            <a:lum bright="-12000" contrast="30000"/>
          </a:blip>
          <a:stretch>
            <a:fillRect/>
          </a:stretch>
        </p:blipFill>
        <p:spPr>
          <a:xfrm>
            <a:off x="6088380" y="125095"/>
            <a:ext cx="2597785" cy="11804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1610" y="1479550"/>
            <a:ext cx="8815070" cy="228600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ln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【自主学习】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阅读课本P</a:t>
            </a:r>
            <a:r>
              <a:rPr lang="zh-CN" altLang="en-US" sz="2400" b="1" baseline="-250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24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，完成以下问题：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1．位移传感器利用</a:t>
            </a:r>
            <a:r>
              <a:rPr lang="zh-CN" altLang="en-US" sz="2400" b="1" u="sng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   超声波   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可以测出不同时刻小车与它的距离，这样计算机就可以计算出运动的小车在不同位置的</a:t>
            </a:r>
            <a:r>
              <a:rPr lang="zh-CN" altLang="en-US" sz="2400" b="1" u="sng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   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速度   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。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2．计算机屏幕上显示的图象横轴表示</a:t>
            </a:r>
            <a:r>
              <a:rPr lang="zh-CN" altLang="en-US" sz="2400" b="1" u="sng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   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时间  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，纵轴表示</a:t>
            </a:r>
            <a:r>
              <a:rPr lang="zh-CN" altLang="en-US" sz="2400" b="1" u="sng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  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速度  </a:t>
            </a:r>
            <a:r>
              <a:rPr lang="zh-CN" altLang="en-US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937510" y="2228215"/>
            <a:ext cx="1223010" cy="331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3740" y="2776855"/>
            <a:ext cx="960120" cy="331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37810" y="3325495"/>
            <a:ext cx="960120" cy="331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86700" y="3325495"/>
            <a:ext cx="845820" cy="331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科学世界"/>
          <p:cNvPicPr>
            <a:picLocks noChangeAspect="1"/>
          </p:cNvPicPr>
          <p:nvPr/>
        </p:nvPicPr>
        <p:blipFill>
          <a:blip r:embed="rId3" cstate="print">
            <a:lum bright="-12000" contrast="36000"/>
          </a:blip>
          <a:stretch>
            <a:fillRect/>
          </a:stretch>
        </p:blipFill>
        <p:spPr>
          <a:xfrm>
            <a:off x="344170" y="859790"/>
            <a:ext cx="1647190" cy="4718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49625" y="756920"/>
            <a:ext cx="1970405" cy="518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超声波测距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8640" y="1800860"/>
            <a:ext cx="263144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超声波测距原理：</a:t>
            </a:r>
          </a:p>
        </p:txBody>
      </p:sp>
      <p:pic>
        <p:nvPicPr>
          <p:cNvPr id="5" name="图片 4" descr="360截图20190721141103918"/>
          <p:cNvPicPr>
            <a:picLocks noChangeAspect="1"/>
          </p:cNvPicPr>
          <p:nvPr/>
        </p:nvPicPr>
        <p:blipFill>
          <a:blip r:embed="rId4">
            <a:lum bright="-24000" contrast="48000"/>
          </a:blip>
          <a:stretch>
            <a:fillRect/>
          </a:stretch>
        </p:blipFill>
        <p:spPr>
          <a:xfrm>
            <a:off x="4832985" y="1197610"/>
            <a:ext cx="3037840" cy="13811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5780" y="2719070"/>
            <a:ext cx="385572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</a:rPr>
              <a:t>超声波测距距离计算公式：</a:t>
            </a: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001713" y="3505835"/>
          <a:ext cx="2092325" cy="920115"/>
        </p:xfrm>
        <a:graphic>
          <a:graphicData uri="http://schemas.openxmlformats.org/presentationml/2006/ole">
            <p:oleObj spid="_x0000_s6146" r:id="rId5" imgW="901440" imgH="406080" progId="">
              <p:embed/>
            </p:oleObj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323715" y="3177540"/>
            <a:ext cx="4170045" cy="1676400"/>
          </a:xfrm>
          <a:prstGeom prst="rect">
            <a:avLst/>
          </a:prstGeom>
          <a:noFill/>
          <a:ln w="12700" cmpd="sng">
            <a:solidFill>
              <a:srgbClr val="F85208"/>
            </a:solidFill>
            <a:prstDash val="dashDot"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Ø"/>
            </a:pP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0"/>
                <a:ea typeface="楷体_GB2312" charset="0"/>
              </a:rPr>
              <a:t>位移传感器与超声波测距有一个共同点，就是在测量运动物体的速度时，都是依靠计算出一段时间内运动物体移动的距离来算出的。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2560" y="239395"/>
            <a:ext cx="2527300" cy="6172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82930" y="922655"/>
            <a:ext cx="8310880" cy="3363595"/>
            <a:chOff x="918" y="1453"/>
            <a:chExt cx="13088" cy="5297"/>
          </a:xfrm>
        </p:grpSpPr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7719" y="1453"/>
            <a:ext cx="1838" cy="1274"/>
          </p:xfrm>
          <a:graphic>
            <a:graphicData uri="http://schemas.openxmlformats.org/presentationml/2006/ole">
              <p:oleObj spid="_x0000_s7170" r:id="rId4" imgW="355320" imgH="393480" progId="">
                <p:embed/>
              </p:oleObj>
            </a:graphicData>
          </a:graphic>
        </p:graphicFrame>
        <p:grpSp>
          <p:nvGrpSpPr>
            <p:cNvPr id="4" name="组合 3"/>
            <p:cNvGrpSpPr/>
            <p:nvPr/>
          </p:nvGrpSpPr>
          <p:grpSpPr>
            <a:xfrm>
              <a:off x="918" y="1968"/>
              <a:ext cx="13088" cy="4782"/>
              <a:chOff x="918" y="1968"/>
              <a:chExt cx="13088" cy="4782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6338" y="6126"/>
                <a:ext cx="7668" cy="624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r>
                  <a:rPr lang="zh-CN" altLang="en-US" sz="2000" b="1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小车沿斜面下滑的速度越来越快</a:t>
                </a:r>
                <a:endPara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918" y="1968"/>
                <a:ext cx="12140" cy="4773"/>
                <a:chOff x="918" y="1968"/>
                <a:chExt cx="12140" cy="4773"/>
              </a:xfrm>
            </p:grpSpPr>
            <p:sp>
              <p:nvSpPr>
                <p:cNvPr id="2" name="文本框 1"/>
                <p:cNvSpPr txBox="1"/>
                <p:nvPr/>
              </p:nvSpPr>
              <p:spPr>
                <a:xfrm>
                  <a:off x="2817" y="4734"/>
                  <a:ext cx="1896" cy="6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</a:bodyPr>
                <a:lstStyle/>
                <a:p>
                  <a:r>
                    <a:rPr lang="zh-CN" altLang="en-US" sz="2000" b="1" u="sng"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实验装置</a:t>
                  </a:r>
                </a:p>
              </p:txBody>
            </p:sp>
            <p:sp>
              <p:nvSpPr>
                <p:cNvPr id="5" name="圆角矩形 4"/>
                <p:cNvSpPr/>
                <p:nvPr/>
              </p:nvSpPr>
              <p:spPr>
                <a:xfrm>
                  <a:off x="918" y="2964"/>
                  <a:ext cx="943" cy="3309"/>
                </a:xfrm>
                <a:prstGeom prst="roundRect">
                  <a:avLst/>
                </a:prstGeom>
                <a:noFill/>
                <a:ln>
                  <a:solidFill>
                    <a:srgbClr val="F8520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eaVert" rtlCol="0" anchor="ctr"/>
                <a:lstStyle/>
                <a:p>
                  <a:pPr algn="ctr"/>
                  <a:r>
                    <a:rPr lang="zh-CN" altLang="en-US" sz="2400" b="1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黑体" charset="0"/>
                      <a:ea typeface="黑体" charset="0"/>
                    </a:rPr>
                    <a:t>测量平均速度</a:t>
                  </a:r>
                </a:p>
              </p:txBody>
            </p:sp>
            <p:sp>
              <p:nvSpPr>
                <p:cNvPr id="14" name="文本框 13"/>
                <p:cNvSpPr txBox="1"/>
                <p:nvPr/>
              </p:nvSpPr>
              <p:spPr>
                <a:xfrm>
                  <a:off x="2817" y="1968"/>
                  <a:ext cx="2830" cy="6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</a:bodyPr>
                <a:lstStyle/>
                <a:p>
                  <a:r>
                    <a:rPr lang="zh-CN" altLang="en-US" sz="2000" b="1" u="sng"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实验原理</a:t>
                  </a: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6338" y="3372"/>
                  <a:ext cx="6720" cy="6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</a:bodyPr>
                <a:lstStyle/>
                <a:p>
                  <a:pPr algn="l"/>
                  <a:r>
                    <a:rPr lang="zh-CN" altLang="en-US" sz="2000" b="1"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ea"/>
                      <a:sym typeface="+mn-ea"/>
                    </a:rPr>
                    <a:t>斜面、小车、</a:t>
                  </a:r>
                  <a:r>
                    <a:rPr lang="zh-CN" altLang="en-US" sz="2000" b="1">
                      <a:solidFill>
                        <a:srgbClr val="0000FF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ea"/>
                      <a:sym typeface="+mn-ea"/>
                    </a:rPr>
                    <a:t>金属片</a:t>
                  </a:r>
                  <a:r>
                    <a:rPr lang="zh-CN" altLang="en-US" sz="2000" b="1"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ea"/>
                      <a:sym typeface="+mn-ea"/>
                    </a:rPr>
                    <a:t>、</a:t>
                  </a:r>
                  <a:r>
                    <a:rPr lang="zh-CN" altLang="en-US" sz="2000" b="1">
                      <a:solidFill>
                        <a:srgbClr val="FF0000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ea"/>
                      <a:sym typeface="+mn-ea"/>
                    </a:rPr>
                    <a:t>停表</a:t>
                  </a:r>
                  <a:r>
                    <a:rPr lang="zh-CN" altLang="en-US" sz="2000" b="1"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ea"/>
                      <a:sym typeface="+mn-ea"/>
                    </a:rPr>
                    <a:t>、</a:t>
                  </a:r>
                  <a:r>
                    <a:rPr lang="zh-CN" altLang="en-US" sz="2000" b="1">
                      <a:solidFill>
                        <a:srgbClr val="FF0000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latin typeface="+mn-ea"/>
                      <a:sym typeface="+mn-ea"/>
                    </a:rPr>
                    <a:t>刻度尺</a:t>
                  </a:r>
                  <a:endParaRPr lang="zh-CN" altLang="en-US" sz="2000" b="1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ea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2817" y="3351"/>
                  <a:ext cx="1896" cy="6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  <a:scene3d>
                    <a:camera prst="orthographicFront"/>
                    <a:lightRig rig="threePt" dir="t"/>
                  </a:scene3d>
                </a:bodyPr>
                <a:lstStyle/>
                <a:p>
                  <a:r>
                    <a:rPr lang="zh-CN" altLang="en-US" sz="2000" b="1" u="sng"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实验器材</a:t>
                  </a: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2817" y="6117"/>
                  <a:ext cx="2410" cy="624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  <a:scene3d>
                    <a:camera prst="orthographicFront"/>
                    <a:lightRig rig="threePt" dir="t"/>
                  </a:scene3d>
                </a:bodyPr>
                <a:lstStyle/>
                <a:p>
                  <a:pPr algn="l"/>
                  <a:r>
                    <a:rPr lang="zh-CN" altLang="en-US" sz="2000" b="1" u="sng"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实验分析</a:t>
                  </a:r>
                </a:p>
              </p:txBody>
            </p:sp>
            <p:cxnSp>
              <p:nvCxnSpPr>
                <p:cNvPr id="43" name="直接连接符 42"/>
                <p:cNvCxnSpPr/>
                <p:nvPr/>
              </p:nvCxnSpPr>
              <p:spPr>
                <a:xfrm>
                  <a:off x="6483" y="6655"/>
                  <a:ext cx="5679" cy="14"/>
                </a:xfrm>
                <a:prstGeom prst="line">
                  <a:avLst/>
                </a:prstGeom>
                <a:ln w="28575">
                  <a:solidFill>
                    <a:srgbClr val="F8520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 flipV="1">
                  <a:off x="6483" y="3885"/>
                  <a:ext cx="6348" cy="4"/>
                </a:xfrm>
                <a:prstGeom prst="line">
                  <a:avLst/>
                </a:prstGeom>
                <a:ln w="28575">
                  <a:solidFill>
                    <a:srgbClr val="F8520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 flipV="1">
                  <a:off x="6483" y="2674"/>
                  <a:ext cx="3817" cy="4"/>
                </a:xfrm>
                <a:prstGeom prst="line">
                  <a:avLst/>
                </a:prstGeom>
                <a:ln w="28575">
                  <a:solidFill>
                    <a:srgbClr val="F8520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 flipV="1">
                  <a:off x="2868" y="2511"/>
                  <a:ext cx="1792" cy="4"/>
                </a:xfrm>
                <a:prstGeom prst="line">
                  <a:avLst/>
                </a:prstGeom>
                <a:ln w="28575">
                  <a:solidFill>
                    <a:srgbClr val="F8520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 flipV="1">
                  <a:off x="2868" y="3903"/>
                  <a:ext cx="1792" cy="4"/>
                </a:xfrm>
                <a:prstGeom prst="line">
                  <a:avLst/>
                </a:prstGeom>
                <a:ln w="28575">
                  <a:solidFill>
                    <a:srgbClr val="F8520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 flipV="1">
                  <a:off x="2868" y="5277"/>
                  <a:ext cx="1792" cy="4"/>
                </a:xfrm>
                <a:prstGeom prst="line">
                  <a:avLst/>
                </a:prstGeom>
                <a:ln w="28575">
                  <a:solidFill>
                    <a:srgbClr val="F8520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 flipV="1">
                  <a:off x="2868" y="6669"/>
                  <a:ext cx="1792" cy="4"/>
                </a:xfrm>
                <a:prstGeom prst="line">
                  <a:avLst/>
                </a:prstGeom>
                <a:ln w="28575">
                  <a:solidFill>
                    <a:srgbClr val="F8520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flipV="1">
                  <a:off x="1804" y="2529"/>
                  <a:ext cx="1085" cy="470"/>
                </a:xfrm>
                <a:prstGeom prst="line">
                  <a:avLst/>
                </a:prstGeom>
                <a:ln w="28575">
                  <a:solidFill>
                    <a:srgbClr val="F8520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 flipV="1">
                  <a:off x="1859" y="3921"/>
                  <a:ext cx="1066" cy="524"/>
                </a:xfrm>
                <a:prstGeom prst="line">
                  <a:avLst/>
                </a:prstGeom>
                <a:ln w="28575">
                  <a:solidFill>
                    <a:srgbClr val="F8520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>
                  <a:off x="1841" y="4427"/>
                  <a:ext cx="1048" cy="868"/>
                </a:xfrm>
                <a:prstGeom prst="line">
                  <a:avLst/>
                </a:prstGeom>
                <a:ln w="28575">
                  <a:solidFill>
                    <a:srgbClr val="F8520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/>
                <p:nvPr/>
              </p:nvCxnSpPr>
              <p:spPr>
                <a:xfrm>
                  <a:off x="1841" y="6217"/>
                  <a:ext cx="1048" cy="470"/>
                </a:xfrm>
                <a:prstGeom prst="line">
                  <a:avLst/>
                </a:prstGeom>
                <a:ln w="28575">
                  <a:solidFill>
                    <a:srgbClr val="F8520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415" y="929640"/>
            <a:ext cx="8506460" cy="1280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solidFill>
                  <a:srgbClr val="0000FF"/>
                </a:solidFill>
                <a:latin typeface="Times New Roman" charset="0"/>
              </a:rPr>
              <a:t>（2019•淮安）</a:t>
            </a:r>
            <a:r>
              <a:rPr sz="2000" b="1">
                <a:latin typeface="Times New Roman" charset="0"/>
              </a:rPr>
              <a:t>如图所示。小车水平向右做直线运动</a:t>
            </a:r>
            <a:r>
              <a:rPr lang="zh-CN" sz="2000" b="1">
                <a:latin typeface="Times New Roman" charset="0"/>
              </a:rPr>
              <a:t>。</a:t>
            </a:r>
            <a:r>
              <a:rPr sz="2000" b="1">
                <a:latin typeface="Times New Roman" charset="0"/>
              </a:rPr>
              <a:t>数字钟诚示的时间格式是“时：分:秒”，则小车从起点到终点通过的总路程是 </a:t>
            </a:r>
            <a:r>
              <a:rPr sz="2000" b="1" u="sng">
                <a:solidFill>
                  <a:srgbClr val="FF0000"/>
                </a:solidFill>
                <a:latin typeface="Times New Roman" charset="0"/>
              </a:rPr>
              <a:t>   </a:t>
            </a:r>
            <a:r>
              <a:rPr lang="en-US" sz="2000" b="1" u="sng">
                <a:solidFill>
                  <a:srgbClr val="FF0000"/>
                </a:solidFill>
                <a:latin typeface="Times New Roman" charset="0"/>
              </a:rPr>
              <a:t>4.5</a:t>
            </a:r>
            <a:r>
              <a:rPr sz="2000" b="1" u="sng">
                <a:solidFill>
                  <a:srgbClr val="FF0000"/>
                </a:solidFill>
                <a:latin typeface="Times New Roman" charset="0"/>
              </a:rPr>
              <a:t>    </a:t>
            </a:r>
            <a:r>
              <a:rPr sz="2000" b="1">
                <a:latin typeface="Times New Roman" charset="0"/>
              </a:rPr>
              <a:t>cm，全程的平均速度是</a:t>
            </a:r>
            <a:r>
              <a:rPr sz="2000" b="1" u="sng">
                <a:solidFill>
                  <a:srgbClr val="FF0000"/>
                </a:solidFill>
                <a:latin typeface="Times New Roman" charset="0"/>
              </a:rPr>
              <a:t>    </a:t>
            </a:r>
            <a:r>
              <a:rPr lang="en-US" sz="2000" b="1" u="sng">
                <a:solidFill>
                  <a:srgbClr val="FF0000"/>
                </a:solidFill>
                <a:latin typeface="Times New Roman" charset="0"/>
              </a:rPr>
              <a:t>0.9</a:t>
            </a:r>
            <a:r>
              <a:rPr sz="2000" b="1" u="sng">
                <a:solidFill>
                  <a:srgbClr val="FF0000"/>
                </a:solidFill>
                <a:latin typeface="Times New Roman" charset="0"/>
              </a:rPr>
              <a:t>    </a:t>
            </a:r>
            <a:r>
              <a:rPr sz="2000" b="1">
                <a:latin typeface="Times New Roman" charset="0"/>
              </a:rPr>
              <a:t>cm/s</a:t>
            </a:r>
            <a:r>
              <a:rPr lang="zh-CN" sz="2000" b="1">
                <a:latin typeface="Times New Roman" charset="0"/>
              </a:rPr>
              <a:t>。</a:t>
            </a:r>
            <a:endParaRPr sz="2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84035" y="1398905"/>
            <a:ext cx="689610" cy="3219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90270" y="2542540"/>
          <a:ext cx="6456680" cy="1870075"/>
        </p:xfrm>
        <a:graphic>
          <a:graphicData uri="http://schemas.openxmlformats.org/presentationml/2006/ole">
            <p:oleObj spid="_x0000_s8194" r:id="rId4" imgW="5229955" imgH="1514686" progId="PBrush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234565" y="1789430"/>
            <a:ext cx="689610" cy="3219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6" grpId="0" animBg="1"/>
      <p:bldP spid="6" grpId="1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415" y="929640"/>
            <a:ext cx="8506460" cy="1280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solidFill>
                  <a:srgbClr val="0000FF"/>
                </a:solidFill>
                <a:latin typeface="Times New Roman" charset="0"/>
              </a:rPr>
              <a:t>（2019</a:t>
            </a:r>
            <a:r>
              <a:rPr sz="2000" b="1">
                <a:solidFill>
                  <a:srgbClr val="0000FF"/>
                </a:solidFill>
                <a:latin typeface="Times New Roman" charset="0"/>
                <a:sym typeface="+mn-ea"/>
              </a:rPr>
              <a:t>•</a:t>
            </a:r>
            <a:r>
              <a:rPr sz="2000" b="1">
                <a:solidFill>
                  <a:srgbClr val="0000FF"/>
                </a:solidFill>
                <a:latin typeface="Times New Roman" charset="0"/>
              </a:rPr>
              <a:t>济宁）</a:t>
            </a:r>
            <a:r>
              <a:rPr sz="2000" b="1">
                <a:latin typeface="Times New Roman" charset="0"/>
              </a:rPr>
              <a:t>如图所示的图象是某物体在40s内沿直线运动的s﹣t图象。分析图象信息，前3内物体通过的路程为</a:t>
            </a:r>
            <a:r>
              <a:rPr sz="2000" b="1" u="sng">
                <a:solidFill>
                  <a:srgbClr val="FF0000"/>
                </a:solidFill>
                <a:latin typeface="Times New Roman" charset="0"/>
              </a:rPr>
              <a:t>    30    </a:t>
            </a:r>
            <a:r>
              <a:rPr sz="2000" b="1">
                <a:latin typeface="Times New Roman" charset="0"/>
              </a:rPr>
              <a:t>m；在这40s内，该物体的平均速度为</a:t>
            </a:r>
            <a:r>
              <a:rPr sz="2000" b="1" u="sng">
                <a:solidFill>
                  <a:srgbClr val="FF0000"/>
                </a:solidFill>
                <a:latin typeface="Times New Roman" charset="0"/>
              </a:rPr>
              <a:t>     5    </a:t>
            </a:r>
            <a:r>
              <a:rPr sz="2000" b="1">
                <a:latin typeface="Times New Roman" charset="0"/>
              </a:rPr>
              <a:t> m/s。</a:t>
            </a:r>
          </a:p>
        </p:txBody>
      </p:sp>
      <p:sp>
        <p:nvSpPr>
          <p:cNvPr id="5" name="矩形 4"/>
          <p:cNvSpPr/>
          <p:nvPr/>
        </p:nvSpPr>
        <p:spPr>
          <a:xfrm>
            <a:off x="4874895" y="1398270"/>
            <a:ext cx="689610" cy="3219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207895" y="2428558"/>
          <a:ext cx="3833495" cy="2308860"/>
        </p:xfrm>
        <a:graphic>
          <a:graphicData uri="http://schemas.openxmlformats.org/presentationml/2006/ole">
            <p:oleObj spid="_x0000_s9218" r:id="rId4" imgW="1913954" imgH="2364625" progId="Word.Document.8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671955" y="1788795"/>
            <a:ext cx="689610" cy="3219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10" grpId="0" animBg="1"/>
      <p:bldP spid="10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2415" y="929640"/>
            <a:ext cx="8506460" cy="246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solidFill>
                  <a:srgbClr val="0000FF"/>
                </a:solidFill>
                <a:latin typeface="Times New Roman" charset="0"/>
              </a:rPr>
              <a:t>（2019•铜仁）</a:t>
            </a:r>
            <a:r>
              <a:rPr sz="2000" b="1">
                <a:latin typeface="Times New Roman" charset="0"/>
              </a:rPr>
              <a:t>小王在“测量小车的平均速度”的实验中，他已经从实验室借到的实验器材有:小车一辆、秒表一块、长木板一块、小木块一块。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latin typeface="Times New Roman" charset="0"/>
              </a:rPr>
              <a:t>(1)他为了完成该实验，还需要的实验器材有</a:t>
            </a:r>
            <a:r>
              <a:rPr sz="2000" b="1" u="sng">
                <a:solidFill>
                  <a:srgbClr val="FF0000"/>
                </a:solidFill>
                <a:latin typeface="Times New Roman" charset="0"/>
              </a:rPr>
              <a:t>    刻度尺    </a:t>
            </a:r>
            <a:r>
              <a:rPr sz="2000" b="1">
                <a:latin typeface="Times New Roman" charset="0"/>
              </a:rPr>
              <a:t>。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latin typeface="Times New Roman" charset="0"/>
              </a:rPr>
              <a:t>(2)为了方便计时，应该使斜面的坡度</a:t>
            </a:r>
            <a:r>
              <a:rPr sz="2000" b="1" u="sng">
                <a:solidFill>
                  <a:srgbClr val="FF0000"/>
                </a:solidFill>
                <a:latin typeface="Times New Roman" charset="0"/>
              </a:rPr>
              <a:t>     </a:t>
            </a:r>
            <a:r>
              <a:rPr sz="2000" b="1" u="sng">
                <a:solidFill>
                  <a:srgbClr val="FF0000"/>
                </a:solidFill>
                <a:latin typeface="Times New Roman" charset="0"/>
                <a:sym typeface="+mn-ea"/>
              </a:rPr>
              <a:t>较小</a:t>
            </a:r>
            <a:r>
              <a:rPr sz="2000" b="1" u="sng">
                <a:solidFill>
                  <a:srgbClr val="FF0000"/>
                </a:solidFill>
                <a:latin typeface="Times New Roman" charset="0"/>
              </a:rPr>
              <a:t>    </a:t>
            </a:r>
            <a:r>
              <a:rPr sz="2000" b="1">
                <a:latin typeface="Times New Roman" charset="0"/>
              </a:rPr>
              <a:t> (选填“较大”或“较小”)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latin typeface="Times New Roman" charset="0"/>
              </a:rPr>
              <a:t>(3)经测量，</a:t>
            </a:r>
            <a:r>
              <a:rPr sz="2000" b="1" i="1">
                <a:latin typeface="Times New Roman" charset="0"/>
              </a:rPr>
              <a:t>S</a:t>
            </a:r>
            <a:r>
              <a:rPr sz="2000" b="1" baseline="-25000">
                <a:latin typeface="Times New Roman" charset="0"/>
              </a:rPr>
              <a:t>1</a:t>
            </a:r>
            <a:r>
              <a:rPr sz="2000" b="1">
                <a:latin typeface="Times New Roman" charset="0"/>
              </a:rPr>
              <a:t>=0.9m，</a:t>
            </a:r>
            <a:r>
              <a:rPr sz="2000" b="1" i="1">
                <a:latin typeface="Times New Roman" charset="0"/>
              </a:rPr>
              <a:t>S</a:t>
            </a:r>
            <a:r>
              <a:rPr sz="2000" b="1" baseline="-25000">
                <a:latin typeface="Times New Roman" charset="0"/>
              </a:rPr>
              <a:t>2</a:t>
            </a:r>
            <a:r>
              <a:rPr sz="2000" b="1">
                <a:latin typeface="Times New Roman" charset="0"/>
              </a:rPr>
              <a:t>=0.4m，小车从斜面顶端由静止下滑的过程中，秒表记录如图所示，则小车在S</a:t>
            </a:r>
            <a:r>
              <a:rPr sz="2000" b="1" baseline="-25000">
                <a:latin typeface="Times New Roman" charset="0"/>
              </a:rPr>
              <a:t>3</a:t>
            </a:r>
            <a:r>
              <a:rPr sz="2000" b="1">
                <a:latin typeface="Times New Roman" charset="0"/>
              </a:rPr>
              <a:t>上的平均速度是</a:t>
            </a:r>
            <a:r>
              <a:rPr sz="2000" b="1" u="sng">
                <a:solidFill>
                  <a:srgbClr val="FF0000"/>
                </a:solidFill>
                <a:latin typeface="Times New Roman" charset="0"/>
              </a:rPr>
              <a:t>     0.5    </a:t>
            </a:r>
            <a:r>
              <a:rPr sz="2000" b="1">
                <a:latin typeface="Times New Roman" charset="0"/>
              </a:rPr>
              <a:t>m/s。</a:t>
            </a:r>
          </a:p>
        </p:txBody>
      </p:sp>
      <p:sp>
        <p:nvSpPr>
          <p:cNvPr id="5" name="矩形 4"/>
          <p:cNvSpPr/>
          <p:nvPr/>
        </p:nvSpPr>
        <p:spPr>
          <a:xfrm>
            <a:off x="5299710" y="1788160"/>
            <a:ext cx="1205230" cy="3219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52950" y="2190115"/>
            <a:ext cx="999490" cy="3219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93385" y="2981960"/>
            <a:ext cx="816610" cy="3219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368550" y="3381375"/>
          <a:ext cx="3488690" cy="1696720"/>
        </p:xfrm>
        <a:graphic>
          <a:graphicData uri="http://schemas.openxmlformats.org/presentationml/2006/ole">
            <p:oleObj spid="_x0000_s10242" r:id="rId4" imgW="3486637" imgH="1695687" progId="PBrush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11" grpId="0" animBg="1"/>
      <p:bldP spid="11" grpId="1" bldLvl="0" animBg="1"/>
      <p:bldP spid="12" grpId="0" animBg="1"/>
      <p:bldP spid="12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11780" y="122555"/>
            <a:ext cx="3611880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685800" indent="-685800" algn="ctr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复习引入新课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4995" y="1043940"/>
            <a:ext cx="7756525" cy="23469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marL="171450" indent="-171450" algn="l">
              <a:buClr>
                <a:srgbClr val="F403F7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物理学中用什么来描述物体运动的快慢？速度的定义？</a:t>
            </a:r>
          </a:p>
          <a:p>
            <a:pPr marL="0" indent="0" algn="l">
              <a:buClr>
                <a:srgbClr val="F403F7"/>
              </a:buClr>
              <a:buFont typeface="Wingdings" charset="0"/>
              <a:buNone/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 algn="l">
              <a:buClr>
                <a:srgbClr val="F403F7"/>
              </a:buClr>
              <a:buFont typeface="Wingdings" charset="0"/>
              <a:buNone/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 algn="ctr">
              <a:buClr>
                <a:srgbClr val="F403F7"/>
              </a:buClr>
              <a:buFont typeface="Wingdings" charset="0"/>
              <a:buNone/>
            </a:pP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  <a:p>
            <a:pPr marL="171450" indent="-171450" algn="l">
              <a:buClr>
                <a:srgbClr val="F403F7"/>
              </a:buClr>
              <a:buFont typeface="Wingdings" charset="0"/>
              <a:buChar char="l"/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171450" indent="-171450" algn="l">
              <a:buClr>
                <a:srgbClr val="F403F7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速度的计算公式？速度的单位有哪些？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15160" y="1916430"/>
            <a:ext cx="465836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sym typeface="+mn-ea"/>
              </a:rPr>
              <a:t>速度       路程与时间之比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50665" y="3810635"/>
            <a:ext cx="275082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黑体" charset="0"/>
                <a:sym typeface="+mn-ea"/>
              </a:rPr>
              <a:t>m/s              km/h</a:t>
            </a: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903730" y="3573780"/>
          <a:ext cx="963930" cy="1003300"/>
        </p:xfrm>
        <a:graphic>
          <a:graphicData uri="http://schemas.openxmlformats.org/presentationml/2006/ole">
            <p:oleObj spid="_x0000_s1026" r:id="rId3" imgW="380880" imgH="4060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3845" y="929640"/>
            <a:ext cx="8586470" cy="246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latin typeface="Times New Roman" charset="0"/>
              </a:rPr>
              <a:t>一个物体沿平直路运动，由静止起在10s内加速到20m/s，共运动了80m，该物体在10s内平均速度是   [      </a:t>
            </a:r>
            <a:r>
              <a:rPr lang="en-US" sz="2000" b="1">
                <a:solidFill>
                  <a:srgbClr val="FF0000"/>
                </a:solidFill>
                <a:latin typeface="Times New Roman" charset="0"/>
              </a:rPr>
              <a:t>C</a:t>
            </a:r>
            <a:r>
              <a:rPr sz="2000" b="1">
                <a:latin typeface="Times New Roman" charset="0"/>
              </a:rPr>
              <a:t>     ]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None/>
            </a:pPr>
            <a:r>
              <a:rPr sz="2000" b="1">
                <a:latin typeface="Times New Roman" charset="0"/>
              </a:rPr>
              <a:t>  A．20m/s      B．10m/s       C．8m/s       D．都不对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endParaRPr sz="2000" b="1">
              <a:latin typeface="Times New Roman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latin typeface="Times New Roman" charset="0"/>
              </a:rPr>
              <a:t>某汽车沿直线运动时，前半段路程用20m/s速度行驶，后半段路程用30m/s速度行驶，在整个路程中，汽车的平均速度为</a:t>
            </a:r>
            <a:r>
              <a:rPr lang="en-US" sz="2000" b="1" u="sng">
                <a:solidFill>
                  <a:srgbClr val="FF0000"/>
                </a:solidFill>
                <a:latin typeface="Times New Roman" charset="0"/>
              </a:rPr>
              <a:t>     </a:t>
            </a:r>
            <a:r>
              <a:rPr lang="en-US" sz="2000" b="1" u="sng">
                <a:solidFill>
                  <a:srgbClr val="FF0000"/>
                </a:solidFill>
                <a:latin typeface="Times New Roman" charset="0"/>
                <a:sym typeface="+mn-ea"/>
              </a:rPr>
              <a:t>24</a:t>
            </a:r>
            <a:r>
              <a:rPr lang="en-US" sz="2000" b="1" u="sng">
                <a:solidFill>
                  <a:srgbClr val="FF0000"/>
                </a:solidFill>
                <a:latin typeface="Times New Roman" charset="0"/>
              </a:rPr>
              <a:t>     </a:t>
            </a:r>
            <a:r>
              <a:rPr sz="2000" b="1">
                <a:latin typeface="Times New Roman" charset="0"/>
              </a:rPr>
              <a:t>m/s。</a:t>
            </a:r>
          </a:p>
        </p:txBody>
      </p:sp>
      <p:pic>
        <p:nvPicPr>
          <p:cNvPr id="7" name="图片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960" y="78740"/>
            <a:ext cx="1826260" cy="8775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01085" y="1444625"/>
            <a:ext cx="746125" cy="3219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1805" y="2983230"/>
            <a:ext cx="757555" cy="3219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4" grpId="0" animBg="1"/>
      <p:bldP spid="4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11780" y="122555"/>
            <a:ext cx="3611880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685800" indent="-685800" algn="ctr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复习引入新课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7190" y="1158240"/>
            <a:ext cx="8199755" cy="17373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50000"/>
              </a:lnSpc>
              <a:buClr>
                <a:srgbClr val="F403F7"/>
              </a:buClr>
              <a:buNone/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   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</a:rPr>
              <a:t>由速度公式               可知，如果我们测出了物体运动的路程S和通过这段路程所用的时间t，就可以算出物体在这段时间内运动的平均速度。</a:t>
            </a: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13367175"/>
              </p:ext>
            </p:extLst>
          </p:nvPr>
        </p:nvGraphicFramePr>
        <p:xfrm>
          <a:off x="2741295" y="991786"/>
          <a:ext cx="883920" cy="920115"/>
        </p:xfrm>
        <a:graphic>
          <a:graphicData uri="http://schemas.openxmlformats.org/presentationml/2006/ole">
            <p:oleObj spid="_x0000_s2050" r:id="rId3" imgW="380880" imgH="4060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68980" y="122555"/>
            <a:ext cx="2697480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685800" indent="-685800" algn="ctr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重点探究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99715" y="646430"/>
            <a:ext cx="5055235" cy="7315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50000"/>
              </a:lnSpc>
              <a:buClr>
                <a:srgbClr val="F403F7"/>
              </a:buClr>
              <a:buNone/>
            </a:pPr>
            <a:r>
              <a:rPr lang="zh-CN" altLang="en-US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测量物体运动的平均速度</a:t>
            </a:r>
          </a:p>
        </p:txBody>
      </p:sp>
      <p:pic>
        <p:nvPicPr>
          <p:cNvPr id="2" name="图片 1" descr="实验"/>
          <p:cNvPicPr>
            <a:picLocks noChangeAspect="1"/>
          </p:cNvPicPr>
          <p:nvPr/>
        </p:nvPicPr>
        <p:blipFill>
          <a:blip r:embed="rId2" cstate="print">
            <a:lum bright="-36000" contrast="48000"/>
          </a:blip>
          <a:stretch>
            <a:fillRect/>
          </a:stretch>
        </p:blipFill>
        <p:spPr>
          <a:xfrm>
            <a:off x="356235" y="767080"/>
            <a:ext cx="1637665" cy="6743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1660" y="1517015"/>
            <a:ext cx="8140700" cy="33832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提出问题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小车沿斜面下滑的速度变化情况是怎样的？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猜想与假设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小车下滑的速度越来越快；小车下滑的速度不变；小车下滑的速度越来越慢……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制定计划与设计实验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1660" y="1517015"/>
            <a:ext cx="8140700" cy="30175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制定计划与设计实验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b="1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实验原理：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实验器材：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斜面、小车、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金属片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、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停表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、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刻度尺</a:t>
            </a:r>
          </a:p>
        </p:txBody>
      </p:sp>
      <p:sp>
        <p:nvSpPr>
          <p:cNvPr id="4" name="矩形 3"/>
          <p:cNvSpPr/>
          <p:nvPr/>
        </p:nvSpPr>
        <p:spPr>
          <a:xfrm>
            <a:off x="3268980" y="122555"/>
            <a:ext cx="2697480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685800" indent="-685800" algn="ctr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重点探究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99715" y="646430"/>
            <a:ext cx="5055235" cy="7315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50000"/>
              </a:lnSpc>
              <a:buClr>
                <a:srgbClr val="F403F7"/>
              </a:buClr>
              <a:buNone/>
            </a:pPr>
            <a:r>
              <a:rPr lang="zh-CN" altLang="en-US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测量物体运动的平均速度</a:t>
            </a: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501265" y="2519045"/>
          <a:ext cx="883920" cy="920115"/>
        </p:xfrm>
        <a:graphic>
          <a:graphicData uri="http://schemas.openxmlformats.org/presentationml/2006/ole">
            <p:oleObj spid="_x0000_s3074" r:id="rId3" imgW="380880" imgH="406080" progId="">
              <p:embed/>
            </p:oleObj>
          </a:graphicData>
        </a:graphic>
      </p:graphicFrame>
      <p:pic>
        <p:nvPicPr>
          <p:cNvPr id="2" name="图片 1" descr="实验"/>
          <p:cNvPicPr>
            <a:picLocks noChangeAspect="1"/>
          </p:cNvPicPr>
          <p:nvPr/>
        </p:nvPicPr>
        <p:blipFill>
          <a:blip r:embed="rId4" cstate="print">
            <a:lum bright="-36000" contrast="48000"/>
          </a:blip>
          <a:stretch>
            <a:fillRect/>
          </a:stretch>
        </p:blipFill>
        <p:spPr>
          <a:xfrm>
            <a:off x="356235" y="767080"/>
            <a:ext cx="1637665" cy="674370"/>
          </a:xfrm>
          <a:prstGeom prst="rect">
            <a:avLst/>
          </a:prstGeom>
        </p:spPr>
      </p:pic>
      <p:cxnSp>
        <p:nvCxnSpPr>
          <p:cNvPr id="7" name="肘形连接符 6"/>
          <p:cNvCxnSpPr/>
          <p:nvPr/>
        </p:nvCxnSpPr>
        <p:spPr>
          <a:xfrm flipV="1">
            <a:off x="3430270" y="2329180"/>
            <a:ext cx="1043940" cy="447675"/>
          </a:xfrm>
          <a:prstGeom prst="bentConnector3">
            <a:avLst>
              <a:gd name="adj1" fmla="val 50061"/>
            </a:avLst>
          </a:prstGeom>
          <a:ln w="28575"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554855" y="2076450"/>
            <a:ext cx="110109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刻度尺</a:t>
            </a:r>
          </a:p>
        </p:txBody>
      </p:sp>
      <p:cxnSp>
        <p:nvCxnSpPr>
          <p:cNvPr id="11" name="肘形连接符 10"/>
          <p:cNvCxnSpPr/>
          <p:nvPr/>
        </p:nvCxnSpPr>
        <p:spPr>
          <a:xfrm>
            <a:off x="3430270" y="3235960"/>
            <a:ext cx="1043940" cy="379095"/>
          </a:xfrm>
          <a:prstGeom prst="bentConnector3">
            <a:avLst>
              <a:gd name="adj1" fmla="val 50061"/>
            </a:avLst>
          </a:prstGeom>
          <a:ln w="28575"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566285" y="3327400"/>
            <a:ext cx="963930" cy="4572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停  表</a:t>
            </a:r>
          </a:p>
        </p:txBody>
      </p:sp>
      <p:sp>
        <p:nvSpPr>
          <p:cNvPr id="17" name="线形标注 2(带边框和强调线) 16"/>
          <p:cNvSpPr/>
          <p:nvPr/>
        </p:nvSpPr>
        <p:spPr>
          <a:xfrm>
            <a:off x="6623685" y="2065020"/>
            <a:ext cx="1572260" cy="1203960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78217"/>
              <a:gd name="adj6" fmla="val -194870"/>
            </a:avLst>
          </a:prstGeom>
          <a:noFill/>
          <a:ln>
            <a:solidFill>
              <a:srgbClr val="F852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charset="0"/>
                <a:ea typeface="华文隶书" charset="0"/>
                <a:sym typeface="+mn-ea"/>
              </a:rPr>
              <a:t>注意路程与时间的对应关系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1660" y="1517015"/>
            <a:ext cx="814070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制定计划与设计实验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68980" y="122555"/>
            <a:ext cx="2697480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685800" indent="-685800" algn="ctr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重点探究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99715" y="646430"/>
            <a:ext cx="5055235" cy="7315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50000"/>
              </a:lnSpc>
              <a:buClr>
                <a:srgbClr val="F403F7"/>
              </a:buClr>
              <a:buNone/>
            </a:pPr>
            <a:r>
              <a:rPr lang="zh-CN" altLang="en-US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测量物体运动的平均速度</a:t>
            </a:r>
          </a:p>
        </p:txBody>
      </p:sp>
      <p:pic>
        <p:nvPicPr>
          <p:cNvPr id="2" name="图片 1" descr="实验"/>
          <p:cNvPicPr>
            <a:picLocks noChangeAspect="1"/>
          </p:cNvPicPr>
          <p:nvPr/>
        </p:nvPicPr>
        <p:blipFill>
          <a:blip r:embed="rId2" cstate="print">
            <a:lum bright="-36000" contrast="48000"/>
          </a:blip>
          <a:stretch>
            <a:fillRect/>
          </a:stretch>
        </p:blipFill>
        <p:spPr>
          <a:xfrm>
            <a:off x="356235" y="767080"/>
            <a:ext cx="1637665" cy="6743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81660" y="2065655"/>
            <a:ext cx="8140700" cy="6400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None/>
            </a:pP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实验装置：</a:t>
            </a:r>
          </a:p>
        </p:txBody>
      </p:sp>
      <p:pic>
        <p:nvPicPr>
          <p:cNvPr id="13" name="图片 12" descr="图片1"/>
          <p:cNvPicPr>
            <a:picLocks noChangeAspect="1"/>
          </p:cNvPicPr>
          <p:nvPr/>
        </p:nvPicPr>
        <p:blipFill>
          <a:blip r:embed="rId3">
            <a:lum contrast="24000"/>
          </a:blip>
          <a:stretch>
            <a:fillRect/>
          </a:stretch>
        </p:blipFill>
        <p:spPr>
          <a:xfrm>
            <a:off x="630555" y="2479675"/>
            <a:ext cx="7285990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91135" y="2282190"/>
            <a:ext cx="2206625" cy="518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buClr>
                <a:srgbClr val="F403F7"/>
              </a:buClr>
              <a:buNone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【点拨】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1660" y="1517015"/>
            <a:ext cx="814070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制定计划与设计实验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68980" y="122555"/>
            <a:ext cx="2697480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685800" indent="-685800" algn="ctr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重点探究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99715" y="646430"/>
            <a:ext cx="5055235" cy="7315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50000"/>
              </a:lnSpc>
              <a:buClr>
                <a:srgbClr val="F403F7"/>
              </a:buClr>
              <a:buNone/>
            </a:pPr>
            <a:r>
              <a:rPr lang="zh-CN" altLang="en-US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测量物体运动的平均速度</a:t>
            </a:r>
          </a:p>
        </p:txBody>
      </p:sp>
      <p:pic>
        <p:nvPicPr>
          <p:cNvPr id="2" name="图片 1" descr="实验"/>
          <p:cNvPicPr>
            <a:picLocks noChangeAspect="1"/>
          </p:cNvPicPr>
          <p:nvPr/>
        </p:nvPicPr>
        <p:blipFill>
          <a:blip r:embed="rId2" cstate="print">
            <a:lum bright="-36000" contrast="48000"/>
          </a:blip>
          <a:stretch>
            <a:fillRect/>
          </a:stretch>
        </p:blipFill>
        <p:spPr>
          <a:xfrm>
            <a:off x="356235" y="767080"/>
            <a:ext cx="1637665" cy="674370"/>
          </a:xfrm>
          <a:prstGeom prst="rect">
            <a:avLst/>
          </a:prstGeom>
        </p:spPr>
      </p:pic>
      <p:pic>
        <p:nvPicPr>
          <p:cNvPr id="13" name="图片 12" descr="图片1"/>
          <p:cNvPicPr>
            <a:picLocks noChangeAspect="1"/>
          </p:cNvPicPr>
          <p:nvPr/>
        </p:nvPicPr>
        <p:blipFill>
          <a:blip r:embed="rId3">
            <a:lum contrast="24000"/>
          </a:blip>
          <a:stretch>
            <a:fillRect/>
          </a:stretch>
        </p:blipFill>
        <p:spPr>
          <a:xfrm>
            <a:off x="4601845" y="1366520"/>
            <a:ext cx="4145915" cy="11817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0360" y="2753360"/>
            <a:ext cx="8449310" cy="237744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buClr>
                <a:srgbClr val="F403F7"/>
              </a:buClr>
              <a:buFont typeface="Wingdings" charset="0"/>
              <a:buChar char="l"/>
            </a:pPr>
            <a:r>
              <a:rPr lang="zh-CN" altLang="en-US"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斜面的作用：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使小车获得运动的动力。</a:t>
            </a:r>
          </a:p>
          <a:p>
            <a:pPr marL="0" indent="0">
              <a:lnSpc>
                <a:spcPct val="150000"/>
              </a:lnSpc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金属片的作用：</a:t>
            </a: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让小车在同一位置停下</a:t>
            </a:r>
            <a:r>
              <a:rPr 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。</a:t>
            </a:r>
          </a:p>
          <a:p>
            <a:pPr marL="0" indent="0">
              <a:lnSpc>
                <a:spcPct val="150000"/>
              </a:lnSpc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斜面保持较小的坡度</a:t>
            </a: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，</a:t>
            </a:r>
            <a:r>
              <a:rPr 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可以</a:t>
            </a: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增长测量时间以减小测量时间的误差</a:t>
            </a:r>
            <a:r>
              <a:rPr 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。</a:t>
            </a:r>
          </a:p>
          <a:p>
            <a:pPr marL="0" indent="0">
              <a:lnSpc>
                <a:spcPct val="150000"/>
              </a:lnSpc>
              <a:buClr>
                <a:srgbClr val="F403F7"/>
              </a:buClr>
              <a:buFont typeface="Wingdings" charset="0"/>
              <a:buChar char="l"/>
            </a:pPr>
            <a:r>
              <a:rPr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测量小车下滑路程时，起点从车头（或车尾）算起，终点也应该是车头（或车尾）</a:t>
            </a:r>
            <a:r>
              <a:rPr 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1660" y="1517015"/>
            <a:ext cx="814070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制定计划与设计实验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68980" y="122555"/>
            <a:ext cx="2697480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685800" indent="-685800" algn="ctr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重点探究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99715" y="646430"/>
            <a:ext cx="5055235" cy="7315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50000"/>
              </a:lnSpc>
              <a:buClr>
                <a:srgbClr val="F403F7"/>
              </a:buClr>
              <a:buNone/>
            </a:pPr>
            <a:r>
              <a:rPr lang="zh-CN" altLang="en-US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测量物体运动的平均速度</a:t>
            </a:r>
          </a:p>
        </p:txBody>
      </p:sp>
      <p:pic>
        <p:nvPicPr>
          <p:cNvPr id="2" name="图片 1" descr="实验"/>
          <p:cNvPicPr>
            <a:picLocks noChangeAspect="1"/>
          </p:cNvPicPr>
          <p:nvPr/>
        </p:nvPicPr>
        <p:blipFill>
          <a:blip r:embed="rId2" cstate="print">
            <a:lum bright="-36000" contrast="48000"/>
          </a:blip>
          <a:stretch>
            <a:fillRect/>
          </a:stretch>
        </p:blipFill>
        <p:spPr>
          <a:xfrm>
            <a:off x="356235" y="767080"/>
            <a:ext cx="1637665" cy="6743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9565" y="2065655"/>
            <a:ext cx="8644255" cy="30175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None/>
            </a:pPr>
            <a:r>
              <a:rPr lang="en-US" altLang="zh-CN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  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实验步骤：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None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    将斜面的一端垫起适当高度，使它保持很小的坡度。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None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1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.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用刻度尺测出小车将通过的路程</a:t>
            </a:r>
            <a:r>
              <a:rPr lang="en-US" altLang="zh-CN" sz="20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s</a:t>
            </a:r>
            <a:r>
              <a:rPr lang="en-US" altLang="zh-CN" sz="2000" b="1" baseline="-2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1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，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把</a:t>
            </a:r>
            <a:r>
              <a:rPr lang="en-US" altLang="zh-CN" sz="20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s</a:t>
            </a:r>
            <a:r>
              <a:rPr lang="en-US" altLang="zh-CN" sz="2000" b="1" baseline="-2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1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和后面测得的数据填入下表中。</a:t>
            </a:r>
            <a:endParaRPr lang="en-US" altLang="zh-CN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charset="0"/>
              <a:ea typeface="仿宋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None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2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.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用停表测出小车从斜面滑到底端所用的时间</a:t>
            </a:r>
            <a:r>
              <a:rPr lang="en-US" altLang="zh-CN" sz="20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t</a:t>
            </a:r>
            <a:r>
              <a:rPr lang="en-US" altLang="zh-CN" sz="2000" b="1" baseline="-2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1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。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None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3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.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根据</a:t>
            </a:r>
            <a:r>
              <a:rPr lang="en-US" altLang="zh-CN" sz="20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v</a:t>
            </a:r>
            <a:r>
              <a:rPr lang="en-US" altLang="zh-CN" sz="2000" b="1" baseline="-2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1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= </a:t>
            </a:r>
            <a:r>
              <a:rPr lang="en-US" altLang="zh-CN" sz="20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s</a:t>
            </a:r>
            <a:r>
              <a:rPr lang="en-US" altLang="zh-CN" sz="2000" b="1" baseline="-2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1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/ </a:t>
            </a:r>
            <a:r>
              <a:rPr lang="en-US" altLang="zh-CN" sz="20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t</a:t>
            </a:r>
            <a:r>
              <a:rPr lang="en-US" altLang="zh-CN" sz="2000" b="1" baseline="-2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1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算出小车通过全程的平均速度</a:t>
            </a:r>
            <a:r>
              <a:rPr lang="en-US" altLang="zh-CN" sz="20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v</a:t>
            </a:r>
            <a:r>
              <a:rPr lang="en-US" altLang="zh-CN" sz="2000" b="1" baseline="-2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1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。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None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4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.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金属片挡在斜面中部，测出小车到挡板的距离</a:t>
            </a:r>
            <a:r>
              <a:rPr lang="en-US" altLang="zh-CN" sz="20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s</a:t>
            </a:r>
            <a:r>
              <a:rPr lang="en-US" altLang="zh-CN" sz="2000" b="1" baseline="-2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2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。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None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5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.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测出小车经过路程</a:t>
            </a:r>
            <a:r>
              <a:rPr lang="en-US" altLang="zh-CN" sz="20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s</a:t>
            </a:r>
            <a:r>
              <a:rPr lang="en-US" altLang="zh-CN" sz="2000" b="1" baseline="-2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2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所用的时间</a:t>
            </a:r>
            <a:r>
              <a:rPr lang="en-US" altLang="zh-CN" sz="20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t</a:t>
            </a:r>
            <a:r>
              <a:rPr lang="en-US" altLang="zh-CN" sz="2000" b="1" baseline="-2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2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，算出小车通过上半段路程的平均速度</a:t>
            </a:r>
            <a:r>
              <a:rPr lang="en-US" altLang="zh-CN" sz="20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v</a:t>
            </a:r>
            <a:r>
              <a:rPr lang="en-US" altLang="zh-CN" sz="2000" b="1" baseline="-2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  <a:sym typeface="+mn-ea"/>
              </a:rPr>
              <a:t>2</a:t>
            </a: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1660" y="1517015"/>
            <a:ext cx="8140700" cy="11887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0"/>
              <a:buChar char="l"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制定计划与设计实验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charset="0"/>
              <a:ea typeface="仿宋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68980" y="122555"/>
            <a:ext cx="2697480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685800" indent="-685800" algn="ctr">
              <a:buClr>
                <a:srgbClr val="FF0000"/>
              </a:buClr>
              <a:buFont typeface="Wingdings" charset="0"/>
              <a:buChar char="p"/>
            </a:pPr>
            <a:r>
              <a:rPr lang="zh-CN" altLang="en-US" sz="36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黑体" charset="0"/>
                <a:ea typeface="黑体" charset="0"/>
              </a:rPr>
              <a:t>重点探究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99715" y="646430"/>
            <a:ext cx="5055235" cy="7315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>
              <a:lnSpc>
                <a:spcPct val="150000"/>
              </a:lnSpc>
              <a:buClr>
                <a:srgbClr val="F403F7"/>
              </a:buClr>
              <a:buNone/>
            </a:pPr>
            <a:r>
              <a:rPr lang="zh-CN" altLang="en-US" sz="28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</a:rPr>
              <a:t>测量物体运动的平均速度</a:t>
            </a:r>
          </a:p>
        </p:txBody>
      </p:sp>
      <p:pic>
        <p:nvPicPr>
          <p:cNvPr id="2" name="图片 1" descr="实验"/>
          <p:cNvPicPr>
            <a:picLocks noChangeAspect="1"/>
          </p:cNvPicPr>
          <p:nvPr/>
        </p:nvPicPr>
        <p:blipFill>
          <a:blip r:embed="rId2" cstate="print">
            <a:lum bright="-36000" contrast="48000"/>
          </a:blip>
          <a:stretch>
            <a:fillRect/>
          </a:stretch>
        </p:blipFill>
        <p:spPr>
          <a:xfrm>
            <a:off x="356235" y="767080"/>
            <a:ext cx="1637665" cy="674370"/>
          </a:xfrm>
          <a:prstGeom prst="rect">
            <a:avLst/>
          </a:prstGeom>
        </p:spPr>
      </p:pic>
      <p:pic>
        <p:nvPicPr>
          <p:cNvPr id="13" name="图片 12" descr="图片1"/>
          <p:cNvPicPr>
            <a:picLocks noChangeAspect="1"/>
          </p:cNvPicPr>
          <p:nvPr/>
        </p:nvPicPr>
        <p:blipFill>
          <a:blip r:embed="rId3">
            <a:lum contrast="24000"/>
          </a:blip>
          <a:stretch>
            <a:fillRect/>
          </a:stretch>
        </p:blipFill>
        <p:spPr>
          <a:xfrm>
            <a:off x="825500" y="3258820"/>
            <a:ext cx="6292215" cy="1793240"/>
          </a:xfrm>
          <a:prstGeom prst="rect">
            <a:avLst/>
          </a:prstGeom>
        </p:spPr>
      </p:pic>
      <p:pic>
        <p:nvPicPr>
          <p:cNvPr id="7" name="图片 6" descr="想想议议"/>
          <p:cNvPicPr>
            <a:picLocks noChangeAspect="1"/>
          </p:cNvPicPr>
          <p:nvPr/>
        </p:nvPicPr>
        <p:blipFill>
          <a:blip r:embed="rId4" cstate="print">
            <a:lum bright="-12000" contrast="48000"/>
          </a:blip>
          <a:stretch>
            <a:fillRect/>
          </a:stretch>
        </p:blipFill>
        <p:spPr>
          <a:xfrm>
            <a:off x="334645" y="2130425"/>
            <a:ext cx="1656080" cy="5054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94640" y="2568575"/>
            <a:ext cx="8451215" cy="96901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根据以上的实验数据，你能否计算出小车通过下半段路程</a:t>
            </a:r>
            <a:r>
              <a:rPr lang="en-US" altLang="zh-CN" sz="24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S</a:t>
            </a:r>
            <a:r>
              <a:rPr lang="zh-CN" altLang="en-US" sz="2400" b="1" baseline="-2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的平均速度</a:t>
            </a:r>
            <a:r>
              <a:rPr lang="zh-CN" altLang="en-US" sz="24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v</a:t>
            </a:r>
            <a:r>
              <a:rPr lang="zh-CN" altLang="en-US" sz="2400" b="1" baseline="-2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charset="0"/>
                <a:ea typeface="仿宋" charset="0"/>
              </a:rPr>
              <a:t>呢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charset="0"/>
                <a:ea typeface="仿宋" charset="0"/>
              </a:rPr>
              <a:t>？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317625" y="3970655"/>
            <a:ext cx="2582545" cy="527685"/>
            <a:chOff x="2075" y="6253"/>
            <a:chExt cx="4067" cy="831"/>
          </a:xfrm>
        </p:grpSpPr>
        <p:sp>
          <p:nvSpPr>
            <p:cNvPr id="9" name="文本框 8"/>
            <p:cNvSpPr txBox="1"/>
            <p:nvPr/>
          </p:nvSpPr>
          <p:spPr>
            <a:xfrm rot="20880000">
              <a:off x="2598" y="6344"/>
              <a:ext cx="3080" cy="576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en-US" altLang="zh-CN" sz="1800" b="1" i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S</a:t>
              </a:r>
              <a:r>
                <a:rPr lang="en-US" altLang="zh-CN" sz="1800" b="1" baseline="-250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3</a:t>
              </a:r>
              <a:r>
                <a:rPr lang="en-US" altLang="zh-CN" sz="18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=</a:t>
              </a:r>
              <a:r>
                <a:rPr lang="en-US" altLang="zh-CN" sz="1800" b="1" i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S</a:t>
              </a:r>
              <a:r>
                <a:rPr lang="en-US" altLang="zh-CN" sz="1800" b="1" baseline="-250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1</a:t>
              </a:r>
              <a:r>
                <a:rPr lang="en-US" altLang="zh-CN" sz="18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-</a:t>
              </a:r>
              <a:r>
                <a:rPr lang="en-US" altLang="zh-CN" sz="1800" b="1" i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S</a:t>
              </a:r>
              <a:r>
                <a:rPr lang="en-US" altLang="zh-CN" sz="1800" b="1" baseline="-250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2</a:t>
              </a:r>
              <a:r>
                <a:rPr lang="en-US" altLang="zh-CN" sz="18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      </a:t>
              </a:r>
              <a:r>
                <a:rPr lang="en-US" altLang="zh-CN" sz="1800" b="1" i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t</a:t>
              </a:r>
              <a:r>
                <a:rPr lang="en-US" altLang="zh-CN" sz="1800" b="1" baseline="-250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3</a:t>
              </a:r>
              <a:r>
                <a:rPr lang="en-US" altLang="zh-CN" sz="18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=</a:t>
              </a:r>
              <a:r>
                <a:rPr lang="en-US" altLang="zh-CN" sz="1800" b="1" i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t</a:t>
              </a:r>
              <a:r>
                <a:rPr lang="en-US" altLang="zh-CN" sz="1800" b="1" baseline="-250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1</a:t>
              </a:r>
              <a:r>
                <a:rPr lang="en-US" altLang="zh-CN" sz="1800" b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-</a:t>
              </a:r>
              <a:r>
                <a:rPr lang="en-US" altLang="zh-CN" sz="1800" b="1" i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t</a:t>
              </a:r>
              <a:r>
                <a:rPr lang="en-US" altLang="zh-CN" sz="1800" b="1" baseline="-250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charset="0"/>
                </a:rPr>
                <a:t>2</a:t>
              </a:r>
            </a:p>
          </p:txBody>
        </p:sp>
        <p:cxnSp>
          <p:nvCxnSpPr>
            <p:cNvPr id="10" name="直接箭头连接符 9"/>
            <p:cNvCxnSpPr/>
            <p:nvPr/>
          </p:nvCxnSpPr>
          <p:spPr>
            <a:xfrm flipV="1">
              <a:off x="5644" y="6253"/>
              <a:ext cx="499" cy="131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 flipH="1">
              <a:off x="2075" y="6952"/>
              <a:ext cx="629" cy="133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蓝色波浪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2F2F2"/>
        </a:solidFill>
        <a:ln w="25400" cap="flat">
          <a:solidFill>
            <a:srgbClr val="BBE0E3"/>
          </a:solidFill>
          <a:prstDash val="solid"/>
          <a:bevel/>
        </a:ln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907</Words>
  <Application>Microsoft Office PowerPoint</Application>
  <PresentationFormat>自定义</PresentationFormat>
  <Paragraphs>125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蓝色波浪</vt:lpstr>
      <vt:lpstr>1_蓝色波浪</vt:lpstr>
      <vt:lpstr>2_蓝色波浪</vt:lpstr>
      <vt:lpstr>Microsoft Office Word 97 - 2003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lenovo</cp:lastModifiedBy>
  <cp:revision>596</cp:revision>
  <dcterms:created xsi:type="dcterms:W3CDTF">2019-07-16T12:29:00Z</dcterms:created>
  <dcterms:modified xsi:type="dcterms:W3CDTF">2019-10-15T08:23:16Z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2052-10.8.0.5562</vt:lpwstr>
  </property>
</Properties>
</file>