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22"/>
  </p:notesMasterIdLst>
  <p:handoutMasterIdLst>
    <p:handoutMasterId r:id="rId23"/>
  </p:handoutMasterIdLst>
  <p:sldIdLst>
    <p:sldId id="291" r:id="rId3"/>
    <p:sldId id="290" r:id="rId4"/>
    <p:sldId id="262" r:id="rId5"/>
    <p:sldId id="581" r:id="rId6"/>
    <p:sldId id="398" r:id="rId7"/>
    <p:sldId id="583" r:id="rId8"/>
    <p:sldId id="585" r:id="rId9"/>
    <p:sldId id="608" r:id="rId10"/>
    <p:sldId id="584" r:id="rId11"/>
    <p:sldId id="607" r:id="rId12"/>
    <p:sldId id="609" r:id="rId13"/>
    <p:sldId id="610" r:id="rId14"/>
    <p:sldId id="298" r:id="rId15"/>
    <p:sldId id="619" r:id="rId16"/>
    <p:sldId id="626" r:id="rId17"/>
    <p:sldId id="570" r:id="rId18"/>
    <p:sldId id="283" r:id="rId19"/>
    <p:sldId id="301" r:id="rId20"/>
    <p:sldId id="258" r:id="rId21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02">
          <p15:clr>
            <a:srgbClr val="A4A3A4"/>
          </p15:clr>
        </p15:guide>
        <p15:guide id="2" pos="1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C562"/>
    <a:srgbClr val="D4D016"/>
    <a:srgbClr val="D98200"/>
    <a:srgbClr val="95B3D7"/>
    <a:srgbClr val="B9E18E"/>
    <a:srgbClr val="4888E3"/>
    <a:srgbClr val="203093"/>
    <a:srgbClr val="FCA71D"/>
    <a:srgbClr val="B2D0F5"/>
    <a:srgbClr val="569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howGuides="1">
      <p:cViewPr varScale="1">
        <p:scale>
          <a:sx n="81" d="100"/>
          <a:sy n="81" d="100"/>
        </p:scale>
        <p:origin x="725" y="62"/>
      </p:cViewPr>
      <p:guideLst>
        <p:guide orient="horz" pos="4002"/>
        <p:guide pos="126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75" y="180861"/>
            <a:ext cx="805270" cy="284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5" y="127325"/>
            <a:ext cx="12192000" cy="6857107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4427190" y="2331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00" y="171503"/>
            <a:ext cx="805270" cy="284905"/>
          </a:xfrm>
          <a:prstGeom prst="rect">
            <a:avLst/>
          </a:prstGeom>
        </p:spPr>
      </p:pic>
      <p:pic>
        <p:nvPicPr>
          <p:cNvPr id="10" name="图片 9" descr="930947e2739eada31cf939736b30f817"/>
          <p:cNvPicPr>
            <a:picLocks noChangeAspect="1"/>
          </p:cNvPicPr>
          <p:nvPr userDrawn="1"/>
        </p:nvPicPr>
        <p:blipFill>
          <a:blip r:embed="rId4">
            <a:lum bright="-12000"/>
          </a:blip>
          <a:stretch>
            <a:fillRect/>
          </a:stretch>
        </p:blipFill>
        <p:spPr>
          <a:xfrm>
            <a:off x="0" y="-1120140"/>
            <a:ext cx="12192000" cy="809625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4554190" y="2458742"/>
            <a:ext cx="4249025" cy="1446550"/>
          </a:xfrm>
          <a:prstGeom prst="rect">
            <a:avLst/>
          </a:prstGeom>
          <a:noFill/>
          <a:effectLst>
            <a:glow rad="1270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glow rad="1143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1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4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10" Type="http://schemas.openxmlformats.org/officeDocument/2006/relationships/image" Target="../media/image25.png"/><Relationship Id="rId4" Type="http://schemas.openxmlformats.org/officeDocument/2006/relationships/image" Target="../media/image35.emf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30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44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4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19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1.png"/><Relationship Id="rId5" Type="http://schemas.openxmlformats.org/officeDocument/2006/relationships/tags" Target="../tags/tag5.xml"/><Relationship Id="rId10" Type="http://schemas.openxmlformats.org/officeDocument/2006/relationships/image" Target="../media/image11.png"/><Relationship Id="rId4" Type="http://schemas.openxmlformats.org/officeDocument/2006/relationships/tags" Target="../tags/tag4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25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4.png"/><Relationship Id="rId2" Type="http://schemas.openxmlformats.org/officeDocument/2006/relationships/tags" Target="../tags/tag8.xml"/><Relationship Id="rId16" Type="http://schemas.openxmlformats.org/officeDocument/2006/relationships/image" Target="../media/image19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3.png"/><Relationship Id="rId5" Type="http://schemas.openxmlformats.org/officeDocument/2006/relationships/tags" Target="../tags/tag11.xml"/><Relationship Id="rId15" Type="http://schemas.openxmlformats.org/officeDocument/2006/relationships/image" Target="../media/image11.png"/><Relationship Id="rId10" Type="http://schemas.openxmlformats.org/officeDocument/2006/relationships/image" Target="../media/image22.png"/><Relationship Id="rId4" Type="http://schemas.openxmlformats.org/officeDocument/2006/relationships/tags" Target="../tags/tag10.xml"/><Relationship Id="rId9" Type="http://schemas.openxmlformats.org/officeDocument/2006/relationships/image" Target="../media/image21.png"/><Relationship Id="rId1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9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11.png"/><Relationship Id="rId5" Type="http://schemas.openxmlformats.org/officeDocument/2006/relationships/image" Target="../media/image27.png"/><Relationship Id="rId10" Type="http://schemas.openxmlformats.org/officeDocument/2006/relationships/image" Target="../media/image1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video" Target="file:///D:\2021&#24180;\5&#26376;\&#20307;&#31995;\&#20154;&#25945;15\&#20154;&#25945;15-5\&#12304;&#32032;&#26448;&#35270;&#39057;&#12305;&#24182;&#32852;&#30005;&#36335;&#20013;&#30340;&#30005;&#27969;&#35268;&#24459;1.mp4" TargetMode="External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11.png"/><Relationship Id="rId2" Type="http://schemas.microsoft.com/office/2007/relationships/media" Target="file:///D:\2021&#24180;\5&#26376;\&#20307;&#31995;\&#20154;&#25945;15\&#20154;&#25945;15-5\&#12304;&#32032;&#26448;&#35270;&#39057;&#12305;&#24182;&#32852;&#30005;&#36335;&#20013;&#30340;&#30005;&#27969;&#35268;&#24459;1.mp4" TargetMode="Externa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3.xml"/><Relationship Id="rId11" Type="http://schemas.openxmlformats.org/officeDocument/2006/relationships/image" Target="../media/image12.png"/><Relationship Id="rId5" Type="http://schemas.openxmlformats.org/officeDocument/2006/relationships/video" Target="file:///D:\2021&#24180;\5&#26376;\&#20307;&#31995;\&#20154;&#25945;15\&#20154;&#25945;15-5\&#12304;&#32032;&#26448;&#35270;&#39057;&#12305;&#24182;&#32852;&#30005;&#36335;&#20013;&#30340;&#30005;&#27969;&#35268;&#24459;2.mp4" TargetMode="External"/><Relationship Id="rId10" Type="http://schemas.openxmlformats.org/officeDocument/2006/relationships/image" Target="../media/image33.png"/><Relationship Id="rId4" Type="http://schemas.microsoft.com/office/2007/relationships/media" Target="file:///D:\2021&#24180;\5&#26376;\&#20307;&#31995;\&#20154;&#25945;15\&#20154;&#25945;15-5\&#12304;&#32032;&#26448;&#35270;&#39057;&#12305;&#24182;&#32852;&#30005;&#36335;&#20013;&#30340;&#30005;&#27969;&#35268;&#24459;2.mp4" TargetMode="External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37010" y="-36195"/>
            <a:ext cx="5940000" cy="69840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43" y="1494000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第十五章 电流和电路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-202304" y="3212563"/>
            <a:ext cx="8140583" cy="1446550"/>
          </a:xfrm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串、并联电路中电流的规律</a:t>
            </a:r>
          </a:p>
          <a:p>
            <a:pPr algn="ctr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04331" y="2819563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4" name="表格 23"/>
          <p:cNvGraphicFramePr/>
          <p:nvPr>
            <p:custDataLst>
              <p:tags r:id="rId1"/>
            </p:custDataLst>
          </p:nvPr>
        </p:nvGraphicFramePr>
        <p:xfrm>
          <a:off x="2997200" y="1718945"/>
          <a:ext cx="8531860" cy="2591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3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点的电流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点的电流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C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点的电流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I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C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/A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并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0.26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0.56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并联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0.2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0.42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5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6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并联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0.52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3037205" y="257429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982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Group 92"/>
          <p:cNvGrpSpPr/>
          <p:nvPr/>
        </p:nvGrpSpPr>
        <p:grpSpPr bwMode="auto">
          <a:xfrm>
            <a:off x="2996248" y="4707255"/>
            <a:ext cx="4725987" cy="530225"/>
            <a:chOff x="1269" y="1296"/>
            <a:chExt cx="2977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2824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+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2981960" y="5335270"/>
            <a:ext cx="4741863" cy="549275"/>
            <a:chOff x="1268" y="1776"/>
            <a:chExt cx="2987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2833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+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2997835" y="6007418"/>
            <a:ext cx="4724400" cy="547687"/>
            <a:chOff x="1270" y="2247"/>
            <a:chExt cx="2976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2824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+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I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3037205" y="313690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4D016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37205" y="369951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0EC562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51140" y="4309745"/>
            <a:ext cx="4088765" cy="2144787"/>
            <a:chOff x="12364" y="7153"/>
            <a:chExt cx="6158" cy="303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2838" y="8413"/>
              <a:ext cx="5562" cy="1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</a:rPr>
                <a:t>并联电路中，干路电流等于各支路电流之和。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7" grpId="0" animBg="1"/>
      <p:bldP spid="57" grpId="1" animBg="1"/>
      <p:bldP spid="58" grpId="0" animBg="1"/>
      <p:bldP spid="5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6275" y="1449070"/>
            <a:ext cx="8296910" cy="212725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Group 92"/>
          <p:cNvGrpSpPr/>
          <p:nvPr/>
        </p:nvGrpSpPr>
        <p:grpSpPr bwMode="auto">
          <a:xfrm>
            <a:off x="3101658" y="4210685"/>
            <a:ext cx="3090862" cy="530225"/>
            <a:chOff x="1269" y="1296"/>
            <a:chExt cx="1947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1794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1610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并联时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3087370" y="4838700"/>
            <a:ext cx="3105150" cy="549275"/>
            <a:chOff x="1268" y="1776"/>
            <a:chExt cx="1956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1802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1587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3103245" y="5510848"/>
            <a:ext cx="3089275" cy="547687"/>
            <a:chOff x="1270" y="2247"/>
            <a:chExt cx="1946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1794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1579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" name="Shape 25434"/>
          <p:cNvSpPr/>
          <p:nvPr/>
        </p:nvSpPr>
        <p:spPr>
          <a:xfrm>
            <a:off x="7188702" y="498385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Shape 25434"/>
          <p:cNvSpPr/>
          <p:nvPr/>
        </p:nvSpPr>
        <p:spPr>
          <a:xfrm>
            <a:off x="7198227" y="492670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4615" y="4838700"/>
            <a:ext cx="3207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9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次实验，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有更简便的办法吗？</a:t>
            </a:r>
          </a:p>
        </p:txBody>
      </p:sp>
      <p:pic>
        <p:nvPicPr>
          <p:cNvPr id="8" name="图片 7" descr="思考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1175" y="4748530"/>
            <a:ext cx="988695" cy="1031875"/>
          </a:xfrm>
          <a:prstGeom prst="rect">
            <a:avLst/>
          </a:prstGeom>
        </p:spPr>
      </p:pic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3239770" y="1591310"/>
            <a:ext cx="2700763" cy="1800000"/>
            <a:chOff x="14472" y="2282"/>
            <a:chExt cx="3538" cy="2358"/>
          </a:xfrm>
        </p:grpSpPr>
        <p:sp>
          <p:nvSpPr>
            <p:cNvPr id="2" name="椭圆 1"/>
            <p:cNvSpPr/>
            <p:nvPr/>
          </p:nvSpPr>
          <p:spPr>
            <a:xfrm>
              <a:off x="15312" y="2282"/>
              <a:ext cx="850" cy="850"/>
            </a:xfrm>
            <a:prstGeom prst="ellipse">
              <a:avLst/>
            </a:prstGeom>
            <a:solidFill>
              <a:srgbClr val="FFFF00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D:\2021年\7月\体系\精品课件\绘图\返回\7.27物理插图\02.png0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472" y="2282"/>
              <a:ext cx="3538" cy="2358"/>
            </a:xfrm>
            <a:prstGeom prst="rect">
              <a:avLst/>
            </a:prstGeom>
          </p:spPr>
        </p:pic>
      </p:grp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5948788" y="1591310"/>
            <a:ext cx="2699385" cy="1800000"/>
            <a:chOff x="14472" y="4908"/>
            <a:chExt cx="3534" cy="2356"/>
          </a:xfrm>
        </p:grpSpPr>
        <p:sp>
          <p:nvSpPr>
            <p:cNvPr id="9" name="椭圆 8"/>
            <p:cNvSpPr/>
            <p:nvPr/>
          </p:nvSpPr>
          <p:spPr>
            <a:xfrm>
              <a:off x="15305" y="5843"/>
              <a:ext cx="850" cy="850"/>
            </a:xfrm>
            <a:prstGeom prst="ellipse">
              <a:avLst/>
            </a:prstGeom>
            <a:solidFill>
              <a:srgbClr val="FFFF00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5" name="图片 14" descr="D:\2021年\7月\体系\精品课件\绘图\返回\7.27物理插图\03.png03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472" y="4908"/>
              <a:ext cx="3535" cy="2356"/>
            </a:xfrm>
            <a:prstGeom prst="rect">
              <a:avLst/>
            </a:prstGeom>
          </p:spPr>
        </p:pic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8656428" y="1591310"/>
            <a:ext cx="2751455" cy="1800000"/>
            <a:chOff x="14405" y="7532"/>
            <a:chExt cx="3605" cy="2358"/>
          </a:xfrm>
        </p:grpSpPr>
        <p:sp>
          <p:nvSpPr>
            <p:cNvPr id="16" name="椭圆 15"/>
            <p:cNvSpPr/>
            <p:nvPr/>
          </p:nvSpPr>
          <p:spPr>
            <a:xfrm>
              <a:off x="14405" y="8692"/>
              <a:ext cx="850" cy="850"/>
            </a:xfrm>
            <a:prstGeom prst="ellipse">
              <a:avLst/>
            </a:prstGeom>
            <a:solidFill>
              <a:srgbClr val="FFFF00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7" name="图片 16" descr="D:\2021年\7月\体系\精品课件\绘图\返回\7.27物理插图\01.png01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472" y="7532"/>
              <a:ext cx="3538" cy="235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>
            <a:grpSpLocks noChangeAspect="1"/>
          </p:cNvGrpSpPr>
          <p:nvPr/>
        </p:nvGrpSpPr>
        <p:grpSpPr>
          <a:xfrm>
            <a:off x="16221075" y="99060"/>
            <a:ext cx="5016500" cy="3818890"/>
            <a:chOff x="4790" y="3628"/>
            <a:chExt cx="7900" cy="6014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0" y="3628"/>
              <a:ext cx="7900" cy="6015"/>
            </a:xfrm>
            <a:prstGeom prst="rect">
              <a:avLst/>
            </a:prstGeom>
            <a:ln w="63500">
              <a:noFill/>
            </a:ln>
          </p:spPr>
        </p:pic>
        <p:sp>
          <p:nvSpPr>
            <p:cNvPr id="125" name="椭圆 124"/>
            <p:cNvSpPr>
              <a:spLocks noChangeAspect="1"/>
            </p:cNvSpPr>
            <p:nvPr/>
          </p:nvSpPr>
          <p:spPr>
            <a:xfrm>
              <a:off x="551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26" name="椭圆 125"/>
            <p:cNvSpPr>
              <a:spLocks noChangeAspect="1"/>
            </p:cNvSpPr>
            <p:nvPr/>
          </p:nvSpPr>
          <p:spPr>
            <a:xfrm>
              <a:off x="8323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27" name="椭圆 126"/>
            <p:cNvSpPr>
              <a:spLocks noChangeAspect="1"/>
            </p:cNvSpPr>
            <p:nvPr/>
          </p:nvSpPr>
          <p:spPr>
            <a:xfrm>
              <a:off x="1115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128" name="图片 127" descr="D:\2021年\7月\体系\精品课件\绘图\返回\7.27物理插图\04.png0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993073" y="3498851"/>
            <a:ext cx="3493135" cy="2597785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2431415" y="6242685"/>
            <a:ext cx="4616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同时测量三个位置的电流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82790" y="1410335"/>
            <a:ext cx="484568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136640" y="314515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5335" y="198691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0640" y="1718945"/>
            <a:ext cx="1631315" cy="950595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9"/>
          <a:stretch>
            <a:fillRect/>
          </a:stretch>
        </p:blipFill>
        <p:spPr>
          <a:xfrm>
            <a:off x="10269855" y="1629410"/>
            <a:ext cx="1729105" cy="12407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0895" y="1269365"/>
            <a:ext cx="2884170" cy="23380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409430" y="3273425"/>
            <a:ext cx="1089660" cy="769620"/>
            <a:chOff x="13922" y="4967"/>
            <a:chExt cx="1716" cy="121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922" y="4967"/>
              <a:ext cx="1716" cy="121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986" y="5013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01965" y="3255010"/>
            <a:ext cx="1087120" cy="768985"/>
            <a:chOff x="11583" y="4916"/>
            <a:chExt cx="1712" cy="121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583" y="4916"/>
              <a:ext cx="1712" cy="1211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788" y="4977"/>
              <a:ext cx="488" cy="4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7978775" y="3024505"/>
            <a:ext cx="2744470" cy="116967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24210" y="3348355"/>
            <a:ext cx="887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75295" y="4609465"/>
            <a:ext cx="1205865" cy="1542415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7840345" y="4548505"/>
            <a:ext cx="1634490" cy="172466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530080" y="5139690"/>
            <a:ext cx="887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0" grpId="0"/>
      <p:bldP spid="22" grpId="0" bldLvl="0" animBg="1"/>
      <p:bldP spid="22" grpId="1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41776" y="3355032"/>
            <a:ext cx="1572904" cy="657860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3" name="图片 2" descr="D:\2021年\7月\体系\精品课件\绘图\返回\7.22物理插图5张\05.png0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725920" y="2061845"/>
            <a:ext cx="5108575" cy="32505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533592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 descr="D:\2021年\7月\体系\精品课件\绘图\返回\7.27物理插图\04.png0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901315" y="2176780"/>
            <a:ext cx="3823970" cy="2843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41776" y="3355032"/>
            <a:ext cx="1572904" cy="657860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533592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 descr="D:\2021年\7月\体系\精品课件\绘图\返回\7.27物理插图\08.png0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041833" y="1593850"/>
            <a:ext cx="4705985" cy="4235450"/>
          </a:xfrm>
          <a:prstGeom prst="rect">
            <a:avLst/>
          </a:prstGeom>
        </p:spPr>
      </p:pic>
      <p:pic>
        <p:nvPicPr>
          <p:cNvPr id="3" name="图片 2" descr="D:\2021年\7月\体系\精品课件\绘图\返回\7.27物理插图\04.png0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901315" y="2176780"/>
            <a:ext cx="3823970" cy="2843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0040" y="509905"/>
            <a:ext cx="84702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如图所示，电流表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、A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的示数分别为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1.6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A、0.8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A，则下列说法中不正确的是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A.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通过灯泡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的电流是0.8A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			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B.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通过灯泡 L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的电流是0.8A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C.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通过开关的电流是1.6A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		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D.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并联电路中，各支路的电流一定相等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177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16580" y="3843655"/>
            <a:ext cx="8594725" cy="2747645"/>
            <a:chOff x="3125" y="6118"/>
            <a:chExt cx="13535" cy="432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25" y="6118"/>
              <a:ext cx="13535" cy="4327"/>
              <a:chOff x="1205" y="5278"/>
              <a:chExt cx="13535" cy="432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205" y="5789"/>
                <a:ext cx="13535" cy="3816"/>
              </a:xfrm>
              <a:custGeom>
                <a:avLst/>
                <a:gdLst>
                  <a:gd name="connsiteX0" fmla="*/ 467173 w 9694331"/>
                  <a:gd name="connsiteY0" fmla="*/ 143919 h 2043595"/>
                  <a:gd name="connsiteX1" fmla="*/ 2316293 w 9694331"/>
                  <a:gd name="connsiteY1" fmla="*/ 326799 h 2043595"/>
                  <a:gd name="connsiteX2" fmla="*/ 4795333 w 9694331"/>
                  <a:gd name="connsiteY2" fmla="*/ 21999 h 2043595"/>
                  <a:gd name="connsiteX3" fmla="*/ 8137973 w 9694331"/>
                  <a:gd name="connsiteY3" fmla="*/ 113439 h 2043595"/>
                  <a:gd name="connsiteX4" fmla="*/ 9418133 w 9694331"/>
                  <a:gd name="connsiteY4" fmla="*/ 824639 h 2043595"/>
                  <a:gd name="connsiteX5" fmla="*/ 9367333 w 9694331"/>
                  <a:gd name="connsiteY5" fmla="*/ 1850799 h 2043595"/>
                  <a:gd name="connsiteX6" fmla="*/ 5953573 w 9694331"/>
                  <a:gd name="connsiteY6" fmla="*/ 2013359 h 2043595"/>
                  <a:gd name="connsiteX7" fmla="*/ 3596453 w 9694331"/>
                  <a:gd name="connsiteY7" fmla="*/ 2023519 h 2043595"/>
                  <a:gd name="connsiteX8" fmla="*/ 284293 w 9694331"/>
                  <a:gd name="connsiteY8" fmla="*/ 1799999 h 2043595"/>
                  <a:gd name="connsiteX9" fmla="*/ 396053 w 9694331"/>
                  <a:gd name="connsiteY9" fmla="*/ 32159 h 204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94331" h="2043595">
                    <a:moveTo>
                      <a:pt x="467173" y="143919"/>
                    </a:moveTo>
                    <a:cubicBezTo>
                      <a:pt x="1031053" y="245519"/>
                      <a:pt x="1594933" y="347119"/>
                      <a:pt x="2316293" y="326799"/>
                    </a:cubicBezTo>
                    <a:cubicBezTo>
                      <a:pt x="3037653" y="306479"/>
                      <a:pt x="3825053" y="57559"/>
                      <a:pt x="4795333" y="21999"/>
                    </a:cubicBezTo>
                    <a:cubicBezTo>
                      <a:pt x="5765613" y="-13561"/>
                      <a:pt x="7367506" y="-20334"/>
                      <a:pt x="8137973" y="113439"/>
                    </a:cubicBezTo>
                    <a:cubicBezTo>
                      <a:pt x="8908440" y="247212"/>
                      <a:pt x="9213240" y="535079"/>
                      <a:pt x="9418133" y="824639"/>
                    </a:cubicBezTo>
                    <a:cubicBezTo>
                      <a:pt x="9623026" y="1114199"/>
                      <a:pt x="9944760" y="1652679"/>
                      <a:pt x="9367333" y="1850799"/>
                    </a:cubicBezTo>
                    <a:cubicBezTo>
                      <a:pt x="8789906" y="2048919"/>
                      <a:pt x="6915386" y="1984572"/>
                      <a:pt x="5953573" y="2013359"/>
                    </a:cubicBezTo>
                    <a:cubicBezTo>
                      <a:pt x="4991760" y="2042146"/>
                      <a:pt x="4541333" y="2059079"/>
                      <a:pt x="3596453" y="2023519"/>
                    </a:cubicBezTo>
                    <a:cubicBezTo>
                      <a:pt x="2651573" y="1987959"/>
                      <a:pt x="817693" y="2131892"/>
                      <a:pt x="284293" y="1799999"/>
                    </a:cubicBezTo>
                    <a:cubicBezTo>
                      <a:pt x="-249107" y="1468106"/>
                      <a:pt x="73473" y="750132"/>
                      <a:pt x="396053" y="32159"/>
                    </a:cubicBezTo>
                  </a:path>
                </a:pathLst>
              </a:custGeom>
              <a:solidFill>
                <a:srgbClr val="FDC252">
                  <a:alpha val="29000"/>
                </a:srgbClr>
              </a:solidFill>
              <a:ln w="31750">
                <a:noFill/>
              </a:ln>
              <a:effectLst>
                <a:glow>
                  <a:schemeClr val="accent1"/>
                </a:glow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369" y="5278"/>
                <a:ext cx="2431" cy="3222"/>
                <a:chOff x="2766138" y="3864422"/>
                <a:chExt cx="1543461" cy="2046058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66138" y="3864422"/>
                  <a:ext cx="1543461" cy="2046058"/>
                </a:xfrm>
                <a:prstGeom prst="rect">
                  <a:avLst/>
                </a:prstGeom>
              </p:spPr>
            </p:pic>
            <p:sp>
              <p:nvSpPr>
                <p:cNvPr id="16" name="矩形 15"/>
                <p:cNvSpPr/>
                <p:nvPr/>
              </p:nvSpPr>
              <p:spPr>
                <a:xfrm>
                  <a:off x="3192689" y="5023832"/>
                  <a:ext cx="957675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kern="100" dirty="0">
                      <a:effectLst>
                        <a:glow>
                          <a:srgbClr val="FDC050"/>
                        </a:glow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  <a:cs typeface="仿宋" panose="02010609060101010101" pitchFamily="49" charset="-122"/>
                    </a:rPr>
                    <a:t>解析</a:t>
                  </a:r>
                  <a:endParaRPr lang="zh-CN" altLang="en-US" sz="2400" dirty="0"/>
                </a:p>
              </p:txBody>
            </p:sp>
          </p:grpSp>
        </p:grp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5528" y="7622"/>
              <a:ext cx="10532" cy="2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en-US" altLang="zh-CN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由电路图可知，两灯泡并联，</a:t>
              </a:r>
            </a:p>
            <a:p>
              <a:pPr algn="l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en-US" altLang="zh-CN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电流表</a:t>
              </a:r>
              <a:r>
                <a:rPr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测灯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所在支路电流，电流表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测干路电流；</a:t>
              </a:r>
            </a:p>
            <a:p>
              <a:pPr algn="l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en-US" altLang="zh-CN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根据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并联电路中，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干路电流等于各支路电流之和，</a:t>
              </a:r>
            </a:p>
            <a:p>
              <a:pPr algn="l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得出通过灯泡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的电流</a:t>
              </a:r>
              <a:r>
                <a:rPr lang="zh-CN" altLang="en-US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为</a:t>
              </a:r>
              <a:r>
                <a:rPr lang="en-US" altLang="zh-CN" sz="20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0.8A</a:t>
              </a:r>
              <a:endParaRPr kumimoji="1" lang="en-US" altLang="zh-CN" sz="2000" kern="1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614805" y="1175385"/>
            <a:ext cx="3180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745990" y="1178560"/>
            <a:ext cx="962025" cy="570865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0" name="图片 99" descr="D:\2021年\7月\体系\精品课件\绘图\返回\7.27物理插图\05.png05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9291320" y="1224280"/>
            <a:ext cx="2321560" cy="2232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81935" y="3827145"/>
            <a:ext cx="921956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47700" fontAlgn="auto"/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(1)请你画出相应的电路图。</a:t>
            </a:r>
          </a:p>
          <a:p>
            <a:pPr defTabSz="647700" fontAlgn="auto"/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(2)当小明连接好最后一根导线，发现电流表</a:t>
            </a: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的指针迅速向左偏转，则小明在连接电路时存在哪些问题？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______________________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defTabSz="647700" fontAlgn="auto"/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(3)排除故障后重新实验，如果电流表示数如图乙所示，则电流表测出的电流是 ______ A。</a:t>
            </a:r>
          </a:p>
          <a:p>
            <a:pPr defTabSz="647700" fontAlgn="auto"/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(4)如果要用电流表测量干路中的电流，且只允许改动一根导线的一个接头，应将导线 ______(选填“a”“b”“c”)的一端从“ ______ ”接线柱改接到“ ______ ”接线柱上。</a:t>
            </a:r>
          </a:p>
        </p:txBody>
      </p:sp>
      <p:pic>
        <p:nvPicPr>
          <p:cNvPr id="3" name="图片 2" descr="D:\2021年\7月\体系\精品课件\绘图\返回\7.27物理插图\07-2.png07-2"/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27375" y="1206818"/>
            <a:ext cx="8698865" cy="2477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782570" y="279400"/>
            <a:ext cx="89585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小明同学在探究并联电路中干路电流与各支路电流关系的实验时，连接如图的电路</a:t>
            </a:r>
            <a:r>
              <a:rPr lang="zh-CN" sz="22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177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374890" y="4495800"/>
            <a:ext cx="3924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电流表的正负接线柱接反</a:t>
            </a:r>
          </a:p>
        </p:txBody>
      </p:sp>
      <p:pic>
        <p:nvPicPr>
          <p:cNvPr id="6" name="图片 5" descr="D:\2021年\7月\体系\精品课件\绘图\返回\7.27物理插图\06.png0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71005" y="1530985"/>
            <a:ext cx="2253615" cy="18034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22775" y="5172710"/>
            <a:ext cx="681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2.5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426075" y="5815330"/>
            <a:ext cx="681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511155" y="5846445"/>
            <a:ext cx="681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13935" y="6174105"/>
            <a:ext cx="681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0506" y="4527877"/>
            <a:ext cx="1572904" cy="657860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0506" y="335122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0506" y="5704532"/>
            <a:ext cx="1572904" cy="657860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820" y="5712460"/>
            <a:ext cx="932180" cy="11455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922443" y="2198564"/>
            <a:ext cx="3535680" cy="1186815"/>
            <a:chOff x="7128223" y="730783"/>
            <a:chExt cx="3535680" cy="1186815"/>
          </a:xfrm>
        </p:grpSpPr>
        <p:sp>
          <p:nvSpPr>
            <p:cNvPr id="79" name="圆角矩形 78"/>
            <p:cNvSpPr/>
            <p:nvPr/>
          </p:nvSpPr>
          <p:spPr>
            <a:xfrm>
              <a:off x="7770843" y="730783"/>
              <a:ext cx="2893060" cy="118681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换用不同规格的小灯泡，多次测量得到普遍规律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7128223" y="1309539"/>
              <a:ext cx="648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748905" y="4415155"/>
            <a:ext cx="3463290" cy="1606550"/>
            <a:chOff x="7318935" y="2040872"/>
            <a:chExt cx="3015615" cy="1606550"/>
          </a:xfrm>
        </p:grpSpPr>
        <p:sp>
          <p:nvSpPr>
            <p:cNvPr id="32" name="圆角矩形 31"/>
            <p:cNvSpPr/>
            <p:nvPr/>
          </p:nvSpPr>
          <p:spPr>
            <a:xfrm>
              <a:off x="7767245" y="2040872"/>
              <a:ext cx="2567305" cy="160655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并联电路中，干路电流等于各支路电流之和。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7318935" y="2847971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40506" y="997347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0506" y="2174567"/>
            <a:ext cx="1572904" cy="657860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14823" y="180534"/>
            <a:ext cx="3504565" cy="1922780"/>
            <a:chOff x="7159338" y="305968"/>
            <a:chExt cx="3504565" cy="1922780"/>
          </a:xfrm>
        </p:grpSpPr>
        <p:sp>
          <p:nvSpPr>
            <p:cNvPr id="33" name="圆角矩形 32"/>
            <p:cNvSpPr/>
            <p:nvPr/>
          </p:nvSpPr>
          <p:spPr>
            <a:xfrm>
              <a:off x="7770843" y="305968"/>
              <a:ext cx="2893060" cy="192278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7159338" y="1298744"/>
              <a:ext cx="6372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>
            <a:off x="7936456" y="1175565"/>
            <a:ext cx="0" cy="162000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86334" y="1920245"/>
            <a:ext cx="550122" cy="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76152" y="1426539"/>
            <a:ext cx="5083810" cy="4062731"/>
            <a:chOff x="847352" y="1259105"/>
            <a:chExt cx="5083810" cy="4655559"/>
          </a:xfrm>
        </p:grpSpPr>
        <p:sp>
          <p:nvSpPr>
            <p:cNvPr id="29" name="圆角矩形 28"/>
            <p:cNvSpPr/>
            <p:nvPr/>
          </p:nvSpPr>
          <p:spPr>
            <a:xfrm>
              <a:off x="4465582" y="1259105"/>
              <a:ext cx="1130300" cy="1173713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617" y="5162265"/>
              <a:ext cx="1439545" cy="752399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结论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593310" y="1824681"/>
              <a:ext cx="909324" cy="3754030"/>
              <a:chOff x="3743898" y="1676850"/>
              <a:chExt cx="909324" cy="3754030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87712" y="1710313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430861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1680" y="1676850"/>
                <a:ext cx="0" cy="375403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43898" y="3514147"/>
                <a:ext cx="43200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圆角矩形 53"/>
            <p:cNvSpPr/>
            <p:nvPr>
              <p:custDataLst>
                <p:tags r:id="rId1"/>
              </p:custDataLst>
            </p:nvPr>
          </p:nvSpPr>
          <p:spPr>
            <a:xfrm>
              <a:off x="847352" y="2801741"/>
              <a:ext cx="2790190" cy="1492427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kumimoji="1"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联电路</a:t>
              </a:r>
            </a:p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电流规律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0935" y="200660"/>
            <a:ext cx="2321560" cy="1882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7395" y="5717232"/>
            <a:ext cx="1572904" cy="657860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7395" y="3357572"/>
            <a:ext cx="1572904" cy="657860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7395" y="99734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395" y="217774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537402"/>
            <a:ext cx="1572904" cy="657860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871470" y="2520315"/>
            <a:ext cx="775525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会正确使用电流表测量并联电路中的电流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altLang="zh-CN" sz="240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内容占位符 1"/>
          <p:cNvSpPr txBox="1"/>
          <p:nvPr/>
        </p:nvSpPr>
        <p:spPr>
          <a:xfrm>
            <a:off x="2871470" y="3188970"/>
            <a:ext cx="860742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在探究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并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联电路的电流规律的过程中，体验科学探究的步骤、方法和态度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/>
          <p:nvPr/>
        </p:nvSpPr>
        <p:spPr>
          <a:xfrm>
            <a:off x="2874645" y="4825365"/>
            <a:ext cx="7945120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会运用串、并联电路的电流规律解决简单的问题。</a:t>
            </a:r>
            <a:endParaRPr lang="zh-CN" alt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41776" y="2175371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177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41776" y="3353931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532491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读书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5525" y="4838065"/>
            <a:ext cx="828675" cy="1083310"/>
          </a:xfrm>
          <a:prstGeom prst="rect">
            <a:avLst/>
          </a:prstGeom>
        </p:spPr>
      </p:pic>
      <p:sp>
        <p:nvSpPr>
          <p:cNvPr id="7" name="Freeform 334"/>
          <p:cNvSpPr>
            <a:spLocks noEditPoints="1"/>
          </p:cNvSpPr>
          <p:nvPr/>
        </p:nvSpPr>
        <p:spPr bwMode="auto">
          <a:xfrm rot="10800000" flipH="1">
            <a:off x="3520485" y="3091790"/>
            <a:ext cx="493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 rot="21106913">
            <a:off x="6963212" y="4001824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3662255" y="3940785"/>
            <a:ext cx="3204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 rot="21106913">
            <a:off x="9051727" y="258513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4291965" y="906145"/>
            <a:ext cx="308038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串联电路的电流规律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185842" y="329904"/>
            <a:ext cx="911784" cy="12168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1776" y="217537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177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1776" y="3353931"/>
            <a:ext cx="1572904" cy="657860"/>
            <a:chOff x="3142451" y="548680"/>
            <a:chExt cx="1572904" cy="6584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776" y="4532491"/>
            <a:ext cx="1572904" cy="657860"/>
            <a:chOff x="3142451" y="548680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175500" y="3023870"/>
            <a:ext cx="3910330" cy="1929130"/>
            <a:chOff x="12364" y="7153"/>
            <a:chExt cx="6158" cy="303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3568" y="8248"/>
              <a:ext cx="4208" cy="1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串联电路中，</a:t>
              </a:r>
            </a:p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电流处处相等。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5930" y="2259330"/>
            <a:ext cx="3658870" cy="2785745"/>
          </a:xfrm>
          <a:prstGeom prst="rect">
            <a:avLst/>
          </a:prstGeom>
          <a:ln w="63500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075930" y="2663825"/>
            <a:ext cx="18586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I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98645" y="748665"/>
            <a:ext cx="577215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并联电路中的电流有什么规律呢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50" y="272415"/>
            <a:ext cx="1166495" cy="12172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1776" y="2175371"/>
            <a:ext cx="1572904" cy="657860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177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776" y="335393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4532491"/>
            <a:ext cx="1572904" cy="657860"/>
            <a:chOff x="3142451" y="548680"/>
            <a:chExt cx="1572904" cy="658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6400" y="1944370"/>
            <a:ext cx="3943350" cy="3196590"/>
          </a:xfrm>
          <a:prstGeom prst="rect">
            <a:avLst/>
          </a:prstGeom>
        </p:spPr>
      </p:pic>
      <p:pic>
        <p:nvPicPr>
          <p:cNvPr id="19" name="图片 18" descr="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6770" y="1944370"/>
            <a:ext cx="4676140" cy="300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39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itle 6"/>
          <p:cNvSpPr txBox="1"/>
          <p:nvPr>
            <p:custDataLst>
              <p:tags r:id="rId2"/>
            </p:custDataLst>
          </p:nvPr>
        </p:nvSpPr>
        <p:spPr>
          <a:xfrm>
            <a:off x="3272155" y="2511425"/>
            <a:ext cx="4485005" cy="87947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并联电路中，流过A、B、C各点的电流可能存在什么关系?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8849995" y="2152650"/>
            <a:ext cx="2917825" cy="233743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电流相等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干路电流较大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干路电流较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8623935" y="1517650"/>
            <a:ext cx="2148840" cy="802005"/>
            <a:chOff x="4991" y="4100"/>
            <a:chExt cx="3384" cy="1263"/>
          </a:xfrm>
        </p:grpSpPr>
        <p:sp>
          <p:nvSpPr>
            <p:cNvPr id="80" name="文本框 7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81" name="图片 80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猜想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5220" y="3235325"/>
            <a:ext cx="3552801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84999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itle 6"/>
          <p:cNvSpPr txBox="1"/>
          <p:nvPr>
            <p:custDataLst>
              <p:tags r:id="rId2"/>
            </p:custDataLst>
          </p:nvPr>
        </p:nvSpPr>
        <p:spPr>
          <a:xfrm>
            <a:off x="3272155" y="2511425"/>
            <a:ext cx="4485005" cy="87947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串联电路中，流过A、B、C各点的电流可能存在什么关系?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设计实验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9723120" y="144907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718675" y="371030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 descr="D:\2021年\7月\体系\精品课件\绘图\返回\7.27物理插图\02.png02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89429" y="1449299"/>
            <a:ext cx="2246400" cy="1497370"/>
          </a:xfrm>
          <a:prstGeom prst="rect">
            <a:avLst/>
          </a:prstGeom>
        </p:spPr>
      </p:pic>
      <p:pic>
        <p:nvPicPr>
          <p:cNvPr id="11" name="图片 10" descr="D:\2021年\7月\体系\精品课件\绘图\返回\7.27物理插图\03.png03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89429" y="3116849"/>
            <a:ext cx="2244841" cy="149606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9147175" y="551942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 descr="D:\2021年\7月\体系\精品课件\绘图\返回\7.27物理插图\01.png01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89429" y="4783089"/>
            <a:ext cx="2246400" cy="1497330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7663815" y="3661410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5220" y="3235325"/>
            <a:ext cx="3552801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3" grpId="0" bldLvl="0" animBg="1"/>
      <p:bldP spid="13" grpId="1" animBg="1"/>
      <p:bldP spid="14" grpId="0" bldLvl="0" animBg="1"/>
      <p:bldP spid="14" grpId="1" animBg="1"/>
      <p:bldP spid="18" grpId="0" bldLvl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93840" y="1410335"/>
            <a:ext cx="484568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704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5647690" y="341185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710" y="198691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940" y="1717040"/>
            <a:ext cx="1631315" cy="9505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0925" y="4571365"/>
            <a:ext cx="1205865" cy="1542415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7"/>
          <a:stretch>
            <a:fillRect/>
          </a:stretch>
        </p:blipFill>
        <p:spPr>
          <a:xfrm>
            <a:off x="8660765" y="4551045"/>
            <a:ext cx="2181225" cy="1524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8787130" y="3273425"/>
            <a:ext cx="1089660" cy="769620"/>
            <a:chOff x="13922" y="4967"/>
            <a:chExt cx="1716" cy="121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922" y="4967"/>
              <a:ext cx="1716" cy="1213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4986" y="5013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79665" y="3255010"/>
            <a:ext cx="1087120" cy="768985"/>
            <a:chOff x="11583" y="4916"/>
            <a:chExt cx="1712" cy="121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583" y="4916"/>
              <a:ext cx="1712" cy="121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2788" y="4977"/>
              <a:ext cx="488" cy="4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7356475" y="3024505"/>
            <a:ext cx="2744470" cy="116967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01910" y="3348355"/>
            <a:ext cx="887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9" name="图片 8" descr="D:\2021年\7月\体系\精品课件\绘图\返回\7.27物理插图\02.png02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29649" y="1449299"/>
            <a:ext cx="2246400" cy="1497370"/>
          </a:xfrm>
          <a:prstGeom prst="rect">
            <a:avLst/>
          </a:prstGeom>
        </p:spPr>
      </p:pic>
      <p:pic>
        <p:nvPicPr>
          <p:cNvPr id="10" name="图片 9" descr="D:\2021年\7月\体系\精品课件\绘图\返回\7.27物理插图\03.png0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29649" y="3116849"/>
            <a:ext cx="2244841" cy="1496060"/>
          </a:xfrm>
          <a:prstGeom prst="rect">
            <a:avLst/>
          </a:prstGeom>
        </p:spPr>
      </p:pic>
      <p:pic>
        <p:nvPicPr>
          <p:cNvPr id="15" name="图片 14" descr="D:\2021年\7月\体系\精品课件\绘图\返回\7.27物理插图\01.png01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29649" y="4783089"/>
            <a:ext cx="224640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55975" y="1530985"/>
            <a:ext cx="3354070" cy="4973320"/>
            <a:chOff x="5285" y="2411"/>
            <a:chExt cx="5282" cy="7832"/>
          </a:xfrm>
        </p:grpSpPr>
        <p:sp>
          <p:nvSpPr>
            <p:cNvPr id="4" name="文本框 3"/>
            <p:cNvSpPr txBox="1"/>
            <p:nvPr/>
          </p:nvSpPr>
          <p:spPr>
            <a:xfrm>
              <a:off x="5285" y="2973"/>
              <a:ext cx="5283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32" y="5052"/>
              <a:ext cx="2569" cy="1497"/>
            </a:xfrm>
            <a:prstGeom prst="rect">
              <a:avLst/>
            </a:prstGeom>
          </p:spPr>
        </p:pic>
        <p:grpSp>
          <p:nvGrpSpPr>
            <p:cNvPr id="6" name="Group 6"/>
            <p:cNvGrpSpPr/>
            <p:nvPr/>
          </p:nvGrpSpPr>
          <p:grpSpPr bwMode="auto">
            <a:xfrm>
              <a:off x="6263" y="2411"/>
              <a:ext cx="3134" cy="1120"/>
              <a:chOff x="1344" y="1680"/>
              <a:chExt cx="2928" cy="448"/>
            </a:xfrm>
          </p:grpSpPr>
          <p:sp>
            <p:nvSpPr>
              <p:cNvPr id="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632" y="7127"/>
              <a:ext cx="31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连接电路时，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断开开关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54900" y="1499870"/>
            <a:ext cx="4075430" cy="5004435"/>
            <a:chOff x="11740" y="2362"/>
            <a:chExt cx="6418" cy="7881"/>
          </a:xfrm>
        </p:grpSpPr>
        <p:sp>
          <p:nvSpPr>
            <p:cNvPr id="46" name="文本框 45"/>
            <p:cNvSpPr txBox="1"/>
            <p:nvPr/>
          </p:nvSpPr>
          <p:spPr>
            <a:xfrm>
              <a:off x="11740" y="2973"/>
              <a:ext cx="6418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669" y="3695"/>
              <a:ext cx="2559" cy="3273"/>
            </a:xfrm>
            <a:prstGeom prst="rect">
              <a:avLst/>
            </a:prstGeom>
          </p:spPr>
        </p:pic>
        <p:sp>
          <p:nvSpPr>
            <p:cNvPr id="44" name="文本框 43" descr="7b0a202020202262756c6c6574223a20227b5c2263617465676f727949645c223a31303031302c5c2274656d706c61746549645c223a32303233313138377d220a7d0a"/>
            <p:cNvSpPr txBox="1"/>
            <p:nvPr/>
          </p:nvSpPr>
          <p:spPr>
            <a:xfrm>
              <a:off x="12037" y="7127"/>
              <a:ext cx="5822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使用前调零</a:t>
              </a: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和被测用电器串联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电流从“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＋”线柱流进，从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“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－”接线柱流出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选择适当量程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7" name="Group 6"/>
            <p:cNvGrpSpPr/>
            <p:nvPr/>
          </p:nvGrpSpPr>
          <p:grpSpPr bwMode="auto">
            <a:xfrm>
              <a:off x="13427" y="2362"/>
              <a:ext cx="3134" cy="1120"/>
              <a:chOff x="1344" y="1680"/>
              <a:chExt cx="2928" cy="448"/>
            </a:xfrm>
          </p:grpSpPr>
          <p:sp>
            <p:nvSpPr>
              <p:cNvPr id="4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并联电路的电流规律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86005" y="2078990"/>
            <a:ext cx="2917825" cy="435229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152120" y="1751330"/>
            <a:ext cx="1647190" cy="567055"/>
          </a:xfrm>
          <a:prstGeom prst="roundRect">
            <a:avLst>
              <a:gd name="adj" fmla="val 4853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实验步骤</a:t>
            </a: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12656820" y="2500630"/>
            <a:ext cx="2501900" cy="191325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断开开关，组装电路，测量</a:t>
            </a: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点的电流</a:t>
            </a:r>
          </a:p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②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905125" y="1810385"/>
            <a:ext cx="4116705" cy="1660525"/>
            <a:chOff x="5717" y="3245"/>
            <a:chExt cx="6483" cy="2615"/>
          </a:xfrm>
        </p:grpSpPr>
        <p:sp>
          <p:nvSpPr>
            <p:cNvPr id="11" name="文本框 10"/>
            <p:cNvSpPr txBox="1"/>
            <p:nvPr/>
          </p:nvSpPr>
          <p:spPr>
            <a:xfrm>
              <a:off x="5717" y="3245"/>
              <a:ext cx="6483" cy="261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按电路图组装电路，分别测量电路中</a:t>
              </a:r>
              <a:r>
                <a:rPr lang="en-US" altLang="zh-CN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A 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点、</a:t>
              </a:r>
              <a:r>
                <a:rPr lang="en-US" altLang="zh-CN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 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点和</a:t>
              </a:r>
              <a:r>
                <a:rPr lang="en-US" altLang="zh-CN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C 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点的电流。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13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08605" y="3832860"/>
            <a:ext cx="4308894" cy="24084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14" name="组合 13"/>
          <p:cNvGrpSpPr/>
          <p:nvPr/>
        </p:nvGrpSpPr>
        <p:grpSpPr>
          <a:xfrm>
            <a:off x="7353300" y="1804670"/>
            <a:ext cx="4116705" cy="1153160"/>
            <a:chOff x="5717" y="3245"/>
            <a:chExt cx="6483" cy="1816"/>
          </a:xfrm>
        </p:grpSpPr>
        <p:sp>
          <p:nvSpPr>
            <p:cNvPr id="18" name="文本框 17"/>
            <p:cNvSpPr txBox="1"/>
            <p:nvPr/>
          </p:nvSpPr>
          <p:spPr>
            <a:xfrm>
              <a:off x="5717" y="3245"/>
              <a:ext cx="6483" cy="1816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换用不同规格的小灯泡，重复试验，记录实验数据。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20" name="【素材视频】串联电路中的电流规律-换用不同规格的小灯泡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60285" y="3832860"/>
            <a:ext cx="4308233" cy="24084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21" name="Group 12"/>
          <p:cNvGrpSpPr>
            <a:grpSpLocks noChangeAspect="1"/>
          </p:cNvGrpSpPr>
          <p:nvPr/>
        </p:nvGrpSpPr>
        <p:grpSpPr bwMode="auto">
          <a:xfrm>
            <a:off x="8976360" y="2932430"/>
            <a:ext cx="2541905" cy="774700"/>
            <a:chOff x="1890" y="912"/>
            <a:chExt cx="1831" cy="558"/>
          </a:xfrm>
        </p:grpSpPr>
        <p:sp>
          <p:nvSpPr>
            <p:cNvPr id="22" name="Freeform 13"/>
            <p:cNvSpPr/>
            <p:nvPr/>
          </p:nvSpPr>
          <p:spPr bwMode="gray">
            <a:xfrm>
              <a:off x="1998" y="1332"/>
              <a:ext cx="1615" cy="138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gray">
            <a:xfrm>
              <a:off x="1890" y="912"/>
              <a:ext cx="1831" cy="495"/>
            </a:xfrm>
            <a:prstGeom prst="rect">
              <a:avLst/>
            </a:prstGeom>
            <a:gradFill rotWithShape="1">
              <a:gsLst>
                <a:gs pos="0">
                  <a:srgbClr val="D8755A"/>
                </a:gs>
                <a:gs pos="50000">
                  <a:srgbClr val="D8755A">
                    <a:gamma/>
                    <a:tint val="39216"/>
                    <a:invGamma/>
                  </a:srgbClr>
                </a:gs>
                <a:gs pos="100000">
                  <a:srgbClr val="D8755A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目的</a:t>
              </a:r>
              <a:r>
                <a:rPr lang="en-US" altLang="zh-CN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:</a:t>
              </a:r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得到普遍规律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1776" y="2175837"/>
            <a:ext cx="1572904" cy="657860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1776" y="997347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3353762"/>
            <a:ext cx="1572904" cy="657860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1776" y="4531687"/>
            <a:ext cx="1572904" cy="657860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97650f-665e-48e5-aab8-d7f1028bca5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968</Words>
  <Application>Microsoft Office PowerPoint</Application>
  <PresentationFormat>宽屏</PresentationFormat>
  <Paragraphs>247</Paragraphs>
  <Slides>19</Slides>
  <Notes>17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Wingdings 2</vt:lpstr>
      <vt:lpstr>主题1</vt:lpstr>
      <vt:lpstr>Office 主题</vt:lpstr>
      <vt:lpstr>第十五章 电流和电路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第十五章 电流和电路</dc:title>
  <cp:lastModifiedBy>Administrator</cp:lastModifiedBy>
  <cp:revision>1</cp:revision>
  <cp:lastPrinted>2021-03-01T08:24:00Z</cp:lastPrinted>
  <dcterms:created xsi:type="dcterms:W3CDTF">2018-12-13T05:08:00Z</dcterms:created>
  <dcterms:modified xsi:type="dcterms:W3CDTF">2024-02-06T12:09:03Z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A10CBD96B17F472A989B4385E007FAAA</vt:lpwstr>
  </property>
  <property fmtid="{D5CDD505-2E9C-101B-9397-08002B2CF9AE}" pid="3" name="KSOProductBuildVer">
    <vt:lpwstr>2052-11.1.0.10667</vt:lpwstr>
  </property>
  <property fmtid="{D5CDD505-2E9C-101B-9397-08002B2CF9AE}" pid="4" name="KSOSaveFontToCloudKey">
    <vt:lpwstr>354733695_cloud</vt:lpwstr>
  </property>
</Properties>
</file>