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72EDC-1BFB-4320-A3F8-E32F2BB80749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75A90-9B85-46A8-81D9-EBC0DE58B5D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1675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285E3E-9C56-4C66-B0D0-93EB041E7F26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63C8EC-4D58-441F-943E-7FAFFF25DFB9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8435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2685F8-B08C-454D-BF51-D1575608E8D6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7651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A5B86D-6100-4ED1-9A51-EE15BFF759EA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2771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080D10-5C01-4E1F-835E-CD675924EC38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6867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958D8E-ABBA-4287-824D-94401B29854A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3.png"/><Relationship Id="rId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3" descr="roa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39950"/>
            <a:ext cx="9144000" cy="300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87"/>
          <p:cNvGrpSpPr>
            <a:grpSpLocks/>
          </p:cNvGrpSpPr>
          <p:nvPr/>
        </p:nvGrpSpPr>
        <p:grpSpPr bwMode="auto">
          <a:xfrm>
            <a:off x="2589213" y="3035300"/>
            <a:ext cx="3779837" cy="1577975"/>
            <a:chOff x="6240567" y="2900570"/>
            <a:chExt cx="3915294" cy="1916713"/>
          </a:xfrm>
        </p:grpSpPr>
        <p:grpSp>
          <p:nvGrpSpPr>
            <p:cNvPr id="3" name="组合 72"/>
            <p:cNvGrpSpPr>
              <a:grpSpLocks/>
            </p:cNvGrpSpPr>
            <p:nvPr/>
          </p:nvGrpSpPr>
          <p:grpSpPr bwMode="auto">
            <a:xfrm>
              <a:off x="6341196" y="2900570"/>
              <a:ext cx="3814665" cy="1916713"/>
              <a:chOff x="6341196" y="2900570"/>
              <a:chExt cx="3814665" cy="1916713"/>
            </a:xfrm>
          </p:grpSpPr>
          <p:sp>
            <p:nvSpPr>
              <p:cNvPr id="94" name="文本框 79"/>
              <p:cNvSpPr txBox="1"/>
              <p:nvPr/>
            </p:nvSpPr>
            <p:spPr>
              <a:xfrm>
                <a:off x="6340874" y="2900570"/>
                <a:ext cx="3814987" cy="190514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>
                  <a:defRPr sz="3200" b="1">
                    <a:solidFill>
                      <a:srgbClr val="F5841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新课标沪粤版</a:t>
                </a:r>
                <a:r>
                  <a:rPr lang="en-US" altLang="zh-CN" dirty="0" smtClean="0">
                    <a:solidFill>
                      <a:schemeClr val="accent3"/>
                    </a:solidFill>
                  </a:rPr>
                  <a:t>·</a:t>
                </a:r>
                <a:r>
                  <a:rPr lang="zh-CN" altLang="en-US" dirty="0" smtClean="0">
                    <a:solidFill>
                      <a:schemeClr val="accent3"/>
                    </a:solidFill>
                  </a:rPr>
                  <a:t>物理</a:t>
                </a:r>
                <a:endParaRPr lang="en-US" altLang="zh-CN" dirty="0" smtClean="0">
                  <a:solidFill>
                    <a:schemeClr val="accent3"/>
                  </a:solidFill>
                </a:endParaRPr>
              </a:p>
              <a:p>
                <a:pPr algn="ctr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smtClean="0">
                    <a:solidFill>
                      <a:srgbClr val="FF0000"/>
                    </a:solidFill>
                  </a:rPr>
                  <a:t> 九年级</a:t>
                </a:r>
                <a:r>
                  <a:rPr lang="zh-CN" altLang="en-US" dirty="0" smtClean="0">
                    <a:solidFill>
                      <a:srgbClr val="FF0000"/>
                    </a:solidFill>
                  </a:rPr>
                  <a:t>下</a:t>
                </a:r>
                <a:endParaRPr lang="zh-CN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5" name="圆角矩形 94"/>
              <p:cNvSpPr/>
              <p:nvPr/>
            </p:nvSpPr>
            <p:spPr>
              <a:xfrm>
                <a:off x="6409938" y="3087614"/>
                <a:ext cx="3694947" cy="1729669"/>
              </a:xfrm>
              <a:prstGeom prst="roundRect">
                <a:avLst/>
              </a:prstGeom>
              <a:noFill/>
              <a:ln w="6350">
                <a:solidFill>
                  <a:srgbClr val="A0BF0D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4" name="组合 45"/>
            <p:cNvGrpSpPr>
              <a:grpSpLocks/>
            </p:cNvGrpSpPr>
            <p:nvPr/>
          </p:nvGrpSpPr>
          <p:grpSpPr bwMode="auto">
            <a:xfrm rot="2731254">
              <a:off x="6341934" y="2879007"/>
              <a:ext cx="109793" cy="312528"/>
              <a:chOff x="4454660" y="3810474"/>
              <a:chExt cx="406107" cy="1155987"/>
            </a:xfrm>
          </p:grpSpPr>
          <p:sp>
            <p:nvSpPr>
              <p:cNvPr id="9226" name="Freeform 16"/>
              <p:cNvSpPr>
                <a:spLocks/>
              </p:cNvSpPr>
              <p:nvPr/>
            </p:nvSpPr>
            <p:spPr bwMode="auto">
              <a:xfrm flipV="1">
                <a:off x="4459674" y="3810474"/>
                <a:ext cx="396080" cy="564858"/>
              </a:xfrm>
              <a:custGeom>
                <a:avLst/>
                <a:gdLst>
                  <a:gd name="T0" fmla="*/ 148399 w 758"/>
                  <a:gd name="T1" fmla="*/ 564858 h 1081"/>
                  <a:gd name="T2" fmla="*/ 396080 w 758"/>
                  <a:gd name="T3" fmla="*/ 0 h 1081"/>
                  <a:gd name="T4" fmla="*/ 0 w 758"/>
                  <a:gd name="T5" fmla="*/ 150489 h 1081"/>
                  <a:gd name="T6" fmla="*/ 148399 w 758"/>
                  <a:gd name="T7" fmla="*/ 564858 h 108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8"/>
                  <a:gd name="T13" fmla="*/ 0 h 1081"/>
                  <a:gd name="T14" fmla="*/ 758 w 758"/>
                  <a:gd name="T15" fmla="*/ 1081 h 108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8" h="1081">
                    <a:moveTo>
                      <a:pt x="284" y="1081"/>
                    </a:moveTo>
                    <a:lnTo>
                      <a:pt x="758" y="0"/>
                    </a:lnTo>
                    <a:lnTo>
                      <a:pt x="0" y="288"/>
                    </a:lnTo>
                    <a:lnTo>
                      <a:pt x="284" y="1081"/>
                    </a:lnTo>
                    <a:close/>
                  </a:path>
                </a:pathLst>
              </a:custGeom>
              <a:solidFill>
                <a:srgbClr val="31909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7" name="Freeform 30"/>
              <p:cNvSpPr>
                <a:spLocks/>
              </p:cNvSpPr>
              <p:nvPr/>
            </p:nvSpPr>
            <p:spPr bwMode="auto">
              <a:xfrm rot="-6303818">
                <a:off x="4522923" y="4261161"/>
                <a:ext cx="275725" cy="329602"/>
              </a:xfrm>
              <a:custGeom>
                <a:avLst/>
                <a:gdLst>
                  <a:gd name="T0" fmla="*/ 0 w 261"/>
                  <a:gd name="T1" fmla="*/ 0 h 312"/>
                  <a:gd name="T2" fmla="*/ 125714 w 261"/>
                  <a:gd name="T3" fmla="*/ 329602 h 312"/>
                  <a:gd name="T4" fmla="*/ 125714 w 261"/>
                  <a:gd name="T5" fmla="*/ 329602 h 312"/>
                  <a:gd name="T6" fmla="*/ 275725 w 261"/>
                  <a:gd name="T7" fmla="*/ 0 h 312"/>
                  <a:gd name="T8" fmla="*/ 0 w 261"/>
                  <a:gd name="T9" fmla="*/ 0 h 3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1"/>
                  <a:gd name="T16" fmla="*/ 0 h 312"/>
                  <a:gd name="T17" fmla="*/ 261 w 261"/>
                  <a:gd name="T18" fmla="*/ 312 h 3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1" h="312">
                    <a:moveTo>
                      <a:pt x="0" y="0"/>
                    </a:moveTo>
                    <a:lnTo>
                      <a:pt x="119" y="312"/>
                    </a:lnTo>
                    <a:lnTo>
                      <a:pt x="26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BF0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8" name="Freeform 12"/>
              <p:cNvSpPr>
                <a:spLocks/>
              </p:cNvSpPr>
              <p:nvPr/>
            </p:nvSpPr>
            <p:spPr bwMode="auto">
              <a:xfrm rot="7160246">
                <a:off x="4384500" y="4490194"/>
                <a:ext cx="546427" cy="406107"/>
              </a:xfrm>
              <a:custGeom>
                <a:avLst/>
                <a:gdLst>
                  <a:gd name="T0" fmla="*/ 400474 w 1067"/>
                  <a:gd name="T1" fmla="*/ 0 h 793"/>
                  <a:gd name="T2" fmla="*/ 0 w 1067"/>
                  <a:gd name="T3" fmla="*/ 147489 h 793"/>
                  <a:gd name="T4" fmla="*/ 546427 w 1067"/>
                  <a:gd name="T5" fmla="*/ 406107 h 793"/>
                  <a:gd name="T6" fmla="*/ 400474 w 1067"/>
                  <a:gd name="T7" fmla="*/ 0 h 79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7"/>
                  <a:gd name="T13" fmla="*/ 0 h 793"/>
                  <a:gd name="T14" fmla="*/ 1067 w 1067"/>
                  <a:gd name="T15" fmla="*/ 793 h 79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7" h="793">
                    <a:moveTo>
                      <a:pt x="782" y="0"/>
                    </a:moveTo>
                    <a:lnTo>
                      <a:pt x="0" y="288"/>
                    </a:lnTo>
                    <a:lnTo>
                      <a:pt x="1067" y="793"/>
                    </a:lnTo>
                    <a:lnTo>
                      <a:pt x="782" y="0"/>
                    </a:lnTo>
                    <a:close/>
                  </a:path>
                </a:pathLst>
              </a:custGeom>
              <a:solidFill>
                <a:srgbClr val="FDB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96" name="文本框 78"/>
          <p:cNvSpPr txBox="1"/>
          <p:nvPr/>
        </p:nvSpPr>
        <p:spPr>
          <a:xfrm>
            <a:off x="3017838" y="2343150"/>
            <a:ext cx="2908300" cy="623888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600" dirty="0" smtClean="0">
                <a:solidFill>
                  <a:schemeClr val="accent1">
                    <a:lumMod val="75000"/>
                  </a:schemeClr>
                </a:solidFill>
              </a:rPr>
              <a:t>学科素养课件</a:t>
            </a:r>
            <a:endParaRPr lang="zh-CN" alt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4" name="Picture 5" descr="cloudandb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2425" y="39688"/>
            <a:ext cx="6226175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57 -0.10209 C -0.02722 -0.10602 -0.03307 -0.11204 -0.03932 -0.1169 C -0.04271 -0.11945 -0.04636 -0.12037 -0.04974 -0.12246 C -0.05091 -0.12315 -0.05169 -0.12546 -0.05287 -0.12616 C -0.05417 -0.12709 -0.06354 -0.12963 -0.06432 -0.12986 C -0.07162 -0.13241 -0.07761 -0.13588 -0.08516 -0.13727 C -0.08972 -0.13935 -0.09414 -0.1419 -0.0987 -0.14468 C -0.10222 -0.14676 -0.10391 -0.1456 -0.10703 -0.14838 C -0.11289 -0.15347 -0.11823 -0.15857 -0.12474 -0.16134 C -0.12578 -0.1625 -0.12669 -0.16412 -0.12787 -0.16505 C -0.12891 -0.16597 -0.13008 -0.16597 -0.13099 -0.1669 C -0.1375 -0.17338 -0.14258 -0.18125 -0.14974 -0.18542 C -0.15287 -0.19097 -0.15599 -0.19653 -0.15912 -0.20209 C -0.16081 -0.20509 -0.16341 -0.20533 -0.16537 -0.20764 C -0.16849 -0.21597 -0.17383 -0.22269 -0.17787 -0.22986 C -0.18399 -0.24074 -0.18998 -0.25139 -0.19557 -0.2632 C -0.20365 -0.28033 -0.20729 -0.30556 -0.2112 -0.32616 C -0.21211 -0.33773 -0.2138 -0.34815 -0.21537 -0.35949 C -0.21563 -0.38634 -0.2125 -0.44815 -0.21953 -0.48542 C -0.2224 -0.53079 -0.22149 -0.57037 -0.23307 -0.61134 C -0.23503 -0.61806 -0.23672 -0.62778 -0.23932 -0.63357 C -0.24675 -0.6507 -0.24297 -0.63982 -0.2487 -0.64838 C -0.25248 -0.65394 -0.25638 -0.66227 -0.2612 -0.66505 C -0.27448 -0.67292 -0.28659 -0.67639 -0.30078 -0.67801 C -0.32878 -0.69468 -0.36094 -0.68056 -0.39037 -0.67616 C -0.41211 -0.6632 -0.42669 -0.67824 -0.44349 -0.69468 C -0.44623 -0.69722 -0.44961 -0.69815 -0.45182 -0.70209 C -0.45547 -0.70857 -0.45821 -0.71088 -0.46328 -0.7132 C -0.46732 -0.72037 -0.4724 -0.72153 -0.47682 -0.72801 C -0.48099 -0.73426 -0.48451 -0.73704 -0.48932 -0.74283 C -0.49141 -0.74537 -0.4944 -0.74445 -0.49662 -0.74653 C -0.50313 -0.75301 -0.50612 -0.75625 -0.51328 -0.75949 C -0.51862 -0.76574 -0.52578 -0.76783 -0.53203 -0.7706 C -0.54219 -0.78264 -0.57383 -0.77778 -0.57787 -0.77801 C -0.58867 -0.78449 -0.57656 -0.77801 -0.60391 -0.77801 C -0.65287 -0.77801 -0.70182 -0.77917 -0.75078 -0.77986 C -0.76094 -0.78588 -0.76992 -0.79722 -0.77995 -0.80394 C -0.78334 -0.80625 -0.78568 -0.81134 -0.78932 -0.81134 " pathEditMode="relative" ptsTypes="fffffffffffffffffffffffffffffffffffffA">
                                      <p:cBhvr>
                                        <p:cTn id="2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43949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35756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太阳能的利用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3144838" y="1146175"/>
            <a:ext cx="5662612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b="1" dirty="0">
                <a:latin typeface="Calibri" pitchFamily="34" charset="0"/>
              </a:rPr>
              <a:t>一名法国设计师设计出“太阳能树”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它的外形与普通盆栽很像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但“长”出来的是数块太阳能板叶子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可根据太阳的方向调整每块太阳能板的位置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从而确保最大限度地吸收太阳能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最后将能量储存在太阳能树底座内置的蓄电池内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底座上还拥有一个</a:t>
            </a:r>
            <a:r>
              <a:rPr lang="en-US" altLang="zh-CN" sz="2000" b="1" dirty="0">
                <a:latin typeface="Calibri" pitchFamily="34" charset="0"/>
              </a:rPr>
              <a:t>USB</a:t>
            </a:r>
            <a:r>
              <a:rPr lang="zh-CN" altLang="zh-CN" sz="2000" b="1" dirty="0">
                <a:latin typeface="Calibri" pitchFamily="34" charset="0"/>
              </a:rPr>
              <a:t>输出口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可以为手机充电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且其输出电压可根据实际需要进行调节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图片 9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yh486.jpg" descr="id:2147509185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975" y="1992313"/>
            <a:ext cx="2490788" cy="175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03057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1971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核能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073150" y="1612900"/>
            <a:ext cx="6727825" cy="1691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alibri" pitchFamily="34" charset="0"/>
              </a:rPr>
              <a:t>1.</a:t>
            </a:r>
            <a:r>
              <a:rPr lang="zh-CN" altLang="zh-CN" sz="2400" b="1" dirty="0">
                <a:latin typeface="Calibri" pitchFamily="34" charset="0"/>
              </a:rPr>
              <a:t>原子核分裂或聚合前需要储存能量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分裂或聚合后需要释放能量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前者不是核能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后者才是核能</a:t>
            </a:r>
            <a:r>
              <a:rPr lang="en-US" altLang="zh-CN" sz="2400" b="1" dirty="0">
                <a:latin typeface="Calibri" pitchFamily="34" charset="0"/>
              </a:rPr>
              <a:t>;</a:t>
            </a:r>
            <a:endParaRPr lang="zh-CN" altLang="zh-CN" sz="24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alibri" pitchFamily="34" charset="0"/>
              </a:rPr>
              <a:t>2.</a:t>
            </a:r>
            <a:r>
              <a:rPr lang="zh-CN" altLang="zh-CN" sz="2400" b="1" dirty="0">
                <a:latin typeface="Calibri" pitchFamily="34" charset="0"/>
              </a:rPr>
              <a:t>核能和内能不是一个概念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容意混淆</a:t>
            </a:r>
            <a:r>
              <a:rPr lang="en-US" altLang="zh-CN" sz="2400" b="1" dirty="0">
                <a:latin typeface="Calibri" pitchFamily="34" charset="0"/>
              </a:rPr>
              <a:t>.</a:t>
            </a:r>
            <a:endParaRPr lang="zh-CN" altLang="zh-CN" sz="24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438" y="838200"/>
            <a:ext cx="1547812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03057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1971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核能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186739" y="3075806"/>
            <a:ext cx="6726238" cy="1270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 b="1" dirty="0">
                <a:latin typeface="Calibri" pitchFamily="34" charset="0"/>
              </a:rPr>
              <a:t>                    1 kg                                                               200</a:t>
            </a:r>
            <a:r>
              <a:rPr lang="zh-CN" altLang="zh-CN" sz="2000" b="1" dirty="0">
                <a:latin typeface="Calibri" pitchFamily="34" charset="0"/>
              </a:rPr>
              <a:t>辆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Calibri" pitchFamily="34" charset="0"/>
              </a:rPr>
              <a:t>1</a:t>
            </a:r>
            <a:r>
              <a:rPr lang="zh-CN" altLang="zh-CN" sz="2000" b="1" dirty="0">
                <a:latin typeface="Calibri" pitchFamily="34" charset="0"/>
              </a:rPr>
              <a:t>千克的铀全部裂变释放的能量相当于</a:t>
            </a:r>
            <a:r>
              <a:rPr lang="en-US" altLang="zh-CN" sz="2000" b="1" dirty="0">
                <a:latin typeface="Calibri" pitchFamily="34" charset="0"/>
              </a:rPr>
              <a:t>2700</a:t>
            </a:r>
            <a:r>
              <a:rPr lang="zh-CN" altLang="zh-CN" sz="2000" b="1" dirty="0">
                <a:latin typeface="Calibri" pitchFamily="34" charset="0"/>
              </a:rPr>
              <a:t>吨的煤完全燃烧释放的能量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图片 9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yh490.jpg" descr="id:2147509264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19672" y="1255465"/>
            <a:ext cx="2033588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yh491.jpg" descr="id:2147509271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8104" y="865180"/>
            <a:ext cx="1751013" cy="214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03057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1971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核能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316038" y="1563638"/>
            <a:ext cx="6726237" cy="1691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dirty="0">
                <a:latin typeface="Calibri" pitchFamily="34" charset="0"/>
              </a:rPr>
              <a:t>核电站、原子弹是典型的核裂变的应用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但它们有着重要的区别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即核电站的链式反应是可控的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而原子弹的链式反应是不可控的</a:t>
            </a:r>
            <a:r>
              <a:rPr lang="en-US" altLang="zh-CN" sz="2400" b="1" dirty="0">
                <a:latin typeface="Calibri" pitchFamily="34" charset="0"/>
              </a:rPr>
              <a:t>.</a:t>
            </a:r>
            <a:endParaRPr lang="zh-CN" altLang="zh-CN" sz="24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438" y="838200"/>
            <a:ext cx="1547812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03057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1971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核能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641569" y="1497841"/>
            <a:ext cx="768072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latin typeface="Calibri" pitchFamily="34" charset="0"/>
              </a:rPr>
              <a:t>一个氘核由一个质子和一个中子组成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一个氚核由一个质子和两个中子组成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它们发生聚变反应结合成由两个质子和两个中子组成的氦核时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要放出一个中子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并释放出核能</a:t>
            </a:r>
            <a:r>
              <a:rPr lang="en-US" altLang="zh-CN" sz="2000" b="1" dirty="0">
                <a:latin typeface="Calibri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latin typeface="Calibri" pitchFamily="34" charset="0"/>
              </a:rPr>
              <a:t>聚变需要在几百万摄氏度的高温下才能发生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因此聚变又叫热核反应</a:t>
            </a:r>
            <a:r>
              <a:rPr lang="en-US" altLang="zh-CN" sz="2000" b="1" dirty="0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438" y="838200"/>
            <a:ext cx="1547812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885825" y="346075"/>
            <a:ext cx="7502525" cy="173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第二十章</a:t>
            </a:r>
          </a:p>
          <a:p>
            <a:pPr algn="ctr"/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能源与能量守恒定律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1927225" y="2179638"/>
            <a:ext cx="5478463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能的转化与能量守恒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40217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35756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能量守恒定律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044575" y="3003798"/>
            <a:ext cx="6726237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latin typeface="Calibri" pitchFamily="34" charset="0"/>
              </a:rPr>
              <a:t>汽车制动后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机械能并没有消失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由于摩擦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它们转化成轮胎、地面和空气的内能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也就是能的总量是不变的</a:t>
            </a:r>
            <a:r>
              <a:rPr lang="en-US" altLang="zh-CN" sz="2000" b="1" dirty="0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图片 9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yh505.jpg" descr="id:2147509709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48170" y="987574"/>
            <a:ext cx="4533708" cy="1799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615470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6127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能在转移和转化过程中的方向性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899592" y="2737049"/>
            <a:ext cx="799288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Calibri" pitchFamily="34" charset="0"/>
              </a:rPr>
              <a:t>在热传递的过程中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热量只能自发地从高温物体转移到低温物体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不能相反</a:t>
            </a:r>
            <a:r>
              <a:rPr lang="en-US" altLang="zh-CN" sz="2400" b="1" dirty="0">
                <a:latin typeface="Calibri" pitchFamily="34" charset="0"/>
              </a:rPr>
              <a:t>.</a:t>
            </a:r>
            <a:r>
              <a:rPr lang="zh-CN" altLang="en-US" sz="2400" b="1" dirty="0">
                <a:latin typeface="Calibri" pitchFamily="34" charset="0"/>
              </a:rPr>
              <a:t>如果要使热量从低温物体转移到高温物体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就需要消耗其他形式的能量</a:t>
            </a:r>
            <a:r>
              <a:rPr lang="en-US" altLang="zh-CN" sz="2400" b="1" dirty="0">
                <a:latin typeface="Calibri" pitchFamily="34" charset="0"/>
              </a:rPr>
              <a:t>. </a:t>
            </a:r>
            <a:r>
              <a:rPr lang="zh-CN" altLang="en-US" sz="2400" b="1" dirty="0">
                <a:latin typeface="Calibri" pitchFamily="34" charset="0"/>
              </a:rPr>
              <a:t>例如电冰箱就需要消耗电能</a:t>
            </a:r>
            <a:r>
              <a:rPr lang="en-US" altLang="zh-CN" sz="2400" b="1" dirty="0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图片 9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2" name="yh510.jpg" descr="id:2147509780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55776" y="847924"/>
            <a:ext cx="3548062" cy="188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615470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6127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能在转移和转化过程中的方向性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2910917" y="3700462"/>
            <a:ext cx="42025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zh-CN" sz="2400" b="1" dirty="0">
                <a:latin typeface="Calibri" pitchFamily="34" charset="0"/>
              </a:rPr>
              <a:t>没有被有效利用的内能</a:t>
            </a:r>
            <a:r>
              <a:rPr lang="en-US" altLang="zh-CN" sz="2400" b="1" dirty="0">
                <a:latin typeface="Calibri" pitchFamily="34" charset="0"/>
              </a:rPr>
              <a:t>.</a:t>
            </a:r>
            <a:endParaRPr lang="zh-CN" altLang="zh-CN" sz="24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图片 9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6" name="yh512.jpg" descr="id:2147509794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10917" y="987574"/>
            <a:ext cx="3249141" cy="2539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885825" y="346075"/>
            <a:ext cx="7502525" cy="173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第二十章</a:t>
            </a:r>
          </a:p>
          <a:p>
            <a:pPr algn="ctr"/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能源与能量守恒定律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1731963" y="2189163"/>
            <a:ext cx="63246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能源、环境与可持续发展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885825" y="346075"/>
            <a:ext cx="7502525" cy="173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en-US" sz="5400" b="1" dirty="0">
                <a:solidFill>
                  <a:srgbClr val="FF0000"/>
                </a:solidFill>
                <a:latin typeface="隶书"/>
                <a:ea typeface="隶书"/>
                <a:cs typeface="隶书"/>
              </a:rPr>
              <a:t>第二十章</a:t>
            </a:r>
          </a:p>
          <a:p>
            <a:pPr algn="ctr"/>
            <a:r>
              <a:rPr lang="zh-CN" altLang="en-US" sz="5400" b="1" dirty="0">
                <a:solidFill>
                  <a:srgbClr val="FF0000"/>
                </a:solidFill>
                <a:latin typeface="隶书"/>
                <a:ea typeface="隶书"/>
                <a:cs typeface="隶书"/>
              </a:rPr>
              <a:t>能源与能量守恒定律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2673350" y="2171700"/>
            <a:ext cx="46323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能源和能源危机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14091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011488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能源与环境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465263" y="3859213"/>
            <a:ext cx="6877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zh-CN" sz="2000" b="1" dirty="0">
                <a:latin typeface="Calibri" pitchFamily="34" charset="0"/>
              </a:rPr>
              <a:t>汽车尾气</a:t>
            </a:r>
            <a:r>
              <a:rPr lang="en-US" altLang="zh-CN" sz="2000" b="1" dirty="0">
                <a:latin typeface="Calibri" pitchFamily="34" charset="0"/>
              </a:rPr>
              <a:t>                                                           </a:t>
            </a:r>
            <a:r>
              <a:rPr lang="zh-CN" altLang="zh-CN" sz="2000" b="1" dirty="0">
                <a:latin typeface="Calibri" pitchFamily="34" charset="0"/>
              </a:rPr>
              <a:t>乱砍滥伐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图片 9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8" name="yh520.jpg" descr="id:2147510088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71600" y="1411593"/>
            <a:ext cx="209391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9" name="yh521.jpg" descr="id:2147510095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8024" y="1419622"/>
            <a:ext cx="3219712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412996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40497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能源与可持续发展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679575" y="3570288"/>
            <a:ext cx="969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zh-CN" sz="2000" b="1" dirty="0">
                <a:latin typeface="Calibri" pitchFamily="34" charset="0"/>
              </a:rPr>
              <a:t>太阳能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图片 9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2" name="yh522.jpg" descr="id:2147510159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44575" y="1639888"/>
            <a:ext cx="2038350" cy="150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3" name="yh523.jpg" descr="id:2147510166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63975" y="1631950"/>
            <a:ext cx="2033588" cy="165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4389438" y="3554413"/>
            <a:ext cx="9699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zh-CN" sz="2000" b="1" dirty="0">
                <a:latin typeface="Calibri" pitchFamily="34" charset="0"/>
              </a:rPr>
              <a:t>风能</a:t>
            </a:r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7200900" y="3575050"/>
            <a:ext cx="969963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zh-CN" sz="2000" b="1" dirty="0">
                <a:latin typeface="Calibri" pitchFamily="34" charset="0"/>
              </a:rPr>
              <a:t>水能</a:t>
            </a:r>
          </a:p>
        </p:txBody>
      </p:sp>
      <p:pic>
        <p:nvPicPr>
          <p:cNvPr id="39946" name="yh524.jpg" descr="id:2147510173;FounderCE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21450" y="1649413"/>
            <a:ext cx="21558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18" grpId="0"/>
      <p:bldP spid="2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文本框 78"/>
          <p:cNvSpPr txBox="1"/>
          <p:nvPr/>
        </p:nvSpPr>
        <p:spPr>
          <a:xfrm>
            <a:off x="3711968" y="2078424"/>
            <a:ext cx="2123477" cy="655252"/>
          </a:xfrm>
          <a:prstGeom prst="rect">
            <a:avLst/>
          </a:prstGeom>
          <a:noFill/>
        </p:spPr>
        <p:txBody>
          <a:bodyPr spcFirstLastPara="1" wrap="none" lIns="68580" tIns="34290" rIns="68580" bIns="34290">
            <a:prstTxWarp prst="textArchUp">
              <a:avLst/>
            </a:prstTxWarp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400" dirty="0" smtClean="0">
                <a:solidFill>
                  <a:schemeClr val="accent5"/>
                </a:solidFill>
              </a:rPr>
              <a:t>谢    谢</a:t>
            </a:r>
            <a:endParaRPr lang="zh-CN" altLang="en-US" sz="5400" dirty="0">
              <a:solidFill>
                <a:schemeClr val="accent5"/>
              </a:solidFill>
            </a:endParaRPr>
          </a:p>
        </p:txBody>
      </p:sp>
      <p:pic>
        <p:nvPicPr>
          <p:cNvPr id="44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05475" y="123825"/>
            <a:ext cx="32289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3" descr="fiel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76700"/>
            <a:ext cx="91836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14350"/>
            <a:ext cx="51339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10" descr="together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54300" y="3448050"/>
            <a:ext cx="4251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2" descr="C:\Users\Administrator\Desktop\兔子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76925" y="4352925"/>
            <a:ext cx="8001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84 -0.24838 C 0.03346 -0.25232 0.02799 -0.25787 0.02213 -0.2625 C 0.01888 -0.26505 0.01549 -0.26597 0.01237 -0.26783 C 0.0112 -0.26852 0.01041 -0.27084 0.00937 -0.27153 C 0.0082 -0.27222 -0.00065 -0.27477 -0.00143 -0.275 C -0.00834 -0.27732 -0.01393 -0.28079 -0.0211 -0.28195 C -0.02539 -0.28403 -0.02956 -0.28634 -0.03386 -0.28912 C -0.03711 -0.29097 -0.03867 -0.29005 -0.04167 -0.29259 C -0.04714 -0.29746 -0.05222 -0.30232 -0.05834 -0.30486 C -0.05925 -0.30602 -0.06016 -0.30764 -0.0612 -0.30857 C -0.06224 -0.30949 -0.06328 -0.30949 -0.06419 -0.31019 C -0.07031 -0.31644 -0.07513 -0.32384 -0.0819 -0.32801 C -0.08477 -0.3331 -0.08776 -0.33843 -0.09076 -0.34375 C -0.09232 -0.34676 -0.09479 -0.34699 -0.09662 -0.34908 C -0.09948 -0.35695 -0.10456 -0.36343 -0.10834 -0.37037 C -0.11406 -0.38056 -0.11979 -0.39074 -0.125 -0.40209 C -0.13268 -0.41829 -0.13607 -0.44236 -0.13972 -0.46204 C -0.14063 -0.47315 -0.14219 -0.4831 -0.14362 -0.49375 C -0.14388 -0.51945 -0.14102 -0.57824 -0.14753 -0.61389 C -0.15026 -0.65695 -0.14948 -0.69468 -0.16029 -0.7338 C -0.16224 -0.74028 -0.1638 -0.74954 -0.16628 -0.75509 C -0.17318 -0.7713 -0.16966 -0.76088 -0.175 -0.76921 C -0.17865 -0.77431 -0.18229 -0.78241 -0.18685 -0.78496 C -0.19935 -0.79259 -0.21068 -0.79584 -0.22409 -0.79746 C -0.25052 -0.8132 -0.28073 -0.79977 -0.30847 -0.7956 C -0.32891 -0.78334 -0.34271 -0.79769 -0.35847 -0.8132 C -0.36107 -0.81574 -0.36432 -0.81644 -0.36641 -0.82037 C -0.36979 -0.82639 -0.3724 -0.82871 -0.37709 -0.83079 C -0.38099 -0.83773 -0.38568 -0.83889 -0.38985 -0.84491 C -0.39375 -0.85093 -0.39714 -0.85371 -0.40169 -0.85903 C -0.40365 -0.86158 -0.40638 -0.86065 -0.40847 -0.86273 C -0.41472 -0.86875 -0.41745 -0.87199 -0.42422 -0.875 C -0.4293 -0.88102 -0.43594 -0.88287 -0.44193 -0.88565 C -0.45143 -0.89699 -0.48125 -0.89236 -0.48503 -0.89259 C -0.49518 -0.89884 -0.48386 -0.89259 -0.50951 -0.89259 C -0.55573 -0.89259 -0.60182 -0.89375 -0.64792 -0.89445 C -0.65742 -0.90023 -0.66589 -0.91088 -0.67539 -0.91736 C -0.67852 -0.91968 -0.68073 -0.92431 -0.68412 -0.92431 " pathEditMode="relative" rAng="0" ptsTypes="fffffffffffffffffffffffffffffffffffff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00" y="-33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1759 C -0.05638 0.01134 -0.05586 0.00416 -0.05938 -0.00463 C -0.06029 -0.00671 -0.06159 -0.0081 -0.0625 -0.01019 C -0.06706 -0.0206 -0.06836 -0.03033 -0.075 -0.03611 C -0.08464 -0.03033 -0.09271 -0.02685 -0.1 -0.01389 C -0.10195 -0.00324 -0.10039 0.00926 -0.10313 0.01944 C -0.10404 0.02291 -0.10938 0.02315 -0.10938 0.02338 C -0.11498 0.02199 -0.1207 0.02222 -0.12604 0.01944 C -0.12722 0.01875 -0.12761 0.01597 -0.12813 0.01389 C -0.13307 -0.00671 -0.12266 0.02407 -0.13333 -0.00463 C -0.13477 -0.00857 -0.13503 -0.01366 -0.13646 -0.01759 C -0.13867 -0.02338 -0.14154 -0.02847 -0.14375 -0.03426 C -0.1444 -0.03611 -0.14466 -0.03912 -0.14583 -0.03982 C -0.15013 -0.04236 -0.14805 -0.04051 -0.15208 -0.04537 C -0.16315 -0.04468 -0.17435 -0.04584 -0.18542 -0.04352 C -0.18672 -0.04329 -0.18724 -0.04005 -0.1875 -0.03796 C -0.18841 -0.02871 -0.18737 -0.01921 -0.18854 -0.01019 C -0.18906 -0.00579 -0.19128 -0.00278 -0.19271 0.00092 C -0.1957 0.00879 -0.19623 0.01643 -0.2 0.02315 C -0.20169 0.03241 -0.20534 0.0368 -0.21042 0.03981 C -0.21862 0.03773 -0.22214 0.03704 -0.22917 0.0287 C -0.23125 0.02616 -0.23542 0.02129 -0.23542 0.02153 C -0.23685 0.01759 -0.23815 0.01389 -0.23958 0.01018 C -0.24505 -0.00417 -0.24219 -0.02477 -0.25104 -0.03611 C -0.25404 -0.03982 -0.25599 -0.04028 -0.25938 -0.04167 C -0.26914 -0.04097 -0.27891 -0.04213 -0.28854 -0.03982 C -0.29219 -0.03889 -0.2918 -0.03056 -0.29271 -0.02685 C -0.29518 -0.0169 -0.29857 -0.01412 -0.30208 -0.00463 C -0.30352 -0.00093 -0.3043 0.0037 -0.30625 0.00648 C -0.31133 0.01342 -0.31693 0.01597 -0.32292 0.01944 C -0.32852 0.02268 -0.33281 0.03079 -0.33854 0.03426 C -0.34037 0.03403 -0.34974 0.0331 -0.35313 0.03055 C -0.35625 0.02824 -0.35768 0.025 -0.36146 0.025 " pathEditMode="relative" rAng="0" ptsTypes="ffffffffffffffffffffffffffffffffA">
                                      <p:cBhvr>
                                        <p:cTn id="5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0" y="-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4441737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4395788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人类利用能源的历程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199799" y="3507854"/>
            <a:ext cx="716020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Calibri" pitchFamily="34" charset="0"/>
              </a:rPr>
              <a:t>煤、石油、天然气是当今世界一次能源的三大支柱</a:t>
            </a:r>
            <a:r>
              <a:rPr lang="en-US" altLang="zh-CN" sz="2400" b="1" dirty="0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图片 17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yh475.jpg" descr="id:2147508809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4238" y="1776413"/>
            <a:ext cx="1930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yh476.jpg" descr="id:2147508816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60738" y="1846263"/>
            <a:ext cx="2085975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yh477.jpg" descr="id:2147508823;FounderCE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78550" y="1831975"/>
            <a:ext cx="2084388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4441737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4395788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人类利用能源的历程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043608" y="1758145"/>
            <a:ext cx="73326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zh-CN" sz="2400" b="1" dirty="0">
                <a:latin typeface="Calibri" pitchFamily="34" charset="0"/>
              </a:rPr>
              <a:t>能量与能源之间既有区别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又有联系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不可混为一谈</a:t>
            </a:r>
            <a:r>
              <a:rPr lang="en-US" altLang="zh-CN" sz="2400" b="1" dirty="0">
                <a:latin typeface="Calibri" pitchFamily="34" charset="0"/>
              </a:rPr>
              <a:t>.</a:t>
            </a:r>
            <a:endParaRPr lang="zh-CN" altLang="zh-CN" sz="24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438" y="838200"/>
            <a:ext cx="1547812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3112924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011488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能源的分类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892154" y="1707654"/>
            <a:ext cx="704120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Calibri" pitchFamily="34" charset="0"/>
              </a:rPr>
              <a:t>生活中使用的汽油是通过石油炼制而成的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而煤气不同于天然气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所以汽油和煤气是二次能源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石油和天然气是一次能源</a:t>
            </a:r>
            <a:r>
              <a:rPr lang="en-US" altLang="zh-CN" sz="2400" b="1" dirty="0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438" y="838200"/>
            <a:ext cx="1547812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3112924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6654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能源危机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419225" y="3201987"/>
            <a:ext cx="6726238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b="1">
                <a:latin typeface="Calibri" pitchFamily="34" charset="0"/>
              </a:rPr>
              <a:t>如果把全世界的能源消耗量折合成热值为</a:t>
            </a:r>
            <a:r>
              <a:rPr lang="en-US" altLang="zh-CN" sz="2000" b="1">
                <a:latin typeface="Calibri" pitchFamily="34" charset="0"/>
              </a:rPr>
              <a:t>2.93×10</a:t>
            </a:r>
            <a:r>
              <a:rPr lang="en-US" altLang="zh-CN" sz="2000" b="1" baseline="30000">
                <a:latin typeface="Calibri" pitchFamily="34" charset="0"/>
              </a:rPr>
              <a:t>7</a:t>
            </a:r>
            <a:r>
              <a:rPr lang="en-US" altLang="zh-CN" sz="2000" b="1">
                <a:latin typeface="Calibri" pitchFamily="34" charset="0"/>
              </a:rPr>
              <a:t> J/ kg</a:t>
            </a:r>
            <a:r>
              <a:rPr lang="zh-CN" altLang="zh-CN" sz="2000" b="1">
                <a:latin typeface="Calibri" pitchFamily="34" charset="0"/>
              </a:rPr>
              <a:t>的标准煤来计算</a:t>
            </a:r>
            <a:r>
              <a:rPr lang="en-US" altLang="zh-CN" sz="2000" b="1">
                <a:latin typeface="Calibri" pitchFamily="34" charset="0"/>
              </a:rPr>
              <a:t>,1950</a:t>
            </a:r>
            <a:r>
              <a:rPr lang="zh-CN" altLang="zh-CN" sz="2000" b="1">
                <a:latin typeface="Calibri" pitchFamily="34" charset="0"/>
              </a:rPr>
              <a:t>年为</a:t>
            </a:r>
            <a:r>
              <a:rPr lang="en-US" altLang="zh-CN" sz="2000" b="1">
                <a:latin typeface="Calibri" pitchFamily="34" charset="0"/>
              </a:rPr>
              <a:t>26</a:t>
            </a:r>
            <a:r>
              <a:rPr lang="zh-CN" altLang="zh-CN" sz="2000" b="1">
                <a:latin typeface="Calibri" pitchFamily="34" charset="0"/>
              </a:rPr>
              <a:t>亿吨</a:t>
            </a:r>
            <a:r>
              <a:rPr lang="en-US" altLang="zh-CN" sz="2000" b="1">
                <a:latin typeface="Calibri" pitchFamily="34" charset="0"/>
              </a:rPr>
              <a:t>,1987</a:t>
            </a:r>
            <a:r>
              <a:rPr lang="zh-CN" altLang="zh-CN" sz="2000" b="1">
                <a:latin typeface="Calibri" pitchFamily="34" charset="0"/>
              </a:rPr>
              <a:t>年为</a:t>
            </a:r>
            <a:r>
              <a:rPr lang="en-US" altLang="zh-CN" sz="2000" b="1">
                <a:latin typeface="Calibri" pitchFamily="34" charset="0"/>
              </a:rPr>
              <a:t>110</a:t>
            </a:r>
            <a:r>
              <a:rPr lang="zh-CN" altLang="zh-CN" sz="2000" b="1">
                <a:latin typeface="Calibri" pitchFamily="34" charset="0"/>
              </a:rPr>
              <a:t>多亿吨</a:t>
            </a:r>
            <a:r>
              <a:rPr lang="en-US" altLang="zh-CN" sz="2000" b="1">
                <a:latin typeface="Calibri" pitchFamily="34" charset="0"/>
              </a:rPr>
              <a:t>,2003</a:t>
            </a:r>
            <a:r>
              <a:rPr lang="zh-CN" altLang="zh-CN" sz="2000" b="1">
                <a:latin typeface="Calibri" pitchFamily="34" charset="0"/>
              </a:rPr>
              <a:t>年接近</a:t>
            </a:r>
            <a:r>
              <a:rPr lang="en-US" altLang="zh-CN" sz="2000" b="1">
                <a:latin typeface="Calibri" pitchFamily="34" charset="0"/>
              </a:rPr>
              <a:t>140</a:t>
            </a:r>
            <a:r>
              <a:rPr lang="zh-CN" altLang="zh-CN" sz="2000" b="1">
                <a:latin typeface="Calibri" pitchFamily="34" charset="0"/>
              </a:rPr>
              <a:t>亿吨</a:t>
            </a:r>
            <a:r>
              <a:rPr lang="en-US" altLang="zh-CN" sz="2000" b="1">
                <a:latin typeface="Calibri" pitchFamily="34" charset="0"/>
              </a:rPr>
              <a:t>,2007</a:t>
            </a:r>
            <a:r>
              <a:rPr lang="zh-CN" altLang="zh-CN" sz="2000" b="1">
                <a:latin typeface="Calibri" pitchFamily="34" charset="0"/>
              </a:rPr>
              <a:t>年达到</a:t>
            </a:r>
            <a:r>
              <a:rPr lang="en-US" altLang="zh-CN" sz="2000" b="1">
                <a:latin typeface="Calibri" pitchFamily="34" charset="0"/>
              </a:rPr>
              <a:t>160 </a:t>
            </a:r>
            <a:r>
              <a:rPr lang="zh-CN" altLang="zh-CN" sz="2000" b="1">
                <a:latin typeface="Calibri" pitchFamily="34" charset="0"/>
              </a:rPr>
              <a:t>亿吨</a:t>
            </a:r>
            <a:r>
              <a:rPr lang="en-US" altLang="zh-CN" sz="2000" b="1">
                <a:latin typeface="Calibri" pitchFamily="34" charset="0"/>
              </a:rPr>
              <a:t>.</a:t>
            </a:r>
            <a:endParaRPr lang="zh-CN" altLang="zh-CN" sz="2000" b="1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图片 9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YH478.EPS" descr="id:2147508897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3928" y="699542"/>
            <a:ext cx="2592288" cy="2421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885825" y="346075"/>
            <a:ext cx="7502525" cy="173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第二十章</a:t>
            </a:r>
          </a:p>
          <a:p>
            <a:pPr algn="ctr"/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能源与能量守恒定律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2673350" y="2171700"/>
            <a:ext cx="378618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开发新能源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513766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5087938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太阳能是永恒的动力之源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228551" y="2792412"/>
            <a:ext cx="6727825" cy="142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b="1" dirty="0">
                <a:latin typeface="Calibri" pitchFamily="34" charset="0"/>
              </a:rPr>
              <a:t>太阳是个炽热的气体星球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太阳大气的主要成分是氢</a:t>
            </a:r>
            <a:r>
              <a:rPr lang="en-US" altLang="zh-CN" sz="2000" b="1" dirty="0">
                <a:latin typeface="Calibri" pitchFamily="34" charset="0"/>
              </a:rPr>
              <a:t>(</a:t>
            </a:r>
            <a:r>
              <a:rPr lang="zh-CN" altLang="zh-CN" sz="2000" b="1" dirty="0">
                <a:latin typeface="Calibri" pitchFamily="34" charset="0"/>
              </a:rPr>
              <a:t>质量约占</a:t>
            </a:r>
            <a:r>
              <a:rPr lang="en-US" altLang="zh-CN" sz="2000" b="1" dirty="0">
                <a:latin typeface="Calibri" pitchFamily="34" charset="0"/>
              </a:rPr>
              <a:t>71%)</a:t>
            </a:r>
            <a:r>
              <a:rPr lang="zh-CN" altLang="zh-CN" sz="2000" b="1" dirty="0">
                <a:latin typeface="Calibri" pitchFamily="34" charset="0"/>
              </a:rPr>
              <a:t>与氦</a:t>
            </a:r>
            <a:r>
              <a:rPr lang="en-US" altLang="zh-CN" sz="2000" b="1" dirty="0">
                <a:latin typeface="Calibri" pitchFamily="34" charset="0"/>
              </a:rPr>
              <a:t>(</a:t>
            </a:r>
            <a:r>
              <a:rPr lang="zh-CN" altLang="zh-CN" sz="2000" b="1" dirty="0">
                <a:latin typeface="Calibri" pitchFamily="34" charset="0"/>
              </a:rPr>
              <a:t>质量约占</a:t>
            </a:r>
            <a:r>
              <a:rPr lang="en-US" altLang="zh-CN" sz="2000" b="1" dirty="0">
                <a:latin typeface="Calibri" pitchFamily="34" charset="0"/>
              </a:rPr>
              <a:t>27%).</a:t>
            </a:r>
            <a:r>
              <a:rPr lang="zh-CN" altLang="zh-CN" sz="2000" b="1" dirty="0">
                <a:latin typeface="Calibri" pitchFamily="34" charset="0"/>
              </a:rPr>
              <a:t>太阳由内向外依次由太阳核心、辐射层、对流层、太阳大气组成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438" y="838200"/>
            <a:ext cx="1547812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yh479.jpg" descr="id:2147509127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80112" y="484314"/>
            <a:ext cx="2376264" cy="2050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43949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35756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太阳能的利用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683568" y="1419622"/>
            <a:ext cx="781933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dirty="0">
                <a:latin typeface="Calibri" pitchFamily="34" charset="0"/>
              </a:rPr>
              <a:t>太阳能资源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不仅包括直接投射到地球表面上的太阳辐射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而且也包括像所有的化石燃料、水能、风能、海洋能、潮汐能等间接的太阳能资源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还应包括绿色植物的光合作用固定下来的能量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即生物质能</a:t>
            </a:r>
            <a:r>
              <a:rPr lang="en-US" altLang="zh-CN" sz="2400" b="1" dirty="0">
                <a:latin typeface="Calibri" pitchFamily="34" charset="0"/>
              </a:rPr>
              <a:t>.</a:t>
            </a:r>
            <a:r>
              <a:rPr lang="zh-CN" altLang="zh-CN" sz="2400" b="1" dirty="0">
                <a:latin typeface="Calibri" pitchFamily="34" charset="0"/>
              </a:rPr>
              <a:t>严格地说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除了地热能、核能、潮汐能以外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地球上所有其他能源全部来自太阳能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这是“广义太阳能”</a:t>
            </a:r>
            <a:r>
              <a:rPr lang="en-US" altLang="zh-CN" sz="2400" b="1" dirty="0">
                <a:latin typeface="Calibri" pitchFamily="34" charset="0"/>
              </a:rPr>
              <a:t>.</a:t>
            </a:r>
            <a:endParaRPr lang="zh-CN" altLang="zh-CN" sz="24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438" y="838200"/>
            <a:ext cx="1547812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724</Words>
  <Application>Microsoft Office PowerPoint</Application>
  <PresentationFormat>全屏显示(16:9)</PresentationFormat>
  <Paragraphs>59</Paragraphs>
  <Slides>22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User</cp:lastModifiedBy>
  <cp:revision>10</cp:revision>
  <dcterms:created xsi:type="dcterms:W3CDTF">2020-02-27T09:21:44Z</dcterms:created>
  <dcterms:modified xsi:type="dcterms:W3CDTF">2020-03-14T00:43:57Z</dcterms:modified>
</cp:coreProperties>
</file>