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  <p:sldMasterId id="2147483670" r:id="rId3"/>
  </p:sldMasterIdLst>
  <p:notesMasterIdLst>
    <p:notesMasterId r:id="rId26"/>
  </p:notesMasterIdLst>
  <p:handoutMasterIdLst>
    <p:handoutMasterId r:id="rId27"/>
  </p:handoutMasterIdLst>
  <p:sldIdLst>
    <p:sldId id="256" r:id="rId4"/>
    <p:sldId id="289" r:id="rId5"/>
    <p:sldId id="308" r:id="rId6"/>
    <p:sldId id="291" r:id="rId7"/>
    <p:sldId id="293" r:id="rId8"/>
    <p:sldId id="346" r:id="rId9"/>
    <p:sldId id="345" r:id="rId10"/>
    <p:sldId id="294" r:id="rId11"/>
    <p:sldId id="292" r:id="rId12"/>
    <p:sldId id="299" r:id="rId13"/>
    <p:sldId id="295" r:id="rId14"/>
    <p:sldId id="296" r:id="rId15"/>
    <p:sldId id="347" r:id="rId16"/>
    <p:sldId id="302" r:id="rId17"/>
    <p:sldId id="334" r:id="rId18"/>
    <p:sldId id="363" r:id="rId19"/>
    <p:sldId id="298" r:id="rId20"/>
    <p:sldId id="322" r:id="rId21"/>
    <p:sldId id="300" r:id="rId22"/>
    <p:sldId id="257" r:id="rId23"/>
    <p:sldId id="330" r:id="rId24"/>
    <p:sldId id="331" r:id="rId25"/>
  </p:sldIdLst>
  <p:sldSz cx="9144000" cy="5143500" type="screen16x9"/>
  <p:notesSz cx="9947275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16" y="-144"/>
      </p:cViewPr>
      <p:guideLst>
        <p:guide orient="horz" pos="158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714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68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/>
        </p:nvSpPr>
        <p:spPr>
          <a:xfrm>
            <a:off x="484292" y="-44503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导入新知</a:t>
            </a:r>
            <a:endParaRPr lang="zh-CN" altLang="en-US" sz="25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893"/>
            <a:ext cx="6858000" cy="12420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2019/9/9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Tm="0"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859"/>
            <a:ext cx="27432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  <a:pPr defTabSz="685800">
                <a:defRPr/>
              </a:pPr>
              <a:t>2019/9/9</a:t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859"/>
            <a:ext cx="41148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7859"/>
            <a:ext cx="27432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859"/>
            <a:ext cx="27432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  <a:pPr defTabSz="685800">
                <a:defRPr/>
              </a:pPr>
              <a:t>2019/9/9</a:t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859"/>
            <a:ext cx="41148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7859"/>
            <a:ext cx="27432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文本框 18"/>
          <p:cNvSpPr txBox="1"/>
          <p:nvPr userDrawn="1"/>
        </p:nvSpPr>
        <p:spPr>
          <a:xfrm>
            <a:off x="484292" y="-52454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素养目标</a:t>
            </a:r>
            <a:endParaRPr lang="zh-CN" altLang="en-US" sz="25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/>
        </p:nvSpPr>
        <p:spPr>
          <a:xfrm>
            <a:off x="484292" y="-44503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探究新知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"/>
          <p:cNvSpPr txBox="1"/>
          <p:nvPr userDrawn="1"/>
        </p:nvSpPr>
        <p:spPr>
          <a:xfrm>
            <a:off x="484292" y="-52454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巩固练习</a:t>
            </a:r>
            <a:endParaRPr lang="zh-CN" altLang="en-US" sz="25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"/>
          <p:cNvSpPr txBox="1"/>
          <p:nvPr userDrawn="1"/>
        </p:nvSpPr>
        <p:spPr>
          <a:xfrm>
            <a:off x="484292" y="-44503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课堂检测</a:t>
            </a:r>
            <a:endParaRPr lang="zh-CN" altLang="en-US" sz="25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/>
          <p:nvPr userDrawn="1"/>
        </p:nvSpPr>
        <p:spPr>
          <a:xfrm>
            <a:off x="484292" y="-12699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课堂小结</a:t>
            </a:r>
            <a:endParaRPr lang="zh-CN" altLang="en-US" sz="2500" b="1" dirty="0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/>
          <p:nvPr userDrawn="1"/>
        </p:nvSpPr>
        <p:spPr>
          <a:xfrm>
            <a:off x="484292" y="-12699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课后作业</a:t>
            </a:r>
            <a:endParaRPr lang="zh-CN" altLang="en-US" sz="2500" b="1" dirty="0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9970" y="44337"/>
            <a:ext cx="1080008" cy="42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线连接符 10"/>
          <p:cNvCxnSpPr/>
          <p:nvPr/>
        </p:nvCxnSpPr>
        <p:spPr>
          <a:xfrm>
            <a:off x="1588" y="407062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74"/>
          <p:cNvSpPr>
            <a:spLocks noChangeAspect="1" noEditPoints="1"/>
          </p:cNvSpPr>
          <p:nvPr/>
        </p:nvSpPr>
        <p:spPr bwMode="auto">
          <a:xfrm>
            <a:off x="96041" y="55536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607678" y="39633"/>
            <a:ext cx="1479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altLang="zh-CN" sz="2000" b="1" dirty="0" smtClean="0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22.1 </a:t>
            </a:r>
            <a:r>
              <a:rPr lang="zh-CN" altLang="en-US" sz="2000" b="1" dirty="0" smtClean="0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能源</a:t>
            </a:r>
            <a:r>
              <a:rPr lang="en-US" altLang="zh-CN" sz="2000" b="1" dirty="0" smtClean="0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endParaRPr lang="zh-CN" altLang="en-US" sz="2000" b="1" dirty="0">
              <a:solidFill>
                <a:srgbClr val="F07474">
                  <a:lumMod val="50000"/>
                </a:srgb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65282" y="4786685"/>
            <a:ext cx="8881099" cy="356815"/>
            <a:chOff x="265282" y="4786685"/>
            <a:chExt cx="8881099" cy="356815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566" y="4786685"/>
              <a:ext cx="356815" cy="35681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265282" y="5051419"/>
              <a:ext cx="8623906" cy="1"/>
            </a:xfrm>
            <a:prstGeom prst="line">
              <a:avLst/>
            </a:prstGeom>
            <a:noFill/>
            <a:ln w="28575" cap="flat" cmpd="sng" algn="ctr">
              <a:solidFill>
                <a:srgbClr val="FFC000">
                  <a:lumMod val="60000"/>
                  <a:lumOff val="40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直接连接符 14"/>
            <p:cNvCxnSpPr/>
            <p:nvPr userDrawn="1"/>
          </p:nvCxnSpPr>
          <p:spPr>
            <a:xfrm flipH="1" flipV="1">
              <a:off x="265282" y="5011664"/>
              <a:ext cx="8592469" cy="0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530" indent="-21463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9970" y="44337"/>
            <a:ext cx="1080008" cy="42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265282" y="4786685"/>
            <a:ext cx="8881099" cy="356815"/>
            <a:chOff x="265282" y="4786685"/>
            <a:chExt cx="8881099" cy="356815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566" y="4786685"/>
              <a:ext cx="356815" cy="35681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265282" y="5051419"/>
              <a:ext cx="8623906" cy="1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 userDrawn="1"/>
          </p:nvCxnSpPr>
          <p:spPr>
            <a:xfrm flipH="1" flipV="1">
              <a:off x="265282" y="5011664"/>
              <a:ext cx="8592469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"/>
          <p:cNvSpPr txBox="1">
            <a:spLocks noChangeArrowheads="1"/>
          </p:cNvSpPr>
          <p:nvPr userDrawn="1"/>
        </p:nvSpPr>
        <p:spPr bwMode="auto">
          <a:xfrm>
            <a:off x="6607678" y="39633"/>
            <a:ext cx="1479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altLang="zh-CN" sz="2000" b="1" dirty="0" smtClean="0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22.1 </a:t>
            </a:r>
            <a:r>
              <a:rPr lang="zh-CN" altLang="en-US" sz="2000" b="1" dirty="0" smtClean="0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能源</a:t>
            </a:r>
            <a:r>
              <a:rPr lang="en-US" altLang="zh-CN" sz="2000" b="1" dirty="0" smtClean="0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endParaRPr lang="zh-CN" altLang="en-US" sz="2000" b="1" dirty="0">
              <a:solidFill>
                <a:srgbClr val="F07474">
                  <a:lumMod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530" indent="-21463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69136" y="977699"/>
            <a:ext cx="8256905" cy="2765425"/>
          </a:xfrm>
        </p:spPr>
        <p:txBody>
          <a:bodyPr>
            <a:no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第二十二章  能</a:t>
            </a:r>
            <a:r>
              <a:rPr lang="zh-CN" altLang="en-US" sz="4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源与可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持续发展</a:t>
            </a:r>
            <a:b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b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  能源 </a:t>
            </a: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4758" y="18437"/>
            <a:ext cx="1321424" cy="52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29262" y="-2726"/>
            <a:ext cx="3561908" cy="435611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173640" y="257"/>
            <a:ext cx="33386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人教</a:t>
            </a:r>
            <a:r>
              <a:rPr lang="zh-CN" altLang="en-US" sz="2000" b="1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版 物理 </a:t>
            </a:r>
            <a:r>
              <a:rPr lang="zh-CN" altLang="en-US" sz="2000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九</a:t>
            </a:r>
            <a:r>
              <a:rPr lang="zh-CN" altLang="en-US" sz="2000" b="1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年级 下册</a:t>
            </a:r>
            <a:endParaRPr lang="zh-CN" altLang="en-US" sz="2000" b="1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矩形 4"/>
          <p:cNvSpPr/>
          <p:nvPr/>
        </p:nvSpPr>
        <p:spPr>
          <a:xfrm>
            <a:off x="1021795" y="3297805"/>
            <a:ext cx="415209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使用电能的优点是什么？</a:t>
            </a:r>
          </a:p>
        </p:txBody>
      </p:sp>
      <p:sp>
        <p:nvSpPr>
          <p:cNvPr id="37894" name="矩形 5"/>
          <p:cNvSpPr/>
          <p:nvPr/>
        </p:nvSpPr>
        <p:spPr>
          <a:xfrm>
            <a:off x="300673" y="1280292"/>
            <a:ext cx="8541544" cy="16842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我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们生活中的电能是由发电机发出的。发电机将风能、水能、太阳能、地热能、核能等转化为电能，通过导线输送到千家万户，再转化成光能、内能、机械能等其他形式的能。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895" name="矩形 6"/>
          <p:cNvSpPr/>
          <p:nvPr/>
        </p:nvSpPr>
        <p:spPr>
          <a:xfrm>
            <a:off x="3424515" y="4024041"/>
            <a:ext cx="307007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便于输送和转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化。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318861" y="712444"/>
            <a:ext cx="4317206" cy="3832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5400000" scaled="1"/>
            <a:tileRect/>
          </a:gradFill>
          <a:ln w="28575" cap="flat" cmpd="sng">
            <a:solidFill>
              <a:srgbClr val="EAEAEA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8E163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电能是怎么来的</a:t>
            </a:r>
            <a:r>
              <a:rPr lang="zh-CN" altLang="en-US" sz="2400" dirty="0">
                <a:solidFill>
                  <a:srgbClr val="8E163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</a:p>
        </p:txBody>
      </p:sp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ldLvl="0"/>
      <p:bldP spid="37894" grpId="0" bldLvl="0" animBg="1"/>
      <p:bldP spid="3789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24" y="1108207"/>
            <a:ext cx="4783029" cy="3412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矩形 57"/>
          <p:cNvSpPr/>
          <p:nvPr/>
        </p:nvSpPr>
        <p:spPr>
          <a:xfrm>
            <a:off x="4973053" y="1129128"/>
            <a:ext cx="3961130" cy="34150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如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果把全世界的能源消耗量折合成热值为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2.93×10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J/kg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的标准煤来计算，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1950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年为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26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亿吨，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1987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年为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110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多亿吨，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2003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年接近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140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亿吨，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2007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年达到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160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亿吨。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76097" y="489385"/>
            <a:ext cx="4785360" cy="463550"/>
            <a:chOff x="4360" y="888"/>
            <a:chExt cx="7536" cy="730"/>
          </a:xfrm>
        </p:grpSpPr>
        <p:grpSp>
          <p:nvGrpSpPr>
            <p:cNvPr id="8200" name="组合 18"/>
            <p:cNvGrpSpPr/>
            <p:nvPr/>
          </p:nvGrpSpPr>
          <p:grpSpPr bwMode="auto">
            <a:xfrm>
              <a:off x="4360" y="946"/>
              <a:ext cx="2343" cy="672"/>
              <a:chOff x="2004695" y="686607"/>
              <a:chExt cx="1983740" cy="570436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2005542" y="686607"/>
                <a:ext cx="1893147" cy="555157"/>
              </a:xfrm>
              <a:prstGeom prst="roundRect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100"/>
              </a:p>
            </p:txBody>
          </p:sp>
          <p:sp>
            <p:nvSpPr>
              <p:cNvPr id="30737" name="矩形 1"/>
              <p:cNvSpPr>
                <a:spLocks noChangeArrowheads="1"/>
              </p:cNvSpPr>
              <p:nvPr/>
            </p:nvSpPr>
            <p:spPr bwMode="auto">
              <a:xfrm>
                <a:off x="2004695" y="740934"/>
                <a:ext cx="1983740" cy="5161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2400" dirty="0">
                    <a:solidFill>
                      <a:sysClr val="window" lastClr="CAEACE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知识点 </a:t>
                </a:r>
                <a:r>
                  <a:rPr lang="en-US" altLang="zh-CN" sz="2400" b="1" dirty="0">
                    <a:solidFill>
                      <a:sysClr val="window" lastClr="CAEACE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endParaRPr lang="zh-CN" altLang="en-US" sz="2400" b="1" dirty="0">
                  <a:solidFill>
                    <a:sysClr val="window" lastClr="CAEACE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2" name="矩形 4"/>
            <p:cNvSpPr>
              <a:spLocks noChangeArrowheads="1"/>
            </p:cNvSpPr>
            <p:nvPr/>
          </p:nvSpPr>
          <p:spPr bwMode="auto">
            <a:xfrm>
              <a:off x="7026" y="888"/>
              <a:ext cx="4870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  <a:defRPr/>
              </a:pPr>
              <a:r>
                <a:rPr lang="zh-CN" alt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21世纪的能源趋势</a:t>
              </a:r>
              <a:endPara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3"/>
          <p:cNvSpPr txBox="1"/>
          <p:nvPr/>
        </p:nvSpPr>
        <p:spPr>
          <a:xfrm>
            <a:off x="220504" y="508833"/>
            <a:ext cx="844343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化</a:t>
            </a:r>
            <a:r>
              <a:rPr lang="zh-CN" altLang="en-US" sz="24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石能源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是现代人类文明所需的主要能源。由于其属于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不可再生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的资源，所以总有使用殆尽的一天。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228" name="矩形 8"/>
          <p:cNvSpPr/>
          <p:nvPr/>
        </p:nvSpPr>
        <p:spPr>
          <a:xfrm>
            <a:off x="4778220" y="1523861"/>
            <a:ext cx="3974783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且在开采化石能源的过程中对环境的破坏也十分严重。所以开发新能源、更好地利用已知能源是全球范围的重要课题。</a:t>
            </a:r>
          </a:p>
        </p:txBody>
      </p:sp>
      <p:sp>
        <p:nvSpPr>
          <p:cNvPr id="52229" name="矩形 8"/>
          <p:cNvSpPr/>
          <p:nvPr/>
        </p:nvSpPr>
        <p:spPr>
          <a:xfrm>
            <a:off x="323060" y="3900499"/>
            <a:ext cx="85344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20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世纪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年代，科学家发明了可以控制核能释放的装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置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核反应堆，拉开了以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核能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为代表的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新能源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利用的序幕。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862" y="1736245"/>
            <a:ext cx="4314190" cy="21221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1770" y="562610"/>
            <a:ext cx="6221095" cy="3369945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-8255" y="740410"/>
            <a:ext cx="2336165" cy="746760"/>
          </a:xfrm>
          <a:prstGeom prst="wedgeEllipseCallout">
            <a:avLst>
              <a:gd name="adj1" fmla="val 35974"/>
              <a:gd name="adj2" fmla="val 122278"/>
            </a:avLst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核反应堆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200025" y="3606165"/>
            <a:ext cx="3173730" cy="1442720"/>
          </a:xfrm>
          <a:prstGeom prst="wedgeRoundRectCallout">
            <a:avLst>
              <a:gd name="adj1" fmla="val 43977"/>
              <a:gd name="adj2" fmla="val -755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水在核反应堆中心循环流动，吸收在核反应中产生的热量，并将这部分内能传递给蒸汽发生器内的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水。</a:t>
            </a:r>
            <a:endParaRPr lang="zh-CN" alt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3533775" y="4032885"/>
            <a:ext cx="3362960" cy="1016000"/>
          </a:xfrm>
          <a:prstGeom prst="wedgeEllipseCallout">
            <a:avLst>
              <a:gd name="adj1" fmla="val -23848"/>
              <a:gd name="adj2" fmla="val -172687"/>
            </a:avLst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吸收了热量的水汽化变成蒸</a:t>
            </a:r>
            <a:r>
              <a:rPr lang="zh-CN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汽。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458253" y="461212"/>
            <a:ext cx="3958508" cy="495548"/>
            <a:chOff x="2506980" y="579256"/>
            <a:chExt cx="3958508" cy="495548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核能发电的原理</a:t>
              </a:r>
            </a:p>
          </p:txBody>
        </p:sp>
      </p:grpSp>
      <p:sp>
        <p:nvSpPr>
          <p:cNvPr id="7" name="圆角矩形标注 6"/>
          <p:cNvSpPr/>
          <p:nvPr/>
        </p:nvSpPr>
        <p:spPr>
          <a:xfrm>
            <a:off x="7428865" y="1569720"/>
            <a:ext cx="1573530" cy="2978150"/>
          </a:xfrm>
          <a:prstGeom prst="wedgeRoundRectCallout">
            <a:avLst>
              <a:gd name="adj1" fmla="val -108555"/>
              <a:gd name="adj2" fmla="val -183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蒸汽推动发电机运转</a:t>
            </a:r>
            <a:r>
              <a:rPr lang="zh-CN" alt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，将发电机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的机械能转化为电</a:t>
            </a:r>
            <a:r>
              <a:rPr lang="zh-CN" alt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能。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9" name="组合 52228"/>
          <p:cNvGrpSpPr/>
          <p:nvPr/>
        </p:nvGrpSpPr>
        <p:grpSpPr>
          <a:xfrm>
            <a:off x="283051" y="1998160"/>
            <a:ext cx="2674144" cy="722710"/>
            <a:chOff x="0" y="0"/>
            <a:chExt cx="2246" cy="607"/>
          </a:xfrm>
        </p:grpSpPr>
        <p:pic>
          <p:nvPicPr>
            <p:cNvPr id="52230" name="矩形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246" cy="6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31" name="文本框 52230"/>
            <p:cNvSpPr txBox="1"/>
            <p:nvPr/>
          </p:nvSpPr>
          <p:spPr>
            <a:xfrm>
              <a:off x="35" y="58"/>
              <a:ext cx="2177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1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不造成空气污染</a:t>
              </a:r>
            </a:p>
          </p:txBody>
        </p:sp>
      </p:grpSp>
      <p:grpSp>
        <p:nvGrpSpPr>
          <p:cNvPr id="52232" name="组合 52231"/>
          <p:cNvGrpSpPr/>
          <p:nvPr/>
        </p:nvGrpSpPr>
        <p:grpSpPr>
          <a:xfrm>
            <a:off x="283051" y="2537513"/>
            <a:ext cx="2674144" cy="740569"/>
            <a:chOff x="0" y="0"/>
            <a:chExt cx="2246" cy="622"/>
          </a:xfrm>
        </p:grpSpPr>
        <p:pic>
          <p:nvPicPr>
            <p:cNvPr id="52233" name="矩形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246" cy="6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34" name="文本框 52233"/>
            <p:cNvSpPr txBox="1"/>
            <p:nvPr/>
          </p:nvSpPr>
          <p:spPr>
            <a:xfrm>
              <a:off x="35" y="58"/>
              <a:ext cx="2177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1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不排放</a:t>
              </a:r>
              <a:r>
                <a:rPr lang="en-US" altLang="zh-CN" sz="2100" b="1">
                  <a:solidFill>
                    <a:srgbClr val="000000"/>
                  </a:solidFill>
                  <a:ea typeface="宋体" panose="02010600030101010101" pitchFamily="2" charset="-122"/>
                </a:rPr>
                <a:t>CO</a:t>
              </a:r>
              <a:r>
                <a:rPr lang="en-US" altLang="zh-CN" sz="2100" b="1" baseline="-25000">
                  <a:solidFill>
                    <a:srgbClr val="000000"/>
                  </a:solidFill>
                  <a:ea typeface="宋体" panose="02010600030101010101" pitchFamily="2" charset="-122"/>
                </a:rPr>
                <a:t>2</a:t>
              </a:r>
              <a:endParaRPr lang="zh-CN" altLang="en-US" sz="2100" b="1" baseline="-2500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2235" name="组合 52234"/>
          <p:cNvGrpSpPr/>
          <p:nvPr/>
        </p:nvGrpSpPr>
        <p:grpSpPr>
          <a:xfrm>
            <a:off x="283051" y="3091154"/>
            <a:ext cx="2674144" cy="721519"/>
            <a:chOff x="0" y="0"/>
            <a:chExt cx="2246" cy="606"/>
          </a:xfrm>
        </p:grpSpPr>
        <p:pic>
          <p:nvPicPr>
            <p:cNvPr id="52236" name="矩形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46" cy="6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37" name="文本框 52236"/>
            <p:cNvSpPr txBox="1"/>
            <p:nvPr/>
          </p:nvSpPr>
          <p:spPr>
            <a:xfrm>
              <a:off x="35" y="47"/>
              <a:ext cx="2177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1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消耗核能源少</a:t>
              </a:r>
              <a:endParaRPr lang="zh-CN" altLang="en-US" sz="2100" b="1" baseline="-25000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2238" name="组合 52237"/>
          <p:cNvGrpSpPr/>
          <p:nvPr/>
        </p:nvGrpSpPr>
        <p:grpSpPr>
          <a:xfrm>
            <a:off x="283051" y="3630507"/>
            <a:ext cx="2674144" cy="722709"/>
            <a:chOff x="0" y="0"/>
            <a:chExt cx="2246" cy="607"/>
          </a:xfrm>
        </p:grpSpPr>
        <p:pic>
          <p:nvPicPr>
            <p:cNvPr id="52239" name="矩形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46" cy="6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40" name="文本框 52239"/>
            <p:cNvSpPr txBox="1"/>
            <p:nvPr/>
          </p:nvSpPr>
          <p:spPr>
            <a:xfrm>
              <a:off x="35" y="47"/>
              <a:ext cx="2177" cy="4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1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发电成本低</a:t>
              </a:r>
              <a:endParaRPr lang="zh-CN" altLang="en-US" sz="2100" b="1" baseline="-25000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2241" name="组合 52240"/>
          <p:cNvGrpSpPr/>
          <p:nvPr/>
        </p:nvGrpSpPr>
        <p:grpSpPr>
          <a:xfrm>
            <a:off x="6302851" y="1998398"/>
            <a:ext cx="2674144" cy="777478"/>
            <a:chOff x="0" y="0"/>
            <a:chExt cx="2246" cy="653"/>
          </a:xfrm>
        </p:grpSpPr>
        <p:pic>
          <p:nvPicPr>
            <p:cNvPr id="52242" name="矩形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246" cy="6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43" name="文本框 52242"/>
            <p:cNvSpPr txBox="1"/>
            <p:nvPr/>
          </p:nvSpPr>
          <p:spPr>
            <a:xfrm>
              <a:off x="35" y="70"/>
              <a:ext cx="2177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1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产生放射性废料</a:t>
              </a:r>
              <a:endParaRPr lang="zh-CN" altLang="en-US" sz="2100" b="1" baseline="-25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2244" name="组合 52243"/>
          <p:cNvGrpSpPr/>
          <p:nvPr/>
        </p:nvGrpSpPr>
        <p:grpSpPr>
          <a:xfrm>
            <a:off x="6302851" y="2537751"/>
            <a:ext cx="2674144" cy="777479"/>
            <a:chOff x="0" y="0"/>
            <a:chExt cx="2246" cy="653"/>
          </a:xfrm>
        </p:grpSpPr>
        <p:pic>
          <p:nvPicPr>
            <p:cNvPr id="52245" name="矩形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246" cy="6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46" name="文本框 52245"/>
            <p:cNvSpPr txBox="1"/>
            <p:nvPr/>
          </p:nvSpPr>
          <p:spPr>
            <a:xfrm>
              <a:off x="35" y="70"/>
              <a:ext cx="2177" cy="4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1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排热量大</a:t>
              </a:r>
              <a:endParaRPr lang="zh-CN" altLang="en-US" sz="2100" b="1" baseline="-25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2247" name="组合 52246"/>
          <p:cNvGrpSpPr/>
          <p:nvPr/>
        </p:nvGrpSpPr>
        <p:grpSpPr>
          <a:xfrm>
            <a:off x="6302851" y="3077105"/>
            <a:ext cx="2674144" cy="782240"/>
            <a:chOff x="0" y="0"/>
            <a:chExt cx="2246" cy="657"/>
          </a:xfrm>
        </p:grpSpPr>
        <p:pic>
          <p:nvPicPr>
            <p:cNvPr id="52248" name="矩形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2246" cy="6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49" name="文本框 52248"/>
            <p:cNvSpPr txBox="1"/>
            <p:nvPr/>
          </p:nvSpPr>
          <p:spPr>
            <a:xfrm>
              <a:off x="35" y="71"/>
              <a:ext cx="2177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1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建厂成本大</a:t>
              </a:r>
              <a:endParaRPr lang="zh-CN" altLang="en-US" sz="2100" b="1" baseline="-25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2250" name="组合 52249"/>
          <p:cNvGrpSpPr/>
          <p:nvPr/>
        </p:nvGrpSpPr>
        <p:grpSpPr>
          <a:xfrm>
            <a:off x="6302851" y="3616457"/>
            <a:ext cx="2674144" cy="782241"/>
            <a:chOff x="0" y="0"/>
            <a:chExt cx="2246" cy="657"/>
          </a:xfrm>
        </p:grpSpPr>
        <p:pic>
          <p:nvPicPr>
            <p:cNvPr id="52251" name="矩形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2246" cy="6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52" name="文本框 52251"/>
            <p:cNvSpPr txBox="1"/>
            <p:nvPr/>
          </p:nvSpPr>
          <p:spPr>
            <a:xfrm>
              <a:off x="35" y="71"/>
              <a:ext cx="2177" cy="4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1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核泄漏污染大</a:t>
              </a:r>
              <a:endParaRPr lang="zh-CN" altLang="en-US" sz="2100" b="1" baseline="-25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284497" y="490670"/>
            <a:ext cx="3958508" cy="495548"/>
            <a:chOff x="2506980" y="579256"/>
            <a:chExt cx="3958508" cy="49554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矩形 37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核能发电的利弊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3550" y="1259205"/>
            <a:ext cx="3299460" cy="33331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4465" y="1262380"/>
            <a:ext cx="27927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核能发电的优点</a:t>
            </a:r>
          </a:p>
        </p:txBody>
      </p:sp>
      <p:sp>
        <p:nvSpPr>
          <p:cNvPr id="7" name="矩形 6"/>
          <p:cNvSpPr/>
          <p:nvPr/>
        </p:nvSpPr>
        <p:spPr>
          <a:xfrm>
            <a:off x="6243320" y="1262380"/>
            <a:ext cx="27927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核能发电的弊端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265" y="782955"/>
            <a:ext cx="806958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为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防止化石燃料枯竭后出现能源危机，同学们就利用和开发能源的问题展开了热烈讨论，你认为错误的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是（       ）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积极研究和寻找新能源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减少工农业能源用量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用超导体送电，减少输电过程中的能量损失，提高输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</a:t>
            </a:r>
            <a:endParaRPr lang="en-US" altLang="zh-CN" sz="2400" b="1" dirty="0" smtClean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效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率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研究使煤充分燃烧以减少热量损失的措施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7502496" y="1435134"/>
            <a:ext cx="44172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4949" y="1470657"/>
            <a:ext cx="8508715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（2019•铜仁）以下各种形式的能源，属于二次能源的是（　　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A．水能           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B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．风能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C．太阳能       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D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．电能 </a:t>
            </a:r>
          </a:p>
        </p:txBody>
      </p:sp>
      <p:grpSp>
        <p:nvGrpSpPr>
          <p:cNvPr id="27" name="组合 3"/>
          <p:cNvGrpSpPr/>
          <p:nvPr/>
        </p:nvGrpSpPr>
        <p:grpSpPr bwMode="auto">
          <a:xfrm>
            <a:off x="3371850" y="607816"/>
            <a:ext cx="1879997" cy="474345"/>
            <a:chOff x="497257" y="753279"/>
            <a:chExt cx="1881032" cy="475146"/>
          </a:xfrm>
        </p:grpSpPr>
        <p:grpSp>
          <p:nvGrpSpPr>
            <p:cNvPr id="28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30" name="缺角矩形 18"/>
              <p:cNvSpPr>
                <a:spLocks noChangeArrowheads="1"/>
              </p:cNvSpPr>
              <p:nvPr/>
            </p:nvSpPr>
            <p:spPr bwMode="auto">
              <a:xfrm>
                <a:off x="347066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8BBB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缺角矩形 19"/>
              <p:cNvSpPr>
                <a:spLocks noChangeArrowheads="1"/>
              </p:cNvSpPr>
              <p:nvPr/>
            </p:nvSpPr>
            <p:spPr bwMode="auto">
              <a:xfrm>
                <a:off x="392662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FD9F00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缺角矩形 20"/>
              <p:cNvSpPr>
                <a:spLocks noChangeArrowheads="1"/>
              </p:cNvSpPr>
              <p:nvPr/>
            </p:nvSpPr>
            <p:spPr bwMode="auto">
              <a:xfrm>
                <a:off x="4382584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B050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缺角矩形 7"/>
              <p:cNvSpPr>
                <a:spLocks noChangeArrowheads="1"/>
              </p:cNvSpPr>
              <p:nvPr/>
            </p:nvSpPr>
            <p:spPr bwMode="auto">
              <a:xfrm>
                <a:off x="301470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E72424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51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7" tIns="45718" rIns="91437" bIns="45718">
              <a:spAutoFit/>
            </a:bodyPr>
            <a:lstStyle/>
            <a:p>
              <a:pPr algn="dist" defTabSz="1219200">
                <a:buFont typeface="Arial" panose="020B0604020202020204" pitchFamily="34" charset="0"/>
                <a:buNone/>
              </a:pPr>
              <a:r>
                <a:rPr lang="zh-CN" altLang="en-US" sz="2500" b="1">
                  <a:solidFill>
                    <a:sysClr val="window" lastClr="CAEAC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连接中考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110740" y="351980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192260" y="1679257"/>
            <a:ext cx="1368559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3150235" y="2771775"/>
            <a:ext cx="4726305" cy="1362710"/>
          </a:xfrm>
          <a:prstGeom prst="wedgeRoundRectCallout">
            <a:avLst>
              <a:gd name="adj1" fmla="val 31150"/>
              <a:gd name="adj2" fmla="val -107129"/>
              <a:gd name="adj3" fmla="val 16667"/>
            </a:avLst>
          </a:prstGeom>
          <a:solidFill>
            <a:srgbClr val="FFFFFF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不能从自然界直接获取，必须通过一次能源的消耗才能得到的能源叫二次能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源。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86424" y="2248555"/>
            <a:ext cx="4443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0" grpId="1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035" y="-135758"/>
            <a:ext cx="21431" cy="14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Rectangle 4"/>
          <p:cNvSpPr/>
          <p:nvPr/>
        </p:nvSpPr>
        <p:spPr>
          <a:xfrm>
            <a:off x="648616" y="1207045"/>
            <a:ext cx="8880634" cy="173164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下列能源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中，不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属于一次能源的是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能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	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风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能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	</a:t>
            </a:r>
            <a:endParaRPr lang="en-US" altLang="zh-CN" sz="2400" b="1" dirty="0" smtClean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核能	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水能</a:t>
            </a:r>
          </a:p>
        </p:txBody>
      </p:sp>
      <p:sp>
        <p:nvSpPr>
          <p:cNvPr id="54276" name="Rectangle 5"/>
          <p:cNvSpPr/>
          <p:nvPr/>
        </p:nvSpPr>
        <p:spPr>
          <a:xfrm>
            <a:off x="673381" y="2939962"/>
            <a:ext cx="8616315" cy="4387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下列能源中，属于化石能源的是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       ）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4277" name="Rectangle 6"/>
          <p:cNvSpPr/>
          <p:nvPr/>
        </p:nvSpPr>
        <p:spPr>
          <a:xfrm>
            <a:off x="648616" y="3363252"/>
            <a:ext cx="7850029" cy="117729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柴草	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树木        </a:t>
            </a:r>
            <a:endParaRPr lang="en-US" altLang="zh-CN" sz="2400" b="1" dirty="0" smtClean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石油	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地热能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4280" name="TextBox 11"/>
          <p:cNvSpPr txBox="1"/>
          <p:nvPr/>
        </p:nvSpPr>
        <p:spPr>
          <a:xfrm>
            <a:off x="5746506" y="1334169"/>
            <a:ext cx="44172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281" name="TextBox 12"/>
          <p:cNvSpPr txBox="1"/>
          <p:nvPr/>
        </p:nvSpPr>
        <p:spPr>
          <a:xfrm>
            <a:off x="5722889" y="290349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24" name="组合 1"/>
          <p:cNvGrpSpPr>
            <a:grpSpLocks noChangeAspect="1"/>
          </p:cNvGrpSpPr>
          <p:nvPr/>
        </p:nvGrpSpPr>
        <p:grpSpPr>
          <a:xfrm>
            <a:off x="3219133" y="515435"/>
            <a:ext cx="2411412" cy="450850"/>
            <a:chOff x="3564387" y="597378"/>
            <a:chExt cx="2247990" cy="419195"/>
          </a:xfrm>
        </p:grpSpPr>
        <p:sp>
          <p:nvSpPr>
            <p:cNvPr id="26" name="缺角矩形 25"/>
            <p:cNvSpPr/>
            <p:nvPr/>
          </p:nvSpPr>
          <p:spPr>
            <a:xfrm rot="3000000">
              <a:off x="4021489" y="597564"/>
              <a:ext cx="419195" cy="418816"/>
            </a:xfrm>
            <a:prstGeom prst="plaque">
              <a:avLst/>
            </a:prstGeom>
            <a:solidFill>
              <a:srgbClr val="00B9F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7" name="缺角矩形 26"/>
            <p:cNvSpPr/>
            <p:nvPr/>
          </p:nvSpPr>
          <p:spPr>
            <a:xfrm rot="3000000">
              <a:off x="4478782" y="597565"/>
              <a:ext cx="419195" cy="418815"/>
            </a:xfrm>
            <a:prstGeom prst="plaque">
              <a:avLst/>
            </a:prstGeom>
            <a:solidFill>
              <a:srgbClr val="FFBF53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8" name="缺角矩形 27"/>
            <p:cNvSpPr/>
            <p:nvPr/>
          </p:nvSpPr>
          <p:spPr>
            <a:xfrm rot="3000000">
              <a:off x="4936077" y="597564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9" name="缺角矩形 28"/>
            <p:cNvSpPr/>
            <p:nvPr/>
          </p:nvSpPr>
          <p:spPr>
            <a:xfrm rot="3000000">
              <a:off x="3564194" y="597565"/>
              <a:ext cx="419195" cy="418815"/>
            </a:xfrm>
            <a:prstGeom prst="plaque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0" name="缺角矩形 29"/>
            <p:cNvSpPr/>
            <p:nvPr/>
          </p:nvSpPr>
          <p:spPr>
            <a:xfrm rot="3000000">
              <a:off x="5393369" y="597565"/>
              <a:ext cx="419195" cy="418815"/>
            </a:xfrm>
            <a:prstGeom prst="plaque">
              <a:avLst/>
            </a:prstGeom>
            <a:solidFill>
              <a:srgbClr val="FFBF5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31" name="TextBox 15"/>
          <p:cNvSpPr txBox="1"/>
          <p:nvPr/>
        </p:nvSpPr>
        <p:spPr>
          <a:xfrm>
            <a:off x="3184208" y="472572"/>
            <a:ext cx="2479675" cy="47705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2500" b="1" dirty="0">
                <a:solidFill>
                  <a:sysClr val="window" lastClr="CAEAC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2500" b="1" dirty="0">
              <a:solidFill>
                <a:sysClr val="window" lastClr="CAEAC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542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9507" y="1201979"/>
            <a:ext cx="8674493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下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列关于能源的说法，正确的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是（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A．风能是不可再生能源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B．太阳能、水能是二次能源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C．人类已建成的核电站是利用核聚变发电的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D．化石能源的大量使用造成了酸雨、雾霾等环境问题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32282" y="1334997"/>
            <a:ext cx="4443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  <p:grpSp>
        <p:nvGrpSpPr>
          <p:cNvPr id="18" name="组合 1"/>
          <p:cNvGrpSpPr>
            <a:grpSpLocks noChangeAspect="1"/>
          </p:cNvGrpSpPr>
          <p:nvPr/>
        </p:nvGrpSpPr>
        <p:grpSpPr>
          <a:xfrm>
            <a:off x="3219133" y="515435"/>
            <a:ext cx="2411412" cy="450850"/>
            <a:chOff x="3564387" y="597378"/>
            <a:chExt cx="2247990" cy="419195"/>
          </a:xfrm>
        </p:grpSpPr>
        <p:sp>
          <p:nvSpPr>
            <p:cNvPr id="19" name="缺角矩形 18"/>
            <p:cNvSpPr/>
            <p:nvPr/>
          </p:nvSpPr>
          <p:spPr>
            <a:xfrm rot="3000000">
              <a:off x="4021489" y="597564"/>
              <a:ext cx="419195" cy="418816"/>
            </a:xfrm>
            <a:prstGeom prst="plaque">
              <a:avLst/>
            </a:prstGeom>
            <a:solidFill>
              <a:srgbClr val="00B9F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0" name="缺角矩形 19"/>
            <p:cNvSpPr/>
            <p:nvPr/>
          </p:nvSpPr>
          <p:spPr>
            <a:xfrm rot="3000000">
              <a:off x="4478782" y="597565"/>
              <a:ext cx="419195" cy="418815"/>
            </a:xfrm>
            <a:prstGeom prst="plaque">
              <a:avLst/>
            </a:prstGeom>
            <a:solidFill>
              <a:srgbClr val="FFBF53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1" name="缺角矩形 20"/>
            <p:cNvSpPr/>
            <p:nvPr/>
          </p:nvSpPr>
          <p:spPr>
            <a:xfrm rot="3000000">
              <a:off x="4936077" y="597564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2" name="缺角矩形 21"/>
            <p:cNvSpPr/>
            <p:nvPr/>
          </p:nvSpPr>
          <p:spPr>
            <a:xfrm rot="3000000">
              <a:off x="3564194" y="597565"/>
              <a:ext cx="419195" cy="418815"/>
            </a:xfrm>
            <a:prstGeom prst="plaque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3" name="缺角矩形 22"/>
            <p:cNvSpPr/>
            <p:nvPr/>
          </p:nvSpPr>
          <p:spPr>
            <a:xfrm rot="3000000">
              <a:off x="5393369" y="597565"/>
              <a:ext cx="419195" cy="418815"/>
            </a:xfrm>
            <a:prstGeom prst="plaque">
              <a:avLst/>
            </a:prstGeom>
            <a:solidFill>
              <a:srgbClr val="FFBF5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24" name="TextBox 15"/>
          <p:cNvSpPr txBox="1"/>
          <p:nvPr/>
        </p:nvSpPr>
        <p:spPr>
          <a:xfrm>
            <a:off x="3184208" y="472572"/>
            <a:ext cx="2479675" cy="47705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2500" b="1" dirty="0">
                <a:solidFill>
                  <a:sysClr val="window" lastClr="CAEAC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2500" b="1" dirty="0">
              <a:solidFill>
                <a:sysClr val="window" lastClr="CAEAC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内容占位符 5"/>
          <p:cNvSpPr>
            <a:spLocks noGrp="1"/>
          </p:cNvSpPr>
          <p:nvPr>
            <p:ph type="subTitle" idx="4294967295"/>
          </p:nvPr>
        </p:nvSpPr>
        <p:spPr>
          <a:xfrm>
            <a:off x="268847" y="1120925"/>
            <a:ext cx="8770879" cy="13811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914400">
              <a:lnSpc>
                <a:spcPct val="120000"/>
              </a:lnSpc>
              <a:buSzPct val="25000"/>
              <a:buNone/>
            </a:pPr>
            <a:r>
              <a:rPr lang="zh-CN" altLang="en-US" sz="2400" b="1" kern="1200" baseline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 pitchFamily="34" charset="0"/>
              </a:rPr>
              <a:t>以下列出了各种形式的能源：柴薪、煤、石油、天然气、风能、水能、电能、太阳能、地热能。在这些能源中哪些是化石能源？哪些是一次能源？哪些是二次能源？请填在以下表格中。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567055" y="2511425"/>
          <a:ext cx="8048625" cy="247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940"/>
                <a:gridCol w="6623685"/>
              </a:tblGrid>
              <a:tr h="8242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一次能源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 marL="68580" marR="68580" marT="34290" marB="34290"/>
                </a:tc>
              </a:tr>
              <a:tr h="8242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二次能源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/>
                    </a:p>
                  </a:txBody>
                  <a:tcPr marL="68580" marR="68580" marT="34290" marB="34290"/>
                </a:tc>
              </a:tr>
              <a:tr h="8242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化石能源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9945" name="TextBox 8"/>
          <p:cNvSpPr/>
          <p:nvPr/>
        </p:nvSpPr>
        <p:spPr>
          <a:xfrm>
            <a:off x="7379494" y="2667926"/>
            <a:ext cx="12363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地热能</a:t>
            </a:r>
          </a:p>
        </p:txBody>
      </p:sp>
      <p:sp>
        <p:nvSpPr>
          <p:cNvPr id="39944" name="TextBox 7"/>
          <p:cNvSpPr/>
          <p:nvPr/>
        </p:nvSpPr>
        <p:spPr>
          <a:xfrm>
            <a:off x="1985094" y="3522000"/>
            <a:ext cx="96916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电能</a:t>
            </a:r>
          </a:p>
        </p:txBody>
      </p:sp>
      <p:sp>
        <p:nvSpPr>
          <p:cNvPr id="39942" name="TextBox 2"/>
          <p:cNvSpPr/>
          <p:nvPr/>
        </p:nvSpPr>
        <p:spPr>
          <a:xfrm>
            <a:off x="1886585" y="2663825"/>
            <a:ext cx="8610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柴薪</a:t>
            </a:r>
          </a:p>
        </p:txBody>
      </p:sp>
      <p:sp>
        <p:nvSpPr>
          <p:cNvPr id="39946" name="TextBox 9"/>
          <p:cNvSpPr/>
          <p:nvPr/>
        </p:nvSpPr>
        <p:spPr>
          <a:xfrm>
            <a:off x="6318642" y="2678404"/>
            <a:ext cx="128158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太阳能</a:t>
            </a:r>
          </a:p>
        </p:txBody>
      </p:sp>
      <p:sp>
        <p:nvSpPr>
          <p:cNvPr id="39947" name="TextBox 10"/>
          <p:cNvSpPr/>
          <p:nvPr/>
        </p:nvSpPr>
        <p:spPr>
          <a:xfrm>
            <a:off x="5600628" y="2678404"/>
            <a:ext cx="85201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水能</a:t>
            </a:r>
          </a:p>
        </p:txBody>
      </p:sp>
      <p:sp>
        <p:nvSpPr>
          <p:cNvPr id="39948" name="TextBox 11"/>
          <p:cNvSpPr/>
          <p:nvPr/>
        </p:nvSpPr>
        <p:spPr>
          <a:xfrm>
            <a:off x="4856528" y="2678404"/>
            <a:ext cx="81248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风能 </a:t>
            </a:r>
          </a:p>
        </p:txBody>
      </p:sp>
      <p:sp>
        <p:nvSpPr>
          <p:cNvPr id="39949" name="TextBox 12"/>
          <p:cNvSpPr/>
          <p:nvPr/>
        </p:nvSpPr>
        <p:spPr>
          <a:xfrm>
            <a:off x="3792220" y="2678430"/>
            <a:ext cx="11671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天然气</a:t>
            </a:r>
          </a:p>
        </p:txBody>
      </p:sp>
      <p:sp>
        <p:nvSpPr>
          <p:cNvPr id="39950" name="TextBox 13"/>
          <p:cNvSpPr/>
          <p:nvPr/>
        </p:nvSpPr>
        <p:spPr>
          <a:xfrm>
            <a:off x="3014186" y="2678404"/>
            <a:ext cx="81057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石油</a:t>
            </a:r>
          </a:p>
        </p:txBody>
      </p:sp>
      <p:sp>
        <p:nvSpPr>
          <p:cNvPr id="39951" name="TextBox 14"/>
          <p:cNvSpPr/>
          <p:nvPr/>
        </p:nvSpPr>
        <p:spPr>
          <a:xfrm>
            <a:off x="2598420" y="2664116"/>
            <a:ext cx="49387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煤</a:t>
            </a:r>
          </a:p>
        </p:txBody>
      </p:sp>
      <p:sp>
        <p:nvSpPr>
          <p:cNvPr id="39943" name="TextBox 4"/>
          <p:cNvSpPr/>
          <p:nvPr/>
        </p:nvSpPr>
        <p:spPr>
          <a:xfrm>
            <a:off x="2078644" y="4341464"/>
            <a:ext cx="64627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煤</a:t>
            </a:r>
          </a:p>
        </p:txBody>
      </p:sp>
      <p:sp>
        <p:nvSpPr>
          <p:cNvPr id="39952" name="TextBox 15"/>
          <p:cNvSpPr/>
          <p:nvPr/>
        </p:nvSpPr>
        <p:spPr>
          <a:xfrm>
            <a:off x="3979545" y="4320653"/>
            <a:ext cx="119681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天然气</a:t>
            </a:r>
          </a:p>
        </p:txBody>
      </p:sp>
      <p:sp>
        <p:nvSpPr>
          <p:cNvPr id="39953" name="TextBox 16"/>
          <p:cNvSpPr/>
          <p:nvPr/>
        </p:nvSpPr>
        <p:spPr>
          <a:xfrm>
            <a:off x="2811980" y="4341464"/>
            <a:ext cx="111966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2058C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石油</a:t>
            </a:r>
          </a:p>
        </p:txBody>
      </p:sp>
      <p:grpSp>
        <p:nvGrpSpPr>
          <p:cNvPr id="30" name="组合 1"/>
          <p:cNvGrpSpPr>
            <a:grpSpLocks noChangeAspect="1"/>
          </p:cNvGrpSpPr>
          <p:nvPr/>
        </p:nvGrpSpPr>
        <p:grpSpPr bwMode="auto">
          <a:xfrm>
            <a:off x="3216593" y="579149"/>
            <a:ext cx="2411016" cy="450056"/>
            <a:chOff x="3564387" y="597378"/>
            <a:chExt cx="2247990" cy="419195"/>
          </a:xfrm>
        </p:grpSpPr>
        <p:sp>
          <p:nvSpPr>
            <p:cNvPr id="31" name="缺角矩形 21"/>
            <p:cNvSpPr>
              <a:spLocks noChangeArrowheads="1"/>
            </p:cNvSpPr>
            <p:nvPr/>
          </p:nvSpPr>
          <p:spPr bwMode="auto">
            <a:xfrm rot="3000000">
              <a:off x="402149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缺角矩形 22"/>
            <p:cNvSpPr>
              <a:spLocks noChangeArrowheads="1"/>
            </p:cNvSpPr>
            <p:nvPr/>
          </p:nvSpPr>
          <p:spPr bwMode="auto">
            <a:xfrm rot="3000000">
              <a:off x="447878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缺角矩形 23"/>
            <p:cNvSpPr>
              <a:spLocks noChangeArrowheads="1"/>
            </p:cNvSpPr>
            <p:nvPr/>
          </p:nvSpPr>
          <p:spPr bwMode="auto">
            <a:xfrm rot="3000000">
              <a:off x="493607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缺角矩形 24"/>
            <p:cNvSpPr>
              <a:spLocks noChangeArrowheads="1"/>
            </p:cNvSpPr>
            <p:nvPr/>
          </p:nvSpPr>
          <p:spPr bwMode="auto">
            <a:xfrm rot="3000000">
              <a:off x="356419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缺角矩形 25"/>
            <p:cNvSpPr>
              <a:spLocks noChangeArrowheads="1"/>
            </p:cNvSpPr>
            <p:nvPr/>
          </p:nvSpPr>
          <p:spPr bwMode="auto">
            <a:xfrm rot="3000000">
              <a:off x="539337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3182065" y="536286"/>
            <a:ext cx="2478881" cy="47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>
            <a:spAutoFit/>
          </a:bodyPr>
          <a:lstStyle/>
          <a:p>
            <a:pPr algn="dist" defTabSz="1219200" eaLnBrk="0" hangingPunct="0">
              <a:buFont typeface="Arial" panose="020B0604020202020204" pitchFamily="34" charset="0"/>
              <a:buNone/>
            </a:pPr>
            <a:r>
              <a:rPr lang="zh-CN" altLang="en-US" sz="25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能力提升题</a:t>
            </a:r>
          </a:p>
        </p:txBody>
      </p:sp>
    </p:spTree>
  </p:cSld>
  <p:clrMapOvr>
    <a:masterClrMapping/>
  </p:clrMapOvr>
  <p:transition spd="slow"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0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5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0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50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55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6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65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0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 bldLvl="0"/>
      <p:bldP spid="39945" grpId="0" bldLvl="0"/>
      <p:bldP spid="39944" grpId="0" bldLvl="0"/>
      <p:bldP spid="39942" grpId="0" bldLvl="0"/>
      <p:bldP spid="39946" grpId="0" bldLvl="0"/>
      <p:bldP spid="39947" grpId="0" bldLvl="0"/>
      <p:bldP spid="39948" grpId="0" bldLvl="0"/>
      <p:bldP spid="39949" grpId="0" bldLvl="0"/>
      <p:bldP spid="39950" grpId="0" bldLvl="0"/>
      <p:bldP spid="39951" grpId="0" bldLvl="0"/>
      <p:bldP spid="39943" grpId="0" bldLvl="0"/>
      <p:bldP spid="39952" grpId="0" bldLvl="0"/>
      <p:bldP spid="39953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9"/>
          <p:cNvSpPr/>
          <p:nvPr/>
        </p:nvSpPr>
        <p:spPr>
          <a:xfrm>
            <a:off x="336885" y="2736585"/>
            <a:ext cx="8753458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2012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日，三峡水电站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台机组全部投入工作。自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2003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年三峡工程正式开始发电，到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2012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月，三峡电站发电量累计达到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5 648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亿千瓦时，相当于从滚滚长江中捞起了近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亿吨标准煤，减排二氧化碳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亿吨、二氧化硫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多万吨。</a:t>
            </a: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621" y="595632"/>
            <a:ext cx="3236853" cy="21405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>
            <a:fillRect/>
          </a:stretch>
        </p:blipFill>
        <p:spPr>
          <a:xfrm>
            <a:off x="4713614" y="595632"/>
            <a:ext cx="3282698" cy="2126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4"/>
          <p:cNvSpPr/>
          <p:nvPr/>
        </p:nvSpPr>
        <p:spPr>
          <a:xfrm>
            <a:off x="984859" y="1186964"/>
            <a:ext cx="7252761" cy="2871992"/>
          </a:xfrm>
          <a:prstGeom prst="roundRect">
            <a:avLst>
              <a:gd name="adj" fmla="val 16667"/>
            </a:avLst>
          </a:prstGeom>
          <a:ln w="82550" cmpd="tri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．人们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生产和生活中利用能源提供能量。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．人类历史上利用的能源逐步从太阳、柴薪等转变成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煤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石油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天然气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等化石能源。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9838" y="1040502"/>
            <a:ext cx="8731762" cy="3283208"/>
            <a:chOff x="508490" y="1176860"/>
            <a:chExt cx="8731762" cy="3283208"/>
          </a:xfrm>
        </p:grpSpPr>
        <p:sp>
          <p:nvSpPr>
            <p:cNvPr id="7" name="等腰三角形 6"/>
            <p:cNvSpPr/>
            <p:nvPr>
              <p:custDataLst>
                <p:tags r:id="rId1"/>
              </p:custDataLst>
            </p:nvPr>
          </p:nvSpPr>
          <p:spPr bwMode="auto">
            <a:xfrm rot="16200000">
              <a:off x="925343" y="1289720"/>
              <a:ext cx="3283208" cy="3057488"/>
            </a:xfrm>
            <a:prstGeom prst="triangle">
              <a:avLst/>
            </a:prstGeom>
            <a:solidFill>
              <a:srgbClr val="4276AA">
                <a:lumMod val="20000"/>
                <a:lumOff val="8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135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2"/>
              </p:custDataLst>
            </p:nvPr>
          </p:nvSpPr>
          <p:spPr bwMode="auto">
            <a:xfrm>
              <a:off x="508490" y="1946362"/>
              <a:ext cx="1744204" cy="1744205"/>
            </a:xfrm>
            <a:prstGeom prst="ellipse">
              <a:avLst/>
            </a:prstGeom>
            <a:solidFill>
              <a:srgbClr val="4276AA"/>
            </a:solidFill>
            <a:ln w="9525">
              <a:noFill/>
              <a:round/>
            </a:ln>
          </p:spPr>
          <p:txBody>
            <a:bodyPr vert="horz" wrap="square" lIns="67500" tIns="67500" rIns="67500" bIns="67500" anchor="ctr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24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作业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zh-CN" sz="24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</a:p>
          </p:txBody>
        </p:sp>
        <p:sp>
          <p:nvSpPr>
            <p:cNvPr id="9" name="圆角矩形 8"/>
            <p:cNvSpPr/>
            <p:nvPr>
              <p:custDataLst>
                <p:tags r:id="rId3"/>
              </p:custDataLst>
            </p:nvPr>
          </p:nvSpPr>
          <p:spPr>
            <a:xfrm>
              <a:off x="4215821" y="2093443"/>
              <a:ext cx="101088" cy="531880"/>
            </a:xfrm>
            <a:prstGeom prst="roundRect">
              <a:avLst/>
            </a:prstGeom>
            <a:solidFill>
              <a:srgbClr val="178AA1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135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4"/>
              </p:custDataLst>
            </p:nvPr>
          </p:nvSpPr>
          <p:spPr>
            <a:xfrm>
              <a:off x="4215821" y="3027429"/>
              <a:ext cx="101088" cy="531880"/>
            </a:xfrm>
            <a:prstGeom prst="roundRect">
              <a:avLst/>
            </a:prstGeom>
            <a:solidFill>
              <a:srgbClr val="40A693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135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4473893" y="1946407"/>
              <a:ext cx="1544955" cy="311944"/>
            </a:xfrm>
            <a:prstGeom prst="rect">
              <a:avLst/>
            </a:prstGeom>
            <a:noFill/>
          </p:spPr>
          <p:txBody>
            <a:bodyPr wrap="square" lIns="67500" tIns="67500" rIns="67500" bIns="0" anchor="b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100" b="1" spc="300" dirty="0">
                  <a:solidFill>
                    <a:srgbClr val="178AA1">
                      <a:lumMod val="100000"/>
                    </a:srgb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教材作业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 bwMode="auto">
            <a:xfrm>
              <a:off x="4316729" y="2383605"/>
              <a:ext cx="4923523" cy="376714"/>
            </a:xfrm>
            <a:prstGeom prst="rect">
              <a:avLst/>
            </a:prstGeom>
            <a:noFill/>
          </p:spPr>
          <p:txBody>
            <a:bodyPr wrap="square" lIns="67500" tIns="0" rIns="67500" bIns="35100" anchor="ctr" anchorCtr="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2100" b="1" spc="150" dirty="0" smtClean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 完</a:t>
              </a:r>
              <a:r>
                <a:rPr lang="zh-CN" altLang="en-US" sz="2100" b="1" spc="150" dirty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成课后</a:t>
              </a:r>
              <a:r>
                <a:rPr lang="en-US" altLang="zh-CN" sz="2100" b="1" spc="150" dirty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“</a:t>
              </a:r>
              <a:r>
                <a:rPr lang="zh-CN" altLang="en-US" sz="2100" b="1" spc="150" dirty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动手动脑学物理</a:t>
              </a:r>
              <a:r>
                <a:rPr lang="en-US" altLang="zh-CN" sz="2100" b="1" spc="150" dirty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”</a:t>
              </a:r>
              <a:r>
                <a:rPr lang="zh-CN" altLang="en-US" sz="2100" b="1" spc="150" dirty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练习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4473893" y="2880334"/>
              <a:ext cx="1545431" cy="311944"/>
            </a:xfrm>
            <a:prstGeom prst="rect">
              <a:avLst/>
            </a:prstGeom>
            <a:noFill/>
          </p:spPr>
          <p:txBody>
            <a:bodyPr wrap="square" lIns="67500" tIns="67500" rIns="67500" bIns="0" anchor="b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100" b="1" spc="300" dirty="0">
                  <a:solidFill>
                    <a:srgbClr val="40A693">
                      <a:lumMod val="100000"/>
                    </a:srgb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自主安排</a:t>
              </a:r>
            </a:p>
          </p:txBody>
        </p:sp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4473893" y="3182752"/>
              <a:ext cx="3659505" cy="376714"/>
            </a:xfrm>
            <a:prstGeom prst="rect">
              <a:avLst/>
            </a:prstGeom>
            <a:noFill/>
          </p:spPr>
          <p:txBody>
            <a:bodyPr wrap="square" lIns="67500" tIns="0" rIns="67500" bIns="35100" anchor="ctr" anchorCtr="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2100" b="1" spc="150" dirty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配套练习</a:t>
              </a:r>
              <a:r>
                <a:rPr lang="zh-CN" altLang="en-US" sz="2100" b="1" spc="150" dirty="0" smtClean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册练</a:t>
              </a:r>
              <a:r>
                <a:rPr lang="zh-CN" altLang="en-US" sz="2100" b="1" spc="150" dirty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习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7374" y="1420072"/>
            <a:ext cx="714170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000" b="1" dirty="0">
                <a:solidFill>
                  <a:srgbClr val="FF6600"/>
                </a:solidFill>
                <a:latin typeface="+mn-ea"/>
              </a:rPr>
              <a:t>七彩课堂  伴你成长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/>
          <p:nvPr/>
        </p:nvSpPr>
        <p:spPr bwMode="auto">
          <a:xfrm>
            <a:off x="628650" y="2514600"/>
            <a:ext cx="7385050" cy="1802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l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了解什么是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能源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；了解人类利用能源的历程；知道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一次能源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二次能源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的概念，并能说出哪些能源属于一次能源，哪些能源属于二次能源。</a:t>
            </a:r>
            <a:endParaRPr kumimoji="0" lang="zh-CN" altLang="zh-CN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内容占位符 2"/>
          <p:cNvSpPr txBox="1"/>
          <p:nvPr/>
        </p:nvSpPr>
        <p:spPr bwMode="auto">
          <a:xfrm>
            <a:off x="1391920" y="859572"/>
            <a:ext cx="6772275" cy="1305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l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了解21世纪人类消耗能源的趋势，知道解决能源问题的重要性和主要出路。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8289" y="467794"/>
            <a:ext cx="8214995" cy="3871595"/>
            <a:chOff x="987" y="819"/>
            <a:chExt cx="12937" cy="6097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987" y="6916"/>
              <a:ext cx="1210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3027" y="4042"/>
              <a:ext cx="0" cy="2874"/>
            </a:xfrm>
            <a:prstGeom prst="line">
              <a:avLst/>
            </a:prstGeom>
            <a:ln w="57150">
              <a:solidFill>
                <a:srgbClr val="0B5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12993" y="4057"/>
              <a:ext cx="912" cy="0"/>
            </a:xfrm>
            <a:prstGeom prst="line">
              <a:avLst/>
            </a:prstGeom>
            <a:ln w="57150">
              <a:solidFill>
                <a:srgbClr val="0B5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 flipV="1">
              <a:off x="13924" y="819"/>
              <a:ext cx="0" cy="3291"/>
            </a:xfrm>
            <a:prstGeom prst="straightConnector1">
              <a:avLst/>
            </a:prstGeom>
            <a:ln w="57150">
              <a:solidFill>
                <a:srgbClr val="0B5FD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103664" y="1227111"/>
            <a:ext cx="8620125" cy="7874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273050" indent="-273050" eaLnBrk="1" hangingPunct="1">
              <a:lnSpc>
                <a:spcPct val="90000"/>
              </a:lnSpc>
              <a:buClr>
                <a:srgbClr val="FFFFFF"/>
              </a:buClr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问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题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我们每天要吃饭、喝水，用什么来煮饭、烧水呢？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FFFFFF"/>
              </a:buClr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煤、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煤气、柴草、天然气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3797" name="Rectangle 3"/>
          <p:cNvSpPr txBox="1"/>
          <p:nvPr/>
        </p:nvSpPr>
        <p:spPr>
          <a:xfrm>
            <a:off x="103664" y="2014511"/>
            <a:ext cx="9040336" cy="76533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问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题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要开动汽车、火车、飞机等交通工具需要消耗什么呢？</a:t>
            </a: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汽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油、柴油、煤油等。</a:t>
            </a:r>
          </a:p>
        </p:txBody>
      </p:sp>
      <p:sp>
        <p:nvSpPr>
          <p:cNvPr id="33798" name="Rectangle 3"/>
          <p:cNvSpPr txBox="1"/>
          <p:nvPr/>
        </p:nvSpPr>
        <p:spPr>
          <a:xfrm>
            <a:off x="58896" y="2847472"/>
            <a:ext cx="8759190" cy="119681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问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题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煤、煤气、柴草、天然气、汽油、煤油、柴油等它们在起什么作用？</a:t>
            </a:r>
          </a:p>
          <a:p>
            <a:pPr marL="273050" indent="-273050" algn="just"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它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们在以上工作中的作用就是提供能量。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altLang="zh-CN" sz="24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/>
          </p:cNvSpPr>
          <p:nvPr/>
        </p:nvSpPr>
        <p:spPr>
          <a:xfrm>
            <a:off x="103188" y="4112392"/>
            <a:ext cx="8823008" cy="8801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像煤、天然气、汽油、水流、风、电、太阳光等能够提供能量的物质资源，我们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都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把它们叫做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能源。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58482" y="555453"/>
            <a:ext cx="4842510" cy="460375"/>
            <a:chOff x="4307" y="888"/>
            <a:chExt cx="7626" cy="725"/>
          </a:xfrm>
        </p:grpSpPr>
        <p:grpSp>
          <p:nvGrpSpPr>
            <p:cNvPr id="8200" name="组合 18"/>
            <p:cNvGrpSpPr/>
            <p:nvPr/>
          </p:nvGrpSpPr>
          <p:grpSpPr bwMode="auto">
            <a:xfrm>
              <a:off x="4307" y="946"/>
              <a:ext cx="2343" cy="665"/>
              <a:chOff x="1960245" y="686607"/>
              <a:chExt cx="1983741" cy="56472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2005542" y="686607"/>
                <a:ext cx="1893147" cy="555157"/>
              </a:xfrm>
              <a:prstGeom prst="roundRect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37" name="矩形 1"/>
              <p:cNvSpPr>
                <a:spLocks noChangeArrowheads="1"/>
              </p:cNvSpPr>
              <p:nvPr/>
            </p:nvSpPr>
            <p:spPr bwMode="auto">
              <a:xfrm>
                <a:off x="1960245" y="735226"/>
                <a:ext cx="1983741" cy="5161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2400" dirty="0">
                    <a:solidFill>
                      <a:sysClr val="window" lastClr="CAEACE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知识点 </a:t>
                </a:r>
                <a:r>
                  <a:rPr lang="en-US" altLang="zh-CN" sz="2400" b="1" dirty="0">
                    <a:solidFill>
                      <a:sysClr val="window" lastClr="CAEACE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400" b="1" dirty="0">
                  <a:solidFill>
                    <a:sysClr val="window" lastClr="CAEACE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矩形 4"/>
            <p:cNvSpPr>
              <a:spLocks noChangeArrowheads="1"/>
            </p:cNvSpPr>
            <p:nvPr/>
          </p:nvSpPr>
          <p:spPr bwMode="auto">
            <a:xfrm>
              <a:off x="7026" y="888"/>
              <a:ext cx="4907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  <a:defRPr/>
              </a:pPr>
              <a:r>
                <a:rPr lang="zh-CN" alt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人类利用能源的历程</a:t>
              </a:r>
              <a:endPara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1"/>
          <p:cNvSpPr txBox="1"/>
          <p:nvPr/>
        </p:nvSpPr>
        <p:spPr>
          <a:xfrm>
            <a:off x="472440" y="3582035"/>
            <a:ext cx="793051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钻木取火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这项技术的出现，使人类实现了从利用自然火到利用人工火的转变。开启了人类以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柴薪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为主要能源的时代。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458253" y="461212"/>
            <a:ext cx="3958508" cy="495548"/>
            <a:chOff x="2506980" y="579256"/>
            <a:chExt cx="3958508" cy="495548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人类利用能源的历程</a:t>
              </a:r>
            </a:p>
          </p:txBody>
        </p:sp>
      </p:grpSp>
      <p:pic>
        <p:nvPicPr>
          <p:cNvPr id="2" name="图片 1" descr="timg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2235" y="1326515"/>
            <a:ext cx="3677285" cy="21964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Box 14"/>
          <p:cNvSpPr txBox="1"/>
          <p:nvPr/>
        </p:nvSpPr>
        <p:spPr>
          <a:xfrm>
            <a:off x="499077" y="3230781"/>
            <a:ext cx="838898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柴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薪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主要通过砍伐树木获得，大面积的砍伐树木会严重破坏地球的生态平衡。同时由于燃烧柴薪获取能量的效率较低，人类仍需要开发其他的能源。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9"/>
          <a:stretch>
            <a:fillRect/>
          </a:stretch>
        </p:blipFill>
        <p:spPr>
          <a:xfrm>
            <a:off x="2523189" y="713074"/>
            <a:ext cx="4030011" cy="248692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050" y="788670"/>
            <a:ext cx="4762500" cy="2676525"/>
          </a:xfrm>
          <a:prstGeom prst="rect">
            <a:avLst/>
          </a:prstGeom>
        </p:spPr>
      </p:pic>
      <p:sp>
        <p:nvSpPr>
          <p:cNvPr id="43010" name="TextBox 11"/>
          <p:cNvSpPr txBox="1"/>
          <p:nvPr/>
        </p:nvSpPr>
        <p:spPr>
          <a:xfrm>
            <a:off x="678815" y="3537384"/>
            <a:ext cx="7999095" cy="1308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蒸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汽机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的发明令人类成功地将燃烧获取的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内能转化为机械能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。实现了以机械动力大规模代替人力和畜力的新时代，人类的主要能源从柴薪转向热值更高的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14"/>
          <p:cNvSpPr txBox="1"/>
          <p:nvPr/>
        </p:nvSpPr>
        <p:spPr>
          <a:xfrm>
            <a:off x="554355" y="3354705"/>
            <a:ext cx="8035290" cy="1308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石油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天然气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是千百万年前埋在地下的动、植物经过漫长的地质年代形成的，所以称为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化石能源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。这三种能源是当今世界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一次能源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的三大支柱。</a:t>
            </a:r>
          </a:p>
        </p:txBody>
      </p:sp>
      <p:pic>
        <p:nvPicPr>
          <p:cNvPr id="4" name="图片 3" descr="111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6120" y="735965"/>
            <a:ext cx="2781935" cy="2286000"/>
          </a:xfrm>
          <a:prstGeom prst="rect">
            <a:avLst/>
          </a:prstGeom>
        </p:spPr>
      </p:pic>
      <p:pic>
        <p:nvPicPr>
          <p:cNvPr id="5" name="图片 4" descr="2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735965"/>
            <a:ext cx="2755265" cy="2264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898" y="735965"/>
            <a:ext cx="265557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占位符 15362"/>
          <p:cNvSpPr>
            <a:spLocks noGrp="1"/>
          </p:cNvSpPr>
          <p:nvPr>
            <p:ph idx="4294967295"/>
          </p:nvPr>
        </p:nvSpPr>
        <p:spPr>
          <a:xfrm>
            <a:off x="409736" y="1156034"/>
            <a:ext cx="8296275" cy="15462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fontAlgn="auto">
              <a:lnSpc>
                <a:spcPts val="3380"/>
              </a:lnSpc>
              <a:spcBef>
                <a:spcPts val="7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一次能源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：可以从自然界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直接获取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的能源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just" fontAlgn="auto">
              <a:lnSpc>
                <a:spcPts val="3380"/>
              </a:lnSpc>
              <a:spcBef>
                <a:spcPts val="7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二次能源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：由自然界提供的能源转化而来的能源是二次能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源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必须消耗一次能源才能得到的能源</a:t>
            </a:r>
            <a:r>
              <a:rPr lang="zh-CN" altLang="en-US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5364" name="文本框 15363"/>
          <p:cNvSpPr txBox="1"/>
          <p:nvPr/>
        </p:nvSpPr>
        <p:spPr>
          <a:xfrm>
            <a:off x="423545" y="2765425"/>
            <a:ext cx="2588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常见的一次能源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15365" name="文本框 15364"/>
          <p:cNvSpPr txBox="1"/>
          <p:nvPr/>
        </p:nvSpPr>
        <p:spPr>
          <a:xfrm>
            <a:off x="423545" y="3348355"/>
            <a:ext cx="83324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煤、石油、天然气、风能、水能、地热能、太阳能、核能等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5366" name="文本框 15365"/>
          <p:cNvSpPr txBox="1"/>
          <p:nvPr/>
        </p:nvSpPr>
        <p:spPr>
          <a:xfrm>
            <a:off x="423307" y="3931417"/>
            <a:ext cx="248364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常见的二次能源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15367" name="文本框 15366"/>
          <p:cNvSpPr txBox="1"/>
          <p:nvPr/>
        </p:nvSpPr>
        <p:spPr>
          <a:xfrm rot="-10800000" flipV="1">
            <a:off x="423545" y="4461484"/>
            <a:ext cx="870346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电能、汽油、柴油、液化石油气、酒精、沼气、氢气和焦炭等。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458253" y="461212"/>
            <a:ext cx="3958508" cy="495548"/>
            <a:chOff x="2506980" y="579256"/>
            <a:chExt cx="3958508" cy="495548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一次能源和二次能源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4" grpId="0"/>
      <p:bldP spid="15365" grpId="0"/>
      <p:bldP spid="15366" grpId="0"/>
      <p:bldP spid="153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7_2*n_h_i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54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7_2*n_h_a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1"/>
  <p:tag name="KSO_WM_UNIT_ID" val="diagram20187637_2*n_h_h_i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7_2*n_h_h_i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7_2*n_h_h_a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1_1"/>
  <p:tag name="KSO_WM_UNIT_ID" val="diagram20187637_2*n_h_h_f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7_2*n_h_h_a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2_1"/>
  <p:tag name="KSO_WM_UNIT_ID" val="diagram20187637_2*n_h_h_f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《七彩课堂》课件模板（新）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《七彩课堂》课件模板（新）">
  <a:themeElements>
    <a:clrScheme name="自定义 159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《七彩课堂》课件模板（新）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1729</Words>
  <Application>Microsoft Office PowerPoint</Application>
  <PresentationFormat>全屏显示(16:9)</PresentationFormat>
  <Paragraphs>110</Paragraphs>
  <Slides>22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《七彩课堂》课件模板（新）</vt:lpstr>
      <vt:lpstr>1_《七彩课堂》课件模板（新）</vt:lpstr>
      <vt:lpstr>自定义设计方案</vt:lpstr>
      <vt:lpstr>第二十二章  能源与可持续发展   第1节  能源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38</cp:revision>
  <dcterms:created xsi:type="dcterms:W3CDTF">2018-03-01T02:03:00Z</dcterms:created>
  <dcterms:modified xsi:type="dcterms:W3CDTF">2019-09-09T01:56:37Z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  <property fmtid="{D5CDD505-2E9C-101B-9397-08002B2CF9AE}" pid="3" name="KSORubyTemplateID">
    <vt:lpwstr>13</vt:lpwstr>
  </property>
</Properties>
</file>