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tiff" ContentType="image/tiff"/>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8" r:id="rId3"/>
    <p:sldId id="259" r:id="rId4"/>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image" Target="../media/image5.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1.wmf"/><Relationship Id="rId1" Type="http://schemas.openxmlformats.org/officeDocument/2006/relationships/image" Target="../media/image10.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幻灯片图像占位符 1"/>
          <p:cNvSpPr>
            <a:spLocks noGrp="1" noRot="1"/>
          </p:cNvSpPr>
          <p:nvPr>
            <p:ph type="sldImg"/>
          </p:nvPr>
        </p:nvSpPr>
        <p:spPr/>
      </p:sp>
      <p:sp>
        <p:nvSpPr>
          <p:cNvPr id="21506" name="文本占位符 2"/>
          <p:cNvSpPr>
            <a:spLocks noGrp="1"/>
          </p:cNvSpPr>
          <p:nvPr>
            <p:ph type="body"/>
          </p:nvPr>
        </p:nvSpPr>
        <p:spPr/>
        <p:txBody>
          <a:bodyPr vert="horz" lIns="91440" tIns="45720" rIns="91440" bIns="45720" anchor="t"/>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9" Type="http://schemas.openxmlformats.org/officeDocument/2006/relationships/vmlDrawing" Target="../drawings/vmlDrawing4.vml"/><Relationship Id="rId8" Type="http://schemas.openxmlformats.org/officeDocument/2006/relationships/slideLayout" Target="../slideLayouts/slideLayout7.xml"/><Relationship Id="rId7" Type="http://schemas.openxmlformats.org/officeDocument/2006/relationships/tags" Target="../tags/tag10.xml"/><Relationship Id="rId6" Type="http://schemas.openxmlformats.org/officeDocument/2006/relationships/image" Target="../media/image11.wmf"/><Relationship Id="rId5" Type="http://schemas.openxmlformats.org/officeDocument/2006/relationships/oleObject" Target="../embeddings/oleObject7.bin"/><Relationship Id="rId4" Type="http://schemas.openxmlformats.org/officeDocument/2006/relationships/image" Target="../media/image10.wmf"/><Relationship Id="rId3" Type="http://schemas.openxmlformats.org/officeDocument/2006/relationships/oleObject" Target="../embeddings/oleObject6.bin"/><Relationship Id="rId2" Type="http://schemas.openxmlformats.org/officeDocument/2006/relationships/image" Target="file:///C:\Documents and Settings\Administrator\&#26700;&#38754;\&#27743;&#35199;&#29289;&#29702;(JK)\A116.TIF" TargetMode="External"/><Relationship Id="rId10" Type="http://schemas.openxmlformats.org/officeDocument/2006/relationships/notesSlide" Target="../notesSlides/notesSlide9.xml"/><Relationship Id="rId1" Type="http://schemas.openxmlformats.org/officeDocument/2006/relationships/image" Target="../media/image9.png"/></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0.xml"/><Relationship Id="rId7" Type="http://schemas.openxmlformats.org/officeDocument/2006/relationships/vmlDrawing" Target="../drawings/vmlDrawing5.vml"/><Relationship Id="rId6" Type="http://schemas.openxmlformats.org/officeDocument/2006/relationships/slideLayout" Target="../slideLayouts/slideLayout7.xml"/><Relationship Id="rId5" Type="http://schemas.openxmlformats.org/officeDocument/2006/relationships/tags" Target="../tags/tag11.xml"/><Relationship Id="rId4" Type="http://schemas.openxmlformats.org/officeDocument/2006/relationships/image" Target="../media/image13.wmf"/><Relationship Id="rId3" Type="http://schemas.openxmlformats.org/officeDocument/2006/relationships/oleObject" Target="../embeddings/oleObject8.bin"/><Relationship Id="rId2" Type="http://schemas.openxmlformats.org/officeDocument/2006/relationships/image" Target="file:///C:\Documents and Settings\Administrator\&#26700;&#38754;\&#27743;&#35199;&#29289;&#29702;(JK)\A117.TIF" TargetMode="Externa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7.xml"/><Relationship Id="rId4" Type="http://schemas.openxmlformats.org/officeDocument/2006/relationships/tags" Target="../tags/tag12.xml"/><Relationship Id="rId3" Type="http://schemas.openxmlformats.org/officeDocument/2006/relationships/image" Target="file:///C:\Documents and Settings\Administrator\&#26700;&#38754;\&#27743;&#35199;&#29289;&#29702;(JK)\A118.TIF" TargetMode="External"/><Relationship Id="rId2" Type="http://schemas.openxmlformats.org/officeDocument/2006/relationships/image" Target="../media/image15.png"/><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7.xml"/><Relationship Id="rId4" Type="http://schemas.openxmlformats.org/officeDocument/2006/relationships/tags" Target="../tags/tag14.xml"/><Relationship Id="rId3" Type="http://schemas.openxmlformats.org/officeDocument/2006/relationships/image" Target="file:///C:\Documents and Settings\Administrator\&#26700;&#38754;\&#27743;&#35199;&#29289;&#29702;(JK)\A118.TIF" TargetMode="External"/><Relationship Id="rId2" Type="http://schemas.openxmlformats.org/officeDocument/2006/relationships/image" Target="../media/image15.png"/><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tags" Target="../tags/tag15.xml"/><Relationship Id="rId2" Type="http://schemas.openxmlformats.org/officeDocument/2006/relationships/image" Target="file:///C:\Documents and Settings\Administrator\&#26700;&#38754;\&#27743;&#35199;&#29289;&#29702;(JK)\A119A.TIF" TargetMode="External"/><Relationship Id="rId1" Type="http://schemas.openxmlformats.org/officeDocument/2006/relationships/image" Target="../media/image16.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7.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7.xml"/><Relationship Id="rId2" Type="http://schemas.openxmlformats.org/officeDocument/2006/relationships/tags" Target="../tags/tag17.xml"/><Relationship Id="rId1" Type="http://schemas.openxmlformats.org/officeDocument/2006/relationships/image" Target="../media/image3.tiff"/></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tags" Target="../tags/tag18.xml"/><Relationship Id="rId2" Type="http://schemas.openxmlformats.org/officeDocument/2006/relationships/image" Target="file:///C:\Documents and Settings\Administrator\&#26700;&#38754;\&#27743;&#35199;&#29289;&#29702;(JK)\A119.TIF" TargetMode="Externa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7.xml"/><Relationship Id="rId3" Type="http://schemas.openxmlformats.org/officeDocument/2006/relationships/tags" Target="../tags/tag19.xml"/><Relationship Id="rId2" Type="http://schemas.openxmlformats.org/officeDocument/2006/relationships/image" Target="file:///C:\Documents and Settings\Administrator\&#26700;&#38754;\&#27743;&#35199;&#29289;&#29702;(JK)\A120.TIF" TargetMode="Externa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7.xml"/><Relationship Id="rId4" Type="http://schemas.openxmlformats.org/officeDocument/2006/relationships/tags" Target="../tags/tag20.xml"/><Relationship Id="rId3" Type="http://schemas.openxmlformats.org/officeDocument/2006/relationships/image" Target="file:///C:\Documents and Settings\Administrator\&#26700;&#38754;\&#27743;&#35199;&#29289;&#29702;(JK)\A121.TIF" TargetMode="External"/><Relationship Id="rId2" Type="http://schemas.openxmlformats.org/officeDocument/2006/relationships/image" Target="../media/image19.png"/><Relationship Id="rId1" Type="http://schemas.openxmlformats.org/officeDocument/2006/relationships/image" Target="../media/image1.tiff"/></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tags" Target="../tags/tag2.xml"/><Relationship Id="rId6" Type="http://schemas.openxmlformats.org/officeDocument/2006/relationships/image" Target="file:///C:\Documents and Settings\Administrator\&#26700;&#38754;\&#27743;&#35199;&#29289;&#29702;(JK)\A82.TIF" TargetMode="External"/><Relationship Id="rId5" Type="http://schemas.openxmlformats.org/officeDocument/2006/relationships/image" Target="../media/image2.png"/><Relationship Id="rId4" Type="http://schemas.openxmlformats.org/officeDocument/2006/relationships/image" Target="file:///C:\Documents and Settings\Administrator\&#26700;&#38754;\&#27743;&#35199;&#29289;&#29702;(JK)\A81.TIF" TargetMode="External"/><Relationship Id="rId3" Type="http://schemas.openxmlformats.org/officeDocument/2006/relationships/image" Target="../media/image1.png"/><Relationship Id="rId2" Type="http://schemas.openxmlformats.org/officeDocument/2006/relationships/image" Target="../media/image2.tiff"/><Relationship Id="rId1" Type="http://schemas.openxmlformats.org/officeDocument/2006/relationships/image" Target="../media/image1.tiff"/></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7.xml"/><Relationship Id="rId2" Type="http://schemas.openxmlformats.org/officeDocument/2006/relationships/tags" Target="../tags/tag22.xml"/><Relationship Id="rId1" Type="http://schemas.openxmlformats.org/officeDocument/2006/relationships/tags" Target="../tags/tag21.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7.xml"/><Relationship Id="rId2" Type="http://schemas.openxmlformats.org/officeDocument/2006/relationships/tags" Target="../tags/tag24.xml"/><Relationship Id="rId1" Type="http://schemas.openxmlformats.org/officeDocument/2006/relationships/tags" Target="../tags/tag23.xml"/></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tags" Target="../tags/tag25.xml"/><Relationship Id="rId2" Type="http://schemas.openxmlformats.org/officeDocument/2006/relationships/image" Target="file:///C:\Documents and Settings\Administrator\&#26700;&#38754;\&#27743;&#35199;&#29289;&#29702;(JK)\A122.TIF" TargetMode="External"/><Relationship Id="rId1" Type="http://schemas.openxmlformats.org/officeDocument/2006/relationships/image" Target="../media/image20.pn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22.xml"/><Relationship Id="rId6" Type="http://schemas.openxmlformats.org/officeDocument/2006/relationships/slideLayout" Target="../slideLayouts/slideLayout7.xml"/><Relationship Id="rId5" Type="http://schemas.openxmlformats.org/officeDocument/2006/relationships/tags" Target="../tags/tag26.xml"/><Relationship Id="rId4" Type="http://schemas.openxmlformats.org/officeDocument/2006/relationships/image" Target="file:///C:\Documents and Settings\Administrator\&#26700;&#38754;\&#27743;&#35199;&#29289;&#29702;(JK)\A177.TIF" TargetMode="External"/><Relationship Id="rId3" Type="http://schemas.openxmlformats.org/officeDocument/2006/relationships/image" Target="../media/image21.png"/><Relationship Id="rId2" Type="http://schemas.openxmlformats.org/officeDocument/2006/relationships/image" Target="file:///C:\Documents and Settings\Administrator\&#26700;&#38754;\&#27743;&#35199;&#29289;&#29702;(JK)\A122.TIF" TargetMode="External"/><Relationship Id="rId1" Type="http://schemas.openxmlformats.org/officeDocument/2006/relationships/image" Target="../media/image20.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tags" Target="../tags/tag27.xml"/><Relationship Id="rId2" Type="http://schemas.openxmlformats.org/officeDocument/2006/relationships/image" Target="file:///C:\Documents and Settings\Administrator\&#26700;&#38754;\&#27743;&#35199;&#29289;&#29702;(JK)\A123.TIF" TargetMode="External"/><Relationship Id="rId1" Type="http://schemas.openxmlformats.org/officeDocument/2006/relationships/image" Target="../media/image22.png"/></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4.xml"/><Relationship Id="rId3" Type="http://schemas.openxmlformats.org/officeDocument/2006/relationships/slideLayout" Target="../slideLayouts/slideLayout7.xml"/><Relationship Id="rId2" Type="http://schemas.openxmlformats.org/officeDocument/2006/relationships/tags" Target="../tags/tag29.xml"/><Relationship Id="rId1" Type="http://schemas.openxmlformats.org/officeDocument/2006/relationships/tags" Target="../tags/tag28.xml"/></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tags" Target="../tags/tag30.xml"/><Relationship Id="rId2" Type="http://schemas.openxmlformats.org/officeDocument/2006/relationships/image" Target="file:///C:\Documents and Settings\Administrator\&#26700;&#38754;\&#27743;&#35199;&#29289;&#29702;(JK)\A124.TIF" TargetMode="External"/><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34.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vmlDrawing" Target="../drawings/vmlDrawing1.vml"/><Relationship Id="rId4" Type="http://schemas.openxmlformats.org/officeDocument/2006/relationships/slideLayout" Target="../slideLayouts/slideLayout7.xml"/><Relationship Id="rId3" Type="http://schemas.openxmlformats.org/officeDocument/2006/relationships/tags" Target="../tags/tag3.xml"/><Relationship Id="rId2" Type="http://schemas.openxmlformats.org/officeDocument/2006/relationships/image" Target="../media/image3.wmf"/><Relationship Id="rId1" Type="http://schemas.openxmlformats.org/officeDocument/2006/relationships/oleObject" Target="../embeddings/oleObject1.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9" Type="http://schemas.openxmlformats.org/officeDocument/2006/relationships/vmlDrawing" Target="../drawings/vmlDrawing2.vml"/><Relationship Id="rId8" Type="http://schemas.openxmlformats.org/officeDocument/2006/relationships/slideLayout" Target="../slideLayouts/slideLayout7.xml"/><Relationship Id="rId7" Type="http://schemas.openxmlformats.org/officeDocument/2006/relationships/tags" Target="../tags/tag8.xml"/><Relationship Id="rId6" Type="http://schemas.openxmlformats.org/officeDocument/2006/relationships/image" Target="../media/image6.wmf"/><Relationship Id="rId5" Type="http://schemas.openxmlformats.org/officeDocument/2006/relationships/oleObject" Target="../embeddings/oleObject3.bin"/><Relationship Id="rId4" Type="http://schemas.openxmlformats.org/officeDocument/2006/relationships/image" Target="../media/image5.wmf"/><Relationship Id="rId3" Type="http://schemas.openxmlformats.org/officeDocument/2006/relationships/oleObject" Target="../embeddings/oleObject2.bin"/><Relationship Id="rId2" Type="http://schemas.openxmlformats.org/officeDocument/2006/relationships/image" Target="file:///C:\Documents and Settings\Administrator\&#26700;&#38754;\&#27743;&#35199;&#29289;&#29702;(JK)\A114.TIF" TargetMode="External"/><Relationship Id="rId10" Type="http://schemas.openxmlformats.org/officeDocument/2006/relationships/notesSlide" Target="../notesSlides/notesSlide7.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7.xml"/><Relationship Id="rId7" Type="http://schemas.openxmlformats.org/officeDocument/2006/relationships/tags" Target="../tags/tag9.xml"/><Relationship Id="rId6" Type="http://schemas.openxmlformats.org/officeDocument/2006/relationships/image" Target="../media/image8.wmf"/><Relationship Id="rId5" Type="http://schemas.openxmlformats.org/officeDocument/2006/relationships/oleObject" Target="../embeddings/oleObject5.bin"/><Relationship Id="rId4" Type="http://schemas.openxmlformats.org/officeDocument/2006/relationships/image" Target="../media/image5.wmf"/><Relationship Id="rId3" Type="http://schemas.openxmlformats.org/officeDocument/2006/relationships/oleObject" Target="../embeddings/oleObject4.bin"/><Relationship Id="rId2" Type="http://schemas.openxmlformats.org/officeDocument/2006/relationships/image" Target="file:///C:\Documents and Settings\Administrator\&#26700;&#38754;\&#27743;&#35199;&#29289;&#29702;(JK)\A115.TIF" TargetMode="External"/><Relationship Id="rId10" Type="http://schemas.openxmlformats.org/officeDocument/2006/relationships/notesSlide" Target="../notesSlides/notesSlide8.xml"/><Relationship Id="rId1"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4" name="矩形 103"/>
          <p:cNvSpPr/>
          <p:nvPr/>
        </p:nvSpPr>
        <p:spPr>
          <a:xfrm>
            <a:off x="3583940" y="2071370"/>
            <a:ext cx="5450205" cy="124650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第</a:t>
            </a:r>
            <a:r>
              <a:rPr kumimoji="0" 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15</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讲</a:t>
            </a:r>
            <a:r>
              <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rPr>
              <a:t>  电功率</a:t>
            </a:r>
            <a:endParaRPr kumimoji="0" lang="zh-CN" altLang="en-US" sz="6000" b="1" i="0" u="none" strike="noStrike" kern="1200" cap="none" spc="0" normalizeH="0" baseline="0" noProof="1" dirty="0" smtClean="0">
              <a:ln w="9525">
                <a:solidFill>
                  <a:schemeClr val="bg1"/>
                </a:solidFill>
                <a:prstDash val="solid"/>
              </a:ln>
              <a:solidFill>
                <a:schemeClr val="tx1"/>
              </a:solidFill>
              <a:effectLst>
                <a:outerShdw blurRad="12700" dist="38100" dir="2700000" algn="tl" rotWithShape="0">
                  <a:schemeClr val="bg1">
                    <a:lumMod val="50000"/>
                  </a:schemeClr>
                </a:outerShdw>
              </a:effectLst>
              <a:latin typeface="Times New Roman" panose="02020603050405020304" pitchFamily="18" charset="0"/>
              <a:ea typeface="黑体" panose="02010609060101010101" pitchFamily="49" charset="-122"/>
              <a:cs typeface="Times New Roman" panose="02020603050405020304" pitchFamily="18" charset="0"/>
              <a:sym typeface="+mn-ea"/>
            </a:endParaRPr>
          </a:p>
        </p:txBody>
      </p:sp>
      <p:sp>
        <p:nvSpPr>
          <p:cNvPr id="3" name="矩形 2"/>
          <p:cNvSpPr/>
          <p:nvPr/>
        </p:nvSpPr>
        <p:spPr>
          <a:xfrm>
            <a:off x="2593975" y="3418205"/>
            <a:ext cx="7317740" cy="9010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marL="0" marR="0" indent="0" algn="ctr" defTabSz="914400" rtl="0" eaLnBrk="1" fontAlgn="auto" latinLnBrk="0" hangingPunct="1">
              <a:lnSpc>
                <a:spcPct val="100000"/>
              </a:lnSpc>
              <a:spcBef>
                <a:spcPct val="0"/>
              </a:spcBef>
              <a:spcAft>
                <a:spcPct val="0"/>
              </a:spcAft>
              <a:buClrTx/>
              <a:buSzTx/>
              <a:buFontTx/>
              <a:buNone/>
            </a:pPr>
            <a:r>
              <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命题点</a:t>
            </a:r>
            <a:r>
              <a:rPr lang="en-US"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2</a:t>
            </a:r>
            <a:r>
              <a:rPr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　</a:t>
            </a:r>
            <a:r>
              <a:rPr 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rPr>
              <a:t>测量小灯泡的电功率</a:t>
            </a:r>
            <a:endParaRPr lang="zh-CN" sz="4000" b="1">
              <a:solidFill>
                <a:schemeClr val="tx1"/>
              </a:solidFill>
              <a:latin typeface="Times New Roman" panose="02020603050405020304" pitchFamily="18" charset="0"/>
              <a:ea typeface="黑体" panose="02010609060101010101" pitchFamily="49" charset="-122"/>
              <a:cs typeface="Times New Roman" panose="02020603050405020304" pitchFamily="18" charset="0"/>
            </a:endParaRPr>
          </a:p>
        </p:txBody>
      </p:sp>
    </p:spTree>
    <p:custDataLst>
      <p:tags r:id="rId1"/>
    </p:custDataLst>
  </p:cSld>
  <p:clrMapOvr>
    <a:masterClrMapping/>
  </p:clrMapOvr>
  <p:transition>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239520" y="970280"/>
            <a:ext cx="6785610" cy="5077460"/>
          </a:xfrm>
          <a:prstGeom prst="rect">
            <a:avLst/>
          </a:prstGeom>
          <a:noFill/>
          <a:ln w="9525">
            <a:noFill/>
          </a:ln>
        </p:spPr>
        <p:txBody>
          <a:bodyPr wrap="square">
            <a:spAutoFit/>
          </a:bodyPr>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(2)缺电压表(已知小灯泡的额定电流为I额)：</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A. 增加一个开关进行实验(已知电源电压为U)</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实验电路图：</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黑体" panose="02010609060101010101" pitchFamily="49" charset="-122"/>
                <a:ea typeface="黑体" panose="02010609060101010101" pitchFamily="49" charset="-122"/>
                <a:cs typeface="Times New Roman" panose="02020603050405020304" pitchFamily="18" charset="0"/>
              </a:rPr>
              <a:t>实验步骤</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①</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a:t>
            </a:r>
            <a:r>
              <a:rPr lang="en-US" sz="2400" b="0">
                <a:latin typeface="Times New Roman" panose="02020603050405020304" pitchFamily="18" charset="0"/>
                <a:ea typeface="宋体" panose="02010600030101010101" pitchFamily="2" charset="-122"/>
                <a:cs typeface="Times New Roman" panose="02020603050405020304" pitchFamily="18" charset="0"/>
              </a:rPr>
              <a:t>S</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、断开开关</a:t>
            </a:r>
            <a:r>
              <a:rPr lang="en-US" sz="2400" b="0">
                <a:latin typeface="Times New Roman" panose="02020603050405020304" pitchFamily="18" charset="0"/>
                <a:ea typeface="宋体" panose="02010600030101010101" pitchFamily="2" charset="-122"/>
                <a:cs typeface="Times New Roman" panose="02020603050405020304" pitchFamily="18" charset="0"/>
              </a:rPr>
              <a:t>S</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，调节滑动变阻器滑片</a:t>
            </a:r>
            <a:r>
              <a:rPr lang="en-US" sz="2400" b="0" i="1">
                <a:latin typeface="Times New Roman" panose="02020603050405020304" pitchFamily="18" charset="0"/>
                <a:ea typeface="宋体" panose="02010600030101010101" pitchFamily="2" charset="-122"/>
                <a:cs typeface="Times New Roman" panose="02020603050405020304" pitchFamily="18" charset="0"/>
              </a:rPr>
              <a:t>P</a:t>
            </a:r>
            <a:r>
              <a:rPr lang="zh-CN" sz="2400" b="0">
                <a:latin typeface="Times New Roman" panose="02020603050405020304" pitchFamily="18" charset="0"/>
                <a:ea typeface="宋体" panose="02010600030101010101" pitchFamily="2" charset="-122"/>
                <a:cs typeface="Times New Roman" panose="02020603050405020304" pitchFamily="18" charset="0"/>
              </a:rPr>
              <a:t>，使电流表示数为</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额</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②</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a:t>
            </a:r>
            <a:r>
              <a:rPr lang="en-US" sz="2400" b="0">
                <a:latin typeface="Times New Roman" panose="02020603050405020304" pitchFamily="18" charset="0"/>
                <a:ea typeface="宋体" panose="02010600030101010101" pitchFamily="2" charset="-122"/>
                <a:cs typeface="Times New Roman" panose="02020603050405020304" pitchFamily="18" charset="0"/>
              </a:rPr>
              <a:t>S</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S</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，保持滑片位置不变，读出电流表示数为</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黑体" panose="02010609060101010101" pitchFamily="49" charset="-122"/>
                <a:ea typeface="黑体" panose="02010609060101010101" pitchFamily="49" charset="-122"/>
                <a:cs typeface="Times New Roman" panose="02020603050405020304" pitchFamily="18" charset="0"/>
              </a:rPr>
              <a:t>表达式</a:t>
            </a:r>
            <a:r>
              <a:rPr lang="zh-CN" sz="2400" b="0">
                <a:latin typeface="Times New Roman" panose="02020603050405020304" pitchFamily="18" charset="0"/>
                <a:ea typeface="宋体" panose="02010600030101010101" pitchFamily="2" charset="-122"/>
                <a:cs typeface="Times New Roman" panose="02020603050405020304" pitchFamily="18" charset="0"/>
              </a:rPr>
              <a:t>：小灯泡正常发光时的电阻</a:t>
            </a:r>
            <a:r>
              <a:rPr lang="en-US" sz="2400" b="0" i="1">
                <a:latin typeface="Times New Roman" panose="02020603050405020304" pitchFamily="18" charset="0"/>
                <a:ea typeface="宋体" panose="02010600030101010101" pitchFamily="2" charset="-122"/>
                <a:cs typeface="Times New Roman" panose="02020603050405020304" pitchFamily="18" charset="0"/>
              </a:rPr>
              <a:t>R</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L</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，小灯泡的额定功率</a:t>
            </a:r>
            <a:r>
              <a:rPr lang="en-US" sz="2400" b="0" i="1">
                <a:latin typeface="Times New Roman" panose="02020603050405020304" pitchFamily="18" charset="0"/>
                <a:ea typeface="宋体" panose="02010600030101010101" pitchFamily="2" charset="-122"/>
                <a:cs typeface="Times New Roman" panose="02020603050405020304" pitchFamily="18" charset="0"/>
              </a:rPr>
              <a:t>P</a:t>
            </a:r>
            <a:r>
              <a:rPr lang="zh-CN" sz="2400" b="0" baseline="-25000">
                <a:latin typeface="Times New Roman" panose="02020603050405020304" pitchFamily="18" charset="0"/>
                <a:ea typeface="宋体" panose="02010600030101010101" pitchFamily="2" charset="-122"/>
                <a:cs typeface="Times New Roman" panose="02020603050405020304" pitchFamily="18" charset="0"/>
              </a:rPr>
              <a:t>额</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a:t>
            </a:r>
            <a:r>
              <a:rPr lang="en-US" sz="2400" b="0">
                <a:latin typeface="Times New Roman" panose="02020603050405020304" pitchFamily="18" charset="0"/>
                <a:ea typeface="宋体" panose="02010600030101010101" pitchFamily="2" charset="-122"/>
                <a:cs typeface="Times New Roman" panose="02020603050405020304" pitchFamily="18" charset="0"/>
              </a:rPr>
              <a:t>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255" descr="C:\Documents and Settings\Administrator\桌面\江西物理(JK)\A116.TIF"/>
          <p:cNvPicPr>
            <a:picLocks noChangeAspect="1"/>
          </p:cNvPicPr>
          <p:nvPr/>
        </p:nvPicPr>
        <p:blipFill>
          <a:blip r:embed="rId1" r:link="rId2"/>
          <a:stretch>
            <a:fillRect/>
          </a:stretch>
        </p:blipFill>
        <p:spPr>
          <a:xfrm>
            <a:off x="8449310" y="2404110"/>
            <a:ext cx="2544445" cy="2763520"/>
          </a:xfrm>
          <a:prstGeom prst="rect">
            <a:avLst/>
          </a:prstGeom>
          <a:noFill/>
          <a:ln w="9525">
            <a:noFill/>
          </a:ln>
        </p:spPr>
      </p:pic>
      <p:graphicFrame>
        <p:nvGraphicFramePr>
          <p:cNvPr id="6" name="对象 5">
            <a:hlinkClick r:id="" action="ppaction://ole?verb="/>
          </p:cNvPr>
          <p:cNvGraphicFramePr>
            <a:graphicFrameLocks noChangeAspect="1"/>
          </p:cNvGraphicFramePr>
          <p:nvPr/>
        </p:nvGraphicFramePr>
        <p:xfrm>
          <a:off x="6704965" y="4801235"/>
          <a:ext cx="782320" cy="585470"/>
        </p:xfrm>
        <a:graphic>
          <a:graphicData uri="http://schemas.openxmlformats.org/presentationml/2006/ole">
            <mc:AlternateContent xmlns:mc="http://schemas.openxmlformats.org/markup-compatibility/2006">
              <mc:Choice xmlns:v="urn:schemas-microsoft-com:vml" Requires="v">
                <p:oleObj spid="_x0000_s7" name="" r:id="rId3" imgW="609600" imgH="457200" progId="Equation.DSMT4">
                  <p:embed/>
                </p:oleObj>
              </mc:Choice>
              <mc:Fallback>
                <p:oleObj name="" r:id="rId3" imgW="609600" imgH="457200" progId="Equation.DSMT4">
                  <p:embed/>
                  <p:pic>
                    <p:nvPicPr>
                      <p:cNvPr id="0" name="图片 3072"/>
                      <p:cNvPicPr/>
                      <p:nvPr/>
                    </p:nvPicPr>
                    <p:blipFill>
                      <a:blip r:embed="rId4"/>
                      <a:stretch>
                        <a:fillRect/>
                      </a:stretch>
                    </p:blipFill>
                    <p:spPr>
                      <a:xfrm>
                        <a:off x="6704965" y="4801235"/>
                        <a:ext cx="782320" cy="58547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4879340" y="5293360"/>
          <a:ext cx="1115695" cy="599440"/>
        </p:xfrm>
        <a:graphic>
          <a:graphicData uri="http://schemas.openxmlformats.org/presentationml/2006/ole">
            <mc:AlternateContent xmlns:mc="http://schemas.openxmlformats.org/markup-compatibility/2006">
              <mc:Choice xmlns:v="urn:schemas-microsoft-com:vml" Requires="v">
                <p:oleObj spid="_x0000_s4" name="" r:id="rId5" imgW="825500" imgH="444500" progId="Equation.DSMT4">
                  <p:embed/>
                </p:oleObj>
              </mc:Choice>
              <mc:Fallback>
                <p:oleObj name="" r:id="rId5" imgW="825500" imgH="444500" progId="Equation.DSMT4">
                  <p:embed/>
                  <p:pic>
                    <p:nvPicPr>
                      <p:cNvPr id="0" name="图片 3072"/>
                      <p:cNvPicPr/>
                      <p:nvPr/>
                    </p:nvPicPr>
                    <p:blipFill>
                      <a:blip r:embed="rId6"/>
                      <a:stretch>
                        <a:fillRect/>
                      </a:stretch>
                    </p:blipFill>
                    <p:spPr>
                      <a:xfrm>
                        <a:off x="4879340" y="5293360"/>
                        <a:ext cx="1115695" cy="599440"/>
                      </a:xfrm>
                      <a:prstGeom prst="rect">
                        <a:avLst/>
                      </a:prstGeom>
                    </p:spPr>
                  </p:pic>
                </p:oleObj>
              </mc:Fallback>
            </mc:AlternateContent>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105535" y="701675"/>
            <a:ext cx="6953250"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B.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用已知阻值为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R</a:t>
            </a:r>
            <a:r>
              <a:rPr 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0</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的定值电阻进行实验</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实验电路图：</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实验步骤</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①</a:t>
            </a:r>
            <a:r>
              <a:rPr lang="zh-CN" sz="2400">
                <a:latin typeface="Times New Roman" panose="02020603050405020304" pitchFamily="18" charset="0"/>
                <a:ea typeface="宋体" panose="02010600030101010101" pitchFamily="2" charset="-122"/>
                <a:cs typeface="Times New Roman" panose="02020603050405020304" pitchFamily="18" charset="0"/>
              </a:rPr>
              <a:t>闭合开关</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、断开开关</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，移动滑动变阻器滑片，使电流表示数为</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额</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②</a:t>
            </a:r>
            <a:r>
              <a:rPr lang="zh-CN" sz="2400">
                <a:latin typeface="Times New Roman" panose="02020603050405020304" pitchFamily="18" charset="0"/>
                <a:ea typeface="宋体" panose="02010600030101010101" pitchFamily="2" charset="-122"/>
                <a:cs typeface="Times New Roman" panose="02020603050405020304" pitchFamily="18" charset="0"/>
              </a:rPr>
              <a:t>断开开关</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、闭合开关</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，保持滑片位置不变，读出电流表示数为</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表达式</a:t>
            </a:r>
            <a:r>
              <a:rPr lang="zh-CN" sz="2400">
                <a:latin typeface="Times New Roman" panose="02020603050405020304" pitchFamily="18" charset="0"/>
                <a:ea typeface="宋体" panose="02010600030101010101" pitchFamily="2" charset="-122"/>
                <a:cs typeface="Times New Roman" panose="02020603050405020304" pitchFamily="18" charset="0"/>
              </a:rPr>
              <a:t>：小灯泡正常发光时的电阻</a:t>
            </a:r>
            <a:r>
              <a:rPr lang="en-US" sz="2400" i="1">
                <a:latin typeface="Times New Roman" panose="02020603050405020304" pitchFamily="18" charset="0"/>
                <a:ea typeface="宋体" panose="02010600030101010101" pitchFamily="2" charset="-122"/>
                <a:cs typeface="Times New Roman" panose="02020603050405020304" pitchFamily="18" charset="0"/>
              </a:rPr>
              <a:t>R</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L</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，小灯泡的额定功率</a:t>
            </a:r>
            <a:r>
              <a:rPr lang="en-US" sz="2400" i="1">
                <a:latin typeface="Times New Roman" panose="02020603050405020304" pitchFamily="18" charset="0"/>
                <a:ea typeface="宋体" panose="02010600030101010101" pitchFamily="2" charset="-122"/>
                <a:cs typeface="Times New Roman" panose="02020603050405020304" pitchFamily="18" charset="0"/>
              </a:rPr>
              <a:t>P</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额</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a:t>
            </a:r>
            <a:r>
              <a:rPr lang="en-US" sz="2400">
                <a:latin typeface="Times New Roman" panose="02020603050405020304" pitchFamily="18" charset="0"/>
                <a:ea typeface="宋体" panose="02010600030101010101" pitchFamily="2" charset="-122"/>
                <a:cs typeface="Times New Roman" panose="02020603050405020304" pitchFamily="18" charset="0"/>
              </a:rPr>
              <a:t>__</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20. </a:t>
            </a:r>
            <a:r>
              <a:rPr lang="zh-CN" sz="2400">
                <a:latin typeface="Times New Roman" panose="02020603050405020304" pitchFamily="18" charset="0"/>
                <a:ea typeface="宋体" panose="02010600030101010101" pitchFamily="2" charset="-122"/>
                <a:cs typeface="Times New Roman" panose="02020603050405020304" pitchFamily="18" charset="0"/>
              </a:rPr>
              <a:t>用定值电阻替换小灯泡，设计测定值电阻阻值的记录表格</a:t>
            </a:r>
            <a:r>
              <a:rPr lang="en-US" sz="2400">
                <a:latin typeface="Times New Roman" panose="02020603050405020304" pitchFamily="18" charset="0"/>
                <a:ea typeface="宋体" panose="02010600030101010101" pitchFamily="2" charset="-122"/>
                <a:cs typeface="Times New Roman" panose="02020603050405020304" pitchFamily="18" charset="0"/>
              </a:rPr>
              <a:t>[2019.24</a:t>
            </a:r>
            <a:r>
              <a:rPr lang="zh-CN" sz="2400">
                <a:latin typeface="Times New Roman" panose="02020603050405020304" pitchFamily="18" charset="0"/>
                <a:ea typeface="宋体" panose="02010600030101010101" pitchFamily="2" charset="-122"/>
                <a:cs typeface="Times New Roman" panose="02020603050405020304" pitchFamily="18" charset="0"/>
              </a:rPr>
              <a:t>【实验步骤】</a:t>
            </a:r>
            <a:r>
              <a:rPr lang="en-US" sz="2400">
                <a:latin typeface="Times New Roman" panose="02020603050405020304" pitchFamily="18" charset="0"/>
                <a:ea typeface="宋体" panose="02010600030101010101" pitchFamily="2" charset="-122"/>
                <a:cs typeface="Times New Roman" panose="02020603050405020304" pitchFamily="18" charset="0"/>
              </a:rPr>
              <a:t>(4)]</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256" descr="C:\Documents and Settings\Administrator\桌面\江西物理(JK)\A117.TIF"/>
          <p:cNvPicPr>
            <a:picLocks noChangeAspect="1"/>
          </p:cNvPicPr>
          <p:nvPr/>
        </p:nvPicPr>
        <p:blipFill>
          <a:blip r:embed="rId1" r:link="rId2"/>
          <a:stretch>
            <a:fillRect/>
          </a:stretch>
        </p:blipFill>
        <p:spPr>
          <a:xfrm>
            <a:off x="8510905" y="2316480"/>
            <a:ext cx="2690495" cy="2400935"/>
          </a:xfrm>
          <a:prstGeom prst="rect">
            <a:avLst/>
          </a:prstGeom>
          <a:noFill/>
          <a:ln w="9525">
            <a:noFill/>
          </a:ln>
        </p:spPr>
      </p:pic>
      <p:graphicFrame>
        <p:nvGraphicFramePr>
          <p:cNvPr id="6" name="对象 5">
            <a:hlinkClick r:id="" action="ppaction://ole?verb="/>
          </p:cNvPr>
          <p:cNvGraphicFramePr>
            <a:graphicFrameLocks noChangeAspect="1"/>
          </p:cNvGraphicFramePr>
          <p:nvPr/>
        </p:nvGraphicFramePr>
        <p:xfrm>
          <a:off x="6399532" y="3676650"/>
          <a:ext cx="1192530" cy="873760"/>
        </p:xfrm>
        <a:graphic>
          <a:graphicData uri="http://schemas.openxmlformats.org/presentationml/2006/ole">
            <mc:AlternateContent xmlns:mc="http://schemas.openxmlformats.org/markup-compatibility/2006">
              <mc:Choice xmlns:v="urn:schemas-microsoft-com:vml" Requires="v">
                <p:oleObj spid="_x0000_s7" name="" r:id="rId3" imgW="622300" imgH="457200" progId="Equation.DSMT4">
                  <p:embed/>
                </p:oleObj>
              </mc:Choice>
              <mc:Fallback>
                <p:oleObj name="" r:id="rId3" imgW="622300" imgH="457200" progId="Equation.DSMT4">
                  <p:embed/>
                  <p:pic>
                    <p:nvPicPr>
                      <p:cNvPr id="0" name="图片 3072"/>
                      <p:cNvPicPr/>
                      <p:nvPr/>
                    </p:nvPicPr>
                    <p:blipFill>
                      <a:blip r:embed="rId4"/>
                      <a:stretch>
                        <a:fillRect/>
                      </a:stretch>
                    </p:blipFill>
                    <p:spPr>
                      <a:xfrm>
                        <a:off x="6399532" y="3676650"/>
                        <a:ext cx="1192530" cy="873760"/>
                      </a:xfrm>
                      <a:prstGeom prst="rect">
                        <a:avLst/>
                      </a:prstGeom>
                    </p:spPr>
                  </p:pic>
                </p:oleObj>
              </mc:Fallback>
            </mc:AlternateContent>
          </a:graphicData>
        </a:graphic>
      </p:graphicFrame>
      <p:sp>
        <p:nvSpPr>
          <p:cNvPr id="3" name="文本框 2"/>
          <p:cNvSpPr txBox="1"/>
          <p:nvPr/>
        </p:nvSpPr>
        <p:spPr>
          <a:xfrm>
            <a:off x="4314190" y="4636770"/>
            <a:ext cx="217424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I</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r>
              <a:rPr lang="zh-CN"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I</a:t>
            </a:r>
            <a:r>
              <a:rPr lang="zh-CN"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额</a:t>
            </a: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a:t>
            </a:r>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I</a:t>
            </a:r>
            <a:r>
              <a:rPr lang="zh-CN"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额</a:t>
            </a:r>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R</a:t>
            </a:r>
            <a:r>
              <a:rPr 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a:t>
            </a:r>
            <a:endParaRPr lang="en-US" altLang="en-US" sz="2400" b="0" baseline="-2500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7" name="组合 6"/>
          <p:cNvGrpSpPr/>
          <p:nvPr/>
        </p:nvGrpSpPr>
        <p:grpSpPr>
          <a:xfrm>
            <a:off x="1081405" y="1230630"/>
            <a:ext cx="9739630" cy="622935"/>
            <a:chOff x="1566" y="1660"/>
            <a:chExt cx="15338" cy="981"/>
          </a:xfrm>
        </p:grpSpPr>
        <p:pic>
          <p:nvPicPr>
            <p:cNvPr id="4" name="图片 3" descr="QQ图片20190926151119"/>
            <p:cNvPicPr>
              <a:picLocks noChangeAspect="1"/>
            </p:cNvPicPr>
            <p:nvPr/>
          </p:nvPicPr>
          <p:blipFill>
            <a:blip r:embed="rId1"/>
            <a:stretch>
              <a:fillRect/>
            </a:stretch>
          </p:blipFill>
          <p:spPr>
            <a:xfrm>
              <a:off x="1566" y="1660"/>
              <a:ext cx="15338" cy="920"/>
            </a:xfrm>
            <a:prstGeom prst="rect">
              <a:avLst/>
            </a:prstGeom>
          </p:spPr>
        </p:pic>
        <p:sp>
          <p:nvSpPr>
            <p:cNvPr id="6" name="文本框 5"/>
            <p:cNvSpPr txBox="1"/>
            <p:nvPr/>
          </p:nvSpPr>
          <p:spPr>
            <a:xfrm>
              <a:off x="6768" y="1819"/>
              <a:ext cx="5082" cy="822"/>
            </a:xfrm>
            <a:prstGeom prst="rect">
              <a:avLst/>
            </a:prstGeom>
            <a:noFill/>
          </p:spPr>
          <p:txBody>
            <a:bodyPr wrap="square" rtlCol="0">
              <a:spAutoFit/>
            </a:bodyPr>
            <a:p>
              <a:r>
                <a:rPr lang="zh-CN" altLang="en-US" sz="2800" spc="500">
                  <a:solidFill>
                    <a:schemeClr val="tx1"/>
                  </a:solidFill>
                  <a:uFillTx/>
                  <a:latin typeface="Times New Roman" panose="02020603050405020304" pitchFamily="18" charset="0"/>
                  <a:ea typeface="黑体" panose="02010609060101010101" pitchFamily="49" charset="-122"/>
                </a:rPr>
                <a:t>一题练透一实验</a:t>
              </a:r>
              <a:endParaRPr lang="zh-CN" altLang="en-US" sz="2800" spc="500">
                <a:solidFill>
                  <a:schemeClr val="tx1"/>
                </a:solidFill>
                <a:uFillTx/>
                <a:latin typeface="Times New Roman" panose="02020603050405020304" pitchFamily="18" charset="0"/>
                <a:ea typeface="黑体" panose="02010609060101010101" pitchFamily="49" charset="-122"/>
              </a:endParaRPr>
            </a:p>
          </p:txBody>
        </p:sp>
      </p:grpSp>
      <p:sp>
        <p:nvSpPr>
          <p:cNvPr id="100" name="文本框 99"/>
          <p:cNvSpPr txBox="1"/>
          <p:nvPr/>
        </p:nvSpPr>
        <p:spPr>
          <a:xfrm>
            <a:off x="1081405" y="1868805"/>
            <a:ext cx="10035540" cy="3969385"/>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例　小明同学在</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测量小灯泡电功率</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的实验中．【实验器材】电源</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电压是</a:t>
            </a:r>
            <a:r>
              <a:rPr lang="en-US" sz="2400" b="0">
                <a:latin typeface="Times New Roman" panose="02020603050405020304" pitchFamily="18" charset="0"/>
                <a:ea typeface="宋体" panose="02010600030101010101" pitchFamily="2" charset="-122"/>
                <a:cs typeface="Times New Roman" panose="02020603050405020304" pitchFamily="18" charset="0"/>
              </a:rPr>
              <a:t>6 V)</a:t>
            </a:r>
            <a:r>
              <a:rPr lang="zh-CN" sz="2400" b="0">
                <a:latin typeface="Times New Roman" panose="02020603050405020304" pitchFamily="18" charset="0"/>
                <a:ea typeface="宋体" panose="02010600030101010101" pitchFamily="2" charset="-122"/>
                <a:cs typeface="Times New Roman" panose="02020603050405020304" pitchFamily="18" charset="0"/>
              </a:rPr>
              <a:t>、小灯泡</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额定电压是</a:t>
            </a:r>
            <a:r>
              <a:rPr lang="en-US" sz="2400" b="0">
                <a:latin typeface="Times New Roman" panose="02020603050405020304" pitchFamily="18" charset="0"/>
                <a:ea typeface="宋体" panose="02010600030101010101" pitchFamily="2" charset="-122"/>
                <a:cs typeface="Times New Roman" panose="02020603050405020304" pitchFamily="18" charset="0"/>
              </a:rPr>
              <a:t>3.8 V</a:t>
            </a:r>
            <a:r>
              <a:rPr lang="zh-CN" sz="2400" b="0">
                <a:latin typeface="Times New Roman" panose="02020603050405020304" pitchFamily="18" charset="0"/>
                <a:ea typeface="宋体" panose="02010600030101010101" pitchFamily="2" charset="-122"/>
                <a:cs typeface="Times New Roman" panose="02020603050405020304" pitchFamily="18" charset="0"/>
              </a:rPr>
              <a:t>，电阻约为</a:t>
            </a:r>
            <a:r>
              <a:rPr lang="en-US" sz="2400" b="0">
                <a:latin typeface="Times New Roman" panose="02020603050405020304" pitchFamily="18" charset="0"/>
                <a:ea typeface="宋体" panose="02010600030101010101" pitchFamily="2" charset="-122"/>
                <a:cs typeface="Times New Roman" panose="02020603050405020304" pitchFamily="18" charset="0"/>
              </a:rPr>
              <a:t>8 Ω)</a:t>
            </a:r>
            <a:r>
              <a:rPr lang="zh-CN" sz="2400" b="0">
                <a:latin typeface="Times New Roman" panose="02020603050405020304" pitchFamily="18" charset="0"/>
                <a:ea typeface="宋体" panose="02010600030101010101" pitchFamily="2" charset="-122"/>
                <a:cs typeface="Times New Roman" panose="02020603050405020304" pitchFamily="18" charset="0"/>
              </a:rPr>
              <a:t>、电流表、电压表、滑动变阻器、导线若干</a:t>
            </a: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【设计实验与制定计划】</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请你用笔画线代替导线帮他将图甲中的</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实物图连接完整．</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258" descr="C:\Documents and Settings\Administrator\桌面\江西物理(JK)\A118.TIF"/>
          <p:cNvPicPr>
            <a:picLocks noChangeAspect="1"/>
          </p:cNvPicPr>
          <p:nvPr/>
        </p:nvPicPr>
        <p:blipFill>
          <a:blip r:embed="rId2" r:link="rId3"/>
          <a:srcRect r="46295" b="9695"/>
          <a:stretch>
            <a:fillRect/>
          </a:stretch>
        </p:blipFill>
        <p:spPr>
          <a:xfrm>
            <a:off x="7371715" y="3010535"/>
            <a:ext cx="3270885" cy="2708275"/>
          </a:xfrm>
          <a:prstGeom prst="rect">
            <a:avLst/>
          </a:prstGeom>
          <a:noFill/>
          <a:ln w="9525">
            <a:noFill/>
          </a:ln>
        </p:spPr>
      </p:pic>
      <p:sp>
        <p:nvSpPr>
          <p:cNvPr id="3" name="文本框 2"/>
          <p:cNvSpPr txBox="1"/>
          <p:nvPr/>
        </p:nvSpPr>
        <p:spPr>
          <a:xfrm>
            <a:off x="8594090" y="5718810"/>
            <a:ext cx="117157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楷体_GB2312" charset="0"/>
              </a:rPr>
              <a:t>例题图甲</a:t>
            </a:r>
            <a:endParaRPr lang="zh-CN" b="0">
              <a:latin typeface="Times New Roman" panose="02020603050405020304" pitchFamily="18" charset="0"/>
              <a:ea typeface="宋体" panose="02010600030101010101" pitchFamily="2" charset="-122"/>
              <a:cs typeface="楷体_GB2312" charset="0"/>
            </a:endParaRPr>
          </a:p>
        </p:txBody>
      </p:sp>
      <p:sp>
        <p:nvSpPr>
          <p:cNvPr id="10" name="任意多边形 9"/>
          <p:cNvSpPr/>
          <p:nvPr/>
        </p:nvSpPr>
        <p:spPr>
          <a:xfrm>
            <a:off x="8536305" y="3554095"/>
            <a:ext cx="1168400" cy="851535"/>
          </a:xfrm>
          <a:custGeom>
            <a:avLst/>
            <a:gdLst>
              <a:gd name="connisteX0" fmla="*/ 148465 w 1168275"/>
              <a:gd name="connsiteY0" fmla="*/ 0 h 851477"/>
              <a:gd name="connisteX1" fmla="*/ 29720 w 1168275"/>
              <a:gd name="connsiteY1" fmla="*/ 300355 h 851477"/>
              <a:gd name="connisteX2" fmla="*/ 648845 w 1168275"/>
              <a:gd name="connsiteY2" fmla="*/ 610235 h 851477"/>
              <a:gd name="connisteX3" fmla="*/ 1168275 w 1168275"/>
              <a:gd name="connsiteY3" fmla="*/ 847090 h 851477"/>
              <a:gd name="connisteX4" fmla="*/ 1086360 w 1168275"/>
              <a:gd name="connsiteY4" fmla="*/ 446405 h 851477"/>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1168276" h="851478">
                <a:moveTo>
                  <a:pt x="148466" y="0"/>
                </a:moveTo>
                <a:cubicBezTo>
                  <a:pt x="112271" y="53975"/>
                  <a:pt x="-70609" y="178435"/>
                  <a:pt x="29721" y="300355"/>
                </a:cubicBezTo>
                <a:cubicBezTo>
                  <a:pt x="130051" y="422275"/>
                  <a:pt x="420881" y="501015"/>
                  <a:pt x="648846" y="610235"/>
                </a:cubicBezTo>
                <a:cubicBezTo>
                  <a:pt x="876811" y="719455"/>
                  <a:pt x="1080646" y="880110"/>
                  <a:pt x="1168276" y="847090"/>
                </a:cubicBezTo>
              </a:path>
            </a:pathLst>
          </a:custGeom>
          <a:noFill/>
          <a:ln w="28575"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任意多边形 10"/>
          <p:cNvSpPr/>
          <p:nvPr/>
        </p:nvSpPr>
        <p:spPr>
          <a:xfrm>
            <a:off x="9903460" y="4406265"/>
            <a:ext cx="613410" cy="655320"/>
          </a:xfrm>
          <a:custGeom>
            <a:avLst/>
            <a:gdLst>
              <a:gd name="connisteX0" fmla="*/ 312420 w 613371"/>
              <a:gd name="connsiteY0" fmla="*/ 0 h 655320"/>
              <a:gd name="connisteX1" fmla="*/ 604520 w 613371"/>
              <a:gd name="connsiteY1" fmla="*/ 252095 h 655320"/>
              <a:gd name="connisteX2" fmla="*/ 0 w 613371"/>
              <a:gd name="connsiteY2" fmla="*/ 655320 h 655320"/>
              <a:gd name="connisteX3" fmla="*/ -664845 w 613371"/>
              <a:gd name="connsiteY3" fmla="*/ 836295 h 655320"/>
            </a:gdLst>
            <a:ahLst/>
            <a:cxnLst>
              <a:cxn ang="0">
                <a:pos x="connisteX0" y="connsiteY0"/>
              </a:cxn>
              <a:cxn ang="0">
                <a:pos x="connisteX1" y="connsiteY1"/>
              </a:cxn>
              <a:cxn ang="0">
                <a:pos x="connisteX2" y="connsiteY2"/>
              </a:cxn>
              <a:cxn ang="0">
                <a:pos x="connisteX3" y="connsiteY3"/>
              </a:cxn>
            </a:cxnLst>
            <a:rect l="l" t="t" r="r" b="b"/>
            <a:pathLst>
              <a:path w="613371" h="655320">
                <a:moveTo>
                  <a:pt x="312420" y="0"/>
                </a:moveTo>
                <a:cubicBezTo>
                  <a:pt x="382905" y="42545"/>
                  <a:pt x="666750" y="121285"/>
                  <a:pt x="604520" y="252095"/>
                </a:cubicBezTo>
                <a:cubicBezTo>
                  <a:pt x="542290" y="382905"/>
                  <a:pt x="254000" y="538480"/>
                  <a:pt x="0" y="65532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linds(horizontal)">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1"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29590" y="981075"/>
            <a:ext cx="11246485" cy="50774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正确连接电路后，闭合开关前，滑动变阻器的滑片应该置于</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A</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B</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端．</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小明同学调节滑动变阻器，进行了几次实验，得到部分</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zh-CN" sz="2400" b="0">
                <a:latin typeface="Times New Roman" panose="02020603050405020304" pitchFamily="18" charset="0"/>
                <a:ea typeface="宋体" panose="02010600030101010101" pitchFamily="2" charset="-122"/>
                <a:cs typeface="Times New Roman" panose="02020603050405020304" pitchFamily="18" charset="0"/>
              </a:rPr>
              <a:t>和</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zh-CN" sz="2400" b="0">
                <a:latin typeface="Times New Roman" panose="02020603050405020304" pitchFamily="18" charset="0"/>
                <a:ea typeface="宋体" panose="02010600030101010101" pitchFamily="2" charset="-122"/>
                <a:cs typeface="Times New Roman" panose="02020603050405020304" pitchFamily="18" charset="0"/>
              </a:rPr>
              <a:t>的数据如下表所示：</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灯泡正常发光时，电流表的示数如图乙所示，则灯泡的额定功率为</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________W.</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2" name="表格 1"/>
          <p:cNvGraphicFramePr/>
          <p:nvPr>
            <p:custDataLst>
              <p:tags r:id="rId1"/>
            </p:custDataLst>
          </p:nvPr>
        </p:nvGraphicFramePr>
        <p:xfrm>
          <a:off x="669290" y="2764155"/>
          <a:ext cx="8081645" cy="2679700"/>
        </p:xfrm>
        <a:graphic>
          <a:graphicData uri="http://schemas.openxmlformats.org/drawingml/2006/table">
            <a:tbl>
              <a:tblPr firstRow="1" bandRow="1">
                <a:tableStyleId>{5940675A-B579-460E-94D1-54222C63F5DA}</a:tableStyleId>
              </a:tblPr>
              <a:tblGrid>
                <a:gridCol w="1718945"/>
                <a:gridCol w="1272540"/>
                <a:gridCol w="1272540"/>
                <a:gridCol w="1272540"/>
                <a:gridCol w="1272540"/>
                <a:gridCol w="1272540"/>
              </a:tblGrid>
              <a:tr h="66992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4</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9925">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4.2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9925">
                <a:tc>
                  <a:txBody>
                    <a:bodyPr/>
                    <a:p>
                      <a:pPr indent="0" algn="ctr" fontAlgn="auto">
                        <a:lnSpc>
                          <a:spcPct val="150000"/>
                        </a:lnSpc>
                        <a:buNone/>
                      </a:pP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0.38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0.48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0.52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9925">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灯泡亮度</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不亮</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很暗</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偏暗</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正常</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很亮</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9191625" y="1041400"/>
            <a:ext cx="689610"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B</a:t>
            </a:r>
            <a:endParaRPr lang="en-US" alt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9684385" y="5443855"/>
            <a:ext cx="8350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1.9</a:t>
            </a:r>
            <a:endParaRPr lang="en-US" altLang="en-US" sz="2400" b="0">
              <a:solidFill>
                <a:srgbClr val="FF0000"/>
              </a:solidFill>
              <a:latin typeface="Times New Roman" panose="02020603050405020304" pitchFamily="18" charset="0"/>
              <a:ea typeface="宋体" panose="02010600030101010101" pitchFamily="2" charset="-122"/>
            </a:endParaRPr>
          </a:p>
        </p:txBody>
      </p:sp>
      <p:pic>
        <p:nvPicPr>
          <p:cNvPr id="9" name="图片 1258" descr="C:\Documents and Settings\Administrator\桌面\江西物理(JK)\A118.TIF"/>
          <p:cNvPicPr>
            <a:picLocks noChangeAspect="1"/>
          </p:cNvPicPr>
          <p:nvPr/>
        </p:nvPicPr>
        <p:blipFill>
          <a:blip r:embed="rId2" r:link="rId3"/>
          <a:srcRect l="60132" t="11033" b="22722"/>
          <a:stretch>
            <a:fillRect/>
          </a:stretch>
        </p:blipFill>
        <p:spPr>
          <a:xfrm>
            <a:off x="9191625" y="3195320"/>
            <a:ext cx="2036445" cy="1666240"/>
          </a:xfrm>
          <a:prstGeom prst="rect">
            <a:avLst/>
          </a:prstGeom>
          <a:noFill/>
          <a:ln w="9525">
            <a:noFill/>
          </a:ln>
        </p:spPr>
      </p:pic>
      <p:sp>
        <p:nvSpPr>
          <p:cNvPr id="5" name="文本框 4"/>
          <p:cNvSpPr txBox="1"/>
          <p:nvPr/>
        </p:nvSpPr>
        <p:spPr>
          <a:xfrm>
            <a:off x="9759315" y="4861560"/>
            <a:ext cx="1097280" cy="368300"/>
          </a:xfrm>
          <a:prstGeom prst="rect">
            <a:avLst/>
          </a:prstGeom>
          <a:noFill/>
        </p:spPr>
        <p:txBody>
          <a:bodyPr wrap="none" rtlCol="0">
            <a:spAutoFit/>
          </a:bodyPr>
          <a:p>
            <a:r>
              <a:rPr lang="zh-CN" altLang="en-US"/>
              <a:t>例题图乙</a:t>
            </a: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1375" y="970280"/>
            <a:ext cx="10906760" cy="6451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请你根据表中数据在图丙所示的坐标纸上作出小灯泡的</a:t>
            </a:r>
            <a:r>
              <a:rPr lang="en-US" sz="2400" b="0" i="1">
                <a:latin typeface="Times New Roman" panose="02020603050405020304" pitchFamily="18" charset="0"/>
                <a:ea typeface="宋体" panose="02010600030101010101" pitchFamily="2" charset="-122"/>
                <a:cs typeface="Times New Roman" panose="02020603050405020304" pitchFamily="18" charset="0"/>
              </a:rPr>
              <a:t>I</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i="1">
                <a:latin typeface="Times New Roman" panose="02020603050405020304" pitchFamily="18" charset="0"/>
                <a:ea typeface="宋体" panose="02010600030101010101" pitchFamily="2" charset="-122"/>
                <a:cs typeface="Times New Roman" panose="02020603050405020304" pitchFamily="18" charset="0"/>
              </a:rPr>
              <a:t>U</a:t>
            </a:r>
            <a:r>
              <a:rPr lang="zh-CN" sz="2400" b="0">
                <a:latin typeface="Times New Roman" panose="02020603050405020304" pitchFamily="18" charset="0"/>
                <a:ea typeface="宋体" panose="02010600030101010101" pitchFamily="2" charset="-122"/>
                <a:cs typeface="Times New Roman" panose="02020603050405020304" pitchFamily="18" charset="0"/>
              </a:rPr>
              <a:t>图像．</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259" descr="C:\Documents and Settings\Administrator\桌面\江西物理(JK)\A119A.TIF"/>
          <p:cNvPicPr>
            <a:picLocks noChangeAspect="1"/>
          </p:cNvPicPr>
          <p:nvPr/>
        </p:nvPicPr>
        <p:blipFill>
          <a:blip r:embed="rId1" r:link="rId2"/>
          <a:stretch>
            <a:fillRect/>
          </a:stretch>
        </p:blipFill>
        <p:spPr>
          <a:xfrm>
            <a:off x="3931285" y="1687195"/>
            <a:ext cx="3783965" cy="4007485"/>
          </a:xfrm>
          <a:prstGeom prst="rect">
            <a:avLst/>
          </a:prstGeom>
          <a:noFill/>
          <a:ln w="9525">
            <a:noFill/>
          </a:ln>
        </p:spPr>
      </p:pic>
      <p:sp>
        <p:nvSpPr>
          <p:cNvPr id="3" name="文本框 2"/>
          <p:cNvSpPr txBox="1"/>
          <p:nvPr/>
        </p:nvSpPr>
        <p:spPr>
          <a:xfrm>
            <a:off x="5147945" y="5694680"/>
            <a:ext cx="135064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楷体_GB2312" charset="0"/>
              </a:rPr>
              <a:t>例题图丙</a:t>
            </a:r>
            <a:endParaRPr lang="zh-CN" altLang="en-US" b="0">
              <a:latin typeface="Times New Roman" panose="02020603050405020304" pitchFamily="18" charset="0"/>
              <a:ea typeface="宋体" panose="02010600030101010101" pitchFamily="2" charset="-122"/>
              <a:cs typeface="楷体_GB2312" charset="0"/>
            </a:endParaRPr>
          </a:p>
        </p:txBody>
      </p:sp>
      <p:sp>
        <p:nvSpPr>
          <p:cNvPr id="5" name="文本框 4"/>
          <p:cNvSpPr txBox="1"/>
          <p:nvPr/>
        </p:nvSpPr>
        <p:spPr>
          <a:xfrm>
            <a:off x="5306695" y="3071495"/>
            <a:ext cx="262890" cy="368300"/>
          </a:xfrm>
          <a:prstGeom prst="rect">
            <a:avLst/>
          </a:prstGeom>
          <a:noFill/>
        </p:spPr>
        <p:txBody>
          <a:bodyPr wrap="none" rtlCol="0" anchor="t">
            <a:spAutoFit/>
          </a:bodyPr>
          <a:p>
            <a:r>
              <a:rPr lang="zh-CN" altLang="en-US">
                <a:solidFill>
                  <a:srgbClr val="FF0000"/>
                </a:solidFill>
                <a:latin typeface="Arial" panose="020B0604020202020204" pitchFamily="34" charset="0"/>
                <a:cs typeface="Arial" panose="020B0604020202020204" pitchFamily="34" charset="0"/>
              </a:rPr>
              <a:t>•</a:t>
            </a:r>
            <a:endParaRPr lang="zh-CN" altLang="en-US">
              <a:solidFill>
                <a:srgbClr val="FF0000"/>
              </a:solidFill>
              <a:latin typeface="Arial" panose="020B0604020202020204" pitchFamily="34" charset="0"/>
              <a:cs typeface="Arial" panose="020B0604020202020204" pitchFamily="34" charset="0"/>
            </a:endParaRPr>
          </a:p>
        </p:txBody>
      </p:sp>
      <p:sp>
        <p:nvSpPr>
          <p:cNvPr id="6" name="文本框 5"/>
          <p:cNvSpPr txBox="1"/>
          <p:nvPr/>
        </p:nvSpPr>
        <p:spPr>
          <a:xfrm>
            <a:off x="5809615" y="2526665"/>
            <a:ext cx="262890" cy="368300"/>
          </a:xfrm>
          <a:prstGeom prst="rect">
            <a:avLst/>
          </a:prstGeom>
          <a:noFill/>
        </p:spPr>
        <p:txBody>
          <a:bodyPr wrap="none" rtlCol="0" anchor="t">
            <a:spAutoFit/>
          </a:bodyPr>
          <a:p>
            <a:r>
              <a:rPr lang="zh-CN" altLang="en-US">
                <a:solidFill>
                  <a:srgbClr val="FF0000"/>
                </a:solidFill>
                <a:latin typeface="Arial" panose="020B0604020202020204" pitchFamily="34" charset="0"/>
                <a:cs typeface="Arial" panose="020B0604020202020204" pitchFamily="34" charset="0"/>
              </a:rPr>
              <a:t>•</a:t>
            </a:r>
            <a:endParaRPr lang="zh-CN" altLang="en-US">
              <a:solidFill>
                <a:srgbClr val="FF0000"/>
              </a:solidFill>
              <a:latin typeface="Arial" panose="020B0604020202020204" pitchFamily="34" charset="0"/>
              <a:cs typeface="Arial" panose="020B0604020202020204" pitchFamily="34" charset="0"/>
            </a:endParaRPr>
          </a:p>
        </p:txBody>
      </p:sp>
      <p:sp>
        <p:nvSpPr>
          <p:cNvPr id="7" name="文本框 6"/>
          <p:cNvSpPr txBox="1"/>
          <p:nvPr/>
        </p:nvSpPr>
        <p:spPr>
          <a:xfrm>
            <a:off x="4819015" y="4046220"/>
            <a:ext cx="262890" cy="368300"/>
          </a:xfrm>
          <a:prstGeom prst="rect">
            <a:avLst/>
          </a:prstGeom>
          <a:noFill/>
        </p:spPr>
        <p:txBody>
          <a:bodyPr wrap="none" rtlCol="0" anchor="t">
            <a:spAutoFit/>
          </a:bodyPr>
          <a:p>
            <a:r>
              <a:rPr lang="zh-CN" altLang="en-US">
                <a:solidFill>
                  <a:srgbClr val="FF0000"/>
                </a:solidFill>
                <a:latin typeface="Arial" panose="020B0604020202020204" pitchFamily="34" charset="0"/>
                <a:cs typeface="Arial" panose="020B0604020202020204" pitchFamily="34" charset="0"/>
              </a:rPr>
              <a:t>•</a:t>
            </a:r>
            <a:endParaRPr lang="zh-CN" altLang="en-US">
              <a:solidFill>
                <a:srgbClr val="FF0000"/>
              </a:solidFill>
              <a:latin typeface="Arial" panose="020B0604020202020204" pitchFamily="34" charset="0"/>
              <a:cs typeface="Arial" panose="020B0604020202020204" pitchFamily="34" charset="0"/>
            </a:endParaRPr>
          </a:p>
        </p:txBody>
      </p:sp>
      <p:sp>
        <p:nvSpPr>
          <p:cNvPr id="9" name="文本框 8"/>
          <p:cNvSpPr txBox="1"/>
          <p:nvPr/>
        </p:nvSpPr>
        <p:spPr>
          <a:xfrm>
            <a:off x="6435090" y="2296160"/>
            <a:ext cx="262890" cy="368300"/>
          </a:xfrm>
          <a:prstGeom prst="rect">
            <a:avLst/>
          </a:prstGeom>
          <a:noFill/>
        </p:spPr>
        <p:txBody>
          <a:bodyPr wrap="none" rtlCol="0" anchor="t">
            <a:spAutoFit/>
          </a:bodyPr>
          <a:p>
            <a:r>
              <a:rPr lang="zh-CN" altLang="en-US">
                <a:solidFill>
                  <a:srgbClr val="FF0000"/>
                </a:solidFill>
                <a:latin typeface="Arial" panose="020B0604020202020204" pitchFamily="34" charset="0"/>
                <a:cs typeface="Arial" panose="020B0604020202020204" pitchFamily="34" charset="0"/>
              </a:rPr>
              <a:t>•</a:t>
            </a:r>
            <a:endParaRPr lang="zh-CN" altLang="en-US">
              <a:solidFill>
                <a:srgbClr val="FF0000"/>
              </a:solidFill>
              <a:latin typeface="Arial" panose="020B0604020202020204" pitchFamily="34" charset="0"/>
              <a:cs typeface="Arial" panose="020B0604020202020204" pitchFamily="34" charset="0"/>
            </a:endParaRPr>
          </a:p>
        </p:txBody>
      </p:sp>
      <p:sp>
        <p:nvSpPr>
          <p:cNvPr id="10" name="文本框 9"/>
          <p:cNvSpPr txBox="1"/>
          <p:nvPr/>
        </p:nvSpPr>
        <p:spPr>
          <a:xfrm>
            <a:off x="6219825" y="2415540"/>
            <a:ext cx="262890" cy="368300"/>
          </a:xfrm>
          <a:prstGeom prst="rect">
            <a:avLst/>
          </a:prstGeom>
          <a:noFill/>
        </p:spPr>
        <p:txBody>
          <a:bodyPr wrap="none" rtlCol="0" anchor="t">
            <a:spAutoFit/>
          </a:bodyPr>
          <a:p>
            <a:r>
              <a:rPr lang="zh-CN" altLang="en-US">
                <a:solidFill>
                  <a:srgbClr val="FF0000"/>
                </a:solidFill>
                <a:latin typeface="Arial" panose="020B0604020202020204" pitchFamily="34" charset="0"/>
                <a:cs typeface="Arial" panose="020B0604020202020204" pitchFamily="34" charset="0"/>
              </a:rPr>
              <a:t>•</a:t>
            </a:r>
            <a:endParaRPr lang="zh-CN" altLang="en-US">
              <a:solidFill>
                <a:srgbClr val="FF0000"/>
              </a:solidFill>
              <a:latin typeface="Arial" panose="020B0604020202020204" pitchFamily="34" charset="0"/>
              <a:cs typeface="Arial" panose="020B0604020202020204" pitchFamily="34" charset="0"/>
            </a:endParaRPr>
          </a:p>
        </p:txBody>
      </p:sp>
      <p:sp>
        <p:nvSpPr>
          <p:cNvPr id="11" name="任意多边形 10"/>
          <p:cNvSpPr/>
          <p:nvPr/>
        </p:nvSpPr>
        <p:spPr>
          <a:xfrm>
            <a:off x="4942840" y="2711450"/>
            <a:ext cx="988695" cy="1515110"/>
          </a:xfrm>
          <a:custGeom>
            <a:avLst/>
            <a:gdLst>
              <a:gd name="connisteX0" fmla="*/ 0 w 988695"/>
              <a:gd name="connsiteY0" fmla="*/ 1515110 h 1515110"/>
              <a:gd name="connisteX1" fmla="*/ 485140 w 988695"/>
              <a:gd name="connsiteY1" fmla="*/ 544830 h 1515110"/>
              <a:gd name="connisteX2" fmla="*/ 988695 w 988695"/>
              <a:gd name="connsiteY2" fmla="*/ 0 h 1515110"/>
              <a:gd name="connisteX3" fmla="*/ 997585 w 988695"/>
              <a:gd name="connsiteY3" fmla="*/ -17780 h 1515110"/>
            </a:gdLst>
            <a:ahLst/>
            <a:cxnLst>
              <a:cxn ang="0">
                <a:pos x="connisteX0" y="connsiteY0"/>
              </a:cxn>
              <a:cxn ang="0">
                <a:pos x="connisteX1" y="connsiteY1"/>
              </a:cxn>
              <a:cxn ang="0">
                <a:pos x="connisteX2" y="connsiteY2"/>
              </a:cxn>
              <a:cxn ang="0">
                <a:pos x="connisteX3" y="connsiteY3"/>
              </a:cxn>
            </a:cxnLst>
            <a:rect l="l" t="t" r="r" b="b"/>
            <a:pathLst>
              <a:path w="988695" h="1515110">
                <a:moveTo>
                  <a:pt x="0" y="1515110"/>
                </a:moveTo>
                <a:cubicBezTo>
                  <a:pt x="86995" y="1332230"/>
                  <a:pt x="287655" y="847725"/>
                  <a:pt x="485140" y="544830"/>
                </a:cubicBezTo>
                <a:cubicBezTo>
                  <a:pt x="682625" y="241935"/>
                  <a:pt x="886460" y="112395"/>
                  <a:pt x="988695" y="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任意多边形 11"/>
          <p:cNvSpPr/>
          <p:nvPr/>
        </p:nvSpPr>
        <p:spPr>
          <a:xfrm>
            <a:off x="5940425" y="2489200"/>
            <a:ext cx="616585" cy="217805"/>
          </a:xfrm>
          <a:custGeom>
            <a:avLst/>
            <a:gdLst>
              <a:gd name="connisteX0" fmla="*/ 0 w 616585"/>
              <a:gd name="connsiteY0" fmla="*/ 217805 h 217805"/>
              <a:gd name="connisteX1" fmla="*/ 412750 w 616585"/>
              <a:gd name="connsiteY1" fmla="*/ 100330 h 217805"/>
              <a:gd name="connisteX2" fmla="*/ 616585 w 616585"/>
              <a:gd name="connsiteY2" fmla="*/ 0 h 217805"/>
              <a:gd name="connisteX3" fmla="*/ 616585 w 616585"/>
              <a:gd name="connsiteY3" fmla="*/ -4445 h 217805"/>
            </a:gdLst>
            <a:ahLst/>
            <a:cxnLst>
              <a:cxn ang="0">
                <a:pos x="connisteX0" y="connsiteY0"/>
              </a:cxn>
              <a:cxn ang="0">
                <a:pos x="connisteX1" y="connsiteY1"/>
              </a:cxn>
              <a:cxn ang="0">
                <a:pos x="connisteX2" y="connsiteY2"/>
              </a:cxn>
              <a:cxn ang="0">
                <a:pos x="connisteX3" y="connsiteY3"/>
              </a:cxn>
            </a:cxnLst>
            <a:rect l="l" t="t" r="r" b="b"/>
            <a:pathLst>
              <a:path w="616585" h="217805">
                <a:moveTo>
                  <a:pt x="0" y="217805"/>
                </a:moveTo>
                <a:cubicBezTo>
                  <a:pt x="78740" y="196215"/>
                  <a:pt x="289560" y="144145"/>
                  <a:pt x="412750" y="100330"/>
                </a:cubicBezTo>
                <a:cubicBezTo>
                  <a:pt x="535940" y="56515"/>
                  <a:pt x="575945" y="20955"/>
                  <a:pt x="616585" y="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blinds(horizontal)">
                                      <p:cBhvr>
                                        <p:cTn id="10" dur="500"/>
                                        <p:tgtEl>
                                          <p:spTgt spid="5"/>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blinds(horizontal)">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linds(horizontal)">
                                      <p:cBhvr>
                                        <p:cTn id="18" dur="500"/>
                                        <p:tgtEl>
                                          <p:spTgt spid="10"/>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linds(horizontal)">
                                      <p:cBhvr>
                                        <p:cTn id="21" dur="500"/>
                                        <p:tgtEl>
                                          <p:spTgt spid="11"/>
                                        </p:tgtEl>
                                      </p:cBhvr>
                                    </p:animEffect>
                                  </p:childTnLst>
                                </p:cTn>
                              </p:par>
                              <p:par>
                                <p:cTn id="22" presetID="3" presetClass="entr" presetSubtype="1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blinds(horizontal)">
                                      <p:cBhvr>
                                        <p:cTn id="24" dur="500"/>
                                        <p:tgtEl>
                                          <p:spTgt spid="7"/>
                                        </p:tgtEl>
                                      </p:cBhvr>
                                    </p:animEffect>
                                  </p:childTnLst>
                                </p:cTn>
                              </p:par>
                              <p:par>
                                <p:cTn id="25" presetID="3" presetClass="entr" presetSubtype="1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p:bldP spid="5" grpId="1"/>
      <p:bldP spid="9" grpId="0"/>
      <p:bldP spid="9" grpId="1"/>
      <p:bldP spid="10" grpId="0" animBg="1"/>
      <p:bldP spid="10" grpId="1" animBg="1"/>
      <p:bldP spid="11" grpId="0" bldLvl="0" animBg="1"/>
      <p:bldP spid="11" grpId="1" animBg="1"/>
      <p:bldP spid="7" grpId="0"/>
      <p:bldP spid="7" grpId="1"/>
      <p:bldP spid="12" grpId="0" bldLvl="0" animBg="1"/>
      <p:bldP spid="12"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9775" y="793115"/>
            <a:ext cx="10978515" cy="56311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(5)</a:t>
            </a:r>
            <a:r>
              <a:rPr lang="zh-CN" sz="2400" b="0">
                <a:latin typeface="Times New Roman" panose="02020603050405020304" pitchFamily="18" charset="0"/>
                <a:ea typeface="宋体" panose="02010600030101010101" pitchFamily="2" charset="-122"/>
                <a:cs typeface="Times New Roman" panose="02020603050405020304" pitchFamily="18" charset="0"/>
              </a:rPr>
              <a:t>小明同学在对图像和数据进行分析时发现：小灯泡灯丝电阻随电压的增大而</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增大</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减小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不变</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．在第</a:t>
            </a: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次实验中，小灯泡不亮的原因是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______________________________________________________________</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(6)</a:t>
            </a:r>
            <a:r>
              <a:rPr lang="zh-CN" sz="2400" b="0">
                <a:latin typeface="Times New Roman" panose="02020603050405020304" pitchFamily="18" charset="0"/>
                <a:ea typeface="宋体" panose="02010600030101010101" pitchFamily="2" charset="-122"/>
                <a:cs typeface="Times New Roman" panose="02020603050405020304" pitchFamily="18" charset="0"/>
              </a:rPr>
              <a:t>当小明同学继续调节滑动变阻器测量时，灯丝突然烧断了</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其余元件完好</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，则此时电压表示数约为</a:t>
            </a:r>
            <a:r>
              <a:rPr lang="en-US" sz="2400" b="0">
                <a:latin typeface="Times New Roman" panose="02020603050405020304" pitchFamily="18" charset="0"/>
                <a:ea typeface="宋体" panose="02010600030101010101" pitchFamily="2" charset="-122"/>
                <a:cs typeface="Times New Roman" panose="02020603050405020304" pitchFamily="18" charset="0"/>
              </a:rPr>
              <a:t>____V.(7)</a:t>
            </a:r>
            <a:r>
              <a:rPr lang="zh-CN" sz="2400" b="0">
                <a:latin typeface="Times New Roman" panose="02020603050405020304" pitchFamily="18" charset="0"/>
                <a:ea typeface="宋体" panose="02010600030101010101" pitchFamily="2" charset="-122"/>
                <a:cs typeface="Times New Roman" panose="02020603050405020304" pitchFamily="18" charset="0"/>
              </a:rPr>
              <a:t>小明同学在实验室借了甲：</a:t>
            </a:r>
            <a:r>
              <a:rPr lang="en-US" sz="2400" b="0">
                <a:latin typeface="Times New Roman" panose="02020603050405020304" pitchFamily="18" charset="0"/>
                <a:ea typeface="宋体" panose="02010600030101010101" pitchFamily="2" charset="-122"/>
                <a:cs typeface="Times New Roman" panose="02020603050405020304" pitchFamily="18" charset="0"/>
              </a:rPr>
              <a:t>“10 Ω</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1.5 A”</a:t>
            </a:r>
            <a:r>
              <a:rPr lang="zh-CN" sz="2400" b="0">
                <a:latin typeface="Times New Roman" panose="02020603050405020304" pitchFamily="18" charset="0"/>
                <a:ea typeface="宋体" panose="02010600030101010101" pitchFamily="2" charset="-122"/>
                <a:cs typeface="Times New Roman" panose="02020603050405020304" pitchFamily="18" charset="0"/>
              </a:rPr>
              <a:t>、乙：</a:t>
            </a:r>
            <a:r>
              <a:rPr lang="en-US" sz="2400" b="0">
                <a:latin typeface="Times New Roman" panose="02020603050405020304" pitchFamily="18" charset="0"/>
                <a:ea typeface="宋体" panose="02010600030101010101" pitchFamily="2" charset="-122"/>
                <a:cs typeface="Times New Roman" panose="02020603050405020304" pitchFamily="18" charset="0"/>
              </a:rPr>
              <a:t>“20 Ω</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1.2 A”</a:t>
            </a:r>
            <a:r>
              <a:rPr lang="zh-CN" sz="2400" b="0">
                <a:latin typeface="Times New Roman" panose="02020603050405020304" pitchFamily="18" charset="0"/>
                <a:ea typeface="宋体" panose="02010600030101010101" pitchFamily="2" charset="-122"/>
                <a:cs typeface="Times New Roman" panose="02020603050405020304" pitchFamily="18" charset="0"/>
              </a:rPr>
              <a:t>和丙：</a:t>
            </a:r>
            <a:r>
              <a:rPr lang="en-US" sz="2400" b="0">
                <a:latin typeface="Times New Roman" panose="02020603050405020304" pitchFamily="18" charset="0"/>
                <a:ea typeface="宋体" panose="02010600030101010101" pitchFamily="2" charset="-122"/>
                <a:cs typeface="Times New Roman" panose="02020603050405020304" pitchFamily="18" charset="0"/>
              </a:rPr>
              <a:t>“30 Ω</a:t>
            </a:r>
            <a:r>
              <a:rPr lang="zh-CN" sz="2400" b="0">
                <a:latin typeface="Times New Roman" panose="02020603050405020304" pitchFamily="18" charset="0"/>
                <a:ea typeface="宋体" panose="02010600030101010101" pitchFamily="2" charset="-122"/>
                <a:cs typeface="Times New Roman" panose="02020603050405020304" pitchFamily="18" charset="0"/>
              </a:rPr>
              <a:t>　</a:t>
            </a:r>
            <a:r>
              <a:rPr lang="en-US" sz="2400" b="0">
                <a:latin typeface="Times New Roman" panose="02020603050405020304" pitchFamily="18" charset="0"/>
                <a:ea typeface="宋体" panose="02010600030101010101" pitchFamily="2" charset="-122"/>
                <a:cs typeface="Times New Roman" panose="02020603050405020304" pitchFamily="18" charset="0"/>
              </a:rPr>
              <a:t>1 A”</a:t>
            </a:r>
            <a:r>
              <a:rPr lang="zh-CN" sz="2400" b="0">
                <a:latin typeface="Times New Roman" panose="02020603050405020304" pitchFamily="18" charset="0"/>
                <a:ea typeface="宋体" panose="02010600030101010101" pitchFamily="2" charset="-122"/>
                <a:cs typeface="Times New Roman" panose="02020603050405020304" pitchFamily="18" charset="0"/>
              </a:rPr>
              <a:t>三个滑动变阻器，你认为他完成上表实验所使用的滑动变阻器是：</a:t>
            </a:r>
            <a:r>
              <a:rPr lang="en-US" sz="2400" b="0">
                <a:latin typeface="Times New Roman" panose="02020603050405020304" pitchFamily="18" charset="0"/>
                <a:ea typeface="宋体" panose="02010600030101010101" pitchFamily="2" charset="-122"/>
                <a:cs typeface="Times New Roman" panose="02020603050405020304" pitchFamily="18" charset="0"/>
              </a:rPr>
              <a:t>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甲</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乙</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丙</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，理由是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_____________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981710" y="1473835"/>
            <a:ext cx="10242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增大</a:t>
            </a:r>
            <a:endParaRPr lang="zh-CN" altLang="en-US" sz="2400" b="0">
              <a:solidFill>
                <a:srgbClr val="FF0000"/>
              </a:solidFill>
              <a:ea typeface="宋体" panose="02010600030101010101" pitchFamily="2" charset="-122"/>
            </a:endParaRPr>
          </a:p>
        </p:txBody>
      </p:sp>
      <p:sp>
        <p:nvSpPr>
          <p:cNvPr id="3" name="文本框 2"/>
          <p:cNvSpPr txBox="1"/>
          <p:nvPr/>
        </p:nvSpPr>
        <p:spPr>
          <a:xfrm>
            <a:off x="689610" y="1858010"/>
            <a:ext cx="10886440" cy="1198880"/>
          </a:xfrm>
          <a:prstGeom prst="rect">
            <a:avLst/>
          </a:prstGeom>
          <a:noFill/>
          <a:ln w="9525">
            <a:noFill/>
          </a:ln>
        </p:spPr>
        <p:txBody>
          <a:bodyPr wrap="square">
            <a:spAutoFit/>
          </a:bodyPr>
          <a:p>
            <a:pPr indent="0" fontAlgn="auto">
              <a:lnSpc>
                <a:spcPct val="150000"/>
              </a:lnSpc>
            </a:pPr>
            <a:r>
              <a:rPr lang="zh-CN" sz="2400" b="0">
                <a:solidFill>
                  <a:srgbClr val="FF0000"/>
                </a:solidFill>
                <a:ea typeface="宋体" panose="02010600030101010101" pitchFamily="2" charset="-122"/>
              </a:rPr>
              <a:t>小灯泡的实际功率太小</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或小灯泡两端的实际电压太小、小灯泡的实际电流太小、滑动变阻器接入电路的阻值太大</a:t>
            </a:r>
            <a:r>
              <a:rPr lang="en-US" sz="2400" b="0">
                <a:solidFill>
                  <a:srgbClr val="FF0000"/>
                </a:solidFill>
                <a:latin typeface="Times New Roman" panose="02020603050405020304" pitchFamily="18" charset="0"/>
                <a:ea typeface="宋体" panose="02010600030101010101" pitchFamily="2" charset="-122"/>
              </a:rPr>
              <a:t>) </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3623945" y="3639820"/>
            <a:ext cx="82423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6</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10179685" y="4698365"/>
            <a:ext cx="824230" cy="460375"/>
          </a:xfrm>
          <a:prstGeom prst="rect">
            <a:avLst/>
          </a:prstGeom>
          <a:noFill/>
          <a:ln w="9525">
            <a:noFill/>
          </a:ln>
        </p:spPr>
        <p:txBody>
          <a:bodyPr wrap="square">
            <a:spAutoFit/>
          </a:bodyPr>
          <a:p>
            <a:pPr indent="0"/>
            <a:r>
              <a:rPr lang="zh-CN" sz="2400" b="0">
                <a:solidFill>
                  <a:srgbClr val="FF0000"/>
                </a:solidFill>
                <a:latin typeface="Times New Roman" panose="02020603050405020304" pitchFamily="18" charset="0"/>
                <a:ea typeface="宋体" panose="02010600030101010101" pitchFamily="2" charset="-122"/>
              </a:rPr>
              <a:t>丙</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6" name="文本框 5"/>
          <p:cNvSpPr txBox="1"/>
          <p:nvPr/>
        </p:nvSpPr>
        <p:spPr>
          <a:xfrm>
            <a:off x="739775" y="5104130"/>
            <a:ext cx="11069955" cy="1198880"/>
          </a:xfrm>
          <a:prstGeom prst="rect">
            <a:avLst/>
          </a:prstGeom>
          <a:noFill/>
          <a:ln w="9525">
            <a:noFill/>
          </a:ln>
        </p:spPr>
        <p:txBody>
          <a:bodyPr wrap="square">
            <a:spAutoFit/>
          </a:bodyPr>
          <a:p>
            <a:pPr indent="0">
              <a:lnSpc>
                <a:spcPct val="150000"/>
              </a:lnSpc>
            </a:pPr>
            <a:r>
              <a:rPr lang="en-US" altLang="zh-CN" sz="2400" b="0">
                <a:solidFill>
                  <a:srgbClr val="FF0000"/>
                </a:solidFill>
                <a:latin typeface="Times New Roman" panose="02020603050405020304" pitchFamily="18" charset="0"/>
                <a:ea typeface="宋体" panose="02010600030101010101" pitchFamily="2" charset="-122"/>
              </a:rPr>
              <a:t>                                                 </a:t>
            </a:r>
            <a:r>
              <a:rPr lang="zh-CN" sz="2400" b="0">
                <a:solidFill>
                  <a:srgbClr val="FF0000"/>
                </a:solidFill>
                <a:latin typeface="Times New Roman" panose="02020603050405020304" pitchFamily="18" charset="0"/>
                <a:ea typeface="宋体" panose="02010600030101010101" pitchFamily="2" charset="-122"/>
              </a:rPr>
              <a:t>由第一组数据可知滑动变阻器接入电路的电阻为</a:t>
            </a:r>
            <a:r>
              <a:rPr lang="en-US" sz="2400" b="0" i="1">
                <a:solidFill>
                  <a:srgbClr val="FF0000"/>
                </a:solidFill>
                <a:latin typeface="Times New Roman" panose="02020603050405020304" pitchFamily="18" charset="0"/>
                <a:ea typeface="宋体" panose="02010600030101010101" pitchFamily="2" charset="-122"/>
              </a:rPr>
              <a:t>R</a:t>
            </a:r>
            <a:r>
              <a:rPr lang="zh-CN" sz="2400" b="0" baseline="-25000">
                <a:solidFill>
                  <a:srgbClr val="FF0000"/>
                </a:solidFill>
                <a:ea typeface="宋体" panose="02010600030101010101" pitchFamily="2" charset="-122"/>
              </a:rPr>
              <a:t>滑</a:t>
            </a:r>
            <a:r>
              <a:rPr lang="zh-CN" sz="2400" b="0">
                <a:solidFill>
                  <a:srgbClr val="FF0000"/>
                </a:solidFill>
                <a:ea typeface="宋体" panose="02010600030101010101" pitchFamily="2" charset="-122"/>
              </a:rPr>
              <a:t>＝</a:t>
            </a:r>
            <a:r>
              <a:rPr lang="en-US" sz="2400" b="0">
                <a:solidFill>
                  <a:srgbClr val="FF0000"/>
                </a:solidFill>
                <a:latin typeface="Times New Roman" panose="02020603050405020304" pitchFamily="18" charset="0"/>
                <a:ea typeface="宋体" panose="02010600030101010101" pitchFamily="2" charset="-122"/>
              </a:rPr>
              <a:t>25 Ω</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故选择丙滑动变阻器</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6" grpId="0"/>
      <p:bldP spid="6"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5" name="组合 4"/>
          <p:cNvGrpSpPr/>
          <p:nvPr/>
        </p:nvGrpSpPr>
        <p:grpSpPr>
          <a:xfrm>
            <a:off x="883920" y="868045"/>
            <a:ext cx="1838960" cy="474345"/>
            <a:chOff x="1318" y="2359"/>
            <a:chExt cx="2896" cy="747"/>
          </a:xfrm>
        </p:grpSpPr>
        <p:pic>
          <p:nvPicPr>
            <p:cNvPr id="2" name="图片 1" descr="三级标"/>
            <p:cNvPicPr>
              <a:picLocks noChangeAspect="1"/>
            </p:cNvPicPr>
            <p:nvPr/>
          </p:nvPicPr>
          <p:blipFill>
            <a:blip r:embed="rId1"/>
            <a:stretch>
              <a:fillRect/>
            </a:stretch>
          </p:blipFill>
          <p:spPr>
            <a:xfrm>
              <a:off x="1318" y="2359"/>
              <a:ext cx="2896" cy="714"/>
            </a:xfrm>
            <a:prstGeom prst="rect">
              <a:avLst/>
            </a:prstGeom>
          </p:spPr>
        </p:pic>
        <p:sp>
          <p:nvSpPr>
            <p:cNvPr id="4" name="文本框 3"/>
            <p:cNvSpPr txBox="1"/>
            <p:nvPr/>
          </p:nvSpPr>
          <p:spPr>
            <a:xfrm>
              <a:off x="1517" y="2381"/>
              <a:ext cx="2281" cy="725"/>
            </a:xfrm>
            <a:prstGeom prst="rect">
              <a:avLst/>
            </a:prstGeom>
            <a:noFill/>
          </p:spPr>
          <p:txBody>
            <a:bodyPr wrap="square" rtlCol="0">
              <a:spAutoFit/>
            </a:bodyPr>
            <a:p>
              <a:r>
                <a:rPr lang="zh-CN" altLang="en-US" sz="2400" b="1">
                  <a:latin typeface="黑体" panose="02010609060101010101" pitchFamily="49" charset="-122"/>
                  <a:ea typeface="黑体" panose="02010609060101010101" pitchFamily="49" charset="-122"/>
                </a:rPr>
                <a:t>补充设问</a:t>
              </a:r>
              <a:endParaRPr lang="zh-CN" altLang="en-US" sz="2400" b="1">
                <a:latin typeface="黑体" panose="02010609060101010101" pitchFamily="49" charset="-122"/>
                <a:ea typeface="黑体" panose="02010609060101010101" pitchFamily="49" charset="-122"/>
              </a:endParaRPr>
            </a:p>
          </p:txBody>
        </p:sp>
      </p:grpSp>
      <p:sp>
        <p:nvSpPr>
          <p:cNvPr id="100" name="文本框 99"/>
          <p:cNvSpPr txBox="1"/>
          <p:nvPr/>
        </p:nvSpPr>
        <p:spPr>
          <a:xfrm>
            <a:off x="697230" y="1321435"/>
            <a:ext cx="11162665" cy="507746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(1)</a:t>
            </a:r>
            <a:r>
              <a:rPr lang="zh-CN" sz="2400" b="0">
                <a:latin typeface="Times New Roman" panose="02020603050405020304" pitchFamily="18" charset="0"/>
                <a:ea typeface="宋体" panose="02010600030101010101" pitchFamily="2" charset="-122"/>
                <a:cs typeface="Times New Roman" panose="02020603050405020304" pitchFamily="18" charset="0"/>
              </a:rPr>
              <a:t>若小明按实验图连接电路时，刚连好最后一根导线，小灯泡立即发出耀眼的光并很快熄灭．检查后发现连线正确，请你指出实验中操作的不当之处．</a:t>
            </a:r>
            <a:r>
              <a:rPr lang="en-US" sz="2400" b="0">
                <a:latin typeface="Times New Roman" panose="02020603050405020304" pitchFamily="18" charset="0"/>
                <a:ea typeface="宋体" panose="02010600030101010101" pitchFamily="2" charset="-122"/>
                <a:cs typeface="Times New Roman" panose="02020603050405020304" pitchFamily="18" charset="0"/>
              </a:rPr>
              <a:t>①____________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a:t>
            </a:r>
            <a:r>
              <a:rPr lang="en-US" sz="2400" b="0">
                <a:latin typeface="Times New Roman" panose="02020603050405020304" pitchFamily="18" charset="0"/>
                <a:ea typeface="宋体" panose="02010600030101010101" pitchFamily="2" charset="-122"/>
                <a:cs typeface="Times New Roman" panose="02020603050405020304" pitchFamily="18" charset="0"/>
              </a:rPr>
              <a:t>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②______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a:t>
            </a:r>
            <a:r>
              <a:rPr lang="en-US" sz="2400" b="0">
                <a:latin typeface="Times New Roman" panose="02020603050405020304" pitchFamily="18" charset="0"/>
                <a:ea typeface="宋体" panose="02010600030101010101" pitchFamily="2" charset="-122"/>
                <a:cs typeface="Times New Roman" panose="02020603050405020304" pitchFamily="18" charset="0"/>
              </a:rPr>
              <a:t>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小刚在测量小灯泡的额定功率时，处理数据时，算出了小灯泡的平均功率，并认为这样更精确，你认为这样处理数据是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合理</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不合理</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的，理由是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小丽在实验时发现电压表</a:t>
            </a:r>
            <a:r>
              <a:rPr lang="en-US" sz="2400" b="0">
                <a:latin typeface="Times New Roman" panose="02020603050405020304" pitchFamily="18" charset="0"/>
                <a:ea typeface="宋体" panose="02010600030101010101" pitchFamily="2" charset="-122"/>
                <a:cs typeface="Times New Roman" panose="02020603050405020304" pitchFamily="18" charset="0"/>
              </a:rPr>
              <a:t>0</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15 V</a:t>
            </a:r>
            <a:r>
              <a:rPr lang="zh-CN" sz="2400" b="0">
                <a:latin typeface="Times New Roman" panose="02020603050405020304" pitchFamily="18" charset="0"/>
                <a:ea typeface="宋体" panose="02010600030101010101" pitchFamily="2" charset="-122"/>
                <a:cs typeface="Times New Roman" panose="02020603050405020304" pitchFamily="18" charset="0"/>
              </a:rPr>
              <a:t>量程不能使用，应该如何改进电路：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，调节滑动变阻器的滑片，使电压表示数为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________V</a:t>
            </a:r>
            <a:r>
              <a:rPr lang="zh-CN" sz="2400" b="0">
                <a:latin typeface="Times New Roman" panose="02020603050405020304" pitchFamily="18" charset="0"/>
                <a:ea typeface="宋体" panose="02010600030101010101" pitchFamily="2" charset="-122"/>
                <a:cs typeface="Times New Roman" panose="02020603050405020304" pitchFamily="18" charset="0"/>
              </a:rPr>
              <a:t>时小灯泡正常发光．</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文本框 2"/>
          <p:cNvSpPr txBox="1"/>
          <p:nvPr/>
        </p:nvSpPr>
        <p:spPr>
          <a:xfrm>
            <a:off x="989330" y="2565400"/>
            <a:ext cx="374332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连接电路时开关没有断开</a:t>
            </a:r>
            <a:endParaRPr lang="zh-CN" altLang="en-US" sz="2400" b="0">
              <a:solidFill>
                <a:srgbClr val="FF0000"/>
              </a:solidFill>
              <a:ea typeface="宋体" panose="02010600030101010101" pitchFamily="2" charset="-122"/>
            </a:endParaRPr>
          </a:p>
        </p:txBody>
      </p:sp>
      <p:sp>
        <p:nvSpPr>
          <p:cNvPr id="6" name="文本框 5"/>
          <p:cNvSpPr txBox="1"/>
          <p:nvPr/>
        </p:nvSpPr>
        <p:spPr>
          <a:xfrm>
            <a:off x="5076190" y="2565400"/>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滑动变阻器滑片没有移到阻值最大处</a:t>
            </a:r>
            <a:endParaRPr lang="zh-CN" altLang="en-US" sz="2400" b="0">
              <a:solidFill>
                <a:srgbClr val="FF0000"/>
              </a:solidFill>
              <a:ea typeface="宋体" panose="02010600030101010101" pitchFamily="2" charset="-122"/>
            </a:endParaRPr>
          </a:p>
        </p:txBody>
      </p:sp>
      <p:sp>
        <p:nvSpPr>
          <p:cNvPr id="7" name="文本框 6"/>
          <p:cNvSpPr txBox="1"/>
          <p:nvPr/>
        </p:nvSpPr>
        <p:spPr>
          <a:xfrm>
            <a:off x="6320155" y="3630295"/>
            <a:ext cx="122364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不合理</a:t>
            </a:r>
            <a:endParaRPr lang="zh-CN" altLang="en-US" sz="2400" b="0">
              <a:solidFill>
                <a:srgbClr val="FF0000"/>
              </a:solidFill>
              <a:ea typeface="宋体" panose="02010600030101010101" pitchFamily="2" charset="-122"/>
            </a:endParaRPr>
          </a:p>
        </p:txBody>
      </p:sp>
      <p:sp>
        <p:nvSpPr>
          <p:cNvPr id="8" name="文本框 7"/>
          <p:cNvSpPr txBox="1"/>
          <p:nvPr/>
        </p:nvSpPr>
        <p:spPr>
          <a:xfrm>
            <a:off x="1417320" y="4157980"/>
            <a:ext cx="67551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小灯泡在不同电压下灯丝温度不同</a:t>
            </a:r>
            <a:r>
              <a:rPr lang="zh-CN"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电功率不同</a:t>
            </a:r>
            <a:r>
              <a:rPr lang="en-US" sz="2400" b="0">
                <a:solidFill>
                  <a:srgbClr val="FF0000"/>
                </a:solidFill>
                <a:latin typeface="Times New Roman" panose="02020603050405020304" pitchFamily="18" charset="0"/>
                <a:ea typeface="宋体" panose="02010600030101010101" pitchFamily="2" charset="-122"/>
              </a:rPr>
              <a:t> </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9" name="文本框 8"/>
          <p:cNvSpPr txBox="1"/>
          <p:nvPr/>
        </p:nvSpPr>
        <p:spPr>
          <a:xfrm>
            <a:off x="823595" y="4544695"/>
            <a:ext cx="11036300"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将电压表</a:t>
            </a:r>
            <a:r>
              <a:rPr lang="zh-CN" sz="2400" b="0">
                <a:solidFill>
                  <a:srgbClr val="FF0000"/>
                </a:solidFill>
                <a:latin typeface="Times New Roman" panose="02020603050405020304" pitchFamily="18" charset="0"/>
                <a:ea typeface="宋体" panose="02010600030101010101" pitchFamily="2" charset="-122"/>
              </a:rPr>
              <a:t>并联在滑动变阻器两端　</a:t>
            </a:r>
            <a:endParaRPr lang="zh-CN" altLang="en-US" sz="2400" b="0">
              <a:solidFill>
                <a:srgbClr val="FF0000"/>
              </a:solidFill>
              <a:latin typeface="Times New Roman" panose="02020603050405020304" pitchFamily="18" charset="0"/>
              <a:ea typeface="宋体" panose="02010600030101010101" pitchFamily="2" charset="-122"/>
            </a:endParaRPr>
          </a:p>
        </p:txBody>
      </p:sp>
      <p:sp>
        <p:nvSpPr>
          <p:cNvPr id="10" name="文本框 9"/>
          <p:cNvSpPr txBox="1"/>
          <p:nvPr/>
        </p:nvSpPr>
        <p:spPr>
          <a:xfrm>
            <a:off x="10262870" y="5228590"/>
            <a:ext cx="7937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2.2</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6" grpId="0"/>
      <p:bldP spid="6" grpId="1"/>
      <p:bldP spid="7" grpId="0"/>
      <p:bldP spid="7" grpId="1"/>
      <p:bldP spid="8" grpId="0"/>
      <p:bldP spid="8" grpId="1"/>
      <p:bldP spid="9" grpId="0"/>
      <p:bldP spid="9" grpId="1"/>
      <p:bldP spid="10" grpId="0"/>
      <p:bldP spid="10"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560705" y="728345"/>
            <a:ext cx="11577320" cy="11988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完成实验后，小明不用电压表，增加电阻箱和单刀双掷开关，设计了如图丁、戊两种方案，则能测出灯泡额定功率的方案是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2" name="图片 1261" descr="C:\Documents and Settings\Administrator\桌面\江西物理(JK)\A119.TIF"/>
          <p:cNvPicPr>
            <a:picLocks noChangeAspect="1"/>
          </p:cNvPicPr>
          <p:nvPr/>
        </p:nvPicPr>
        <p:blipFill>
          <a:blip r:embed="rId1" r:link="rId2"/>
          <a:stretch>
            <a:fillRect/>
          </a:stretch>
        </p:blipFill>
        <p:spPr>
          <a:xfrm>
            <a:off x="3841750" y="1826895"/>
            <a:ext cx="4248150" cy="2155190"/>
          </a:xfrm>
          <a:prstGeom prst="rect">
            <a:avLst/>
          </a:prstGeom>
          <a:noFill/>
          <a:ln w="9525">
            <a:noFill/>
          </a:ln>
        </p:spPr>
      </p:pic>
      <p:sp>
        <p:nvSpPr>
          <p:cNvPr id="3" name="文本框 2"/>
          <p:cNvSpPr txBox="1"/>
          <p:nvPr/>
        </p:nvSpPr>
        <p:spPr>
          <a:xfrm>
            <a:off x="5445760" y="3982085"/>
            <a:ext cx="104013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楷体_GB2312" charset="0"/>
              </a:rPr>
              <a:t>例题图</a:t>
            </a:r>
            <a:endParaRPr lang="zh-CN" altLang="en-US" b="0">
              <a:latin typeface="Times New Roman" panose="02020603050405020304" pitchFamily="18" charset="0"/>
              <a:ea typeface="宋体" panose="02010600030101010101" pitchFamily="2" charset="-122"/>
              <a:cs typeface="楷体_GB2312" charset="0"/>
            </a:endParaRPr>
          </a:p>
        </p:txBody>
      </p:sp>
      <p:sp>
        <p:nvSpPr>
          <p:cNvPr id="4" name="文本框 3"/>
          <p:cNvSpPr txBox="1"/>
          <p:nvPr/>
        </p:nvSpPr>
        <p:spPr>
          <a:xfrm>
            <a:off x="6383020" y="1366520"/>
            <a:ext cx="71755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戊</a:t>
            </a:r>
            <a:endParaRPr lang="zh-CN" altLang="en-US" sz="2400" b="0">
              <a:solidFill>
                <a:srgbClr val="FF0000"/>
              </a:solidFill>
              <a:ea typeface="宋体" panose="02010600030101010101" pitchFamily="2" charset="-122"/>
            </a:endParaRPr>
          </a:p>
        </p:txBody>
      </p:sp>
      <p:sp>
        <p:nvSpPr>
          <p:cNvPr id="5" name="文本框 4"/>
          <p:cNvSpPr txBox="1"/>
          <p:nvPr/>
        </p:nvSpPr>
        <p:spPr>
          <a:xfrm>
            <a:off x="530225" y="4104005"/>
            <a:ext cx="11830050" cy="267652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(5)</a:t>
            </a:r>
            <a:r>
              <a:rPr lang="zh-CN" sz="2400" b="0">
                <a:latin typeface="Times New Roman" panose="02020603050405020304" pitchFamily="18" charset="0"/>
                <a:ea typeface="宋体" panose="02010600030101010101" pitchFamily="2" charset="-122"/>
                <a:cs typeface="Times New Roman" panose="02020603050405020304" pitchFamily="18" charset="0"/>
              </a:rPr>
              <a:t>老师说：虽然电压表的内阻很大，但电路接通后仍有微小电流流过电压表；虽然电</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流表的内阻很小，但是电路接通后电流表的两端仍有微小的电压差．请你根据这一事</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实并结合电路图分析判断，该电路主要是由于所测</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电流</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电压</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值</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偏</a:t>
            </a:r>
            <a:r>
              <a:rPr lang="en-US" sz="2400" b="0">
                <a:latin typeface="Times New Roman" panose="02020603050405020304" pitchFamily="18" charset="0"/>
                <a:ea typeface="宋体" panose="02010600030101010101" pitchFamily="2" charset="-122"/>
                <a:cs typeface="Times New Roman" panose="02020603050405020304" pitchFamily="18" charset="0"/>
              </a:rPr>
              <a:t>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大</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而引起测量的小灯泡电功率偏</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大</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小</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6" name="文本框 5"/>
          <p:cNvSpPr txBox="1"/>
          <p:nvPr/>
        </p:nvSpPr>
        <p:spPr>
          <a:xfrm>
            <a:off x="7519670" y="5304155"/>
            <a:ext cx="9321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a:t>
            </a:r>
            <a:endParaRPr lang="zh-CN" altLang="en-US" sz="2400" b="0">
              <a:solidFill>
                <a:srgbClr val="FF0000"/>
              </a:solidFill>
              <a:ea typeface="宋体" panose="02010600030101010101" pitchFamily="2" charset="-122"/>
            </a:endParaRPr>
          </a:p>
        </p:txBody>
      </p:sp>
      <p:sp>
        <p:nvSpPr>
          <p:cNvPr id="7" name="文本框 6"/>
          <p:cNvSpPr txBox="1"/>
          <p:nvPr/>
        </p:nvSpPr>
        <p:spPr>
          <a:xfrm>
            <a:off x="913765" y="5860415"/>
            <a:ext cx="748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sz="2400" b="0">
              <a:solidFill>
                <a:srgbClr val="FF0000"/>
              </a:solidFill>
              <a:ea typeface="宋体" panose="02010600030101010101" pitchFamily="2" charset="-122"/>
            </a:endParaRPr>
          </a:p>
        </p:txBody>
      </p:sp>
      <p:sp>
        <p:nvSpPr>
          <p:cNvPr id="8" name="文本框 7"/>
          <p:cNvSpPr txBox="1"/>
          <p:nvPr/>
        </p:nvSpPr>
        <p:spPr>
          <a:xfrm>
            <a:off x="7954010" y="5860415"/>
            <a:ext cx="7480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大</a:t>
            </a:r>
            <a:endParaRPr lang="zh-CN" altLang="en-US" sz="2400" b="0">
              <a:solidFill>
                <a:srgbClr val="FF0000"/>
              </a:solidFill>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4" grpId="0"/>
      <p:bldP spid="4" grpId="1"/>
      <p:bldP spid="8" grpId="0"/>
      <p:bldP spid="8"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6930" y="1091565"/>
            <a:ext cx="10641330"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(6)</a:t>
            </a:r>
            <a:r>
              <a:rPr lang="zh-CN" sz="2400" b="0">
                <a:latin typeface="Times New Roman" panose="02020603050405020304" pitchFamily="18" charset="0"/>
                <a:ea typeface="宋体" panose="02010600030101010101" pitchFamily="2" charset="-122"/>
                <a:cs typeface="Times New Roman" panose="02020603050405020304" pitchFamily="18" charset="0"/>
              </a:rPr>
              <a:t>小明还做了小灯泡的功率与电压二次方、电流二次方的关系图像，如图所示，其中表示功率与电压二次方关系的是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，功率与电流二次方关系的是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pic>
        <p:nvPicPr>
          <p:cNvPr id="2" name="图片 1262" descr="C:\Documents and Settings\Administrator\桌面\江西物理(JK)\A120.TIF"/>
          <p:cNvPicPr>
            <a:picLocks noChangeAspect="1"/>
          </p:cNvPicPr>
          <p:nvPr/>
        </p:nvPicPr>
        <p:blipFill>
          <a:blip r:embed="rId1" r:link="rId2"/>
          <a:stretch>
            <a:fillRect/>
          </a:stretch>
        </p:blipFill>
        <p:spPr>
          <a:xfrm>
            <a:off x="1901190" y="3251835"/>
            <a:ext cx="8512810" cy="2432050"/>
          </a:xfrm>
          <a:prstGeom prst="rect">
            <a:avLst/>
          </a:prstGeom>
          <a:noFill/>
          <a:ln w="9525">
            <a:noFill/>
          </a:ln>
        </p:spPr>
      </p:pic>
      <p:sp>
        <p:nvSpPr>
          <p:cNvPr id="3" name="文本框 2"/>
          <p:cNvSpPr txBox="1"/>
          <p:nvPr/>
        </p:nvSpPr>
        <p:spPr>
          <a:xfrm>
            <a:off x="6156960" y="1720215"/>
            <a:ext cx="76327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B</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1303655" y="2277745"/>
            <a:ext cx="6864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C</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8440" name="组合 4"/>
          <p:cNvGrpSpPr/>
          <p:nvPr/>
        </p:nvGrpSpPr>
        <p:grpSpPr>
          <a:xfrm>
            <a:off x="538341" y="1252220"/>
            <a:ext cx="11087035" cy="645159"/>
            <a:chOff x="985" y="1190"/>
            <a:chExt cx="17545" cy="1018"/>
          </a:xfrm>
        </p:grpSpPr>
        <p:pic>
          <p:nvPicPr>
            <p:cNvPr id="18441" name="图片 1" descr="一级标"/>
            <p:cNvPicPr>
              <a:picLocks noChangeAspect="1"/>
            </p:cNvPicPr>
            <p:nvPr/>
          </p:nvPicPr>
          <p:blipFill>
            <a:blip r:embed="rId1"/>
            <a:srcRect l="14198" t="-2712" r="11515" b="-4127"/>
            <a:stretch>
              <a:fillRect/>
            </a:stretch>
          </p:blipFill>
          <p:spPr>
            <a:xfrm>
              <a:off x="985" y="1244"/>
              <a:ext cx="17545" cy="908"/>
            </a:xfrm>
            <a:prstGeom prst="rect">
              <a:avLst/>
            </a:prstGeom>
            <a:noFill/>
            <a:ln w="9525">
              <a:noFill/>
            </a:ln>
          </p:spPr>
        </p:pic>
        <p:sp>
          <p:nvSpPr>
            <p:cNvPr id="18442" name="文本框 10"/>
            <p:cNvSpPr txBox="1"/>
            <p:nvPr/>
          </p:nvSpPr>
          <p:spPr>
            <a:xfrm>
              <a:off x="5630" y="1190"/>
              <a:ext cx="7705" cy="1018"/>
            </a:xfrm>
            <a:prstGeom prst="rect">
              <a:avLst/>
            </a:prstGeom>
            <a:noFill/>
            <a:ln w="9525">
              <a:noFill/>
            </a:ln>
          </p:spPr>
          <p:txBody>
            <a:bodyPr wrap="square" anchor="t">
              <a:spAutoFit/>
            </a:bodyPr>
            <a:p>
              <a:pPr algn="ctr"/>
              <a:r>
                <a:rPr lang="zh-CN" altLang="en-US" sz="3600" b="1">
                  <a:latin typeface="Times New Roman" panose="02020603050405020304" pitchFamily="18" charset="0"/>
                  <a:ea typeface="黑体" panose="02010609060101010101" pitchFamily="49" charset="-122"/>
                  <a:cs typeface="Times New Roman" panose="02020603050405020304" pitchFamily="18" charset="0"/>
                </a:rPr>
                <a:t>江西</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6</a:t>
              </a:r>
              <a:r>
                <a:rPr lang="zh-CN" altLang="en-US" sz="3600" b="1">
                  <a:latin typeface="Times New Roman" panose="02020603050405020304" pitchFamily="18" charset="0"/>
                  <a:ea typeface="黑体" panose="02010609060101010101" pitchFamily="49" charset="-122"/>
                  <a:cs typeface="Times New Roman" panose="02020603050405020304" pitchFamily="18" charset="0"/>
                </a:rPr>
                <a:t>年真题</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r>
                <a:rPr lang="zh-CN" altLang="en-US" sz="3600" b="1">
                  <a:latin typeface="Times New Roman" panose="02020603050405020304" pitchFamily="18" charset="0"/>
                  <a:ea typeface="黑体" panose="02010609060101010101" pitchFamily="49" charset="-122"/>
                  <a:cs typeface="Times New Roman" panose="02020603050405020304" pitchFamily="18" charset="0"/>
                  <a:sym typeface="+mn-ea"/>
                </a:rPr>
                <a:t>面对面</a:t>
              </a:r>
              <a:r>
                <a:rPr lang="en-US" altLang="zh-CN" sz="3600" b="1">
                  <a:latin typeface="Times New Roman" panose="02020603050405020304" pitchFamily="18" charset="0"/>
                  <a:ea typeface="黑体" panose="02010609060101010101" pitchFamily="49" charset="-122"/>
                  <a:cs typeface="Times New Roman" panose="02020603050405020304" pitchFamily="18" charset="0"/>
                </a:rPr>
                <a:t>”</a:t>
              </a:r>
              <a:endParaRPr lang="zh-CN" altLang="en-US" sz="3600" b="1">
                <a:latin typeface="Times New Roman" panose="02020603050405020304" pitchFamily="18" charset="0"/>
                <a:ea typeface="黑体" panose="02010609060101010101" pitchFamily="49" charset="-122"/>
                <a:cs typeface="Times New Roman" panose="02020603050405020304" pitchFamily="18" charset="0"/>
                <a:sym typeface="宋体" panose="02010600030101010101" pitchFamily="2" charset="-122"/>
              </a:endParaRPr>
            </a:p>
          </p:txBody>
        </p:sp>
      </p:grpSp>
      <p:sp>
        <p:nvSpPr>
          <p:cNvPr id="100" name="文本框 99"/>
          <p:cNvSpPr txBox="1"/>
          <p:nvPr/>
        </p:nvSpPr>
        <p:spPr>
          <a:xfrm>
            <a:off x="538480" y="2021840"/>
            <a:ext cx="10875010" cy="341503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 (2019</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24</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7</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实验：测量小灯泡的电功率实验中选择的小灯泡的额定电压为</a:t>
            </a:r>
            <a:r>
              <a:rPr lang="en-US" sz="2400">
                <a:latin typeface="Times New Roman" panose="02020603050405020304" pitchFamily="18" charset="0"/>
                <a:ea typeface="宋体" panose="02010600030101010101" pitchFamily="2" charset="-122"/>
                <a:cs typeface="Times New Roman" panose="02020603050405020304" pitchFamily="18" charset="0"/>
              </a:rPr>
              <a:t>2.5 V.</a:t>
            </a:r>
            <a:r>
              <a:rPr lang="zh-CN" sz="2400">
                <a:latin typeface="Times New Roman" panose="02020603050405020304" pitchFamily="18" charset="0"/>
                <a:ea typeface="宋体" panose="02010600030101010101" pitchFamily="2" charset="-122"/>
                <a:cs typeface="Times New Roman" panose="02020603050405020304" pitchFamily="18" charset="0"/>
              </a:rPr>
              <a:t>【实验步骤】</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请你用笔画线代替导线，把图中的电路连</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接完整</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导线不准交叉</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，并要求滑动变阻器的</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rPr>
              <a:t>滑片向左移动时，小灯泡会变亮；</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265" descr="C:\Documents and Settings\Administrator\桌面\江西物理(JK)\A121.TIF"/>
          <p:cNvPicPr>
            <a:picLocks noChangeAspect="1"/>
          </p:cNvPicPr>
          <p:nvPr/>
        </p:nvPicPr>
        <p:blipFill>
          <a:blip r:embed="rId2" r:link="rId3"/>
          <a:stretch>
            <a:fillRect/>
          </a:stretch>
        </p:blipFill>
        <p:spPr>
          <a:xfrm>
            <a:off x="7145655" y="2950845"/>
            <a:ext cx="3598545" cy="2216150"/>
          </a:xfrm>
          <a:prstGeom prst="rect">
            <a:avLst/>
          </a:prstGeom>
          <a:noFill/>
          <a:ln w="9525">
            <a:noFill/>
          </a:ln>
        </p:spPr>
      </p:pic>
      <p:sp>
        <p:nvSpPr>
          <p:cNvPr id="3" name="文本框 2"/>
          <p:cNvSpPr txBox="1"/>
          <p:nvPr/>
        </p:nvSpPr>
        <p:spPr>
          <a:xfrm>
            <a:off x="8386445" y="5436870"/>
            <a:ext cx="111633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1</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10" name="任意多边形 9"/>
          <p:cNvSpPr/>
          <p:nvPr/>
        </p:nvSpPr>
        <p:spPr>
          <a:xfrm>
            <a:off x="8222615" y="3474085"/>
            <a:ext cx="2838450" cy="1899285"/>
          </a:xfrm>
          <a:custGeom>
            <a:avLst/>
            <a:gdLst>
              <a:gd name="connisteX0" fmla="*/ 289326 w 2838542"/>
              <a:gd name="connsiteY0" fmla="*/ 4557 h 1899207"/>
              <a:gd name="connisteX1" fmla="*/ 15641 w 2838542"/>
              <a:gd name="connsiteY1" fmla="*/ 50277 h 1899207"/>
              <a:gd name="connisteX2" fmla="*/ 98191 w 2838542"/>
              <a:gd name="connsiteY2" fmla="*/ 378572 h 1899207"/>
              <a:gd name="connisteX3" fmla="*/ 453156 w 2838542"/>
              <a:gd name="connsiteY3" fmla="*/ 633207 h 1899207"/>
              <a:gd name="connisteX4" fmla="*/ 1099586 w 2838542"/>
              <a:gd name="connsiteY4" fmla="*/ 824342 h 1899207"/>
              <a:gd name="connisteX5" fmla="*/ 2657241 w 2838542"/>
              <a:gd name="connsiteY5" fmla="*/ 1025002 h 1899207"/>
              <a:gd name="connisteX6" fmla="*/ 2575326 w 2838542"/>
              <a:gd name="connsiteY6" fmla="*/ 1844787 h 1899207"/>
              <a:gd name="connisteX7" fmla="*/ 1236111 w 2838542"/>
              <a:gd name="connsiteY7" fmla="*/ 1726042 h 1899207"/>
              <a:gd name="connisteX8" fmla="*/ 1609491 w 2838542"/>
              <a:gd name="connsiteY8" fmla="*/ 1371077 h 1899207"/>
              <a:gd name="connisteX9" fmla="*/ 2120031 w 2838542"/>
              <a:gd name="connsiteY9" fmla="*/ 2400412 h 1899207"/>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Lst>
            <a:rect l="l" t="t" r="r" b="b"/>
            <a:pathLst>
              <a:path w="2838542" h="1899208">
                <a:moveTo>
                  <a:pt x="289326" y="4558"/>
                </a:moveTo>
                <a:cubicBezTo>
                  <a:pt x="232811" y="7098"/>
                  <a:pt x="53741" y="-24652"/>
                  <a:pt x="15641" y="50278"/>
                </a:cubicBezTo>
                <a:cubicBezTo>
                  <a:pt x="-22459" y="125208"/>
                  <a:pt x="10561" y="261733"/>
                  <a:pt x="98191" y="378573"/>
                </a:cubicBezTo>
                <a:cubicBezTo>
                  <a:pt x="185821" y="495413"/>
                  <a:pt x="253131" y="544308"/>
                  <a:pt x="453156" y="633208"/>
                </a:cubicBezTo>
                <a:cubicBezTo>
                  <a:pt x="653181" y="722108"/>
                  <a:pt x="658896" y="746238"/>
                  <a:pt x="1099586" y="824343"/>
                </a:cubicBezTo>
                <a:cubicBezTo>
                  <a:pt x="1540276" y="902448"/>
                  <a:pt x="2361966" y="821168"/>
                  <a:pt x="2657241" y="1025003"/>
                </a:cubicBezTo>
                <a:cubicBezTo>
                  <a:pt x="2952516" y="1228838"/>
                  <a:pt x="2859806" y="1704453"/>
                  <a:pt x="2575326" y="1844788"/>
                </a:cubicBezTo>
                <a:cubicBezTo>
                  <a:pt x="2290846" y="1985123"/>
                  <a:pt x="1429151" y="1820658"/>
                  <a:pt x="1236111" y="1726043"/>
                </a:cubicBezTo>
                <a:cubicBezTo>
                  <a:pt x="1043071" y="1631428"/>
                  <a:pt x="1432961" y="1236458"/>
                  <a:pt x="1609491" y="1371078"/>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任意多边形 10"/>
          <p:cNvSpPr/>
          <p:nvPr/>
        </p:nvSpPr>
        <p:spPr>
          <a:xfrm>
            <a:off x="7510145" y="2785110"/>
            <a:ext cx="3634740" cy="996315"/>
          </a:xfrm>
          <a:custGeom>
            <a:avLst/>
            <a:gdLst>
              <a:gd name="connisteX0" fmla="*/ 0 w 3634650"/>
              <a:gd name="connsiteY0" fmla="*/ 693336 h 996183"/>
              <a:gd name="connisteX1" fmla="*/ 291465 w 3634650"/>
              <a:gd name="connsiteY1" fmla="*/ 967021 h 996183"/>
              <a:gd name="connisteX2" fmla="*/ 1165860 w 3634650"/>
              <a:gd name="connsiteY2" fmla="*/ 56431 h 996183"/>
              <a:gd name="connisteX3" fmla="*/ 3524885 w 3634650"/>
              <a:gd name="connsiteY3" fmla="*/ 210736 h 996183"/>
              <a:gd name="connisteX4" fmla="*/ 3133090 w 3634650"/>
              <a:gd name="connsiteY4" fmla="*/ 648251 h 996183"/>
              <a:gd name="connisteX5" fmla="*/ 3561080 w 3634650"/>
              <a:gd name="connsiteY5" fmla="*/ 930191 h 996183"/>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Lst>
            <a:rect l="l" t="t" r="r" b="b"/>
            <a:pathLst>
              <a:path w="3634650" h="996184">
                <a:moveTo>
                  <a:pt x="0" y="693336"/>
                </a:moveTo>
                <a:cubicBezTo>
                  <a:pt x="40640" y="766361"/>
                  <a:pt x="58420" y="1094656"/>
                  <a:pt x="291465" y="967021"/>
                </a:cubicBezTo>
                <a:cubicBezTo>
                  <a:pt x="524510" y="839386"/>
                  <a:pt x="519430" y="207561"/>
                  <a:pt x="1165860" y="56431"/>
                </a:cubicBezTo>
                <a:cubicBezTo>
                  <a:pt x="1812290" y="-94699"/>
                  <a:pt x="3131185" y="92626"/>
                  <a:pt x="3524885" y="210736"/>
                </a:cubicBezTo>
                <a:cubicBezTo>
                  <a:pt x="3918585" y="328846"/>
                  <a:pt x="3126105" y="504106"/>
                  <a:pt x="3133090" y="648251"/>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4"/>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ldLvl="0" animBg="1"/>
      <p:bldP spid="10"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24584" name="组合 4"/>
          <p:cNvGrpSpPr/>
          <p:nvPr/>
        </p:nvGrpSpPr>
        <p:grpSpPr>
          <a:xfrm>
            <a:off x="1159854" y="960120"/>
            <a:ext cx="9889112" cy="645159"/>
            <a:chOff x="1594" y="1190"/>
            <a:chExt cx="15573" cy="1017"/>
          </a:xfrm>
        </p:grpSpPr>
        <p:pic>
          <p:nvPicPr>
            <p:cNvPr id="24585" name="图片 1" descr="一级标"/>
            <p:cNvPicPr>
              <a:picLocks noChangeAspect="1"/>
            </p:cNvPicPr>
            <p:nvPr/>
          </p:nvPicPr>
          <p:blipFill>
            <a:blip r:embed="rId1"/>
            <a:stretch>
              <a:fillRect/>
            </a:stretch>
          </p:blipFill>
          <p:spPr>
            <a:xfrm>
              <a:off x="1594" y="1273"/>
              <a:ext cx="15573" cy="850"/>
            </a:xfrm>
            <a:prstGeom prst="rect">
              <a:avLst/>
            </a:prstGeom>
            <a:noFill/>
            <a:ln w="9525">
              <a:noFill/>
            </a:ln>
          </p:spPr>
        </p:pic>
        <p:sp>
          <p:nvSpPr>
            <p:cNvPr id="24586" name="文本框 5"/>
            <p:cNvSpPr txBox="1"/>
            <p:nvPr/>
          </p:nvSpPr>
          <p:spPr>
            <a:xfrm>
              <a:off x="7485" y="1190"/>
              <a:ext cx="3701" cy="1017"/>
            </a:xfrm>
            <a:prstGeom prst="rect">
              <a:avLst/>
            </a:prstGeom>
            <a:noFill/>
            <a:ln w="9525">
              <a:noFill/>
            </a:ln>
          </p:spPr>
          <p:txBody>
            <a:bodyPr wrap="square" anchor="t">
              <a:spAutoFit/>
            </a:bodyPr>
            <a:p>
              <a:pPr algn="ctr"/>
              <a:r>
                <a:rPr lang="zh-CN" altLang="en-US" sz="3600" b="1">
                  <a:latin typeface="黑体" panose="02010609060101010101" pitchFamily="49" charset="-122"/>
                  <a:ea typeface="黑体" panose="02010609060101010101" pitchFamily="49" charset="-122"/>
                  <a:sym typeface="宋体" panose="02010600030101010101" pitchFamily="2" charset="-122"/>
                </a:rPr>
                <a:t>实验突破</a:t>
              </a:r>
              <a:endParaRPr lang="zh-CN" altLang="en-US" sz="3600" b="1">
                <a:latin typeface="黑体" panose="02010609060101010101" pitchFamily="49" charset="-122"/>
                <a:ea typeface="黑体" panose="02010609060101010101" pitchFamily="49" charset="-122"/>
                <a:sym typeface="宋体" panose="02010600030101010101" pitchFamily="2" charset="-122"/>
              </a:endParaRPr>
            </a:p>
          </p:txBody>
        </p:sp>
      </p:grpSp>
      <p:grpSp>
        <p:nvGrpSpPr>
          <p:cNvPr id="18" name="组合 17"/>
          <p:cNvGrpSpPr/>
          <p:nvPr/>
        </p:nvGrpSpPr>
        <p:grpSpPr>
          <a:xfrm>
            <a:off x="724535" y="1560830"/>
            <a:ext cx="10943013" cy="737235"/>
            <a:chOff x="1254" y="3694"/>
            <a:chExt cx="16499" cy="1161"/>
          </a:xfrm>
        </p:grpSpPr>
        <p:pic>
          <p:nvPicPr>
            <p:cNvPr id="9" name="图片 8" descr="考点·2字"/>
            <p:cNvPicPr>
              <a:picLocks noChangeAspect="1"/>
            </p:cNvPicPr>
            <p:nvPr/>
          </p:nvPicPr>
          <p:blipFill>
            <a:blip r:embed="rId2"/>
            <a:stretch>
              <a:fillRect/>
            </a:stretch>
          </p:blipFill>
          <p:spPr>
            <a:xfrm>
              <a:off x="1254" y="3996"/>
              <a:ext cx="2251" cy="781"/>
            </a:xfrm>
            <a:prstGeom prst="rect">
              <a:avLst/>
            </a:prstGeom>
          </p:spPr>
        </p:pic>
        <p:sp>
          <p:nvSpPr>
            <p:cNvPr id="11" name="文本框 10"/>
            <p:cNvSpPr txBox="1"/>
            <p:nvPr/>
          </p:nvSpPr>
          <p:spPr>
            <a:xfrm>
              <a:off x="1433" y="3963"/>
              <a:ext cx="1443" cy="822"/>
            </a:xfrm>
            <a:prstGeom prst="rect">
              <a:avLst/>
            </a:prstGeom>
            <a:noFill/>
            <a:ln w="9525">
              <a:noFill/>
            </a:ln>
          </p:spPr>
          <p:txBody>
            <a:bodyPr anchor="t">
              <a:spAutoFit/>
            </a:bodyPr>
            <a:p>
              <a:r>
                <a:rPr lang="zh-CN" altLang="en-US" sz="2800" b="1" dirty="0">
                  <a:latin typeface="Times New Roman" panose="02020603050405020304" pitchFamily="18" charset="0"/>
                  <a:ea typeface="黑体" panose="02010609060101010101" pitchFamily="49" charset="-122"/>
                </a:rPr>
                <a:t>实验</a:t>
              </a:r>
              <a:endParaRPr lang="zh-CN" altLang="en-US" sz="2800" b="1" dirty="0">
                <a:latin typeface="Times New Roman" panose="02020603050405020304" pitchFamily="18" charset="0"/>
                <a:ea typeface="黑体" panose="02010609060101010101" pitchFamily="49" charset="-122"/>
              </a:endParaRPr>
            </a:p>
          </p:txBody>
        </p:sp>
        <p:sp>
          <p:nvSpPr>
            <p:cNvPr id="17" name="文本框 4"/>
            <p:cNvSpPr txBox="1"/>
            <p:nvPr/>
          </p:nvSpPr>
          <p:spPr>
            <a:xfrm>
              <a:off x="3642" y="3694"/>
              <a:ext cx="14111" cy="1161"/>
            </a:xfrm>
            <a:prstGeom prst="rect">
              <a:avLst/>
            </a:prstGeom>
            <a:noFill/>
            <a:ln w="9525">
              <a:noFill/>
            </a:ln>
          </p:spPr>
          <p:txBody>
            <a:bodyPr wrap="square" anchor="t">
              <a:spAutoFit/>
            </a:bodyPr>
            <a:p>
              <a:pPr>
                <a:lnSpc>
                  <a:spcPct val="150000"/>
                </a:lnSpc>
              </a:pPr>
              <a:r>
                <a:rPr lang="zh-CN" altLang="en-US" sz="2800" dirty="0">
                  <a:latin typeface="Times New Roman" panose="02020603050405020304" pitchFamily="18" charset="0"/>
                  <a:ea typeface="黑体" panose="02010609060101010101" pitchFamily="49" charset="-122"/>
                  <a:cs typeface="Times New Roman" panose="02020603050405020304" pitchFamily="18" charset="0"/>
                </a:rPr>
                <a:t>测量小灯泡的电功率</a:t>
              </a:r>
              <a:r>
                <a:rPr lang="zh-CN" altLang="en-US" sz="2400" dirty="0">
                  <a:latin typeface="Times New Roman" panose="02020603050405020304" pitchFamily="18" charset="0"/>
                  <a:ea typeface="宋体" panose="02010600030101010101" pitchFamily="2" charset="-122"/>
                  <a:cs typeface="Times New Roman" panose="02020603050405020304" pitchFamily="18" charset="0"/>
                </a:rPr>
                <a:t>[2019.24，2016.25，2015．22，2014.21(2)(3)]</a:t>
              </a:r>
              <a:endParaRPr sz="2400" dirty="0">
                <a:latin typeface="Times New Roman" panose="02020603050405020304" pitchFamily="18" charset="0"/>
                <a:ea typeface="宋体" panose="02010600030101010101" pitchFamily="2" charset="-122"/>
                <a:cs typeface="Times New Roman" panose="02020603050405020304" pitchFamily="18" charset="0"/>
              </a:endParaRPr>
            </a:p>
          </p:txBody>
        </p:sp>
      </p:grpSp>
      <p:sp>
        <p:nvSpPr>
          <p:cNvPr id="100" name="文本框 99"/>
          <p:cNvSpPr txBox="1"/>
          <p:nvPr/>
        </p:nvSpPr>
        <p:spPr>
          <a:xfrm>
            <a:off x="695960" y="2253615"/>
            <a:ext cx="9888855" cy="3969385"/>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命题点【设计与进行实验】</a:t>
            </a:r>
            <a:r>
              <a:rPr lang="en-US" sz="2400">
                <a:latin typeface="Times New Roman" panose="02020603050405020304" pitchFamily="18" charset="0"/>
                <a:ea typeface="宋体" panose="02010600030101010101" pitchFamily="2" charset="-122"/>
                <a:cs typeface="Times New Roman" panose="02020603050405020304" pitchFamily="18" charset="0"/>
              </a:rPr>
              <a:t>1. </a:t>
            </a:r>
            <a:r>
              <a:rPr lang="zh-CN" sz="2400">
                <a:latin typeface="黑体" panose="02010609060101010101" pitchFamily="49" charset="-122"/>
                <a:ea typeface="黑体" panose="02010609060101010101" pitchFamily="49" charset="-122"/>
                <a:cs typeface="Times New Roman" panose="02020603050405020304" pitchFamily="18" charset="0"/>
              </a:rPr>
              <a:t>实验装置图</a:t>
            </a:r>
            <a:endParaRPr lang="zh-CN" sz="2400">
              <a:latin typeface="黑体" panose="02010609060101010101" pitchFamily="49" charset="-122"/>
              <a:ea typeface="黑体" panose="02010609060101010101" pitchFamily="49"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 </a:t>
            </a:r>
            <a:r>
              <a:rPr lang="zh-CN" sz="2400">
                <a:latin typeface="黑体" panose="02010609060101010101" pitchFamily="49" charset="-122"/>
                <a:ea typeface="黑体" panose="02010609060101010101" pitchFamily="49" charset="-122"/>
                <a:cs typeface="Times New Roman" panose="02020603050405020304" pitchFamily="18" charset="0"/>
                <a:sym typeface="+mn-ea"/>
              </a:rPr>
              <a:t>实验原理</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 [2015.22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【实验原理】</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251" descr="C:\Documents and Settings\Administrator\桌面\江西物理(JK)\A81.TIF"/>
          <p:cNvPicPr>
            <a:picLocks noChangeAspect="1"/>
          </p:cNvPicPr>
          <p:nvPr/>
        </p:nvPicPr>
        <p:blipFill>
          <a:blip r:embed="rId3" r:link="rId4">
            <a:clrChange>
              <a:clrFrom>
                <a:srgbClr val="FFFFFF">
                  <a:alpha val="100000"/>
                </a:srgbClr>
              </a:clrFrom>
              <a:clrTo>
                <a:srgbClr val="FFFFFF">
                  <a:alpha val="100000"/>
                  <a:alpha val="0"/>
                </a:srgbClr>
              </a:clrTo>
            </a:clrChange>
          </a:blip>
          <a:stretch>
            <a:fillRect/>
          </a:stretch>
        </p:blipFill>
        <p:spPr>
          <a:xfrm>
            <a:off x="1699895" y="3858895"/>
            <a:ext cx="2482850" cy="1643380"/>
          </a:xfrm>
          <a:prstGeom prst="rect">
            <a:avLst/>
          </a:prstGeom>
          <a:noFill/>
          <a:ln w="9525">
            <a:noFill/>
          </a:ln>
        </p:spPr>
      </p:pic>
      <p:pic>
        <p:nvPicPr>
          <p:cNvPr id="3" name="图片 1252" descr="C:\Documents and Settings\Administrator\桌面\江西物理(JK)\A82.TIF"/>
          <p:cNvPicPr>
            <a:picLocks noChangeAspect="1"/>
          </p:cNvPicPr>
          <p:nvPr/>
        </p:nvPicPr>
        <p:blipFill>
          <a:blip r:embed="rId5" r:link="rId6"/>
          <a:stretch>
            <a:fillRect/>
          </a:stretch>
        </p:blipFill>
        <p:spPr>
          <a:xfrm>
            <a:off x="5145405" y="3838575"/>
            <a:ext cx="2336165" cy="1758950"/>
          </a:xfrm>
          <a:prstGeom prst="rect">
            <a:avLst/>
          </a:prstGeom>
          <a:noFill/>
          <a:ln w="9525">
            <a:noFill/>
          </a:ln>
        </p:spPr>
      </p:pic>
      <p:grpSp>
        <p:nvGrpSpPr>
          <p:cNvPr id="30" name="组合 29"/>
          <p:cNvGrpSpPr/>
          <p:nvPr/>
        </p:nvGrpSpPr>
        <p:grpSpPr>
          <a:xfrm>
            <a:off x="9130030" y="3835400"/>
            <a:ext cx="1841500" cy="1666875"/>
            <a:chOff x="3914" y="4432"/>
            <a:chExt cx="3298" cy="2934"/>
          </a:xfrm>
        </p:grpSpPr>
        <p:grpSp>
          <p:nvGrpSpPr>
            <p:cNvPr id="29" name="组合 28"/>
            <p:cNvGrpSpPr/>
            <p:nvPr/>
          </p:nvGrpSpPr>
          <p:grpSpPr>
            <a:xfrm>
              <a:off x="3914" y="4432"/>
              <a:ext cx="3298" cy="2934"/>
              <a:chOff x="3914" y="4432"/>
              <a:chExt cx="3298" cy="2934"/>
            </a:xfrm>
          </p:grpSpPr>
          <p:sp>
            <p:nvSpPr>
              <p:cNvPr id="12" name="矩形 11"/>
              <p:cNvSpPr/>
              <p:nvPr/>
            </p:nvSpPr>
            <p:spPr>
              <a:xfrm>
                <a:off x="5435" y="7031"/>
                <a:ext cx="57" cy="283"/>
              </a:xfrm>
              <a:prstGeom prst="rect">
                <a:avLst/>
              </a:prstGeom>
              <a:solidFill>
                <a:schemeClr val="accent6">
                  <a:lumMod val="40000"/>
                  <a:lumOff val="60000"/>
                </a:schemeClr>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7" name="组合 26"/>
              <p:cNvGrpSpPr/>
              <p:nvPr/>
            </p:nvGrpSpPr>
            <p:grpSpPr>
              <a:xfrm>
                <a:off x="3914" y="4432"/>
                <a:ext cx="3298" cy="2935"/>
                <a:chOff x="3288" y="4279"/>
                <a:chExt cx="4119" cy="3575"/>
              </a:xfrm>
            </p:grpSpPr>
            <p:sp>
              <p:nvSpPr>
                <p:cNvPr id="13" name="圆角矩形 12"/>
                <p:cNvSpPr/>
                <p:nvPr/>
              </p:nvSpPr>
              <p:spPr>
                <a:xfrm>
                  <a:off x="3289" y="4279"/>
                  <a:ext cx="4118" cy="3088"/>
                </a:xfrm>
                <a:prstGeom prst="roundRect">
                  <a:avLst/>
                </a:prstGeom>
                <a:noFill/>
                <a:ln w="47625">
                  <a:solidFill>
                    <a:srgbClr val="FFC410"/>
                  </a:solidFill>
                </a:ln>
                <a:extLst>
                  <a:ext uri="{909E8E84-426E-40DD-AFC4-6F175D3DCCD1}">
                    <a14:hiddenFill xmlns:a14="http://schemas.microsoft.com/office/drawing/2010/main">
                      <a:solidFill>
                        <a:schemeClr val="lt1"/>
                      </a:solidFill>
                    </a14:hiddenFill>
                  </a:ext>
                </a:extLst>
              </p:spPr>
              <p:style>
                <a:lnRef idx="2">
                  <a:schemeClr val="accent6"/>
                </a:lnRef>
                <a:fillRef idx="1">
                  <a:schemeClr val="lt1"/>
                </a:fillRef>
                <a:effectRef idx="0">
                  <a:schemeClr val="accent6"/>
                </a:effectRef>
                <a:fontRef idx="minor">
                  <a:schemeClr val="dk1"/>
                </a:fontRef>
              </p:style>
              <p:txBody>
                <a:bodyPr rtlCol="0" anchor="ctr"/>
                <a:p>
                  <a:pPr algn="ctr" fontAlgn="base"/>
                  <a:endParaRPr lang="zh-CN" altLang="en-US" strike="noStrike" noProof="1"/>
                </a:p>
              </p:txBody>
            </p:sp>
            <p:sp>
              <p:nvSpPr>
                <p:cNvPr id="14" name="流程图: 终止 13"/>
                <p:cNvSpPr/>
                <p:nvPr/>
              </p:nvSpPr>
              <p:spPr>
                <a:xfrm>
                  <a:off x="3288" y="7735"/>
                  <a:ext cx="3703" cy="119"/>
                </a:xfrm>
                <a:prstGeom prst="flowChartTerminator">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nvGrpSpPr>
                <p:cNvPr id="21516" name="组合 7"/>
                <p:cNvGrpSpPr/>
                <p:nvPr/>
              </p:nvGrpSpPr>
              <p:grpSpPr>
                <a:xfrm rot="0">
                  <a:off x="4951" y="6931"/>
                  <a:ext cx="578" cy="566"/>
                  <a:chOff x="13340" y="9527"/>
                  <a:chExt cx="680" cy="680"/>
                </a:xfrm>
              </p:grpSpPr>
              <p:sp>
                <p:nvSpPr>
                  <p:cNvPr id="15" name="椭圆 14"/>
                  <p:cNvSpPr/>
                  <p:nvPr/>
                </p:nvSpPr>
                <p:spPr>
                  <a:xfrm>
                    <a:off x="13340" y="9527"/>
                    <a:ext cx="680" cy="680"/>
                  </a:xfrm>
                  <a:prstGeom prst="ellipse">
                    <a:avLst/>
                  </a:prstGeom>
                  <a:solidFill>
                    <a:srgbClr val="FFC410"/>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sp>
                <p:nvSpPr>
                  <p:cNvPr id="16" name="流程图: 摘录 15"/>
                  <p:cNvSpPr/>
                  <p:nvPr/>
                </p:nvSpPr>
                <p:spPr>
                  <a:xfrm rot="5400000">
                    <a:off x="13546" y="9753"/>
                    <a:ext cx="340" cy="227"/>
                  </a:xfrm>
                  <a:prstGeom prst="flowChartExtract">
                    <a:avLst/>
                  </a:prstGeom>
                  <a:solidFill>
                    <a:schemeClr val="bg1"/>
                  </a:solidFill>
                  <a:ln>
                    <a:solidFill>
                      <a:srgbClr val="FFC41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fontAlgn="base"/>
                    <a:endParaRPr lang="zh-CN" altLang="en-US" strike="noStrike" noProof="1"/>
                  </a:p>
                </p:txBody>
              </p:sp>
            </p:grpSp>
          </p:grpSp>
        </p:grpSp>
        <p:sp>
          <p:nvSpPr>
            <p:cNvPr id="28" name="文本框 27"/>
            <p:cNvSpPr txBox="1"/>
            <p:nvPr/>
          </p:nvSpPr>
          <p:spPr>
            <a:xfrm>
              <a:off x="3997" y="4542"/>
              <a:ext cx="3164" cy="2110"/>
            </a:xfrm>
            <a:prstGeom prst="rect">
              <a:avLst/>
            </a:prstGeom>
            <a:noFill/>
            <a:ln>
              <a:noFill/>
            </a:ln>
          </p:spPr>
          <p:txBody>
            <a:bodyPr wrap="square" rtlCol="0">
              <a:spAutoFit/>
            </a:bodyPr>
            <a:p>
              <a:pPr algn="ctr">
                <a:lnSpc>
                  <a:spcPct val="150000"/>
                </a:lnSpc>
              </a:pPr>
              <a:r>
                <a:rPr lang="zh-CN" altLang="en-US" sz="2400" b="1">
                  <a:latin typeface="黑体" panose="02010609060101010101" pitchFamily="49" charset="-122"/>
                  <a:ea typeface="黑体" panose="02010609060101010101" pitchFamily="49" charset="-122"/>
                </a:rPr>
                <a:t>实验视频见超值配赠</a:t>
              </a:r>
              <a:endParaRPr lang="zh-CN" altLang="en-US" sz="2400" b="1">
                <a:latin typeface="黑体" panose="02010609060101010101" pitchFamily="49" charset="-122"/>
                <a:ea typeface="黑体" panose="02010609060101010101" pitchFamily="49" charset="-122"/>
              </a:endParaRPr>
            </a:p>
          </p:txBody>
        </p:sp>
      </p:grpSp>
      <p:sp>
        <p:nvSpPr>
          <p:cNvPr id="4" name="文本框 3"/>
          <p:cNvSpPr txBox="1"/>
          <p:nvPr/>
        </p:nvSpPr>
        <p:spPr>
          <a:xfrm>
            <a:off x="2593975" y="5597525"/>
            <a:ext cx="1286510" cy="460375"/>
          </a:xfrm>
          <a:prstGeom prst="rect">
            <a:avLst/>
          </a:prstGeom>
          <a:noFill/>
          <a:ln w="9525">
            <a:noFill/>
          </a:ln>
        </p:spPr>
        <p:txBody>
          <a:bodyPr wrap="square">
            <a:spAutoFit/>
          </a:bodyPr>
          <a:p>
            <a:pPr indent="0"/>
            <a:r>
              <a:rPr lang="en-US" sz="2400" b="1">
                <a:solidFill>
                  <a:srgbClr val="FF0000"/>
                </a:solidFill>
                <a:latin typeface="Times New Roman" panose="02020603050405020304" pitchFamily="18" charset="0"/>
                <a:ea typeface="宋体" panose="02010600030101010101" pitchFamily="2" charset="-122"/>
              </a:rPr>
              <a:t> </a:t>
            </a:r>
            <a:r>
              <a:rPr lang="en-US" sz="2400" b="0" i="1">
                <a:solidFill>
                  <a:srgbClr val="FF0000"/>
                </a:solidFill>
                <a:latin typeface="Times New Roman" panose="02020603050405020304" pitchFamily="18" charset="0"/>
                <a:ea typeface="宋体" panose="02010600030101010101" pitchFamily="2" charset="-122"/>
                <a:cs typeface="Times New Roman" panose="02020603050405020304" pitchFamily="18" charset="0"/>
              </a:rPr>
              <a:t>P</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UI</a:t>
            </a:r>
            <a:endParaRPr lang="en-US" altLang="en-US" sz="2400" b="0" i="1">
              <a:solidFill>
                <a:srgbClr val="FF0000"/>
              </a:solidFill>
              <a:latin typeface="Times New Roman" panose="02020603050405020304" pitchFamily="18" charset="0"/>
              <a:ea typeface="宋体" panose="02010600030101010101" pitchFamily="2" charset="-122"/>
            </a:endParaRPr>
          </a:p>
        </p:txBody>
      </p:sp>
    </p:spTree>
    <p:custDataLst>
      <p:tags r:id="rId7"/>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14045" y="876300"/>
            <a:ext cx="11099800" cy="175323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正确连接电路后，闭合开关，电流表指针不动，但用手按住开关，发现电流表指针摆动，出现这种现象的原因是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查明原因，排除故障，正确操作，得到如表所示数据，请将表中内容补充完整：</a:t>
            </a:r>
            <a:endParaRPr lang="zh-CN" altLang="en-US" sz="2400">
              <a:latin typeface="Times New Roman" panose="02020603050405020304" pitchFamily="18" charset="0"/>
              <a:cs typeface="Times New Roman" panose="02020603050405020304" pitchFamily="18" charset="0"/>
            </a:endParaRPr>
          </a:p>
        </p:txBody>
      </p:sp>
      <p:graphicFrame>
        <p:nvGraphicFramePr>
          <p:cNvPr id="2" name="表格 1"/>
          <p:cNvGraphicFramePr/>
          <p:nvPr>
            <p:custDataLst>
              <p:tags r:id="rId1"/>
            </p:custDataLst>
          </p:nvPr>
        </p:nvGraphicFramePr>
        <p:xfrm>
          <a:off x="768985" y="2764790"/>
          <a:ext cx="10343515" cy="3244215"/>
        </p:xfrm>
        <a:graphic>
          <a:graphicData uri="http://schemas.openxmlformats.org/drawingml/2006/table">
            <a:tbl>
              <a:tblPr firstRow="1" bandRow="1">
                <a:tableStyleId>{5940675A-B579-460E-94D1-54222C63F5DA}</a:tableStyleId>
              </a:tblPr>
              <a:tblGrid>
                <a:gridCol w="2542540"/>
                <a:gridCol w="1889760"/>
                <a:gridCol w="1766570"/>
                <a:gridCol w="2247265"/>
                <a:gridCol w="1897380"/>
              </a:tblGrid>
              <a:tr h="748030">
                <a:tc>
                  <a:txBody>
                    <a:bodyPr/>
                    <a:p>
                      <a:pPr indent="0" algn="ctr" fontAlgn="auto">
                        <a:lnSpc>
                          <a:spcPct val="150000"/>
                        </a:lnSpc>
                        <a:buNone/>
                      </a:pPr>
                      <a:r>
                        <a:rPr lang="en-US" sz="2400">
                          <a:latin typeface="Times New Roman" panose="02020603050405020304" pitchFamily="18" charset="0"/>
                          <a:ea typeface="黑体" panose="02010609060101010101" pitchFamily="49" charset="-122"/>
                          <a:cs typeface="Times New Roman" panose="02020603050405020304" pitchFamily="18" charset="0"/>
                          <a:sym typeface="+mn-ea"/>
                        </a:rPr>
                        <a:t>实验</a:t>
                      </a:r>
                      <a:r>
                        <a:rPr lang="en-US" sz="2400" b="0">
                          <a:latin typeface="Times New Roman" panose="02020603050405020304" pitchFamily="18" charset="0"/>
                          <a:ea typeface="黑体" panose="02010609060101010101" pitchFamily="49" charset="-122"/>
                          <a:cs typeface="Times New Roman" panose="02020603050405020304" pitchFamily="18" charset="0"/>
                        </a:rPr>
                        <a:t>序号</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电压</a:t>
                      </a:r>
                      <a:r>
                        <a:rPr lang="en-US" sz="2400" b="0" i="1">
                          <a:latin typeface="Times New Roman" panose="02020603050405020304" pitchFamily="18" charset="0"/>
                          <a:ea typeface="黑体" panose="02010609060101010101" pitchFamily="49" charset="-122"/>
                          <a:cs typeface="Times New Roman" panose="02020603050405020304" pitchFamily="18" charset="0"/>
                        </a:rPr>
                        <a:t>U</a:t>
                      </a:r>
                      <a:r>
                        <a:rPr lang="en-US" sz="2400" b="0">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电流</a:t>
                      </a:r>
                      <a:r>
                        <a:rPr lang="en-US" sz="2400" b="0" i="1">
                          <a:latin typeface="Times New Roman" panose="02020603050405020304" pitchFamily="18" charset="0"/>
                          <a:ea typeface="黑体" panose="02010609060101010101" pitchFamily="49" charset="-122"/>
                          <a:cs typeface="Times New Roman" panose="02020603050405020304" pitchFamily="18" charset="0"/>
                        </a:rPr>
                        <a:t>I</a:t>
                      </a:r>
                      <a:r>
                        <a:rPr lang="en-US" sz="2400" b="0">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电功率</a:t>
                      </a:r>
                      <a:r>
                        <a:rPr lang="en-US" sz="2400" b="0" i="1">
                          <a:latin typeface="Times New Roman" panose="02020603050405020304" pitchFamily="18" charset="0"/>
                          <a:ea typeface="黑体" panose="02010609060101010101" pitchFamily="49" charset="-122"/>
                          <a:cs typeface="Times New Roman" panose="02020603050405020304" pitchFamily="18" charset="0"/>
                        </a:rPr>
                        <a:t>P</a:t>
                      </a:r>
                      <a:r>
                        <a:rPr lang="en-US" sz="2400" b="0">
                          <a:latin typeface="Times New Roman" panose="02020603050405020304" pitchFamily="18" charset="0"/>
                          <a:ea typeface="黑体" panose="02010609060101010101" pitchFamily="49" charset="-122"/>
                          <a:cs typeface="Times New Roman" panose="02020603050405020304" pitchFamily="18" charset="0"/>
                        </a:rPr>
                        <a:t>/W</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Times New Roman" panose="02020603050405020304" pitchFamily="18" charset="0"/>
                          <a:ea typeface="黑体" panose="02010609060101010101" pitchFamily="49" charset="-122"/>
                          <a:cs typeface="Times New Roman" panose="02020603050405020304" pitchFamily="18" charset="0"/>
                        </a:rPr>
                        <a:t>灯泡亮度</a:t>
                      </a:r>
                      <a:endParaRPr lang="en-US" altLang="en-US" sz="2400" b="0">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91821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0.28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0.56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发光暗淡</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66040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2.5</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0.32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0.80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917575">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3.0</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0.36</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1.08</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发光强烈</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3" name="文本框 2"/>
          <p:cNvSpPr txBox="1"/>
          <p:nvPr/>
        </p:nvSpPr>
        <p:spPr>
          <a:xfrm>
            <a:off x="5375275" y="1522730"/>
            <a:ext cx="21463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开关接触不良</a:t>
            </a:r>
            <a:endParaRPr lang="zh-CN" altLang="en-US" sz="2400" b="0">
              <a:solidFill>
                <a:srgbClr val="FF0000"/>
              </a:solidFill>
              <a:ea typeface="宋体" panose="02010600030101010101" pitchFamily="2" charset="-122"/>
            </a:endParaRPr>
          </a:p>
        </p:txBody>
      </p:sp>
      <p:sp>
        <p:nvSpPr>
          <p:cNvPr id="4" name="文本框 3"/>
          <p:cNvSpPr txBox="1"/>
          <p:nvPr/>
        </p:nvSpPr>
        <p:spPr>
          <a:xfrm>
            <a:off x="9493250" y="4218305"/>
            <a:ext cx="15005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正常发光</a:t>
            </a:r>
            <a:endParaRPr lang="zh-CN" altLang="en-US" sz="2400" b="0">
              <a:solidFill>
                <a:srgbClr val="FF0000"/>
              </a:solidFill>
              <a:ea typeface="宋体" panose="02010600030101010101" pitchFamily="2" charset="-122"/>
            </a:endParaRPr>
          </a:p>
        </p:txBody>
      </p:sp>
      <p:sp>
        <p:nvSpPr>
          <p:cNvPr id="5" name="文本框 4"/>
          <p:cNvSpPr txBox="1"/>
          <p:nvPr/>
        </p:nvSpPr>
        <p:spPr>
          <a:xfrm>
            <a:off x="614045" y="5692775"/>
            <a:ext cx="8674100" cy="460375"/>
          </a:xfrm>
          <a:prstGeom prst="rect">
            <a:avLst/>
          </a:prstGeom>
          <a:noFill/>
          <a:ln w="9525">
            <a:noFill/>
          </a:ln>
        </p:spPr>
        <p:txBody>
          <a:bodyPr wrap="square">
            <a:spAutoFit/>
          </a:bodyPr>
          <a:p>
            <a:pPr indent="0"/>
            <a:r>
              <a:rPr lang="zh-CN" sz="2400" b="0">
                <a:latin typeface="Times New Roman" panose="02020603050405020304" pitchFamily="18" charset="0"/>
                <a:ea typeface="宋体" panose="02010600030101010101" pitchFamily="2" charset="-122"/>
                <a:cs typeface="Times New Roman" panose="02020603050405020304" pitchFamily="18" charset="0"/>
              </a:rPr>
              <a:t>由表中数据可知，该灯的额定电功率为</a:t>
            </a:r>
            <a:r>
              <a:rPr lang="en-US" sz="2400" b="0">
                <a:latin typeface="Times New Roman" panose="02020603050405020304" pitchFamily="18" charset="0"/>
                <a:ea typeface="宋体" panose="02010600030101010101" pitchFamily="2" charset="-122"/>
                <a:cs typeface="Times New Roman" panose="02020603050405020304" pitchFamily="18" charset="0"/>
              </a:rPr>
              <a:t>______W</a:t>
            </a:r>
            <a:r>
              <a:rPr lang="zh-CN"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cs typeface="Times New Roman" panose="02020603050405020304" pitchFamily="18" charset="0"/>
            </a:endParaRPr>
          </a:p>
        </p:txBody>
      </p:sp>
      <p:sp>
        <p:nvSpPr>
          <p:cNvPr id="6" name="文本框 5"/>
          <p:cNvSpPr txBox="1"/>
          <p:nvPr/>
        </p:nvSpPr>
        <p:spPr>
          <a:xfrm>
            <a:off x="5962015" y="5635625"/>
            <a:ext cx="124015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0.</a:t>
            </a:r>
            <a:r>
              <a:rPr lang="en-US" sz="2400" b="0">
                <a:solidFill>
                  <a:srgbClr val="FF0000"/>
                </a:solidFill>
                <a:latin typeface="Times New Roman" panose="02020603050405020304" pitchFamily="18" charset="0"/>
                <a:ea typeface="宋体" panose="02010600030101010101" pitchFamily="2" charset="-122"/>
              </a:rPr>
              <a:t>80</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6" grpId="0"/>
      <p:bldP spid="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15365" y="1235710"/>
            <a:ext cx="1002665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利用上述电路，用定值电阻替换小灯泡，测量该定值电阻的阻值．请在虚线方框中设计一个记录数据的表格．</a:t>
            </a:r>
            <a:endParaRPr lang="zh-CN" altLang="en-US" sz="2400">
              <a:latin typeface="Times New Roman" panose="02020603050405020304" pitchFamily="18" charset="0"/>
              <a:cs typeface="Times New Roman" panose="02020603050405020304" pitchFamily="18" charset="0"/>
            </a:endParaRPr>
          </a:p>
        </p:txBody>
      </p:sp>
      <p:sp>
        <p:nvSpPr>
          <p:cNvPr id="3" name="矩形 2"/>
          <p:cNvSpPr/>
          <p:nvPr/>
        </p:nvSpPr>
        <p:spPr>
          <a:xfrm>
            <a:off x="1588770" y="2564765"/>
            <a:ext cx="8879840" cy="3640455"/>
          </a:xfrm>
          <a:prstGeom prst="rect">
            <a:avLst/>
          </a:prstGeom>
          <a:solidFill>
            <a:schemeClr val="bg1"/>
          </a:solidFill>
          <a:ln w="12700" cmpd="sng">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4" name="表格 3"/>
          <p:cNvGraphicFramePr/>
          <p:nvPr>
            <p:custDataLst>
              <p:tags r:id="rId1"/>
            </p:custDataLst>
          </p:nvPr>
        </p:nvGraphicFramePr>
        <p:xfrm>
          <a:off x="2104390" y="3003550"/>
          <a:ext cx="7888605" cy="2743200"/>
        </p:xfrm>
        <a:graphic>
          <a:graphicData uri="http://schemas.openxmlformats.org/drawingml/2006/table">
            <a:tbl>
              <a:tblPr firstRow="1" bandRow="1">
                <a:tableStyleId>{5940675A-B579-460E-94D1-54222C63F5DA}</a:tableStyleId>
              </a:tblPr>
              <a:tblGrid>
                <a:gridCol w="1593215"/>
                <a:gridCol w="1586865"/>
                <a:gridCol w="1483360"/>
                <a:gridCol w="1555115"/>
                <a:gridCol w="1670050"/>
              </a:tblGrid>
              <a:tr h="1097280">
                <a:tc>
                  <a:txBody>
                    <a:bodyPr/>
                    <a:p>
                      <a:pPr indent="0" algn="ctr" fontAlgn="auto">
                        <a:lnSpc>
                          <a:spcPct val="15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电压</a:t>
                      </a: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U</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电流</a:t>
                      </a: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I</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电阻</a:t>
                      </a: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R</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/Ω</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电阻的平均值/Ω</a:t>
                      </a:r>
                      <a:endPar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548640">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548640">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548640">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3</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5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bl>
          </a:graphicData>
        </a:graphic>
      </p:graphicFrame>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98195" y="1292860"/>
            <a:ext cx="10689590" cy="396938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2. (2016</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25</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8</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某市中考实验操作考试时，实验员为同学们</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探究小灯泡的额定电功率</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准备了以下器材：额定电压为</a:t>
            </a:r>
            <a:r>
              <a:rPr lang="en-US" sz="2400">
                <a:latin typeface="Times New Roman" panose="02020603050405020304" pitchFamily="18" charset="0"/>
                <a:ea typeface="宋体" panose="02010600030101010101" pitchFamily="2" charset="-122"/>
                <a:cs typeface="Times New Roman" panose="02020603050405020304" pitchFamily="18" charset="0"/>
              </a:rPr>
              <a:t>2.5 V</a:t>
            </a:r>
            <a:r>
              <a:rPr lang="zh-CN" sz="2400">
                <a:latin typeface="Times New Roman" panose="02020603050405020304" pitchFamily="18" charset="0"/>
                <a:ea typeface="宋体" panose="02010600030101010101" pitchFamily="2" charset="-122"/>
                <a:cs typeface="Times New Roman" panose="02020603050405020304" pitchFamily="18" charset="0"/>
              </a:rPr>
              <a:t>的小灯泡</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正常发光时电阻约为</a:t>
            </a:r>
            <a:r>
              <a:rPr lang="en-US" sz="2400">
                <a:latin typeface="Times New Roman" panose="02020603050405020304" pitchFamily="18" charset="0"/>
                <a:ea typeface="宋体" panose="02010600030101010101" pitchFamily="2" charset="-122"/>
                <a:cs typeface="Times New Roman" panose="02020603050405020304" pitchFamily="18" charset="0"/>
              </a:rPr>
              <a:t>10 Ω)</a:t>
            </a:r>
            <a:r>
              <a:rPr lang="zh-CN" sz="2400">
                <a:latin typeface="Times New Roman" panose="02020603050405020304" pitchFamily="18" charset="0"/>
                <a:ea typeface="宋体" panose="02010600030101010101" pitchFamily="2" charset="-122"/>
                <a:cs typeface="Times New Roman" panose="02020603050405020304" pitchFamily="18" charset="0"/>
              </a:rPr>
              <a:t>、规格为</a:t>
            </a:r>
            <a:r>
              <a:rPr lang="en-US" sz="2400">
                <a:latin typeface="Times New Roman" panose="02020603050405020304" pitchFamily="18" charset="0"/>
                <a:ea typeface="宋体" panose="02010600030101010101" pitchFamily="2" charset="-122"/>
                <a:cs typeface="Times New Roman" panose="02020603050405020304" pitchFamily="18" charset="0"/>
              </a:rPr>
              <a:t>“10 Ω</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1 A”</a:t>
            </a:r>
            <a:r>
              <a:rPr lang="zh-CN" sz="2400">
                <a:latin typeface="Times New Roman" panose="02020603050405020304" pitchFamily="18" charset="0"/>
                <a:ea typeface="宋体" panose="02010600030101010101" pitchFamily="2" charset="-122"/>
                <a:cs typeface="Times New Roman" panose="02020603050405020304" pitchFamily="18" charset="0"/>
              </a:rPr>
              <a:t>的滑动变阻器、新干电池</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zh-CN" sz="2400">
                <a:latin typeface="Times New Roman" panose="02020603050405020304" pitchFamily="18" charset="0"/>
                <a:ea typeface="宋体" panose="02010600030101010101" pitchFamily="2" charset="-122"/>
                <a:cs typeface="Times New Roman" panose="02020603050405020304" pitchFamily="18" charset="0"/>
              </a:rPr>
              <a:t>节、开关、电流表、电压表、导线若干．</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【设计实验与制定计划】</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(1)请你用笔画线代替导线，将如图甲所</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示的电路连接完整；</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266" descr="C:\Documents and Settings\Administrator\桌面\江西物理(JK)\A122.TIF"/>
          <p:cNvPicPr>
            <a:picLocks noChangeAspect="1"/>
          </p:cNvPicPr>
          <p:nvPr/>
        </p:nvPicPr>
        <p:blipFill>
          <a:blip r:embed="rId1" r:link="rId2"/>
          <a:srcRect l="-86" r="39706" b="51215"/>
          <a:stretch>
            <a:fillRect/>
          </a:stretch>
        </p:blipFill>
        <p:spPr>
          <a:xfrm>
            <a:off x="7112635" y="3089910"/>
            <a:ext cx="3126740" cy="2269490"/>
          </a:xfrm>
          <a:prstGeom prst="rect">
            <a:avLst/>
          </a:prstGeom>
          <a:noFill/>
          <a:ln w="9525">
            <a:noFill/>
          </a:ln>
        </p:spPr>
      </p:pic>
      <p:sp>
        <p:nvSpPr>
          <p:cNvPr id="3" name="文本框 2"/>
          <p:cNvSpPr txBox="1"/>
          <p:nvPr/>
        </p:nvSpPr>
        <p:spPr>
          <a:xfrm>
            <a:off x="7975600" y="5528945"/>
            <a:ext cx="1363345"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2</a:t>
            </a:r>
            <a:r>
              <a:rPr lang="zh-CN" b="0">
                <a:latin typeface="Times New Roman" panose="02020603050405020304" pitchFamily="18" charset="0"/>
                <a:ea typeface="宋体" panose="02010600030101010101" pitchFamily="2" charset="-122"/>
                <a:cs typeface="Times New Roman" panose="02020603050405020304" pitchFamily="18" charset="0"/>
              </a:rPr>
              <a:t>题图甲</a:t>
            </a:r>
            <a:endParaRPr lang="zh-CN" b="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任意多边形 4"/>
          <p:cNvSpPr/>
          <p:nvPr/>
        </p:nvSpPr>
        <p:spPr>
          <a:xfrm>
            <a:off x="8923020" y="3610610"/>
            <a:ext cx="415925" cy="568325"/>
          </a:xfrm>
          <a:custGeom>
            <a:avLst/>
            <a:gdLst>
              <a:gd name="connisteX0" fmla="*/ 307340 w 416081"/>
              <a:gd name="connsiteY0" fmla="*/ 0 h 568325"/>
              <a:gd name="connisteX1" fmla="*/ 399415 w 416081"/>
              <a:gd name="connsiteY1" fmla="*/ 260985 h 568325"/>
              <a:gd name="connisteX2" fmla="*/ 0 w 416081"/>
              <a:gd name="connsiteY2" fmla="*/ 568325 h 568325"/>
            </a:gdLst>
            <a:ahLst/>
            <a:cxnLst>
              <a:cxn ang="0">
                <a:pos x="connisteX0" y="connsiteY0"/>
              </a:cxn>
              <a:cxn ang="0">
                <a:pos x="connisteX1" y="connsiteY1"/>
              </a:cxn>
              <a:cxn ang="0">
                <a:pos x="connisteX2" y="connsiteY2"/>
              </a:cxn>
            </a:cxnLst>
            <a:rect l="l" t="t" r="r" b="b"/>
            <a:pathLst>
              <a:path w="416082" h="568325">
                <a:moveTo>
                  <a:pt x="307340" y="0"/>
                </a:moveTo>
                <a:cubicBezTo>
                  <a:pt x="334010" y="46355"/>
                  <a:pt x="461010" y="147320"/>
                  <a:pt x="399415" y="260985"/>
                </a:cubicBezTo>
                <a:cubicBezTo>
                  <a:pt x="337820" y="374650"/>
                  <a:pt x="81915" y="511810"/>
                  <a:pt x="0" y="568325"/>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任意多边形 5"/>
          <p:cNvSpPr/>
          <p:nvPr/>
        </p:nvSpPr>
        <p:spPr>
          <a:xfrm>
            <a:off x="9368790" y="4486275"/>
            <a:ext cx="437515" cy="379095"/>
          </a:xfrm>
          <a:custGeom>
            <a:avLst/>
            <a:gdLst>
              <a:gd name="connisteX0" fmla="*/ 0 w 437541"/>
              <a:gd name="connsiteY0" fmla="*/ 353060 h 378917"/>
              <a:gd name="connisteX1" fmla="*/ 184150 w 437541"/>
              <a:gd name="connsiteY1" fmla="*/ 260985 h 378917"/>
              <a:gd name="connisteX2" fmla="*/ 414655 w 437541"/>
              <a:gd name="connsiteY2" fmla="*/ 368300 h 378917"/>
              <a:gd name="connisteX3" fmla="*/ 414655 w 437541"/>
              <a:gd name="connsiteY3" fmla="*/ 0 h 378917"/>
              <a:gd name="connisteX4" fmla="*/ 368300 w 437541"/>
              <a:gd name="connsiteY4" fmla="*/ 0 h 378917"/>
            </a:gdLst>
            <a:ahLst/>
            <a:cxnLst>
              <a:cxn ang="0">
                <a:pos x="connisteX0" y="connsiteY0"/>
              </a:cxn>
              <a:cxn ang="0">
                <a:pos x="connisteX1" y="connsiteY1"/>
              </a:cxn>
              <a:cxn ang="0">
                <a:pos x="connisteX2" y="connsiteY2"/>
              </a:cxn>
              <a:cxn ang="0">
                <a:pos x="connisteX3" y="connsiteY3"/>
              </a:cxn>
              <a:cxn ang="0">
                <a:pos x="connisteX4" y="connsiteY4"/>
              </a:cxn>
            </a:cxnLst>
            <a:rect l="l" t="t" r="r" b="b"/>
            <a:pathLst>
              <a:path w="437542" h="378917">
                <a:moveTo>
                  <a:pt x="0" y="353060"/>
                </a:moveTo>
                <a:cubicBezTo>
                  <a:pt x="32385" y="332740"/>
                  <a:pt x="100965" y="257810"/>
                  <a:pt x="184150" y="260985"/>
                </a:cubicBezTo>
                <a:cubicBezTo>
                  <a:pt x="267335" y="264160"/>
                  <a:pt x="368300" y="420370"/>
                  <a:pt x="414655" y="368300"/>
                </a:cubicBezTo>
                <a:cubicBezTo>
                  <a:pt x="461010" y="316230"/>
                  <a:pt x="424180" y="73660"/>
                  <a:pt x="414655" y="0"/>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任意多边形 6"/>
          <p:cNvSpPr/>
          <p:nvPr/>
        </p:nvSpPr>
        <p:spPr>
          <a:xfrm>
            <a:off x="8953500" y="4255770"/>
            <a:ext cx="706755" cy="276225"/>
          </a:xfrm>
          <a:custGeom>
            <a:avLst/>
            <a:gdLst>
              <a:gd name="connisteX0" fmla="*/ 0 w 706755"/>
              <a:gd name="connsiteY0" fmla="*/ 0 h 276225"/>
              <a:gd name="connisteX1" fmla="*/ 276860 w 706755"/>
              <a:gd name="connsiteY1" fmla="*/ 214630 h 276225"/>
              <a:gd name="connisteX2" fmla="*/ 706755 w 706755"/>
              <a:gd name="connsiteY2" fmla="*/ 276225 h 276225"/>
            </a:gdLst>
            <a:ahLst/>
            <a:cxnLst>
              <a:cxn ang="0">
                <a:pos x="connisteX0" y="connsiteY0"/>
              </a:cxn>
              <a:cxn ang="0">
                <a:pos x="connisteX1" y="connsiteY1"/>
              </a:cxn>
              <a:cxn ang="0">
                <a:pos x="connisteX2" y="connsiteY2"/>
              </a:cxn>
            </a:cxnLst>
            <a:rect l="l" t="t" r="r" b="b"/>
            <a:pathLst>
              <a:path w="706755" h="276225">
                <a:moveTo>
                  <a:pt x="0" y="0"/>
                </a:moveTo>
                <a:cubicBezTo>
                  <a:pt x="46990" y="41910"/>
                  <a:pt x="135255" y="159385"/>
                  <a:pt x="276860" y="214630"/>
                </a:cubicBezTo>
                <a:cubicBezTo>
                  <a:pt x="418465" y="269875"/>
                  <a:pt x="626110" y="267970"/>
                  <a:pt x="706755" y="276225"/>
                </a:cubicBezTo>
              </a:path>
            </a:pathLst>
          </a:cu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linds(horizontal)">
                                      <p:cBhvr>
                                        <p:cTn id="10" dur="500"/>
                                        <p:tgtEl>
                                          <p:spTgt spid="7"/>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6" grpId="1" animBg="1"/>
      <p:bldP spid="5" grpId="0" bldLvl="0" animBg="1"/>
      <p:bldP spid="5" grpId="1" animBg="1"/>
      <p:bldP spid="7" grpId="0" bldLvl="0" animBg="1"/>
      <p:bldP spid="7"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40080" y="733425"/>
            <a:ext cx="10978515" cy="56311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在闭合开关前，应将滑片</a:t>
            </a:r>
            <a:r>
              <a:rPr lang="en-US" sz="2400" b="0" i="1">
                <a:latin typeface="Times New Roman" panose="02020603050405020304" pitchFamily="18" charset="0"/>
                <a:ea typeface="宋体" panose="02010600030101010101" pitchFamily="2" charset="-122"/>
                <a:cs typeface="Times New Roman" panose="02020603050405020304" pitchFamily="18" charset="0"/>
              </a:rPr>
              <a:t>P</a:t>
            </a:r>
            <a:r>
              <a:rPr lang="zh-CN" sz="2400" b="0">
                <a:latin typeface="Times New Roman" panose="02020603050405020304" pitchFamily="18" charset="0"/>
                <a:ea typeface="宋体" panose="02010600030101010101" pitchFamily="2" charset="-122"/>
                <a:cs typeface="Times New Roman" panose="02020603050405020304" pitchFamily="18" charset="0"/>
              </a:rPr>
              <a:t>移到最</a:t>
            </a:r>
            <a:r>
              <a:rPr lang="en-US" sz="2400" b="0">
                <a:latin typeface="Times New Roman" panose="02020603050405020304" pitchFamily="18" charset="0"/>
                <a:ea typeface="宋体" panose="02010600030101010101" pitchFamily="2" charset="-122"/>
                <a:cs typeface="Times New Roman" panose="02020603050405020304" pitchFamily="18" charset="0"/>
              </a:rPr>
              <a:t>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左</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右</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端；</a:t>
            </a:r>
            <a:r>
              <a:rPr lang="en-US" sz="2400" b="0">
                <a:latin typeface="Times New Roman" panose="02020603050405020304" pitchFamily="18" charset="0"/>
                <a:ea typeface="宋体" panose="02010600030101010101" pitchFamily="2" charset="-122"/>
                <a:cs typeface="Times New Roman" panose="02020603050405020304" pitchFamily="18" charset="0"/>
              </a:rPr>
              <a:t>(3)</a:t>
            </a:r>
            <a:r>
              <a:rPr lang="zh-CN" sz="2400" b="0">
                <a:latin typeface="Times New Roman" panose="02020603050405020304" pitchFamily="18" charset="0"/>
                <a:ea typeface="宋体" panose="02010600030101010101" pitchFamily="2" charset="-122"/>
                <a:cs typeface="Times New Roman" panose="02020603050405020304" pitchFamily="18" charset="0"/>
              </a:rPr>
              <a:t>在上边虚线方框内画出对应的电路图；</a:t>
            </a:r>
            <a:r>
              <a:rPr lang="en-US" sz="2400" b="0">
                <a:latin typeface="Times New Roman" panose="02020603050405020304" pitchFamily="18" charset="0"/>
                <a:ea typeface="宋体" panose="02010600030101010101" pitchFamily="2" charset="-122"/>
                <a:cs typeface="Times New Roman" panose="02020603050405020304" pitchFamily="18" charset="0"/>
              </a:rPr>
              <a:t>(4)</a:t>
            </a:r>
            <a:r>
              <a:rPr lang="zh-CN" sz="2400" b="0">
                <a:latin typeface="Times New Roman" panose="02020603050405020304" pitchFamily="18" charset="0"/>
                <a:ea typeface="宋体" panose="02010600030101010101" pitchFamily="2" charset="-122"/>
                <a:cs typeface="Times New Roman" panose="02020603050405020304" pitchFamily="18" charset="0"/>
              </a:rPr>
              <a:t>经检查，电路连接无误，各元件完好，</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闭合开关后，无论怎样移动滑片</a:t>
            </a:r>
            <a:r>
              <a:rPr lang="en-US" sz="2400" b="0" i="1">
                <a:latin typeface="Times New Roman" panose="02020603050405020304" pitchFamily="18" charset="0"/>
                <a:ea typeface="宋体" panose="02010600030101010101" pitchFamily="2" charset="-122"/>
                <a:cs typeface="Times New Roman" panose="02020603050405020304" pitchFamily="18" charset="0"/>
              </a:rPr>
              <a:t>P</a:t>
            </a:r>
            <a:r>
              <a:rPr lang="zh-CN" sz="2400" b="0">
                <a:latin typeface="Times New Roman" panose="02020603050405020304" pitchFamily="18" charset="0"/>
                <a:ea typeface="宋体" panose="02010600030101010101" pitchFamily="2" charset="-122"/>
                <a:cs typeface="Times New Roman" panose="02020603050405020304" pitchFamily="18" charset="0"/>
              </a:rPr>
              <a:t>，电压</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表的示数都调不到</a:t>
            </a:r>
            <a:r>
              <a:rPr lang="en-US" sz="2400" b="0">
                <a:latin typeface="Times New Roman" panose="02020603050405020304" pitchFamily="18" charset="0"/>
                <a:ea typeface="宋体" panose="02010600030101010101" pitchFamily="2" charset="-122"/>
                <a:cs typeface="Times New Roman" panose="02020603050405020304" pitchFamily="18" charset="0"/>
              </a:rPr>
              <a:t>2.5 V</a:t>
            </a:r>
            <a:r>
              <a:rPr lang="zh-CN" sz="2400" b="0">
                <a:latin typeface="Times New Roman" panose="02020603050405020304" pitchFamily="18" charset="0"/>
                <a:ea typeface="宋体" panose="02010600030101010101" pitchFamily="2" charset="-122"/>
                <a:cs typeface="Times New Roman" panose="02020603050405020304" pitchFamily="18" charset="0"/>
              </a:rPr>
              <a:t>，存在这种问题的原因是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____________________________</a:t>
            </a:r>
            <a:endParaRPr 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让小灯泡正常发光最简便的方法是：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(5)</a:t>
            </a:r>
            <a:r>
              <a:rPr lang="zh-CN" sz="2400" b="0">
                <a:latin typeface="Times New Roman" panose="02020603050405020304" pitchFamily="18" charset="0"/>
                <a:ea typeface="宋体" panose="02010600030101010101" pitchFamily="2" charset="-122"/>
                <a:cs typeface="Times New Roman" panose="02020603050405020304" pitchFamily="18" charset="0"/>
              </a:rPr>
              <a:t>解决上述问题后，移动滑片</a:t>
            </a:r>
            <a:r>
              <a:rPr lang="en-US" sz="2400" b="0" i="1">
                <a:latin typeface="Times New Roman" panose="02020603050405020304" pitchFamily="18" charset="0"/>
                <a:ea typeface="宋体" panose="02010600030101010101" pitchFamily="2" charset="-122"/>
                <a:cs typeface="Times New Roman" panose="02020603050405020304" pitchFamily="18" charset="0"/>
              </a:rPr>
              <a:t>P</a:t>
            </a:r>
            <a:r>
              <a:rPr lang="zh-CN" sz="2400" b="0">
                <a:latin typeface="Times New Roman" panose="02020603050405020304" pitchFamily="18" charset="0"/>
                <a:ea typeface="宋体" panose="02010600030101010101" pitchFamily="2" charset="-122"/>
                <a:cs typeface="Times New Roman" panose="02020603050405020304" pitchFamily="18" charset="0"/>
              </a:rPr>
              <a:t>使电压表的示数为</a:t>
            </a:r>
            <a:r>
              <a:rPr lang="en-US" sz="2400" b="0">
                <a:latin typeface="Times New Roman" panose="02020603050405020304" pitchFamily="18" charset="0"/>
                <a:ea typeface="宋体" panose="02010600030101010101" pitchFamily="2" charset="-122"/>
                <a:cs typeface="Times New Roman" panose="02020603050405020304" pitchFamily="18" charset="0"/>
              </a:rPr>
              <a:t>2.5 V </a:t>
            </a:r>
            <a:r>
              <a:rPr lang="zh-CN" sz="2400" b="0">
                <a:latin typeface="Times New Roman" panose="02020603050405020304" pitchFamily="18" charset="0"/>
                <a:ea typeface="宋体" panose="02010600030101010101" pitchFamily="2" charset="-122"/>
                <a:cs typeface="Times New Roman" panose="02020603050405020304" pitchFamily="18" charset="0"/>
              </a:rPr>
              <a:t>时，小灯泡正常发光，此时电流表示数如图乙所示，则小灯泡的额定功率是</a:t>
            </a:r>
            <a:r>
              <a:rPr lang="en-US" sz="2400" b="0">
                <a:latin typeface="Times New Roman" panose="02020603050405020304" pitchFamily="18" charset="0"/>
                <a:ea typeface="宋体" panose="02010600030101010101" pitchFamily="2" charset="-122"/>
                <a:cs typeface="Times New Roman" panose="02020603050405020304" pitchFamily="18" charset="0"/>
              </a:rPr>
              <a:t>_____W.</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5586730" y="822325"/>
            <a:ext cx="5314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右</a:t>
            </a:r>
            <a:endParaRPr lang="zh-CN" altLang="en-US" sz="2400" b="0">
              <a:solidFill>
                <a:srgbClr val="FF0000"/>
              </a:solidFill>
              <a:ea typeface="宋体" panose="02010600030101010101" pitchFamily="2" charset="-122"/>
            </a:endParaRPr>
          </a:p>
        </p:txBody>
      </p:sp>
      <p:sp>
        <p:nvSpPr>
          <p:cNvPr id="3" name="文本框 2"/>
          <p:cNvSpPr txBox="1"/>
          <p:nvPr/>
        </p:nvSpPr>
        <p:spPr>
          <a:xfrm>
            <a:off x="683895" y="3395345"/>
            <a:ext cx="10825480" cy="1198880"/>
          </a:xfrm>
          <a:prstGeom prst="rect">
            <a:avLst/>
          </a:prstGeom>
          <a:noFill/>
          <a:ln w="9525">
            <a:noFill/>
          </a:ln>
        </p:spPr>
        <p:txBody>
          <a:bodyPr wrap="square">
            <a:spAutoFit/>
          </a:bodyPr>
          <a:p>
            <a:pPr indent="0">
              <a:lnSpc>
                <a:spcPct val="150000"/>
              </a:lnSpc>
            </a:pPr>
            <a:r>
              <a:rPr lang="en-US" altLang="zh-CN" sz="2400" b="0">
                <a:solidFill>
                  <a:srgbClr val="FF0000"/>
                </a:solidFill>
                <a:ea typeface="宋体" panose="02010600030101010101" pitchFamily="2" charset="-122"/>
              </a:rPr>
              <a:t>                                                                                              </a:t>
            </a:r>
            <a:r>
              <a:rPr lang="zh-CN" sz="2400" b="0">
                <a:solidFill>
                  <a:srgbClr val="FF0000"/>
                </a:solidFill>
                <a:ea typeface="宋体" panose="02010600030101010101" pitchFamily="2" charset="-122"/>
              </a:rPr>
              <a:t>电源电压太高了</a:t>
            </a:r>
            <a:r>
              <a:rPr lang="en-US" sz="2400" b="0">
                <a:solidFill>
                  <a:srgbClr val="FF0000"/>
                </a:solidFill>
                <a:latin typeface="Times New Roman" panose="02020603050405020304" pitchFamily="18" charset="0"/>
                <a:ea typeface="宋体" panose="02010600030101010101" pitchFamily="2" charset="-122"/>
              </a:rPr>
              <a:t>(</a:t>
            </a:r>
            <a:r>
              <a:rPr lang="zh-CN" sz="2400" b="0">
                <a:solidFill>
                  <a:srgbClr val="FF0000"/>
                </a:solidFill>
                <a:ea typeface="宋体" panose="02010600030101010101" pitchFamily="2" charset="-122"/>
              </a:rPr>
              <a:t>或滑动变阻器的最大阻值太小了</a:t>
            </a:r>
            <a:r>
              <a:rPr lang="en-US" sz="2400" b="0">
                <a:solidFill>
                  <a:srgbClr val="FF0000"/>
                </a:solidFill>
                <a:latin typeface="Times New Roman" panose="02020603050405020304" pitchFamily="18" charset="0"/>
                <a:ea typeface="宋体" panose="02010600030101010101" pitchFamily="2" charset="-122"/>
              </a:rPr>
              <a:t>)</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4" name="文本框 3"/>
          <p:cNvSpPr txBox="1"/>
          <p:nvPr/>
        </p:nvSpPr>
        <p:spPr>
          <a:xfrm>
            <a:off x="5603240" y="4668520"/>
            <a:ext cx="297497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减少干电池的节数</a:t>
            </a:r>
            <a:endParaRPr lang="zh-CN" altLang="en-US" sz="2400" b="0">
              <a:solidFill>
                <a:srgbClr val="FF0000"/>
              </a:solidFill>
              <a:ea typeface="宋体" panose="02010600030101010101" pitchFamily="2" charset="-122"/>
            </a:endParaRPr>
          </a:p>
        </p:txBody>
      </p:sp>
      <p:sp>
        <p:nvSpPr>
          <p:cNvPr id="5" name="文本框 4"/>
          <p:cNvSpPr txBox="1"/>
          <p:nvPr/>
        </p:nvSpPr>
        <p:spPr>
          <a:xfrm>
            <a:off x="7545705" y="5771515"/>
            <a:ext cx="85598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0.5</a:t>
            </a:r>
            <a:endParaRPr lang="en-US" altLang="en-US" sz="2400" b="0">
              <a:solidFill>
                <a:srgbClr val="FF0000"/>
              </a:solidFill>
              <a:latin typeface="Times New Roman" panose="02020603050405020304" pitchFamily="18" charset="0"/>
              <a:ea typeface="宋体" panose="02010600030101010101" pitchFamily="2" charset="-122"/>
            </a:endParaRPr>
          </a:p>
        </p:txBody>
      </p:sp>
      <p:pic>
        <p:nvPicPr>
          <p:cNvPr id="6" name="图片 1266" descr="C:\Documents and Settings\Administrator\桌面\江西物理(JK)\A122.TIF"/>
          <p:cNvPicPr>
            <a:picLocks noChangeAspect="1"/>
          </p:cNvPicPr>
          <p:nvPr/>
        </p:nvPicPr>
        <p:blipFill>
          <a:blip r:embed="rId1" r:link="rId2"/>
          <a:srcRect l="26487" t="60715" r="20025"/>
          <a:stretch>
            <a:fillRect/>
          </a:stretch>
        </p:blipFill>
        <p:spPr>
          <a:xfrm>
            <a:off x="6282055" y="1417955"/>
            <a:ext cx="2769870" cy="1827530"/>
          </a:xfrm>
          <a:prstGeom prst="rect">
            <a:avLst/>
          </a:prstGeom>
          <a:noFill/>
          <a:ln w="9525">
            <a:noFill/>
          </a:ln>
        </p:spPr>
      </p:pic>
      <p:pic>
        <p:nvPicPr>
          <p:cNvPr id="7" name="图片 -2147482598" descr="C:\Documents and Settings\Administrator\桌面\江西物理(JK)\A177.TIF"/>
          <p:cNvPicPr>
            <a:picLocks noChangeAspect="1"/>
          </p:cNvPicPr>
          <p:nvPr/>
        </p:nvPicPr>
        <p:blipFill>
          <a:blip r:embed="rId3" r:link="rId4"/>
          <a:srcRect l="60399" t="10337" r="2726" b="19906"/>
          <a:stretch>
            <a:fillRect/>
          </a:stretch>
        </p:blipFill>
        <p:spPr>
          <a:xfrm>
            <a:off x="6826250" y="1532255"/>
            <a:ext cx="1681480" cy="1598295"/>
          </a:xfrm>
          <a:prstGeom prst="rect">
            <a:avLst/>
          </a:prstGeom>
          <a:noFill/>
          <a:ln w="9525">
            <a:noFill/>
          </a:ln>
        </p:spPr>
      </p:pic>
      <p:pic>
        <p:nvPicPr>
          <p:cNvPr id="9" name="图片 1266" descr="C:\Documents and Settings\Administrator\桌面\江西物理(JK)\A122.TIF"/>
          <p:cNvPicPr>
            <a:picLocks noChangeAspect="1"/>
          </p:cNvPicPr>
          <p:nvPr/>
        </p:nvPicPr>
        <p:blipFill>
          <a:blip r:embed="rId1" r:link="rId2"/>
          <a:srcRect l="66278" t="8504" b="62694"/>
          <a:stretch>
            <a:fillRect/>
          </a:stretch>
        </p:blipFill>
        <p:spPr>
          <a:xfrm>
            <a:off x="9601835" y="1532255"/>
            <a:ext cx="1746250" cy="1339850"/>
          </a:xfrm>
          <a:prstGeom prst="rect">
            <a:avLst/>
          </a:prstGeom>
          <a:noFill/>
          <a:ln w="9525">
            <a:noFill/>
          </a:ln>
        </p:spPr>
      </p:pic>
      <p:sp>
        <p:nvSpPr>
          <p:cNvPr id="10" name="文本框 9"/>
          <p:cNvSpPr txBox="1"/>
          <p:nvPr/>
        </p:nvSpPr>
        <p:spPr>
          <a:xfrm>
            <a:off x="9869170" y="3027045"/>
            <a:ext cx="1211580" cy="368300"/>
          </a:xfrm>
          <a:prstGeom prst="rect">
            <a:avLst/>
          </a:prstGeom>
          <a:noFill/>
        </p:spPr>
        <p:txBody>
          <a:bodyPr wrap="none" rtlCol="0">
            <a:spAutoFit/>
          </a:bodyPr>
          <a:p>
            <a:r>
              <a:rPr lang="zh-CN" altLang="en-US">
                <a:latin typeface="Times New Roman" panose="02020603050405020304" pitchFamily="18" charset="0"/>
                <a:cs typeface="Times New Roman" panose="02020603050405020304" pitchFamily="18" charset="0"/>
              </a:rPr>
              <a:t>例</a:t>
            </a:r>
            <a:r>
              <a:rPr lang="en-US" altLang="zh-CN">
                <a:latin typeface="Times New Roman" panose="02020603050405020304" pitchFamily="18" charset="0"/>
                <a:cs typeface="Times New Roman" panose="02020603050405020304" pitchFamily="18" charset="0"/>
              </a:rPr>
              <a:t>2</a:t>
            </a:r>
            <a:r>
              <a:rPr lang="zh-CN" altLang="en-US">
                <a:latin typeface="Times New Roman" panose="02020603050405020304" pitchFamily="18" charset="0"/>
                <a:cs typeface="Times New Roman" panose="02020603050405020304" pitchFamily="18" charset="0"/>
              </a:rPr>
              <a:t>题图乙</a:t>
            </a:r>
            <a:endParaRPr lang="zh-CN" altLang="en-US">
              <a:latin typeface="Times New Roman" panose="02020603050405020304" pitchFamily="18" charset="0"/>
              <a:cs typeface="Times New Roman" panose="02020603050405020304" pitchFamily="18" charset="0"/>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linds(horizontal)">
                                      <p:cBhvr>
                                        <p:cTn id="13" dur="5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ppt_x"/>
                                          </p:val>
                                        </p:tav>
                                        <p:tav tm="100000">
                                          <p:val>
                                            <p:strVal val="#ppt_x"/>
                                          </p:val>
                                        </p:tav>
                                      </p:tavLst>
                                    </p:anim>
                                    <p:anim calcmode="lin" valueType="num">
                                      <p:cBhvr additive="base">
                                        <p:cTn id="3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P spid="5" grpId="0"/>
      <p:bldP spid="5" grpId="1"/>
      <p:bldP spid="7" grpId="0" bldLvl="0" animBg="1"/>
      <p:bldP spid="7"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948055" y="738505"/>
            <a:ext cx="1049591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3. (2015</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22</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8</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实验：测量小灯泡的电功率．【实验器材】额定电压为</a:t>
            </a:r>
            <a:r>
              <a:rPr lang="en-US" sz="2400">
                <a:latin typeface="Times New Roman" panose="02020603050405020304" pitchFamily="18" charset="0"/>
                <a:ea typeface="宋体" panose="02010600030101010101" pitchFamily="2" charset="-122"/>
                <a:cs typeface="Times New Roman" panose="02020603050405020304" pitchFamily="18" charset="0"/>
              </a:rPr>
              <a:t>2.5 V</a:t>
            </a:r>
            <a:r>
              <a:rPr lang="zh-CN" sz="2400">
                <a:latin typeface="Times New Roman" panose="02020603050405020304" pitchFamily="18" charset="0"/>
                <a:ea typeface="宋体" panose="02010600030101010101" pitchFamily="2" charset="-122"/>
                <a:cs typeface="Times New Roman" panose="02020603050405020304" pitchFamily="18" charset="0"/>
              </a:rPr>
              <a:t>的小灯泡</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正常发光时电阻约为</a:t>
            </a:r>
            <a:r>
              <a:rPr lang="en-US" sz="2400">
                <a:latin typeface="Times New Roman" panose="02020603050405020304" pitchFamily="18" charset="0"/>
                <a:ea typeface="宋体" panose="02010600030101010101" pitchFamily="2" charset="-122"/>
                <a:cs typeface="Times New Roman" panose="02020603050405020304" pitchFamily="18" charset="0"/>
              </a:rPr>
              <a:t>6 Ω)</a:t>
            </a:r>
            <a:r>
              <a:rPr lang="zh-CN" sz="2400">
                <a:latin typeface="Times New Roman" panose="02020603050405020304" pitchFamily="18" charset="0"/>
                <a:ea typeface="宋体" panose="02010600030101010101" pitchFamily="2" charset="-122"/>
                <a:cs typeface="Times New Roman" panose="02020603050405020304" pitchFamily="18" charset="0"/>
              </a:rPr>
              <a:t>、滑动变阻器</a:t>
            </a:r>
            <a:r>
              <a:rPr lang="en-US" sz="2400">
                <a:latin typeface="Times New Roman" panose="02020603050405020304" pitchFamily="18" charset="0"/>
                <a:ea typeface="宋体" panose="02010600030101010101" pitchFamily="2" charset="-122"/>
                <a:cs typeface="Times New Roman" panose="02020603050405020304" pitchFamily="18" charset="0"/>
              </a:rPr>
              <a:t>(“10 Ω</a:t>
            </a:r>
            <a:r>
              <a:rPr lang="zh-CN" sz="2400">
                <a:latin typeface="Times New Roman" panose="02020603050405020304" pitchFamily="18" charset="0"/>
                <a:ea typeface="宋体" panose="02010600030101010101" pitchFamily="2" charset="-122"/>
                <a:cs typeface="Times New Roman" panose="02020603050405020304" pitchFamily="18" charset="0"/>
              </a:rPr>
              <a:t>　</a:t>
            </a:r>
            <a:r>
              <a:rPr lang="en-US" sz="2400">
                <a:latin typeface="Times New Roman" panose="02020603050405020304" pitchFamily="18" charset="0"/>
                <a:ea typeface="宋体" panose="02010600030101010101" pitchFamily="2" charset="-122"/>
                <a:cs typeface="Times New Roman" panose="02020603050405020304" pitchFamily="18" charset="0"/>
              </a:rPr>
              <a:t>2 A”)</a:t>
            </a:r>
            <a:r>
              <a:rPr lang="zh-CN" sz="2400">
                <a:latin typeface="Times New Roman" panose="02020603050405020304" pitchFamily="18" charset="0"/>
                <a:ea typeface="宋体" panose="02010600030101010101" pitchFamily="2" charset="-122"/>
                <a:cs typeface="Times New Roman" panose="02020603050405020304" pitchFamily="18" charset="0"/>
              </a:rPr>
              <a:t>、新干电池两节、开关、导线若干等．</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【实验原理】</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________________</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267" descr="C:\Documents and Settings\Administrator\桌面\江西物理(JK)\A123.TIF"/>
          <p:cNvPicPr>
            <a:picLocks noChangeAspect="1"/>
          </p:cNvPicPr>
          <p:nvPr/>
        </p:nvPicPr>
        <p:blipFill>
          <a:blip r:embed="rId1" r:link="rId2"/>
          <a:stretch>
            <a:fillRect/>
          </a:stretch>
        </p:blipFill>
        <p:spPr>
          <a:xfrm>
            <a:off x="3245485" y="2392680"/>
            <a:ext cx="6615430" cy="2576195"/>
          </a:xfrm>
          <a:prstGeom prst="rect">
            <a:avLst/>
          </a:prstGeom>
          <a:noFill/>
          <a:ln w="9525">
            <a:noFill/>
          </a:ln>
        </p:spPr>
      </p:pic>
      <p:sp>
        <p:nvSpPr>
          <p:cNvPr id="3" name="文本框 2"/>
          <p:cNvSpPr txBox="1"/>
          <p:nvPr/>
        </p:nvSpPr>
        <p:spPr>
          <a:xfrm>
            <a:off x="5972175" y="5278120"/>
            <a:ext cx="1162050" cy="368300"/>
          </a:xfrm>
          <a:prstGeom prst="rect">
            <a:avLst/>
          </a:prstGeom>
          <a:noFill/>
          <a:ln w="9525">
            <a:noFill/>
          </a:ln>
        </p:spPr>
        <p:txBody>
          <a:bodyPr wrap="square">
            <a:spAutoFit/>
          </a:bodyPr>
          <a:p>
            <a:pPr indent="0"/>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3</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3416935" y="5753100"/>
            <a:ext cx="1162685" cy="460375"/>
          </a:xfrm>
          <a:prstGeom prst="rect">
            <a:avLst/>
          </a:prstGeom>
          <a:noFill/>
          <a:ln w="9525">
            <a:noFill/>
          </a:ln>
        </p:spPr>
        <p:txBody>
          <a:bodyPr wrap="square">
            <a:spAutoFit/>
          </a:bodyPr>
          <a:p>
            <a:pPr indent="0"/>
            <a:r>
              <a:rPr lang="en-US" sz="2400" b="0" i="1">
                <a:solidFill>
                  <a:srgbClr val="FF0000"/>
                </a:solidFill>
                <a:latin typeface="Times New Roman" panose="02020603050405020304" pitchFamily="18" charset="0"/>
                <a:cs typeface="Times New Roman" panose="02020603050405020304" pitchFamily="18" charset="0"/>
              </a:rPr>
              <a:t>P</a:t>
            </a:r>
            <a:r>
              <a:rPr lang="zh-CN" sz="2400" b="0">
                <a:solidFill>
                  <a:srgbClr val="FF0000"/>
                </a:solidFill>
                <a:ea typeface="宋体" panose="02010600030101010101" pitchFamily="2" charset="-122"/>
              </a:rPr>
              <a:t>＝</a:t>
            </a:r>
            <a:r>
              <a:rPr lang="en-US" sz="2400" b="0" i="1">
                <a:solidFill>
                  <a:srgbClr val="FF0000"/>
                </a:solidFill>
                <a:latin typeface="Times New Roman" panose="02020603050405020304" pitchFamily="18" charset="0"/>
                <a:ea typeface="宋体" panose="02010600030101010101" pitchFamily="2" charset="-122"/>
              </a:rPr>
              <a:t>UI</a:t>
            </a:r>
            <a:endParaRPr lang="en-US" altLang="en-US" sz="2400" b="0" i="1">
              <a:solidFill>
                <a:srgbClr val="FF0000"/>
              </a:solidFill>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65810" y="464185"/>
            <a:ext cx="11009630" cy="2306955"/>
          </a:xfrm>
          <a:prstGeom prst="rect">
            <a:avLst/>
          </a:prstGeom>
          <a:noFill/>
          <a:ln w="9525">
            <a:noFill/>
          </a:ln>
        </p:spPr>
        <p:txBody>
          <a:bodyPr wrap="square">
            <a:spAutoFit/>
          </a:bodyPr>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【实验步骤】</a:t>
            </a:r>
            <a:r>
              <a:rPr lang="en-US" sz="2400" b="0">
                <a:latin typeface="Times New Roman" panose="02020603050405020304" pitchFamily="18" charset="0"/>
                <a:ea typeface="宋体" panose="02010600030101010101" pitchFamily="2" charset="-122"/>
                <a:cs typeface="Times New Roman" panose="02020603050405020304" pitchFamily="18" charset="0"/>
              </a:rPr>
              <a:t>(1)</a:t>
            </a:r>
            <a:r>
              <a:rPr lang="zh-CN" sz="2400" b="0">
                <a:latin typeface="Times New Roman" panose="02020603050405020304" pitchFamily="18" charset="0"/>
                <a:ea typeface="宋体" panose="02010600030101010101" pitchFamily="2" charset="-122"/>
                <a:cs typeface="Times New Roman" panose="02020603050405020304" pitchFamily="18" charset="0"/>
              </a:rPr>
              <a:t>连接电路时，开关要</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；如图甲所示的实物图连接中，连接不妥之处为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___________________</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(2)</a:t>
            </a:r>
            <a:r>
              <a:rPr lang="zh-CN" sz="2400" b="0">
                <a:latin typeface="Times New Roman" panose="02020603050405020304" pitchFamily="18" charset="0"/>
                <a:ea typeface="宋体" panose="02010600030101010101" pitchFamily="2" charset="-122"/>
                <a:cs typeface="Times New Roman" panose="02020603050405020304" pitchFamily="18" charset="0"/>
              </a:rPr>
              <a:t>闭合开关后，若出现下表所述的现象，请在表中空格处填写可能的原因：</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3" name="文本框 2"/>
          <p:cNvSpPr txBox="1"/>
          <p:nvPr/>
        </p:nvSpPr>
        <p:spPr>
          <a:xfrm>
            <a:off x="4156710" y="1123315"/>
            <a:ext cx="9321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断开</a:t>
            </a:r>
            <a:endParaRPr lang="zh-CN" altLang="en-US" sz="2400" b="0">
              <a:solidFill>
                <a:srgbClr val="FF0000"/>
              </a:solidFill>
              <a:ea typeface="宋体" panose="02010600030101010101" pitchFamily="2" charset="-122"/>
            </a:endParaRPr>
          </a:p>
        </p:txBody>
      </p:sp>
      <p:sp>
        <p:nvSpPr>
          <p:cNvPr id="4" name="文本框 3"/>
          <p:cNvSpPr txBox="1"/>
          <p:nvPr/>
        </p:nvSpPr>
        <p:spPr>
          <a:xfrm>
            <a:off x="883920" y="1717675"/>
            <a:ext cx="297561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电流表量程选择错误</a:t>
            </a:r>
            <a:endParaRPr lang="zh-CN" altLang="en-US" sz="2400" b="0">
              <a:solidFill>
                <a:srgbClr val="FF0000"/>
              </a:solidFill>
              <a:ea typeface="宋体" panose="02010600030101010101" pitchFamily="2" charset="-122"/>
            </a:endParaRPr>
          </a:p>
        </p:txBody>
      </p:sp>
      <p:graphicFrame>
        <p:nvGraphicFramePr>
          <p:cNvPr id="5" name="表格 4"/>
          <p:cNvGraphicFramePr/>
          <p:nvPr>
            <p:custDataLst>
              <p:tags r:id="rId1"/>
            </p:custDataLst>
          </p:nvPr>
        </p:nvGraphicFramePr>
        <p:xfrm>
          <a:off x="883920" y="2776855"/>
          <a:ext cx="10292715" cy="1733550"/>
        </p:xfrm>
        <a:graphic>
          <a:graphicData uri="http://schemas.openxmlformats.org/drawingml/2006/table">
            <a:tbl>
              <a:tblPr firstRow="1" bandRow="1">
                <a:tableStyleId>{5940675A-B579-460E-94D1-54222C63F5DA}</a:tableStyleId>
              </a:tblPr>
              <a:tblGrid>
                <a:gridCol w="1456690"/>
                <a:gridCol w="2583180"/>
                <a:gridCol w="1831975"/>
                <a:gridCol w="1832610"/>
                <a:gridCol w="2588260"/>
              </a:tblGrid>
              <a:tr h="577850">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现象</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电灯的亮暗</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电流表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电压表</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c>
                  <a:txBody>
                    <a:bodyPr/>
                    <a:p>
                      <a:pPr indent="0" algn="ctr" fontAlgn="auto">
                        <a:lnSpc>
                          <a:spcPct val="150000"/>
                        </a:lnSpc>
                        <a:buNone/>
                      </a:pPr>
                      <a:r>
                        <a:rPr lang="en-US" sz="2400" b="0">
                          <a:latin typeface="黑体" panose="02010609060101010101" pitchFamily="49" charset="-122"/>
                          <a:ea typeface="黑体" panose="02010609060101010101" pitchFamily="49" charset="-122"/>
                          <a:cs typeface="Times New Roman" panose="02020603050405020304" pitchFamily="18" charset="0"/>
                        </a:rPr>
                        <a:t>可能的原因</a:t>
                      </a:r>
                      <a:endParaRPr lang="en-US" altLang="en-US" sz="2400" b="0">
                        <a:latin typeface="黑体" panose="02010609060101010101" pitchFamily="49" charset="-122"/>
                        <a:ea typeface="黑体" panose="02010609060101010101" pitchFamily="49"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solidFill>
                      <a:srgbClr val="FFC000"/>
                    </a:solidFill>
                  </a:tcPr>
                </a:tc>
              </a:tr>
              <a:tr h="57785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1</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亮</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有示数</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无示数</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577850">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2</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不亮</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无示数</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有示数</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fontAlgn="auto">
                        <a:lnSpc>
                          <a:spcPct val="15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6" name="文本框 5"/>
          <p:cNvSpPr txBox="1"/>
          <p:nvPr/>
        </p:nvSpPr>
        <p:spPr>
          <a:xfrm>
            <a:off x="8976995" y="3413760"/>
            <a:ext cx="18230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电压表断路</a:t>
            </a:r>
            <a:endParaRPr lang="zh-CN" altLang="en-US" sz="2400" b="0">
              <a:solidFill>
                <a:srgbClr val="FF0000"/>
              </a:solidFill>
              <a:ea typeface="宋体" panose="02010600030101010101" pitchFamily="2" charset="-122"/>
            </a:endParaRPr>
          </a:p>
        </p:txBody>
      </p:sp>
      <p:sp>
        <p:nvSpPr>
          <p:cNvPr id="7" name="文本框 6"/>
          <p:cNvSpPr txBox="1"/>
          <p:nvPr/>
        </p:nvSpPr>
        <p:spPr>
          <a:xfrm>
            <a:off x="9145270" y="3989705"/>
            <a:ext cx="148590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灯泡断路</a:t>
            </a:r>
            <a:endParaRPr lang="zh-CN" altLang="en-US" sz="2400" b="0">
              <a:solidFill>
                <a:srgbClr val="FF0000"/>
              </a:solidFill>
              <a:ea typeface="宋体" panose="02010600030101010101" pitchFamily="2" charset="-122"/>
            </a:endParaRPr>
          </a:p>
        </p:txBody>
      </p:sp>
      <p:sp>
        <p:nvSpPr>
          <p:cNvPr id="8" name="文本框 7"/>
          <p:cNvSpPr txBox="1"/>
          <p:nvPr/>
        </p:nvSpPr>
        <p:spPr>
          <a:xfrm>
            <a:off x="757555" y="4434205"/>
            <a:ext cx="10426700" cy="2306955"/>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(3)</a:t>
            </a:r>
            <a:r>
              <a:rPr lang="zh-CN" sz="2400" b="0">
                <a:latin typeface="Times New Roman" panose="02020603050405020304" pitchFamily="18" charset="0"/>
                <a:ea typeface="宋体" panose="02010600030101010101" pitchFamily="2" charset="-122"/>
                <a:cs typeface="Times New Roman" panose="02020603050405020304" pitchFamily="18" charset="0"/>
              </a:rPr>
              <a:t>排除故障后，当移动滑片</a:t>
            </a:r>
            <a:r>
              <a:rPr lang="en-US" sz="2400" b="0" i="1">
                <a:latin typeface="Times New Roman" panose="02020603050405020304" pitchFamily="18" charset="0"/>
                <a:ea typeface="宋体" panose="02010600030101010101" pitchFamily="2" charset="-122"/>
                <a:cs typeface="Times New Roman" panose="02020603050405020304" pitchFamily="18" charset="0"/>
              </a:rPr>
              <a:t>P</a:t>
            </a:r>
            <a:r>
              <a:rPr lang="zh-CN" sz="2400" b="0">
                <a:latin typeface="Times New Roman" panose="02020603050405020304" pitchFamily="18" charset="0"/>
                <a:ea typeface="宋体" panose="02010600030101010101" pitchFamily="2" charset="-122"/>
                <a:cs typeface="Times New Roman" panose="02020603050405020304" pitchFamily="18" charset="0"/>
              </a:rPr>
              <a:t>到某位置时，电压表示数如图乙所示；若要测量小灯泡的额定功率，此时应在此位置基础上将滑片</a:t>
            </a:r>
            <a:r>
              <a:rPr lang="en-US" sz="2400" b="0" i="1">
                <a:latin typeface="Times New Roman" panose="02020603050405020304" pitchFamily="18" charset="0"/>
                <a:ea typeface="宋体" panose="02010600030101010101" pitchFamily="2" charset="-122"/>
                <a:cs typeface="Times New Roman" panose="02020603050405020304" pitchFamily="18" charset="0"/>
              </a:rPr>
              <a:t>P</a:t>
            </a:r>
            <a:r>
              <a:rPr lang="zh-CN" sz="2400" b="0">
                <a:latin typeface="Times New Roman" panose="02020603050405020304" pitchFamily="18" charset="0"/>
                <a:ea typeface="宋体" panose="02010600030101010101" pitchFamily="2" charset="-122"/>
                <a:cs typeface="Times New Roman" panose="02020603050405020304" pitchFamily="18" charset="0"/>
              </a:rPr>
              <a:t>向</a:t>
            </a:r>
            <a:r>
              <a:rPr lang="en-US" sz="2400" b="0">
                <a:latin typeface="Times New Roman" panose="02020603050405020304" pitchFamily="18" charset="0"/>
                <a:ea typeface="宋体" panose="02010600030101010101" pitchFamily="2" charset="-122"/>
                <a:cs typeface="Times New Roman" panose="02020603050405020304" pitchFamily="18" charset="0"/>
              </a:rPr>
              <a:t>________(</a:t>
            </a:r>
            <a:r>
              <a:rPr lang="zh-CN" sz="2400" b="0">
                <a:latin typeface="Times New Roman" panose="02020603050405020304" pitchFamily="18" charset="0"/>
                <a:ea typeface="宋体" panose="02010600030101010101" pitchFamily="2" charset="-122"/>
                <a:cs typeface="Times New Roman" panose="02020603050405020304" pitchFamily="18" charset="0"/>
              </a:rPr>
              <a:t>选填</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左</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或</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右</a:t>
            </a:r>
            <a:r>
              <a:rPr lang="en-US" sz="2400" b="0">
                <a:latin typeface="Times New Roman" panose="02020603050405020304" pitchFamily="18" charset="0"/>
                <a:ea typeface="宋体" panose="02010600030101010101" pitchFamily="2" charset="-122"/>
                <a:cs typeface="Times New Roman" panose="02020603050405020304" pitchFamily="18" charset="0"/>
              </a:rPr>
              <a:t>”)</a:t>
            </a:r>
            <a:r>
              <a:rPr lang="zh-CN" sz="2400" b="0">
                <a:latin typeface="Times New Roman" panose="02020603050405020304" pitchFamily="18" charset="0"/>
                <a:ea typeface="宋体" panose="02010600030101010101" pitchFamily="2" charset="-122"/>
                <a:cs typeface="Times New Roman" panose="02020603050405020304" pitchFamily="18" charset="0"/>
              </a:rPr>
              <a:t>移动，使电压表的示数为</a:t>
            </a:r>
            <a:r>
              <a:rPr lang="en-US" sz="2400" b="0">
                <a:latin typeface="Times New Roman" panose="02020603050405020304" pitchFamily="18" charset="0"/>
                <a:ea typeface="宋体" panose="02010600030101010101" pitchFamily="2" charset="-122"/>
                <a:cs typeface="Times New Roman" panose="02020603050405020304" pitchFamily="18" charset="0"/>
              </a:rPr>
              <a:t>________V.</a:t>
            </a:r>
            <a:r>
              <a:rPr lang="zh-CN" sz="2400" b="0">
                <a:latin typeface="Times New Roman" panose="02020603050405020304" pitchFamily="18" charset="0"/>
                <a:ea typeface="宋体" panose="02010600030101010101" pitchFamily="2" charset="-122"/>
                <a:cs typeface="Times New Roman" panose="02020603050405020304" pitchFamily="18" charset="0"/>
              </a:rPr>
              <a:t>此时电流表的示数如图丙所示，则小灯泡的额定功率是</a:t>
            </a:r>
            <a:r>
              <a:rPr lang="en-US" sz="2400" b="0">
                <a:latin typeface="Times New Roman" panose="02020603050405020304" pitchFamily="18" charset="0"/>
                <a:ea typeface="宋体" panose="02010600030101010101" pitchFamily="2" charset="-122"/>
                <a:cs typeface="Times New Roman" panose="02020603050405020304" pitchFamily="18" charset="0"/>
              </a:rPr>
              <a:t>________W.</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9" name="文本框 8"/>
          <p:cNvSpPr txBox="1"/>
          <p:nvPr/>
        </p:nvSpPr>
        <p:spPr>
          <a:xfrm>
            <a:off x="8693785" y="5080000"/>
            <a:ext cx="87058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左</a:t>
            </a:r>
            <a:endParaRPr lang="zh-CN" altLang="en-US" sz="2400" b="0">
              <a:solidFill>
                <a:srgbClr val="FF0000"/>
              </a:solidFill>
              <a:ea typeface="宋体" panose="02010600030101010101" pitchFamily="2" charset="-122"/>
            </a:endParaRPr>
          </a:p>
        </p:txBody>
      </p:sp>
      <p:sp>
        <p:nvSpPr>
          <p:cNvPr id="10" name="文本框 9"/>
          <p:cNvSpPr txBox="1"/>
          <p:nvPr/>
        </p:nvSpPr>
        <p:spPr>
          <a:xfrm>
            <a:off x="5505450" y="5633720"/>
            <a:ext cx="7175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2.5</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11" name="文本框 10"/>
          <p:cNvSpPr txBox="1"/>
          <p:nvPr/>
        </p:nvSpPr>
        <p:spPr>
          <a:xfrm>
            <a:off x="4309745" y="6186805"/>
            <a:ext cx="68643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ppt_x"/>
                                          </p:val>
                                        </p:tav>
                                        <p:tav tm="100000">
                                          <p:val>
                                            <p:strVal val="#ppt_x"/>
                                          </p:val>
                                        </p:tav>
                                      </p:tavLst>
                                    </p:anim>
                                    <p:anim calcmode="lin" valueType="num">
                                      <p:cBhvr additive="base">
                                        <p:cTn id="2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ppt_x"/>
                                          </p:val>
                                        </p:tav>
                                        <p:tav tm="100000">
                                          <p:val>
                                            <p:strVal val="#ppt_x"/>
                                          </p:val>
                                        </p:tav>
                                      </p:tavLst>
                                    </p:anim>
                                    <p:anim calcmode="lin" valueType="num">
                                      <p:cBhvr additive="base">
                                        <p:cTn id="3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ppt_x"/>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6" grpId="0"/>
      <p:bldP spid="6" grpId="1"/>
      <p:bldP spid="7" grpId="0"/>
      <p:bldP spid="7" grpId="1"/>
      <p:bldP spid="9" grpId="0"/>
      <p:bldP spid="9" grpId="1"/>
      <p:bldP spid="10" grpId="0"/>
      <p:bldP spid="10" grpId="1"/>
      <p:bldP spid="11" grpId="0"/>
      <p:bldP spid="11"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31850" y="1012825"/>
            <a:ext cx="10686415" cy="230695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4. [2014</a:t>
            </a:r>
            <a:r>
              <a:rPr lang="zh-CN" sz="2400">
                <a:latin typeface="Times New Roman" panose="02020603050405020304" pitchFamily="18" charset="0"/>
                <a:ea typeface="宋体" panose="02010600030101010101" pitchFamily="2" charset="-122"/>
                <a:cs typeface="Times New Roman" panose="02020603050405020304" pitchFamily="18" charset="0"/>
              </a:rPr>
              <a:t>江西</a:t>
            </a:r>
            <a:r>
              <a:rPr lang="en-US" sz="2400">
                <a:latin typeface="Times New Roman" panose="02020603050405020304" pitchFamily="18" charset="0"/>
                <a:ea typeface="宋体" panose="02010600030101010101" pitchFamily="2" charset="-122"/>
                <a:cs typeface="Times New Roman" panose="02020603050405020304" pitchFamily="18" charset="0"/>
              </a:rPr>
              <a:t>21(2)(3)</a:t>
            </a:r>
            <a:r>
              <a:rPr lang="zh-CN" sz="2400">
                <a:latin typeface="Times New Roman" panose="02020603050405020304" pitchFamily="18" charset="0"/>
                <a:ea typeface="宋体" panose="02010600030101010101" pitchFamily="2" charset="-122"/>
                <a:cs typeface="Times New Roman" panose="02020603050405020304" pitchFamily="18" charset="0"/>
              </a:rPr>
              <a:t>题</a:t>
            </a:r>
            <a:r>
              <a:rPr lang="en-US" sz="2400">
                <a:latin typeface="Times New Roman" panose="02020603050405020304" pitchFamily="18" charset="0"/>
                <a:ea typeface="宋体" panose="02010600030101010101" pitchFamily="2" charset="-122"/>
                <a:cs typeface="Times New Roman" panose="02020603050405020304" pitchFamily="18" charset="0"/>
              </a:rPr>
              <a:t>5</a:t>
            </a:r>
            <a:r>
              <a:rPr lang="zh-CN" sz="2400">
                <a:latin typeface="Times New Roman" panose="02020603050405020304" pitchFamily="18" charset="0"/>
                <a:ea typeface="宋体" panose="02010600030101010101" pitchFamily="2" charset="-122"/>
                <a:cs typeface="Times New Roman" panose="02020603050405020304" pitchFamily="18" charset="0"/>
              </a:rPr>
              <a:t>分</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在测定性实验中．</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如图所示，在圆圈中填上电流表或电压表的符号．只闭合开关</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，可以测量定值电阻的阻值；只闭合开关</a:t>
            </a:r>
            <a:r>
              <a:rPr lang="en-US" sz="2400">
                <a:latin typeface="Times New Roman" panose="02020603050405020304" pitchFamily="18" charset="0"/>
                <a:ea typeface="宋体" panose="02010600030101010101" pitchFamily="2" charset="-122"/>
                <a:cs typeface="Times New Roman" panose="02020603050405020304" pitchFamily="18" charset="0"/>
              </a:rPr>
              <a:t>S</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，可以测量小灯泡的功率．请分别设计测量定值电阻的阻值和测量小灯泡功率时的记录实验数据的表格．</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268" descr="C:\Documents and Settings\Administrator\桌面\江西物理(JK)\A124.TIF"/>
          <p:cNvPicPr>
            <a:picLocks noChangeAspect="1"/>
          </p:cNvPicPr>
          <p:nvPr/>
        </p:nvPicPr>
        <p:blipFill>
          <a:blip r:embed="rId1" r:link="rId2"/>
          <a:stretch>
            <a:fillRect/>
          </a:stretch>
        </p:blipFill>
        <p:spPr>
          <a:xfrm>
            <a:off x="4909185" y="3515360"/>
            <a:ext cx="2548890" cy="2108200"/>
          </a:xfrm>
          <a:prstGeom prst="rect">
            <a:avLst/>
          </a:prstGeom>
          <a:noFill/>
          <a:ln w="9525">
            <a:noFill/>
          </a:ln>
        </p:spPr>
      </p:pic>
      <p:sp>
        <p:nvSpPr>
          <p:cNvPr id="3" name="文本框 2"/>
          <p:cNvSpPr txBox="1"/>
          <p:nvPr/>
        </p:nvSpPr>
        <p:spPr>
          <a:xfrm>
            <a:off x="5551170" y="5890260"/>
            <a:ext cx="1266190" cy="368300"/>
          </a:xfrm>
          <a:prstGeom prst="rect">
            <a:avLst/>
          </a:prstGeom>
          <a:noFill/>
          <a:ln w="9525">
            <a:noFill/>
          </a:ln>
        </p:spPr>
        <p:txBody>
          <a:bodyPr wrap="square">
            <a:spAutoFit/>
          </a:bodyPr>
          <a:p>
            <a:pPr indent="0" algn="ctr"/>
            <a:r>
              <a:rPr lang="zh-CN" b="0">
                <a:latin typeface="Times New Roman" panose="02020603050405020304" pitchFamily="18" charset="0"/>
                <a:ea typeface="宋体" panose="02010600030101010101" pitchFamily="2" charset="-122"/>
                <a:cs typeface="Times New Roman" panose="02020603050405020304" pitchFamily="18" charset="0"/>
              </a:rPr>
              <a:t>第</a:t>
            </a:r>
            <a:r>
              <a:rPr lang="en-US" b="0">
                <a:latin typeface="Times New Roman" panose="02020603050405020304" pitchFamily="18" charset="0"/>
                <a:ea typeface="宋体" panose="02010600030101010101" pitchFamily="2" charset="-122"/>
                <a:cs typeface="Times New Roman" panose="02020603050405020304" pitchFamily="18" charset="0"/>
              </a:rPr>
              <a:t>4</a:t>
            </a:r>
            <a:r>
              <a:rPr lang="zh-CN" b="0">
                <a:latin typeface="Times New Roman" panose="02020603050405020304" pitchFamily="18" charset="0"/>
                <a:ea typeface="宋体" panose="02010600030101010101" pitchFamily="2" charset="-122"/>
                <a:cs typeface="Times New Roman" panose="02020603050405020304" pitchFamily="18" charset="0"/>
              </a:rPr>
              <a:t>题图</a:t>
            </a:r>
            <a:endParaRPr lang="zh-CN" altLang="en-US">
              <a:latin typeface="Times New Roman" panose="02020603050405020304" pitchFamily="18" charset="0"/>
              <a:ea typeface="宋体" panose="02010600030101010101" pitchFamily="2" charset="-122"/>
              <a:cs typeface="Times New Roman" panose="02020603050405020304" pitchFamily="18" charset="0"/>
            </a:endParaRPr>
          </a:p>
        </p:txBody>
      </p:sp>
      <p:sp>
        <p:nvSpPr>
          <p:cNvPr id="4" name="文本框 3"/>
          <p:cNvSpPr txBox="1"/>
          <p:nvPr/>
        </p:nvSpPr>
        <p:spPr>
          <a:xfrm>
            <a:off x="6032500" y="3451860"/>
            <a:ext cx="717550"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V</a:t>
            </a:r>
            <a:endParaRPr lang="en-US" altLang="en-US" sz="2400" b="0">
              <a:solidFill>
                <a:srgbClr val="FF0000"/>
              </a:solidFill>
              <a:latin typeface="Times New Roman" panose="02020603050405020304" pitchFamily="18" charset="0"/>
              <a:ea typeface="宋体" panose="02010600030101010101" pitchFamily="2" charset="-122"/>
            </a:endParaRPr>
          </a:p>
        </p:txBody>
      </p:sp>
      <p:sp>
        <p:nvSpPr>
          <p:cNvPr id="5" name="文本框 4"/>
          <p:cNvSpPr txBox="1"/>
          <p:nvPr/>
        </p:nvSpPr>
        <p:spPr>
          <a:xfrm>
            <a:off x="4864100" y="4852035"/>
            <a:ext cx="717550" cy="460375"/>
          </a:xfrm>
          <a:prstGeom prst="rect">
            <a:avLst/>
          </a:prstGeom>
          <a:noFill/>
          <a:ln w="9525">
            <a:noFill/>
          </a:ln>
        </p:spPr>
        <p:txBody>
          <a:bodyPr wrap="square">
            <a:spAutoFit/>
          </a:bodyPr>
          <a:p>
            <a:pPr indent="0"/>
            <a:r>
              <a:rPr lang="en-US" altLang="en-US" sz="2400" b="0">
                <a:solidFill>
                  <a:srgbClr val="FF0000"/>
                </a:solidFill>
                <a:latin typeface="Times New Roman" panose="02020603050405020304" pitchFamily="18" charset="0"/>
                <a:ea typeface="宋体" panose="02010600030101010101" pitchFamily="2" charset="-122"/>
              </a:rPr>
              <a:t>A</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4"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3915" y="802640"/>
            <a:ext cx="646239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测量定值电阻阻值的记录实验数据表格</a:t>
            </a:r>
            <a:endParaRPr lang="zh-CN" altLang="en-US" sz="2400" b="0">
              <a:solidFill>
                <a:srgbClr val="FF0000"/>
              </a:solidFill>
              <a:ea typeface="宋体" panose="02010600030101010101" pitchFamily="2" charset="-122"/>
            </a:endParaRPr>
          </a:p>
        </p:txBody>
      </p:sp>
      <p:graphicFrame>
        <p:nvGraphicFramePr>
          <p:cNvPr id="2" name="表格 1"/>
          <p:cNvGraphicFramePr/>
          <p:nvPr>
            <p:custDataLst>
              <p:tags r:id="rId1"/>
            </p:custDataLst>
          </p:nvPr>
        </p:nvGraphicFramePr>
        <p:xfrm>
          <a:off x="850900" y="1430020"/>
          <a:ext cx="10387330" cy="2547620"/>
        </p:xfrm>
        <a:graphic>
          <a:graphicData uri="http://schemas.openxmlformats.org/drawingml/2006/table">
            <a:tbl>
              <a:tblPr firstRow="1" bandRow="1">
                <a:tableStyleId>{5940675A-B579-460E-94D1-54222C63F5DA}</a:tableStyleId>
              </a:tblPr>
              <a:tblGrid>
                <a:gridCol w="2773680"/>
                <a:gridCol w="1273810"/>
                <a:gridCol w="1130935"/>
                <a:gridCol w="1329055"/>
                <a:gridCol w="3879850"/>
              </a:tblGrid>
              <a:tr h="500380">
                <a:tc>
                  <a:txBody>
                    <a:bodyPr/>
                    <a:p>
                      <a:pPr indent="0" algn="ctr" fontAlgn="auto">
                        <a:lnSpc>
                          <a:spcPct val="13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U</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I</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R</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/Ω</a:t>
                      </a:r>
                      <a:endParaRPr lang="en-US" alt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电阻平均值</a:t>
                      </a: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R</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/Ω</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548640">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548640">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147320">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129540">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endParaRPr lang="en-US" altLang="en-US" sz="2400" b="0">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bl>
          </a:graphicData>
        </a:graphic>
      </p:graphicFrame>
      <p:sp>
        <p:nvSpPr>
          <p:cNvPr id="3" name="文本框 2"/>
          <p:cNvSpPr txBox="1"/>
          <p:nvPr/>
        </p:nvSpPr>
        <p:spPr>
          <a:xfrm>
            <a:off x="843915" y="3977640"/>
            <a:ext cx="5080000" cy="460375"/>
          </a:xfrm>
          <a:prstGeom prst="rect">
            <a:avLst/>
          </a:prstGeom>
          <a:noFill/>
          <a:ln w="9525">
            <a:noFill/>
          </a:ln>
        </p:spPr>
        <p:txBody>
          <a:bodyPr>
            <a:spAutoFit/>
          </a:bodyPr>
          <a:p>
            <a:pPr indent="0"/>
            <a:r>
              <a:rPr lang="zh-CN" sz="2400" b="0">
                <a:solidFill>
                  <a:srgbClr val="FF0000"/>
                </a:solidFill>
                <a:ea typeface="宋体" panose="02010600030101010101" pitchFamily="2" charset="-122"/>
              </a:rPr>
              <a:t>测量小灯泡功率的记录实验数据表格</a:t>
            </a:r>
            <a:endParaRPr lang="zh-CN" altLang="en-US" sz="2400" b="0">
              <a:solidFill>
                <a:srgbClr val="FF0000"/>
              </a:solidFill>
              <a:ea typeface="宋体" panose="02010600030101010101" pitchFamily="2" charset="-122"/>
            </a:endParaRPr>
          </a:p>
        </p:txBody>
      </p:sp>
      <p:graphicFrame>
        <p:nvGraphicFramePr>
          <p:cNvPr id="4" name="表格 3"/>
          <p:cNvGraphicFramePr/>
          <p:nvPr>
            <p:custDataLst>
              <p:tags r:id="rId2"/>
            </p:custDataLst>
          </p:nvPr>
        </p:nvGraphicFramePr>
        <p:xfrm>
          <a:off x="850900" y="4438015"/>
          <a:ext cx="10365105" cy="2066290"/>
        </p:xfrm>
        <a:graphic>
          <a:graphicData uri="http://schemas.openxmlformats.org/drawingml/2006/table">
            <a:tbl>
              <a:tblPr firstRow="1" bandRow="1">
                <a:tableStyleId>{5940675A-B579-460E-94D1-54222C63F5DA}</a:tableStyleId>
              </a:tblPr>
              <a:tblGrid>
                <a:gridCol w="2073275"/>
                <a:gridCol w="2072640"/>
                <a:gridCol w="2073275"/>
                <a:gridCol w="2072640"/>
                <a:gridCol w="2073275"/>
              </a:tblGrid>
              <a:tr h="641350">
                <a:tc>
                  <a:txBody>
                    <a:bodyPr/>
                    <a:p>
                      <a:pPr indent="0" algn="ctr" fontAlgn="auto">
                        <a:lnSpc>
                          <a:spcPct val="13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实验次数</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U</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/V</a:t>
                      </a:r>
                      <a:endParaRPr lang="en-US" alt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I</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/A</a:t>
                      </a:r>
                      <a:endParaRPr lang="en-US" alt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灯泡亮度</a:t>
                      </a:r>
                      <a:endParaRPr lang="en-US" alt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rPr>
                        <a:t>P</a:t>
                      </a:r>
                      <a:r>
                        <a:rPr lang="en-US" sz="2400" b="0">
                          <a:solidFill>
                            <a:srgbClr val="FF0000"/>
                          </a:solidFill>
                          <a:latin typeface="Times New Roman" panose="02020603050405020304" pitchFamily="18" charset="0"/>
                          <a:ea typeface="黑体" panose="02010609060101010101" pitchFamily="49" charset="-122"/>
                          <a:cs typeface="Times New Roman" panose="02020603050405020304" pitchFamily="18" charset="0"/>
                        </a:rPr>
                        <a:t>/W</a:t>
                      </a:r>
                      <a:endParaRPr lang="en-US" altLang="en-US" sz="2400" b="0" i="1">
                        <a:solidFill>
                          <a:srgbClr val="FF0000"/>
                        </a:solidFill>
                        <a:latin typeface="Times New Roman" panose="02020603050405020304" pitchFamily="18" charset="0"/>
                        <a:ea typeface="黑体" panose="02010609060101010101" pitchFamily="49"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158750">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0">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r h="204470">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r>
                        <a:rPr 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c>
                  <a:txBody>
                    <a:bodyPr/>
                    <a:p>
                      <a:pPr indent="0" algn="ctr" fontAlgn="auto">
                        <a:lnSpc>
                          <a:spcPct val="130000"/>
                        </a:lnSpc>
                        <a:buNone/>
                      </a:pPr>
                      <a:endParaRPr lang="en-US" altLang="en-US" sz="2400" b="0">
                        <a:solidFill>
                          <a:srgbClr val="FF0000"/>
                        </a:solidFill>
                        <a:latin typeface="Times New Roman" panose="02020603050405020304" pitchFamily="18" charset="0"/>
                        <a:ea typeface="宋体" panose="02010600030101010101" pitchFamily="2" charset="-122"/>
                        <a:cs typeface="Times New Roman" panose="02020603050405020304" pitchFamily="18" charset="0"/>
                      </a:endParaRPr>
                    </a:p>
                  </a:txBody>
                  <a:tcPr marL="68580" marR="68580" marT="0" marB="0" vert="horz" anchor="ctr">
                    <a:lnL w="12700">
                      <a:solidFill>
                        <a:srgbClr val="FF0000"/>
                      </a:solidFill>
                      <a:prstDash val="solid"/>
                    </a:lnL>
                    <a:lnR w="12700">
                      <a:solidFill>
                        <a:srgbClr val="FF0000"/>
                      </a:solidFill>
                      <a:prstDash val="solid"/>
                    </a:lnR>
                    <a:lnT w="12700">
                      <a:solidFill>
                        <a:srgbClr val="FF0000"/>
                      </a:solidFill>
                      <a:prstDash val="solid"/>
                    </a:lnT>
                    <a:lnB w="12700">
                      <a:solidFill>
                        <a:srgbClr val="FF0000"/>
                      </a:solidFill>
                      <a:prstDash val="solid"/>
                    </a:lnB>
                    <a:lnTlToBr>
                      <a:noFill/>
                    </a:lnTlToBr>
                    <a:lnBlToTr>
                      <a:noFill/>
                    </a:lnBlToTr>
                    <a:noFill/>
                  </a:tcPr>
                </a:tc>
              </a:tr>
            </a:tbl>
          </a:graphicData>
        </a:graphic>
      </p:graphicFrame>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028700" y="3017520"/>
            <a:ext cx="10134600" cy="1198880"/>
          </a:xfrm>
          <a:prstGeom prst="rect">
            <a:avLst/>
          </a:prstGeom>
          <a:noFill/>
          <a:ln w="9525">
            <a:noFill/>
          </a:ln>
        </p:spPr>
        <p:txBody>
          <a:bodyPr wrap="square">
            <a:spAutoFit/>
          </a:bodyPr>
          <a:p>
            <a:pPr indent="0" fontAlgn="auto">
              <a:lnSpc>
                <a:spcPct val="150000"/>
              </a:lnSpc>
            </a:pPr>
            <a:r>
              <a:rPr lang="en-US" sz="2400" b="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如图所示，只闭合开关</a:t>
            </a:r>
            <a:r>
              <a:rPr lang="en-US" sz="2400" b="0">
                <a:latin typeface="Times New Roman" panose="02020603050405020304" pitchFamily="18" charset="0"/>
                <a:ea typeface="宋体" panose="02010600030101010101" pitchFamily="2" charset="-122"/>
                <a:cs typeface="Times New Roman" panose="02020603050405020304" pitchFamily="18" charset="0"/>
              </a:rPr>
              <a:t>S</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sz="2400" b="0">
                <a:latin typeface="Times New Roman" panose="02020603050405020304" pitchFamily="18" charset="0"/>
                <a:ea typeface="宋体" panose="02010600030101010101" pitchFamily="2" charset="-122"/>
                <a:cs typeface="Times New Roman" panose="02020603050405020304" pitchFamily="18" charset="0"/>
              </a:rPr>
              <a:t>和</a:t>
            </a:r>
            <a:r>
              <a:rPr lang="en-US" sz="2400" b="0">
                <a:latin typeface="Times New Roman" panose="02020603050405020304" pitchFamily="18" charset="0"/>
                <a:ea typeface="宋体" panose="02010600030101010101" pitchFamily="2" charset="-122"/>
                <a:cs typeface="Times New Roman" panose="02020603050405020304" pitchFamily="18" charset="0"/>
              </a:rPr>
              <a:t>S</a:t>
            </a:r>
            <a:r>
              <a:rPr lang="en-US" sz="2400" b="0" baseline="-25000">
                <a:latin typeface="Times New Roman" panose="02020603050405020304" pitchFamily="18" charset="0"/>
                <a:ea typeface="宋体" panose="02010600030101010101" pitchFamily="2" charset="-122"/>
                <a:cs typeface="Times New Roman" panose="02020603050405020304" pitchFamily="18" charset="0"/>
              </a:rPr>
              <a:t>4</a:t>
            </a:r>
            <a:r>
              <a:rPr lang="zh-CN" sz="2400" b="0">
                <a:latin typeface="Times New Roman" panose="02020603050405020304" pitchFamily="18" charset="0"/>
                <a:ea typeface="宋体" panose="02010600030101010101" pitchFamily="2" charset="-122"/>
                <a:cs typeface="Times New Roman" panose="02020603050405020304" pitchFamily="18" charset="0"/>
              </a:rPr>
              <a:t>，电源电压保持</a:t>
            </a:r>
            <a:r>
              <a:rPr lang="en-US" sz="2400" b="0">
                <a:latin typeface="Times New Roman" panose="02020603050405020304" pitchFamily="18" charset="0"/>
                <a:ea typeface="宋体" panose="02010600030101010101" pitchFamily="2" charset="-122"/>
                <a:cs typeface="Times New Roman" panose="02020603050405020304" pitchFamily="18" charset="0"/>
              </a:rPr>
              <a:t>3 V </a:t>
            </a:r>
            <a:r>
              <a:rPr lang="zh-CN" sz="2400" b="0">
                <a:latin typeface="Times New Roman" panose="02020603050405020304" pitchFamily="18" charset="0"/>
                <a:ea typeface="宋体" panose="02010600030101010101" pitchFamily="2" charset="-122"/>
                <a:cs typeface="Times New Roman" panose="02020603050405020304" pitchFamily="18" charset="0"/>
              </a:rPr>
              <a:t>不变，电流表的量程是</a:t>
            </a:r>
            <a:r>
              <a:rPr lang="en-US" sz="2400" b="0">
                <a:latin typeface="Times New Roman" panose="02020603050405020304" pitchFamily="18" charset="0"/>
                <a:ea typeface="宋体" panose="02010600030101010101" pitchFamily="2" charset="-122"/>
                <a:cs typeface="Times New Roman" panose="02020603050405020304" pitchFamily="18" charset="0"/>
              </a:rPr>
              <a:t>0</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0.6 A</a:t>
            </a:r>
            <a:r>
              <a:rPr lang="zh-CN" sz="2400" b="0">
                <a:latin typeface="Times New Roman" panose="02020603050405020304" pitchFamily="18" charset="0"/>
                <a:ea typeface="宋体" panose="02010600030101010101" pitchFamily="2" charset="-122"/>
                <a:cs typeface="Times New Roman" panose="02020603050405020304" pitchFamily="18" charset="0"/>
              </a:rPr>
              <a:t>，电压表的量程是</a:t>
            </a:r>
            <a:r>
              <a:rPr lang="en-US" sz="2400" b="0">
                <a:latin typeface="Times New Roman" panose="02020603050405020304" pitchFamily="18" charset="0"/>
                <a:ea typeface="宋体" panose="02010600030101010101" pitchFamily="2" charset="-122"/>
                <a:cs typeface="Times New Roman" panose="02020603050405020304" pitchFamily="18" charset="0"/>
              </a:rPr>
              <a:t>0</a:t>
            </a:r>
            <a:r>
              <a:rPr lang="zh-CN" sz="2400" b="0">
                <a:latin typeface="Times New Roman" panose="02020603050405020304" pitchFamily="18" charset="0"/>
                <a:ea typeface="宋体" panose="02010600030101010101" pitchFamily="2" charset="-122"/>
                <a:cs typeface="Times New Roman" panose="02020603050405020304" pitchFamily="18" charset="0"/>
              </a:rPr>
              <a:t>～</a:t>
            </a:r>
            <a:r>
              <a:rPr lang="en-US" sz="2400" b="0">
                <a:latin typeface="Times New Roman" panose="02020603050405020304" pitchFamily="18" charset="0"/>
                <a:ea typeface="宋体" panose="02010600030101010101" pitchFamily="2" charset="-122"/>
                <a:cs typeface="Times New Roman" panose="02020603050405020304" pitchFamily="18" charset="0"/>
              </a:rPr>
              <a:t>3 V</a:t>
            </a:r>
            <a:r>
              <a:rPr lang="zh-CN" sz="2400" b="0">
                <a:latin typeface="Times New Roman" panose="02020603050405020304" pitchFamily="18" charset="0"/>
                <a:ea typeface="宋体" panose="02010600030101010101" pitchFamily="2" charset="-122"/>
                <a:cs typeface="Times New Roman" panose="02020603050405020304" pitchFamily="18" charset="0"/>
              </a:rPr>
              <a:t>，则电路中允许的最大总功率是</a:t>
            </a:r>
            <a:r>
              <a:rPr lang="en-US" sz="2400" b="0">
                <a:latin typeface="Times New Roman" panose="02020603050405020304" pitchFamily="18" charset="0"/>
                <a:ea typeface="宋体" panose="02010600030101010101" pitchFamily="2" charset="-122"/>
                <a:cs typeface="Times New Roman" panose="02020603050405020304" pitchFamily="18" charset="0"/>
              </a:rPr>
              <a:t>______W.</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9954260" y="3635375"/>
            <a:ext cx="885825" cy="460375"/>
          </a:xfrm>
          <a:prstGeom prst="rect">
            <a:avLst/>
          </a:prstGeom>
          <a:noFill/>
          <a:ln w="9525">
            <a:noFill/>
          </a:ln>
        </p:spPr>
        <p:txBody>
          <a:bodyPr wrap="square">
            <a:spAutoFit/>
          </a:bodyPr>
          <a:p>
            <a:pPr indent="0"/>
            <a:r>
              <a:rPr lang="en-US" sz="2400" b="0">
                <a:solidFill>
                  <a:srgbClr val="FF0000"/>
                </a:solidFill>
                <a:latin typeface="Times New Roman" panose="02020603050405020304" pitchFamily="18" charset="0"/>
                <a:ea typeface="宋体" panose="02010600030101010101" pitchFamily="2" charset="-122"/>
              </a:rPr>
              <a:t>1.8</a:t>
            </a:r>
            <a:endParaRPr lang="en-US" altLang="en-US" sz="2400" b="0">
              <a:solidFill>
                <a:srgbClr val="FF0000"/>
              </a:solidFill>
              <a:latin typeface="Times New Roman" panose="02020603050405020304" pitchFamily="18" charset="0"/>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28675" y="607060"/>
            <a:ext cx="10713085" cy="5846445"/>
          </a:xfrm>
          <a:prstGeom prst="rect">
            <a:avLst/>
          </a:prstGeom>
          <a:noFill/>
          <a:ln w="9525">
            <a:noFill/>
          </a:ln>
        </p:spPr>
        <p:txBody>
          <a:bodyPr wrap="square">
            <a:spAutoFit/>
          </a:bodyPr>
          <a:p>
            <a:pPr indent="0" fontAlgn="auto">
              <a:lnSpc>
                <a:spcPct val="130000"/>
              </a:lnSpc>
            </a:pPr>
            <a:r>
              <a:rPr lang="en-US" sz="2400">
                <a:latin typeface="Times New Roman" panose="02020603050405020304" pitchFamily="18" charset="0"/>
                <a:ea typeface="宋体" panose="02010600030101010101" pitchFamily="2" charset="-122"/>
                <a:cs typeface="Times New Roman" panose="02020603050405020304" pitchFamily="18" charset="0"/>
              </a:rPr>
              <a:t>3.  </a:t>
            </a:r>
            <a:r>
              <a:rPr lang="zh-CN" sz="2400">
                <a:latin typeface="黑体" panose="02010609060101010101" pitchFamily="49" charset="-122"/>
                <a:ea typeface="黑体" panose="02010609060101010101" pitchFamily="49" charset="-122"/>
                <a:cs typeface="Times New Roman" panose="02020603050405020304" pitchFamily="18" charset="0"/>
              </a:rPr>
              <a:t>实验主要器材及作用</a:t>
            </a:r>
            <a:endParaRPr lang="en-US" sz="2400">
              <a:latin typeface="黑体" panose="02010609060101010101" pitchFamily="49" charset="-122"/>
              <a:ea typeface="黑体" panose="02010609060101010101" pitchFamily="49" charset="-122"/>
              <a:cs typeface="Times New Roman" panose="02020603050405020304" pitchFamily="18" charset="0"/>
            </a:endParaRPr>
          </a:p>
          <a:p>
            <a:pPr indent="0" fontAlgn="auto">
              <a:lnSpc>
                <a:spcPct val="13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电流表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测量电路中的电流，串联在电路中，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进</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出，根据小灯泡正常发光时的电流确定电流表量程</a:t>
            </a:r>
            <a:r>
              <a:rPr lang="en-US" sz="2400">
                <a:latin typeface="Times New Roman" panose="02020603050405020304" pitchFamily="18" charset="0"/>
                <a:ea typeface="宋体" panose="02010600030101010101" pitchFamily="2" charset="-122"/>
                <a:cs typeface="Times New Roman" panose="02020603050405020304" pitchFamily="18" charset="0"/>
              </a:rPr>
              <a:t>)[2015.22</a:t>
            </a:r>
            <a:r>
              <a:rPr lang="zh-CN" sz="2400">
                <a:latin typeface="Times New Roman" panose="02020603050405020304" pitchFamily="18" charset="0"/>
                <a:ea typeface="宋体" panose="02010600030101010101" pitchFamily="2" charset="-122"/>
                <a:cs typeface="Times New Roman" panose="02020603050405020304" pitchFamily="18" charset="0"/>
              </a:rPr>
              <a:t>【实验步骤】</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第</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空</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电压表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测量小灯泡两端的电压，并联在电路中，</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进</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出，根据小灯泡的额定电压确定电压表量程</a:t>
            </a:r>
            <a:r>
              <a:rPr lang="en-US" sz="2400">
                <a:latin typeface="Times New Roman" panose="02020603050405020304" pitchFamily="18" charset="0"/>
                <a:ea typeface="宋体" panose="02010600030101010101" pitchFamily="2" charset="-122"/>
                <a:cs typeface="Times New Roman" panose="02020603050405020304" pitchFamily="18" charset="0"/>
              </a:rPr>
              <a:t>)(3)</a:t>
            </a:r>
            <a:r>
              <a:rPr lang="zh-CN" sz="2400">
                <a:latin typeface="Times New Roman" panose="02020603050405020304" pitchFamily="18" charset="0"/>
                <a:ea typeface="宋体" panose="02010600030101010101" pitchFamily="2" charset="-122"/>
                <a:cs typeface="Times New Roman" panose="02020603050405020304" pitchFamily="18" charset="0"/>
              </a:rPr>
              <a:t>滑动变阻器的连接与作用</a:t>
            </a:r>
            <a:r>
              <a:rPr lang="en-US" sz="2400">
                <a:latin typeface="Times New Roman" panose="02020603050405020304" pitchFamily="18" charset="0"/>
                <a:ea typeface="宋体" panose="02010600030101010101" pitchFamily="2" charset="-122"/>
                <a:cs typeface="Times New Roman" panose="02020603050405020304" pitchFamily="18" charset="0"/>
              </a:rPr>
              <a:t>(①“</a:t>
            </a:r>
            <a:r>
              <a:rPr lang="zh-CN" sz="2400">
                <a:latin typeface="Times New Roman" panose="02020603050405020304" pitchFamily="18" charset="0"/>
                <a:ea typeface="宋体" panose="02010600030101010101" pitchFamily="2" charset="-122"/>
                <a:cs typeface="Times New Roman" panose="02020603050405020304" pitchFamily="18" charset="0"/>
              </a:rPr>
              <a:t>一上一下</a:t>
            </a:r>
            <a:r>
              <a:rPr lang="en-US" sz="2400">
                <a:latin typeface="Times New Roman" panose="02020603050405020304" pitchFamily="18" charset="0"/>
                <a:ea typeface="宋体" panose="02010600030101010101" pitchFamily="2" charset="-122"/>
                <a:cs typeface="Times New Roman" panose="02020603050405020304" pitchFamily="18" charset="0"/>
              </a:rPr>
              <a:t> ”</a:t>
            </a:r>
            <a:r>
              <a:rPr lang="zh-CN" sz="2400">
                <a:latin typeface="Times New Roman" panose="02020603050405020304" pitchFamily="18" charset="0"/>
                <a:ea typeface="宋体" panose="02010600030101010101" pitchFamily="2" charset="-122"/>
                <a:cs typeface="Times New Roman" panose="02020603050405020304" pitchFamily="18" charset="0"/>
              </a:rPr>
              <a:t>串联接入电路，滑片到下接线柱的距离越远接入电路的阻值越大；</a:t>
            </a:r>
            <a:r>
              <a:rPr lang="en-US" sz="2400">
                <a:latin typeface="Times New Roman" panose="02020603050405020304" pitchFamily="18" charset="0"/>
                <a:ea typeface="宋体" panose="02010600030101010101" pitchFamily="2" charset="-122"/>
                <a:cs typeface="Times New Roman" panose="02020603050405020304" pitchFamily="18" charset="0"/>
              </a:rPr>
              <a:t>②</a:t>
            </a:r>
            <a:r>
              <a:rPr lang="zh-CN" sz="2400">
                <a:latin typeface="Times New Roman" panose="02020603050405020304" pitchFamily="18" charset="0"/>
                <a:ea typeface="宋体" panose="02010600030101010101" pitchFamily="2" charset="-122"/>
                <a:cs typeface="Times New Roman" panose="02020603050405020304" pitchFamily="18" charset="0"/>
              </a:rPr>
              <a:t>作用：保护电路，改变小灯泡两端的电压</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3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(4)</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滑动变阻器规格的选取要求：</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①</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灯泡的额定电流</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I</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额</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&lt;</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滑动变阻器允许通过的最大电流；</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②</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灯泡正常发光时，滑动变阻器两端电压为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U</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源</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U</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额</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，电路电流为</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I</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额</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，此时滑动变阻器接入电路的阻值</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R</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滑</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                   ，因此滑动变阻器的最大阻值大于或等于</a:t>
            </a:r>
            <a:r>
              <a:rPr lang="en-US" sz="2400" i="1">
                <a:latin typeface="Times New Roman" panose="02020603050405020304" pitchFamily="18" charset="0"/>
                <a:ea typeface="宋体" panose="02010600030101010101" pitchFamily="2" charset="-122"/>
                <a:cs typeface="Times New Roman" panose="02020603050405020304" pitchFamily="18" charset="0"/>
                <a:sym typeface="+mn-ea"/>
              </a:rPr>
              <a:t>R</a:t>
            </a:r>
            <a:r>
              <a:rPr lang="zh-CN" sz="2400" baseline="-25000">
                <a:latin typeface="Times New Roman" panose="02020603050405020304" pitchFamily="18" charset="0"/>
                <a:ea typeface="宋体" panose="02010600030101010101" pitchFamily="2" charset="-122"/>
                <a:cs typeface="Times New Roman" panose="02020603050405020304" pitchFamily="18" charset="0"/>
                <a:sym typeface="+mn-ea"/>
              </a:rPr>
              <a:t>滑</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graphicFrame>
        <p:nvGraphicFramePr>
          <p:cNvPr id="6" name="对象 5">
            <a:hlinkClick r:id="" action="ppaction://ole?verb="/>
          </p:cNvPr>
          <p:cNvGraphicFramePr>
            <a:graphicFrameLocks noChangeAspect="1"/>
          </p:cNvGraphicFramePr>
          <p:nvPr/>
        </p:nvGraphicFramePr>
        <p:xfrm>
          <a:off x="5075239" y="5241925"/>
          <a:ext cx="1213485" cy="873760"/>
        </p:xfrm>
        <a:graphic>
          <a:graphicData uri="http://schemas.openxmlformats.org/presentationml/2006/ole">
            <mc:AlternateContent xmlns:mc="http://schemas.openxmlformats.org/markup-compatibility/2006">
              <mc:Choice xmlns:v="urn:schemas-microsoft-com:vml" Requires="v">
                <p:oleObj spid="_x0000_s7" name="" r:id="rId1" imgW="634365" imgH="457200" progId="Equation.DSMT4">
                  <p:embed/>
                </p:oleObj>
              </mc:Choice>
              <mc:Fallback>
                <p:oleObj name="" r:id="rId1" imgW="634365" imgH="457200" progId="Equation.DSMT4">
                  <p:embed/>
                  <p:pic>
                    <p:nvPicPr>
                      <p:cNvPr id="0" name="图片 3072"/>
                      <p:cNvPicPr/>
                      <p:nvPr/>
                    </p:nvPicPr>
                    <p:blipFill>
                      <a:blip r:embed="rId2"/>
                      <a:stretch>
                        <a:fillRect/>
                      </a:stretch>
                    </p:blipFill>
                    <p:spPr>
                      <a:xfrm>
                        <a:off x="5075239" y="5241925"/>
                        <a:ext cx="1213485" cy="873760"/>
                      </a:xfrm>
                      <a:prstGeom prst="rect">
                        <a:avLst/>
                      </a:prstGeom>
                    </p:spPr>
                  </p:pic>
                </p:oleObj>
              </mc:Fallback>
            </mc:AlternateContent>
          </a:graphicData>
        </a:graphic>
      </p:graphicFrame>
    </p:spTree>
    <p:custDataLst>
      <p:tags r:id="rId3"/>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31520" y="798830"/>
            <a:ext cx="10907395" cy="5631180"/>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4. </a:t>
            </a:r>
            <a:r>
              <a:rPr lang="en-US" sz="2400">
                <a:latin typeface="黑体" panose="02010609060101010101" pitchFamily="49" charset="-122"/>
                <a:ea typeface="黑体" panose="02010609060101010101" pitchFamily="49" charset="-122"/>
                <a:cs typeface="黑体" panose="02010609060101010101" pitchFamily="49" charset="-122"/>
                <a:sym typeface="+mn-ea"/>
              </a:rPr>
              <a:t> </a:t>
            </a:r>
            <a:r>
              <a:rPr lang="zh-CN" sz="2400">
                <a:latin typeface="黑体" panose="02010609060101010101" pitchFamily="49" charset="-122"/>
                <a:ea typeface="黑体" panose="02010609060101010101" pitchFamily="49" charset="-122"/>
                <a:cs typeface="黑体" panose="02010609060101010101" pitchFamily="49" charset="-122"/>
                <a:sym typeface="+mn-ea"/>
              </a:rPr>
              <a:t>画电路图或连接实物图</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根据要求补连实物图</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[2019.24(1)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2016.25(1)]</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实物图错误接线的判断及改正</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根据电路图连接实物图</a:t>
            </a:r>
            <a:endParaRPr lang="zh-CN"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(4)</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根据实物图画电路图</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[2016.25(3)]</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(5)</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在电路图中补充电表符号</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[2014.21(2)]</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5.  </a:t>
            </a:r>
            <a:r>
              <a:rPr lang="zh-CN" sz="2400">
                <a:latin typeface="黑体" panose="02010609060101010101" pitchFamily="49" charset="-122"/>
                <a:ea typeface="黑体" panose="02010609060101010101" pitchFamily="49" charset="-122"/>
                <a:cs typeface="Times New Roman" panose="02020603050405020304" pitchFamily="18" charset="0"/>
              </a:rPr>
              <a:t>电路连接注意事项</a:t>
            </a:r>
            <a:endParaRPr lang="en-US" sz="2400">
              <a:latin typeface="黑体" panose="02010609060101010101" pitchFamily="49" charset="-122"/>
              <a:ea typeface="黑体" panose="02010609060101010101" pitchFamily="49"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连接电路前、拆除电路前开关应</a:t>
            </a:r>
            <a:r>
              <a:rPr lang="en-US" sz="2400">
                <a:latin typeface="Times New Roman" panose="02020603050405020304" pitchFamily="18" charset="0"/>
                <a:ea typeface="宋体" panose="02010600030101010101" pitchFamily="2" charset="-122"/>
                <a:cs typeface="Times New Roman" panose="02020603050405020304" pitchFamily="18" charset="0"/>
              </a:rPr>
              <a:t>______[2015.22</a:t>
            </a:r>
            <a:r>
              <a:rPr lang="zh-CN" sz="2400">
                <a:latin typeface="Times New Roman" panose="02020603050405020304" pitchFamily="18" charset="0"/>
                <a:ea typeface="宋体" panose="02010600030101010101" pitchFamily="2" charset="-122"/>
                <a:cs typeface="Times New Roman" panose="02020603050405020304" pitchFamily="18" charset="0"/>
              </a:rPr>
              <a:t>【实验步骤】</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第</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空</a:t>
            </a:r>
            <a:r>
              <a:rPr lang="en-US" sz="2400">
                <a:latin typeface="Times New Roman" panose="02020603050405020304" pitchFamily="18" charset="0"/>
                <a:ea typeface="宋体" panose="02010600030101010101" pitchFamily="2" charset="-122"/>
                <a:cs typeface="Times New Roman" panose="02020603050405020304" pitchFamily="18" charset="0"/>
              </a:rPr>
              <a:t>](2)</a:t>
            </a:r>
            <a:r>
              <a:rPr lang="zh-CN" sz="2400">
                <a:latin typeface="Times New Roman" panose="02020603050405020304" pitchFamily="18" charset="0"/>
                <a:ea typeface="宋体" panose="02010600030101010101" pitchFamily="2" charset="-122"/>
                <a:cs typeface="Times New Roman" panose="02020603050405020304" pitchFamily="18" charset="0"/>
              </a:rPr>
              <a:t>闭合开关前，滑动变阻器滑片移至</a:t>
            </a:r>
            <a:r>
              <a:rPr lang="en-US" sz="2400">
                <a:latin typeface="Times New Roman" panose="02020603050405020304" pitchFamily="18" charset="0"/>
                <a:ea typeface="宋体" panose="02010600030101010101" pitchFamily="2" charset="-122"/>
                <a:cs typeface="Times New Roman" panose="02020603050405020304" pitchFamily="18" charset="0"/>
              </a:rPr>
              <a:t>__________[2016.25(2)](3)</a:t>
            </a:r>
            <a:r>
              <a:rPr lang="zh-CN" sz="2400">
                <a:latin typeface="Times New Roman" panose="02020603050405020304" pitchFamily="18" charset="0"/>
                <a:ea typeface="宋体" panose="02010600030101010101" pitchFamily="2" charset="-122"/>
                <a:cs typeface="Times New Roman" panose="02020603050405020304" pitchFamily="18" charset="0"/>
              </a:rPr>
              <a:t>闭合开关前，应先进行</a:t>
            </a:r>
            <a:r>
              <a:rPr lang="en-US" sz="2400">
                <a:latin typeface="Times New Roman" panose="02020603050405020304" pitchFamily="18" charset="0"/>
                <a:ea typeface="宋体" panose="02010600030101010101" pitchFamily="2" charset="-122"/>
                <a:cs typeface="Times New Roman" panose="02020603050405020304" pitchFamily="18" charset="0"/>
              </a:rPr>
              <a:t>________</a:t>
            </a:r>
            <a:r>
              <a:rPr lang="zh-CN" sz="2400">
                <a:latin typeface="Times New Roman" panose="02020603050405020304" pitchFamily="18" charset="0"/>
                <a:ea typeface="宋体" panose="02010600030101010101" pitchFamily="2" charset="-122"/>
                <a:cs typeface="Times New Roman" panose="02020603050405020304" pitchFamily="18" charset="0"/>
              </a:rPr>
              <a:t>，同时观察电表工作是否正常</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5517515" y="4727575"/>
            <a:ext cx="94805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断开</a:t>
            </a:r>
            <a:endParaRPr lang="zh-CN" altLang="en-US" sz="2400" b="0">
              <a:solidFill>
                <a:srgbClr val="FF0000"/>
              </a:solidFill>
              <a:ea typeface="宋体" panose="02010600030101010101" pitchFamily="2" charset="-122"/>
            </a:endParaRPr>
          </a:p>
        </p:txBody>
      </p:sp>
      <p:sp>
        <p:nvSpPr>
          <p:cNvPr id="3" name="文本框 2"/>
          <p:cNvSpPr txBox="1"/>
          <p:nvPr/>
        </p:nvSpPr>
        <p:spPr>
          <a:xfrm>
            <a:off x="5659755" y="5280660"/>
            <a:ext cx="18561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阻值最大处</a:t>
            </a:r>
            <a:endParaRPr lang="zh-CN" altLang="en-US" sz="2400" b="0">
              <a:solidFill>
                <a:srgbClr val="FF0000"/>
              </a:solidFill>
              <a:ea typeface="宋体" panose="02010600030101010101" pitchFamily="2" charset="-122"/>
            </a:endParaRPr>
          </a:p>
        </p:txBody>
      </p:sp>
      <p:sp>
        <p:nvSpPr>
          <p:cNvPr id="4" name="文本框 3"/>
          <p:cNvSpPr txBox="1"/>
          <p:nvPr/>
        </p:nvSpPr>
        <p:spPr>
          <a:xfrm>
            <a:off x="4421505" y="5808345"/>
            <a:ext cx="88201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试触</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5650" y="1263015"/>
            <a:ext cx="10681335" cy="452310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6. </a:t>
            </a:r>
            <a:r>
              <a:rPr lang="zh-CN" sz="2400">
                <a:latin typeface="黑体" panose="02010609060101010101" pitchFamily="49" charset="-122"/>
                <a:ea typeface="黑体" panose="02010609060101010101" pitchFamily="49" charset="-122"/>
                <a:cs typeface="Times New Roman" panose="02020603050405020304" pitchFamily="18" charset="0"/>
                <a:sym typeface="+mn-ea"/>
              </a:rPr>
              <a:t>闭合开关后电表指针异常偏转的原因</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(1)</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偏转幅度过小，说明电表量程选择过大或滑动变阻器接入电路的阻值过大</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(2)</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偏转幅度超过最大刻度线，说明电表量程选择过小或滑动变阻器接入电路的阻值过小</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(3)</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指针反向偏转，说明电表</a:t>
            </a: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_______________</a:t>
            </a:r>
            <a:endParaRPr lang="en-US" sz="2400">
              <a:latin typeface="Times New Roman" panose="02020603050405020304" pitchFamily="18" charset="0"/>
              <a:ea typeface="宋体" panose="02010600030101010101" pitchFamily="2" charset="-122"/>
              <a:cs typeface="Times New Roman" panose="02020603050405020304" pitchFamily="18" charset="0"/>
              <a:sym typeface="+mn-ea"/>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sym typeface="+mn-ea"/>
              </a:rPr>
              <a:t>7.  </a:t>
            </a:r>
            <a:r>
              <a:rPr lang="zh-CN" sz="2400">
                <a:latin typeface="Times New Roman" panose="02020603050405020304" pitchFamily="18" charset="0"/>
                <a:ea typeface="宋体" panose="02010600030101010101" pitchFamily="2" charset="-122"/>
                <a:cs typeface="Times New Roman" panose="02020603050405020304" pitchFamily="18" charset="0"/>
                <a:sym typeface="+mn-ea"/>
              </a:rPr>
              <a:t>电流表、电压表的读数</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8.  </a:t>
            </a:r>
            <a:r>
              <a:rPr lang="zh-CN" sz="2400">
                <a:latin typeface="Times New Roman" panose="02020603050405020304" pitchFamily="18" charset="0"/>
                <a:ea typeface="宋体" panose="02010600030101010101" pitchFamily="2" charset="-122"/>
                <a:cs typeface="Times New Roman" panose="02020603050405020304" pitchFamily="18" charset="0"/>
              </a:rPr>
              <a:t>电路故障分析</a:t>
            </a:r>
            <a:r>
              <a:rPr lang="en-US" sz="2400">
                <a:latin typeface="Times New Roman" panose="02020603050405020304" pitchFamily="18" charset="0"/>
                <a:ea typeface="宋体" panose="02010600030101010101" pitchFamily="2" charset="-122"/>
                <a:cs typeface="Times New Roman" panose="02020603050405020304" pitchFamily="18" charset="0"/>
              </a:rPr>
              <a:t>[2019.24(2)</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2015.22</a:t>
            </a:r>
            <a:r>
              <a:rPr lang="zh-CN" sz="2400">
                <a:latin typeface="Times New Roman" panose="02020603050405020304" pitchFamily="18" charset="0"/>
                <a:ea typeface="宋体" panose="02010600030101010101" pitchFamily="2" charset="-122"/>
                <a:cs typeface="Times New Roman" panose="02020603050405020304" pitchFamily="18" charset="0"/>
              </a:rPr>
              <a:t>【实验步骤】</a:t>
            </a:r>
            <a:r>
              <a:rPr lang="en-US" sz="2400">
                <a:latin typeface="Times New Roman" panose="02020603050405020304" pitchFamily="18" charset="0"/>
                <a:ea typeface="宋体" panose="02010600030101010101" pitchFamily="2" charset="-122"/>
                <a:cs typeface="Times New Roman" panose="02020603050405020304" pitchFamily="18" charset="0"/>
              </a:rPr>
              <a:t>(2)]9.  </a:t>
            </a:r>
            <a:r>
              <a:rPr lang="zh-CN" sz="2400">
                <a:latin typeface="Times New Roman" panose="02020603050405020304" pitchFamily="18" charset="0"/>
                <a:ea typeface="宋体" panose="02010600030101010101" pitchFamily="2" charset="-122"/>
                <a:cs typeface="Times New Roman" panose="02020603050405020304" pitchFamily="18" charset="0"/>
              </a:rPr>
              <a:t>动态电路分析</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5" name="文本框 4"/>
          <p:cNvSpPr txBox="1"/>
          <p:nvPr/>
        </p:nvSpPr>
        <p:spPr>
          <a:xfrm>
            <a:off x="4596130" y="3509645"/>
            <a:ext cx="235204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正负接线柱接反</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5015" y="1619250"/>
            <a:ext cx="10681335" cy="3969385"/>
          </a:xfrm>
          <a:prstGeom prst="rect">
            <a:avLst/>
          </a:prstGeom>
          <a:noFill/>
          <a:ln w="9525">
            <a:noFill/>
          </a:ln>
        </p:spPr>
        <p:txBody>
          <a:bodyPr wrap="square">
            <a:spAutoFit/>
          </a:bodyPr>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10.  </a:t>
            </a:r>
            <a:r>
              <a:rPr lang="zh-CN" sz="2400">
                <a:latin typeface="Times New Roman" panose="02020603050405020304" pitchFamily="18" charset="0"/>
                <a:ea typeface="宋体" panose="02010600030101010101" pitchFamily="2" charset="-122"/>
                <a:cs typeface="Times New Roman" panose="02020603050405020304" pitchFamily="18" charset="0"/>
              </a:rPr>
              <a:t>调节小灯泡正常发光的操作</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正确连接电路后，移动滑片使灯泡两端电压为</a:t>
            </a:r>
            <a:r>
              <a:rPr lang="en-US" sz="2400">
                <a:latin typeface="Times New Roman" panose="02020603050405020304" pitchFamily="18" charset="0"/>
                <a:ea typeface="宋体" panose="02010600030101010101" pitchFamily="2" charset="-122"/>
                <a:cs typeface="Times New Roman" panose="02020603050405020304" pitchFamily="18" charset="0"/>
              </a:rPr>
              <a:t>________)[2015.22</a:t>
            </a:r>
            <a:r>
              <a:rPr lang="zh-CN" sz="2400">
                <a:latin typeface="Times New Roman" panose="02020603050405020304" pitchFamily="18" charset="0"/>
                <a:ea typeface="宋体" panose="02010600030101010101" pitchFamily="2" charset="-122"/>
                <a:cs typeface="Times New Roman" panose="02020603050405020304" pitchFamily="18" charset="0"/>
              </a:rPr>
              <a:t>【实验步骤】</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第</a:t>
            </a:r>
            <a:r>
              <a:rPr lang="en-US" sz="2400">
                <a:latin typeface="Times New Roman" panose="02020603050405020304" pitchFamily="18" charset="0"/>
                <a:ea typeface="宋体" panose="02010600030101010101" pitchFamily="2" charset="-122"/>
                <a:cs typeface="Times New Roman" panose="02020603050405020304" pitchFamily="18" charset="0"/>
              </a:rPr>
              <a:t>2</a:t>
            </a:r>
            <a:r>
              <a:rPr lang="zh-CN" sz="2400">
                <a:latin typeface="Times New Roman" panose="02020603050405020304" pitchFamily="18" charset="0"/>
                <a:ea typeface="宋体" panose="02010600030101010101" pitchFamily="2" charset="-122"/>
                <a:cs typeface="Times New Roman" panose="02020603050405020304" pitchFamily="18" charset="0"/>
              </a:rPr>
              <a:t>空</a:t>
            </a:r>
            <a:r>
              <a:rPr lang="en-US" sz="2400">
                <a:latin typeface="Times New Roman" panose="02020603050405020304" pitchFamily="18" charset="0"/>
                <a:ea typeface="宋体" panose="02010600030101010101" pitchFamily="2" charset="-122"/>
                <a:cs typeface="Times New Roman" panose="02020603050405020304" pitchFamily="18" charset="0"/>
              </a:rPr>
              <a:t>]11.  </a:t>
            </a:r>
            <a:r>
              <a:rPr lang="zh-CN" sz="2400">
                <a:latin typeface="Times New Roman" panose="02020603050405020304" pitchFamily="18" charset="0"/>
                <a:ea typeface="宋体" panose="02010600030101010101" pitchFamily="2" charset="-122"/>
                <a:cs typeface="Times New Roman" panose="02020603050405020304" pitchFamily="18" charset="0"/>
              </a:rPr>
              <a:t>为了达到灯泡所需电压或根据记录的实验数据，判断滑片的移动方向</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根据串联分压原理可知，要使灯泡两端分压变大，滑动变阻器接入电路阻值应变</a:t>
            </a:r>
            <a:r>
              <a:rPr lang="en-US" sz="2400">
                <a:latin typeface="Times New Roman" panose="02020603050405020304" pitchFamily="18" charset="0"/>
                <a:ea typeface="宋体" panose="02010600030101010101" pitchFamily="2" charset="-122"/>
                <a:cs typeface="Times New Roman" panose="02020603050405020304" pitchFamily="18" charset="0"/>
              </a:rPr>
              <a:t>________)[2015.22</a:t>
            </a:r>
            <a:r>
              <a:rPr lang="zh-CN" sz="2400">
                <a:latin typeface="Times New Roman" panose="02020603050405020304" pitchFamily="18" charset="0"/>
                <a:ea typeface="宋体" panose="02010600030101010101" pitchFamily="2" charset="-122"/>
                <a:cs typeface="Times New Roman" panose="02020603050405020304" pitchFamily="18" charset="0"/>
              </a:rPr>
              <a:t>【实验步骤】</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第</a:t>
            </a:r>
            <a:r>
              <a:rPr lang="en-US" sz="2400">
                <a:latin typeface="Times New Roman" panose="02020603050405020304" pitchFamily="18" charset="0"/>
                <a:ea typeface="宋体" panose="02010600030101010101" pitchFamily="2" charset="-122"/>
                <a:cs typeface="Times New Roman" panose="02020603050405020304" pitchFamily="18" charset="0"/>
              </a:rPr>
              <a:t>1</a:t>
            </a:r>
            <a:r>
              <a:rPr lang="zh-CN" sz="2400">
                <a:latin typeface="Times New Roman" panose="02020603050405020304" pitchFamily="18" charset="0"/>
                <a:ea typeface="宋体" panose="02010600030101010101" pitchFamily="2" charset="-122"/>
                <a:cs typeface="Times New Roman" panose="02020603050405020304" pitchFamily="18" charset="0"/>
              </a:rPr>
              <a:t>空</a:t>
            </a:r>
            <a:r>
              <a:rPr lang="en-US" sz="2400">
                <a:latin typeface="Times New Roman" panose="02020603050405020304" pitchFamily="18" charset="0"/>
                <a:ea typeface="宋体" panose="02010600030101010101" pitchFamily="2" charset="-122"/>
                <a:cs typeface="Times New Roman" panose="02020603050405020304" pitchFamily="18" charset="0"/>
              </a:rPr>
              <a:t>]12.  </a:t>
            </a:r>
            <a:r>
              <a:rPr lang="zh-CN" sz="2400">
                <a:latin typeface="Times New Roman" panose="02020603050405020304" pitchFamily="18" charset="0"/>
                <a:ea typeface="宋体" panose="02010600030101010101" pitchFamily="2" charset="-122"/>
                <a:cs typeface="Times New Roman" panose="02020603050405020304" pitchFamily="18" charset="0"/>
              </a:rPr>
              <a:t>实验表格设计及数据记录</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注意：物理量包含电压、电流；至少</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组数据</a:t>
            </a:r>
            <a:r>
              <a:rPr lang="en-US" sz="2400">
                <a:latin typeface="Times New Roman" panose="02020603050405020304" pitchFamily="18" charset="0"/>
                <a:ea typeface="宋体" panose="02010600030101010101" pitchFamily="2" charset="-122"/>
                <a:cs typeface="Times New Roman" panose="02020603050405020304" pitchFamily="18" charset="0"/>
              </a:rPr>
              <a:t>)[2014.21(2)]</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757555" y="2239645"/>
            <a:ext cx="152908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额定电压</a:t>
            </a:r>
            <a:endParaRPr lang="zh-CN" sz="2400" b="0">
              <a:solidFill>
                <a:srgbClr val="FF0000"/>
              </a:solidFill>
              <a:ea typeface="宋体" panose="02010600030101010101" pitchFamily="2" charset="-122"/>
            </a:endParaRPr>
          </a:p>
        </p:txBody>
      </p:sp>
      <p:sp>
        <p:nvSpPr>
          <p:cNvPr id="3" name="文本框 2"/>
          <p:cNvSpPr txBox="1"/>
          <p:nvPr/>
        </p:nvSpPr>
        <p:spPr>
          <a:xfrm>
            <a:off x="1097280" y="3862705"/>
            <a:ext cx="624205"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小</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38175" y="725805"/>
            <a:ext cx="11390630" cy="5631180"/>
          </a:xfrm>
          <a:prstGeom prst="rect">
            <a:avLst/>
          </a:prstGeom>
          <a:noFill/>
          <a:ln w="9525">
            <a:noFill/>
          </a:ln>
        </p:spPr>
        <p:txBody>
          <a:bodyPr wrap="square">
            <a:spAutoFit/>
          </a:bodyPr>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rPr>
              <a:t>【分析数据，总结结论】</a:t>
            </a:r>
            <a:r>
              <a:rPr lang="en-US" sz="2400">
                <a:latin typeface="Times New Roman" panose="02020603050405020304" pitchFamily="18" charset="0"/>
                <a:ea typeface="宋体" panose="02010600030101010101" pitchFamily="2" charset="-122"/>
                <a:cs typeface="Times New Roman" panose="02020603050405020304" pitchFamily="18" charset="0"/>
              </a:rPr>
              <a:t>13. </a:t>
            </a:r>
            <a:r>
              <a:rPr lang="zh-CN" sz="2400">
                <a:latin typeface="Times New Roman" panose="02020603050405020304" pitchFamily="18" charset="0"/>
                <a:ea typeface="宋体" panose="02010600030101010101" pitchFamily="2" charset="-122"/>
                <a:cs typeface="Times New Roman" panose="02020603050405020304" pitchFamily="18" charset="0"/>
              </a:rPr>
              <a:t>根据表格数据绘制</a:t>
            </a:r>
            <a:r>
              <a:rPr lang="en-US" sz="2400" i="1">
                <a:latin typeface="Times New Roman" panose="02020603050405020304" pitchFamily="18" charset="0"/>
                <a:ea typeface="宋体" panose="02010600030101010101" pitchFamily="2" charset="-122"/>
                <a:cs typeface="Times New Roman" panose="02020603050405020304" pitchFamily="18" charset="0"/>
              </a:rPr>
              <a:t>U</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zh-CN" sz="2400">
                <a:latin typeface="Times New Roman" panose="02020603050405020304" pitchFamily="18" charset="0"/>
                <a:ea typeface="宋体" panose="02010600030101010101" pitchFamily="2" charset="-122"/>
                <a:cs typeface="Times New Roman" panose="02020603050405020304" pitchFamily="18" charset="0"/>
              </a:rPr>
              <a:t>图像</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先标点，然后用光滑曲线连接</a:t>
            </a:r>
            <a:r>
              <a:rPr lang="en-US" sz="2400">
                <a:latin typeface="Times New Roman" panose="02020603050405020304" pitchFamily="18" charset="0"/>
                <a:ea typeface="宋体" panose="02010600030101010101" pitchFamily="2" charset="-122"/>
                <a:cs typeface="Times New Roman" panose="02020603050405020304" pitchFamily="18" charset="0"/>
              </a:rPr>
              <a:t>)14.  </a:t>
            </a:r>
            <a:r>
              <a:rPr lang="zh-CN" sz="2400">
                <a:latin typeface="Times New Roman" panose="02020603050405020304" pitchFamily="18" charset="0"/>
                <a:ea typeface="宋体" panose="02010600030101010101" pitchFamily="2" charset="-122"/>
                <a:cs typeface="Times New Roman" panose="02020603050405020304" pitchFamily="18" charset="0"/>
              </a:rPr>
              <a:t>根据表格数据、电表示数、图像计算电功率</a:t>
            </a:r>
            <a:r>
              <a:rPr lang="en-US" sz="2400">
                <a:latin typeface="Times New Roman" panose="02020603050405020304" pitchFamily="18" charset="0"/>
                <a:ea typeface="宋体" panose="02010600030101010101" pitchFamily="2" charset="-122"/>
                <a:cs typeface="Times New Roman" panose="02020603050405020304" pitchFamily="18" charset="0"/>
              </a:rPr>
              <a:t>[2019.24(3)</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2016.25(5)</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2015.22</a:t>
            </a:r>
            <a:r>
              <a:rPr lang="zh-CN" sz="2400">
                <a:latin typeface="黑体" panose="02010609060101010101" pitchFamily="49" charset="-122"/>
                <a:ea typeface="黑体" panose="02010609060101010101" pitchFamily="49" charset="-122"/>
                <a:cs typeface="Times New Roman" panose="02020603050405020304" pitchFamily="18" charset="0"/>
              </a:rPr>
              <a:t>【实验步骤】</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第</a:t>
            </a:r>
            <a:r>
              <a:rPr lang="en-US" sz="2400">
                <a:latin typeface="Times New Roman" panose="02020603050405020304" pitchFamily="18" charset="0"/>
                <a:ea typeface="宋体" panose="02010600030101010101" pitchFamily="2" charset="-122"/>
                <a:cs typeface="Times New Roman" panose="02020603050405020304" pitchFamily="18" charset="0"/>
              </a:rPr>
              <a:t>3</a:t>
            </a:r>
            <a:r>
              <a:rPr lang="zh-CN" sz="2400">
                <a:latin typeface="Times New Roman" panose="02020603050405020304" pitchFamily="18" charset="0"/>
                <a:ea typeface="宋体" panose="02010600030101010101" pitchFamily="2" charset="-122"/>
                <a:cs typeface="Times New Roman" panose="02020603050405020304" pitchFamily="18" charset="0"/>
              </a:rPr>
              <a:t>空，</a:t>
            </a:r>
            <a:r>
              <a:rPr lang="en-US" sz="2400">
                <a:latin typeface="Times New Roman" panose="02020603050405020304" pitchFamily="18" charset="0"/>
                <a:ea typeface="宋体" panose="02010600030101010101" pitchFamily="2" charset="-122"/>
                <a:cs typeface="Times New Roman" panose="02020603050405020304" pitchFamily="18" charset="0"/>
              </a:rPr>
              <a:t>2014.21(3)]15.  </a:t>
            </a:r>
            <a:r>
              <a:rPr lang="zh-CN" sz="2400">
                <a:latin typeface="Times New Roman" panose="02020603050405020304" pitchFamily="18" charset="0"/>
                <a:ea typeface="宋体" panose="02010600030101010101" pitchFamily="2" charset="-122"/>
                <a:cs typeface="Times New Roman" panose="02020603050405020304" pitchFamily="18" charset="0"/>
              </a:rPr>
              <a:t>分析图像或表格总结结论</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电功率与电压的关系、实际功率与灯泡亮暗的关系</a:t>
            </a:r>
            <a:r>
              <a:rPr lang="en-US" sz="2400">
                <a:latin typeface="Times New Roman" panose="02020603050405020304" pitchFamily="18" charset="0"/>
                <a:ea typeface="宋体" panose="02010600030101010101" pitchFamily="2" charset="-122"/>
                <a:cs typeface="Times New Roman" panose="02020603050405020304" pitchFamily="18" charset="0"/>
              </a:rPr>
              <a:t>)[2019.24(3)]</a:t>
            </a:r>
            <a:endParaRPr lang="en-US" sz="2400">
              <a:latin typeface="黑体" panose="02010609060101010101" pitchFamily="49" charset="-122"/>
              <a:ea typeface="黑体" panose="02010609060101010101" pitchFamily="49" charset="-122"/>
              <a:cs typeface="Times New Roman" panose="02020603050405020304" pitchFamily="18" charset="0"/>
            </a:endParaRPr>
          </a:p>
          <a:p>
            <a:pPr indent="0" fontAlgn="auto">
              <a:lnSpc>
                <a:spcPct val="150000"/>
              </a:lnSpc>
            </a:pPr>
            <a:r>
              <a:rPr lang="en-US" sz="2400">
                <a:latin typeface="Times New Roman" panose="02020603050405020304" pitchFamily="18" charset="0"/>
                <a:ea typeface="宋体" panose="02010600030101010101" pitchFamily="2" charset="-122"/>
                <a:cs typeface="Times New Roman" panose="02020603050405020304" pitchFamily="18" charset="0"/>
              </a:rPr>
              <a:t>16. </a:t>
            </a:r>
            <a:r>
              <a:rPr lang="zh-CN" sz="2400">
                <a:latin typeface="Times New Roman" panose="02020603050405020304" pitchFamily="18" charset="0"/>
                <a:ea typeface="宋体" panose="02010600030101010101" pitchFamily="2" charset="-122"/>
                <a:cs typeface="Times New Roman" panose="02020603050405020304" pitchFamily="18" charset="0"/>
              </a:rPr>
              <a:t>灯泡的</a:t>
            </a:r>
            <a:r>
              <a:rPr lang="en-US" sz="2400" i="1">
                <a:latin typeface="Times New Roman" panose="02020603050405020304" pitchFamily="18" charset="0"/>
                <a:ea typeface="宋体" panose="02010600030101010101" pitchFamily="2" charset="-122"/>
                <a:cs typeface="Times New Roman" panose="02020603050405020304" pitchFamily="18" charset="0"/>
              </a:rPr>
              <a:t>U</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i="1">
                <a:latin typeface="Times New Roman" panose="02020603050405020304" pitchFamily="18" charset="0"/>
                <a:ea typeface="宋体" panose="02010600030101010101" pitchFamily="2" charset="-122"/>
                <a:cs typeface="Times New Roman" panose="02020603050405020304" pitchFamily="18" charset="0"/>
              </a:rPr>
              <a:t>I</a:t>
            </a:r>
            <a:r>
              <a:rPr lang="zh-CN" sz="2400">
                <a:latin typeface="Times New Roman" panose="02020603050405020304" pitchFamily="18" charset="0"/>
                <a:ea typeface="宋体" panose="02010600030101010101" pitchFamily="2" charset="-122"/>
                <a:cs typeface="Times New Roman" panose="02020603050405020304" pitchFamily="18" charset="0"/>
              </a:rPr>
              <a:t>图像是曲线的原因</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灯丝电阻受</a:t>
            </a:r>
            <a:r>
              <a:rPr lang="en-US" sz="2400">
                <a:latin typeface="Times New Roman" panose="02020603050405020304" pitchFamily="18" charset="0"/>
                <a:ea typeface="宋体" panose="02010600030101010101" pitchFamily="2" charset="-122"/>
                <a:cs typeface="Times New Roman" panose="02020603050405020304" pitchFamily="18" charset="0"/>
              </a:rPr>
              <a:t>______</a:t>
            </a:r>
            <a:r>
              <a:rPr lang="zh-CN" sz="2400">
                <a:latin typeface="Times New Roman" panose="02020603050405020304" pitchFamily="18" charset="0"/>
                <a:ea typeface="宋体" panose="02010600030101010101" pitchFamily="2" charset="-122"/>
                <a:cs typeface="Times New Roman" panose="02020603050405020304" pitchFamily="18" charset="0"/>
              </a:rPr>
              <a:t>影响</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a:latin typeface="黑体" panose="02010609060101010101" pitchFamily="49" charset="-122"/>
                <a:ea typeface="黑体" panose="02010609060101010101" pitchFamily="49" charset="-122"/>
                <a:cs typeface="Times New Roman" panose="02020603050405020304" pitchFamily="18" charset="0"/>
                <a:sym typeface="+mn-ea"/>
              </a:rPr>
              <a:t>【交流与反思】</a:t>
            </a:r>
            <a:r>
              <a:rPr lang="en-US" sz="2400">
                <a:latin typeface="Times New Roman" panose="02020603050405020304" pitchFamily="18" charset="0"/>
                <a:ea typeface="宋体" panose="02010600030101010101" pitchFamily="2" charset="-122"/>
                <a:cs typeface="Times New Roman" panose="02020603050405020304" pitchFamily="18" charset="0"/>
              </a:rPr>
              <a:t>17.  </a:t>
            </a:r>
            <a:r>
              <a:rPr lang="zh-CN" sz="2400">
                <a:latin typeface="Times New Roman" panose="02020603050405020304" pitchFamily="18" charset="0"/>
                <a:ea typeface="宋体" panose="02010600030101010101" pitchFamily="2" charset="-122"/>
                <a:cs typeface="Times New Roman" panose="02020603050405020304" pitchFamily="18" charset="0"/>
              </a:rPr>
              <a:t>实验中无论怎样移动滑片，电压表示数都无法达到小灯泡的额定电压的原因及改进措施</a:t>
            </a:r>
            <a:r>
              <a:rPr lang="en-US" sz="2400">
                <a:latin typeface="Times New Roman" panose="02020603050405020304" pitchFamily="18" charset="0"/>
                <a:ea typeface="宋体" panose="02010600030101010101" pitchFamily="2" charset="-122"/>
                <a:cs typeface="Times New Roman" panose="02020603050405020304" pitchFamily="18" charset="0"/>
              </a:rPr>
              <a:t>[2016.25</a:t>
            </a:r>
            <a:r>
              <a:rPr lang="zh-CN" sz="2400">
                <a:latin typeface="Times New Roman" panose="02020603050405020304" pitchFamily="18" charset="0"/>
                <a:ea typeface="宋体" panose="02010600030101010101" pitchFamily="2" charset="-122"/>
                <a:cs typeface="Times New Roman" panose="02020603050405020304" pitchFamily="18" charset="0"/>
              </a:rPr>
              <a:t>【设计实验与制定计划】</a:t>
            </a:r>
            <a:r>
              <a:rPr lang="en-US" sz="2400">
                <a:latin typeface="Times New Roman" panose="02020603050405020304" pitchFamily="18" charset="0"/>
                <a:ea typeface="宋体" panose="02010600030101010101" pitchFamily="2" charset="-122"/>
                <a:cs typeface="Times New Roman" panose="02020603050405020304" pitchFamily="18" charset="0"/>
              </a:rPr>
              <a:t>(4)</a:t>
            </a:r>
            <a:r>
              <a:rPr lang="en-US" sz="240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sp>
        <p:nvSpPr>
          <p:cNvPr id="2" name="文本框 1"/>
          <p:cNvSpPr txBox="1"/>
          <p:nvPr/>
        </p:nvSpPr>
        <p:spPr>
          <a:xfrm>
            <a:off x="6788150" y="4168775"/>
            <a:ext cx="963930" cy="460375"/>
          </a:xfrm>
          <a:prstGeom prst="rect">
            <a:avLst/>
          </a:prstGeom>
          <a:noFill/>
          <a:ln w="9525">
            <a:noFill/>
          </a:ln>
        </p:spPr>
        <p:txBody>
          <a:bodyPr wrap="square">
            <a:spAutoFit/>
          </a:bodyPr>
          <a:p>
            <a:pPr indent="0"/>
            <a:r>
              <a:rPr lang="zh-CN" sz="2400" b="0">
                <a:solidFill>
                  <a:srgbClr val="FF0000"/>
                </a:solidFill>
                <a:ea typeface="宋体" panose="02010600030101010101" pitchFamily="2" charset="-122"/>
              </a:rPr>
              <a:t>温度</a:t>
            </a:r>
            <a:endParaRPr lang="zh-CN" altLang="en-US" sz="2400" b="0">
              <a:solidFill>
                <a:srgbClr val="FF0000"/>
              </a:solidFill>
              <a:ea typeface="宋体" panose="02010600030101010101" pitchFamily="2"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614045" y="894715"/>
            <a:ext cx="11307445" cy="5259070"/>
          </a:xfrm>
          <a:prstGeom prst="rect">
            <a:avLst/>
          </a:prstGeom>
          <a:noFill/>
          <a:ln w="9525">
            <a:noFill/>
          </a:ln>
        </p:spPr>
        <p:txBody>
          <a:bodyPr wrap="square">
            <a:spAutoFit/>
          </a:bodyPr>
          <a:p>
            <a:pPr indent="0" fontAlgn="auto">
              <a:lnSpc>
                <a:spcPct val="14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18. 不能用多次测量求出电功率的平均值作为小灯泡的额定功率的原因(电压改变，功率也改变) </a:t>
            </a:r>
            <a:endParaRPr 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en-US" sz="2400">
                <a:latin typeface="Times New Roman" panose="02020603050405020304" pitchFamily="18" charset="0"/>
                <a:ea typeface="宋体" panose="02010600030101010101" pitchFamily="2" charset="-122"/>
                <a:cs typeface="Times New Roman" panose="02020603050405020304" pitchFamily="18" charset="0"/>
              </a:rPr>
              <a:t>19. </a:t>
            </a:r>
            <a:r>
              <a:rPr lang="zh-CN" sz="2400">
                <a:latin typeface="Times New Roman" panose="02020603050405020304" pitchFamily="18" charset="0"/>
                <a:ea typeface="宋体" panose="02010600030101010101" pitchFamily="2" charset="-122"/>
                <a:cs typeface="Times New Roman" panose="02020603050405020304" pitchFamily="18" charset="0"/>
              </a:rPr>
              <a:t>特殊方法测量小灯泡的电功率</a:t>
            </a:r>
            <a:r>
              <a:rPr lang="en-US" sz="2400">
                <a:latin typeface="Times New Roman" panose="02020603050405020304" pitchFamily="18" charset="0"/>
                <a:ea typeface="宋体" panose="02010600030101010101" pitchFamily="2" charset="-122"/>
                <a:cs typeface="Times New Roman" panose="02020603050405020304" pitchFamily="18" charset="0"/>
              </a:rPr>
              <a:t>(1)</a:t>
            </a:r>
            <a:r>
              <a:rPr lang="zh-CN" sz="2400">
                <a:latin typeface="Times New Roman" panose="02020603050405020304" pitchFamily="18" charset="0"/>
                <a:ea typeface="宋体" panose="02010600030101010101" pitchFamily="2" charset="-122"/>
                <a:cs typeface="Times New Roman" panose="02020603050405020304" pitchFamily="18" charset="0"/>
              </a:rPr>
              <a:t>缺电流表</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已知小灯泡的额定电压为</a:t>
            </a:r>
            <a:r>
              <a:rPr lang="en-US" sz="2400" i="1">
                <a:latin typeface="Times New Roman" panose="02020603050405020304" pitchFamily="18" charset="0"/>
                <a:ea typeface="宋体" panose="02010600030101010101" pitchFamily="2" charset="-122"/>
                <a:cs typeface="Times New Roman" panose="02020603050405020304" pitchFamily="18" charset="0"/>
              </a:rPr>
              <a:t>U</a:t>
            </a:r>
            <a:r>
              <a:rPr lang="zh-CN" sz="2400" baseline="-25000">
                <a:latin typeface="Times New Roman" panose="02020603050405020304" pitchFamily="18" charset="0"/>
                <a:ea typeface="宋体" panose="02010600030101010101" pitchFamily="2" charset="-122"/>
                <a:cs typeface="Times New Roman" panose="02020603050405020304" pitchFamily="18" charset="0"/>
              </a:rPr>
              <a:t>额</a:t>
            </a:r>
            <a:r>
              <a:rPr lang="en-US" sz="2400">
                <a:latin typeface="Times New Roman" panose="02020603050405020304" pitchFamily="18" charset="0"/>
                <a:ea typeface="宋体" panose="02010600030101010101" pitchFamily="2" charset="-122"/>
                <a:cs typeface="Times New Roman" panose="02020603050405020304" pitchFamily="18" charset="0"/>
              </a:rPr>
              <a:t>)</a:t>
            </a:r>
            <a:r>
              <a:rPr lang="zh-CN" sz="2400">
                <a:latin typeface="Times New Roman" panose="02020603050405020304" pitchFamily="18" charset="0"/>
                <a:ea typeface="宋体" panose="02010600030101010101" pitchFamily="2" charset="-122"/>
                <a:cs typeface="Times New Roman" panose="02020603050405020304" pitchFamily="18" charset="0"/>
              </a:rPr>
              <a:t>：</a:t>
            </a:r>
            <a:r>
              <a:rPr lang="en-US" sz="2400">
                <a:latin typeface="Times New Roman" panose="02020603050405020304" pitchFamily="18" charset="0"/>
                <a:ea typeface="宋体" panose="02010600030101010101" pitchFamily="2" charset="-122"/>
                <a:cs typeface="Times New Roman" panose="02020603050405020304" pitchFamily="18" charset="0"/>
              </a:rPr>
              <a:t>A. </a:t>
            </a:r>
            <a:r>
              <a:rPr lang="zh-CN" sz="2400">
                <a:latin typeface="Times New Roman" panose="02020603050405020304" pitchFamily="18" charset="0"/>
                <a:ea typeface="宋体" panose="02010600030101010101" pitchFamily="2" charset="-122"/>
                <a:cs typeface="Times New Roman" panose="02020603050405020304" pitchFamily="18" charset="0"/>
              </a:rPr>
              <a:t>用已知阻值为</a:t>
            </a:r>
            <a:r>
              <a:rPr lang="en-US" sz="2400" i="1">
                <a:latin typeface="Times New Roman" panose="02020603050405020304" pitchFamily="18" charset="0"/>
                <a:ea typeface="宋体" panose="02010600030101010101" pitchFamily="2" charset="-122"/>
                <a:cs typeface="Times New Roman" panose="02020603050405020304" pitchFamily="18" charset="0"/>
              </a:rPr>
              <a:t>R</a:t>
            </a:r>
            <a:r>
              <a:rPr lang="en-US" sz="2400" baseline="-25000">
                <a:latin typeface="Times New Roman" panose="02020603050405020304" pitchFamily="18" charset="0"/>
                <a:ea typeface="宋体" panose="02010600030101010101" pitchFamily="2" charset="-122"/>
                <a:cs typeface="Times New Roman" panose="02020603050405020304" pitchFamily="18" charset="0"/>
              </a:rPr>
              <a:t>0</a:t>
            </a:r>
            <a:r>
              <a:rPr lang="zh-CN" sz="2400">
                <a:latin typeface="Times New Roman" panose="02020603050405020304" pitchFamily="18" charset="0"/>
                <a:ea typeface="宋体" panose="02010600030101010101" pitchFamily="2" charset="-122"/>
                <a:cs typeface="Times New Roman" panose="02020603050405020304" pitchFamily="18" charset="0"/>
              </a:rPr>
              <a:t>的定值电阻进行实验实验电路图：</a:t>
            </a:r>
            <a:endParaRPr lang="zh-CN"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zh-CN" altLang="en-US" sz="2400">
                <a:latin typeface="黑体" panose="02010609060101010101" pitchFamily="49" charset="-122"/>
                <a:ea typeface="黑体" panose="02010609060101010101" pitchFamily="49" charset="-122"/>
                <a:cs typeface="Times New Roman" panose="02020603050405020304" pitchFamily="18" charset="0"/>
              </a:rPr>
              <a:t>实验步骤</a:t>
            </a:r>
            <a:r>
              <a:rPr lang="zh-CN" altLang="en-US" sz="2400">
                <a:latin typeface="Times New Roman" panose="02020603050405020304" pitchFamily="18" charset="0"/>
                <a:ea typeface="宋体" panose="02010600030101010101" pitchFamily="2" charset="-122"/>
                <a:cs typeface="Times New Roman" panose="02020603050405020304" pitchFamily="18" charset="0"/>
              </a:rPr>
              <a:t>：①闭合开关S、S</a:t>
            </a:r>
            <a:r>
              <a:rPr lang="zh-CN" alt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a:latin typeface="Times New Roman" panose="02020603050405020304" pitchFamily="18" charset="0"/>
                <a:ea typeface="宋体" panose="02010600030101010101" pitchFamily="2" charset="-122"/>
                <a:cs typeface="Times New Roman" panose="02020603050405020304" pitchFamily="18" charset="0"/>
              </a:rPr>
              <a:t>，断开开关S</a:t>
            </a:r>
            <a:r>
              <a:rPr lang="zh-CN" alt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a:latin typeface="Times New Roman" panose="02020603050405020304" pitchFamily="18" charset="0"/>
                <a:ea typeface="宋体" panose="02010600030101010101" pitchFamily="2" charset="-122"/>
                <a:cs typeface="Times New Roman" panose="02020603050405020304" pitchFamily="18" charset="0"/>
              </a:rPr>
              <a:t>，调节滑动变阻器滑片P，使电压表示数</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为U额；</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rPr>
              <a:t>②断开开关S</a:t>
            </a:r>
            <a:r>
              <a:rPr lang="zh-CN" altLang="en-US" sz="2400" baseline="-25000">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a:latin typeface="Times New Roman" panose="02020603050405020304" pitchFamily="18" charset="0"/>
                <a:ea typeface="宋体" panose="02010600030101010101" pitchFamily="2" charset="-122"/>
                <a:cs typeface="Times New Roman" panose="02020603050405020304" pitchFamily="18" charset="0"/>
              </a:rPr>
              <a:t>，闭合开关S、S</a:t>
            </a:r>
            <a:r>
              <a:rPr lang="zh-CN" altLang="en-US" sz="2400" baseline="-2500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a:latin typeface="Times New Roman" panose="02020603050405020304" pitchFamily="18" charset="0"/>
                <a:ea typeface="宋体" panose="02010600030101010101" pitchFamily="2" charset="-122"/>
                <a:cs typeface="Times New Roman" panose="02020603050405020304" pitchFamily="18" charset="0"/>
              </a:rPr>
              <a:t>，保持滑片位置不变，读出电压表示数为U；</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40000"/>
              </a:lnSpc>
            </a:pPr>
            <a:r>
              <a:rPr lang="zh-CN" altLang="en-US" sz="2400">
                <a:latin typeface="黑体" panose="02010609060101010101" pitchFamily="49" charset="-122"/>
                <a:ea typeface="黑体" panose="02010609060101010101" pitchFamily="49" charset="-122"/>
                <a:cs typeface="Times New Roman" panose="02020603050405020304" pitchFamily="18" charset="0"/>
              </a:rPr>
              <a:t>表达式</a:t>
            </a:r>
            <a:r>
              <a:rPr lang="zh-CN" altLang="en-US" sz="2400">
                <a:latin typeface="Times New Roman" panose="02020603050405020304" pitchFamily="18" charset="0"/>
                <a:ea typeface="宋体" panose="02010600030101010101" pitchFamily="2" charset="-122"/>
                <a:cs typeface="Times New Roman" panose="02020603050405020304" pitchFamily="18" charset="0"/>
              </a:rPr>
              <a:t>：小灯泡正常发光时的电阻R</a:t>
            </a:r>
            <a:r>
              <a:rPr lang="zh-CN" altLang="en-US" sz="2400" baseline="-25000">
                <a:latin typeface="Times New Roman" panose="02020603050405020304" pitchFamily="18" charset="0"/>
                <a:ea typeface="宋体" panose="02010600030101010101" pitchFamily="2" charset="-122"/>
                <a:cs typeface="Times New Roman" panose="02020603050405020304" pitchFamily="18" charset="0"/>
              </a:rPr>
              <a:t>L</a:t>
            </a:r>
            <a:r>
              <a:rPr lang="zh-CN" altLang="en-US" sz="2400">
                <a:latin typeface="Times New Roman" panose="02020603050405020304" pitchFamily="18" charset="0"/>
                <a:ea typeface="宋体" panose="02010600030101010101" pitchFamily="2" charset="-122"/>
                <a:cs typeface="Times New Roman" panose="02020603050405020304" pitchFamily="18" charset="0"/>
              </a:rPr>
              <a:t>＝ ________，小灯泡的额定功率P</a:t>
            </a:r>
            <a:r>
              <a:rPr lang="zh-CN" altLang="en-US" sz="2400" baseline="-25000">
                <a:latin typeface="Times New Roman" panose="02020603050405020304" pitchFamily="18" charset="0"/>
                <a:ea typeface="宋体" panose="02010600030101010101" pitchFamily="2" charset="-122"/>
                <a:cs typeface="Times New Roman" panose="02020603050405020304" pitchFamily="18" charset="0"/>
              </a:rPr>
              <a:t>额</a:t>
            </a:r>
            <a:r>
              <a:rPr lang="zh-CN" altLang="en-US" sz="2400">
                <a:latin typeface="Times New Roman" panose="02020603050405020304" pitchFamily="18" charset="0"/>
                <a:ea typeface="宋体" panose="02010600030101010101" pitchFamily="2" charset="-122"/>
                <a:cs typeface="Times New Roman" panose="02020603050405020304" pitchFamily="18" charset="0"/>
              </a:rPr>
              <a:t>＝_____．</a:t>
            </a:r>
            <a:endParaRPr lang="zh-CN" altLang="en-US" sz="240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253" descr="C:\Documents and Settings\Administrator\桌面\江西物理(JK)\A114.TIF"/>
          <p:cNvPicPr>
            <a:picLocks noChangeAspect="1"/>
          </p:cNvPicPr>
          <p:nvPr/>
        </p:nvPicPr>
        <p:blipFill>
          <a:blip r:embed="rId1" r:link="rId2"/>
          <a:stretch>
            <a:fillRect/>
          </a:stretch>
        </p:blipFill>
        <p:spPr>
          <a:xfrm>
            <a:off x="8307705" y="1701800"/>
            <a:ext cx="2230755" cy="2045970"/>
          </a:xfrm>
          <a:prstGeom prst="rect">
            <a:avLst/>
          </a:prstGeom>
          <a:noFill/>
          <a:ln w="9525">
            <a:noFill/>
          </a:ln>
        </p:spPr>
      </p:pic>
      <p:graphicFrame>
        <p:nvGraphicFramePr>
          <p:cNvPr id="6" name="对象 5">
            <a:hlinkClick r:id="" action="ppaction://ole?verb="/>
          </p:cNvPr>
          <p:cNvGraphicFramePr>
            <a:graphicFrameLocks noChangeAspect="1"/>
          </p:cNvGraphicFramePr>
          <p:nvPr/>
        </p:nvGraphicFramePr>
        <p:xfrm>
          <a:off x="6245225" y="5427345"/>
          <a:ext cx="815975" cy="624205"/>
        </p:xfrm>
        <a:graphic>
          <a:graphicData uri="http://schemas.openxmlformats.org/presentationml/2006/ole">
            <mc:AlternateContent xmlns:mc="http://schemas.openxmlformats.org/markup-compatibility/2006">
              <mc:Choice xmlns:v="urn:schemas-microsoft-com:vml" Requires="v">
                <p:oleObj spid="_x0000_s7" name="" r:id="rId3" imgW="596900" imgH="457200" progId="Equation.DSMT4">
                  <p:embed/>
                </p:oleObj>
              </mc:Choice>
              <mc:Fallback>
                <p:oleObj name="" r:id="rId3" imgW="596900" imgH="457200" progId="Equation.DSMT4">
                  <p:embed/>
                  <p:pic>
                    <p:nvPicPr>
                      <p:cNvPr id="0" name="图片 3072"/>
                      <p:cNvPicPr/>
                      <p:nvPr/>
                    </p:nvPicPr>
                    <p:blipFill>
                      <a:blip r:embed="rId4"/>
                      <a:stretch>
                        <a:fillRect/>
                      </a:stretch>
                    </p:blipFill>
                    <p:spPr>
                      <a:xfrm>
                        <a:off x="6245225" y="5427345"/>
                        <a:ext cx="815975" cy="624205"/>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10538460" y="5426710"/>
          <a:ext cx="1042670" cy="607060"/>
        </p:xfrm>
        <a:graphic>
          <a:graphicData uri="http://schemas.openxmlformats.org/presentationml/2006/ole">
            <mc:AlternateContent xmlns:mc="http://schemas.openxmlformats.org/markup-compatibility/2006">
              <mc:Choice xmlns:v="urn:schemas-microsoft-com:vml" Requires="v">
                <p:oleObj spid="_x0000_s4" name="" r:id="rId5" imgW="762000" imgH="444500" progId="Equation.DSMT4">
                  <p:embed/>
                </p:oleObj>
              </mc:Choice>
              <mc:Fallback>
                <p:oleObj name="" r:id="rId5" imgW="762000" imgH="444500" progId="Equation.DSMT4">
                  <p:embed/>
                  <p:pic>
                    <p:nvPicPr>
                      <p:cNvPr id="0" name="图片 3072"/>
                      <p:cNvPicPr/>
                      <p:nvPr/>
                    </p:nvPicPr>
                    <p:blipFill>
                      <a:blip r:embed="rId6"/>
                      <a:stretch>
                        <a:fillRect/>
                      </a:stretch>
                    </p:blipFill>
                    <p:spPr>
                      <a:xfrm>
                        <a:off x="10538460" y="5426710"/>
                        <a:ext cx="1042670" cy="607060"/>
                      </a:xfrm>
                      <a:prstGeom prst="rect">
                        <a:avLst/>
                      </a:prstGeom>
                    </p:spPr>
                  </p:pic>
                </p:oleObj>
              </mc:Fallback>
            </mc:AlternateContent>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83590" y="1283970"/>
            <a:ext cx="7405370" cy="4523105"/>
          </a:xfrm>
          <a:prstGeom prst="rect">
            <a:avLst/>
          </a:prstGeom>
          <a:noFill/>
          <a:ln w="9525">
            <a:noFill/>
          </a:ln>
        </p:spPr>
        <p:txBody>
          <a:bodyPr wrap="square">
            <a:spAutoFit/>
          </a:bodyPr>
          <a:p>
            <a:pPr indent="0" fontAlgn="auto">
              <a:lnSpc>
                <a:spcPct val="150000"/>
              </a:lnSpc>
            </a:pP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B.  添加一个最大阻值为R</a:t>
            </a:r>
            <a:r>
              <a:rPr lang="zh-CN" alt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0</a:t>
            </a: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的滑动变阻器R</a:t>
            </a:r>
            <a:r>
              <a:rPr lang="zh-CN" altLang="en-US" sz="2400" baseline="-25000">
                <a:latin typeface="Times New Roman" panose="02020603050405020304" pitchFamily="18" charset="0"/>
                <a:ea typeface="宋体" panose="02010600030101010101" pitchFamily="2" charset="-122"/>
                <a:cs typeface="Times New Roman" panose="02020603050405020304" pitchFamily="18" charset="0"/>
                <a:sym typeface="+mn-ea"/>
              </a:rPr>
              <a:t>2</a:t>
            </a: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进行实验</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sz="2400" b="0">
                <a:latin typeface="Times New Roman" panose="02020603050405020304" pitchFamily="18" charset="0"/>
                <a:ea typeface="宋体" panose="02010600030101010101" pitchFamily="2" charset="-122"/>
                <a:cs typeface="Times New Roman" panose="02020603050405020304" pitchFamily="18" charset="0"/>
              </a:rPr>
              <a:t>实验电路图：</a:t>
            </a:r>
            <a:endParaRPr lang="zh-CN"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b="0">
                <a:latin typeface="黑体" panose="02010609060101010101" pitchFamily="49" charset="-122"/>
                <a:ea typeface="黑体" panose="02010609060101010101" pitchFamily="49" charset="-122"/>
                <a:cs typeface="Times New Roman" panose="02020603050405020304" pitchFamily="18" charset="0"/>
              </a:rPr>
              <a:t>实验步骤</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：①将滑动变阻器</a:t>
            </a:r>
            <a:r>
              <a:rPr lang="zh-CN" altLang="en-US" sz="2400" b="0" i="1">
                <a:latin typeface="Times New Roman" panose="02020603050405020304" pitchFamily="18" charset="0"/>
                <a:ea typeface="宋体" panose="02010600030101010101" pitchFamily="2" charset="-122"/>
                <a:cs typeface="Times New Roman" panose="02020603050405020304" pitchFamily="18" charset="0"/>
              </a:rPr>
              <a:t>R</a:t>
            </a:r>
            <a:r>
              <a:rPr lang="zh-CN" alt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的滑片移至</a:t>
            </a:r>
            <a:r>
              <a:rPr lang="zh-CN" altLang="en-US" sz="2400" b="0" i="1">
                <a:latin typeface="Times New Roman" panose="02020603050405020304" pitchFamily="18" charset="0"/>
                <a:ea typeface="宋体" panose="02010600030101010101" pitchFamily="2" charset="-122"/>
                <a:cs typeface="Times New Roman" panose="02020603050405020304" pitchFamily="18" charset="0"/>
              </a:rPr>
              <a:t>a</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端，调节</a:t>
            </a:r>
            <a:r>
              <a:rPr lang="zh-CN" altLang="en-US" sz="2400" b="0" i="1">
                <a:latin typeface="Times New Roman" panose="02020603050405020304" pitchFamily="18" charset="0"/>
                <a:ea typeface="宋体" panose="02010600030101010101" pitchFamily="2" charset="-122"/>
                <a:cs typeface="Times New Roman" panose="02020603050405020304" pitchFamily="18" charset="0"/>
              </a:rPr>
              <a:t>R</a:t>
            </a:r>
            <a:r>
              <a:rPr lang="zh-CN" alt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的滑片位置，使电压表示数为</a:t>
            </a:r>
            <a:r>
              <a:rPr lang="zh-CN" altLang="en-US" sz="2400" b="0" i="1">
                <a:latin typeface="Times New Roman" panose="02020603050405020304" pitchFamily="18" charset="0"/>
                <a:ea typeface="宋体" panose="02010600030101010101" pitchFamily="2" charset="-122"/>
                <a:cs typeface="Times New Roman" panose="02020603050405020304" pitchFamily="18" charset="0"/>
              </a:rPr>
              <a:t>U</a:t>
            </a:r>
            <a:r>
              <a:rPr lang="zh-CN" altLang="en-US" sz="2400" b="0" baseline="-25000">
                <a:latin typeface="Times New Roman" panose="02020603050405020304" pitchFamily="18" charset="0"/>
                <a:ea typeface="宋体" panose="02010600030101010101" pitchFamily="2" charset="-122"/>
                <a:cs typeface="Times New Roman" panose="02020603050405020304" pitchFamily="18" charset="0"/>
              </a:rPr>
              <a:t>额</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b="0">
                <a:latin typeface="Times New Roman" panose="02020603050405020304" pitchFamily="18" charset="0"/>
                <a:ea typeface="宋体" panose="02010600030101010101" pitchFamily="2" charset="-122"/>
                <a:cs typeface="Times New Roman" panose="02020603050405020304" pitchFamily="18" charset="0"/>
              </a:rPr>
              <a:t>②保持</a:t>
            </a:r>
            <a:r>
              <a:rPr lang="zh-CN" altLang="en-US" sz="2400" b="0" i="1">
                <a:latin typeface="Times New Roman" panose="02020603050405020304" pitchFamily="18" charset="0"/>
                <a:ea typeface="宋体" panose="02010600030101010101" pitchFamily="2" charset="-122"/>
                <a:cs typeface="Times New Roman" panose="02020603050405020304" pitchFamily="18" charset="0"/>
              </a:rPr>
              <a:t>R</a:t>
            </a:r>
            <a:r>
              <a:rPr lang="zh-CN" altLang="en-US" sz="2400" b="0" baseline="-25000">
                <a:latin typeface="Times New Roman" panose="02020603050405020304" pitchFamily="18" charset="0"/>
                <a:ea typeface="宋体" panose="02010600030101010101" pitchFamily="2" charset="-122"/>
                <a:cs typeface="Times New Roman" panose="02020603050405020304" pitchFamily="18" charset="0"/>
              </a:rPr>
              <a:t>1</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滑片位置不变，将</a:t>
            </a:r>
            <a:r>
              <a:rPr lang="zh-CN" altLang="en-US" sz="2400" b="0" i="1">
                <a:latin typeface="Times New Roman" panose="02020603050405020304" pitchFamily="18" charset="0"/>
                <a:ea typeface="宋体" panose="02010600030101010101" pitchFamily="2" charset="-122"/>
                <a:cs typeface="Times New Roman" panose="02020603050405020304" pitchFamily="18" charset="0"/>
              </a:rPr>
              <a:t>R</a:t>
            </a:r>
            <a:r>
              <a:rPr lang="zh-CN" altLang="en-US" sz="2400" b="0" baseline="-25000">
                <a:latin typeface="Times New Roman" panose="02020603050405020304" pitchFamily="18" charset="0"/>
                <a:ea typeface="宋体" panose="02010600030101010101" pitchFamily="2" charset="-122"/>
                <a:cs typeface="Times New Roman" panose="02020603050405020304" pitchFamily="18" charset="0"/>
              </a:rPr>
              <a:t>2</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的滑片移至</a:t>
            </a:r>
            <a:r>
              <a:rPr lang="zh-CN" altLang="en-US" sz="2400" b="0" i="1">
                <a:latin typeface="Times New Roman" panose="02020603050405020304" pitchFamily="18" charset="0"/>
                <a:ea typeface="宋体" panose="02010600030101010101" pitchFamily="2" charset="-122"/>
                <a:cs typeface="Times New Roman" panose="02020603050405020304" pitchFamily="18" charset="0"/>
              </a:rPr>
              <a:t>b</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端，读出电压表示数为</a:t>
            </a:r>
            <a:r>
              <a:rPr lang="zh-CN" altLang="en-US" sz="2400" b="0" i="1">
                <a:latin typeface="Times New Roman" panose="02020603050405020304" pitchFamily="18" charset="0"/>
                <a:ea typeface="宋体" panose="02010600030101010101" pitchFamily="2" charset="-122"/>
                <a:cs typeface="Times New Roman" panose="02020603050405020304" pitchFamily="18" charset="0"/>
              </a:rPr>
              <a:t>U</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ct val="150000"/>
              </a:lnSpc>
            </a:pPr>
            <a:r>
              <a:rPr lang="zh-CN" altLang="en-US" sz="2400" b="0">
                <a:latin typeface="黑体" panose="02010609060101010101" pitchFamily="49" charset="-122"/>
                <a:ea typeface="黑体" panose="02010609060101010101" pitchFamily="49" charset="-122"/>
                <a:cs typeface="Times New Roman" panose="02020603050405020304" pitchFamily="18" charset="0"/>
              </a:rPr>
              <a:t>表达式</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：小灯泡正常发光时的电阻</a:t>
            </a:r>
            <a:r>
              <a:rPr lang="zh-CN" altLang="en-US" sz="2400" b="0" i="1">
                <a:latin typeface="Times New Roman" panose="02020603050405020304" pitchFamily="18" charset="0"/>
                <a:ea typeface="宋体" panose="02010600030101010101" pitchFamily="2" charset="-122"/>
                <a:cs typeface="Times New Roman" panose="02020603050405020304" pitchFamily="18" charset="0"/>
              </a:rPr>
              <a:t>R</a:t>
            </a:r>
            <a:r>
              <a:rPr lang="zh-CN" altLang="en-US" sz="2400" b="0" baseline="-25000">
                <a:latin typeface="Times New Roman" panose="02020603050405020304" pitchFamily="18" charset="0"/>
                <a:ea typeface="宋体" panose="02010600030101010101" pitchFamily="2" charset="-122"/>
                <a:cs typeface="Times New Roman" panose="02020603050405020304" pitchFamily="18" charset="0"/>
              </a:rPr>
              <a:t>L</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＝________，小灯泡的额定功率</a:t>
            </a:r>
            <a:r>
              <a:rPr lang="zh-CN" altLang="en-US" sz="2400" b="0" i="1">
                <a:latin typeface="Times New Roman" panose="02020603050405020304" pitchFamily="18" charset="0"/>
                <a:ea typeface="宋体" panose="02010600030101010101" pitchFamily="2" charset="-122"/>
                <a:cs typeface="Times New Roman" panose="02020603050405020304" pitchFamily="18" charset="0"/>
              </a:rPr>
              <a:t>P</a:t>
            </a:r>
            <a:r>
              <a:rPr lang="zh-CN" altLang="en-US" sz="2400" b="0" baseline="-25000">
                <a:latin typeface="Times New Roman" panose="02020603050405020304" pitchFamily="18" charset="0"/>
                <a:ea typeface="宋体" panose="02010600030101010101" pitchFamily="2" charset="-122"/>
                <a:cs typeface="Times New Roman" panose="02020603050405020304" pitchFamily="18" charset="0"/>
              </a:rPr>
              <a:t>额</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＝_____</a:t>
            </a:r>
            <a:r>
              <a:rPr lang="zh-CN" altLang="en-US" sz="2400">
                <a:latin typeface="Times New Roman" panose="02020603050405020304" pitchFamily="18" charset="0"/>
                <a:ea typeface="宋体" panose="02010600030101010101" pitchFamily="2" charset="-122"/>
                <a:cs typeface="Times New Roman" panose="02020603050405020304" pitchFamily="18" charset="0"/>
                <a:sym typeface="+mn-ea"/>
              </a:rPr>
              <a:t>____</a:t>
            </a:r>
            <a:r>
              <a:rPr lang="zh-CN" altLang="en-US" sz="2400" b="0">
                <a:latin typeface="Times New Roman" panose="02020603050405020304" pitchFamily="18" charset="0"/>
                <a:ea typeface="宋体" panose="02010600030101010101" pitchFamily="2" charset="-122"/>
                <a:cs typeface="Times New Roman" panose="02020603050405020304" pitchFamily="18" charset="0"/>
              </a:rPr>
              <a:t>___．</a:t>
            </a:r>
            <a:endParaRPr lang="zh-CN" altLang="en-US" sz="2400" b="0">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2" name="图片 1254" descr="C:\Documents and Settings\Administrator\桌面\江西物理(JK)\A115.TIF"/>
          <p:cNvPicPr>
            <a:picLocks noChangeAspect="1"/>
          </p:cNvPicPr>
          <p:nvPr/>
        </p:nvPicPr>
        <p:blipFill>
          <a:blip r:embed="rId1" r:link="rId2"/>
          <a:stretch>
            <a:fillRect/>
          </a:stretch>
        </p:blipFill>
        <p:spPr>
          <a:xfrm>
            <a:off x="8616315" y="2319655"/>
            <a:ext cx="2844165" cy="2429510"/>
          </a:xfrm>
          <a:prstGeom prst="rect">
            <a:avLst/>
          </a:prstGeom>
          <a:noFill/>
          <a:ln w="9525">
            <a:noFill/>
          </a:ln>
        </p:spPr>
      </p:pic>
      <p:graphicFrame>
        <p:nvGraphicFramePr>
          <p:cNvPr id="6" name="对象 5">
            <a:hlinkClick r:id="" action="ppaction://ole?verb="/>
          </p:cNvPr>
          <p:cNvGraphicFramePr>
            <a:graphicFrameLocks noChangeAspect="1"/>
          </p:cNvGraphicFramePr>
          <p:nvPr/>
        </p:nvGraphicFramePr>
        <p:xfrm>
          <a:off x="6227445" y="4499610"/>
          <a:ext cx="783590" cy="599440"/>
        </p:xfrm>
        <a:graphic>
          <a:graphicData uri="http://schemas.openxmlformats.org/presentationml/2006/ole">
            <mc:AlternateContent xmlns:mc="http://schemas.openxmlformats.org/markup-compatibility/2006">
              <mc:Choice xmlns:v="urn:schemas-microsoft-com:vml" Requires="v">
                <p:oleObj spid="_x0000_s7" name="" r:id="rId3" imgW="596900" imgH="457200" progId="Equation.DSMT4">
                  <p:embed/>
                </p:oleObj>
              </mc:Choice>
              <mc:Fallback>
                <p:oleObj name="" r:id="rId3" imgW="596900" imgH="457200" progId="Equation.DSMT4">
                  <p:embed/>
                  <p:pic>
                    <p:nvPicPr>
                      <p:cNvPr id="0" name="图片 3072"/>
                      <p:cNvPicPr/>
                      <p:nvPr/>
                    </p:nvPicPr>
                    <p:blipFill>
                      <a:blip r:embed="rId4"/>
                      <a:stretch>
                        <a:fillRect/>
                      </a:stretch>
                    </p:blipFill>
                    <p:spPr>
                      <a:xfrm>
                        <a:off x="6227445" y="4499610"/>
                        <a:ext cx="783590" cy="599440"/>
                      </a:xfrm>
                      <a:prstGeom prst="rect">
                        <a:avLst/>
                      </a:prstGeom>
                    </p:spPr>
                  </p:pic>
                </p:oleObj>
              </mc:Fallback>
            </mc:AlternateContent>
          </a:graphicData>
        </a:graphic>
      </p:graphicFrame>
      <p:graphicFrame>
        <p:nvGraphicFramePr>
          <p:cNvPr id="3" name="对象 2">
            <a:hlinkClick r:id="" action="ppaction://ole?verb="/>
          </p:cNvPr>
          <p:cNvGraphicFramePr>
            <a:graphicFrameLocks noChangeAspect="1"/>
          </p:cNvGraphicFramePr>
          <p:nvPr/>
        </p:nvGraphicFramePr>
        <p:xfrm>
          <a:off x="4018280" y="5038725"/>
          <a:ext cx="1135380" cy="615950"/>
        </p:xfrm>
        <a:graphic>
          <a:graphicData uri="http://schemas.openxmlformats.org/presentationml/2006/ole">
            <mc:AlternateContent xmlns:mc="http://schemas.openxmlformats.org/markup-compatibility/2006">
              <mc:Choice xmlns:v="urn:schemas-microsoft-com:vml" Requires="v">
                <p:oleObj spid="_x0000_s4" name="" r:id="rId5" imgW="889000" imgH="482600" progId="Equation.DSMT4">
                  <p:embed/>
                </p:oleObj>
              </mc:Choice>
              <mc:Fallback>
                <p:oleObj name="" r:id="rId5" imgW="889000" imgH="482600" progId="Equation.DSMT4">
                  <p:embed/>
                  <p:pic>
                    <p:nvPicPr>
                      <p:cNvPr id="0" name="图片 3072"/>
                      <p:cNvPicPr/>
                      <p:nvPr/>
                    </p:nvPicPr>
                    <p:blipFill>
                      <a:blip r:embed="rId6"/>
                      <a:stretch>
                        <a:fillRect/>
                      </a:stretch>
                    </p:blipFill>
                    <p:spPr>
                      <a:xfrm>
                        <a:off x="4018280" y="5038725"/>
                        <a:ext cx="1135380" cy="615950"/>
                      </a:xfrm>
                      <a:prstGeom prst="rect">
                        <a:avLst/>
                      </a:prstGeom>
                    </p:spPr>
                  </p:pic>
                </p:oleObj>
              </mc:Fallback>
            </mc:AlternateContent>
          </a:graphicData>
        </a:graphic>
      </p:graphicFrame>
    </p:spTree>
    <p:custDataLst>
      <p:tags r:id="rId7"/>
    </p:custDataLst>
  </p:cSld>
  <p:clrMapOvr>
    <a:masterClrMapping/>
  </p:clrMapOvr>
  <mc:AlternateContent xmlns:mc="http://schemas.openxmlformats.org/markup-compatibility/2006">
    <mc:Choice xmlns:p14="http://schemas.microsoft.com/office/powerpoint/2010/main" Requires="p14">
      <p:transition p14:dur="500">
        <p:split orient="vert"/>
      </p:transition>
    </mc:Choice>
    <mc:Fallback>
      <p:transition>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SLIDE_ITEM_CNT" val="4"/>
</p:tagLst>
</file>

<file path=ppt/tags/tag10.xml><?xml version="1.0" encoding="utf-8"?>
<p:tagLst xmlns:p="http://schemas.openxmlformats.org/presentationml/2006/main">
  <p:tag name="KSO_WM_SLIDE_ITEM_CNT" val="1"/>
  <p:tag name="KSO_WM_SLIDE_MODEL_TYPE" val="timeline"/>
</p:tagLst>
</file>

<file path=ppt/tags/tag11.xml><?xml version="1.0" encoding="utf-8"?>
<p:tagLst xmlns:p="http://schemas.openxmlformats.org/presentationml/2006/main">
  <p:tag name="KSO_WM_SLIDE_ITEM_CNT" val="1"/>
  <p:tag name="KSO_WM_SLIDE_MODEL_TYPE" val="timeline"/>
</p:tagLst>
</file>

<file path=ppt/tags/tag12.xml><?xml version="1.0" encoding="utf-8"?>
<p:tagLst xmlns:p="http://schemas.openxmlformats.org/presentationml/2006/main">
  <p:tag name="KSO_WM_SLIDE_ITEM_CNT" val="1"/>
  <p:tag name="KSO_WM_SLIDE_MODEL_TYPE" val="timeline"/>
</p:tagLst>
</file>

<file path=ppt/tags/tag13.xml><?xml version="1.0" encoding="utf-8"?>
<p:tagLst xmlns:p="http://schemas.openxmlformats.org/presentationml/2006/main">
  <p:tag name="KSO_WM_UNIT_TABLE_BEAUTIFY" val="smartTable{d1ffbdc8-8d7b-4f45-92e7-70bad13c1a88}"/>
</p:tagLst>
</file>

<file path=ppt/tags/tag14.xml><?xml version="1.0" encoding="utf-8"?>
<p:tagLst xmlns:p="http://schemas.openxmlformats.org/presentationml/2006/main">
  <p:tag name="KSO_WM_SLIDE_ITEM_CNT" val="1"/>
  <p:tag name="KSO_WM_SLIDE_MODEL_TYPE" val="timeline"/>
</p:tagLst>
</file>

<file path=ppt/tags/tag15.xml><?xml version="1.0" encoding="utf-8"?>
<p:tagLst xmlns:p="http://schemas.openxmlformats.org/presentationml/2006/main">
  <p:tag name="KSO_WM_SLIDE_ITEM_CNT" val="1"/>
  <p:tag name="KSO_WM_SLIDE_MODEL_TYPE" val="timeline"/>
</p:tagLst>
</file>

<file path=ppt/tags/tag16.xml><?xml version="1.0" encoding="utf-8"?>
<p:tagLst xmlns:p="http://schemas.openxmlformats.org/presentationml/2006/main">
  <p:tag name="KSO_WM_SLIDE_ITEM_CNT" val="1"/>
  <p:tag name="KSO_WM_SLIDE_MODEL_TYPE" val="timeline"/>
</p:tagLst>
</file>

<file path=ppt/tags/tag17.xml><?xml version="1.0" encoding="utf-8"?>
<p:tagLst xmlns:p="http://schemas.openxmlformats.org/presentationml/2006/main">
  <p:tag name="KSO_WM_SLIDE_ITEM_CNT" val="1"/>
  <p:tag name="KSO_WM_SLIDE_MODEL_TYPE" val="timeline"/>
</p:tagLst>
</file>

<file path=ppt/tags/tag18.xml><?xml version="1.0" encoding="utf-8"?>
<p:tagLst xmlns:p="http://schemas.openxmlformats.org/presentationml/2006/main">
  <p:tag name="KSO_WM_SLIDE_ITEM_CNT" val="1"/>
  <p:tag name="KSO_WM_SLIDE_MODEL_TYPE" val="timeline"/>
</p:tagLst>
</file>

<file path=ppt/tags/tag19.xml><?xml version="1.0" encoding="utf-8"?>
<p:tagLst xmlns:p="http://schemas.openxmlformats.org/presentationml/2006/main">
  <p:tag name="KSO_WM_SLIDE_ITEM_CNT" val="1"/>
  <p:tag name="KSO_WM_SLIDE_MODEL_TYPE" val="timeline"/>
</p:tagLst>
</file>

<file path=ppt/tags/tag2.xml><?xml version="1.0" encoding="utf-8"?>
<p:tagLst xmlns:p="http://schemas.openxmlformats.org/presentationml/2006/main">
  <p:tag name="KSO_WM_SLIDE_ITEM_CNT" val="1"/>
  <p:tag name="KSO_WM_SLIDE_MODEL_TYPE" val="timeline"/>
</p:tagLst>
</file>

<file path=ppt/tags/tag20.xml><?xml version="1.0" encoding="utf-8"?>
<p:tagLst xmlns:p="http://schemas.openxmlformats.org/presentationml/2006/main">
  <p:tag name="KSO_WM_SLIDE_ITEM_CNT" val="1"/>
  <p:tag name="KSO_WM_SLIDE_MODEL_TYPE" val="timeline"/>
</p:tagLst>
</file>

<file path=ppt/tags/tag21.xml><?xml version="1.0" encoding="utf-8"?>
<p:tagLst xmlns:p="http://schemas.openxmlformats.org/presentationml/2006/main">
  <p:tag name="KSO_WM_UNIT_TABLE_BEAUTIFY" val="smartTable{129f5a5d-9d6a-4d0a-9167-574a7fb00049}"/>
</p:tagLst>
</file>

<file path=ppt/tags/tag22.xml><?xml version="1.0" encoding="utf-8"?>
<p:tagLst xmlns:p="http://schemas.openxmlformats.org/presentationml/2006/main">
  <p:tag name="KSO_WM_SLIDE_ITEM_CNT" val="1"/>
  <p:tag name="KSO_WM_SLIDE_MODEL_TYPE" val="timeline"/>
</p:tagLst>
</file>

<file path=ppt/tags/tag23.xml><?xml version="1.0" encoding="utf-8"?>
<p:tagLst xmlns:p="http://schemas.openxmlformats.org/presentationml/2006/main">
  <p:tag name="KSO_WM_UNIT_TABLE_BEAUTIFY" val="smartTable{a51301a7-6ed3-480e-948d-18024412248e}"/>
</p:tagLst>
</file>

<file path=ppt/tags/tag24.xml><?xml version="1.0" encoding="utf-8"?>
<p:tagLst xmlns:p="http://schemas.openxmlformats.org/presentationml/2006/main">
  <p:tag name="KSO_WM_SLIDE_ITEM_CNT" val="1"/>
  <p:tag name="KSO_WM_SLIDE_MODEL_TYPE" val="timeline"/>
</p:tagLst>
</file>

<file path=ppt/tags/tag25.xml><?xml version="1.0" encoding="utf-8"?>
<p:tagLst xmlns:p="http://schemas.openxmlformats.org/presentationml/2006/main">
  <p:tag name="KSO_WM_SLIDE_ITEM_CNT" val="1"/>
  <p:tag name="KSO_WM_SLIDE_MODEL_TYPE" val="timeline"/>
</p:tagLst>
</file>

<file path=ppt/tags/tag26.xml><?xml version="1.0" encoding="utf-8"?>
<p:tagLst xmlns:p="http://schemas.openxmlformats.org/presentationml/2006/main">
  <p:tag name="KSO_WM_SLIDE_ITEM_CNT" val="1"/>
  <p:tag name="KSO_WM_SLIDE_MODEL_TYPE" val="timeline"/>
</p:tagLst>
</file>

<file path=ppt/tags/tag27.xml><?xml version="1.0" encoding="utf-8"?>
<p:tagLst xmlns:p="http://schemas.openxmlformats.org/presentationml/2006/main">
  <p:tag name="KSO_WM_SLIDE_ITEM_CNT" val="1"/>
  <p:tag name="KSO_WM_SLIDE_MODEL_TYPE" val="timeline"/>
</p:tagLst>
</file>

<file path=ppt/tags/tag28.xml><?xml version="1.0" encoding="utf-8"?>
<p:tagLst xmlns:p="http://schemas.openxmlformats.org/presentationml/2006/main">
  <p:tag name="KSO_WM_UNIT_TABLE_BEAUTIFY" val="smartTable{08d2b696-ab1c-4b0d-a003-fe3c875390cb}"/>
</p:tagLst>
</file>

<file path=ppt/tags/tag29.xml><?xml version="1.0" encoding="utf-8"?>
<p:tagLst xmlns:p="http://schemas.openxmlformats.org/presentationml/2006/main">
  <p:tag name="KSO_WM_SLIDE_ITEM_CNT" val="1"/>
  <p:tag name="KSO_WM_SLIDE_MODEL_TYPE" val="timeline"/>
</p:tagLst>
</file>

<file path=ppt/tags/tag3.xml><?xml version="1.0" encoding="utf-8"?>
<p:tagLst xmlns:p="http://schemas.openxmlformats.org/presentationml/2006/main">
  <p:tag name="KSO_WM_SLIDE_ITEM_CNT" val="1"/>
  <p:tag name="KSO_WM_SLIDE_MODEL_TYPE" val="timeline"/>
</p:tagLst>
</file>

<file path=ppt/tags/tag30.xml><?xml version="1.0" encoding="utf-8"?>
<p:tagLst xmlns:p="http://schemas.openxmlformats.org/presentationml/2006/main">
  <p:tag name="KSO_WM_SLIDE_ITEM_CNT" val="1"/>
  <p:tag name="KSO_WM_SLIDE_MODEL_TYPE" val="timeline"/>
</p:tagLst>
</file>

<file path=ppt/tags/tag31.xml><?xml version="1.0" encoding="utf-8"?>
<p:tagLst xmlns:p="http://schemas.openxmlformats.org/presentationml/2006/main">
  <p:tag name="KSO_WM_UNIT_TABLE_BEAUTIFY" val="smartTable{bcf98bcf-17fc-4a1a-99b6-f4fa31545cea}"/>
</p:tagLst>
</file>

<file path=ppt/tags/tag32.xml><?xml version="1.0" encoding="utf-8"?>
<p:tagLst xmlns:p="http://schemas.openxmlformats.org/presentationml/2006/main">
  <p:tag name="KSO_WM_UNIT_TABLE_BEAUTIFY" val="smartTable{e01783ad-f923-4e7b-b7d4-e212939538d1}"/>
</p:tagLst>
</file>

<file path=ppt/tags/tag33.xml><?xml version="1.0" encoding="utf-8"?>
<p:tagLst xmlns:p="http://schemas.openxmlformats.org/presentationml/2006/main">
  <p:tag name="KSO_WM_SLIDE_ITEM_CNT" val="1"/>
  <p:tag name="KSO_WM_SLIDE_MODEL_TYPE" val="timeline"/>
</p:tagLst>
</file>

<file path=ppt/tags/tag34.xml><?xml version="1.0" encoding="utf-8"?>
<p:tagLst xmlns:p="http://schemas.openxmlformats.org/presentationml/2006/main">
  <p:tag name="KSO_WM_SLIDE_ITEM_CNT" val="1"/>
  <p:tag name="KSO_WM_SLIDE_MODEL_TYPE" val="timeline"/>
</p:tagLst>
</file>

<file path=ppt/tags/tag4.xml><?xml version="1.0" encoding="utf-8"?>
<p:tagLst xmlns:p="http://schemas.openxmlformats.org/presentationml/2006/main">
  <p:tag name="KSO_WM_SLIDE_ITEM_CNT" val="1"/>
  <p:tag name="KSO_WM_SLIDE_MODEL_TYPE" val="timeline"/>
</p:tagLst>
</file>

<file path=ppt/tags/tag5.xml><?xml version="1.0" encoding="utf-8"?>
<p:tagLst xmlns:p="http://schemas.openxmlformats.org/presentationml/2006/main">
  <p:tag name="KSO_WM_SLIDE_ITEM_CNT" val="1"/>
  <p:tag name="KSO_WM_SLIDE_MODEL_TYPE" val="timeline"/>
</p:tagLst>
</file>

<file path=ppt/tags/tag6.xml><?xml version="1.0" encoding="utf-8"?>
<p:tagLst xmlns:p="http://schemas.openxmlformats.org/presentationml/2006/main">
  <p:tag name="KSO_WM_SLIDE_ITEM_CNT" val="1"/>
  <p:tag name="KSO_WM_SLIDE_MODEL_TYPE" val="timeline"/>
</p:tagLst>
</file>

<file path=ppt/tags/tag7.xml><?xml version="1.0" encoding="utf-8"?>
<p:tagLst xmlns:p="http://schemas.openxmlformats.org/presentationml/2006/main">
  <p:tag name="KSO_WM_SLIDE_ITEM_CNT" val="1"/>
  <p:tag name="KSO_WM_SLIDE_MODEL_TYPE" val="timeline"/>
</p:tagLst>
</file>

<file path=ppt/tags/tag8.xml><?xml version="1.0" encoding="utf-8"?>
<p:tagLst xmlns:p="http://schemas.openxmlformats.org/presentationml/2006/main">
  <p:tag name="KSO_WM_SLIDE_ITEM_CNT" val="1"/>
  <p:tag name="KSO_WM_SLIDE_MODEL_TYPE" val="timeline"/>
</p:tagLst>
</file>

<file path=ppt/tags/tag9.xml><?xml version="1.0" encoding="utf-8"?>
<p:tagLst xmlns:p="http://schemas.openxmlformats.org/presentationml/2006/main">
  <p:tag name="KSO_WM_SLIDE_ITEM_CNT" val="1"/>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5827</Words>
  <Application>WPS 演示</Application>
  <PresentationFormat>宽屏</PresentationFormat>
  <Paragraphs>547</Paragraphs>
  <Slides>28</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8</vt:i4>
      </vt:variant>
      <vt:variant>
        <vt:lpstr>幻灯片标题</vt:lpstr>
      </vt:variant>
      <vt:variant>
        <vt:i4>28</vt:i4>
      </vt:variant>
    </vt:vector>
  </HeadingPairs>
  <TitlesOfParts>
    <vt:vector size="45" baseType="lpstr">
      <vt:lpstr>Arial</vt:lpstr>
      <vt:lpstr>宋体</vt:lpstr>
      <vt:lpstr>Wingdings</vt:lpstr>
      <vt:lpstr>Times New Roman</vt:lpstr>
      <vt:lpstr>黑体</vt:lpstr>
      <vt:lpstr>微软雅黑</vt:lpstr>
      <vt:lpstr>楷体_GB2312</vt:lpstr>
      <vt:lpstr>新宋体</vt:lpstr>
      <vt:lpstr>Office 主题</vt:lpstr>
      <vt:lpstr>Equation.DSMT4</vt:lpstr>
      <vt:lpstr>Equation.DSMT4</vt:lpstr>
      <vt:lpstr>Equation.DSMT4</vt:lpstr>
      <vt:lpstr>Equation.DSMT4</vt:lpstr>
      <vt:lpstr>Equation.DSMT4</vt:lpstr>
      <vt:lpstr>Equation.DSMT4</vt:lpstr>
      <vt:lpstr>Equation.DSMT4</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CCAV1234</cp:lastModifiedBy>
  <cp:revision>4</cp:revision>
  <dcterms:created xsi:type="dcterms:W3CDTF">2019-11-26T04:16:00Z</dcterms:created>
  <dcterms:modified xsi:type="dcterms:W3CDTF">2020-01-10T16:12:36Z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