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821" r:id="rId4"/>
    <p:sldId id="602" r:id="rId5"/>
    <p:sldId id="903" r:id="rId6"/>
    <p:sldId id="273" r:id="rId7"/>
    <p:sldId id="908" r:id="rId8"/>
    <p:sldId id="911" r:id="rId9"/>
    <p:sldId id="276" r:id="rId10"/>
    <p:sldId id="913" r:id="rId11"/>
    <p:sldId id="914" r:id="rId12"/>
    <p:sldId id="915" r:id="rId13"/>
    <p:sldId id="916" r:id="rId14"/>
    <p:sldId id="905" r:id="rId15"/>
    <p:sldId id="906" r:id="rId16"/>
    <p:sldId id="917" r:id="rId17"/>
    <p:sldId id="918" r:id="rId18"/>
    <p:sldId id="283" r:id="rId19"/>
    <p:sldId id="284" r:id="rId20"/>
    <p:sldId id="285" r:id="rId21"/>
    <p:sldId id="919" r:id="rId22"/>
    <p:sldId id="287" r:id="rId23"/>
    <p:sldId id="840" r:id="rId24"/>
    <p:sldId id="569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56" y="270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5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2021/10/19/Tue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2021/10/19/Tue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2021/10/19/Tue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2021/10/19/Tue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636459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210730022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2021/10/19/Tue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102542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2021/10/19/Tue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2021/10/19/Tue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24491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B0F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2021/10/19/Tue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2021/10/19/Tue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72" r:id="rId3"/>
    <p:sldLayoutId id="2147483650" r:id="rId4"/>
    <p:sldLayoutId id="2147483674" r:id="rId5"/>
    <p:sldLayoutId id="2147483659" r:id="rId6"/>
    <p:sldLayoutId id="2147483660" r:id="rId7"/>
    <p:sldLayoutId id="2147483661" r:id="rId8"/>
    <p:sldLayoutId id="2147483697" r:id="rId9"/>
    <p:sldLayoutId id="2147483699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2.png" /><Relationship Id="rId3" Type="http://schemas.openxmlformats.org/officeDocument/2006/relationships/image" Target="../media/image3.jpeg" /><Relationship Id="rId4" Type="http://schemas.openxmlformats.org/officeDocument/2006/relationships/tags" Target="../tags/tag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Relationship Id="rId3" Type="http://schemas.openxmlformats.org/officeDocument/2006/relationships/image" Target="../media/image1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Relationship Id="rId3" Type="http://schemas.openxmlformats.org/officeDocument/2006/relationships/image" Target="../media/image20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png" /><Relationship Id="rId6" Type="http://schemas.openxmlformats.org/officeDocument/2006/relationships/image" Target="../media/image13.png" /><Relationship Id="rId7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2E9316E-51ED-49D4-A7EF-E21120C19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9094"/>
            <a:ext cx="12261499" cy="689709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CB054A6-057B-4682-9B3D-E9146F09F13A}"/>
              </a:ext>
            </a:extLst>
          </p:cNvPr>
          <p:cNvSpPr/>
          <p:nvPr/>
        </p:nvSpPr>
        <p:spPr>
          <a:xfrm>
            <a:off x="-22652" y="-39094"/>
            <a:ext cx="12306800" cy="7753672"/>
          </a:xfrm>
          <a:prstGeom prst="rect">
            <a:avLst/>
          </a:prstGeom>
          <a:gradFill flip="none" rotWithShape="1">
            <a:gsLst>
              <a:gs pos="44000">
                <a:srgbClr val="1BA784">
                  <a:alpha val="40000"/>
                </a:srgb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968C35-BE63-4C28-9539-4FC3202DC1A5}"/>
              </a:ext>
            </a:extLst>
          </p:cNvPr>
          <p:cNvSpPr/>
          <p:nvPr/>
        </p:nvSpPr>
        <p:spPr>
          <a:xfrm>
            <a:off x="7454120" y="451097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第十六章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0C69A8-2C49-46B1-A1AF-6CFAE5DE3DD6}"/>
              </a:ext>
            </a:extLst>
          </p:cNvPr>
          <p:cNvCxnSpPr/>
          <p:nvPr/>
        </p:nvCxnSpPr>
        <p:spPr>
          <a:xfrm>
            <a:off x="7422832" y="1124744"/>
            <a:ext cx="421778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BCE7D-DC3B-43B3-8E30-730F061CAEDE}"/>
              </a:ext>
            </a:extLst>
          </p:cNvPr>
          <p:cNvSpPr/>
          <p:nvPr/>
        </p:nvSpPr>
        <p:spPr>
          <a:xfrm>
            <a:off x="3017657" y="2636912"/>
            <a:ext cx="6156685" cy="1043249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000" b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  电阻</a:t>
            </a: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09925962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4" name="矩形 68">
            <a:extLst>
              <a:ext uri="{FF2B5EF4-FFF2-40B4-BE49-F238E27FC236}">
                <a16:creationId xmlns:a16="http://schemas.microsoft.com/office/drawing/2014/main" id="{5D811E19-1941-4B51-9CF4-622806FF6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3592" y="4429357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我们在前面知道导体的电阻和材料有关，那么在材料一定的情况下，电阻的大小还和哪些因素有关？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83A6DF1-A0C4-4F5F-A79D-11A6064E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二、探究影响电阻大小的因素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004CC7-665F-40B5-9646-EFB454D37069}"/>
              </a:ext>
            </a:extLst>
          </p:cNvPr>
          <p:cNvSpPr/>
          <p:nvPr/>
        </p:nvSpPr>
        <p:spPr>
          <a:xfrm>
            <a:off x="1199456" y="1268760"/>
            <a:ext cx="209064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思考一下</a:t>
            </a:r>
            <a:endParaRPr lang="en-US" altLang="zh-CN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pic>
        <p:nvPicPr>
          <p:cNvPr id="14" name="Picture 3" descr="\\初三物理\初三物理共享\新教材图 电压电阻 生活用电\16章 电压电阻\电压电阻图\16-3-1.JPG">
            <a:extLst>
              <a:ext uri="{FF2B5EF4-FFF2-40B4-BE49-F238E27FC236}">
                <a16:creationId xmlns:a16="http://schemas.microsoft.com/office/drawing/2014/main" id="{1DFF07B9-22E7-4E28-AEBE-5E5685C2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2797" y="1554278"/>
            <a:ext cx="5184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2794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3A6DF1-A0C4-4F5F-A79D-11A6064E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二、探究影响电阻大小的因素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EDF2FCD-056F-4E60-902C-A038ECEDAD27}"/>
              </a:ext>
            </a:extLst>
          </p:cNvPr>
          <p:cNvSpPr/>
          <p:nvPr/>
        </p:nvSpPr>
        <p:spPr>
          <a:xfrm>
            <a:off x="1197048" y="1140063"/>
            <a:ext cx="209064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猜　想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C948A32-23AC-4827-BCE5-89B553C520D1}"/>
              </a:ext>
            </a:extLst>
          </p:cNvPr>
          <p:cNvSpPr/>
          <p:nvPr/>
        </p:nvSpPr>
        <p:spPr>
          <a:xfrm>
            <a:off x="1197048" y="3501008"/>
            <a:ext cx="209064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实验方案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13" name="矩形 68">
            <a:extLst>
              <a:ext uri="{FF2B5EF4-FFF2-40B4-BE49-F238E27FC236}">
                <a16:creationId xmlns:a16="http://schemas.microsoft.com/office/drawing/2014/main" id="{DAE0879D-C809-44C7-8D7C-ADD2CEFDA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797" y="1237293"/>
            <a:ext cx="81438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电阻的大小是否跟导线的长度有关；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电阻的大小是否跟导线的粗细有关；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其他因素。</a:t>
            </a: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。。。。。。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7845B4D6-3172-46D6-A85A-EB368D9273FE}"/>
              </a:ext>
            </a:extLst>
          </p:cNvPr>
          <p:cNvGrpSpPr/>
          <p:nvPr/>
        </p:nvGrpSpPr>
        <p:grpSpPr>
          <a:xfrm>
            <a:off x="4943872" y="4077072"/>
            <a:ext cx="3714750" cy="2087562"/>
            <a:chExt cx="2340" cy="1315"/>
          </a:xfrm>
        </p:grpSpPr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3F360001-A677-43B8-A9F8-DB926CF57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" y="155"/>
              <a:ext cx="496" cy="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21427B7C-38D7-4839-B1F5-59A7F20DCE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7" y="980"/>
              <a:ext cx="0" cy="3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A969C525-DA2E-4794-9121-8643BE601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8" y="1082"/>
              <a:ext cx="0" cy="1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0E2EF419-C573-48E2-A5FF-07815D9588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" y="1150"/>
              <a:ext cx="39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300AF1BD-FD69-4086-9E1C-1BF9913FE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9" y="1161"/>
              <a:ext cx="104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1">
              <a:extLst>
                <a:ext uri="{FF2B5EF4-FFF2-40B4-BE49-F238E27FC236}">
                  <a16:creationId xmlns:a16="http://schemas.microsoft.com/office/drawing/2014/main" id="{2756B94B-2F73-480A-8880-9F67078E74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" y="1054"/>
              <a:ext cx="411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2">
              <a:extLst>
                <a:ext uri="{FF2B5EF4-FFF2-40B4-BE49-F238E27FC236}">
                  <a16:creationId xmlns:a16="http://schemas.microsoft.com/office/drawing/2014/main" id="{C0B40744-4209-4C56-ADE3-1F69DB3BD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73"/>
              <a:ext cx="37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3">
              <a:extLst>
                <a:ext uri="{FF2B5EF4-FFF2-40B4-BE49-F238E27FC236}">
                  <a16:creationId xmlns:a16="http://schemas.microsoft.com/office/drawing/2014/main" id="{AABD7942-6139-4587-BCB3-6B1E9DD47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0" y="314"/>
              <a:ext cx="0" cy="85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CE660A27-4427-4118-9F53-214FD8AA3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14"/>
              <a:ext cx="45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Oval 15">
              <a:extLst>
                <a:ext uri="{FF2B5EF4-FFF2-40B4-BE49-F238E27FC236}">
                  <a16:creationId xmlns:a16="http://schemas.microsoft.com/office/drawing/2014/main" id="{6F8879DF-A49F-4BA2-87B3-15C4520D4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273"/>
              <a:ext cx="81" cy="82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5" name="Oval 16">
              <a:extLst>
                <a:ext uri="{FF2B5EF4-FFF2-40B4-BE49-F238E27FC236}">
                  <a16:creationId xmlns:a16="http://schemas.microsoft.com/office/drawing/2014/main" id="{312DBC44-6810-4DA2-9638-7B3B3EDE7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" y="303"/>
              <a:ext cx="83" cy="83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" name="Line 17">
              <a:extLst>
                <a:ext uri="{FF2B5EF4-FFF2-40B4-BE49-F238E27FC236}">
                  <a16:creationId xmlns:a16="http://schemas.microsoft.com/office/drawing/2014/main" id="{600874D0-86C3-4E4B-967B-72C327786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0" y="334"/>
              <a:ext cx="2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Oval 18">
              <a:extLst>
                <a:ext uri="{FF2B5EF4-FFF2-40B4-BE49-F238E27FC236}">
                  <a16:creationId xmlns:a16="http://schemas.microsoft.com/office/drawing/2014/main" id="{F0004886-8167-4DCE-83D1-366C96088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136"/>
              <a:ext cx="371" cy="368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8" name="Line 19">
              <a:extLst>
                <a:ext uri="{FF2B5EF4-FFF2-40B4-BE49-F238E27FC236}">
                  <a16:creationId xmlns:a16="http://schemas.microsoft.com/office/drawing/2014/main" id="{42E7B880-6414-490F-A082-8C49D25F4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" y="317"/>
              <a:ext cx="4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0">
              <a:extLst>
                <a:ext uri="{FF2B5EF4-FFF2-40B4-BE49-F238E27FC236}">
                  <a16:creationId xmlns:a16="http://schemas.microsoft.com/office/drawing/2014/main" id="{B5AF43E5-1872-4CFB-9F0B-EF18E7E01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0" y="303"/>
              <a:ext cx="2" cy="8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 Box 21">
              <a:extLst>
                <a:ext uri="{FF2B5EF4-FFF2-40B4-BE49-F238E27FC236}">
                  <a16:creationId xmlns:a16="http://schemas.microsoft.com/office/drawing/2014/main" id="{68E816CB-6A10-4332-99F5-78B3DF5A5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" y="0"/>
              <a:ext cx="49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1" name="Text Box 22">
              <a:extLst>
                <a:ext uri="{FF2B5EF4-FFF2-40B4-BE49-F238E27FC236}">
                  <a16:creationId xmlns:a16="http://schemas.microsoft.com/office/drawing/2014/main" id="{8B49D5CB-BC8C-4B7E-A4BA-D09C90447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2" y="0"/>
              <a:ext cx="495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2" name="Oval 10">
              <a:extLst>
                <a:ext uri="{FF2B5EF4-FFF2-40B4-BE49-F238E27FC236}">
                  <a16:creationId xmlns:a16="http://schemas.microsoft.com/office/drawing/2014/main" id="{5832A72B-64FB-405D-A77D-54B356233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" y="1111"/>
              <a:ext cx="83" cy="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33" name="矩形 68">
            <a:extLst>
              <a:ext uri="{FF2B5EF4-FFF2-40B4-BE49-F238E27FC236}">
                <a16:creationId xmlns:a16="http://schemas.microsoft.com/office/drawing/2014/main" id="{3A1575DF-CEE6-44DA-B3CD-C26257E25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797" y="3501008"/>
            <a:ext cx="8143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之间接入不同规格的导体，观察电流表的示数。</a:t>
            </a:r>
          </a:p>
        </p:txBody>
      </p:sp>
    </p:spTree>
    <p:extLst>
      <p:ext uri="{BB962C8B-B14F-4D97-AF65-F5344CB8AC3E}">
        <p14:creationId xmlns:p14="http://schemas.microsoft.com/office/powerpoint/2010/main" val="3703414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9" name="Picture 5" descr="06504003">
            <a:extLst>
              <a:ext uri="{FF2B5EF4-FFF2-40B4-BE49-F238E27FC236}">
                <a16:creationId xmlns:a16="http://schemas.microsoft.com/office/drawing/2014/main" id="{ADF76B5E-AEFA-406E-87DF-60D8571EC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0014" y="1881189"/>
            <a:ext cx="68421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8E39578-AE7B-4B37-9EA4-31BD69DC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二、探究影响电阻大小的因素</a:t>
            </a:r>
          </a:p>
        </p:txBody>
      </p:sp>
      <p:sp>
        <p:nvSpPr>
          <p:cNvPr id="6" name="矩形: 对角圆角 5">
            <a:extLst>
              <a:ext uri="{FF2B5EF4-FFF2-40B4-BE49-F238E27FC236}">
                <a16:creationId xmlns:a16="http://schemas.microsoft.com/office/drawing/2014/main" id="{9C0A8FA1-1AF3-4E79-83B7-36BA0F23A6F6}"/>
              </a:ext>
            </a:extLst>
          </p:cNvPr>
          <p:cNvSpPr/>
          <p:nvPr/>
        </p:nvSpPr>
        <p:spPr>
          <a:xfrm>
            <a:off x="1127448" y="1052736"/>
            <a:ext cx="5184576" cy="571036"/>
          </a:xfrm>
          <a:prstGeom prst="round2DiagRect">
            <a:avLst/>
          </a:prstGeom>
          <a:solidFill>
            <a:srgbClr val="FFC62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013A57"/>
                </a:solidFill>
              </a:rPr>
              <a:t>1</a:t>
            </a:r>
            <a:r>
              <a:rPr lang="zh-CN" altLang="en-US" sz="2400" b="1">
                <a:solidFill>
                  <a:srgbClr val="013A57"/>
                </a:solidFill>
              </a:rPr>
              <a:t>．探究电阻与导体长度的关系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矩形 1">
            <a:extLst>
              <a:ext uri="{FF2B5EF4-FFF2-40B4-BE49-F238E27FC236}">
                <a16:creationId xmlns:a16="http://schemas.microsoft.com/office/drawing/2014/main" id="{2437FF57-EF61-4657-BB15-EE5C6A12F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109687"/>
            <a:ext cx="8572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：电阻是否与导体的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长度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有关</a:t>
            </a:r>
          </a:p>
        </p:txBody>
      </p:sp>
      <p:graphicFrame>
        <p:nvGraphicFramePr>
          <p:cNvPr id="30836" name="Group 116">
            <a:extLst>
              <a:ext uri="{FF2B5EF4-FFF2-40B4-BE49-F238E27FC236}">
                <a16:creationId xmlns:a16="http://schemas.microsoft.com/office/drawing/2014/main" id="{3FC88BF3-1931-498F-9BFB-CE22CD6D1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83445"/>
              </p:ext>
            </p:extLst>
          </p:nvPr>
        </p:nvGraphicFramePr>
        <p:xfrm>
          <a:off x="1955801" y="1872281"/>
          <a:ext cx="8353425" cy="2636839"/>
        </p:xfrm>
        <a:graphic>
          <a:graphicData uri="http://schemas.openxmlformats.org/drawingml/2006/table">
            <a:tbl>
              <a:tblPr/>
              <a:tblGrid>
                <a:gridCol w="1693863">
                  <a:extLst>
                    <a:ext uri="{9D8B030D-6E8A-4147-A177-3AD203B41FA5}">
                      <a16:colId xmlns:a16="http://schemas.microsoft.com/office/drawing/2014/main" val="1295421214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1969252072"/>
                    </a:ext>
                  </a:extLst>
                </a:gridCol>
                <a:gridCol w="1763713">
                  <a:extLst>
                    <a:ext uri="{9D8B030D-6E8A-4147-A177-3AD203B41FA5}">
                      <a16:colId xmlns:a16="http://schemas.microsoft.com/office/drawing/2014/main" val="3101635436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807792396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898844197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3780897110"/>
                    </a:ext>
                  </a:extLst>
                </a:gridCol>
              </a:tblGrid>
              <a:tr h="106521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材料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长度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横截面积（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kumimoji="0" lang="en-US" altLang="zh-CN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对电流的阻碍作用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580597"/>
                  </a:ext>
                </a:extLst>
              </a:tr>
              <a:tr h="78581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镍铬合金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566698"/>
                  </a:ext>
                </a:extLst>
              </a:tr>
              <a:tr h="78581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镍铬合金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701536"/>
                  </a:ext>
                </a:extLst>
              </a:tr>
            </a:tbl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AAF0E96C-1B95-45C0-A72E-688D9204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二、探究影响电阻大小的因素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3BF84C1-7FD4-409D-96AC-9167590E8A05}"/>
              </a:ext>
            </a:extLst>
          </p:cNvPr>
          <p:cNvSpPr/>
          <p:nvPr/>
        </p:nvSpPr>
        <p:spPr>
          <a:xfrm>
            <a:off x="2063552" y="4999401"/>
            <a:ext cx="8856984" cy="1165903"/>
          </a:xfrm>
          <a:prstGeom prst="roundRect">
            <a:avLst/>
          </a:prstGeom>
          <a:solidFill>
            <a:srgbClr val="007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结论：导体的电阻与</a:t>
            </a:r>
            <a:r>
              <a:rPr lang="zh-CN" altLang="en-US" sz="32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长度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有关。</a:t>
            </a:r>
          </a:p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   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材料、横截面积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相同，导体越长，电阻越大。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E39578-AE7B-4B37-9EA4-31BD69DCE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二、探究影响电阻大小的因素</a:t>
            </a:r>
          </a:p>
        </p:txBody>
      </p:sp>
      <p:sp>
        <p:nvSpPr>
          <p:cNvPr id="6" name="矩形: 对角圆角 5">
            <a:extLst>
              <a:ext uri="{FF2B5EF4-FFF2-40B4-BE49-F238E27FC236}">
                <a16:creationId xmlns:a16="http://schemas.microsoft.com/office/drawing/2014/main" id="{9C0A8FA1-1AF3-4E79-83B7-36BA0F23A6F6}"/>
              </a:ext>
            </a:extLst>
          </p:cNvPr>
          <p:cNvSpPr/>
          <p:nvPr/>
        </p:nvSpPr>
        <p:spPr>
          <a:xfrm>
            <a:off x="1127448" y="1052736"/>
            <a:ext cx="5184576" cy="571036"/>
          </a:xfrm>
          <a:prstGeom prst="round2DiagRect">
            <a:avLst/>
          </a:prstGeom>
          <a:solidFill>
            <a:srgbClr val="FFC62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rgbClr val="013A57"/>
                </a:solidFill>
              </a:rPr>
              <a:t>2</a:t>
            </a:r>
            <a:r>
              <a:rPr lang="zh-CN" altLang="en-US" sz="2400" b="1">
                <a:solidFill>
                  <a:srgbClr val="013A57"/>
                </a:solidFill>
              </a:rPr>
              <a:t>．探究电阻与导体横截面积的关系</a:t>
            </a:r>
          </a:p>
        </p:txBody>
      </p:sp>
      <p:pic>
        <p:nvPicPr>
          <p:cNvPr id="5" name="Picture 6" descr="06504003">
            <a:extLst>
              <a:ext uri="{FF2B5EF4-FFF2-40B4-BE49-F238E27FC236}">
                <a16:creationId xmlns:a16="http://schemas.microsoft.com/office/drawing/2014/main" id="{851CF95E-B6CD-4DCD-B83E-B79663A6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0014" y="2133601"/>
            <a:ext cx="684212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C6C3E-CCAE-49F6-A975-6DFB330F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8775" y="2276476"/>
            <a:ext cx="263683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473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矩形 1">
            <a:extLst>
              <a:ext uri="{FF2B5EF4-FFF2-40B4-BE49-F238E27FC236}">
                <a16:creationId xmlns:a16="http://schemas.microsoft.com/office/drawing/2014/main" id="{2437FF57-EF61-4657-BB15-EE5C6A12F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109687"/>
            <a:ext cx="8572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：电阻与导体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横截面积</a:t>
            </a:r>
            <a:r>
              <a:rPr lang="zh-CN" altLang="en-US" sz="2800" b="1">
                <a:latin typeface="Times New Roman" panose="02020603050405020304" pitchFamily="18" charset="0"/>
              </a:rPr>
              <a:t>是否有关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AF0E96C-1B95-45C0-A72E-688D9204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二、探究影响电阻大小的因素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3BF84C1-7FD4-409D-96AC-9167590E8A05}"/>
              </a:ext>
            </a:extLst>
          </p:cNvPr>
          <p:cNvSpPr/>
          <p:nvPr/>
        </p:nvSpPr>
        <p:spPr>
          <a:xfrm>
            <a:off x="2063552" y="5013176"/>
            <a:ext cx="8856984" cy="1224136"/>
          </a:xfrm>
          <a:prstGeom prst="roundRect">
            <a:avLst/>
          </a:prstGeom>
          <a:solidFill>
            <a:srgbClr val="007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结论：导体的电阻与</a:t>
            </a:r>
            <a:r>
              <a:rPr lang="zh-CN" altLang="en-US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横截面积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有关；</a:t>
            </a:r>
          </a:p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材料、长度</a:t>
            </a: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相同，导体的横截面积越大，电阻越小。</a:t>
            </a:r>
          </a:p>
        </p:txBody>
      </p:sp>
      <p:graphicFrame>
        <p:nvGraphicFramePr>
          <p:cNvPr id="6" name="Group 114">
            <a:extLst>
              <a:ext uri="{FF2B5EF4-FFF2-40B4-BE49-F238E27FC236}">
                <a16:creationId xmlns:a16="http://schemas.microsoft.com/office/drawing/2014/main" id="{0FEBE4B7-5B50-4835-B017-B8FA01097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157950"/>
              </p:ext>
            </p:extLst>
          </p:nvPr>
        </p:nvGraphicFramePr>
        <p:xfrm>
          <a:off x="1957387" y="1863467"/>
          <a:ext cx="8570913" cy="2433639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:a16="http://schemas.microsoft.com/office/drawing/2014/main" val="2384759220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47798915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3185494058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2319799499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1176804027"/>
                    </a:ext>
                  </a:extLst>
                </a:gridCol>
                <a:gridCol w="973138">
                  <a:extLst>
                    <a:ext uri="{9D8B030D-6E8A-4147-A177-3AD203B41FA5}">
                      <a16:colId xmlns:a16="http://schemas.microsoft.com/office/drawing/2014/main" val="3449299590"/>
                    </a:ext>
                  </a:extLst>
                </a:gridCol>
              </a:tblGrid>
              <a:tr h="1071563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材料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长度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横截面积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kumimoji="0" lang="en-US" altLang="zh-CN" sz="2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电流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对电流的阻碍作用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368507"/>
                  </a:ext>
                </a:extLst>
              </a:tr>
              <a:tr h="712788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镍铬合金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kumimoji="0" lang="zh-CN" altLang="en-US" sz="28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302202"/>
                  </a:ext>
                </a:extLst>
              </a:tr>
              <a:tr h="649288"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镍铬合金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2S</a:t>
                      </a:r>
                      <a:endParaRPr kumimoji="0" lang="zh-CN" altLang="en-US" sz="28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70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222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矩形 90">
            <a:extLst>
              <a:ext uri="{FF2B5EF4-FFF2-40B4-BE49-F238E27FC236}">
                <a16:creationId xmlns:a16="http://schemas.microsoft.com/office/drawing/2014/main" id="{53D1BA23-9784-4D52-A669-6D5BC365D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109687"/>
            <a:ext cx="5148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：电阻还与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温度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有关</a:t>
            </a:r>
          </a:p>
        </p:txBody>
      </p:sp>
      <p:pic>
        <p:nvPicPr>
          <p:cNvPr id="27651" name="Picture 73" descr="电阻随温度变化2">
            <a:extLst>
              <a:ext uri="{FF2B5EF4-FFF2-40B4-BE49-F238E27FC236}">
                <a16:creationId xmlns:a16="http://schemas.microsoft.com/office/drawing/2014/main" id="{43B5B23E-DF10-4F60-BA81-A44B7E3E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616" y="1789567"/>
            <a:ext cx="529272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Group 4">
            <a:extLst>
              <a:ext uri="{FF2B5EF4-FFF2-40B4-BE49-F238E27FC236}">
                <a16:creationId xmlns:a16="http://schemas.microsoft.com/office/drawing/2014/main" id="{9275BC3B-7B87-487E-93E7-870CE888DE21}"/>
              </a:ext>
            </a:extLst>
          </p:cNvPr>
          <p:cNvGrpSpPr/>
          <p:nvPr/>
        </p:nvGrpSpPr>
        <p:grpSpPr>
          <a:xfrm>
            <a:off x="2172792" y="2494136"/>
            <a:ext cx="3059112" cy="2159000"/>
            <a:chExt cx="1927" cy="1360"/>
          </a:xfrm>
        </p:grpSpPr>
        <p:sp>
          <p:nvSpPr>
            <p:cNvPr id="27653" name="Rectangle 102">
              <a:extLst>
                <a:ext uri="{FF2B5EF4-FFF2-40B4-BE49-F238E27FC236}">
                  <a16:creationId xmlns:a16="http://schemas.microsoft.com/office/drawing/2014/main" id="{0445B884-A2F8-4921-A66D-31B2F2840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0"/>
              <a:ext cx="1769" cy="8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54" name="Rectangle 76">
              <a:extLst>
                <a:ext uri="{FF2B5EF4-FFF2-40B4-BE49-F238E27FC236}">
                  <a16:creationId xmlns:a16="http://schemas.microsoft.com/office/drawing/2014/main" id="{888F9004-DED1-4A65-8FAF-AFFB9AA6F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" y="227"/>
              <a:ext cx="590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55" name="AutoShape 187">
              <a:extLst>
                <a:ext uri="{FF2B5EF4-FFF2-40B4-BE49-F238E27FC236}">
                  <a16:creationId xmlns:a16="http://schemas.microsoft.com/office/drawing/2014/main" id="{E60315D2-ABBF-428D-8B4E-A5A3C37F1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595"/>
              <a:ext cx="311" cy="31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56" name="Oval 123">
              <a:extLst>
                <a:ext uri="{FF2B5EF4-FFF2-40B4-BE49-F238E27FC236}">
                  <a16:creationId xmlns:a16="http://schemas.microsoft.com/office/drawing/2014/main" id="{0A2E7424-F3C1-4A80-84AA-B20A50B66F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323" y="295"/>
              <a:ext cx="71" cy="72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57" name="Oval 123">
              <a:extLst>
                <a:ext uri="{FF2B5EF4-FFF2-40B4-BE49-F238E27FC236}">
                  <a16:creationId xmlns:a16="http://schemas.microsoft.com/office/drawing/2014/main" id="{997C090D-939D-470A-87C8-D7681B3D5D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930" y="307"/>
              <a:ext cx="71" cy="72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tx1"/>
              </a:solidFill>
              <a:round/>
            </a:ln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58" name="Text Box 126">
              <a:extLst>
                <a:ext uri="{FF2B5EF4-FFF2-40B4-BE49-F238E27FC236}">
                  <a16:creationId xmlns:a16="http://schemas.microsoft.com/office/drawing/2014/main" id="{3C061742-F879-4D3F-896A-7DA9056A22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" y="0"/>
              <a:ext cx="60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</a:rPr>
                <a:t>灯丝</a:t>
              </a:r>
            </a:p>
          </p:txBody>
        </p:sp>
        <p:grpSp>
          <p:nvGrpSpPr>
            <p:cNvPr id="27659" name="Group 11">
              <a:extLst>
                <a:ext uri="{FF2B5EF4-FFF2-40B4-BE49-F238E27FC236}">
                  <a16:creationId xmlns:a16="http://schemas.microsoft.com/office/drawing/2014/main" id="{A3026BC1-E937-49FC-876B-B743E70B1CA3}"/>
                </a:ext>
              </a:extLst>
            </p:cNvPr>
            <p:cNvGrpSpPr/>
            <p:nvPr/>
          </p:nvGrpSpPr>
          <p:grpSpPr>
            <a:xfrm>
              <a:off x="284" y="1077"/>
              <a:ext cx="318" cy="181"/>
              <a:chExt cx="256" cy="142"/>
            </a:xfrm>
          </p:grpSpPr>
          <p:sp>
            <p:nvSpPr>
              <p:cNvPr id="27660" name="Rectangle 15">
                <a:extLst>
                  <a:ext uri="{FF2B5EF4-FFF2-40B4-BE49-F238E27FC236}">
                    <a16:creationId xmlns:a16="http://schemas.microsoft.com/office/drawing/2014/main" id="{7989EF72-C203-4752-8D1F-DF8108DCE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61" name="Line 16">
                <a:extLst>
                  <a:ext uri="{FF2B5EF4-FFF2-40B4-BE49-F238E27FC236}">
                    <a16:creationId xmlns:a16="http://schemas.microsoft.com/office/drawing/2014/main" id="{178C230D-F87B-4EB5-BEF3-065E2A852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2" name="Oval 17">
                <a:extLst>
                  <a:ext uri="{FF2B5EF4-FFF2-40B4-BE49-F238E27FC236}">
                    <a16:creationId xmlns:a16="http://schemas.microsoft.com/office/drawing/2014/main" id="{4DB7080E-D435-4814-B775-3BEA8B776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7663" name="Group 15">
              <a:extLst>
                <a:ext uri="{FF2B5EF4-FFF2-40B4-BE49-F238E27FC236}">
                  <a16:creationId xmlns:a16="http://schemas.microsoft.com/office/drawing/2014/main" id="{B73AB2B9-3744-41D3-810C-D09E368FE25C}"/>
                </a:ext>
              </a:extLst>
            </p:cNvPr>
            <p:cNvGrpSpPr/>
            <p:nvPr/>
          </p:nvGrpSpPr>
          <p:grpSpPr>
            <a:xfrm>
              <a:off x="1134" y="1020"/>
              <a:ext cx="85" cy="340"/>
              <a:chExt cx="85" cy="340"/>
            </a:xfrm>
          </p:grpSpPr>
          <p:sp>
            <p:nvSpPr>
              <p:cNvPr id="27664" name="Rectangle 19">
                <a:extLst>
                  <a:ext uri="{FF2B5EF4-FFF2-40B4-BE49-F238E27FC236}">
                    <a16:creationId xmlns:a16="http://schemas.microsoft.com/office/drawing/2014/main" id="{43624B41-7AFF-4738-9D7A-11C871F33C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65" name="Line 20">
                <a:extLst>
                  <a:ext uri="{FF2B5EF4-FFF2-40B4-BE49-F238E27FC236}">
                    <a16:creationId xmlns:a16="http://schemas.microsoft.com/office/drawing/2014/main" id="{6921E9EA-9712-4D05-B3EF-553FC1987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6" name="Line 21">
                <a:extLst>
                  <a:ext uri="{FF2B5EF4-FFF2-40B4-BE49-F238E27FC236}">
                    <a16:creationId xmlns:a16="http://schemas.microsoft.com/office/drawing/2014/main" id="{7E6EE476-917E-4120-80C9-789E8D41B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667" name="Group 19">
              <a:extLst>
                <a:ext uri="{FF2B5EF4-FFF2-40B4-BE49-F238E27FC236}">
                  <a16:creationId xmlns:a16="http://schemas.microsoft.com/office/drawing/2014/main" id="{8E7FC003-37CF-49A9-8867-63985FFBD337}"/>
                </a:ext>
              </a:extLst>
            </p:cNvPr>
            <p:cNvGrpSpPr/>
            <p:nvPr/>
          </p:nvGrpSpPr>
          <p:grpSpPr>
            <a:xfrm>
              <a:off x="1276" y="142"/>
              <a:ext cx="341" cy="368"/>
              <a:chExt cx="341" cy="368"/>
            </a:xfrm>
          </p:grpSpPr>
          <p:sp>
            <p:nvSpPr>
              <p:cNvPr id="27668" name="Oval 61">
                <a:extLst>
                  <a:ext uri="{FF2B5EF4-FFF2-40B4-BE49-F238E27FC236}">
                    <a16:creationId xmlns:a16="http://schemas.microsoft.com/office/drawing/2014/main" id="{18F32383-7AEC-46D0-9082-6CFAEAB14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8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69" name="Text Box 62">
                <a:extLst>
                  <a:ext uri="{FF2B5EF4-FFF2-40B4-BE49-F238E27FC236}">
                    <a16:creationId xmlns:a16="http://schemas.microsoft.com/office/drawing/2014/main" id="{E5AEC4BD-37F8-404F-8995-6D6062A7F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" y="0"/>
                <a:ext cx="31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32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27670" name="Group 22">
              <a:extLst>
                <a:ext uri="{FF2B5EF4-FFF2-40B4-BE49-F238E27FC236}">
                  <a16:creationId xmlns:a16="http://schemas.microsoft.com/office/drawing/2014/main" id="{8A5A4166-F05E-4CF1-9E35-9246E1D48AD0}"/>
                </a:ext>
              </a:extLst>
            </p:cNvPr>
            <p:cNvGrpSpPr/>
            <p:nvPr/>
          </p:nvGrpSpPr>
          <p:grpSpPr>
            <a:xfrm>
              <a:off x="398" y="255"/>
              <a:ext cx="538" cy="170"/>
              <a:chExt cx="1105" cy="141"/>
            </a:xfrm>
          </p:grpSpPr>
          <p:sp>
            <p:nvSpPr>
              <p:cNvPr id="27671" name="Line 93">
                <a:extLst>
                  <a:ext uri="{FF2B5EF4-FFF2-40B4-BE49-F238E27FC236}">
                    <a16:creationId xmlns:a16="http://schemas.microsoft.com/office/drawing/2014/main" id="{095BD85D-39DF-4271-8263-ACD62B840C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" y="0"/>
                <a:ext cx="85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2" name="Line 94">
                <a:extLst>
                  <a:ext uri="{FF2B5EF4-FFF2-40B4-BE49-F238E27FC236}">
                    <a16:creationId xmlns:a16="http://schemas.microsoft.com/office/drawing/2014/main" id="{CAFB7A26-BCCC-4A49-ADBF-E03A5BE3F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" y="0"/>
                <a:ext cx="85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3" name="Line 95">
                <a:extLst>
                  <a:ext uri="{FF2B5EF4-FFF2-40B4-BE49-F238E27FC236}">
                    <a16:creationId xmlns:a16="http://schemas.microsoft.com/office/drawing/2014/main" id="{D5DF6B3B-0B69-478D-BEBF-CA6EA3290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" y="0"/>
                <a:ext cx="85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4" name="Line 96">
                <a:extLst>
                  <a:ext uri="{FF2B5EF4-FFF2-40B4-BE49-F238E27FC236}">
                    <a16:creationId xmlns:a16="http://schemas.microsoft.com/office/drawing/2014/main" id="{4E597D12-DE73-49B6-8ABE-3D404140E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" y="0"/>
                <a:ext cx="85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5" name="Line 97">
                <a:extLst>
                  <a:ext uri="{FF2B5EF4-FFF2-40B4-BE49-F238E27FC236}">
                    <a16:creationId xmlns:a16="http://schemas.microsoft.com/office/drawing/2014/main" id="{383B219C-DE91-43DB-8491-957AD5A64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5" y="0"/>
                <a:ext cx="85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6" name="Line 98">
                <a:extLst>
                  <a:ext uri="{FF2B5EF4-FFF2-40B4-BE49-F238E27FC236}">
                    <a16:creationId xmlns:a16="http://schemas.microsoft.com/office/drawing/2014/main" id="{B040A242-D135-456F-96A0-93344CAF99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95" y="0"/>
                <a:ext cx="85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7" name="Line 99">
                <a:extLst>
                  <a:ext uri="{FF2B5EF4-FFF2-40B4-BE49-F238E27FC236}">
                    <a16:creationId xmlns:a16="http://schemas.microsoft.com/office/drawing/2014/main" id="{2B021F2D-04DC-4C3A-B162-37F0713F5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5" y="0"/>
                <a:ext cx="85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8" name="Line 100">
                <a:extLst>
                  <a:ext uri="{FF2B5EF4-FFF2-40B4-BE49-F238E27FC236}">
                    <a16:creationId xmlns:a16="http://schemas.microsoft.com/office/drawing/2014/main" id="{57EA79A4-9E2B-487F-A76A-B9DCD718C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" y="0"/>
                <a:ext cx="85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9" name="Line 101">
                <a:extLst>
                  <a:ext uri="{FF2B5EF4-FFF2-40B4-BE49-F238E27FC236}">
                    <a16:creationId xmlns:a16="http://schemas.microsoft.com/office/drawing/2014/main" id="{0B3F321F-F308-4C6E-9142-BF0B0FBE3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0"/>
                <a:ext cx="85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0" name="Line 102">
                <a:extLst>
                  <a:ext uri="{FF2B5EF4-FFF2-40B4-BE49-F238E27FC236}">
                    <a16:creationId xmlns:a16="http://schemas.microsoft.com/office/drawing/2014/main" id="{35907281-ED64-4696-B7BC-1E4D5E58E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" y="0"/>
                <a:ext cx="57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1" name="Line 103">
                <a:extLst>
                  <a:ext uri="{FF2B5EF4-FFF2-40B4-BE49-F238E27FC236}">
                    <a16:creationId xmlns:a16="http://schemas.microsoft.com/office/drawing/2014/main" id="{61110AC6-9E6B-4548-8BF0-50C853646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5" y="56"/>
                <a:ext cx="57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2" name="Line 104">
                <a:extLst>
                  <a:ext uri="{FF2B5EF4-FFF2-40B4-BE49-F238E27FC236}">
                    <a16:creationId xmlns:a16="http://schemas.microsoft.com/office/drawing/2014/main" id="{AB61E77F-70B2-40FC-9C51-D9C1F2E34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2" y="56"/>
                <a:ext cx="1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3" name="Line 105">
                <a:extLst>
                  <a:ext uri="{FF2B5EF4-FFF2-40B4-BE49-F238E27FC236}">
                    <a16:creationId xmlns:a16="http://schemas.microsoft.com/office/drawing/2014/main" id="{68996068-7AB4-4935-91B2-BD3531137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85"/>
                <a:ext cx="1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7684" name="AutoShape 59">
            <a:extLst>
              <a:ext uri="{FF2B5EF4-FFF2-40B4-BE49-F238E27FC236}">
                <a16:creationId xmlns:a16="http://schemas.microsoft.com/office/drawing/2014/main" id="{B703CD37-B8BB-4284-984E-42F94062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418" y="3438698"/>
            <a:ext cx="1260475" cy="630238"/>
          </a:xfrm>
          <a:prstGeom prst="wedgeEllipseCallout">
            <a:avLst>
              <a:gd name="adj1" fmla="val -31361"/>
              <a:gd name="adj2" fmla="val -95088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Calibri" panose="020f0502020204030204" pitchFamily="34" charset="0"/>
              </a:rPr>
              <a:t>加热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D97B9CA-AD23-4122-9013-BF343E01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二、探究影响电阻大小的因素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6" name="Picture 2" descr="\\初三物理\初三物理共享\新教材图 电压电阻 生活用电\16章 电压电阻\电压电阻图\16-3-4.JPG">
            <a:extLst>
              <a:ext uri="{FF2B5EF4-FFF2-40B4-BE49-F238E27FC236}">
                <a16:creationId xmlns:a16="http://schemas.microsoft.com/office/drawing/2014/main" id="{F67A4652-EA26-47D0-BFCE-0CAA536A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8168" y="364863"/>
            <a:ext cx="169227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>
            <a:extLst>
              <a:ext uri="{FF2B5EF4-FFF2-40B4-BE49-F238E27FC236}">
                <a16:creationId xmlns:a16="http://schemas.microsoft.com/office/drawing/2014/main" id="{2FB70BB5-D300-4E6B-9B75-DED35F5AD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034" y="1412776"/>
            <a:ext cx="4644255" cy="36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>
                <a:latin typeface="Calibri" panose="020f0502020204030204" pitchFamily="34" charset="0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在其他条件相同的情况下，电阻较小的材料导电性能较强；反之，电阻较大，导电性能较弱。右图展示的是不同材料在导电性能上的排序，从上至下，材料的导电性能依次减弱。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1F7ED96-CC11-4B01-B53D-67DB4824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二、探究影响电阻大小的因素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A7673EA6-CE3D-44F9-BB82-8AA2903FA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2060848"/>
            <a:ext cx="8604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．一个导体接在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伏的电源上，电阻大小为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欧，若从电路中取下这个导体，导体的电阻值为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_______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欧。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16F02BE-C4BE-4906-A8B6-B23F5179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337DF9-B0C6-4D8D-B4C8-7C61C05D9FC6}"/>
              </a:ext>
            </a:extLst>
          </p:cNvPr>
          <p:cNvSpPr txBox="1"/>
          <p:nvPr/>
        </p:nvSpPr>
        <p:spPr>
          <a:xfrm>
            <a:off x="8904312" y="243018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F02BE-C4BE-4906-A8B6-B23F51795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C337DF9-B0C6-4D8D-B4C8-7C61C05D9FC6}"/>
              </a:ext>
            </a:extLst>
          </p:cNvPr>
          <p:cNvSpPr txBox="1"/>
          <p:nvPr/>
        </p:nvSpPr>
        <p:spPr>
          <a:xfrm>
            <a:off x="7824192" y="1692097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endParaRPr lang="zh-CN" altLang="en-US" sz="32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9389F5F-2CB1-4D75-A9BE-B32B533A0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572153"/>
            <a:ext cx="9649072" cy="32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关于电路的相关知识中说法正确的是（  ）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物理学规定只有正电荷走向移动才能形成电流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干木条、陶瓷、油和目行车轮胎都是绝体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如果导体两端的电压为零，导体的电阻也为零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用灯、教室空调、电视机、发电机和电动机都是用电器</a:t>
            </a:r>
          </a:p>
        </p:txBody>
      </p:sp>
    </p:spTree>
    <p:extLst>
      <p:ext uri="{BB962C8B-B14F-4D97-AF65-F5344CB8AC3E}">
        <p14:creationId xmlns:p14="http://schemas.microsoft.com/office/powerpoint/2010/main" val="2732345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01974" y="2120604"/>
            <a:ext cx="9520212" cy="1284006"/>
            <a:chOff x="2111375" y="3256896"/>
            <a:chExt cx="9520212" cy="1284006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256896"/>
              <a:ext cx="8704237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能画出电阻在电路图中的符号，知道电阻的单位及单位换算。</a:t>
              </a:r>
              <a:endPara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271464" y="1188941"/>
            <a:ext cx="10009111" cy="700088"/>
            <a:chOff x="2105025" y="2441575"/>
            <a:chExt cx="9735955" cy="700088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49" y="2464047"/>
              <a:ext cx="8913631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认识电阻的概念、知道电阻是导体本身的一种性质。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317563" y="3428943"/>
            <a:ext cx="9170925" cy="1284006"/>
            <a:chOff x="2130425" y="4370747"/>
            <a:chExt cx="9170925" cy="1284006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370747"/>
              <a:ext cx="839305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能在实验研究的基础上理解电阻的大小与导体的材料、长度、横截面积及温度有关。</a:t>
              </a:r>
              <a:endPara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8C4D75E-8549-4A46-8C0F-6C890B4C369F}"/>
              </a:ext>
            </a:extLst>
          </p:cNvPr>
          <p:cNvGrpSpPr/>
          <p:nvPr/>
        </p:nvGrpSpPr>
        <p:grpSpPr>
          <a:xfrm>
            <a:off x="1312039" y="4737282"/>
            <a:ext cx="9176450" cy="1284006"/>
            <a:chOff x="2130425" y="4370747"/>
            <a:chExt cx="10285723" cy="1284006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CEA8315-40E1-4B84-B08A-CC3B06BA072A}"/>
                </a:ext>
              </a:extLst>
            </p:cNvPr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D292293C-7F2E-4316-8419-6AA0822B5854}"/>
                  </a:ext>
                </a:extLst>
              </p:cNvPr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文本框 11">
                <a:extLst>
                  <a:ext uri="{FF2B5EF4-FFF2-40B4-BE49-F238E27FC236}">
                    <a16:creationId xmlns:a16="http://schemas.microsoft.com/office/drawing/2014/main" id="{789567CF-B35A-4E2B-88AD-6F79D931C0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10F4FA16-3A91-429B-8E35-0869D23BE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4370747"/>
              <a:ext cx="9507848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4.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体会用控制变量法探究电阻与哪些因素有关，积极动手进行实验。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6" name="Rectangle 6">
            <a:extLst>
              <a:ext uri="{FF2B5EF4-FFF2-40B4-BE49-F238E27FC236}">
                <a16:creationId xmlns:a16="http://schemas.microsoft.com/office/drawing/2014/main" id="{F5FF85DC-910C-4E95-A2BF-96DA89701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0" y="1822398"/>
            <a:ext cx="8243888" cy="159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3. A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两根完全一样的导线，长度都是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 m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。把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剪去一半，剩下的一半跟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相比，哪个电阻大？把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剩下的一半再拉长到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 m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跟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相比，哪个电阻大？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BED0829-C6E3-4F35-BAA2-D6549909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E50D38C-1D72-4E46-A589-7D9C5C5A61BB}"/>
              </a:ext>
            </a:extLst>
          </p:cNvPr>
          <p:cNvSpPr/>
          <p:nvPr/>
        </p:nvSpPr>
        <p:spPr>
          <a:xfrm>
            <a:off x="2336776" y="1468594"/>
            <a:ext cx="1598984" cy="66426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电阻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FB961FBD-ECA6-40D2-BD55-03F1E748E559}"/>
              </a:ext>
            </a:extLst>
          </p:cNvPr>
          <p:cNvSpPr/>
          <p:nvPr/>
        </p:nvSpPr>
        <p:spPr bwMode="auto">
          <a:xfrm>
            <a:off x="1969543" y="1673581"/>
            <a:ext cx="233362" cy="3339595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3CD6258-A17A-422C-B733-2DF5E44059AA}"/>
              </a:ext>
            </a:extLst>
          </p:cNvPr>
          <p:cNvSpPr/>
          <p:nvPr/>
        </p:nvSpPr>
        <p:spPr>
          <a:xfrm>
            <a:off x="2336776" y="3933056"/>
            <a:ext cx="3759224" cy="66426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影响电阻大小的因素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D835699-E6D0-422B-8D3A-2A2AC947C64A}"/>
              </a:ext>
            </a:extLst>
          </p:cNvPr>
          <p:cNvSpPr/>
          <p:nvPr/>
        </p:nvSpPr>
        <p:spPr>
          <a:xfrm>
            <a:off x="1099557" y="1196753"/>
            <a:ext cx="653049" cy="45365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宋体" panose="02010600030101010101" pitchFamily="2" charset="-122"/>
              </a:rPr>
              <a:t>电阻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A64E389-738D-4619-AD4C-D0DF820CFF72}"/>
              </a:ext>
            </a:extLst>
          </p:cNvPr>
          <p:cNvSpPr/>
          <p:nvPr/>
        </p:nvSpPr>
        <p:spPr>
          <a:xfrm>
            <a:off x="4007768" y="4838018"/>
            <a:ext cx="7351959" cy="1109066"/>
          </a:xfrm>
          <a:prstGeom prst="roundRect">
            <a:avLst/>
          </a:prstGeom>
          <a:solidFill>
            <a:srgbClr val="1BA78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电阻是导体本身的性质。它的大小取决于导体的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材料、长度、横截面积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，还受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温度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影响。 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996B293-F01D-4148-BDD7-41E4C1FD5207}"/>
              </a:ext>
            </a:extLst>
          </p:cNvPr>
          <p:cNvSpPr/>
          <p:nvPr/>
        </p:nvSpPr>
        <p:spPr>
          <a:xfrm>
            <a:off x="4007768" y="2161802"/>
            <a:ext cx="7351959" cy="1423134"/>
          </a:xfrm>
          <a:prstGeom prst="roundRect">
            <a:avLst/>
          </a:prstGeom>
          <a:solidFill>
            <a:srgbClr val="1BA78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物理学中，用电阻来表示导体对电流阻碍作用的大小。</a:t>
            </a:r>
            <a:endParaRPr lang="en-US" altLang="zh-CN" sz="2800" b="1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</a:rPr>
              <a:t>单位是</a:t>
            </a: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欧姆</a:t>
            </a:r>
            <a:r>
              <a:rPr lang="zh-CN" altLang="en-US" sz="2800" b="1">
                <a:latin typeface="宋体" panose="02010600030101010101" pitchFamily="2" charset="-122"/>
              </a:rPr>
              <a:t>，简称欧，符号</a:t>
            </a:r>
            <a:r>
              <a:rPr lang="el-GR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4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0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325100" y="12268200"/>
            <a:ext cx="304800" cy="2286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12" name="Rectangle 16">
            <a:extLst>
              <a:ext uri="{FF2B5EF4-FFF2-40B4-BE49-F238E27FC236}">
                <a16:creationId xmlns:a16="http://schemas.microsoft.com/office/drawing/2014/main" id="{67024725-D66C-4895-A54E-F9F622051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620" y="1196752"/>
            <a:ext cx="9180759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/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导线多是用铜做的，特别重要的电器设备的导线还要用昂贵的银来做。铁也是导体，既多又便宜，想想看，为什么不用铁来做导线呢？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52F9EFF-AE36-4D3D-A406-1F20DAE0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从生活走向物理</a:t>
            </a:r>
          </a:p>
        </p:txBody>
      </p:sp>
      <p:pic>
        <p:nvPicPr>
          <p:cNvPr id="4108" name="Picture 6" descr="a8afa7f9c15fee945348bfb3e475d5e2">
            <a:extLst>
              <a:ext uri="{FF2B5EF4-FFF2-40B4-BE49-F238E27FC236}">
                <a16:creationId xmlns:a16="http://schemas.microsoft.com/office/drawing/2014/main" id="{4ED4AC15-1098-4DF1-A495-0A3166E0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761230">
            <a:off x="5404933" y="2799034"/>
            <a:ext cx="28289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8AC080F-5E17-47ED-A67D-F95709486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36353">
            <a:off x="8244860" y="2856855"/>
            <a:ext cx="2245941" cy="23488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D02269A-60DB-416F-9C5C-AE1D25CBA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26" y="2839283"/>
            <a:ext cx="3134322" cy="26416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90" name="Picture 3" descr="\\初三物理\初三物理共享\新教材图 电压电阻 生活用电\16章 电压电阻\电压电阻图\16-3-1.JPG">
            <a:extLst>
              <a:ext uri="{FF2B5EF4-FFF2-40B4-BE49-F238E27FC236}">
                <a16:creationId xmlns:a16="http://schemas.microsoft.com/office/drawing/2014/main" id="{59AAB917-D173-45BF-A140-450F4D5B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7768" y="2536752"/>
            <a:ext cx="5184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矩形 68">
            <a:extLst>
              <a:ext uri="{FF2B5EF4-FFF2-40B4-BE49-F238E27FC236}">
                <a16:creationId xmlns:a16="http://schemas.microsoft.com/office/drawing/2014/main" id="{5D811E19-1941-4B51-9CF4-622806FF6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624" y="1622011"/>
            <a:ext cx="8143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把长短、粗细相同的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铜丝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镍铬合金丝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分别接入电路，闭合开关，观察电路中小灯泡的亮度。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83A6DF1-A0C4-4F5F-A79D-11A6064E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导入实验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004CC7-665F-40B5-9646-EFB454D37069}"/>
              </a:ext>
            </a:extLst>
          </p:cNvPr>
          <p:cNvSpPr/>
          <p:nvPr/>
        </p:nvSpPr>
        <p:spPr>
          <a:xfrm>
            <a:off x="1197048" y="982894"/>
            <a:ext cx="209064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演示</a:t>
            </a:r>
            <a:r>
              <a:rPr lang="en-US" altLang="zh-CN" sz="2800" b="1">
                <a:solidFill>
                  <a:srgbClr val="FFFFFF"/>
                </a:solidFill>
                <a:latin typeface="宋体" panose="02010600030101010101" pitchFamily="2" charset="-122"/>
              </a:rPr>
              <a:t>1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EDF2FCD-056F-4E60-902C-A038ECEDAD27}"/>
              </a:ext>
            </a:extLst>
          </p:cNvPr>
          <p:cNvSpPr/>
          <p:nvPr/>
        </p:nvSpPr>
        <p:spPr>
          <a:xfrm>
            <a:off x="1197048" y="2884304"/>
            <a:ext cx="209064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实验电路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C948A32-23AC-4827-BCE5-89B553C520D1}"/>
              </a:ext>
            </a:extLst>
          </p:cNvPr>
          <p:cNvSpPr/>
          <p:nvPr/>
        </p:nvSpPr>
        <p:spPr>
          <a:xfrm>
            <a:off x="1197048" y="4730171"/>
            <a:ext cx="209064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实验现象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9821122-0C77-4215-9DD3-FDE0E7AF5E0C}"/>
              </a:ext>
            </a:extLst>
          </p:cNvPr>
          <p:cNvSpPr/>
          <p:nvPr/>
        </p:nvSpPr>
        <p:spPr>
          <a:xfrm>
            <a:off x="2495600" y="5499125"/>
            <a:ext cx="7840866" cy="751962"/>
          </a:xfrm>
          <a:prstGeom prst="roundRect">
            <a:avLst/>
          </a:prstGeom>
          <a:solidFill>
            <a:srgbClr val="007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把不同的导体接入电路，小灯泡的亮度发生了变化。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59AAB917-D173-45BF-A140-450F4D5B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5880" y="2554544"/>
            <a:ext cx="3203967" cy="231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矩形 68">
            <a:extLst>
              <a:ext uri="{FF2B5EF4-FFF2-40B4-BE49-F238E27FC236}">
                <a16:creationId xmlns:a16="http://schemas.microsoft.com/office/drawing/2014/main" id="{5D811E19-1941-4B51-9CF4-622806FF6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624" y="1622011"/>
            <a:ext cx="8143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在上述实验中，接入电流表，观察电流表的示数变化，并继续观察小灯泡的亮度。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83A6DF1-A0C4-4F5F-A79D-11A6064E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导入实验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004CC7-665F-40B5-9646-EFB454D37069}"/>
              </a:ext>
            </a:extLst>
          </p:cNvPr>
          <p:cNvSpPr/>
          <p:nvPr/>
        </p:nvSpPr>
        <p:spPr>
          <a:xfrm>
            <a:off x="1197048" y="982894"/>
            <a:ext cx="209064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演示</a:t>
            </a:r>
            <a:r>
              <a:rPr lang="en-US" altLang="zh-CN" sz="2800" b="1">
                <a:solidFill>
                  <a:srgbClr val="FFFFFF"/>
                </a:solidFill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EDF2FCD-056F-4E60-902C-A038ECEDAD27}"/>
              </a:ext>
            </a:extLst>
          </p:cNvPr>
          <p:cNvSpPr/>
          <p:nvPr/>
        </p:nvSpPr>
        <p:spPr>
          <a:xfrm>
            <a:off x="1197048" y="2884304"/>
            <a:ext cx="209064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实验电路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C948A32-23AC-4827-BCE5-89B553C520D1}"/>
              </a:ext>
            </a:extLst>
          </p:cNvPr>
          <p:cNvSpPr/>
          <p:nvPr/>
        </p:nvSpPr>
        <p:spPr>
          <a:xfrm>
            <a:off x="1197048" y="4365104"/>
            <a:ext cx="209064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实验现象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9821122-0C77-4215-9DD3-FDE0E7AF5E0C}"/>
              </a:ext>
            </a:extLst>
          </p:cNvPr>
          <p:cNvSpPr/>
          <p:nvPr/>
        </p:nvSpPr>
        <p:spPr>
          <a:xfrm>
            <a:off x="2423592" y="5217048"/>
            <a:ext cx="8856984" cy="1165903"/>
          </a:xfrm>
          <a:prstGeom prst="roundRect">
            <a:avLst/>
          </a:prstGeom>
          <a:solidFill>
            <a:srgbClr val="007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把铜丝接入电路时，电流表的示数较大，小灯泡较明亮；</a:t>
            </a:r>
          </a:p>
          <a:p>
            <a:pPr lvl="0" indent="457200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把镍铬合金丝接入电路时，电流表的示数较小，小灯泡较暗。 　　</a:t>
            </a:r>
          </a:p>
        </p:txBody>
      </p:sp>
    </p:spTree>
    <p:extLst>
      <p:ext uri="{BB962C8B-B14F-4D97-AF65-F5344CB8AC3E}">
        <p14:creationId xmlns:p14="http://schemas.microsoft.com/office/powerpoint/2010/main" val="1211771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4" name="矩形 68">
            <a:extLst>
              <a:ext uri="{FF2B5EF4-FFF2-40B4-BE49-F238E27FC236}">
                <a16:creationId xmlns:a16="http://schemas.microsoft.com/office/drawing/2014/main" id="{5D811E19-1941-4B51-9CF4-622806FF6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624" y="1622011"/>
            <a:ext cx="8143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在相同的电压下，通过铜丝的电流比镍铬合金丝的大，为什么会有这种差别呢？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83A6DF1-A0C4-4F5F-A79D-11A6064E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导入实验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B004CC7-665F-40B5-9646-EFB454D37069}"/>
              </a:ext>
            </a:extLst>
          </p:cNvPr>
          <p:cNvSpPr/>
          <p:nvPr/>
        </p:nvSpPr>
        <p:spPr>
          <a:xfrm>
            <a:off x="1197048" y="982894"/>
            <a:ext cx="209064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思考一下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C948A32-23AC-4827-BCE5-89B553C520D1}"/>
              </a:ext>
            </a:extLst>
          </p:cNvPr>
          <p:cNvSpPr/>
          <p:nvPr/>
        </p:nvSpPr>
        <p:spPr>
          <a:xfrm>
            <a:off x="1197048" y="2857963"/>
            <a:ext cx="209064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实验现象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微软雅黑"/>
              <a:cs typeface="+mn-cs"/>
            </a:endParaRPr>
          </a:p>
        </p:txBody>
      </p:sp>
      <p:sp>
        <p:nvSpPr>
          <p:cNvPr id="13" name="矩形 68">
            <a:extLst>
              <a:ext uri="{FF2B5EF4-FFF2-40B4-BE49-F238E27FC236}">
                <a16:creationId xmlns:a16="http://schemas.microsoft.com/office/drawing/2014/main" id="{509844FB-7494-49C0-9702-A2525ABE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368" y="3718802"/>
            <a:ext cx="900797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导体虽然容易导电，但对电流也有一定的阻碍作用。</a:t>
            </a: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在相同的电压下，通过铜丝的电流比较大，表明铜丝对电流的阻碍作用比较小；</a:t>
            </a:r>
          </a:p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通过镍铬合金丝的电流比较小，表明镍铬合金丝对电流的阻碍作用比较大。</a:t>
            </a:r>
          </a:p>
        </p:txBody>
      </p:sp>
    </p:spTree>
    <p:extLst>
      <p:ext uri="{BB962C8B-B14F-4D97-AF65-F5344CB8AC3E}">
        <p14:creationId xmlns:p14="http://schemas.microsoft.com/office/powerpoint/2010/main" val="149190542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矩形 10">
            <a:extLst>
              <a:ext uri="{FF2B5EF4-FFF2-40B4-BE49-F238E27FC236}">
                <a16:creationId xmlns:a16="http://schemas.microsoft.com/office/drawing/2014/main" id="{690E9CC6-23A0-48CD-A1A7-8A1708E70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2060848"/>
            <a:ext cx="7704856" cy="234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在物理学中，用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电阻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来表示导体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对电流阻碍作用的大小。</a:t>
            </a:r>
            <a:endParaRPr lang="en-US" altLang="zh-CN" sz="2800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导体的电阻越大，表示导体对电流的阻碍作用就越大。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导体的电阻通常用字母</a:t>
            </a:r>
            <a:r>
              <a:rPr lang="en-US" altLang="zh-CN" sz="4400" b="1" i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E8080A5-6147-4B68-B059-4C8C48F8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一、电阻</a:t>
            </a:r>
          </a:p>
        </p:txBody>
      </p:sp>
      <p:sp>
        <p:nvSpPr>
          <p:cNvPr id="5" name="矩形: 对角圆角 4">
            <a:extLst>
              <a:ext uri="{FF2B5EF4-FFF2-40B4-BE49-F238E27FC236}">
                <a16:creationId xmlns:a16="http://schemas.microsoft.com/office/drawing/2014/main" id="{5AE4C7D0-EE8D-49E2-8AE6-8C70F23808B5}"/>
              </a:ext>
            </a:extLst>
          </p:cNvPr>
          <p:cNvSpPr/>
          <p:nvPr/>
        </p:nvSpPr>
        <p:spPr>
          <a:xfrm>
            <a:off x="1487488" y="1556792"/>
            <a:ext cx="1152128" cy="571036"/>
          </a:xfrm>
          <a:prstGeom prst="round2DiagRect">
            <a:avLst/>
          </a:prstGeom>
          <a:solidFill>
            <a:srgbClr val="FFC62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13A57"/>
                </a:solidFill>
              </a:rPr>
              <a:t>电阻</a:t>
            </a:r>
            <a:endParaRPr lang="zh-CN" altLang="en-US" b="1">
              <a:solidFill>
                <a:srgbClr val="013A57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矩形 10">
            <a:extLst>
              <a:ext uri="{FF2B5EF4-FFF2-40B4-BE49-F238E27FC236}">
                <a16:creationId xmlns:a16="http://schemas.microsoft.com/office/drawing/2014/main" id="{690E9CC6-23A0-48CD-A1A7-8A1708E70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2276872"/>
            <a:ext cx="7704856" cy="26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单位：欧姆（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ohm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），简称欧，符号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Ω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电阻的单位还有：兆欧（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MΩ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）、千欧（</a:t>
            </a:r>
            <a:r>
              <a:rPr lang="en-US" altLang="zh-CN" sz="2800" b="1" err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kΩ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    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换算关系是：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1kΩ=1 000Ω=10</a:t>
            </a:r>
            <a:r>
              <a:rPr lang="en-US" altLang="zh-CN" sz="2800" b="1" baseline="30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Ω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1MΩ=1 000 000Ω=10</a:t>
            </a:r>
            <a:r>
              <a:rPr lang="en-US" altLang="zh-CN" sz="2800" b="1" baseline="30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Ω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E8080A5-6147-4B68-B059-4C8C48F8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一、电阻</a:t>
            </a:r>
          </a:p>
        </p:txBody>
      </p:sp>
      <p:sp>
        <p:nvSpPr>
          <p:cNvPr id="5" name="矩形: 对角圆角 4">
            <a:extLst>
              <a:ext uri="{FF2B5EF4-FFF2-40B4-BE49-F238E27FC236}">
                <a16:creationId xmlns:a16="http://schemas.microsoft.com/office/drawing/2014/main" id="{5AE4C7D0-EE8D-49E2-8AE6-8C70F23808B5}"/>
              </a:ext>
            </a:extLst>
          </p:cNvPr>
          <p:cNvSpPr/>
          <p:nvPr/>
        </p:nvSpPr>
        <p:spPr>
          <a:xfrm>
            <a:off x="1487488" y="1556792"/>
            <a:ext cx="1152128" cy="571036"/>
          </a:xfrm>
          <a:prstGeom prst="round2DiagRect">
            <a:avLst/>
          </a:prstGeom>
          <a:solidFill>
            <a:srgbClr val="FFC62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13A57"/>
                </a:solidFill>
              </a:rPr>
              <a:t>单位</a:t>
            </a:r>
            <a:endParaRPr lang="zh-CN" altLang="en-US" b="1">
              <a:solidFill>
                <a:srgbClr val="013A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37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12" descr="7e127c69ce408b241d8385d88f81e0ca">
            <a:extLst>
              <a:ext uri="{FF2B5EF4-FFF2-40B4-BE49-F238E27FC236}">
                <a16:creationId xmlns:a16="http://schemas.microsoft.com/office/drawing/2014/main" id="{AAC8B6E3-2190-4BC0-A635-7C79B957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3347" y="3288011"/>
            <a:ext cx="2582274" cy="18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矩形 10">
            <a:extLst>
              <a:ext uri="{FF2B5EF4-FFF2-40B4-BE49-F238E27FC236}">
                <a16:creationId xmlns:a16="http://schemas.microsoft.com/office/drawing/2014/main" id="{690E9CC6-23A0-48CD-A1A7-8A1708E70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600" y="2060848"/>
            <a:ext cx="7704856" cy="15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在电子技术中，我们常用到有一定电阻值的元件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电阻器，也叫做定值电阻，简称电阻。电路图中用符号          表示。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E8080A5-6147-4B68-B059-4C8C48F8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一、电阻</a:t>
            </a:r>
          </a:p>
        </p:txBody>
      </p:sp>
      <p:sp>
        <p:nvSpPr>
          <p:cNvPr id="5" name="矩形: 对角圆角 4">
            <a:extLst>
              <a:ext uri="{FF2B5EF4-FFF2-40B4-BE49-F238E27FC236}">
                <a16:creationId xmlns:a16="http://schemas.microsoft.com/office/drawing/2014/main" id="{5AE4C7D0-EE8D-49E2-8AE6-8C70F23808B5}"/>
              </a:ext>
            </a:extLst>
          </p:cNvPr>
          <p:cNvSpPr/>
          <p:nvPr/>
        </p:nvSpPr>
        <p:spPr>
          <a:xfrm>
            <a:off x="1487488" y="1340768"/>
            <a:ext cx="1296144" cy="571036"/>
          </a:xfrm>
          <a:prstGeom prst="round2DiagRect">
            <a:avLst/>
          </a:prstGeom>
          <a:solidFill>
            <a:srgbClr val="FFC62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013A57"/>
                </a:solidFill>
              </a:rPr>
              <a:t>电阻器</a:t>
            </a:r>
            <a:endParaRPr lang="zh-CN" altLang="en-US" b="1">
              <a:solidFill>
                <a:srgbClr val="013A57"/>
              </a:solidFill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C7212B16-76FF-405D-A7A3-65889A5B3563}"/>
              </a:ext>
            </a:extLst>
          </p:cNvPr>
          <p:cNvGrpSpPr/>
          <p:nvPr/>
        </p:nvGrpSpPr>
        <p:grpSpPr>
          <a:xfrm>
            <a:off x="5381625" y="3284984"/>
            <a:ext cx="1428750" cy="190500"/>
            <a:chExt cx="1428760" cy="190501"/>
          </a:xfrm>
        </p:grpSpPr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id="{673E50C9-057A-4CA0-B416-452186DCCD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95250"/>
              <a:ext cx="1428760" cy="10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矩形 8">
              <a:extLst>
                <a:ext uri="{FF2B5EF4-FFF2-40B4-BE49-F238E27FC236}">
                  <a16:creationId xmlns:a16="http://schemas.microsoft.com/office/drawing/2014/main" id="{70E0746C-9B22-41F1-BCB8-64ED63529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53" y="0"/>
              <a:ext cx="628654" cy="1905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9" name="Picture 8" descr="7bd91f5880f9e6a58b25290049949b47">
            <a:extLst>
              <a:ext uri="{FF2B5EF4-FFF2-40B4-BE49-F238E27FC236}">
                <a16:creationId xmlns:a16="http://schemas.microsoft.com/office/drawing/2014/main" id="{46522C3F-2410-4A12-AAE5-938747D3B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7791" y="3832347"/>
            <a:ext cx="18446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f389ba3a69da1435e7f8a3b84ac698a9">
            <a:extLst>
              <a:ext uri="{FF2B5EF4-FFF2-40B4-BE49-F238E27FC236}">
                <a16:creationId xmlns:a16="http://schemas.microsoft.com/office/drawing/2014/main" id="{8EAE9593-59BB-4DC4-97CF-F22D0A0F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5745" y="4586623"/>
            <a:ext cx="1733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电阻1">
            <a:extLst>
              <a:ext uri="{FF2B5EF4-FFF2-40B4-BE49-F238E27FC236}">
                <a16:creationId xmlns:a16="http://schemas.microsoft.com/office/drawing/2014/main" id="{D8BE839C-7DF9-4BD8-AC1C-24961F38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589668">
            <a:off x="3388698" y="4767286"/>
            <a:ext cx="2315105" cy="41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7C3A0FF-C3C2-48BF-9869-3C841086A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9252">
            <a:off x="2339226" y="4032603"/>
            <a:ext cx="2049280" cy="18171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CD89CBE-E88B-428B-A9D2-B06A86699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0071" y="3707772"/>
            <a:ext cx="1817127" cy="18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4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微软雅黑</vt:lpstr>
      <vt:lpstr>黑体</vt:lpstr>
      <vt:lpstr>思源黑体 CN Bold</vt:lpstr>
      <vt:lpstr>Calibri Light</vt:lpstr>
      <vt:lpstr>Calibri</vt:lpstr>
      <vt:lpstr>宋体</vt:lpstr>
      <vt:lpstr>Times New Roman</vt:lpstr>
      <vt:lpstr>2_Office 主题​​</vt:lpstr>
      <vt:lpstr>PowerPoint Presentation</vt:lpstr>
      <vt:lpstr>PowerPoint Presentation</vt:lpstr>
      <vt:lpstr>从生活走向物理</vt:lpstr>
      <vt:lpstr>导入实验</vt:lpstr>
      <vt:lpstr>导入实验</vt:lpstr>
      <vt:lpstr>导入实验</vt:lpstr>
      <vt:lpstr>一、电阻</vt:lpstr>
      <vt:lpstr>一、电阻</vt:lpstr>
      <vt:lpstr>一、电阻</vt:lpstr>
      <vt:lpstr>二、探究影响电阻大小的因素</vt:lpstr>
      <vt:lpstr>二、探究影响电阻大小的因素</vt:lpstr>
      <vt:lpstr>二、探究影响电阻大小的因素</vt:lpstr>
      <vt:lpstr>二、探究影响电阻大小的因素</vt:lpstr>
      <vt:lpstr>二、探究影响电阻大小的因素</vt:lpstr>
      <vt:lpstr>二、探究影响电阻大小的因素</vt:lpstr>
      <vt:lpstr>二、探究影响电阻大小的因素</vt:lpstr>
      <vt:lpstr>二、探究影响电阻大小的因素</vt:lpstr>
      <vt:lpstr>课堂巩固</vt:lpstr>
      <vt:lpstr>课堂巩固</vt:lpstr>
      <vt:lpstr>课堂巩固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2021-10-19T21:37:18Z</cp:lastPrinted>
  <dcterms:created xsi:type="dcterms:W3CDTF">2021-10-19T21:37:18Z</dcterms:created>
  <dcterms:modified xsi:type="dcterms:W3CDTF">2021-10-19T13:37:19Z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