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gif" ContentType="image/gi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4" r:id="rId4"/>
    <p:sldMasterId id="2147483688" r:id="rId5"/>
  </p:sldMasterIdLst>
  <p:notesMasterIdLst>
    <p:notesMasterId r:id="rId7"/>
  </p:notesMasterIdLst>
  <p:sldIdLst>
    <p:sldId id="262" r:id="rId6"/>
    <p:sldId id="256" r:id="rId8"/>
    <p:sldId id="257" r:id="rId9"/>
    <p:sldId id="263" r:id="rId10"/>
    <p:sldId id="264" r:id="rId11"/>
    <p:sldId id="258" r:id="rId12"/>
    <p:sldId id="265" r:id="rId13"/>
    <p:sldId id="266" r:id="rId14"/>
    <p:sldId id="267" r:id="rId15"/>
    <p:sldId id="268" r:id="rId16"/>
    <p:sldId id="276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92" r:id="rId35"/>
    <p:sldId id="26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1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48421" autoAdjust="0"/>
  </p:normalViewPr>
  <p:slideViewPr>
    <p:cSldViewPr>
      <p:cViewPr varScale="1">
        <p:scale>
          <a:sx n="70" d="100"/>
          <a:sy n="70" d="100"/>
        </p:scale>
        <p:origin x="-49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slide" Target="slides/slide30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B49CC-2F3E-4163-91CD-02ED0986F5FB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F1D79-C231-4825-9975-4D3E4F2E046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2E7895B-154C-47FE-9C1E-1DEA22468313}" type="slidenum">
              <a:rPr lang="zh-CN" altLang="en-US">
                <a:solidFill>
                  <a:srgbClr val="000000"/>
                </a:solidFill>
                <a:latin typeface="Times New Roman" panose="02020603050405020304" pitchFamily="18" charset="0"/>
              </a:rPr>
            </a:fld>
            <a:endParaRPr lang="en-US" altLang="zh-C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D81ABB4-00D8-4DEF-8AA7-0F225B608BC4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075D844-6F25-494E-B87F-9A4790679A2E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F91277A-0238-46E4-AC2D-FC56BF553CA2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81F685A-1533-4016-B00D-B1DDA35BB6C8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85F5D83-0E3E-405E-9727-9F7DED6D528A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97798AE-4FB7-4226-9973-75D14E75FD65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109BB9A-482E-4322-922F-DFE82A78992D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863C072-DF16-4468-87AD-564EF054A68D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8653BAA-D811-4478-8769-BB7BEF5B0AE9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1CB2BEA-6D5B-444B-A474-D6847EA7AB82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栩栩如生的雪景</a:t>
            </a: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（难点）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rtl="0">
              <a:buFont typeface="+mj-lt"/>
              <a:buNone/>
            </a:pP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提示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：要想获得最佳效果，最好使用较大的高分辨率图片。以上示例中的图片为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像素宽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x 750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像素高。您需要使用绘图参考线来重现动画效果。</a:t>
            </a:r>
            <a:r>
              <a:rPr lang="en-US" sz="1200" b="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若要显示和设置绘图参考线，请执行以下操作：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右键单击幻灯片背景，选择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“网格和参考线”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。在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“网格和参考线”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“参考线设置”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下方选择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“屏幕上显示绘图参考线”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“确定”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。</a:t>
            </a:r>
            <a:r>
              <a:rPr lang="en-US" sz="1200" b="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（注意： 将在幻灯片上的默认位置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处显示一条水平参考线和一条垂直参考线。 在拖动参考线时，光标将显示新位置。）</a:t>
            </a:r>
            <a:r>
              <a:rPr 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按住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键，选择垂直参考线，然后将其向右拖动至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5.00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位置。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若要重现此幻灯片上的图片效果，请执行以下操作：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在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“开始”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“幻灯片”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“布局”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“空白”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在 </a:t>
            </a:r>
            <a:r>
              <a:rPr lang="ja-JP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“插入”</a:t>
            </a:r>
            <a:r>
              <a:rPr lang="en-US" altLang="ko-KR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选项卡上的 </a:t>
            </a:r>
            <a:r>
              <a:rPr lang="ja-JP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“图像”</a:t>
            </a:r>
            <a:r>
              <a:rPr lang="ja-JP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组中，单击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“插入图片”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对话框中，选择一张图片，然后</a:t>
            </a:r>
            <a:r>
              <a:rPr lang="zh-CN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“插入”。</a:t>
            </a: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在幻灯片上选择图片</a:t>
            </a:r>
            <a:r>
              <a:rPr lang="zh-CN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在</a:t>
            </a: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0" i="0" u="none" strike="noStrike" kern="1200" baseline="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下的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“格式”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“大小”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</a:t>
            </a:r>
            <a:r>
              <a:rPr lang="ko-KR" altLang="en-US" sz="1200" b="1" i="0" u="none" strike="noStrike" kern="1200" baseline="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大小和位置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 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“设置图片格式”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对话框中，根据需要调整图像的大小或裁剪图像，以便将高度设置为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en-US" altLang="zh-CN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7.5”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，将宽度设置为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20”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r>
              <a:rPr lang="en-US" sz="120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若要裁剪图片，请单击左窗格中的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宽度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左对齐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顶端对齐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框中输入值。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若要调整图片大小，请单击左窗格中的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宽度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框中输入值。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下方的箭头，指向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 rtl="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“与幻灯片对齐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“左对齐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“上下居中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若要重现此幻灯片上的第一个雪花效果，请执行以下操作：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搜索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j0299587.wmf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包括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Office.com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内容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复选框，然后单击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搜索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。在窗格中选择剪贴画文件以将其插入幻灯片中。注意：如果选择其他剪贴画文件，则该剪贴画必须为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Windows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图元文件格式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(.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wmf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在幻灯片上选择剪贴画。在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取消组合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“Microsoft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Office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PowerPoint”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在幻灯片上选择已转换的剪贴画。在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选择窗格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任务窗格中，选择顶层组。在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取消组合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窗格中，执行以下操作：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自选图形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对象，然后按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Delete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Ctrl+Shift，选择所有矩形形状，然后按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Delete。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Ctrl+Shift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，然后选择所有任意多边形。在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任务窗格中，选择对象组（雪花）。在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形状填充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（第一行，左起第一个选项）。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在幻灯片上，右键单击对象组，然后单击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选择性粘贴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选择性粘贴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作为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(PNG)”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在幻灯片上选择新的雪花。在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0.87”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 startAt="12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将雪花拖到图片左上角。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 startAt="12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若要重现此幻灯片上的第二个雪花效果，请执行以下操作：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选择第二个雪花。在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0.42”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0.36”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="0" i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将第二个雪花拖到幻灯片的左边缘位置。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defRPr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若要重现此幻灯片上的第三个雪花效果，请执行以下操</a:t>
            </a:r>
            <a:r>
              <a:rPr lang="zh-CN" altLang="en-US" sz="1200" kern="120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作：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选择幻灯片上的第二个雪花图片。在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选择第三个雪花。在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0.56”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0.48”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="0" i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将第三个雪花拖到幻灯片的左边缘位置，位于第二个雪花的左下方。 </a:t>
            </a:r>
            <a:endParaRPr lang="en-US" sz="1200" i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若要重现此幻灯片上的引言文本框，请执行以下操作：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文本框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。在幻灯片中拖动以绘制文本框。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在文本框中输入引言文本，然后选择该文本。在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Georgia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18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斜体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将文本框拖动到第一个雪花的右侧，靠近幻灯片的左上角。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若要重现此幻灯片上的引言来源文本框，请执行以下操作：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文本框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。在幻灯片中拖动以绘制文本框。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在文本框中输入引言来源文本，然后选择该文本。在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Georgia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斜体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将文本框向下拖动，放在引言文本框的右侧。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若要从顶部重现第二个雪花的动画效果，请执行以下操作：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对于此过程，有助于查看标尺和缩小幻灯片，从而重现动画效果。在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显示比例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隐藏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标尺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将第一个顶点拖到幻灯片的左边缘位置，靠近雪花。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0.8”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将第六个顶点即最后一个顶点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5.00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处，远离幻灯片右边缘。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向下弧线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锁定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12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“重复”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自动翻转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若要从顶部重现第三个雪花的动画效果，请执行以下操作：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将第一个顶点拖到幻灯片的左边缘位置，靠近雪花。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垂直和水平绘图参考线的交点处。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将第六个顶点即最后一个顶点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5.00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处，远离幻灯片右边缘。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向下弧线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锁定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360°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选项卡中，也在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逆时针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速度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 rtl="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 rtl="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自动翻转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速度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若要重现图片动画效果，请执行下列操作：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在幻灯片上选择大图片。在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线条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在幻灯片上，选择较大图片的向左动作路径效果。指向选定的动作路径的端点（红色箭头），直到光标变成一个双向箭头。按住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Shift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，将端点一直拖动到幻灯片左边缘位置。（注意：确保仅通过拖动端点来扩展动作路径，不要向上、下、左或右拖动整个动作路径。您可能需要放大幻灯片才能更加准确地拖动路径。在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显示比例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或更高。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）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17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若要从顶部重现第一个雪花的动画效果，请执行以下操作：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在幻灯片上，选择紧靠文本框左侧的雪花。在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在幻灯片上，选择紧靠文本框左侧的雪花。在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右键单击绿色起点附近的动作路径，并选择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将第一个顶点拖离幻灯片的左边缘位置，放在水平绘图参考线下方的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垂直绘图参考线上和水平绘图参考线上方的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拖动雪花上的第七个即最后一个顶点。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右键单击幻灯片的背景区域，然后单击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网格和参考线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网格和参考线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参考线设置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屏幕上显示绘图参考线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确定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b="1" kern="12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 startAt="6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若要重现引言文本框的动画效果，请执行以下操作：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在幻灯片上选择引言文本框。在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按字母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字母之间延迟百分比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21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若要重现引言来源文本框的动画效果，请执行以下操作：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选择引言来源文本框。在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22.5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B9C18-8CAA-4223-81FA-B24ABEAFDA6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栩栩如生的雪景</a:t>
            </a: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（难点）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rtl="0">
              <a:buFont typeface="+mj-lt"/>
              <a:buNone/>
            </a:pP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提示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：要想获得最佳效果，最好使用较大的高分辨率图片。以上示例中的图片为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像素宽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x 750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像素高。您需要使用绘图参考线来重现动画效果。</a:t>
            </a:r>
            <a:r>
              <a:rPr lang="en-US" sz="1200" b="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若要显示和设置绘图参考线，请执行以下操作：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右键单击幻灯片背景，选择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“网格和参考线”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。在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“网格和参考线”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“参考线设置”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下方选择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“屏幕上显示绘图参考线”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“确定”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。</a:t>
            </a:r>
            <a:r>
              <a:rPr lang="en-US" sz="1200" b="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（注意： 将在幻灯片上的默认位置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处显示一条水平参考线和一条垂直参考线。 在拖动参考线时，光标将显示新位置。）</a:t>
            </a:r>
            <a:r>
              <a:rPr 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按住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键，选择垂直参考线，然后将其向右拖动至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5.00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位置。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若要重现此幻灯片上的图片效果，请执行以下操作：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在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“开始”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“幻灯片”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“布局”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“空白”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在 </a:t>
            </a:r>
            <a:r>
              <a:rPr lang="ja-JP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“插入”</a:t>
            </a:r>
            <a:r>
              <a:rPr lang="en-US" altLang="ko-KR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选项卡上的 </a:t>
            </a:r>
            <a:r>
              <a:rPr lang="ja-JP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“图像”</a:t>
            </a:r>
            <a:r>
              <a:rPr lang="ja-JP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组中，单击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“插入图片”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对话框中，选择一张图片，然后</a:t>
            </a:r>
            <a:r>
              <a:rPr lang="zh-CN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“插入”。</a:t>
            </a: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在幻灯片上选择图片</a:t>
            </a:r>
            <a:r>
              <a:rPr lang="zh-CN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在</a:t>
            </a: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0" i="0" u="none" strike="noStrike" kern="1200" baseline="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下的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“格式”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“大小”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</a:t>
            </a:r>
            <a:r>
              <a:rPr lang="ko-KR" altLang="en-US" sz="1200" b="1" i="0" u="none" strike="noStrike" kern="1200" baseline="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大小和位置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 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“设置图片格式”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对话框中，根据需要调整图像的大小或裁剪图像，以便将高度设置为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en-US" altLang="zh-CN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7.5”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，将宽度设置为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20”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r>
              <a:rPr lang="en-US" sz="120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若要裁剪图片，请单击左窗格中的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宽度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左对齐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顶端对齐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框中输入值。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若要调整图片大小，请单击左窗格中的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宽度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框中输入值。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下方的箭头，指向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 rtl="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“与幻灯片对齐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“左对齐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“上下居中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若要重现此幻灯片上的第一个雪花效果，请执行以下操作：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搜索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j0299587.wmf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包括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Office.com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内容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复选框，然后单击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搜索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。在窗格中选择剪贴画文件以将其插入幻灯片中。注意：如果选择其他剪贴画文件，则该剪贴画必须为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Windows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图元文件格式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(.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wmf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在幻灯片上选择剪贴画。在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取消组合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“Microsoft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Office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PowerPoint”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在幻灯片上选择已转换的剪贴画。在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选择窗格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任务窗格中，选择顶层组。在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取消组合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窗格中，执行以下操作：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自选图形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对象，然后按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Delete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Ctrl+Shift，选择所有矩形形状，然后按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Delete。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Ctrl+Shift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，然后选择所有任意多边形。在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任务窗格中，选择对象组（雪花）。在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形状填充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（第一行，左起第一个选项）。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在幻灯片上，右键单击对象组，然后单击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选择性粘贴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选择性粘贴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作为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(PNG)”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在幻灯片上选择新的雪花。在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0.87”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 startAt="12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将雪花拖到图片左上角。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 startAt="12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若要重现此幻灯片上的第二个雪花效果，请执行以下操作：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选择第二个雪花。在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0.42”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0.36”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="0" i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将第二个雪花拖到幻灯片的左边缘位置。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defRPr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若要重现此幻灯片上的第三个雪花效果，请执行以下操</a:t>
            </a:r>
            <a:r>
              <a:rPr lang="zh-CN" altLang="en-US" sz="1200" kern="120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作：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选择幻灯片上的第二个雪花图片。在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选择第三个雪花。在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0.56”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0.48”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="0" i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将第三个雪花拖到幻灯片的左边缘位置，位于第二个雪花的左下方。 </a:t>
            </a:r>
            <a:endParaRPr lang="en-US" sz="1200" i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若要重现此幻灯片上的引言文本框，请执行以下操作：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文本框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。在幻灯片中拖动以绘制文本框。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在文本框中输入引言文本，然后选择该文本。在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Georgia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18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斜体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将文本框拖动到第一个雪花的右侧，靠近幻灯片的左上角。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若要重现此幻灯片上的引言来源文本框，请执行以下操作：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文本框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。在幻灯片中拖动以绘制文本框。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在文本框中输入引言来源文本，然后选择该文本。在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Georgia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斜体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将文本框向下拖动，放在引言文本框的右侧。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若要从顶部重现第二个雪花的动画效果，请执行以下操作：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对于此过程，有助于查看标尺和缩小幻灯片，从而重现动画效果。在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显示比例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隐藏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标尺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将第一个顶点拖到幻灯片的左边缘位置，靠近雪花。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0.8”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将第六个顶点即最后一个顶点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5.00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处，远离幻灯片右边缘。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向下弧线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锁定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12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“重复”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自动翻转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若要从顶部重现第三个雪花的动画效果，请执行以下操作：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将第一个顶点拖到幻灯片的左边缘位置，靠近雪花。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垂直和水平绘图参考线的交点处。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将第六个顶点即最后一个顶点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5.00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处，远离幻灯片右边缘。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向下弧线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锁定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360°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选项卡中，也在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逆时针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速度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 rtl="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 rtl="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自动翻转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速度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若要重现图片动画效果，请执行下列操作：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在幻灯片上选择大图片。在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线条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在幻灯片上，选择较大图片的向左动作路径效果。指向选定的动作路径的端点（红色箭头），直到光标变成一个双向箭头。按住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Shift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，将端点一直拖动到幻灯片左边缘位置。（注意：确保仅通过拖动端点来扩展动作路径，不要向上、下、左或右拖动整个动作路径。您可能需要放大幻灯片才能更加准确地拖动路径。在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显示比例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或更高。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）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17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若要从顶部重现第一个雪花的动画效果，请执行以下操作：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在幻灯片上，选择紧靠文本框左侧的雪花。在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在幻灯片上，选择紧靠文本框左侧的雪花。在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右键单击绿色起点附近的动作路径，并选择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将第一个顶点拖离幻灯片的左边缘位置，放在水平绘图参考线下方的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垂直绘图参考线上和水平绘图参考线上方的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拖动雪花上的第七个即最后一个顶点。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右键单击幻灯片的背景区域，然后单击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网格和参考线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网格和参考线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参考线设置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屏幕上显示绘图参考线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确定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b="1" kern="12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 startAt="6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若要重现引言文本框的动画效果，请执行以下操作：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在幻灯片上选择引言文本框。在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按字母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字母之间延迟百分比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21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若要重现引言来源文本框的动画效果，请执行以下操作：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选择引言来源文本框。在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22.5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B9C18-8CAA-4223-81FA-B24ABEAFDA6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栩栩如生的雪景</a:t>
            </a: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（难点）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rtl="0">
              <a:buFont typeface="+mj-lt"/>
              <a:buNone/>
            </a:pP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提示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：要想获得最佳效果，最好使用较大的高分辨率图片。以上示例中的图片为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像素宽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x 750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像素高。您需要使用绘图参考线来重现动画效果。</a:t>
            </a:r>
            <a:r>
              <a:rPr lang="en-US" sz="1200" b="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若要显示和设置绘图参考线，请执行以下操作：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右键单击幻灯片背景，选择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“网格和参考线”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。在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“网格和参考线”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“参考线设置”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下方选择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“屏幕上显示绘图参考线”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“确定”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。</a:t>
            </a:r>
            <a:r>
              <a:rPr lang="en-US" sz="1200" b="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（注意： 将在幻灯片上的默认位置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处显示一条水平参考线和一条垂直参考线。 在拖动参考线时，光标将显示新位置。）</a:t>
            </a:r>
            <a:r>
              <a:rPr 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按住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键，选择垂直参考线，然后将其向右拖动至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5.00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位置。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若要重现此幻灯片上的图片效果，请执行以下操作：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在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“开始”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“幻灯片”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“布局”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“空白”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在 </a:t>
            </a:r>
            <a:r>
              <a:rPr lang="ja-JP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“插入”</a:t>
            </a:r>
            <a:r>
              <a:rPr lang="en-US" altLang="ko-KR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选项卡上的 </a:t>
            </a:r>
            <a:r>
              <a:rPr lang="ja-JP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“图像”</a:t>
            </a:r>
            <a:r>
              <a:rPr lang="ja-JP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组中，单击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“插入图片”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对话框中，选择一张图片，然后</a:t>
            </a:r>
            <a:r>
              <a:rPr lang="zh-CN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“插入”。</a:t>
            </a: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在幻灯片上选择图片</a:t>
            </a:r>
            <a:r>
              <a:rPr lang="zh-CN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在</a:t>
            </a: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0" i="0" u="none" strike="noStrike" kern="1200" baseline="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下的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“格式”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“大小”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</a:t>
            </a:r>
            <a:r>
              <a:rPr lang="ko-KR" altLang="en-US" sz="1200" b="1" i="0" u="none" strike="noStrike" kern="1200" baseline="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大小和位置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 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“设置图片格式”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对话框中，根据需要调整图像的大小或裁剪图像，以便将高度设置为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en-US" altLang="zh-CN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7.5”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，将宽度设置为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20”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r>
              <a:rPr lang="en-US" sz="120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若要裁剪图片，请单击左窗格中的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宽度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左对齐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顶端对齐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框中输入值。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若要调整图片大小，请单击左窗格中的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宽度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框中输入值。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下方的箭头，指向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 rtl="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“与幻灯片对齐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“左对齐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“上下居中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若要重现此幻灯片上的第一个雪花效果，请执行以下操作：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搜索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j0299587.wmf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包括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Office.com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内容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复选框，然后单击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搜索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。在窗格中选择剪贴画文件以将其插入幻灯片中。注意：如果选择其他剪贴画文件，则该剪贴画必须为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Windows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图元文件格式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(.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wmf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在幻灯片上选择剪贴画。在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取消组合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“Microsoft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Office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PowerPoint”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在幻灯片上选择已转换的剪贴画。在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选择窗格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任务窗格中，选择顶层组。在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取消组合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窗格中，执行以下操作：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自选图形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对象，然后按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Delete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Ctrl+Shift，选择所有矩形形状，然后按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Delete。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Ctrl+Shift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，然后选择所有任意多边形。在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任务窗格中，选择对象组（雪花）。在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形状填充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（第一行，左起第一个选项）。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在幻灯片上，右键单击对象组，然后单击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选择性粘贴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选择性粘贴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作为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(PNG)”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在幻灯片上选择新的雪花。在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0.87”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 startAt="12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将雪花拖到图片左上角。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 startAt="12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若要重现此幻灯片上的第二个雪花效果，请执行以下操作：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选择第二个雪花。在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0.42”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0.36”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="0" i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将第二个雪花拖到幻灯片的左边缘位置。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defRPr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若要重现此幻灯片上的第三个雪花效果，请执行以下操</a:t>
            </a:r>
            <a:r>
              <a:rPr lang="zh-CN" altLang="en-US" sz="1200" kern="120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作：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选择幻灯片上的第二个雪花图片。在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选择第三个雪花。在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0.56”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0.48”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="0" i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将第三个雪花拖到幻灯片的左边缘位置，位于第二个雪花的左下方。 </a:t>
            </a:r>
            <a:endParaRPr lang="en-US" sz="1200" i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若要重现此幻灯片上的引言文本框，请执行以下操作：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文本框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。在幻灯片中拖动以绘制文本框。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在文本框中输入引言文本，然后选择该文本。在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Georgia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18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斜体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将文本框拖动到第一个雪花的右侧，靠近幻灯片的左上角。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若要重现此幻灯片上的引言来源文本框，请执行以下操作：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文本框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。在幻灯片中拖动以绘制文本框。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在文本框中输入引言来源文本，然后选择该文本。在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Georgia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斜体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将文本框向下拖动，放在引言文本框的右侧。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若要从顶部重现第二个雪花的动画效果，请执行以下操作：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对于此过程，有助于查看标尺和缩小幻灯片，从而重现动画效果。在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显示比例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隐藏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标尺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将第一个顶点拖到幻灯片的左边缘位置，靠近雪花。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0.8”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将第六个顶点即最后一个顶点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5.00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处，远离幻灯片右边缘。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向下弧线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锁定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12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“重复”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自动翻转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若要从顶部重现第三个雪花的动画效果，请执行以下操作：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将第一个顶点拖到幻灯片的左边缘位置，靠近雪花。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垂直和水平绘图参考线的交点处。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将第六个顶点即最后一个顶点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5.00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处，远离幻灯片右边缘。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向下弧线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锁定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360°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选项卡中，也在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逆时针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速度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 rtl="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 rtl="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自动翻转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速度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若要重现图片动画效果，请执行下列操作：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在幻灯片上选择大图片。在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线条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在幻灯片上，选择较大图片的向左动作路径效果。指向选定的动作路径的端点（红色箭头），直到光标变成一个双向箭头。按住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Shift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，将端点一直拖动到幻灯片左边缘位置。（注意：确保仅通过拖动端点来扩展动作路径，不要向上、下、左或右拖动整个动作路径。您可能需要放大幻灯片才能更加准确地拖动路径。在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显示比例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或更高。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）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17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若要从顶部重现第一个雪花的动画效果，请执行以下操作：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在幻灯片上，选择紧靠文本框左侧的雪花。在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在幻灯片上，选择紧靠文本框左侧的雪花。在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右键单击绿色起点附近的动作路径，并选择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将第一个顶点拖离幻灯片的左边缘位置，放在水平绘图参考线下方的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垂直绘图参考线上和水平绘图参考线上方的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拖动雪花上的第七个即最后一个顶点。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右键单击幻灯片的背景区域，然后单击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网格和参考线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网格和参考线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参考线设置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屏幕上显示绘图参考线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确定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b="1" kern="12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 startAt="6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若要重现引言文本框的动画效果，请执行以下操作：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在幻灯片上选择引言文本框。在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按字母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字母之间延迟百分比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21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若要重现引言来源文本框的动画效果，请执行以下操作：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选择引言来源文本框。在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22.5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B9C18-8CAA-4223-81FA-B24ABEAFDA6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B56D293-2D9A-4B59-90DA-A4EDF30DC495}" type="slidenum">
              <a:rPr lang="zh-CN" altLang="en-US">
                <a:solidFill>
                  <a:srgbClr val="000000"/>
                </a:solidFill>
                <a:latin typeface="Times New Roman" panose="02020603050405020304" pitchFamily="18" charset="0"/>
              </a:rPr>
            </a:fld>
            <a:endParaRPr lang="en-US" altLang="zh-C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AEBF7B2-CAE9-4DB8-91CE-D92B4DBEC91B}" type="slidenum">
              <a:rPr lang="zh-CN" altLang="en-US">
                <a:solidFill>
                  <a:srgbClr val="000000"/>
                </a:solidFill>
                <a:latin typeface="Times New Roman" panose="02020603050405020304" pitchFamily="18" charset="0"/>
              </a:rPr>
            </a:fld>
            <a:endParaRPr lang="en-US" altLang="zh-C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栩栩如生的雪景</a:t>
            </a: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（难点）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rtl="0">
              <a:buFont typeface="+mj-lt"/>
              <a:buNone/>
            </a:pP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提示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：要想获得最佳效果，最好使用较大的高分辨率图片。以上示例中的图片为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像素宽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x 750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像素高。您需要使用绘图参考线来重现动画效果。</a:t>
            </a:r>
            <a:r>
              <a:rPr lang="en-US" sz="1200" b="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若要显示和设置绘图参考线，请执行以下操作：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右键单击幻灯片背景，选择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“网格和参考线”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。在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“网格和参考线”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“参考线设置”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下方选择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“屏幕上显示绘图参考线”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“确定”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。</a:t>
            </a:r>
            <a:r>
              <a:rPr lang="en-US" sz="1200" b="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（注意： 将在幻灯片上的默认位置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处显示一条水平参考线和一条垂直参考线。 在拖动参考线时，光标将显示新位置。）</a:t>
            </a:r>
            <a:r>
              <a:rPr 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按住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键，选择垂直参考线，然后将其向右拖动至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5.00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位置。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若要重现此幻灯片上的图片效果，请执行以下操作：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在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“开始”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“幻灯片”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“布局”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“空白”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在 </a:t>
            </a:r>
            <a:r>
              <a:rPr lang="ja-JP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“插入”</a:t>
            </a:r>
            <a:r>
              <a:rPr lang="en-US" altLang="ko-KR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选项卡上的 </a:t>
            </a:r>
            <a:r>
              <a:rPr lang="ja-JP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“图像”</a:t>
            </a:r>
            <a:r>
              <a:rPr lang="ja-JP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组中，单击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“插入图片”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对话框中，选择一张图片，然后</a:t>
            </a:r>
            <a:r>
              <a:rPr lang="zh-CN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“插入”。</a:t>
            </a: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在幻灯片上选择图片</a:t>
            </a:r>
            <a:r>
              <a:rPr lang="zh-CN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在</a:t>
            </a:r>
            <a:r>
              <a:rPr lang="ko-KR" altLang="en-US" sz="1200" b="0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0" i="0" u="none" strike="noStrike" kern="1200" baseline="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下的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“格式”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“大小”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“</a:t>
            </a:r>
            <a:r>
              <a:rPr lang="ko-KR" altLang="en-US" sz="1200" b="1" i="0" u="none" strike="noStrike" kern="1200" baseline="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大小和位置</a:t>
            </a:r>
            <a:r>
              <a:rPr lang="ko-KR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 在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“设置图片格式”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对话框中，根据需要调整图像的大小或裁剪图像，以便将高度设置为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en-US" altLang="zh-CN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7.5”</a:t>
            </a:r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，将宽度设置为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20”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r>
              <a:rPr lang="en-US" sz="120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若要裁剪图片，请单击左窗格中的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裁剪位置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宽度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左对齐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顶端对齐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框中输入值。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若要调整图片大小，请单击左窗格中的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宽度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框中输入值。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下方的箭头，指向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 rtl="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“与幻灯片对齐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“左对齐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“上下居中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若要重现此幻灯片上的第一个雪花效果，请执行以下操作：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搜索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j0299587.wmf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包括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Office.com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内容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复选框，然后单击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搜索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。在窗格中选择剪贴画文件以将其插入幻灯片中。注意：如果选择其他剪贴画文件，则该剪贴画必须为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Windows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图元文件格式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(.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wmf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在幻灯片上选择剪贴画。在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取消组合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“Microsoft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Office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PowerPoint”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对话框中，单击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在幻灯片上选择已转换的剪贴画。在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选择窗格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任务窗格中，选择顶层组。在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取消组合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窗格中，执行以下操作：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自选图形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对象，然后按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Delete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Ctrl+Shift，选择所有矩形形状，然后按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Delete。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Ctrl+Shift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，然后选择所有任意多边形。在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排列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选择和可见性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任务窗格中，选择对象组（雪花）。在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绘图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形状填充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（第一行，左起第一个选项）。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在幻灯片上，右键单击对象组，然后单击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选择性粘贴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选择性粘贴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粘贴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作为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(PNG)”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在幻灯片上选择新的雪花。在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0.87”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 startAt="12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将雪花拖到图片左上角。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 startAt="12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若要重现此幻灯片上的第二个雪花效果，请执行以下操作：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选择第二个雪花。在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0.42”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0.36”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="0" i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将第二个雪花拖到幻灯片的左边缘位置。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defRPr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若要重现此幻灯片上的第三个雪花效果，请执行以下操</a:t>
            </a:r>
            <a:r>
              <a:rPr lang="zh-CN" altLang="en-US" sz="1200" kern="120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作：</a:t>
            </a:r>
            <a:endParaRPr 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选择幻灯片上的第二个雪花图片。在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剪贴板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右边的箭头，然后单击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复制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选择第三个雪花。在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图片工具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组的右小角中，单击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大小和位置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设置图片格式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尺寸和旋转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“高度”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0.56”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“宽度”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0.48”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“旋转”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="0" i="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将第三个雪花拖到幻灯片的左边缘位置，位于第二个雪花的左下方。 </a:t>
            </a:r>
            <a:endParaRPr lang="en-US" sz="1200" i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若要重现此幻灯片上的引言文本框，请执行以下操作：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文本框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。在幻灯片中拖动以绘制文本框。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在文本框中输入引言文本，然后选择该文本。在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Georgia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18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斜体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将文本框拖动到第一个雪花的右侧，靠近幻灯片的左上角。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若要重现此幻灯片上的引言来源文本框，请执行以下操作：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插入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文本框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。在幻灯片中拖动以绘制文本框。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在文本框中输入引言来源文本，然后选择该文本。在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Georgia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字号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斜体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字体颜色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旁边的箭头，然后在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主题颜色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白色，背景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将文本框向下拖动，放在引言文本框的右侧。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None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若要从顶部重现第二个雪花的动画效果，请执行以下操作：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对于此过程，有助于查看标尺和缩小幻灯片，从而重现动画效果。在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显示比例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隐藏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标尺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将第一个顶点拖到幻灯片的左边缘位置，靠近雪花。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0.8”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将第六个顶点即最后一个顶点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5.00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处，远离幻灯片右边缘。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向下弧线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锁定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12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“重复”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选择远离幻灯片左边缘位置的顶部雪花。在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自动翻转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若要从顶部重现第三个雪花的动画效果，请执行以下操作：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将第一个顶点拖到幻灯片的左边缘位置，靠近雪花。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垂直和水平绘图参考线的交点处。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4”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将第六个顶点即最后一个顶点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5.00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处，远离幻灯片右边缘。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向下弧线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锁定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陀螺旋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360°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选项卡中，也在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逆时针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速度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 rtl="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选择远离幻灯片左边缘位置的底部雪花。在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 rtl="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放大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自定义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40%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Enter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平滑结束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自动翻转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速度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若要重现图片动画效果，请执行下列操作：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在幻灯片上选择大图片。在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线条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左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在幻灯片上，选择较大图片的向左动作路径效果。指向选定的动作路径的端点（红色箭头），直到光标变成一个双向箭头。按住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Shift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，将端点一直拖动到幻灯片左边缘位置。（注意：确保仅通过拖动端点来扩展动作路径，不要向上、下、左或右拖动整个动作路径。您可能需要放大幻灯片才能更加准确地拖动路径。在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显示比例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对话框中，选择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或更高。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）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17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若要从顶部重现第一个雪花的动画效果，请执行以下操作：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在幻灯片上，选择紧靠文本框左侧的雪花。在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缩放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在幻灯片上，选择紧靠文本框左侧的雪花。在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动作路径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弧形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若要绘制曲线动作路径，请在幻灯片上执行以下操作：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在幻灯片上，右键单击形状，选择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编辑顶点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右键单击红色端点附近的动作路径，并选择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右键单击绿色起点附近的动作路径，并选择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添加顶点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将第一个顶点拖离幻灯片的左边缘位置，放在水平绘图参考线下方的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将第二个顶点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将第三个顶点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垂直绘图参考线的左侧和水平绘图参考线下方的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将第四个顶点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2.75”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垂直绘图参考线的右侧和水平绘图参考线下方的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将第五个顶点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2.25”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垂直绘图参考线的右侧和水平绘图参考线上方的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0.5”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将第六个顶点拖动到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0.00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垂直绘图参考线上和水平绘图参考线上方的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2”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处。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拖动雪花上的第七个即最后一个顶点。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 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右键单击幻灯片的背景区域，然后单击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网格和参考线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网格和参考线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参考线设置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下方清除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屏幕上显示绘图参考线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确定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 </a:t>
            </a:r>
            <a:endParaRPr lang="en-US" sz="1200" b="1" kern="12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85800" lvl="1" indent="-228600">
              <a:buFont typeface="+mj-lt"/>
              <a:buAutoNum type="arabicPeriod" startAt="6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若要重现引言文本框的动画效果，请执行以下操作：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在幻灯片上选择引言文本框。在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效果选项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对话框启动器。在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对话框中，执行以下操作：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动画文本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按字母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效果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字母之间延迟百分比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延迟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21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="1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若要重现引言来源文本框的动画效果，请执行以下操作：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选择引言来源文本框。在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选项卡上的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高级动画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，然后在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下方单击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淡出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此外，在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动画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选项卡上，在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计时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组中，执行下列操作：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列表中，选择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与上一动画同时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“延迟”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框中，输入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22.5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在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持续时间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”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列表中输入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0.5 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秒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buFont typeface="+mj-lt"/>
              <a:buAutoNum type="arabicPeriod"/>
            </a:pPr>
            <a:endParaRPr lang="en-US" sz="1200" baseline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B9C18-8CAA-4223-81FA-B24ABEAFDA6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BB901CD-BF1D-45E3-8D05-96E4A6ECD6CE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smtClean="0"/>
              <a:t>·</a:t>
            </a:r>
            <a:endParaRPr lang="en-US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A516CB2-0A35-44B2-9C2E-91D9D3795B5F}" type="slidenum">
              <a:rPr lang="zh-CN" altLang="en-US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B34F5-AB53-4681-88EB-5F8BFF2C621D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43786-739F-44A0-823E-26FB0BCD4858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372EA-5F4E-42F5-A34E-F9A8440BD25C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C580D-10D5-4478-A4FA-39591E7081EC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49F7B-2B0E-4379-8698-45257198974A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D3491-5A2D-405A-8CA9-57B7C7956156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EFDDD-CEA4-4A5A-8EF2-64C0177E23E6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EEB13-CD01-4ABB-AD83-6C71228EC796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9D846-CBB0-4CBF-89E0-F74383F2C6DE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79CA5-4639-4BF8-B4EA-84358B43258D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77B71-B6D0-4A48-8BAA-A0ADD8BBB5DC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41"/>
            <a:ext cx="109728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B7C0C-B454-449D-A3D1-C1476016733E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A6428-E1C1-42AC-87BF-3292A9C4C4E0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B34F5-AB53-4681-88EB-5F8BFF2C621D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43786-739F-44A0-823E-26FB0BCD4858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372EA-5F4E-42F5-A34E-F9A8440BD25C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C580D-10D5-4478-A4FA-39591E7081EC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49F7B-2B0E-4379-8698-45257198974A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D3491-5A2D-405A-8CA9-57B7C7956156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EFDDD-CEA4-4A5A-8EF2-64C0177E23E6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EEB13-CD01-4ABB-AD83-6C71228EC796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9D846-CBB0-4CBF-89E0-F74383F2C6DE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79CA5-4639-4BF8-B4EA-84358B43258D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77B71-B6D0-4A48-8BAA-A0ADD8BBB5DC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41"/>
            <a:ext cx="109728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B7C0C-B454-449D-A3D1-C1476016733E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A6428-E1C1-42AC-87BF-3292A9C4C4E0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B34F5-AB53-4681-88EB-5F8BFF2C621D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43786-739F-44A0-823E-26FB0BCD4858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372EA-5F4E-42F5-A34E-F9A8440BD25C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C580D-10D5-4478-A4FA-39591E7081EC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49F7B-2B0E-4379-8698-45257198974A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D3491-5A2D-405A-8CA9-57B7C7956156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EFDDD-CEA4-4A5A-8EF2-64C0177E23E6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EEB13-CD01-4ABB-AD83-6C71228EC796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9D846-CBB0-4CBF-89E0-F74383F2C6DE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79CA5-4639-4BF8-B4EA-84358B43258D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77B71-B6D0-4A48-8BAA-A0ADD8BBB5DC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41"/>
            <a:ext cx="109728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B7C0C-B454-449D-A3D1-C1476016733E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A6428-E1C1-42AC-87BF-3292A9C4C4E0}" type="slidenum">
              <a:rPr lang="zh-CN" altLang="en-US">
                <a:solidFill>
                  <a:prstClr val="black"/>
                </a:solidFill>
              </a:rPr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5" Type="http://schemas.openxmlformats.org/officeDocument/2006/relationships/theme" Target="../theme/theme3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A64C25-EF31-46A9-A20E-8D88B3BE103A}" type="slidenum">
              <a:rPr lang="zh-CN" altLang="en-US" smtClean="0">
                <a:solidFill>
                  <a:prstClr val="black"/>
                </a:solidFill>
              </a:rPr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A64C25-EF31-46A9-A20E-8D88B3BE103A}" type="slidenum">
              <a:rPr lang="zh-CN" altLang="en-US" smtClean="0">
                <a:solidFill>
                  <a:prstClr val="black"/>
                </a:solidFill>
              </a:rPr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A64C25-EF31-46A9-A20E-8D88B3BE103A}" type="slidenum">
              <a:rPr lang="zh-CN" altLang="en-US" smtClean="0">
                <a:solidFill>
                  <a:prstClr val="black"/>
                </a:solidFill>
              </a:rPr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slide" Target="slide14.xml"/><Relationship Id="rId3" Type="http://schemas.openxmlformats.org/officeDocument/2006/relationships/slide" Target="slide17.xml"/><Relationship Id="rId2" Type="http://schemas.openxmlformats.org/officeDocument/2006/relationships/slide" Target="slide11.xml"/><Relationship Id="rId1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hyperlink" Target="../AppData/Local/Microsoft/Windows/Temporary%20Internet%20Files/Content.IE5/65RRRCYG/&#29076;&#21270;&#21644;&#20957;&#22266;/&#38750;&#26230;&#20307;&#30340;&#29076;&#21270;&#21644;&#20957;&#22266;.swf" TargetMode="External"/><Relationship Id="rId2" Type="http://schemas.openxmlformats.org/officeDocument/2006/relationships/hyperlink" Target="../AppData/Local/Microsoft/Windows/Temporary%20Internet%20Files/Content.IE5/65RRRCYG/&#29076;&#21270;&#21644;&#20957;&#22266;/&#26230;&#20307;&#30340;&#29076;&#21270;&#21644;&#20957;&#22266;.swf" TargetMode="External"/><Relationship Id="rId1" Type="http://schemas.openxmlformats.org/officeDocument/2006/relationships/slide" Target="slide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hyperlink" Target="../AppData/Local/Microsoft/Windows/Temporary%20Internet%20Files/&#24535;&#21018;&#35838;&#20214;/&#31532;&#22235;&#31456;&#29289;&#24577;&#21464;&#21270;/&#31532;&#20108;&#33410;/&#12298;&#25506;&#32034;&#29076;&#21270;&#21644;&#20957;&#22266;&#30340;&#26465;&#20214;&#12299;flash&#21160;&#30011;&#27169;&#25311;&#35838;&#20214;.swf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hyperlink" Target="../AppData/Local/Microsoft/Windows/Temporary%20Internet%20Files/&#24535;&#21018;&#35838;&#20214;/&#31532;&#22235;&#31456;&#29289;&#24577;&#21464;&#21270;/&#31532;&#20108;&#33410;/&#12298;&#25506;&#32034;&#29076;&#21270;&#21644;&#20957;&#22266;&#30340;&#26465;&#20214;&#12299;flash&#21160;&#30011;&#27169;&#25311;&#35838;&#20214;.swf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GI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GIF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31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hyperlink" Target="http://www.sucaiku.net/sucai/renwu/004/web/003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791744" y="908720"/>
            <a:ext cx="469867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80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第二节</a:t>
            </a:r>
            <a:endParaRPr lang="zh-CN" altLang="en-US" sz="8000" b="1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2279576" y="2420888"/>
            <a:ext cx="7920880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115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熔化与凝固</a:t>
            </a:r>
            <a:endParaRPr lang="zh-CN" altLang="en-US" sz="11500" b="1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WordArt 2"/>
          <p:cNvSpPr>
            <a:spLocks noChangeArrowheads="1" noChangeShapeType="1" noTextEdit="1"/>
          </p:cNvSpPr>
          <p:nvPr/>
        </p:nvSpPr>
        <p:spPr bwMode="auto">
          <a:xfrm>
            <a:off x="2667001" y="228600"/>
            <a:ext cx="6772275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00"/>
              </a:contourClr>
            </a:sp3d>
          </a:bodyPr>
          <a:lstStyle/>
          <a:p>
            <a:pPr algn="ctr"/>
            <a:r>
              <a:rPr lang="zh-CN" altLang="en-US" sz="3600" b="1" kern="10">
                <a:ln w="9525">
                  <a:rou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lin ang="2700000" scaled="1"/>
                </a:gradFill>
                <a:latin typeface="隶书" panose="02010509060101010101" pitchFamily="49" charset="-122"/>
                <a:ea typeface="隶书" panose="02010509060101010101" pitchFamily="49" charset="-122"/>
              </a:rPr>
              <a:t>探究固体熔化时温度的变化规律</a:t>
            </a:r>
            <a:endParaRPr lang="zh-CN" altLang="en-US" sz="3600" b="1" kern="10">
              <a:ln w="9525">
                <a:round/>
              </a:ln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lin ang="2700000" scaled="1"/>
              </a:gra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3124200" y="929005"/>
            <a:ext cx="7943215" cy="95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zh-CN" altLang="en-US" sz="2800" b="1" dirty="0">
                <a:latin typeface="楷体_GB2312" pitchFamily="49" charset="-122"/>
                <a:ea typeface="楷体_GB2312" pitchFamily="49" charset="-122"/>
              </a:rPr>
              <a:t>不同物质在由固态变成液态的过程中，温度的变化规律相同吗？</a:t>
            </a:r>
            <a:endParaRPr kumimoji="1"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1524000" y="928688"/>
            <a:ext cx="2362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FF0000"/>
                </a:solidFill>
                <a:ea typeface="楷体_GB2312" pitchFamily="49" charset="-122"/>
              </a:rPr>
              <a:t>提出问题：</a:t>
            </a:r>
            <a:endParaRPr kumimoji="1" lang="zh-CN" altLang="en-US" sz="28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1605915" y="1882140"/>
            <a:ext cx="32766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猜想假设：</a:t>
            </a:r>
            <a:endParaRPr lang="zh-CN" altLang="en-US" sz="2800" b="1" dirty="0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3276600" y="1882141"/>
            <a:ext cx="563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ea typeface="楷体_GB2312" pitchFamily="49" charset="-122"/>
              </a:rPr>
              <a:t>可能需要一定的温度；需要加热。</a:t>
            </a:r>
            <a:endParaRPr lang="zh-CN" altLang="en-US" sz="2800" b="1" dirty="0">
              <a:ea typeface="楷体_GB2312" pitchFamily="49" charset="-122"/>
            </a:endParaRP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1605915" y="2404111"/>
            <a:ext cx="9900592" cy="181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ea typeface="楷体_GB2312" pitchFamily="49" charset="-122"/>
              </a:rPr>
              <a:t>制定计划：</a:t>
            </a:r>
            <a:r>
              <a:rPr lang="zh-CN" altLang="zh-CN" sz="2800" b="1" dirty="0"/>
              <a:t>思考以下问题，设计实验方案，制订实验计划。</a:t>
            </a:r>
            <a:endParaRPr lang="zh-CN" altLang="zh-CN" sz="2800" b="1" dirty="0"/>
          </a:p>
          <a:p>
            <a:r>
              <a:rPr lang="zh-CN" altLang="zh-CN" sz="2800" b="1" dirty="0"/>
              <a:t>问题</a:t>
            </a:r>
            <a:r>
              <a:rPr lang="en-US" altLang="zh-CN" sz="2800" b="1" dirty="0"/>
              <a:t>1</a:t>
            </a:r>
            <a:r>
              <a:rPr lang="zh-CN" altLang="zh-CN" sz="2800" b="1" dirty="0"/>
              <a:t>：怎样能比较准确的测量海波和石蜡在熔化前和熔化过程中的温度？</a:t>
            </a:r>
            <a:endParaRPr lang="zh-CN" altLang="zh-CN" sz="2800" b="1" dirty="0"/>
          </a:p>
          <a:p>
            <a:r>
              <a:rPr lang="zh-CN" altLang="zh-CN" sz="2800" b="1" dirty="0"/>
              <a:t>问题</a:t>
            </a:r>
            <a:r>
              <a:rPr lang="en-US" altLang="zh-CN" sz="2800" b="1" dirty="0"/>
              <a:t>2</a:t>
            </a:r>
            <a:r>
              <a:rPr lang="zh-CN" altLang="zh-CN" sz="2800" b="1" dirty="0"/>
              <a:t>：实验中需要做哪些记录？需要用到哪些实验器材</a:t>
            </a:r>
            <a:r>
              <a:rPr lang="zh-CN" altLang="zh-CN" sz="2800" b="1" dirty="0" smtClean="0"/>
              <a:t>？</a:t>
            </a:r>
            <a:endParaRPr lang="zh-CN" altLang="en-US" sz="2800" b="1" dirty="0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05598" y="4400451"/>
            <a:ext cx="9361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提示：</a:t>
            </a:r>
            <a:r>
              <a:rPr kumimoji="1" lang="zh-CN" altLang="zh-CN" sz="3200" b="1" dirty="0">
                <a:latin typeface="楷体_GB2312" pitchFamily="49" charset="-122"/>
                <a:ea typeface="楷体_GB2312" pitchFamily="49" charset="-122"/>
              </a:rPr>
              <a:t>物理学中分析处理数据的方法除了列表外，还有更形象、直观的图像法。请大家把实验中得到的数据填到教材</a:t>
            </a:r>
            <a:r>
              <a:rPr kumimoji="1" lang="en-US" altLang="zh-CN" sz="3200" b="1" dirty="0">
                <a:latin typeface="楷体_GB2312" pitchFamily="49" charset="-122"/>
                <a:ea typeface="楷体_GB2312" pitchFamily="49" charset="-122"/>
              </a:rPr>
              <a:t>54</a:t>
            </a:r>
            <a:r>
              <a:rPr kumimoji="1" lang="zh-CN" altLang="zh-CN" sz="3200" b="1" dirty="0">
                <a:latin typeface="楷体_GB2312" pitchFamily="49" charset="-122"/>
                <a:ea typeface="楷体_GB2312" pitchFamily="49" charset="-122"/>
              </a:rPr>
              <a:t>页的表格中，并画出相应的图像。</a:t>
            </a:r>
            <a:endParaRPr kumimoji="1" lang="zh-CN" altLang="zh-CN" sz="32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ldLvl="0" animBg="1"/>
      <p:bldP spid="84996" grpId="0"/>
      <p:bldP spid="84997" grpId="0" bldLvl="0" animBg="1"/>
      <p:bldP spid="84998" grpId="0" bldLvl="0" animBg="1"/>
      <p:bldP spid="84999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WordArt 2"/>
          <p:cNvSpPr>
            <a:spLocks noChangeArrowheads="1" noChangeShapeType="1" noTextEdit="1"/>
          </p:cNvSpPr>
          <p:nvPr/>
        </p:nvSpPr>
        <p:spPr bwMode="auto">
          <a:xfrm>
            <a:off x="1638300" y="746126"/>
            <a:ext cx="1981199" cy="44955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00"/>
              </a:contourClr>
            </a:sp3d>
          </a:bodyPr>
          <a:lstStyle/>
          <a:p>
            <a:pPr algn="ctr"/>
            <a:r>
              <a:rPr lang="zh-CN" altLang="en-US" sz="100" kern="10" dirty="0" smtClean="0">
                <a:ln w="9525">
                  <a:rou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lin ang="2700000" scaled="1"/>
                </a:gradFill>
                <a:latin typeface="黑体" panose="02010609060101010101" pitchFamily="49" charset="-122"/>
                <a:ea typeface="黑体" panose="02010609060101010101" pitchFamily="49" charset="-122"/>
              </a:rPr>
              <a:t>设计实验</a:t>
            </a:r>
            <a:endParaRPr lang="zh-CN" altLang="en-US" sz="100" kern="10" dirty="0">
              <a:ln w="9525">
                <a:round/>
              </a:ln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lin ang="2700000" scaled="1"/>
              </a:gra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1524000" y="1348084"/>
            <a:ext cx="6324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_GB2312" pitchFamily="49" charset="-122"/>
              </a:rPr>
              <a:t>实验目的：探究固体熔化时温度的变化规律。</a:t>
            </a:r>
            <a:endParaRPr lang="zh-CN" altLang="en-US" sz="2400" b="1">
              <a:ea typeface="楷体_GB2312" pitchFamily="49" charset="-122"/>
            </a:endParaRP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1524000" y="1805284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_GB2312" pitchFamily="49" charset="-122"/>
              </a:rPr>
              <a:t>实验器材：</a:t>
            </a:r>
            <a:r>
              <a:rPr lang="zh-CN" altLang="en-US" sz="2400" b="1">
                <a:ea typeface="楷体_GB2312" pitchFamily="49" charset="-122"/>
                <a:hlinkClick r:id="rId1" action="ppaction://hlinksldjump"/>
              </a:rPr>
              <a:t>幻灯片 </a:t>
            </a:r>
            <a:r>
              <a:rPr lang="en-US" altLang="zh-CN" sz="2400" b="1">
                <a:ea typeface="楷体_GB2312" pitchFamily="49" charset="-122"/>
                <a:hlinkClick r:id="rId1" action="ppaction://hlinksldjump"/>
              </a:rPr>
              <a:t>10</a:t>
            </a:r>
            <a:endParaRPr lang="en-US" altLang="zh-CN" sz="2400" b="1">
              <a:ea typeface="楷体_GB2312" pitchFamily="49" charset="-122"/>
            </a:endParaRP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1524000" y="2262484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_GB2312" pitchFamily="49" charset="-122"/>
              </a:rPr>
              <a:t>实验步骤：</a:t>
            </a:r>
            <a:endParaRPr lang="zh-CN" altLang="en-US" sz="2400" b="1">
              <a:ea typeface="楷体_GB2312" pitchFamily="49" charset="-122"/>
            </a:endParaRPr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3048000" y="2322810"/>
            <a:ext cx="601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ea typeface="楷体_GB2312" pitchFamily="49" charset="-122"/>
              </a:rPr>
              <a:t>①组装实验装置。（见课本第</a:t>
            </a:r>
            <a:r>
              <a:rPr lang="en-US" altLang="zh-CN" sz="2000" b="1">
                <a:ea typeface="楷体_GB2312" pitchFamily="49" charset="-122"/>
              </a:rPr>
              <a:t>54</a:t>
            </a:r>
            <a:r>
              <a:rPr lang="zh-CN" altLang="en-US" sz="2000" b="1">
                <a:ea typeface="楷体_GB2312" pitchFamily="49" charset="-122"/>
              </a:rPr>
              <a:t>页图</a:t>
            </a:r>
            <a:r>
              <a:rPr lang="en-US" altLang="zh-CN" sz="2000" b="1">
                <a:ea typeface="楷体_GB2312" pitchFamily="49" charset="-122"/>
              </a:rPr>
              <a:t>3.2-1</a:t>
            </a:r>
            <a:r>
              <a:rPr lang="zh-CN" altLang="en-US" sz="2000" b="1">
                <a:ea typeface="楷体_GB2312" pitchFamily="49" charset="-122"/>
              </a:rPr>
              <a:t>）</a:t>
            </a:r>
            <a:endParaRPr lang="zh-CN" altLang="en-US" sz="2000" b="1">
              <a:ea typeface="楷体_GB2312" pitchFamily="49" charset="-122"/>
            </a:endParaRP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3048000" y="2780010"/>
            <a:ext cx="7467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 dirty="0">
                <a:ea typeface="楷体_GB2312" pitchFamily="49" charset="-122"/>
              </a:rPr>
              <a:t>②点燃酒精灯加热，观察                  的变化情况，并仔细观察温度计示数变化。</a:t>
            </a:r>
            <a:r>
              <a:rPr lang="zh-CN" altLang="en-US" sz="2000" b="1" dirty="0">
                <a:ea typeface="楷体_GB2312" pitchFamily="49" charset="-122"/>
                <a:hlinkClick r:id="rId2" action="ppaction://hlinksldjump"/>
              </a:rPr>
              <a:t>幻灯片 </a:t>
            </a:r>
            <a:r>
              <a:rPr lang="en-US" altLang="zh-CN" sz="2000" b="1" dirty="0">
                <a:ea typeface="楷体_GB2312" pitchFamily="49" charset="-122"/>
                <a:hlinkClick r:id="rId2" action="ppaction://hlinksldjump"/>
              </a:rPr>
              <a:t>11</a:t>
            </a:r>
            <a:endParaRPr lang="en-US" altLang="zh-CN" sz="2000" b="1" dirty="0">
              <a:ea typeface="楷体_GB2312" pitchFamily="49" charset="-122"/>
            </a:endParaRPr>
          </a:p>
        </p:txBody>
      </p:sp>
      <p:sp>
        <p:nvSpPr>
          <p:cNvPr id="85005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048000" y="3465810"/>
            <a:ext cx="777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ea typeface="楷体_GB2312" pitchFamily="49" charset="-122"/>
              </a:rPr>
              <a:t>③待被测物体的温度升至</a:t>
            </a:r>
            <a:r>
              <a:rPr lang="en-US" altLang="zh-CN" sz="2000" b="1">
                <a:ea typeface="楷体_GB2312" pitchFamily="49" charset="-122"/>
              </a:rPr>
              <a:t>40℃</a:t>
            </a:r>
            <a:r>
              <a:rPr lang="zh-CN" altLang="en-US" sz="2000" b="1">
                <a:ea typeface="楷体_GB2312" pitchFamily="49" charset="-122"/>
              </a:rPr>
              <a:t>时，每隔</a:t>
            </a:r>
            <a:r>
              <a:rPr lang="en-US" altLang="zh-CN" sz="2000" b="1">
                <a:ea typeface="楷体_GB2312" pitchFamily="49" charset="-122"/>
              </a:rPr>
              <a:t>1min</a:t>
            </a:r>
            <a:r>
              <a:rPr lang="zh-CN" altLang="en-US" sz="2000" b="1">
                <a:ea typeface="楷体_GB2312" pitchFamily="49" charset="-122"/>
              </a:rPr>
              <a:t>记录温度于表格中。</a:t>
            </a:r>
            <a:endParaRPr lang="zh-CN" altLang="en-US" sz="2000" b="1">
              <a:ea typeface="楷体_GB2312" pitchFamily="49" charset="-122"/>
            </a:endParaRPr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3048000" y="3846810"/>
            <a:ext cx="739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ea typeface="楷体_GB2312" pitchFamily="49" charset="-122"/>
              </a:rPr>
              <a:t>④根据        和        的熔化实验数据，在教材的表格中绘出它们熔化的图像。</a:t>
            </a:r>
            <a:r>
              <a:rPr lang="zh-CN" altLang="en-US" sz="2000" b="1">
                <a:ea typeface="楷体_GB2312" pitchFamily="49" charset="-122"/>
                <a:hlinkClick r:id="rId4" action="ppaction://hlinksldjump"/>
              </a:rPr>
              <a:t>幻灯片 </a:t>
            </a:r>
            <a:r>
              <a:rPr lang="en-US" altLang="zh-CN" sz="2000" b="1">
                <a:ea typeface="楷体_GB2312" pitchFamily="49" charset="-122"/>
                <a:hlinkClick r:id="rId4" action="ppaction://hlinksldjump"/>
              </a:rPr>
              <a:t>12</a:t>
            </a:r>
            <a:endParaRPr lang="en-US" altLang="zh-CN" sz="2000" b="1">
              <a:ea typeface="楷体_GB2312" pitchFamily="49" charset="-122"/>
            </a:endParaRPr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4648200" y="384681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  <a:ea typeface="楷体_GB2312" pitchFamily="49" charset="-122"/>
              </a:rPr>
              <a:t>蜂蜡</a:t>
            </a:r>
            <a:endParaRPr lang="zh-CN" altLang="en-US" sz="20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5853114" y="2780010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ea typeface="楷体_GB2312" pitchFamily="49" charset="-122"/>
              </a:rPr>
              <a:t>海波和蜂蜡</a:t>
            </a:r>
            <a:endParaRPr lang="zh-CN" altLang="en-US" sz="20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3810000" y="384681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ea typeface="楷体_GB2312" pitchFamily="49" charset="-122"/>
              </a:rPr>
              <a:t>海波</a:t>
            </a:r>
            <a:endParaRPr lang="zh-CN" altLang="en-US" sz="20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5010" name="Text Box 18"/>
          <p:cNvSpPr txBox="1">
            <a:spLocks noChangeArrowheads="1"/>
          </p:cNvSpPr>
          <p:nvPr/>
        </p:nvSpPr>
        <p:spPr bwMode="auto">
          <a:xfrm>
            <a:off x="3048000" y="4472285"/>
            <a:ext cx="640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ea typeface="楷体_GB2312" pitchFamily="49" charset="-122"/>
              </a:rPr>
              <a:t>⑤分析作出的图象，得出结论。</a:t>
            </a:r>
            <a:r>
              <a:rPr lang="zh-CN" altLang="en-US" sz="2000" b="1">
                <a:ea typeface="楷体_GB2312" pitchFamily="49" charset="-122"/>
                <a:hlinkClick r:id="rId5" action="ppaction://hlinksldjump"/>
              </a:rPr>
              <a:t>海波的熔化图象</a:t>
            </a:r>
            <a:endParaRPr lang="zh-CN" altLang="en-US" sz="2000" b="1">
              <a:ea typeface="楷体_GB2312" pitchFamily="49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5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5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5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5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0" grpId="0" bldLvl="0" animBg="1"/>
      <p:bldP spid="85001" grpId="0"/>
      <p:bldP spid="85002" grpId="0"/>
      <p:bldP spid="85003" grpId="0"/>
      <p:bldP spid="85004" grpId="0"/>
      <p:bldP spid="85005" grpId="0"/>
      <p:bldP spid="85006" grpId="0"/>
      <p:bldP spid="85007" grpId="0"/>
      <p:bldP spid="85008" grpId="0"/>
      <p:bldP spid="85009" grpId="0"/>
      <p:bldP spid="850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8" name="Group 2"/>
          <p:cNvGrpSpPr/>
          <p:nvPr/>
        </p:nvGrpSpPr>
        <p:grpSpPr bwMode="auto">
          <a:xfrm>
            <a:off x="4295775" y="1"/>
            <a:ext cx="3506788" cy="5649913"/>
            <a:chOff x="7500" y="6270"/>
            <a:chExt cx="3046" cy="4905"/>
          </a:xfrm>
        </p:grpSpPr>
        <p:grpSp>
          <p:nvGrpSpPr>
            <p:cNvPr id="86019" name="Group 3"/>
            <p:cNvGrpSpPr/>
            <p:nvPr/>
          </p:nvGrpSpPr>
          <p:grpSpPr bwMode="auto">
            <a:xfrm>
              <a:off x="7558" y="6270"/>
              <a:ext cx="2820" cy="4365"/>
              <a:chOff x="7558" y="6270"/>
              <a:chExt cx="2820" cy="4365"/>
            </a:xfrm>
          </p:grpSpPr>
          <p:sp>
            <p:nvSpPr>
              <p:cNvPr id="86020" name="Rectangle 4"/>
              <p:cNvSpPr>
                <a:spLocks noChangeArrowheads="1"/>
              </p:cNvSpPr>
              <p:nvPr/>
            </p:nvSpPr>
            <p:spPr bwMode="auto">
              <a:xfrm>
                <a:off x="7950" y="9165"/>
                <a:ext cx="270" cy="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86021" name="Group 5"/>
              <p:cNvGrpSpPr/>
              <p:nvPr/>
            </p:nvGrpSpPr>
            <p:grpSpPr bwMode="auto">
              <a:xfrm>
                <a:off x="7558" y="6270"/>
                <a:ext cx="2820" cy="4365"/>
                <a:chOff x="4798" y="6105"/>
                <a:chExt cx="2820" cy="4365"/>
              </a:xfrm>
            </p:grpSpPr>
            <p:grpSp>
              <p:nvGrpSpPr>
                <p:cNvPr id="86022" name="Group 6"/>
                <p:cNvGrpSpPr/>
                <p:nvPr/>
              </p:nvGrpSpPr>
              <p:grpSpPr bwMode="auto">
                <a:xfrm>
                  <a:off x="4798" y="9720"/>
                  <a:ext cx="2820" cy="750"/>
                  <a:chOff x="2490" y="9705"/>
                  <a:chExt cx="1860" cy="750"/>
                </a:xfrm>
              </p:grpSpPr>
              <p:sp>
                <p:nvSpPr>
                  <p:cNvPr id="86023" name="AutoShape 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2490" y="9705"/>
                    <a:ext cx="1860" cy="525"/>
                  </a:xfrm>
                  <a:custGeom>
                    <a:avLst/>
                    <a:gdLst>
                      <a:gd name="G0" fmla="+- 3298 0 0"/>
                      <a:gd name="G1" fmla="+- 21600 0 3298"/>
                      <a:gd name="G2" fmla="*/ 3298 1 2"/>
                      <a:gd name="G3" fmla="+- 21600 0 G2"/>
                      <a:gd name="G4" fmla="+/ 3298 21600 2"/>
                      <a:gd name="G5" fmla="+/ G1 0 2"/>
                      <a:gd name="G6" fmla="*/ 21600 21600 3298"/>
                      <a:gd name="G7" fmla="*/ G6 1 2"/>
                      <a:gd name="G8" fmla="+- 21600 0 G7"/>
                      <a:gd name="G9" fmla="*/ 21600 1 2"/>
                      <a:gd name="G10" fmla="+- 3298 0 G9"/>
                      <a:gd name="G11" fmla="?: G10 G8 0"/>
                      <a:gd name="G12" fmla="?: G10 G7 21600"/>
                      <a:gd name="T0" fmla="*/ 19951 w 21600"/>
                      <a:gd name="T1" fmla="*/ 10800 h 21600"/>
                      <a:gd name="T2" fmla="*/ 10800 w 21600"/>
                      <a:gd name="T3" fmla="*/ 21600 h 21600"/>
                      <a:gd name="T4" fmla="*/ 1649 w 21600"/>
                      <a:gd name="T5" fmla="*/ 10800 h 21600"/>
                      <a:gd name="T6" fmla="*/ 10800 w 21600"/>
                      <a:gd name="T7" fmla="*/ 0 h 21600"/>
                      <a:gd name="T8" fmla="*/ 3449 w 21600"/>
                      <a:gd name="T9" fmla="*/ 3449 h 21600"/>
                      <a:gd name="T10" fmla="*/ 18151 w 21600"/>
                      <a:gd name="T11" fmla="*/ 1815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3298" y="21600"/>
                        </a:lnTo>
                        <a:lnTo>
                          <a:pt x="18302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19050">
                    <a:solidFill>
                      <a:srgbClr val="000000"/>
                    </a:solidFill>
                    <a:miter lim="800000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6024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2504" y="10230"/>
                    <a:ext cx="1830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  <a:ln w="19050">
                    <a:solidFill>
                      <a:srgbClr val="000000"/>
                    </a:solidFill>
                    <a:miter lim="800000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6025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654" y="10320"/>
                    <a:ext cx="1560" cy="13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9050">
                        <a:solidFill>
                          <a:srgbClr val="3333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6026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2654" y="10305"/>
                    <a:ext cx="1576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6027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40" y="10305"/>
                    <a:ext cx="14" cy="105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602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4184" y="10305"/>
                    <a:ext cx="46" cy="9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6029" name="Group 13"/>
                <p:cNvGrpSpPr/>
                <p:nvPr/>
              </p:nvGrpSpPr>
              <p:grpSpPr bwMode="auto">
                <a:xfrm>
                  <a:off x="6074" y="9270"/>
                  <a:ext cx="690" cy="840"/>
                  <a:chOff x="5940" y="9675"/>
                  <a:chExt cx="690" cy="840"/>
                </a:xfrm>
              </p:grpSpPr>
              <p:sp>
                <p:nvSpPr>
                  <p:cNvPr id="86030" name="Freeform 14"/>
                  <p:cNvSpPr/>
                  <p:nvPr/>
                </p:nvSpPr>
                <p:spPr bwMode="auto">
                  <a:xfrm>
                    <a:off x="6189" y="9675"/>
                    <a:ext cx="165" cy="270"/>
                  </a:xfrm>
                  <a:custGeom>
                    <a:avLst/>
                    <a:gdLst>
                      <a:gd name="T0" fmla="*/ 60 w 165"/>
                      <a:gd name="T1" fmla="*/ 240 h 270"/>
                      <a:gd name="T2" fmla="*/ 30 w 165"/>
                      <a:gd name="T3" fmla="*/ 195 h 270"/>
                      <a:gd name="T4" fmla="*/ 0 w 165"/>
                      <a:gd name="T5" fmla="*/ 105 h 270"/>
                      <a:gd name="T6" fmla="*/ 105 w 165"/>
                      <a:gd name="T7" fmla="*/ 0 h 270"/>
                      <a:gd name="T8" fmla="*/ 165 w 165"/>
                      <a:gd name="T9" fmla="*/ 150 h 270"/>
                      <a:gd name="T10" fmla="*/ 90 w 165"/>
                      <a:gd name="T11" fmla="*/ 270 h 270"/>
                      <a:gd name="T12" fmla="*/ 60 w 165"/>
                      <a:gd name="T13" fmla="*/ 240 h 27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65" h="270">
                        <a:moveTo>
                          <a:pt x="60" y="240"/>
                        </a:moveTo>
                        <a:cubicBezTo>
                          <a:pt x="50" y="225"/>
                          <a:pt x="37" y="211"/>
                          <a:pt x="30" y="195"/>
                        </a:cubicBezTo>
                        <a:cubicBezTo>
                          <a:pt x="17" y="166"/>
                          <a:pt x="0" y="105"/>
                          <a:pt x="0" y="105"/>
                        </a:cubicBezTo>
                        <a:cubicBezTo>
                          <a:pt x="20" y="44"/>
                          <a:pt x="44" y="20"/>
                          <a:pt x="105" y="0"/>
                        </a:cubicBezTo>
                        <a:cubicBezTo>
                          <a:pt x="138" y="49"/>
                          <a:pt x="147" y="95"/>
                          <a:pt x="165" y="150"/>
                        </a:cubicBezTo>
                        <a:cubicBezTo>
                          <a:pt x="157" y="174"/>
                          <a:pt x="145" y="270"/>
                          <a:pt x="90" y="270"/>
                        </a:cubicBezTo>
                        <a:cubicBezTo>
                          <a:pt x="76" y="270"/>
                          <a:pt x="70" y="250"/>
                          <a:pt x="60" y="240"/>
                        </a:cubicBezTo>
                        <a:close/>
                      </a:path>
                    </a:pathLst>
                  </a:custGeom>
                  <a:solidFill>
                    <a:srgbClr val="FF9900"/>
                  </a:solidFill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86031" name="Group 15"/>
                  <p:cNvGrpSpPr/>
                  <p:nvPr/>
                </p:nvGrpSpPr>
                <p:grpSpPr bwMode="auto">
                  <a:xfrm>
                    <a:off x="5940" y="9894"/>
                    <a:ext cx="690" cy="621"/>
                    <a:chOff x="5940" y="9894"/>
                    <a:chExt cx="690" cy="621"/>
                  </a:xfrm>
                </p:grpSpPr>
                <p:sp>
                  <p:nvSpPr>
                    <p:cNvPr id="86032" name="AutoShap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40" y="10155"/>
                      <a:ext cx="690" cy="300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86033" name="Oval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54" y="10050"/>
                      <a:ext cx="660" cy="225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86034" name="Oval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04" y="10410"/>
                      <a:ext cx="360" cy="105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86035" name="AutoShape 19"/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6134" y="9894"/>
                      <a:ext cx="300" cy="225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86036" name="Oval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42" y="10065"/>
                      <a:ext cx="284" cy="105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86037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6030" y="10215"/>
                    <a:ext cx="496" cy="135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FF"/>
                    </a:solidFill>
                    <a:prstDash val="dash"/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6038" name="Freeform 22"/>
                  <p:cNvSpPr/>
                  <p:nvPr/>
                </p:nvSpPr>
                <p:spPr bwMode="auto">
                  <a:xfrm>
                    <a:off x="6212" y="10125"/>
                    <a:ext cx="148" cy="333"/>
                  </a:xfrm>
                  <a:custGeom>
                    <a:avLst/>
                    <a:gdLst>
                      <a:gd name="T0" fmla="*/ 58 w 148"/>
                      <a:gd name="T1" fmla="*/ 0 h 333"/>
                      <a:gd name="T2" fmla="*/ 28 w 148"/>
                      <a:gd name="T3" fmla="*/ 90 h 333"/>
                      <a:gd name="T4" fmla="*/ 13 w 148"/>
                      <a:gd name="T5" fmla="*/ 135 h 333"/>
                      <a:gd name="T6" fmla="*/ 118 w 148"/>
                      <a:gd name="T7" fmla="*/ 210 h 333"/>
                      <a:gd name="T8" fmla="*/ 148 w 148"/>
                      <a:gd name="T9" fmla="*/ 255 h 333"/>
                      <a:gd name="T10" fmla="*/ 88 w 148"/>
                      <a:gd name="T11" fmla="*/ 330 h 333"/>
                      <a:gd name="T12" fmla="*/ 28 w 148"/>
                      <a:gd name="T13" fmla="*/ 315 h 33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48" h="333">
                        <a:moveTo>
                          <a:pt x="58" y="0"/>
                        </a:moveTo>
                        <a:cubicBezTo>
                          <a:pt x="48" y="30"/>
                          <a:pt x="38" y="60"/>
                          <a:pt x="28" y="90"/>
                        </a:cubicBezTo>
                        <a:cubicBezTo>
                          <a:pt x="23" y="105"/>
                          <a:pt x="13" y="135"/>
                          <a:pt x="13" y="135"/>
                        </a:cubicBezTo>
                        <a:cubicBezTo>
                          <a:pt x="44" y="229"/>
                          <a:pt x="0" y="136"/>
                          <a:pt x="118" y="210"/>
                        </a:cubicBezTo>
                        <a:cubicBezTo>
                          <a:pt x="133" y="220"/>
                          <a:pt x="138" y="240"/>
                          <a:pt x="148" y="255"/>
                        </a:cubicBezTo>
                        <a:cubicBezTo>
                          <a:pt x="137" y="289"/>
                          <a:pt x="135" y="323"/>
                          <a:pt x="88" y="330"/>
                        </a:cubicBezTo>
                        <a:cubicBezTo>
                          <a:pt x="68" y="333"/>
                          <a:pt x="28" y="315"/>
                          <a:pt x="28" y="315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6039" name="Group 23"/>
                <p:cNvGrpSpPr/>
                <p:nvPr/>
              </p:nvGrpSpPr>
              <p:grpSpPr bwMode="auto">
                <a:xfrm>
                  <a:off x="5174" y="6465"/>
                  <a:ext cx="1922" cy="2925"/>
                  <a:chOff x="5174" y="6465"/>
                  <a:chExt cx="1922" cy="2925"/>
                </a:xfrm>
              </p:grpSpPr>
              <p:sp>
                <p:nvSpPr>
                  <p:cNvPr id="86040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5446" y="9000"/>
                    <a:ext cx="1064" cy="4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6041" name="AutoShape 25" descr="小网格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5806" y="8760"/>
                    <a:ext cx="1290" cy="630"/>
                  </a:xfrm>
                  <a:custGeom>
                    <a:avLst/>
                    <a:gdLst>
                      <a:gd name="G0" fmla="+- 2143 0 0"/>
                      <a:gd name="G1" fmla="+- 21600 0 2143"/>
                      <a:gd name="G2" fmla="*/ 2143 1 2"/>
                      <a:gd name="G3" fmla="+- 21600 0 G2"/>
                      <a:gd name="G4" fmla="+/ 2143 21600 2"/>
                      <a:gd name="G5" fmla="+/ G1 0 2"/>
                      <a:gd name="G6" fmla="*/ 21600 21600 2143"/>
                      <a:gd name="G7" fmla="*/ G6 1 2"/>
                      <a:gd name="G8" fmla="+- 21600 0 G7"/>
                      <a:gd name="G9" fmla="*/ 21600 1 2"/>
                      <a:gd name="G10" fmla="+- 2143 0 G9"/>
                      <a:gd name="G11" fmla="?: G10 G8 0"/>
                      <a:gd name="G12" fmla="?: G10 G7 21600"/>
                      <a:gd name="T0" fmla="*/ 20528 w 21600"/>
                      <a:gd name="T1" fmla="*/ 10800 h 21600"/>
                      <a:gd name="T2" fmla="*/ 10800 w 21600"/>
                      <a:gd name="T3" fmla="*/ 21600 h 21600"/>
                      <a:gd name="T4" fmla="*/ 1072 w 21600"/>
                      <a:gd name="T5" fmla="*/ 10800 h 21600"/>
                      <a:gd name="T6" fmla="*/ 10800 w 21600"/>
                      <a:gd name="T7" fmla="*/ 0 h 21600"/>
                      <a:gd name="T8" fmla="*/ 2872 w 21600"/>
                      <a:gd name="T9" fmla="*/ 2872 h 21600"/>
                      <a:gd name="T10" fmla="*/ 18728 w 21600"/>
                      <a:gd name="T11" fmla="*/ 18728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143" y="21600"/>
                        </a:lnTo>
                        <a:lnTo>
                          <a:pt x="19457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pattFill prst="smGrid">
                    <a:fgClr>
                      <a:srgbClr val="0000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000000"/>
                    </a:solidFill>
                    <a:miter lim="800000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86042" name="Group 26"/>
                  <p:cNvGrpSpPr/>
                  <p:nvPr/>
                </p:nvGrpSpPr>
                <p:grpSpPr bwMode="auto">
                  <a:xfrm>
                    <a:off x="6122" y="7155"/>
                    <a:ext cx="678" cy="2010"/>
                    <a:chOff x="6302" y="6405"/>
                    <a:chExt cx="678" cy="2010"/>
                  </a:xfrm>
                </p:grpSpPr>
                <p:grpSp>
                  <p:nvGrpSpPr>
                    <p:cNvPr id="86043" name="Group 27"/>
                    <p:cNvGrpSpPr/>
                    <p:nvPr/>
                  </p:nvGrpSpPr>
                  <p:grpSpPr bwMode="auto">
                    <a:xfrm>
                      <a:off x="6302" y="6405"/>
                      <a:ext cx="678" cy="2010"/>
                      <a:chOff x="6302" y="6405"/>
                      <a:chExt cx="678" cy="2010"/>
                    </a:xfrm>
                  </p:grpSpPr>
                  <p:sp>
                    <p:nvSpPr>
                      <p:cNvPr id="86044" name="AutoShape 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304" y="7470"/>
                        <a:ext cx="676" cy="945"/>
                      </a:xfrm>
                      <a:prstGeom prst="can">
                        <a:avLst>
                          <a:gd name="adj" fmla="val 25680"/>
                        </a:avLst>
                      </a:prstGeom>
                      <a:solidFill>
                        <a:srgbClr val="FFFFFF"/>
                      </a:solidFill>
                      <a:ln w="15875">
                        <a:solidFill>
                          <a:srgbClr val="000000"/>
                        </a:solidFill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6045" name="Oval 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304" y="8205"/>
                        <a:ext cx="662" cy="195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6046" name="Oval 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304" y="7563"/>
                        <a:ext cx="662" cy="195"/>
                      </a:xfrm>
                      <a:prstGeom prst="ellips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86047" name="Group 31"/>
                      <p:cNvGrpSpPr/>
                      <p:nvPr/>
                    </p:nvGrpSpPr>
                    <p:grpSpPr bwMode="auto">
                      <a:xfrm>
                        <a:off x="6336" y="7680"/>
                        <a:ext cx="616" cy="690"/>
                        <a:chOff x="7760" y="7680"/>
                        <a:chExt cx="662" cy="885"/>
                      </a:xfrm>
                    </p:grpSpPr>
                    <p:grpSp>
                      <p:nvGrpSpPr>
                        <p:cNvPr id="86048" name="Group 32"/>
                        <p:cNvGrpSpPr/>
                        <p:nvPr/>
                      </p:nvGrpSpPr>
                      <p:grpSpPr bwMode="auto">
                        <a:xfrm>
                          <a:off x="7760" y="8205"/>
                          <a:ext cx="662" cy="360"/>
                          <a:chOff x="7760" y="7680"/>
                          <a:chExt cx="662" cy="360"/>
                        </a:xfrm>
                      </p:grpSpPr>
                      <p:sp>
                        <p:nvSpPr>
                          <p:cNvPr id="86049" name="Oval 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760" y="7800"/>
                            <a:ext cx="662" cy="240"/>
                          </a:xfrm>
                          <a:prstGeom prst="ellips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FF"/>
                            </a:solidFill>
                            <a:prstDash val="dash"/>
                            <a:round/>
                          </a:ln>
                        </p:spPr>
                        <p:txBody>
                          <a:bodyPr/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86050" name="Oval 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760" y="7680"/>
                            <a:ext cx="662" cy="240"/>
                          </a:xfrm>
                          <a:prstGeom prst="ellips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FF"/>
                            </a:solidFill>
                            <a:prstDash val="dash"/>
                            <a:round/>
                          </a:ln>
                        </p:spPr>
                        <p:txBody>
                          <a:bodyPr/>
                          <a:lstStyle/>
                          <a:p>
                            <a:endParaRPr lang="zh-CN" altLang="en-US"/>
                          </a:p>
                        </p:txBody>
                      </p:sp>
                    </p:grpSp>
                    <p:grpSp>
                      <p:nvGrpSpPr>
                        <p:cNvPr id="86051" name="Group 35"/>
                        <p:cNvGrpSpPr/>
                        <p:nvPr/>
                      </p:nvGrpSpPr>
                      <p:grpSpPr bwMode="auto">
                        <a:xfrm>
                          <a:off x="7760" y="7950"/>
                          <a:ext cx="662" cy="360"/>
                          <a:chOff x="7760" y="7680"/>
                          <a:chExt cx="662" cy="360"/>
                        </a:xfrm>
                      </p:grpSpPr>
                      <p:sp>
                        <p:nvSpPr>
                          <p:cNvPr id="86052" name="Oval 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760" y="7800"/>
                            <a:ext cx="662" cy="240"/>
                          </a:xfrm>
                          <a:prstGeom prst="ellips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FF"/>
                            </a:solidFill>
                            <a:prstDash val="dash"/>
                            <a:round/>
                          </a:ln>
                        </p:spPr>
                        <p:txBody>
                          <a:bodyPr/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86053" name="Oval 3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760" y="7680"/>
                            <a:ext cx="662" cy="240"/>
                          </a:xfrm>
                          <a:prstGeom prst="ellips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FF"/>
                            </a:solidFill>
                            <a:prstDash val="dash"/>
                            <a:round/>
                          </a:ln>
                        </p:spPr>
                        <p:txBody>
                          <a:bodyPr/>
                          <a:lstStyle/>
                          <a:p>
                            <a:endParaRPr lang="zh-CN" altLang="en-US"/>
                          </a:p>
                        </p:txBody>
                      </p:sp>
                    </p:grpSp>
                    <p:grpSp>
                      <p:nvGrpSpPr>
                        <p:cNvPr id="86054" name="Group 38"/>
                        <p:cNvGrpSpPr/>
                        <p:nvPr/>
                      </p:nvGrpSpPr>
                      <p:grpSpPr bwMode="auto">
                        <a:xfrm>
                          <a:off x="7760" y="7680"/>
                          <a:ext cx="662" cy="360"/>
                          <a:chOff x="7760" y="7680"/>
                          <a:chExt cx="662" cy="360"/>
                        </a:xfrm>
                      </p:grpSpPr>
                      <p:sp>
                        <p:nvSpPr>
                          <p:cNvPr id="86055" name="Oval 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760" y="7800"/>
                            <a:ext cx="662" cy="240"/>
                          </a:xfrm>
                          <a:prstGeom prst="ellips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FF"/>
                            </a:solidFill>
                            <a:prstDash val="dash"/>
                            <a:round/>
                          </a:ln>
                        </p:spPr>
                        <p:txBody>
                          <a:bodyPr/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86056" name="Oval 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760" y="7680"/>
                            <a:ext cx="662" cy="240"/>
                          </a:xfrm>
                          <a:prstGeom prst="ellips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FF"/>
                            </a:solidFill>
                            <a:prstDash val="dash"/>
                            <a:round/>
                          </a:ln>
                        </p:spPr>
                        <p:txBody>
                          <a:bodyPr/>
                          <a:lstStyle/>
                          <a:p>
                            <a:endParaRPr lang="zh-CN" altLang="en-US"/>
                          </a:p>
                        </p:txBody>
                      </p:sp>
                    </p:grpSp>
                  </p:grpSp>
                  <p:sp>
                    <p:nvSpPr>
                      <p:cNvPr id="86057" name="Oval 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302" y="8205"/>
                        <a:ext cx="662" cy="195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prstDash val="dash"/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6058" name="AutoShape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542" y="6870"/>
                        <a:ext cx="162" cy="1410"/>
                      </a:xfrm>
                      <a:prstGeom prst="can">
                        <a:avLst>
                          <a:gd name="adj" fmla="val 32719"/>
                        </a:avLst>
                      </a:prstGeom>
                      <a:solidFill>
                        <a:srgbClr val="FFFFFF"/>
                      </a:solidFill>
                      <a:ln w="15875">
                        <a:solidFill>
                          <a:srgbClr val="000000"/>
                        </a:solidFill>
                        <a:round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86059" name="Group 43"/>
                      <p:cNvGrpSpPr/>
                      <p:nvPr/>
                    </p:nvGrpSpPr>
                    <p:grpSpPr bwMode="auto">
                      <a:xfrm>
                        <a:off x="6588" y="6405"/>
                        <a:ext cx="58" cy="1716"/>
                        <a:chOff x="8086" y="6570"/>
                        <a:chExt cx="58" cy="1716"/>
                      </a:xfrm>
                    </p:grpSpPr>
                    <p:sp>
                      <p:nvSpPr>
                        <p:cNvPr id="86060" name="Rectangle 4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086" y="6570"/>
                          <a:ext cx="58" cy="169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86061" name="Line 4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122" y="7026"/>
                          <a:ext cx="0" cy="12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86062" name="Rectangle 46" descr="80%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554" y="7785"/>
                        <a:ext cx="120" cy="480"/>
                      </a:xfrm>
                      <a:prstGeom prst="rect">
                        <a:avLst/>
                      </a:prstGeom>
                      <a:pattFill prst="pct80">
                        <a:fgClr>
                          <a:srgbClr val="000000"/>
                        </a:fgClr>
                        <a:bgClr>
                          <a:srgbClr val="FFFFFF"/>
                        </a:bgClr>
                      </a:pattFill>
                      <a:ln w="9525">
                        <a:solidFill>
                          <a:srgbClr val="000000"/>
                        </a:solidFill>
                        <a:miter lim="800000"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86063" name="Freeform 47"/>
                    <p:cNvSpPr/>
                    <p:nvPr/>
                  </p:nvSpPr>
                  <p:spPr bwMode="auto">
                    <a:xfrm>
                      <a:off x="6450" y="7635"/>
                      <a:ext cx="315" cy="68"/>
                    </a:xfrm>
                    <a:custGeom>
                      <a:avLst/>
                      <a:gdLst>
                        <a:gd name="T0" fmla="*/ 0 w 315"/>
                        <a:gd name="T1" fmla="*/ 0 h 68"/>
                        <a:gd name="T2" fmla="*/ 315 w 315"/>
                        <a:gd name="T3" fmla="*/ 30 h 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315" h="68">
                          <a:moveTo>
                            <a:pt x="0" y="0"/>
                          </a:moveTo>
                          <a:cubicBezTo>
                            <a:pt x="136" y="68"/>
                            <a:pt x="38" y="30"/>
                            <a:pt x="315" y="30"/>
                          </a:cubicBezTo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86064" name="Group 48"/>
                  <p:cNvGrpSpPr/>
                  <p:nvPr/>
                </p:nvGrpSpPr>
                <p:grpSpPr bwMode="auto">
                  <a:xfrm>
                    <a:off x="5174" y="7740"/>
                    <a:ext cx="1400" cy="180"/>
                    <a:chOff x="5174" y="7740"/>
                    <a:chExt cx="1400" cy="180"/>
                  </a:xfrm>
                </p:grpSpPr>
                <p:sp>
                  <p:nvSpPr>
                    <p:cNvPr id="86065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74" y="7755"/>
                      <a:ext cx="1124" cy="6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5875">
                      <a:solidFill>
                        <a:srgbClr val="000000"/>
                      </a:solidFill>
                      <a:miter lim="800000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86066" name="AutoShape 50"/>
                    <p:cNvSpPr>
                      <a:spLocks noChangeArrowheads="1"/>
                    </p:cNvSpPr>
                    <p:nvPr/>
                  </p:nvSpPr>
                  <p:spPr bwMode="auto">
                    <a:xfrm rot="-5385511">
                      <a:off x="6349" y="7695"/>
                      <a:ext cx="180" cy="270"/>
                    </a:xfrm>
                    <a:prstGeom prst="moon">
                      <a:avLst>
                        <a:gd name="adj" fmla="val 50000"/>
                      </a:avLst>
                    </a:prstGeom>
                    <a:solidFill>
                      <a:srgbClr val="FFFFFF"/>
                    </a:solidFill>
                    <a:ln w="15875">
                      <a:solidFill>
                        <a:srgbClr val="000000"/>
                      </a:solidFill>
                      <a:miter lim="800000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86067" name="AutoShape 51"/>
                  <p:cNvSpPr>
                    <a:spLocks noChangeArrowheads="1"/>
                  </p:cNvSpPr>
                  <p:nvPr/>
                </p:nvSpPr>
                <p:spPr bwMode="auto">
                  <a:xfrm rot="-5385511">
                    <a:off x="6376" y="6433"/>
                    <a:ext cx="137" cy="255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rgbClr val="FFFFFF"/>
                  </a:solidFill>
                  <a:ln w="15875">
                    <a:solidFill>
                      <a:srgbClr val="000000"/>
                    </a:solidFill>
                    <a:miter lim="800000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606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5226" y="6465"/>
                    <a:ext cx="1124" cy="60"/>
                  </a:xfrm>
                  <a:prstGeom prst="rect">
                    <a:avLst/>
                  </a:prstGeom>
                  <a:solidFill>
                    <a:srgbClr val="FFFFFF"/>
                  </a:solidFill>
                  <a:ln w="15875">
                    <a:solidFill>
                      <a:srgbClr val="000000"/>
                    </a:solidFill>
                    <a:miter lim="800000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6069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6434" y="6555"/>
                    <a:ext cx="0" cy="58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6070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6398" y="7071"/>
                    <a:ext cx="74" cy="9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86071" name="Rectangle 55"/>
                <p:cNvSpPr>
                  <a:spLocks noChangeArrowheads="1"/>
                </p:cNvSpPr>
                <p:nvPr/>
              </p:nvSpPr>
              <p:spPr bwMode="auto">
                <a:xfrm>
                  <a:off x="5474" y="6105"/>
                  <a:ext cx="76" cy="3750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15875">
                  <a:solidFill>
                    <a:srgbClr val="000000"/>
                  </a:solidFill>
                  <a:miter lim="800000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6072" name="Oval 56"/>
                <p:cNvSpPr>
                  <a:spLocks noChangeArrowheads="1"/>
                </p:cNvSpPr>
                <p:nvPr/>
              </p:nvSpPr>
              <p:spPr bwMode="auto">
                <a:xfrm>
                  <a:off x="5430" y="8940"/>
                  <a:ext cx="164" cy="18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6073" name="Oval 57"/>
                <p:cNvSpPr>
                  <a:spLocks noChangeArrowheads="1"/>
                </p:cNvSpPr>
                <p:nvPr/>
              </p:nvSpPr>
              <p:spPr bwMode="auto">
                <a:xfrm>
                  <a:off x="5430" y="7680"/>
                  <a:ext cx="164" cy="18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6074" name="Oval 58"/>
                <p:cNvSpPr>
                  <a:spLocks noChangeArrowheads="1"/>
                </p:cNvSpPr>
                <p:nvPr/>
              </p:nvSpPr>
              <p:spPr bwMode="auto">
                <a:xfrm>
                  <a:off x="5416" y="6405"/>
                  <a:ext cx="164" cy="18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86075" name="Text Box 59"/>
            <p:cNvSpPr txBox="1">
              <a:spLocks noChangeArrowheads="1"/>
            </p:cNvSpPr>
            <p:nvPr/>
          </p:nvSpPr>
          <p:spPr bwMode="auto">
            <a:xfrm>
              <a:off x="7500" y="10770"/>
              <a:ext cx="3046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0" hangingPunct="0"/>
              <a:endParaRPr lang="zh-CN" altLang="en-US" sz="3600">
                <a:latin typeface="Times New Roman" panose="02020603050405020304" pitchFamily="18" charset="0"/>
              </a:endParaRPr>
            </a:p>
          </p:txBody>
        </p:sp>
      </p:grpSp>
      <p:sp>
        <p:nvSpPr>
          <p:cNvPr id="86076" name="Line 60"/>
          <p:cNvSpPr>
            <a:spLocks noChangeShapeType="1"/>
          </p:cNvSpPr>
          <p:nvPr/>
        </p:nvSpPr>
        <p:spPr bwMode="auto">
          <a:xfrm flipH="1">
            <a:off x="3886200" y="3124200"/>
            <a:ext cx="1219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77" name="Text Box 61"/>
          <p:cNvSpPr txBox="1">
            <a:spLocks noChangeArrowheads="1"/>
          </p:cNvSpPr>
          <p:nvPr/>
        </p:nvSpPr>
        <p:spPr bwMode="auto">
          <a:xfrm>
            <a:off x="2514600" y="28194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ea typeface="楷体_GB2312" pitchFamily="49" charset="-122"/>
              </a:rPr>
              <a:t>铁架台</a:t>
            </a:r>
            <a:endParaRPr lang="zh-CN" altLang="en-US" sz="24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6078" name="Line 62"/>
          <p:cNvSpPr>
            <a:spLocks noChangeShapeType="1"/>
          </p:cNvSpPr>
          <p:nvPr/>
        </p:nvSpPr>
        <p:spPr bwMode="auto">
          <a:xfrm>
            <a:off x="6527800" y="4365625"/>
            <a:ext cx="152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79" name="Text Box 63"/>
          <p:cNvSpPr txBox="1">
            <a:spLocks noChangeArrowheads="1"/>
          </p:cNvSpPr>
          <p:nvPr/>
        </p:nvSpPr>
        <p:spPr bwMode="auto">
          <a:xfrm>
            <a:off x="7967663" y="40767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ea typeface="楷体_GB2312" pitchFamily="49" charset="-122"/>
              </a:rPr>
              <a:t>酒精灯</a:t>
            </a:r>
            <a:endParaRPr lang="zh-CN" altLang="en-US" sz="24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6080" name="Line 64"/>
          <p:cNvSpPr>
            <a:spLocks noChangeShapeType="1"/>
          </p:cNvSpPr>
          <p:nvPr/>
        </p:nvSpPr>
        <p:spPr bwMode="auto">
          <a:xfrm>
            <a:off x="6816725" y="3644900"/>
            <a:ext cx="1295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81" name="Text Box 65"/>
          <p:cNvSpPr txBox="1">
            <a:spLocks noChangeArrowheads="1"/>
          </p:cNvSpPr>
          <p:nvPr/>
        </p:nvSpPr>
        <p:spPr bwMode="auto">
          <a:xfrm>
            <a:off x="8112125" y="33575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ea typeface="楷体_GB2312" pitchFamily="49" charset="-122"/>
              </a:rPr>
              <a:t>石棉网</a:t>
            </a:r>
            <a:endParaRPr lang="zh-CN" altLang="en-US" sz="24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6082" name="Line 66"/>
          <p:cNvSpPr>
            <a:spLocks noChangeShapeType="1"/>
          </p:cNvSpPr>
          <p:nvPr/>
        </p:nvSpPr>
        <p:spPr bwMode="auto">
          <a:xfrm>
            <a:off x="6600825" y="2852738"/>
            <a:ext cx="1676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83" name="Text Box 67"/>
          <p:cNvSpPr txBox="1">
            <a:spLocks noChangeArrowheads="1"/>
          </p:cNvSpPr>
          <p:nvPr/>
        </p:nvSpPr>
        <p:spPr bwMode="auto">
          <a:xfrm>
            <a:off x="8256588" y="2636838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ea typeface="楷体_GB2312" pitchFamily="49" charset="-122"/>
              </a:rPr>
              <a:t>烧杯</a:t>
            </a:r>
            <a:endParaRPr lang="zh-CN" altLang="en-US" sz="24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6084" name="Text Box 68"/>
          <p:cNvSpPr txBox="1">
            <a:spLocks noChangeArrowheads="1"/>
          </p:cNvSpPr>
          <p:nvPr/>
        </p:nvSpPr>
        <p:spPr bwMode="auto">
          <a:xfrm>
            <a:off x="8401050" y="1196975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ea typeface="楷体_GB2312" pitchFamily="49" charset="-122"/>
              </a:rPr>
              <a:t>温度计</a:t>
            </a:r>
            <a:endParaRPr lang="zh-CN" altLang="en-US" sz="24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6085" name="Line 69"/>
          <p:cNvSpPr>
            <a:spLocks noChangeShapeType="1"/>
          </p:cNvSpPr>
          <p:nvPr/>
        </p:nvSpPr>
        <p:spPr bwMode="auto">
          <a:xfrm>
            <a:off x="6240463" y="1484313"/>
            <a:ext cx="2133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86" name="Line 70"/>
          <p:cNvSpPr>
            <a:spLocks noChangeShapeType="1"/>
          </p:cNvSpPr>
          <p:nvPr/>
        </p:nvSpPr>
        <p:spPr bwMode="auto">
          <a:xfrm>
            <a:off x="6311900" y="2205038"/>
            <a:ext cx="2057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87" name="Text Box 71"/>
          <p:cNvSpPr txBox="1">
            <a:spLocks noChangeArrowheads="1"/>
          </p:cNvSpPr>
          <p:nvPr/>
        </p:nvSpPr>
        <p:spPr bwMode="auto">
          <a:xfrm>
            <a:off x="8328025" y="1989138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ea typeface="楷体_GB2312" pitchFamily="49" charset="-122"/>
              </a:rPr>
              <a:t>试管</a:t>
            </a:r>
            <a:endParaRPr lang="zh-CN" altLang="en-US" sz="24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6088" name="Text Box 72"/>
          <p:cNvSpPr txBox="1">
            <a:spLocks noChangeArrowheads="1"/>
          </p:cNvSpPr>
          <p:nvPr/>
        </p:nvSpPr>
        <p:spPr bwMode="auto">
          <a:xfrm>
            <a:off x="5808663" y="1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加热的固体有：海波或蜂蜡</a:t>
            </a:r>
            <a:endParaRPr lang="zh-CN" altLang="en-US" sz="28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6089" name="WordArt 73"/>
          <p:cNvSpPr>
            <a:spLocks noChangeArrowheads="1" noChangeShapeType="1" noTextEdit="1"/>
          </p:cNvSpPr>
          <p:nvPr/>
        </p:nvSpPr>
        <p:spPr bwMode="auto">
          <a:xfrm>
            <a:off x="1752600" y="260648"/>
            <a:ext cx="2667000" cy="88235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00"/>
              </a:contourClr>
            </a:sp3d>
          </a:bodyPr>
          <a:lstStyle/>
          <a:p>
            <a:pPr algn="ctr"/>
            <a:r>
              <a:rPr lang="zh-CN" altLang="en-US" sz="3600" b="1" kern="10" dirty="0" smtClean="0">
                <a:ln w="9525">
                  <a:round/>
                </a:ln>
                <a:gradFill rotWithShape="0">
                  <a:gsLst>
                    <a:gs pos="0">
                      <a:srgbClr val="FF0000"/>
                    </a:gs>
                    <a:gs pos="100000">
                      <a:srgbClr val="FFFF00"/>
                    </a:gs>
                  </a:gsLst>
                  <a:lin ang="18900000" scaled="1"/>
                </a:gradFill>
                <a:latin typeface="华文行楷" panose="02010800040101010101" pitchFamily="2" charset="-122"/>
                <a:ea typeface="华文行楷" panose="02010800040101010101" pitchFamily="2" charset="-122"/>
              </a:rPr>
              <a:t>进行实验</a:t>
            </a:r>
            <a:endParaRPr lang="zh-CN" altLang="en-US" sz="3600" b="1" kern="10" dirty="0">
              <a:ln w="9525">
                <a:round/>
              </a:ln>
              <a:gradFill rotWithShape="0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lin ang="18900000" scaled="1"/>
              </a:gra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27448" y="5013176"/>
            <a:ext cx="102438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要求：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前后四人一组，探究海波和石蜡的熔化，每隔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1min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记录一次温度值和物质状态，并在坐标纸上描出对应的点，画出图像。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6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6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6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6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6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6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6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6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6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6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6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6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6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6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6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6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6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76" grpId="0" animBg="1"/>
      <p:bldP spid="86076" grpId="1" animBg="1"/>
      <p:bldP spid="86077" grpId="0"/>
      <p:bldP spid="86077" grpId="1"/>
      <p:bldP spid="86078" grpId="0" animBg="1"/>
      <p:bldP spid="86079" grpId="0"/>
      <p:bldP spid="86080" grpId="0" animBg="1"/>
      <p:bldP spid="86080" grpId="1" animBg="1"/>
      <p:bldP spid="86080" grpId="2" animBg="1"/>
      <p:bldP spid="86081" grpId="0"/>
      <p:bldP spid="86081" grpId="1"/>
      <p:bldP spid="86081" grpId="2"/>
      <p:bldP spid="86082" grpId="0" animBg="1"/>
      <p:bldP spid="86082" grpId="1" animBg="1"/>
      <p:bldP spid="86083" grpId="0"/>
      <p:bldP spid="86083" grpId="1"/>
      <p:bldP spid="86084" grpId="0"/>
      <p:bldP spid="86085" grpId="0" animBg="1"/>
      <p:bldP spid="86086" grpId="0" animBg="1"/>
      <p:bldP spid="86087" grpId="0"/>
      <p:bldP spid="860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8" name="Text Box 10"/>
          <p:cNvSpPr txBox="1">
            <a:spLocks noChangeArrowheads="1"/>
          </p:cNvSpPr>
          <p:nvPr/>
        </p:nvSpPr>
        <p:spPr bwMode="auto">
          <a:xfrm>
            <a:off x="1524000" y="272369"/>
            <a:ext cx="220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a typeface="楷体_GB2312" pitchFamily="49" charset="-122"/>
              </a:rPr>
              <a:t>实验步骤：</a:t>
            </a:r>
            <a:endParaRPr lang="zh-CN" altLang="en-US" sz="2800" b="1">
              <a:ea typeface="楷体_GB2312" pitchFamily="49" charset="-122"/>
            </a:endParaRPr>
          </a:p>
        </p:txBody>
      </p:sp>
      <p:sp>
        <p:nvSpPr>
          <p:cNvPr id="94220" name="Text Box 12"/>
          <p:cNvSpPr txBox="1">
            <a:spLocks noChangeArrowheads="1"/>
          </p:cNvSpPr>
          <p:nvPr/>
        </p:nvSpPr>
        <p:spPr bwMode="auto">
          <a:xfrm>
            <a:off x="3200400" y="559706"/>
            <a:ext cx="7467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a typeface="楷体_GB2312" pitchFamily="49" charset="-122"/>
              </a:rPr>
              <a:t>②点燃酒精灯加热，观察                  的变化情况，并仔细观察温度计示数变化。</a:t>
            </a:r>
            <a:endParaRPr lang="en-US" altLang="zh-CN" sz="2800" b="1">
              <a:ea typeface="楷体_GB2312" pitchFamily="49" charset="-122"/>
            </a:endParaRPr>
          </a:p>
        </p:txBody>
      </p:sp>
      <p:sp>
        <p:nvSpPr>
          <p:cNvPr id="94221" name="Text Box 13">
            <a:hlinkClick r:id="rId1" action="ppaction://hlinksldjump"/>
          </p:cNvPr>
          <p:cNvSpPr txBox="1">
            <a:spLocks noChangeArrowheads="1"/>
          </p:cNvSpPr>
          <p:nvPr/>
        </p:nvSpPr>
        <p:spPr bwMode="auto">
          <a:xfrm>
            <a:off x="3071813" y="1424894"/>
            <a:ext cx="777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a typeface="楷体_GB2312" pitchFamily="49" charset="-122"/>
              </a:rPr>
              <a:t>③待被测物体的温度升至</a:t>
            </a:r>
            <a:r>
              <a:rPr lang="en-US" altLang="zh-CN" sz="2800" b="1">
                <a:ea typeface="楷体_GB2312" pitchFamily="49" charset="-122"/>
              </a:rPr>
              <a:t>20℃</a:t>
            </a:r>
            <a:r>
              <a:rPr lang="zh-CN" altLang="en-US" sz="2800" b="1">
                <a:ea typeface="楷体_GB2312" pitchFamily="49" charset="-122"/>
              </a:rPr>
              <a:t>时，每隔</a:t>
            </a:r>
            <a:r>
              <a:rPr lang="en-US" altLang="zh-CN" sz="2800" b="1">
                <a:ea typeface="楷体_GB2312" pitchFamily="49" charset="-122"/>
              </a:rPr>
              <a:t>0.5min</a:t>
            </a:r>
            <a:r>
              <a:rPr lang="zh-CN" altLang="en-US" sz="2800" b="1">
                <a:ea typeface="楷体_GB2312" pitchFamily="49" charset="-122"/>
              </a:rPr>
              <a:t>记录温度于表格中。</a:t>
            </a:r>
            <a:endParaRPr lang="zh-CN" altLang="en-US" sz="2800" b="1">
              <a:ea typeface="楷体_GB2312" pitchFamily="49" charset="-122"/>
            </a:endParaRPr>
          </a:p>
        </p:txBody>
      </p:sp>
      <p:sp>
        <p:nvSpPr>
          <p:cNvPr id="94224" name="Rectangle 16"/>
          <p:cNvSpPr>
            <a:spLocks noChangeArrowheads="1"/>
          </p:cNvSpPr>
          <p:nvPr/>
        </p:nvSpPr>
        <p:spPr bwMode="auto">
          <a:xfrm>
            <a:off x="7104063" y="559707"/>
            <a:ext cx="2089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海波和蜂蜡</a:t>
            </a:r>
            <a:endParaRPr lang="zh-CN" altLang="en-US" sz="2800" b="1">
              <a:solidFill>
                <a:srgbClr val="FF0000"/>
              </a:solidFill>
              <a:ea typeface="楷体_GB2312" pitchFamily="49" charset="-122"/>
            </a:endParaRPr>
          </a:p>
        </p:txBody>
      </p:sp>
      <p:graphicFrame>
        <p:nvGraphicFramePr>
          <p:cNvPr id="94398" name="Group 190"/>
          <p:cNvGraphicFramePr>
            <a:graphicFrameLocks noGrp="1"/>
          </p:cNvGraphicFramePr>
          <p:nvPr>
            <p:ph sz="half" idx="1"/>
          </p:nvPr>
        </p:nvGraphicFramePr>
        <p:xfrm>
          <a:off x="1919289" y="2864757"/>
          <a:ext cx="8435975" cy="1641158"/>
        </p:xfrm>
        <a:graphic>
          <a:graphicData uri="http://schemas.openxmlformats.org/drawingml/2006/table">
            <a:tbl>
              <a:tblPr/>
              <a:tblGrid>
                <a:gridCol w="792162"/>
                <a:gridCol w="541338"/>
                <a:gridCol w="481012"/>
                <a:gridCol w="523875"/>
                <a:gridCol w="509588"/>
                <a:gridCol w="596900"/>
                <a:gridCol w="511175"/>
                <a:gridCol w="554037"/>
                <a:gridCol w="539750"/>
                <a:gridCol w="663575"/>
                <a:gridCol w="520700"/>
                <a:gridCol w="762000"/>
                <a:gridCol w="742950"/>
                <a:gridCol w="696913"/>
              </a:tblGrid>
              <a:tr h="180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时间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min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温度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(℃)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23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33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39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46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48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48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48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48.5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49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51.5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53.5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55.5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状态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grid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10434" name="Text Box 194"/>
          <p:cNvSpPr txBox="1">
            <a:spLocks noChangeArrowheads="1"/>
          </p:cNvSpPr>
          <p:nvPr/>
        </p:nvSpPr>
        <p:spPr bwMode="auto">
          <a:xfrm>
            <a:off x="3575050" y="4088720"/>
            <a:ext cx="774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</a:rPr>
              <a:t>固态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10435" name="Text Box 195"/>
          <p:cNvSpPr txBox="1">
            <a:spLocks noChangeArrowheads="1"/>
          </p:cNvSpPr>
          <p:nvPr/>
        </p:nvSpPr>
        <p:spPr bwMode="auto">
          <a:xfrm>
            <a:off x="5448300" y="408872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</a:rPr>
              <a:t>固液共存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10436" name="Text Box 196"/>
          <p:cNvSpPr txBox="1">
            <a:spLocks noChangeArrowheads="1"/>
          </p:cNvSpPr>
          <p:nvPr/>
        </p:nvSpPr>
        <p:spPr bwMode="auto">
          <a:xfrm>
            <a:off x="7751763" y="4088720"/>
            <a:ext cx="723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</a:rPr>
              <a:t>液态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94286" name="Text Box 78"/>
          <p:cNvSpPr txBox="1">
            <a:spLocks noChangeArrowheads="1"/>
          </p:cNvSpPr>
          <p:nvPr/>
        </p:nvSpPr>
        <p:spPr bwMode="auto">
          <a:xfrm>
            <a:off x="3216275" y="83457"/>
            <a:ext cx="7272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a typeface="楷体_GB2312" pitchFamily="49" charset="-122"/>
              </a:rPr>
              <a:t>①组装实验装置。（见课本第</a:t>
            </a:r>
            <a:r>
              <a:rPr lang="en-US" altLang="zh-CN" sz="2800" b="1">
                <a:ea typeface="楷体_GB2312" pitchFamily="49" charset="-122"/>
              </a:rPr>
              <a:t>54</a:t>
            </a:r>
            <a:r>
              <a:rPr lang="zh-CN" altLang="en-US" sz="2800" b="1">
                <a:ea typeface="楷体_GB2312" pitchFamily="49" charset="-122"/>
              </a:rPr>
              <a:t>页图</a:t>
            </a:r>
            <a:r>
              <a:rPr lang="en-US" altLang="zh-CN" sz="2800" b="1">
                <a:ea typeface="楷体_GB2312" pitchFamily="49" charset="-122"/>
              </a:rPr>
              <a:t>3.2-1</a:t>
            </a:r>
            <a:r>
              <a:rPr lang="zh-CN" altLang="en-US" sz="2800" b="1">
                <a:ea typeface="楷体_GB2312" pitchFamily="49" charset="-122"/>
              </a:rPr>
              <a:t>）</a:t>
            </a:r>
            <a:endParaRPr lang="zh-CN" altLang="en-US" sz="2800" b="1">
              <a:ea typeface="楷体_GB2312" pitchFamily="49" charset="-122"/>
            </a:endParaRPr>
          </a:p>
        </p:txBody>
      </p:sp>
      <p:sp>
        <p:nvSpPr>
          <p:cNvPr id="94288" name="Text Box 8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43025" y="2288494"/>
            <a:ext cx="4256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anose="02020603050405020304" pitchFamily="18" charset="0"/>
              </a:rPr>
              <a:t>１．实验探究：海波熔化</a:t>
            </a:r>
            <a:endParaRPr kumimoji="1" lang="zh-CN" altLang="en-US" sz="2800" b="1">
              <a:latin typeface="Times New Roman" panose="02020603050405020304" pitchFamily="18" charset="0"/>
            </a:endParaRPr>
          </a:p>
        </p:txBody>
      </p:sp>
      <p:graphicFrame>
        <p:nvGraphicFramePr>
          <p:cNvPr id="94410" name="Group 202"/>
          <p:cNvGraphicFramePr>
            <a:graphicFrameLocks noGrp="1"/>
          </p:cNvGraphicFramePr>
          <p:nvPr>
            <p:ph sz="half" idx="2"/>
          </p:nvPr>
        </p:nvGraphicFramePr>
        <p:xfrm>
          <a:off x="1774826" y="5096782"/>
          <a:ext cx="8424863" cy="1572578"/>
        </p:xfrm>
        <a:graphic>
          <a:graphicData uri="http://schemas.openxmlformats.org/drawingml/2006/table">
            <a:tbl>
              <a:tblPr/>
              <a:tblGrid>
                <a:gridCol w="822325"/>
                <a:gridCol w="647700"/>
                <a:gridCol w="552450"/>
                <a:gridCol w="581025"/>
                <a:gridCol w="620713"/>
                <a:gridCol w="511175"/>
                <a:gridCol w="666750"/>
                <a:gridCol w="600075"/>
                <a:gridCol w="728662"/>
                <a:gridCol w="695325"/>
                <a:gridCol w="730250"/>
                <a:gridCol w="758825"/>
                <a:gridCol w="509588"/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时间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温度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(℃)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22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25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28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31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34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37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40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45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49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52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55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58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状态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94399" name="Text Box 191"/>
          <p:cNvSpPr txBox="1">
            <a:spLocks noChangeArrowheads="1"/>
          </p:cNvSpPr>
          <p:nvPr/>
        </p:nvSpPr>
        <p:spPr bwMode="auto">
          <a:xfrm>
            <a:off x="5303838" y="2359931"/>
            <a:ext cx="2087562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chemeClr val="accent2"/>
                </a:solidFill>
                <a:ea typeface="黑体" panose="02010609060101010101" pitchFamily="49" charset="-122"/>
              </a:rPr>
              <a:t>数据记录</a:t>
            </a:r>
            <a:endParaRPr lang="zh-CN" altLang="en-US" sz="2400" b="1">
              <a:solidFill>
                <a:schemeClr val="accent2"/>
              </a:solidFill>
              <a:ea typeface="黑体" panose="02010609060101010101" pitchFamily="49" charset="-122"/>
            </a:endParaRPr>
          </a:p>
        </p:txBody>
      </p:sp>
      <p:sp>
        <p:nvSpPr>
          <p:cNvPr id="94400" name="Text Box 19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24000" y="4520519"/>
            <a:ext cx="4560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anose="02020603050405020304" pitchFamily="18" charset="0"/>
              </a:rPr>
              <a:t>２．实验探究：松香的熔化</a:t>
            </a:r>
            <a:endParaRPr kumimoji="1"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94401" name="Text Box 193"/>
          <p:cNvSpPr txBox="1">
            <a:spLocks noChangeArrowheads="1"/>
          </p:cNvSpPr>
          <p:nvPr/>
        </p:nvSpPr>
        <p:spPr bwMode="auto">
          <a:xfrm>
            <a:off x="5951538" y="4591956"/>
            <a:ext cx="18732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chemeClr val="accent2"/>
                </a:solidFill>
                <a:ea typeface="黑体" panose="02010609060101010101" pitchFamily="49" charset="-122"/>
              </a:rPr>
              <a:t>数据记录</a:t>
            </a:r>
            <a:endParaRPr lang="zh-CN" altLang="en-US" sz="2400" b="1">
              <a:solidFill>
                <a:schemeClr val="accent2"/>
              </a:solidFill>
              <a:ea typeface="黑体" panose="02010609060101010101" pitchFamily="49" charset="-122"/>
            </a:endParaRPr>
          </a:p>
        </p:txBody>
      </p:sp>
      <p:sp>
        <p:nvSpPr>
          <p:cNvPr id="94411" name="Text Box 203"/>
          <p:cNvSpPr txBox="1">
            <a:spLocks noChangeArrowheads="1"/>
          </p:cNvSpPr>
          <p:nvPr/>
        </p:nvSpPr>
        <p:spPr bwMode="auto">
          <a:xfrm>
            <a:off x="3359151" y="6249307"/>
            <a:ext cx="758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</a:rPr>
              <a:t>固态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94412" name="Text Box 204"/>
          <p:cNvSpPr txBox="1">
            <a:spLocks noChangeArrowheads="1"/>
          </p:cNvSpPr>
          <p:nvPr/>
        </p:nvSpPr>
        <p:spPr bwMode="auto">
          <a:xfrm>
            <a:off x="6024563" y="6239782"/>
            <a:ext cx="215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</a:rPr>
              <a:t>粘稠状态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94413" name="Text Box 205"/>
          <p:cNvSpPr txBox="1">
            <a:spLocks noChangeArrowheads="1"/>
          </p:cNvSpPr>
          <p:nvPr/>
        </p:nvSpPr>
        <p:spPr bwMode="auto">
          <a:xfrm>
            <a:off x="8616951" y="6249307"/>
            <a:ext cx="758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</a:rPr>
              <a:t>液态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4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4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4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4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4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4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4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4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4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4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9" dur="500"/>
                                        <p:tgtEl>
                                          <p:spTgt spid="9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2000"/>
                                        <p:tgtEl>
                                          <p:spTgt spid="9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4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4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4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4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4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4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8" grpId="0"/>
      <p:bldP spid="94220" grpId="0"/>
      <p:bldP spid="94221" grpId="0"/>
      <p:bldP spid="94224" grpId="0"/>
      <p:bldP spid="10434" grpId="0"/>
      <p:bldP spid="10435" grpId="0"/>
      <p:bldP spid="10436" grpId="0"/>
      <p:bldP spid="94286" grpId="0"/>
      <p:bldP spid="94288" grpId="0"/>
      <p:bldP spid="94399" grpId="0" animBg="1"/>
      <p:bldP spid="94400" grpId="0"/>
      <p:bldP spid="94401" grpId="0" animBg="1"/>
      <p:bldP spid="94411" grpId="0"/>
      <p:bldP spid="94412" grpId="0"/>
      <p:bldP spid="944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42" name="Group 2"/>
          <p:cNvGrpSpPr/>
          <p:nvPr/>
        </p:nvGrpSpPr>
        <p:grpSpPr bwMode="auto">
          <a:xfrm>
            <a:off x="3505200" y="1614488"/>
            <a:ext cx="7010400" cy="5091112"/>
            <a:chOff x="336" y="969"/>
            <a:chExt cx="4416" cy="3207"/>
          </a:xfrm>
        </p:grpSpPr>
        <p:sp>
          <p:nvSpPr>
            <p:cNvPr id="87043" name="Text Box 3"/>
            <p:cNvSpPr txBox="1">
              <a:spLocks noChangeArrowheads="1"/>
            </p:cNvSpPr>
            <p:nvPr/>
          </p:nvSpPr>
          <p:spPr bwMode="auto">
            <a:xfrm>
              <a:off x="4032" y="3897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t/min</a:t>
              </a:r>
              <a:endParaRPr lang="en-US" altLang="zh-CN"/>
            </a:p>
          </p:txBody>
        </p:sp>
        <p:grpSp>
          <p:nvGrpSpPr>
            <p:cNvPr id="87044" name="Group 4"/>
            <p:cNvGrpSpPr/>
            <p:nvPr/>
          </p:nvGrpSpPr>
          <p:grpSpPr bwMode="auto">
            <a:xfrm>
              <a:off x="336" y="969"/>
              <a:ext cx="3792" cy="3207"/>
              <a:chOff x="288" y="816"/>
              <a:chExt cx="3792" cy="3207"/>
            </a:xfrm>
          </p:grpSpPr>
          <p:sp>
            <p:nvSpPr>
              <p:cNvPr id="87045" name="Text Box 5"/>
              <p:cNvSpPr txBox="1">
                <a:spLocks noChangeArrowheads="1"/>
              </p:cNvSpPr>
              <p:nvPr/>
            </p:nvSpPr>
            <p:spPr bwMode="auto">
              <a:xfrm>
                <a:off x="288" y="816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/>
                  <a:t>t/℃</a:t>
                </a:r>
                <a:endParaRPr lang="en-US" altLang="zh-CN"/>
              </a:p>
            </p:txBody>
          </p:sp>
          <p:sp>
            <p:nvSpPr>
              <p:cNvPr id="87046" name="Text Box 6"/>
              <p:cNvSpPr txBox="1">
                <a:spLocks noChangeArrowheads="1"/>
              </p:cNvSpPr>
              <p:nvPr/>
            </p:nvSpPr>
            <p:spPr bwMode="auto">
              <a:xfrm>
                <a:off x="672" y="1833"/>
                <a:ext cx="17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zh-CN" altLang="en-US"/>
              </a:p>
            </p:txBody>
          </p:sp>
          <p:sp>
            <p:nvSpPr>
              <p:cNvPr id="87047" name="Line 7"/>
              <p:cNvSpPr>
                <a:spLocks noChangeShapeType="1"/>
              </p:cNvSpPr>
              <p:nvPr/>
            </p:nvSpPr>
            <p:spPr bwMode="auto">
              <a:xfrm flipV="1">
                <a:off x="624" y="3744"/>
                <a:ext cx="3408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48" name="Line 8"/>
              <p:cNvSpPr>
                <a:spLocks noChangeShapeType="1"/>
              </p:cNvSpPr>
              <p:nvPr/>
            </p:nvSpPr>
            <p:spPr bwMode="auto">
              <a:xfrm flipV="1">
                <a:off x="624" y="864"/>
                <a:ext cx="0" cy="28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49" name="Line 9"/>
              <p:cNvSpPr>
                <a:spLocks noChangeShapeType="1"/>
              </p:cNvSpPr>
              <p:nvPr/>
            </p:nvSpPr>
            <p:spPr bwMode="auto">
              <a:xfrm>
                <a:off x="624" y="3609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50" name="Line 10"/>
              <p:cNvSpPr>
                <a:spLocks noChangeShapeType="1"/>
              </p:cNvSpPr>
              <p:nvPr/>
            </p:nvSpPr>
            <p:spPr bwMode="auto">
              <a:xfrm flipV="1">
                <a:off x="624" y="3552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51" name="Line 11"/>
              <p:cNvSpPr>
                <a:spLocks noChangeShapeType="1"/>
              </p:cNvSpPr>
              <p:nvPr/>
            </p:nvSpPr>
            <p:spPr bwMode="auto">
              <a:xfrm flipV="1">
                <a:off x="624" y="3168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52" name="Line 12"/>
              <p:cNvSpPr>
                <a:spLocks noChangeShapeType="1"/>
              </p:cNvSpPr>
              <p:nvPr/>
            </p:nvSpPr>
            <p:spPr bwMode="auto">
              <a:xfrm flipV="1">
                <a:off x="624" y="2976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53" name="Line 13"/>
              <p:cNvSpPr>
                <a:spLocks noChangeShapeType="1"/>
              </p:cNvSpPr>
              <p:nvPr/>
            </p:nvSpPr>
            <p:spPr bwMode="auto">
              <a:xfrm flipV="1">
                <a:off x="624" y="1632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54" name="Line 14"/>
              <p:cNvSpPr>
                <a:spLocks noChangeShapeType="1"/>
              </p:cNvSpPr>
              <p:nvPr/>
            </p:nvSpPr>
            <p:spPr bwMode="auto">
              <a:xfrm flipV="1">
                <a:off x="624" y="2784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55" name="Line 15"/>
              <p:cNvSpPr>
                <a:spLocks noChangeShapeType="1"/>
              </p:cNvSpPr>
              <p:nvPr/>
            </p:nvSpPr>
            <p:spPr bwMode="auto">
              <a:xfrm flipV="1">
                <a:off x="624" y="2592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56" name="Line 16"/>
              <p:cNvSpPr>
                <a:spLocks noChangeShapeType="1"/>
              </p:cNvSpPr>
              <p:nvPr/>
            </p:nvSpPr>
            <p:spPr bwMode="auto">
              <a:xfrm flipV="1">
                <a:off x="624" y="2400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57" name="Line 17"/>
              <p:cNvSpPr>
                <a:spLocks noChangeShapeType="1"/>
              </p:cNvSpPr>
              <p:nvPr/>
            </p:nvSpPr>
            <p:spPr bwMode="auto">
              <a:xfrm flipV="1">
                <a:off x="624" y="1824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58" name="Line 18"/>
              <p:cNvSpPr>
                <a:spLocks noChangeShapeType="1"/>
              </p:cNvSpPr>
              <p:nvPr/>
            </p:nvSpPr>
            <p:spPr bwMode="auto">
              <a:xfrm flipV="1">
                <a:off x="624" y="2208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59" name="Line 19"/>
              <p:cNvSpPr>
                <a:spLocks noChangeShapeType="1"/>
              </p:cNvSpPr>
              <p:nvPr/>
            </p:nvSpPr>
            <p:spPr bwMode="auto">
              <a:xfrm flipV="1">
                <a:off x="624" y="2016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60" name="Text Box 20"/>
              <p:cNvSpPr txBox="1">
                <a:spLocks noChangeArrowheads="1"/>
              </p:cNvSpPr>
              <p:nvPr/>
            </p:nvSpPr>
            <p:spPr bwMode="auto">
              <a:xfrm>
                <a:off x="480" y="3714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0</a:t>
                </a:r>
                <a:endParaRPr lang="en-US" altLang="zh-CN" sz="1600"/>
              </a:p>
            </p:txBody>
          </p:sp>
          <p:sp>
            <p:nvSpPr>
              <p:cNvPr id="87061" name="Text Box 21"/>
              <p:cNvSpPr txBox="1">
                <a:spLocks noChangeArrowheads="1"/>
              </p:cNvSpPr>
              <p:nvPr/>
            </p:nvSpPr>
            <p:spPr bwMode="auto">
              <a:xfrm>
                <a:off x="384" y="3465"/>
                <a:ext cx="43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40</a:t>
                </a:r>
                <a:endParaRPr lang="en-US" altLang="zh-CN" sz="1600"/>
              </a:p>
            </p:txBody>
          </p:sp>
          <p:sp>
            <p:nvSpPr>
              <p:cNvPr id="87062" name="Text Box 22"/>
              <p:cNvSpPr txBox="1">
                <a:spLocks noChangeArrowheads="1"/>
              </p:cNvSpPr>
              <p:nvPr/>
            </p:nvSpPr>
            <p:spPr bwMode="auto">
              <a:xfrm>
                <a:off x="384" y="3292"/>
                <a:ext cx="43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41</a:t>
                </a:r>
                <a:endParaRPr lang="en-US" altLang="zh-CN" sz="1600"/>
              </a:p>
            </p:txBody>
          </p:sp>
          <p:sp>
            <p:nvSpPr>
              <p:cNvPr id="87063" name="Text Box 23"/>
              <p:cNvSpPr txBox="1">
                <a:spLocks noChangeArrowheads="1"/>
              </p:cNvSpPr>
              <p:nvPr/>
            </p:nvSpPr>
            <p:spPr bwMode="auto">
              <a:xfrm>
                <a:off x="384" y="3081"/>
                <a:ext cx="48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42</a:t>
                </a:r>
                <a:endParaRPr lang="en-US" altLang="zh-CN" sz="1600"/>
              </a:p>
            </p:txBody>
          </p:sp>
          <p:sp>
            <p:nvSpPr>
              <p:cNvPr id="87064" name="Text Box 24"/>
              <p:cNvSpPr txBox="1">
                <a:spLocks noChangeArrowheads="1"/>
              </p:cNvSpPr>
              <p:nvPr/>
            </p:nvSpPr>
            <p:spPr bwMode="auto">
              <a:xfrm>
                <a:off x="384" y="2869"/>
                <a:ext cx="72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43</a:t>
                </a:r>
                <a:endParaRPr lang="en-US" altLang="zh-CN" sz="1600"/>
              </a:p>
            </p:txBody>
          </p:sp>
          <p:sp>
            <p:nvSpPr>
              <p:cNvPr id="87065" name="Text Box 25"/>
              <p:cNvSpPr txBox="1">
                <a:spLocks noChangeArrowheads="1"/>
              </p:cNvSpPr>
              <p:nvPr/>
            </p:nvSpPr>
            <p:spPr bwMode="auto">
              <a:xfrm>
                <a:off x="384" y="2677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44</a:t>
                </a:r>
                <a:endParaRPr lang="en-US" altLang="zh-CN" sz="1600"/>
              </a:p>
            </p:txBody>
          </p:sp>
          <p:sp>
            <p:nvSpPr>
              <p:cNvPr id="87066" name="Text Box 26"/>
              <p:cNvSpPr txBox="1">
                <a:spLocks noChangeArrowheads="1"/>
              </p:cNvSpPr>
              <p:nvPr/>
            </p:nvSpPr>
            <p:spPr bwMode="auto">
              <a:xfrm>
                <a:off x="384" y="2485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45</a:t>
                </a:r>
                <a:endParaRPr lang="en-US" altLang="zh-CN" sz="1600"/>
              </a:p>
            </p:txBody>
          </p:sp>
          <p:sp>
            <p:nvSpPr>
              <p:cNvPr id="87067" name="Text Box 27"/>
              <p:cNvSpPr txBox="1">
                <a:spLocks noChangeArrowheads="1"/>
              </p:cNvSpPr>
              <p:nvPr/>
            </p:nvSpPr>
            <p:spPr bwMode="auto">
              <a:xfrm>
                <a:off x="384" y="2313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46</a:t>
                </a:r>
                <a:endParaRPr lang="en-US" altLang="zh-CN" sz="1600"/>
              </a:p>
            </p:txBody>
          </p:sp>
          <p:sp>
            <p:nvSpPr>
              <p:cNvPr id="87068" name="Text Box 28"/>
              <p:cNvSpPr txBox="1">
                <a:spLocks noChangeArrowheads="1"/>
              </p:cNvSpPr>
              <p:nvPr/>
            </p:nvSpPr>
            <p:spPr bwMode="auto">
              <a:xfrm>
                <a:off x="384" y="2121"/>
                <a:ext cx="33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47</a:t>
                </a:r>
                <a:endParaRPr lang="en-US" altLang="zh-CN" sz="1600"/>
              </a:p>
            </p:txBody>
          </p:sp>
          <p:sp>
            <p:nvSpPr>
              <p:cNvPr id="87069" name="Text Box 29"/>
              <p:cNvSpPr txBox="1">
                <a:spLocks noChangeArrowheads="1"/>
              </p:cNvSpPr>
              <p:nvPr/>
            </p:nvSpPr>
            <p:spPr bwMode="auto">
              <a:xfrm>
                <a:off x="384" y="1929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48</a:t>
                </a:r>
                <a:endParaRPr lang="en-US" altLang="zh-CN" sz="1600"/>
              </a:p>
            </p:txBody>
          </p:sp>
          <p:sp>
            <p:nvSpPr>
              <p:cNvPr id="87070" name="Text Box 30"/>
              <p:cNvSpPr txBox="1">
                <a:spLocks noChangeArrowheads="1"/>
              </p:cNvSpPr>
              <p:nvPr/>
            </p:nvSpPr>
            <p:spPr bwMode="auto">
              <a:xfrm>
                <a:off x="384" y="1737"/>
                <a:ext cx="33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49</a:t>
                </a:r>
                <a:endParaRPr lang="en-US" altLang="zh-CN" sz="1600"/>
              </a:p>
            </p:txBody>
          </p:sp>
          <p:sp>
            <p:nvSpPr>
              <p:cNvPr id="87071" name="Text Box 31"/>
              <p:cNvSpPr txBox="1">
                <a:spLocks noChangeArrowheads="1"/>
              </p:cNvSpPr>
              <p:nvPr/>
            </p:nvSpPr>
            <p:spPr bwMode="auto">
              <a:xfrm>
                <a:off x="384" y="1525"/>
                <a:ext cx="33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50</a:t>
                </a:r>
                <a:endParaRPr lang="en-US" altLang="zh-CN" sz="1600"/>
              </a:p>
            </p:txBody>
          </p:sp>
          <p:sp>
            <p:nvSpPr>
              <p:cNvPr id="87072" name="Text Box 32"/>
              <p:cNvSpPr txBox="1">
                <a:spLocks noChangeArrowheads="1"/>
              </p:cNvSpPr>
              <p:nvPr/>
            </p:nvSpPr>
            <p:spPr bwMode="auto">
              <a:xfrm>
                <a:off x="384" y="1353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51</a:t>
                </a:r>
                <a:endParaRPr lang="en-US" altLang="zh-CN" sz="1600"/>
              </a:p>
            </p:txBody>
          </p:sp>
          <p:sp>
            <p:nvSpPr>
              <p:cNvPr id="87073" name="Text Box 33"/>
              <p:cNvSpPr txBox="1">
                <a:spLocks noChangeArrowheads="1"/>
              </p:cNvSpPr>
              <p:nvPr/>
            </p:nvSpPr>
            <p:spPr bwMode="auto">
              <a:xfrm>
                <a:off x="384" y="1152"/>
                <a:ext cx="43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52</a:t>
                </a:r>
                <a:endParaRPr lang="en-US" altLang="zh-CN" sz="1600"/>
              </a:p>
            </p:txBody>
          </p:sp>
          <p:sp>
            <p:nvSpPr>
              <p:cNvPr id="87074" name="Text Box 34"/>
              <p:cNvSpPr txBox="1">
                <a:spLocks noChangeArrowheads="1"/>
              </p:cNvSpPr>
              <p:nvPr/>
            </p:nvSpPr>
            <p:spPr bwMode="auto">
              <a:xfrm>
                <a:off x="720" y="3792"/>
                <a:ext cx="5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/>
                  <a:t>1</a:t>
                </a:r>
                <a:endParaRPr lang="en-US" altLang="zh-CN"/>
              </a:p>
            </p:txBody>
          </p:sp>
          <p:sp>
            <p:nvSpPr>
              <p:cNvPr id="87075" name="Text Box 35"/>
              <p:cNvSpPr txBox="1">
                <a:spLocks noChangeArrowheads="1"/>
              </p:cNvSpPr>
              <p:nvPr/>
            </p:nvSpPr>
            <p:spPr bwMode="auto">
              <a:xfrm>
                <a:off x="384" y="960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53</a:t>
                </a:r>
                <a:endParaRPr lang="en-US" altLang="zh-CN" sz="1600"/>
              </a:p>
            </p:txBody>
          </p:sp>
          <p:sp>
            <p:nvSpPr>
              <p:cNvPr id="87076" name="Line 36"/>
              <p:cNvSpPr>
                <a:spLocks noChangeShapeType="1"/>
              </p:cNvSpPr>
              <p:nvPr/>
            </p:nvSpPr>
            <p:spPr bwMode="auto">
              <a:xfrm>
                <a:off x="816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77" name="Line 37"/>
              <p:cNvSpPr>
                <a:spLocks noChangeShapeType="1"/>
              </p:cNvSpPr>
              <p:nvPr/>
            </p:nvSpPr>
            <p:spPr bwMode="auto">
              <a:xfrm>
                <a:off x="1008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78" name="Text Box 38"/>
              <p:cNvSpPr txBox="1">
                <a:spLocks noChangeArrowheads="1"/>
              </p:cNvSpPr>
              <p:nvPr/>
            </p:nvSpPr>
            <p:spPr bwMode="auto">
              <a:xfrm>
                <a:off x="912" y="3792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2</a:t>
                </a:r>
                <a:endParaRPr lang="en-US" altLang="zh-CN" sz="1600"/>
              </a:p>
            </p:txBody>
          </p:sp>
          <p:sp>
            <p:nvSpPr>
              <p:cNvPr id="87079" name="Line 39"/>
              <p:cNvSpPr>
                <a:spLocks noChangeShapeType="1"/>
              </p:cNvSpPr>
              <p:nvPr/>
            </p:nvSpPr>
            <p:spPr bwMode="auto">
              <a:xfrm>
                <a:off x="1200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80" name="Text Box 40"/>
              <p:cNvSpPr txBox="1">
                <a:spLocks noChangeArrowheads="1"/>
              </p:cNvSpPr>
              <p:nvPr/>
            </p:nvSpPr>
            <p:spPr bwMode="auto">
              <a:xfrm>
                <a:off x="1104" y="3792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3</a:t>
                </a:r>
                <a:endParaRPr lang="en-US" altLang="zh-CN" sz="1600"/>
              </a:p>
            </p:txBody>
          </p:sp>
          <p:sp>
            <p:nvSpPr>
              <p:cNvPr id="87081" name="Line 41"/>
              <p:cNvSpPr>
                <a:spLocks noChangeShapeType="1"/>
              </p:cNvSpPr>
              <p:nvPr/>
            </p:nvSpPr>
            <p:spPr bwMode="auto">
              <a:xfrm>
                <a:off x="1392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82" name="Text Box 42"/>
              <p:cNvSpPr txBox="1">
                <a:spLocks noChangeArrowheads="1"/>
              </p:cNvSpPr>
              <p:nvPr/>
            </p:nvSpPr>
            <p:spPr bwMode="auto">
              <a:xfrm>
                <a:off x="1296" y="3792"/>
                <a:ext cx="20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</a:t>
                </a:r>
                <a:endParaRPr lang="en-US" altLang="zh-CN" sz="1600"/>
              </a:p>
            </p:txBody>
          </p:sp>
          <p:sp>
            <p:nvSpPr>
              <p:cNvPr id="87083" name="Line 43"/>
              <p:cNvSpPr>
                <a:spLocks noChangeShapeType="1"/>
              </p:cNvSpPr>
              <p:nvPr/>
            </p:nvSpPr>
            <p:spPr bwMode="auto">
              <a:xfrm>
                <a:off x="1584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84" name="Text Box 44"/>
              <p:cNvSpPr txBox="1">
                <a:spLocks noChangeArrowheads="1"/>
              </p:cNvSpPr>
              <p:nvPr/>
            </p:nvSpPr>
            <p:spPr bwMode="auto">
              <a:xfrm>
                <a:off x="1493" y="3792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600"/>
                  <a:t>5</a:t>
                </a:r>
                <a:endParaRPr lang="en-US" altLang="zh-CN" sz="1600"/>
              </a:p>
            </p:txBody>
          </p:sp>
          <p:sp>
            <p:nvSpPr>
              <p:cNvPr id="87085" name="Line 45"/>
              <p:cNvSpPr>
                <a:spLocks noChangeShapeType="1"/>
              </p:cNvSpPr>
              <p:nvPr/>
            </p:nvSpPr>
            <p:spPr bwMode="auto">
              <a:xfrm>
                <a:off x="1776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86" name="Line 46"/>
              <p:cNvSpPr>
                <a:spLocks noChangeShapeType="1"/>
              </p:cNvSpPr>
              <p:nvPr/>
            </p:nvSpPr>
            <p:spPr bwMode="auto">
              <a:xfrm>
                <a:off x="1968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87" name="Line 47"/>
              <p:cNvSpPr>
                <a:spLocks noChangeShapeType="1"/>
              </p:cNvSpPr>
              <p:nvPr/>
            </p:nvSpPr>
            <p:spPr bwMode="auto">
              <a:xfrm>
                <a:off x="2160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88" name="Line 48"/>
              <p:cNvSpPr>
                <a:spLocks noChangeShapeType="1"/>
              </p:cNvSpPr>
              <p:nvPr/>
            </p:nvSpPr>
            <p:spPr bwMode="auto">
              <a:xfrm>
                <a:off x="2352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89" name="Line 49"/>
              <p:cNvSpPr>
                <a:spLocks noChangeShapeType="1"/>
              </p:cNvSpPr>
              <p:nvPr/>
            </p:nvSpPr>
            <p:spPr bwMode="auto">
              <a:xfrm>
                <a:off x="2544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90" name="Line 50"/>
              <p:cNvSpPr>
                <a:spLocks noChangeShapeType="1"/>
              </p:cNvSpPr>
              <p:nvPr/>
            </p:nvSpPr>
            <p:spPr bwMode="auto">
              <a:xfrm>
                <a:off x="2736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91" name="Line 51"/>
              <p:cNvSpPr>
                <a:spLocks noChangeShapeType="1"/>
              </p:cNvSpPr>
              <p:nvPr/>
            </p:nvSpPr>
            <p:spPr bwMode="auto">
              <a:xfrm>
                <a:off x="2928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92" name="Line 52"/>
              <p:cNvSpPr>
                <a:spLocks noChangeShapeType="1"/>
              </p:cNvSpPr>
              <p:nvPr/>
            </p:nvSpPr>
            <p:spPr bwMode="auto">
              <a:xfrm>
                <a:off x="3120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93" name="Line 53"/>
              <p:cNvSpPr>
                <a:spLocks noChangeShapeType="1"/>
              </p:cNvSpPr>
              <p:nvPr/>
            </p:nvSpPr>
            <p:spPr bwMode="auto">
              <a:xfrm>
                <a:off x="3312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94" name="Line 54"/>
              <p:cNvSpPr>
                <a:spLocks noChangeShapeType="1"/>
              </p:cNvSpPr>
              <p:nvPr/>
            </p:nvSpPr>
            <p:spPr bwMode="auto">
              <a:xfrm>
                <a:off x="3504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95" name="Line 55"/>
              <p:cNvSpPr>
                <a:spLocks noChangeShapeType="1"/>
              </p:cNvSpPr>
              <p:nvPr/>
            </p:nvSpPr>
            <p:spPr bwMode="auto">
              <a:xfrm>
                <a:off x="3696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096" name="Text Box 56"/>
              <p:cNvSpPr txBox="1">
                <a:spLocks noChangeArrowheads="1"/>
              </p:cNvSpPr>
              <p:nvPr/>
            </p:nvSpPr>
            <p:spPr bwMode="auto">
              <a:xfrm>
                <a:off x="1680" y="3792"/>
                <a:ext cx="24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6</a:t>
                </a:r>
                <a:endParaRPr lang="en-US" altLang="zh-CN" sz="1600"/>
              </a:p>
            </p:txBody>
          </p:sp>
          <p:sp>
            <p:nvSpPr>
              <p:cNvPr id="87097" name="Text Box 57"/>
              <p:cNvSpPr txBox="1">
                <a:spLocks noChangeArrowheads="1"/>
              </p:cNvSpPr>
              <p:nvPr/>
            </p:nvSpPr>
            <p:spPr bwMode="auto">
              <a:xfrm>
                <a:off x="1872" y="3792"/>
                <a:ext cx="24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7</a:t>
                </a:r>
                <a:endParaRPr lang="en-US" altLang="zh-CN" sz="1600"/>
              </a:p>
            </p:txBody>
          </p:sp>
          <p:sp>
            <p:nvSpPr>
              <p:cNvPr id="87098" name="Text Box 58"/>
              <p:cNvSpPr txBox="1">
                <a:spLocks noChangeArrowheads="1"/>
              </p:cNvSpPr>
              <p:nvPr/>
            </p:nvSpPr>
            <p:spPr bwMode="auto">
              <a:xfrm>
                <a:off x="2064" y="3792"/>
                <a:ext cx="24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8</a:t>
                </a:r>
                <a:endParaRPr lang="en-US" altLang="zh-CN" sz="1600"/>
              </a:p>
            </p:txBody>
          </p:sp>
          <p:sp>
            <p:nvSpPr>
              <p:cNvPr id="87099" name="Text Box 59"/>
              <p:cNvSpPr txBox="1">
                <a:spLocks noChangeArrowheads="1"/>
              </p:cNvSpPr>
              <p:nvPr/>
            </p:nvSpPr>
            <p:spPr bwMode="auto">
              <a:xfrm>
                <a:off x="2256" y="3792"/>
                <a:ext cx="24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9</a:t>
                </a:r>
                <a:endParaRPr lang="en-US" altLang="zh-CN" sz="1600"/>
              </a:p>
            </p:txBody>
          </p:sp>
          <p:sp>
            <p:nvSpPr>
              <p:cNvPr id="87100" name="Text Box 60"/>
              <p:cNvSpPr txBox="1">
                <a:spLocks noChangeArrowheads="1"/>
              </p:cNvSpPr>
              <p:nvPr/>
            </p:nvSpPr>
            <p:spPr bwMode="auto">
              <a:xfrm>
                <a:off x="2400" y="3792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10</a:t>
                </a:r>
                <a:endParaRPr lang="en-US" altLang="zh-CN" sz="1600"/>
              </a:p>
            </p:txBody>
          </p:sp>
          <p:sp>
            <p:nvSpPr>
              <p:cNvPr id="87101" name="Text Box 61"/>
              <p:cNvSpPr txBox="1">
                <a:spLocks noChangeArrowheads="1"/>
              </p:cNvSpPr>
              <p:nvPr/>
            </p:nvSpPr>
            <p:spPr bwMode="auto">
              <a:xfrm>
                <a:off x="2592" y="3792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11</a:t>
                </a:r>
                <a:endParaRPr lang="en-US" altLang="zh-CN" sz="1600"/>
              </a:p>
            </p:txBody>
          </p:sp>
          <p:sp>
            <p:nvSpPr>
              <p:cNvPr id="87102" name="Text Box 62"/>
              <p:cNvSpPr txBox="1">
                <a:spLocks noChangeArrowheads="1"/>
              </p:cNvSpPr>
              <p:nvPr/>
            </p:nvSpPr>
            <p:spPr bwMode="auto">
              <a:xfrm>
                <a:off x="2784" y="3792"/>
                <a:ext cx="5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12</a:t>
                </a:r>
                <a:endParaRPr lang="en-US" altLang="zh-CN" sz="1600"/>
              </a:p>
            </p:txBody>
          </p:sp>
          <p:sp>
            <p:nvSpPr>
              <p:cNvPr id="87103" name="Text Box 63"/>
              <p:cNvSpPr txBox="1">
                <a:spLocks noChangeArrowheads="1"/>
              </p:cNvSpPr>
              <p:nvPr/>
            </p:nvSpPr>
            <p:spPr bwMode="auto">
              <a:xfrm>
                <a:off x="2976" y="3792"/>
                <a:ext cx="5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13</a:t>
                </a:r>
                <a:endParaRPr lang="en-US" altLang="zh-CN" sz="1600"/>
              </a:p>
            </p:txBody>
          </p:sp>
          <p:sp>
            <p:nvSpPr>
              <p:cNvPr id="87104" name="Text Box 64"/>
              <p:cNvSpPr txBox="1">
                <a:spLocks noChangeArrowheads="1"/>
              </p:cNvSpPr>
              <p:nvPr/>
            </p:nvSpPr>
            <p:spPr bwMode="auto">
              <a:xfrm>
                <a:off x="3168" y="3792"/>
                <a:ext cx="5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14</a:t>
                </a:r>
                <a:endParaRPr lang="en-US" altLang="zh-CN" sz="1600"/>
              </a:p>
            </p:txBody>
          </p:sp>
          <p:sp>
            <p:nvSpPr>
              <p:cNvPr id="87105" name="Text Box 65"/>
              <p:cNvSpPr txBox="1">
                <a:spLocks noChangeArrowheads="1"/>
              </p:cNvSpPr>
              <p:nvPr/>
            </p:nvSpPr>
            <p:spPr bwMode="auto">
              <a:xfrm>
                <a:off x="3360" y="3792"/>
                <a:ext cx="5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15</a:t>
                </a:r>
                <a:endParaRPr lang="en-US" altLang="zh-CN" sz="1600"/>
              </a:p>
            </p:txBody>
          </p:sp>
          <p:sp>
            <p:nvSpPr>
              <p:cNvPr id="87106" name="Text Box 66"/>
              <p:cNvSpPr txBox="1">
                <a:spLocks noChangeArrowheads="1"/>
              </p:cNvSpPr>
              <p:nvPr/>
            </p:nvSpPr>
            <p:spPr bwMode="auto">
              <a:xfrm>
                <a:off x="3552" y="3792"/>
                <a:ext cx="5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16</a:t>
                </a:r>
                <a:endParaRPr lang="en-US" altLang="zh-CN" sz="1600"/>
              </a:p>
            </p:txBody>
          </p:sp>
          <p:sp>
            <p:nvSpPr>
              <p:cNvPr id="87107" name="Line 67"/>
              <p:cNvSpPr>
                <a:spLocks noChangeShapeType="1"/>
              </p:cNvSpPr>
              <p:nvPr/>
            </p:nvSpPr>
            <p:spPr bwMode="auto">
              <a:xfrm flipV="1">
                <a:off x="624" y="3360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108" name="Line 68"/>
              <p:cNvSpPr>
                <a:spLocks noChangeShapeType="1"/>
              </p:cNvSpPr>
              <p:nvPr/>
            </p:nvSpPr>
            <p:spPr bwMode="auto">
              <a:xfrm flipV="1">
                <a:off x="624" y="1440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109" name="Line 69"/>
              <p:cNvSpPr>
                <a:spLocks noChangeShapeType="1"/>
              </p:cNvSpPr>
              <p:nvPr/>
            </p:nvSpPr>
            <p:spPr bwMode="auto">
              <a:xfrm flipV="1">
                <a:off x="624" y="1047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110" name="Line 70"/>
              <p:cNvSpPr>
                <a:spLocks noChangeShapeType="1"/>
              </p:cNvSpPr>
              <p:nvPr/>
            </p:nvSpPr>
            <p:spPr bwMode="auto">
              <a:xfrm flipV="1">
                <a:off x="624" y="1239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87111" name="Text Box 71"/>
          <p:cNvSpPr txBox="1">
            <a:spLocks noChangeArrowheads="1"/>
          </p:cNvSpPr>
          <p:nvPr/>
        </p:nvSpPr>
        <p:spPr bwMode="auto">
          <a:xfrm>
            <a:off x="3810000" y="52419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12" name="Text Box 72"/>
          <p:cNvSpPr txBox="1">
            <a:spLocks noChangeArrowheads="1"/>
          </p:cNvSpPr>
          <p:nvPr/>
        </p:nvSpPr>
        <p:spPr bwMode="auto">
          <a:xfrm>
            <a:off x="4114800" y="46323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13" name="Text Box 73"/>
          <p:cNvSpPr txBox="1">
            <a:spLocks noChangeArrowheads="1"/>
          </p:cNvSpPr>
          <p:nvPr/>
        </p:nvSpPr>
        <p:spPr bwMode="auto">
          <a:xfrm>
            <a:off x="4419600" y="43275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14" name="Text Box 74"/>
          <p:cNvSpPr txBox="1">
            <a:spLocks noChangeArrowheads="1"/>
          </p:cNvSpPr>
          <p:nvPr/>
        </p:nvSpPr>
        <p:spPr bwMode="auto">
          <a:xfrm>
            <a:off x="4724400" y="4038601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15" name="Text Box 75"/>
          <p:cNvSpPr txBox="1">
            <a:spLocks noChangeArrowheads="1"/>
          </p:cNvSpPr>
          <p:nvPr/>
        </p:nvSpPr>
        <p:spPr bwMode="auto">
          <a:xfrm>
            <a:off x="5029200" y="37179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16" name="Text Box 76"/>
          <p:cNvSpPr txBox="1">
            <a:spLocks noChangeArrowheads="1"/>
          </p:cNvSpPr>
          <p:nvPr/>
        </p:nvSpPr>
        <p:spPr bwMode="auto">
          <a:xfrm>
            <a:off x="5334000" y="34131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17" name="Text Box 77"/>
          <p:cNvSpPr txBox="1">
            <a:spLocks noChangeArrowheads="1"/>
          </p:cNvSpPr>
          <p:nvPr/>
        </p:nvSpPr>
        <p:spPr bwMode="auto">
          <a:xfrm>
            <a:off x="5638800" y="31083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18" name="Text Box 78"/>
          <p:cNvSpPr txBox="1">
            <a:spLocks noChangeArrowheads="1"/>
          </p:cNvSpPr>
          <p:nvPr/>
        </p:nvSpPr>
        <p:spPr bwMode="auto">
          <a:xfrm>
            <a:off x="5943600" y="28035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19" name="Text Box 79"/>
          <p:cNvSpPr txBox="1">
            <a:spLocks noChangeArrowheads="1"/>
          </p:cNvSpPr>
          <p:nvPr/>
        </p:nvSpPr>
        <p:spPr bwMode="auto">
          <a:xfrm>
            <a:off x="6248400" y="28035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20" name="Text Box 80"/>
          <p:cNvSpPr txBox="1">
            <a:spLocks noChangeArrowheads="1"/>
          </p:cNvSpPr>
          <p:nvPr/>
        </p:nvSpPr>
        <p:spPr bwMode="auto">
          <a:xfrm>
            <a:off x="6553200" y="28035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21" name="Text Box 81"/>
          <p:cNvSpPr txBox="1">
            <a:spLocks noChangeArrowheads="1"/>
          </p:cNvSpPr>
          <p:nvPr/>
        </p:nvSpPr>
        <p:spPr bwMode="auto">
          <a:xfrm>
            <a:off x="6858000" y="2819401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22" name="Text Box 82"/>
          <p:cNvSpPr txBox="1">
            <a:spLocks noChangeArrowheads="1"/>
          </p:cNvSpPr>
          <p:nvPr/>
        </p:nvSpPr>
        <p:spPr bwMode="auto">
          <a:xfrm>
            <a:off x="7162800" y="28035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23" name="Text Box 83"/>
          <p:cNvSpPr txBox="1">
            <a:spLocks noChangeArrowheads="1"/>
          </p:cNvSpPr>
          <p:nvPr/>
        </p:nvSpPr>
        <p:spPr bwMode="auto">
          <a:xfrm>
            <a:off x="7467600" y="24987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24" name="Text Box 84"/>
          <p:cNvSpPr txBox="1">
            <a:spLocks noChangeArrowheads="1"/>
          </p:cNvSpPr>
          <p:nvPr/>
        </p:nvSpPr>
        <p:spPr bwMode="auto">
          <a:xfrm>
            <a:off x="7772400" y="21939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25" name="Text Box 85"/>
          <p:cNvSpPr txBox="1">
            <a:spLocks noChangeArrowheads="1"/>
          </p:cNvSpPr>
          <p:nvPr/>
        </p:nvSpPr>
        <p:spPr bwMode="auto">
          <a:xfrm>
            <a:off x="8077200" y="1889126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26" name="Text Box 86"/>
          <p:cNvSpPr txBox="1">
            <a:spLocks noChangeArrowheads="1"/>
          </p:cNvSpPr>
          <p:nvPr/>
        </p:nvSpPr>
        <p:spPr bwMode="auto">
          <a:xfrm>
            <a:off x="8382000" y="1524001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7127" name="Line 87"/>
          <p:cNvSpPr>
            <a:spLocks noChangeShapeType="1"/>
          </p:cNvSpPr>
          <p:nvPr/>
        </p:nvSpPr>
        <p:spPr bwMode="auto">
          <a:xfrm flipV="1">
            <a:off x="4038600" y="5334000"/>
            <a:ext cx="3048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28" name="Line 88"/>
          <p:cNvSpPr>
            <a:spLocks noChangeShapeType="1"/>
          </p:cNvSpPr>
          <p:nvPr/>
        </p:nvSpPr>
        <p:spPr bwMode="auto">
          <a:xfrm flipV="1">
            <a:off x="4341814" y="5027614"/>
            <a:ext cx="306387" cy="306387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29" name="Line 89"/>
          <p:cNvSpPr>
            <a:spLocks noChangeShapeType="1"/>
          </p:cNvSpPr>
          <p:nvPr/>
        </p:nvSpPr>
        <p:spPr bwMode="auto">
          <a:xfrm flipV="1">
            <a:off x="4648200" y="47244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30" name="Line 90"/>
          <p:cNvSpPr>
            <a:spLocks noChangeShapeType="1"/>
          </p:cNvSpPr>
          <p:nvPr/>
        </p:nvSpPr>
        <p:spPr bwMode="auto">
          <a:xfrm flipV="1">
            <a:off x="4876800" y="44958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31" name="Line 91"/>
          <p:cNvSpPr>
            <a:spLocks noChangeShapeType="1"/>
          </p:cNvSpPr>
          <p:nvPr/>
        </p:nvSpPr>
        <p:spPr bwMode="auto">
          <a:xfrm flipV="1">
            <a:off x="5181600" y="41910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32" name="Line 92"/>
          <p:cNvSpPr>
            <a:spLocks noChangeShapeType="1"/>
          </p:cNvSpPr>
          <p:nvPr/>
        </p:nvSpPr>
        <p:spPr bwMode="auto">
          <a:xfrm flipV="1">
            <a:off x="5486400" y="3810000"/>
            <a:ext cx="381000" cy="381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33" name="Line 93"/>
          <p:cNvSpPr>
            <a:spLocks noChangeShapeType="1"/>
          </p:cNvSpPr>
          <p:nvPr/>
        </p:nvSpPr>
        <p:spPr bwMode="auto">
          <a:xfrm flipV="1">
            <a:off x="5867400" y="35052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34" name="Line 94"/>
          <p:cNvSpPr>
            <a:spLocks noChangeShapeType="1"/>
          </p:cNvSpPr>
          <p:nvPr/>
        </p:nvSpPr>
        <p:spPr bwMode="auto">
          <a:xfrm>
            <a:off x="6172200" y="3505200"/>
            <a:ext cx="304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35" name="Line 95"/>
          <p:cNvSpPr>
            <a:spLocks noChangeShapeType="1"/>
          </p:cNvSpPr>
          <p:nvPr/>
        </p:nvSpPr>
        <p:spPr bwMode="auto">
          <a:xfrm>
            <a:off x="6477000" y="3505200"/>
            <a:ext cx="304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36" name="Line 96"/>
          <p:cNvSpPr>
            <a:spLocks noChangeShapeType="1"/>
          </p:cNvSpPr>
          <p:nvPr/>
        </p:nvSpPr>
        <p:spPr bwMode="auto">
          <a:xfrm>
            <a:off x="6781800" y="3505200"/>
            <a:ext cx="304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37" name="Line 97"/>
          <p:cNvSpPr>
            <a:spLocks noChangeShapeType="1"/>
          </p:cNvSpPr>
          <p:nvPr/>
        </p:nvSpPr>
        <p:spPr bwMode="auto">
          <a:xfrm>
            <a:off x="7086600" y="3505200"/>
            <a:ext cx="304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38" name="Line 98"/>
          <p:cNvSpPr>
            <a:spLocks noChangeShapeType="1"/>
          </p:cNvSpPr>
          <p:nvPr/>
        </p:nvSpPr>
        <p:spPr bwMode="auto">
          <a:xfrm flipV="1">
            <a:off x="7391400" y="32004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39" name="Line 99"/>
          <p:cNvSpPr>
            <a:spLocks noChangeShapeType="1"/>
          </p:cNvSpPr>
          <p:nvPr/>
        </p:nvSpPr>
        <p:spPr bwMode="auto">
          <a:xfrm flipV="1">
            <a:off x="7696200" y="28956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40" name="Line 100"/>
          <p:cNvSpPr>
            <a:spLocks noChangeShapeType="1"/>
          </p:cNvSpPr>
          <p:nvPr/>
        </p:nvSpPr>
        <p:spPr bwMode="auto">
          <a:xfrm flipV="1">
            <a:off x="8001000" y="25908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41" name="Line 101"/>
          <p:cNvSpPr>
            <a:spLocks noChangeShapeType="1"/>
          </p:cNvSpPr>
          <p:nvPr/>
        </p:nvSpPr>
        <p:spPr bwMode="auto">
          <a:xfrm flipV="1">
            <a:off x="8305800" y="22860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42" name="Line 102"/>
          <p:cNvSpPr>
            <a:spLocks noChangeShapeType="1"/>
          </p:cNvSpPr>
          <p:nvPr/>
        </p:nvSpPr>
        <p:spPr bwMode="auto">
          <a:xfrm flipV="1">
            <a:off x="8610600" y="19812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143" name="Text Box 103"/>
          <p:cNvSpPr txBox="1">
            <a:spLocks noChangeArrowheads="1"/>
          </p:cNvSpPr>
          <p:nvPr/>
        </p:nvSpPr>
        <p:spPr bwMode="auto">
          <a:xfrm>
            <a:off x="1989892" y="2286000"/>
            <a:ext cx="677108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海波的熔化图像</a:t>
            </a:r>
            <a:endParaRPr lang="zh-CN" altLang="en-US" sz="3200" b="1">
              <a:ea typeface="楷体_GB2312" pitchFamily="49" charset="-122"/>
            </a:endParaRPr>
          </a:p>
        </p:txBody>
      </p:sp>
      <p:sp>
        <p:nvSpPr>
          <p:cNvPr id="87144" name="Rectangle 104"/>
          <p:cNvSpPr>
            <a:spLocks noChangeArrowheads="1"/>
          </p:cNvSpPr>
          <p:nvPr/>
        </p:nvSpPr>
        <p:spPr bwMode="auto">
          <a:xfrm>
            <a:off x="2057400" y="152401"/>
            <a:ext cx="8305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latin typeface="楷体_GB2312" pitchFamily="49" charset="-122"/>
                <a:ea typeface="楷体_GB2312" pitchFamily="49" charset="-122"/>
              </a:rPr>
              <a:t>从实验现象及描绘出的图像容易看出，海波经过缓慢加热，温度逐渐（   ），当温度达到（    ），海波开始熔化。在熔化过程中，虽然继续加热，但海波的温度（   ），直到（       ）后，温度才继续上升。</a:t>
            </a:r>
            <a:endParaRPr lang="zh-CN" altLang="en-US" sz="20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7145" name="Text Box 105"/>
          <p:cNvSpPr txBox="1">
            <a:spLocks noChangeArrowheads="1"/>
          </p:cNvSpPr>
          <p:nvPr/>
        </p:nvSpPr>
        <p:spPr bwMode="auto">
          <a:xfrm>
            <a:off x="2286000" y="457201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  <a:ea typeface="楷体_GB2312" pitchFamily="49" charset="-122"/>
              </a:rPr>
              <a:t>上升</a:t>
            </a:r>
            <a:endParaRPr lang="zh-CN" altLang="en-US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7146" name="Text Box 106"/>
          <p:cNvSpPr txBox="1">
            <a:spLocks noChangeArrowheads="1"/>
          </p:cNvSpPr>
          <p:nvPr/>
        </p:nvSpPr>
        <p:spPr bwMode="auto">
          <a:xfrm>
            <a:off x="4724400" y="45720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48℃</a:t>
            </a:r>
            <a:endParaRPr lang="en-US" altLang="zh-CN" sz="20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7147" name="Text Box 107"/>
          <p:cNvSpPr txBox="1">
            <a:spLocks noChangeArrowheads="1"/>
          </p:cNvSpPr>
          <p:nvPr/>
        </p:nvSpPr>
        <p:spPr bwMode="auto">
          <a:xfrm>
            <a:off x="4800600" y="746126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  <a:ea typeface="楷体_GB2312" pitchFamily="49" charset="-122"/>
              </a:rPr>
              <a:t>不变</a:t>
            </a:r>
            <a:endParaRPr lang="zh-CN" altLang="en-US" sz="20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7148" name="Text Box 108"/>
          <p:cNvSpPr txBox="1">
            <a:spLocks noChangeArrowheads="1"/>
          </p:cNvSpPr>
          <p:nvPr/>
        </p:nvSpPr>
        <p:spPr bwMode="auto">
          <a:xfrm>
            <a:off x="6477000" y="762001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  <a:ea typeface="楷体_GB2312" pitchFamily="49" charset="-122"/>
              </a:rPr>
              <a:t>完全熔化</a:t>
            </a:r>
            <a:endParaRPr lang="zh-CN" altLang="en-US" sz="2000" b="1">
              <a:solidFill>
                <a:srgbClr val="FF0000"/>
              </a:solidFill>
              <a:ea typeface="楷体_GB2312" pitchFamily="49" charset="-122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8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8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8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8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8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8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8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8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8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8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8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8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8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8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8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8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8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8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8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8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87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87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8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8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8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8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111" grpId="0"/>
      <p:bldP spid="87112" grpId="0"/>
      <p:bldP spid="87113" grpId="0"/>
      <p:bldP spid="87114" grpId="0"/>
      <p:bldP spid="87115" grpId="0"/>
      <p:bldP spid="87116" grpId="0"/>
      <p:bldP spid="87117" grpId="0"/>
      <p:bldP spid="87118" grpId="0"/>
      <p:bldP spid="87119" grpId="0"/>
      <p:bldP spid="87120" grpId="0"/>
      <p:bldP spid="87121" grpId="0"/>
      <p:bldP spid="87122" grpId="0"/>
      <p:bldP spid="87123" grpId="0"/>
      <p:bldP spid="87124" grpId="0"/>
      <p:bldP spid="87125" grpId="0"/>
      <p:bldP spid="87126" grpId="0"/>
      <p:bldP spid="87127" grpId="0" animBg="1"/>
      <p:bldP spid="87128" grpId="0" animBg="1"/>
      <p:bldP spid="87129" grpId="0" animBg="1"/>
      <p:bldP spid="87130" grpId="0" animBg="1"/>
      <p:bldP spid="87131" grpId="0" animBg="1"/>
      <p:bldP spid="87132" grpId="0" animBg="1"/>
      <p:bldP spid="87133" grpId="0" animBg="1"/>
      <p:bldP spid="87134" grpId="0" animBg="1"/>
      <p:bldP spid="87135" grpId="0" animBg="1"/>
      <p:bldP spid="87136" grpId="0" animBg="1"/>
      <p:bldP spid="87137" grpId="0" animBg="1"/>
      <p:bldP spid="87138" grpId="0" animBg="1"/>
      <p:bldP spid="87139" grpId="0" animBg="1"/>
      <p:bldP spid="87140" grpId="0" animBg="1"/>
      <p:bldP spid="87141" grpId="0" animBg="1"/>
      <p:bldP spid="87142" grpId="0" animBg="1"/>
      <p:bldP spid="87143" grpId="0"/>
      <p:bldP spid="87144" grpId="0"/>
      <p:bldP spid="87145" grpId="0"/>
      <p:bldP spid="87146" grpId="0"/>
      <p:bldP spid="87147" grpId="0"/>
      <p:bldP spid="871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5029200" y="4191001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grpSp>
        <p:nvGrpSpPr>
          <p:cNvPr id="89091" name="Group 3"/>
          <p:cNvGrpSpPr/>
          <p:nvPr/>
        </p:nvGrpSpPr>
        <p:grpSpPr bwMode="auto">
          <a:xfrm>
            <a:off x="2819400" y="928688"/>
            <a:ext cx="7010400" cy="5091112"/>
            <a:chOff x="816" y="576"/>
            <a:chExt cx="4416" cy="3207"/>
          </a:xfrm>
        </p:grpSpPr>
        <p:sp>
          <p:nvSpPr>
            <p:cNvPr id="89092" name="Text Box 4"/>
            <p:cNvSpPr txBox="1">
              <a:spLocks noChangeArrowheads="1"/>
            </p:cNvSpPr>
            <p:nvPr/>
          </p:nvSpPr>
          <p:spPr bwMode="auto">
            <a:xfrm>
              <a:off x="4512" y="3504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t/min</a:t>
              </a:r>
              <a:endParaRPr lang="en-US" altLang="zh-CN"/>
            </a:p>
          </p:txBody>
        </p:sp>
        <p:grpSp>
          <p:nvGrpSpPr>
            <p:cNvPr id="89093" name="Group 5"/>
            <p:cNvGrpSpPr/>
            <p:nvPr/>
          </p:nvGrpSpPr>
          <p:grpSpPr bwMode="auto">
            <a:xfrm>
              <a:off x="816" y="576"/>
              <a:ext cx="3792" cy="3207"/>
              <a:chOff x="288" y="816"/>
              <a:chExt cx="3792" cy="3207"/>
            </a:xfrm>
          </p:grpSpPr>
          <p:sp>
            <p:nvSpPr>
              <p:cNvPr id="89094" name="Text Box 6"/>
              <p:cNvSpPr txBox="1">
                <a:spLocks noChangeArrowheads="1"/>
              </p:cNvSpPr>
              <p:nvPr/>
            </p:nvSpPr>
            <p:spPr bwMode="auto">
              <a:xfrm>
                <a:off x="288" y="816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/>
                  <a:t>t/℃</a:t>
                </a:r>
                <a:endParaRPr lang="en-US" altLang="zh-CN"/>
              </a:p>
            </p:txBody>
          </p:sp>
          <p:sp>
            <p:nvSpPr>
              <p:cNvPr id="89095" name="Text Box 7"/>
              <p:cNvSpPr txBox="1">
                <a:spLocks noChangeArrowheads="1"/>
              </p:cNvSpPr>
              <p:nvPr/>
            </p:nvSpPr>
            <p:spPr bwMode="auto">
              <a:xfrm>
                <a:off x="672" y="1833"/>
                <a:ext cx="17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zh-CN" altLang="en-US"/>
              </a:p>
            </p:txBody>
          </p:sp>
          <p:sp>
            <p:nvSpPr>
              <p:cNvPr id="89096" name="Line 8"/>
              <p:cNvSpPr>
                <a:spLocks noChangeShapeType="1"/>
              </p:cNvSpPr>
              <p:nvPr/>
            </p:nvSpPr>
            <p:spPr bwMode="auto">
              <a:xfrm flipV="1">
                <a:off x="624" y="3744"/>
                <a:ext cx="3408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097" name="Line 9"/>
              <p:cNvSpPr>
                <a:spLocks noChangeShapeType="1"/>
              </p:cNvSpPr>
              <p:nvPr/>
            </p:nvSpPr>
            <p:spPr bwMode="auto">
              <a:xfrm flipV="1">
                <a:off x="624" y="864"/>
                <a:ext cx="0" cy="28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098" name="Line 10"/>
              <p:cNvSpPr>
                <a:spLocks noChangeShapeType="1"/>
              </p:cNvSpPr>
              <p:nvPr/>
            </p:nvSpPr>
            <p:spPr bwMode="auto">
              <a:xfrm>
                <a:off x="624" y="3609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099" name="Line 11"/>
              <p:cNvSpPr>
                <a:spLocks noChangeShapeType="1"/>
              </p:cNvSpPr>
              <p:nvPr/>
            </p:nvSpPr>
            <p:spPr bwMode="auto">
              <a:xfrm flipV="1">
                <a:off x="624" y="3552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00" name="Line 12"/>
              <p:cNvSpPr>
                <a:spLocks noChangeShapeType="1"/>
              </p:cNvSpPr>
              <p:nvPr/>
            </p:nvSpPr>
            <p:spPr bwMode="auto">
              <a:xfrm flipV="1">
                <a:off x="624" y="3168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01" name="Line 13"/>
              <p:cNvSpPr>
                <a:spLocks noChangeShapeType="1"/>
              </p:cNvSpPr>
              <p:nvPr/>
            </p:nvSpPr>
            <p:spPr bwMode="auto">
              <a:xfrm flipV="1">
                <a:off x="624" y="2976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02" name="Line 14"/>
              <p:cNvSpPr>
                <a:spLocks noChangeShapeType="1"/>
              </p:cNvSpPr>
              <p:nvPr/>
            </p:nvSpPr>
            <p:spPr bwMode="auto">
              <a:xfrm flipV="1">
                <a:off x="624" y="1632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03" name="Line 15"/>
              <p:cNvSpPr>
                <a:spLocks noChangeShapeType="1"/>
              </p:cNvSpPr>
              <p:nvPr/>
            </p:nvSpPr>
            <p:spPr bwMode="auto">
              <a:xfrm flipV="1">
                <a:off x="624" y="2784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04" name="Line 16"/>
              <p:cNvSpPr>
                <a:spLocks noChangeShapeType="1"/>
              </p:cNvSpPr>
              <p:nvPr/>
            </p:nvSpPr>
            <p:spPr bwMode="auto">
              <a:xfrm flipV="1">
                <a:off x="624" y="2592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05" name="Line 17"/>
              <p:cNvSpPr>
                <a:spLocks noChangeShapeType="1"/>
              </p:cNvSpPr>
              <p:nvPr/>
            </p:nvSpPr>
            <p:spPr bwMode="auto">
              <a:xfrm flipV="1">
                <a:off x="624" y="2400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06" name="Line 18"/>
              <p:cNvSpPr>
                <a:spLocks noChangeShapeType="1"/>
              </p:cNvSpPr>
              <p:nvPr/>
            </p:nvSpPr>
            <p:spPr bwMode="auto">
              <a:xfrm flipV="1">
                <a:off x="624" y="1824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07" name="Line 19"/>
              <p:cNvSpPr>
                <a:spLocks noChangeShapeType="1"/>
              </p:cNvSpPr>
              <p:nvPr/>
            </p:nvSpPr>
            <p:spPr bwMode="auto">
              <a:xfrm flipV="1">
                <a:off x="624" y="2208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08" name="Line 20"/>
              <p:cNvSpPr>
                <a:spLocks noChangeShapeType="1"/>
              </p:cNvSpPr>
              <p:nvPr/>
            </p:nvSpPr>
            <p:spPr bwMode="auto">
              <a:xfrm flipV="1">
                <a:off x="624" y="2016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09" name="Text Box 21"/>
              <p:cNvSpPr txBox="1">
                <a:spLocks noChangeArrowheads="1"/>
              </p:cNvSpPr>
              <p:nvPr/>
            </p:nvSpPr>
            <p:spPr bwMode="auto">
              <a:xfrm>
                <a:off x="480" y="3714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0</a:t>
                </a:r>
                <a:endParaRPr lang="en-US" altLang="zh-CN" sz="1600"/>
              </a:p>
            </p:txBody>
          </p:sp>
          <p:sp>
            <p:nvSpPr>
              <p:cNvPr id="89110" name="Text Box 22"/>
              <p:cNvSpPr txBox="1">
                <a:spLocks noChangeArrowheads="1"/>
              </p:cNvSpPr>
              <p:nvPr/>
            </p:nvSpPr>
            <p:spPr bwMode="auto">
              <a:xfrm>
                <a:off x="384" y="3465"/>
                <a:ext cx="43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40</a:t>
                </a:r>
                <a:endParaRPr lang="en-US" altLang="zh-CN" sz="1600"/>
              </a:p>
            </p:txBody>
          </p:sp>
          <p:sp>
            <p:nvSpPr>
              <p:cNvPr id="89111" name="Text Box 23"/>
              <p:cNvSpPr txBox="1">
                <a:spLocks noChangeArrowheads="1"/>
              </p:cNvSpPr>
              <p:nvPr/>
            </p:nvSpPr>
            <p:spPr bwMode="auto">
              <a:xfrm>
                <a:off x="384" y="3292"/>
                <a:ext cx="43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41</a:t>
                </a:r>
                <a:endParaRPr lang="en-US" altLang="zh-CN" sz="1600"/>
              </a:p>
            </p:txBody>
          </p:sp>
          <p:sp>
            <p:nvSpPr>
              <p:cNvPr id="89112" name="Text Box 24"/>
              <p:cNvSpPr txBox="1">
                <a:spLocks noChangeArrowheads="1"/>
              </p:cNvSpPr>
              <p:nvPr/>
            </p:nvSpPr>
            <p:spPr bwMode="auto">
              <a:xfrm>
                <a:off x="384" y="3081"/>
                <a:ext cx="48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42</a:t>
                </a:r>
                <a:endParaRPr lang="en-US" altLang="zh-CN" sz="1600"/>
              </a:p>
            </p:txBody>
          </p:sp>
          <p:sp>
            <p:nvSpPr>
              <p:cNvPr id="89113" name="Text Box 25"/>
              <p:cNvSpPr txBox="1">
                <a:spLocks noChangeArrowheads="1"/>
              </p:cNvSpPr>
              <p:nvPr/>
            </p:nvSpPr>
            <p:spPr bwMode="auto">
              <a:xfrm>
                <a:off x="384" y="2869"/>
                <a:ext cx="72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43</a:t>
                </a:r>
                <a:endParaRPr lang="en-US" altLang="zh-CN" sz="1600"/>
              </a:p>
            </p:txBody>
          </p:sp>
          <p:sp>
            <p:nvSpPr>
              <p:cNvPr id="89114" name="Text Box 26"/>
              <p:cNvSpPr txBox="1">
                <a:spLocks noChangeArrowheads="1"/>
              </p:cNvSpPr>
              <p:nvPr/>
            </p:nvSpPr>
            <p:spPr bwMode="auto">
              <a:xfrm>
                <a:off x="384" y="2677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44</a:t>
                </a:r>
                <a:endParaRPr lang="en-US" altLang="zh-CN" sz="1600"/>
              </a:p>
            </p:txBody>
          </p:sp>
          <p:sp>
            <p:nvSpPr>
              <p:cNvPr id="89115" name="Text Box 27"/>
              <p:cNvSpPr txBox="1">
                <a:spLocks noChangeArrowheads="1"/>
              </p:cNvSpPr>
              <p:nvPr/>
            </p:nvSpPr>
            <p:spPr bwMode="auto">
              <a:xfrm>
                <a:off x="384" y="2485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45</a:t>
                </a:r>
                <a:endParaRPr lang="en-US" altLang="zh-CN" sz="1600"/>
              </a:p>
            </p:txBody>
          </p:sp>
          <p:sp>
            <p:nvSpPr>
              <p:cNvPr id="89116" name="Text Box 28"/>
              <p:cNvSpPr txBox="1">
                <a:spLocks noChangeArrowheads="1"/>
              </p:cNvSpPr>
              <p:nvPr/>
            </p:nvSpPr>
            <p:spPr bwMode="auto">
              <a:xfrm>
                <a:off x="384" y="2313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46</a:t>
                </a:r>
                <a:endParaRPr lang="en-US" altLang="zh-CN" sz="1600"/>
              </a:p>
            </p:txBody>
          </p:sp>
          <p:sp>
            <p:nvSpPr>
              <p:cNvPr id="89117" name="Text Box 29"/>
              <p:cNvSpPr txBox="1">
                <a:spLocks noChangeArrowheads="1"/>
              </p:cNvSpPr>
              <p:nvPr/>
            </p:nvSpPr>
            <p:spPr bwMode="auto">
              <a:xfrm>
                <a:off x="384" y="2121"/>
                <a:ext cx="33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47</a:t>
                </a:r>
                <a:endParaRPr lang="en-US" altLang="zh-CN" sz="1600"/>
              </a:p>
            </p:txBody>
          </p:sp>
          <p:sp>
            <p:nvSpPr>
              <p:cNvPr id="89118" name="Text Box 30"/>
              <p:cNvSpPr txBox="1">
                <a:spLocks noChangeArrowheads="1"/>
              </p:cNvSpPr>
              <p:nvPr/>
            </p:nvSpPr>
            <p:spPr bwMode="auto">
              <a:xfrm>
                <a:off x="384" y="1929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48</a:t>
                </a:r>
                <a:endParaRPr lang="en-US" altLang="zh-CN" sz="1600"/>
              </a:p>
            </p:txBody>
          </p:sp>
          <p:sp>
            <p:nvSpPr>
              <p:cNvPr id="89119" name="Text Box 31"/>
              <p:cNvSpPr txBox="1">
                <a:spLocks noChangeArrowheads="1"/>
              </p:cNvSpPr>
              <p:nvPr/>
            </p:nvSpPr>
            <p:spPr bwMode="auto">
              <a:xfrm>
                <a:off x="384" y="1737"/>
                <a:ext cx="33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49</a:t>
                </a:r>
                <a:endParaRPr lang="en-US" altLang="zh-CN" sz="1600"/>
              </a:p>
            </p:txBody>
          </p:sp>
          <p:sp>
            <p:nvSpPr>
              <p:cNvPr id="89120" name="Text Box 32"/>
              <p:cNvSpPr txBox="1">
                <a:spLocks noChangeArrowheads="1"/>
              </p:cNvSpPr>
              <p:nvPr/>
            </p:nvSpPr>
            <p:spPr bwMode="auto">
              <a:xfrm>
                <a:off x="384" y="1525"/>
                <a:ext cx="33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50</a:t>
                </a:r>
                <a:endParaRPr lang="en-US" altLang="zh-CN" sz="1600"/>
              </a:p>
            </p:txBody>
          </p:sp>
          <p:sp>
            <p:nvSpPr>
              <p:cNvPr id="89121" name="Text Box 33"/>
              <p:cNvSpPr txBox="1">
                <a:spLocks noChangeArrowheads="1"/>
              </p:cNvSpPr>
              <p:nvPr/>
            </p:nvSpPr>
            <p:spPr bwMode="auto">
              <a:xfrm>
                <a:off x="384" y="1353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51</a:t>
                </a:r>
                <a:endParaRPr lang="en-US" altLang="zh-CN" sz="1600"/>
              </a:p>
            </p:txBody>
          </p:sp>
          <p:sp>
            <p:nvSpPr>
              <p:cNvPr id="89122" name="Text Box 34"/>
              <p:cNvSpPr txBox="1">
                <a:spLocks noChangeArrowheads="1"/>
              </p:cNvSpPr>
              <p:nvPr/>
            </p:nvSpPr>
            <p:spPr bwMode="auto">
              <a:xfrm>
                <a:off x="384" y="1152"/>
                <a:ext cx="43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52</a:t>
                </a:r>
                <a:endParaRPr lang="en-US" altLang="zh-CN" sz="1600"/>
              </a:p>
            </p:txBody>
          </p:sp>
          <p:sp>
            <p:nvSpPr>
              <p:cNvPr id="89123" name="Text Box 35"/>
              <p:cNvSpPr txBox="1">
                <a:spLocks noChangeArrowheads="1"/>
              </p:cNvSpPr>
              <p:nvPr/>
            </p:nvSpPr>
            <p:spPr bwMode="auto">
              <a:xfrm>
                <a:off x="720" y="3792"/>
                <a:ext cx="5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/>
                  <a:t>1</a:t>
                </a:r>
                <a:endParaRPr lang="en-US" altLang="zh-CN"/>
              </a:p>
            </p:txBody>
          </p:sp>
          <p:sp>
            <p:nvSpPr>
              <p:cNvPr id="89124" name="Text Box 36"/>
              <p:cNvSpPr txBox="1">
                <a:spLocks noChangeArrowheads="1"/>
              </p:cNvSpPr>
              <p:nvPr/>
            </p:nvSpPr>
            <p:spPr bwMode="auto">
              <a:xfrm>
                <a:off x="384" y="960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53</a:t>
                </a:r>
                <a:endParaRPr lang="en-US" altLang="zh-CN" sz="1600"/>
              </a:p>
            </p:txBody>
          </p:sp>
          <p:sp>
            <p:nvSpPr>
              <p:cNvPr id="89125" name="Line 37"/>
              <p:cNvSpPr>
                <a:spLocks noChangeShapeType="1"/>
              </p:cNvSpPr>
              <p:nvPr/>
            </p:nvSpPr>
            <p:spPr bwMode="auto">
              <a:xfrm>
                <a:off x="816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26" name="Line 38"/>
              <p:cNvSpPr>
                <a:spLocks noChangeShapeType="1"/>
              </p:cNvSpPr>
              <p:nvPr/>
            </p:nvSpPr>
            <p:spPr bwMode="auto">
              <a:xfrm>
                <a:off x="1008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27" name="Text Box 39"/>
              <p:cNvSpPr txBox="1">
                <a:spLocks noChangeArrowheads="1"/>
              </p:cNvSpPr>
              <p:nvPr/>
            </p:nvSpPr>
            <p:spPr bwMode="auto">
              <a:xfrm>
                <a:off x="912" y="3792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2</a:t>
                </a:r>
                <a:endParaRPr lang="en-US" altLang="zh-CN" sz="1600"/>
              </a:p>
            </p:txBody>
          </p:sp>
          <p:sp>
            <p:nvSpPr>
              <p:cNvPr id="89128" name="Line 40"/>
              <p:cNvSpPr>
                <a:spLocks noChangeShapeType="1"/>
              </p:cNvSpPr>
              <p:nvPr/>
            </p:nvSpPr>
            <p:spPr bwMode="auto">
              <a:xfrm>
                <a:off x="1200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29" name="Text Box 41"/>
              <p:cNvSpPr txBox="1">
                <a:spLocks noChangeArrowheads="1"/>
              </p:cNvSpPr>
              <p:nvPr/>
            </p:nvSpPr>
            <p:spPr bwMode="auto">
              <a:xfrm>
                <a:off x="1104" y="3792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3</a:t>
                </a:r>
                <a:endParaRPr lang="en-US" altLang="zh-CN" sz="1600"/>
              </a:p>
            </p:txBody>
          </p:sp>
          <p:sp>
            <p:nvSpPr>
              <p:cNvPr id="89130" name="Line 42"/>
              <p:cNvSpPr>
                <a:spLocks noChangeShapeType="1"/>
              </p:cNvSpPr>
              <p:nvPr/>
            </p:nvSpPr>
            <p:spPr bwMode="auto">
              <a:xfrm>
                <a:off x="1392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31" name="Text Box 43"/>
              <p:cNvSpPr txBox="1">
                <a:spLocks noChangeArrowheads="1"/>
              </p:cNvSpPr>
              <p:nvPr/>
            </p:nvSpPr>
            <p:spPr bwMode="auto">
              <a:xfrm>
                <a:off x="1296" y="3792"/>
                <a:ext cx="20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4</a:t>
                </a:r>
                <a:endParaRPr lang="en-US" altLang="zh-CN" sz="1600"/>
              </a:p>
            </p:txBody>
          </p:sp>
          <p:sp>
            <p:nvSpPr>
              <p:cNvPr id="89132" name="Line 44"/>
              <p:cNvSpPr>
                <a:spLocks noChangeShapeType="1"/>
              </p:cNvSpPr>
              <p:nvPr/>
            </p:nvSpPr>
            <p:spPr bwMode="auto">
              <a:xfrm>
                <a:off x="1584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33" name="Text Box 45"/>
              <p:cNvSpPr txBox="1">
                <a:spLocks noChangeArrowheads="1"/>
              </p:cNvSpPr>
              <p:nvPr/>
            </p:nvSpPr>
            <p:spPr bwMode="auto">
              <a:xfrm>
                <a:off x="1493" y="3792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600"/>
                  <a:t>5</a:t>
                </a:r>
                <a:endParaRPr lang="en-US" altLang="zh-CN" sz="1600"/>
              </a:p>
            </p:txBody>
          </p:sp>
          <p:sp>
            <p:nvSpPr>
              <p:cNvPr id="89134" name="Line 46"/>
              <p:cNvSpPr>
                <a:spLocks noChangeShapeType="1"/>
              </p:cNvSpPr>
              <p:nvPr/>
            </p:nvSpPr>
            <p:spPr bwMode="auto">
              <a:xfrm>
                <a:off x="1776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35" name="Line 47"/>
              <p:cNvSpPr>
                <a:spLocks noChangeShapeType="1"/>
              </p:cNvSpPr>
              <p:nvPr/>
            </p:nvSpPr>
            <p:spPr bwMode="auto">
              <a:xfrm>
                <a:off x="1968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36" name="Line 48"/>
              <p:cNvSpPr>
                <a:spLocks noChangeShapeType="1"/>
              </p:cNvSpPr>
              <p:nvPr/>
            </p:nvSpPr>
            <p:spPr bwMode="auto">
              <a:xfrm>
                <a:off x="2160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37" name="Line 49"/>
              <p:cNvSpPr>
                <a:spLocks noChangeShapeType="1"/>
              </p:cNvSpPr>
              <p:nvPr/>
            </p:nvSpPr>
            <p:spPr bwMode="auto">
              <a:xfrm>
                <a:off x="2352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38" name="Line 50"/>
              <p:cNvSpPr>
                <a:spLocks noChangeShapeType="1"/>
              </p:cNvSpPr>
              <p:nvPr/>
            </p:nvSpPr>
            <p:spPr bwMode="auto">
              <a:xfrm>
                <a:off x="2544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39" name="Line 51"/>
              <p:cNvSpPr>
                <a:spLocks noChangeShapeType="1"/>
              </p:cNvSpPr>
              <p:nvPr/>
            </p:nvSpPr>
            <p:spPr bwMode="auto">
              <a:xfrm>
                <a:off x="2736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40" name="Line 52"/>
              <p:cNvSpPr>
                <a:spLocks noChangeShapeType="1"/>
              </p:cNvSpPr>
              <p:nvPr/>
            </p:nvSpPr>
            <p:spPr bwMode="auto">
              <a:xfrm>
                <a:off x="2928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41" name="Line 53"/>
              <p:cNvSpPr>
                <a:spLocks noChangeShapeType="1"/>
              </p:cNvSpPr>
              <p:nvPr/>
            </p:nvSpPr>
            <p:spPr bwMode="auto">
              <a:xfrm>
                <a:off x="3120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42" name="Line 54"/>
              <p:cNvSpPr>
                <a:spLocks noChangeShapeType="1"/>
              </p:cNvSpPr>
              <p:nvPr/>
            </p:nvSpPr>
            <p:spPr bwMode="auto">
              <a:xfrm>
                <a:off x="3312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43" name="Line 55"/>
              <p:cNvSpPr>
                <a:spLocks noChangeShapeType="1"/>
              </p:cNvSpPr>
              <p:nvPr/>
            </p:nvSpPr>
            <p:spPr bwMode="auto">
              <a:xfrm>
                <a:off x="3504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44" name="Line 56"/>
              <p:cNvSpPr>
                <a:spLocks noChangeShapeType="1"/>
              </p:cNvSpPr>
              <p:nvPr/>
            </p:nvSpPr>
            <p:spPr bwMode="auto">
              <a:xfrm>
                <a:off x="3696" y="1056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45" name="Text Box 57"/>
              <p:cNvSpPr txBox="1">
                <a:spLocks noChangeArrowheads="1"/>
              </p:cNvSpPr>
              <p:nvPr/>
            </p:nvSpPr>
            <p:spPr bwMode="auto">
              <a:xfrm>
                <a:off x="1680" y="3792"/>
                <a:ext cx="24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6</a:t>
                </a:r>
                <a:endParaRPr lang="en-US" altLang="zh-CN" sz="1600"/>
              </a:p>
            </p:txBody>
          </p:sp>
          <p:sp>
            <p:nvSpPr>
              <p:cNvPr id="89146" name="Text Box 58"/>
              <p:cNvSpPr txBox="1">
                <a:spLocks noChangeArrowheads="1"/>
              </p:cNvSpPr>
              <p:nvPr/>
            </p:nvSpPr>
            <p:spPr bwMode="auto">
              <a:xfrm>
                <a:off x="1872" y="3792"/>
                <a:ext cx="24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7</a:t>
                </a:r>
                <a:endParaRPr lang="en-US" altLang="zh-CN" sz="1600"/>
              </a:p>
            </p:txBody>
          </p:sp>
          <p:sp>
            <p:nvSpPr>
              <p:cNvPr id="89147" name="Text Box 59"/>
              <p:cNvSpPr txBox="1">
                <a:spLocks noChangeArrowheads="1"/>
              </p:cNvSpPr>
              <p:nvPr/>
            </p:nvSpPr>
            <p:spPr bwMode="auto">
              <a:xfrm>
                <a:off x="2064" y="3792"/>
                <a:ext cx="24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8</a:t>
                </a:r>
                <a:endParaRPr lang="en-US" altLang="zh-CN" sz="1600"/>
              </a:p>
            </p:txBody>
          </p:sp>
          <p:sp>
            <p:nvSpPr>
              <p:cNvPr id="89148" name="Text Box 60"/>
              <p:cNvSpPr txBox="1">
                <a:spLocks noChangeArrowheads="1"/>
              </p:cNvSpPr>
              <p:nvPr/>
            </p:nvSpPr>
            <p:spPr bwMode="auto">
              <a:xfrm>
                <a:off x="2256" y="3792"/>
                <a:ext cx="24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9</a:t>
                </a:r>
                <a:endParaRPr lang="en-US" altLang="zh-CN" sz="1600"/>
              </a:p>
            </p:txBody>
          </p:sp>
          <p:sp>
            <p:nvSpPr>
              <p:cNvPr id="89149" name="Text Box 61"/>
              <p:cNvSpPr txBox="1">
                <a:spLocks noChangeArrowheads="1"/>
              </p:cNvSpPr>
              <p:nvPr/>
            </p:nvSpPr>
            <p:spPr bwMode="auto">
              <a:xfrm>
                <a:off x="2400" y="3792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10</a:t>
                </a:r>
                <a:endParaRPr lang="en-US" altLang="zh-CN" sz="1600"/>
              </a:p>
            </p:txBody>
          </p:sp>
          <p:sp>
            <p:nvSpPr>
              <p:cNvPr id="89150" name="Text Box 62"/>
              <p:cNvSpPr txBox="1">
                <a:spLocks noChangeArrowheads="1"/>
              </p:cNvSpPr>
              <p:nvPr/>
            </p:nvSpPr>
            <p:spPr bwMode="auto">
              <a:xfrm>
                <a:off x="2592" y="3792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11</a:t>
                </a:r>
                <a:endParaRPr lang="en-US" altLang="zh-CN" sz="1600"/>
              </a:p>
            </p:txBody>
          </p:sp>
          <p:sp>
            <p:nvSpPr>
              <p:cNvPr id="89151" name="Text Box 63"/>
              <p:cNvSpPr txBox="1">
                <a:spLocks noChangeArrowheads="1"/>
              </p:cNvSpPr>
              <p:nvPr/>
            </p:nvSpPr>
            <p:spPr bwMode="auto">
              <a:xfrm>
                <a:off x="2784" y="3792"/>
                <a:ext cx="5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12</a:t>
                </a:r>
                <a:endParaRPr lang="en-US" altLang="zh-CN" sz="1600"/>
              </a:p>
            </p:txBody>
          </p:sp>
          <p:sp>
            <p:nvSpPr>
              <p:cNvPr id="89152" name="Text Box 64"/>
              <p:cNvSpPr txBox="1">
                <a:spLocks noChangeArrowheads="1"/>
              </p:cNvSpPr>
              <p:nvPr/>
            </p:nvSpPr>
            <p:spPr bwMode="auto">
              <a:xfrm>
                <a:off x="2976" y="3792"/>
                <a:ext cx="5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13</a:t>
                </a:r>
                <a:endParaRPr lang="en-US" altLang="zh-CN" sz="1600"/>
              </a:p>
            </p:txBody>
          </p:sp>
          <p:sp>
            <p:nvSpPr>
              <p:cNvPr id="89153" name="Text Box 65"/>
              <p:cNvSpPr txBox="1">
                <a:spLocks noChangeArrowheads="1"/>
              </p:cNvSpPr>
              <p:nvPr/>
            </p:nvSpPr>
            <p:spPr bwMode="auto">
              <a:xfrm>
                <a:off x="3168" y="3792"/>
                <a:ext cx="5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14</a:t>
                </a:r>
                <a:endParaRPr lang="en-US" altLang="zh-CN" sz="1600"/>
              </a:p>
            </p:txBody>
          </p:sp>
          <p:sp>
            <p:nvSpPr>
              <p:cNvPr id="89154" name="Text Box 66"/>
              <p:cNvSpPr txBox="1">
                <a:spLocks noChangeArrowheads="1"/>
              </p:cNvSpPr>
              <p:nvPr/>
            </p:nvSpPr>
            <p:spPr bwMode="auto">
              <a:xfrm>
                <a:off x="3360" y="3792"/>
                <a:ext cx="5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15</a:t>
                </a:r>
                <a:endParaRPr lang="en-US" altLang="zh-CN" sz="1600"/>
              </a:p>
            </p:txBody>
          </p:sp>
          <p:sp>
            <p:nvSpPr>
              <p:cNvPr id="89155" name="Text Box 67"/>
              <p:cNvSpPr txBox="1">
                <a:spLocks noChangeArrowheads="1"/>
              </p:cNvSpPr>
              <p:nvPr/>
            </p:nvSpPr>
            <p:spPr bwMode="auto">
              <a:xfrm>
                <a:off x="3552" y="3792"/>
                <a:ext cx="5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600"/>
                  <a:t>16</a:t>
                </a:r>
                <a:endParaRPr lang="en-US" altLang="zh-CN" sz="1600"/>
              </a:p>
            </p:txBody>
          </p:sp>
          <p:sp>
            <p:nvSpPr>
              <p:cNvPr id="89156" name="Line 68"/>
              <p:cNvSpPr>
                <a:spLocks noChangeShapeType="1"/>
              </p:cNvSpPr>
              <p:nvPr/>
            </p:nvSpPr>
            <p:spPr bwMode="auto">
              <a:xfrm flipV="1">
                <a:off x="624" y="3360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57" name="Line 69"/>
              <p:cNvSpPr>
                <a:spLocks noChangeShapeType="1"/>
              </p:cNvSpPr>
              <p:nvPr/>
            </p:nvSpPr>
            <p:spPr bwMode="auto">
              <a:xfrm flipV="1">
                <a:off x="624" y="1440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58" name="Line 70"/>
              <p:cNvSpPr>
                <a:spLocks noChangeShapeType="1"/>
              </p:cNvSpPr>
              <p:nvPr/>
            </p:nvSpPr>
            <p:spPr bwMode="auto">
              <a:xfrm flipV="1">
                <a:off x="624" y="1047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159" name="Line 71"/>
              <p:cNvSpPr>
                <a:spLocks noChangeShapeType="1"/>
              </p:cNvSpPr>
              <p:nvPr/>
            </p:nvSpPr>
            <p:spPr bwMode="auto">
              <a:xfrm flipV="1">
                <a:off x="624" y="1239"/>
                <a:ext cx="30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89160" name="Rectangle 72"/>
          <p:cNvSpPr>
            <a:spLocks noChangeArrowheads="1"/>
          </p:cNvSpPr>
          <p:nvPr/>
        </p:nvSpPr>
        <p:spPr bwMode="auto">
          <a:xfrm>
            <a:off x="3124200" y="4556126"/>
            <a:ext cx="3786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9161" name="Rectangle 73"/>
          <p:cNvSpPr>
            <a:spLocks noChangeArrowheads="1"/>
          </p:cNvSpPr>
          <p:nvPr/>
        </p:nvSpPr>
        <p:spPr bwMode="auto">
          <a:xfrm>
            <a:off x="3429000" y="4251326"/>
            <a:ext cx="3786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9162" name="Rectangle 74"/>
          <p:cNvSpPr>
            <a:spLocks noChangeArrowheads="1"/>
          </p:cNvSpPr>
          <p:nvPr/>
        </p:nvSpPr>
        <p:spPr bwMode="auto">
          <a:xfrm>
            <a:off x="3733800" y="3657601"/>
            <a:ext cx="3786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9163" name="Rectangle 75"/>
          <p:cNvSpPr>
            <a:spLocks noChangeArrowheads="1"/>
          </p:cNvSpPr>
          <p:nvPr/>
        </p:nvSpPr>
        <p:spPr bwMode="auto">
          <a:xfrm>
            <a:off x="4038600" y="3352801"/>
            <a:ext cx="3786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9164" name="Rectangle 76"/>
          <p:cNvSpPr>
            <a:spLocks noChangeArrowheads="1"/>
          </p:cNvSpPr>
          <p:nvPr/>
        </p:nvSpPr>
        <p:spPr bwMode="auto">
          <a:xfrm>
            <a:off x="4343400" y="2743201"/>
            <a:ext cx="3786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9165" name="Rectangle 77"/>
          <p:cNvSpPr>
            <a:spLocks noChangeArrowheads="1"/>
          </p:cNvSpPr>
          <p:nvPr/>
        </p:nvSpPr>
        <p:spPr bwMode="auto">
          <a:xfrm>
            <a:off x="4648200" y="2117726"/>
            <a:ext cx="3786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9166" name="Rectangle 78"/>
          <p:cNvSpPr>
            <a:spLocks noChangeArrowheads="1"/>
          </p:cNvSpPr>
          <p:nvPr/>
        </p:nvSpPr>
        <p:spPr bwMode="auto">
          <a:xfrm>
            <a:off x="4953000" y="1508126"/>
            <a:ext cx="3786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9167" name="Rectangle 79"/>
          <p:cNvSpPr>
            <a:spLocks noChangeArrowheads="1"/>
          </p:cNvSpPr>
          <p:nvPr/>
        </p:nvSpPr>
        <p:spPr bwMode="auto">
          <a:xfrm>
            <a:off x="5257800" y="1203326"/>
            <a:ext cx="3786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9168" name="Rectangle 80"/>
          <p:cNvSpPr>
            <a:spLocks noChangeArrowheads="1"/>
          </p:cNvSpPr>
          <p:nvPr/>
        </p:nvSpPr>
        <p:spPr bwMode="auto">
          <a:xfrm>
            <a:off x="5562600" y="533401"/>
            <a:ext cx="3786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>
                <a:solidFill>
                  <a:srgbClr val="0000FF"/>
                </a:solidFill>
              </a:rPr>
              <a:t>.</a:t>
            </a:r>
            <a:endParaRPr lang="en-US" altLang="zh-CN" sz="6000">
              <a:solidFill>
                <a:srgbClr val="0000FF"/>
              </a:solidFill>
            </a:endParaRPr>
          </a:p>
        </p:txBody>
      </p:sp>
      <p:sp>
        <p:nvSpPr>
          <p:cNvPr id="89169" name="Text Box 81"/>
          <p:cNvSpPr txBox="1">
            <a:spLocks noChangeArrowheads="1"/>
          </p:cNvSpPr>
          <p:nvPr/>
        </p:nvSpPr>
        <p:spPr bwMode="auto">
          <a:xfrm>
            <a:off x="1899405" y="1676400"/>
            <a:ext cx="67710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蜂蜡的熔化图像</a:t>
            </a:r>
            <a:endParaRPr lang="zh-CN" altLang="en-US" sz="3200" b="1">
              <a:ea typeface="楷体_GB2312" pitchFamily="49" charset="-122"/>
            </a:endParaRPr>
          </a:p>
        </p:txBody>
      </p:sp>
      <p:sp>
        <p:nvSpPr>
          <p:cNvPr id="89170" name="Line 82"/>
          <p:cNvSpPr>
            <a:spLocks noChangeShapeType="1"/>
          </p:cNvSpPr>
          <p:nvPr/>
        </p:nvSpPr>
        <p:spPr bwMode="auto">
          <a:xfrm flipV="1">
            <a:off x="3352800" y="49530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9171" name="Line 83"/>
          <p:cNvSpPr>
            <a:spLocks noChangeShapeType="1"/>
          </p:cNvSpPr>
          <p:nvPr/>
        </p:nvSpPr>
        <p:spPr bwMode="auto">
          <a:xfrm flipV="1">
            <a:off x="3657600" y="4419600"/>
            <a:ext cx="228600" cy="5334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9172" name="Line 84"/>
          <p:cNvSpPr>
            <a:spLocks noChangeShapeType="1"/>
          </p:cNvSpPr>
          <p:nvPr/>
        </p:nvSpPr>
        <p:spPr bwMode="auto">
          <a:xfrm flipV="1">
            <a:off x="3886200" y="41148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9173" name="Line 85"/>
          <p:cNvSpPr>
            <a:spLocks noChangeShapeType="1"/>
          </p:cNvSpPr>
          <p:nvPr/>
        </p:nvSpPr>
        <p:spPr bwMode="auto">
          <a:xfrm flipV="1">
            <a:off x="4191000" y="3505200"/>
            <a:ext cx="381000" cy="609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9174" name="Line 86"/>
          <p:cNvSpPr>
            <a:spLocks noChangeShapeType="1"/>
          </p:cNvSpPr>
          <p:nvPr/>
        </p:nvSpPr>
        <p:spPr bwMode="auto">
          <a:xfrm flipV="1">
            <a:off x="4572000" y="2819400"/>
            <a:ext cx="3048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9175" name="Line 87"/>
          <p:cNvSpPr>
            <a:spLocks noChangeShapeType="1"/>
          </p:cNvSpPr>
          <p:nvPr/>
        </p:nvSpPr>
        <p:spPr bwMode="auto">
          <a:xfrm flipV="1">
            <a:off x="4876800" y="2209800"/>
            <a:ext cx="304800" cy="609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9176" name="Line 88"/>
          <p:cNvSpPr>
            <a:spLocks noChangeShapeType="1"/>
          </p:cNvSpPr>
          <p:nvPr/>
        </p:nvSpPr>
        <p:spPr bwMode="auto">
          <a:xfrm flipV="1">
            <a:off x="5181600" y="1905000"/>
            <a:ext cx="3048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9177" name="Line 89"/>
          <p:cNvSpPr>
            <a:spLocks noChangeShapeType="1"/>
          </p:cNvSpPr>
          <p:nvPr/>
        </p:nvSpPr>
        <p:spPr bwMode="auto">
          <a:xfrm flipV="1">
            <a:off x="5486400" y="1295400"/>
            <a:ext cx="304800" cy="609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9178" name="Text Box 90"/>
          <p:cNvSpPr txBox="1">
            <a:spLocks noChangeArrowheads="1"/>
          </p:cNvSpPr>
          <p:nvPr/>
        </p:nvSpPr>
        <p:spPr bwMode="auto">
          <a:xfrm>
            <a:off x="8382000" y="1600200"/>
            <a:ext cx="289857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随着不断加热，蜂蜡的温度（     ），在此过程中，蜂蜡（    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       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），最后熔化为液体。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9179" name="Text Box 91"/>
          <p:cNvSpPr txBox="1">
            <a:spLocks noChangeArrowheads="1"/>
          </p:cNvSpPr>
          <p:nvPr/>
        </p:nvSpPr>
        <p:spPr bwMode="auto">
          <a:xfrm>
            <a:off x="9985176" y="198884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ea typeface="楷体_GB2312" pitchFamily="49" charset="-122"/>
              </a:rPr>
              <a:t>升高</a:t>
            </a:r>
            <a:endParaRPr lang="zh-CN" altLang="en-US" sz="2400" b="1" dirty="0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9180" name="Text Box 92"/>
          <p:cNvSpPr txBox="1">
            <a:spLocks noChangeArrowheads="1"/>
          </p:cNvSpPr>
          <p:nvPr/>
        </p:nvSpPr>
        <p:spPr bwMode="auto">
          <a:xfrm>
            <a:off x="8842176" y="270892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ea typeface="楷体_GB2312" pitchFamily="49" charset="-122"/>
              </a:rPr>
              <a:t>变软</a:t>
            </a:r>
            <a:r>
              <a:rPr lang="zh-CN" altLang="en-US" sz="2400" b="1" dirty="0" smtClean="0">
                <a:solidFill>
                  <a:srgbClr val="FF0000"/>
                </a:solidFill>
                <a:ea typeface="楷体_GB2312" pitchFamily="49" charset="-122"/>
              </a:rPr>
              <a:t>、变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49" charset="-122"/>
              </a:rPr>
              <a:t>稀</a:t>
            </a:r>
            <a:endParaRPr lang="zh-CN" altLang="en-US" sz="2400" b="1" dirty="0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9181" name="AutoShape 93">
            <a:hlinkClick r:id="rId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448800" y="5715000"/>
            <a:ext cx="914400" cy="838200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8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8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8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8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8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61" grpId="0"/>
      <p:bldP spid="89162" grpId="0"/>
      <p:bldP spid="89163" grpId="0"/>
      <p:bldP spid="89164" grpId="0"/>
      <p:bldP spid="89165" grpId="0"/>
      <p:bldP spid="89166" grpId="0"/>
      <p:bldP spid="89167" grpId="0"/>
      <p:bldP spid="89168" grpId="0"/>
      <p:bldP spid="89170" grpId="0" animBg="1"/>
      <p:bldP spid="89171" grpId="0" animBg="1"/>
      <p:bldP spid="89172" grpId="0" animBg="1"/>
      <p:bldP spid="89173" grpId="0" animBg="1"/>
      <p:bldP spid="89174" grpId="0" animBg="1"/>
      <p:bldP spid="89175" grpId="0" animBg="1"/>
      <p:bldP spid="89176" grpId="0" animBg="1"/>
      <p:bldP spid="89177" grpId="0" animBg="1"/>
      <p:bldP spid="89178" grpId="0"/>
      <p:bldP spid="89179" grpId="0"/>
      <p:bldP spid="891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"/>
            <a:ext cx="5638800" cy="1143000"/>
          </a:xfrm>
        </p:spPr>
        <p:txBody>
          <a:bodyPr/>
          <a:lstStyle/>
          <a:p>
            <a:r>
              <a:rPr lang="zh-CN" altLang="en-US" sz="2400" b="1" dirty="0">
                <a:solidFill>
                  <a:schemeClr val="bg1"/>
                </a:solidFill>
                <a:ea typeface="楷体_GB2312" pitchFamily="49" charset="-122"/>
              </a:rPr>
              <a:t>海波的熔化图象</a:t>
            </a:r>
            <a:endParaRPr lang="zh-CN" altLang="en-US" sz="2400" b="1" dirty="0">
              <a:solidFill>
                <a:schemeClr val="bg1"/>
              </a:solidFill>
              <a:ea typeface="楷体_GB2312" pitchFamily="49" charset="-122"/>
            </a:endParaRPr>
          </a:p>
        </p:txBody>
      </p:sp>
      <p:sp>
        <p:nvSpPr>
          <p:cNvPr id="90115" name="Line 3"/>
          <p:cNvSpPr>
            <a:spLocks noChangeShapeType="1"/>
          </p:cNvSpPr>
          <p:nvPr/>
        </p:nvSpPr>
        <p:spPr bwMode="auto">
          <a:xfrm flipV="1">
            <a:off x="2314575" y="1800226"/>
            <a:ext cx="0" cy="2576513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16" name="Line 4"/>
          <p:cNvSpPr>
            <a:spLocks noChangeShapeType="1"/>
          </p:cNvSpPr>
          <p:nvPr/>
        </p:nvSpPr>
        <p:spPr bwMode="auto">
          <a:xfrm flipV="1">
            <a:off x="2314575" y="4335464"/>
            <a:ext cx="3214688" cy="4127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1908176" y="1295400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t/℃</a:t>
            </a:r>
            <a:endParaRPr kumimoji="1" lang="en-US" altLang="zh-CN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4572001" y="4343401"/>
            <a:ext cx="995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t/min</a:t>
            </a:r>
            <a:endParaRPr kumimoji="1" lang="en-US" altLang="zh-CN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2100264" y="4335463"/>
            <a:ext cx="3508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3600" b="1">
                <a:latin typeface="Times New Roman" panose="02020603050405020304" pitchFamily="18" charset="0"/>
              </a:rPr>
              <a:t>0</a:t>
            </a:r>
            <a:endParaRPr kumimoji="1"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1828800" y="3048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 b="1">
                <a:latin typeface="Times New Roman" panose="02020603050405020304" pitchFamily="18" charset="0"/>
              </a:rPr>
              <a:t>48</a:t>
            </a:r>
            <a:endParaRPr kumimoji="1" lang="en-US" altLang="zh-CN" sz="2400" b="1">
              <a:latin typeface="Times New Roman" panose="02020603050405020304" pitchFamily="18" charset="0"/>
            </a:endParaRPr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2438401" y="3962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endParaRPr kumimoji="1" lang="en-US" altLang="zh-CN" sz="24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2889250" y="3276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B</a:t>
            </a:r>
            <a:endParaRPr kumimoji="1" lang="en-US" altLang="zh-CN" sz="24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123" name="Text Box 11"/>
          <p:cNvSpPr txBox="1">
            <a:spLocks noChangeArrowheads="1"/>
          </p:cNvSpPr>
          <p:nvPr/>
        </p:nvSpPr>
        <p:spPr bwMode="auto">
          <a:xfrm>
            <a:off x="3733801" y="3200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C</a:t>
            </a:r>
            <a:endParaRPr kumimoji="1" lang="en-US" altLang="zh-CN" sz="24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4386263" y="251460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>
                <a:solidFill>
                  <a:schemeClr val="accent2"/>
                </a:solidFill>
                <a:latin typeface="Times New Roman" panose="02020603050405020304" pitchFamily="18" charset="0"/>
              </a:rPr>
              <a:t>D</a:t>
            </a:r>
            <a:endParaRPr kumimoji="1" lang="en-US" altLang="zh-CN" sz="24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125" name="Arc 13">
            <a:hlinkHover r:id="" action="ppaction://noaction" highlightClick="1"/>
          </p:cNvPr>
          <p:cNvSpPr/>
          <p:nvPr/>
        </p:nvSpPr>
        <p:spPr bwMode="auto">
          <a:xfrm flipV="1">
            <a:off x="3727451" y="2495550"/>
            <a:ext cx="720725" cy="7889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819"/>
              <a:gd name="T1" fmla="*/ 0 h 21600"/>
              <a:gd name="T2" fmla="*/ 20819 w 20819"/>
              <a:gd name="T3" fmla="*/ 15845 h 21600"/>
              <a:gd name="T4" fmla="*/ 0 w 2081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19" h="21600" fill="none" extrusionOk="0">
                <a:moveTo>
                  <a:pt x="0" y="0"/>
                </a:moveTo>
                <a:cubicBezTo>
                  <a:pt x="9712" y="0"/>
                  <a:pt x="18231" y="6483"/>
                  <a:pt x="20819" y="15844"/>
                </a:cubicBezTo>
              </a:path>
              <a:path w="20819" h="21600" stroke="0" extrusionOk="0">
                <a:moveTo>
                  <a:pt x="0" y="0"/>
                </a:moveTo>
                <a:cubicBezTo>
                  <a:pt x="9712" y="0"/>
                  <a:pt x="18231" y="6483"/>
                  <a:pt x="20819" y="15844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sq">
            <a:solidFill>
              <a:srgbClr val="99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26" name="Line 14">
            <a:hlinkHover r:id="" action="ppaction://noaction" highlightClick="1"/>
          </p:cNvPr>
          <p:cNvSpPr>
            <a:spLocks noChangeShapeType="1"/>
          </p:cNvSpPr>
          <p:nvPr/>
        </p:nvSpPr>
        <p:spPr bwMode="auto">
          <a:xfrm>
            <a:off x="3022600" y="3284538"/>
            <a:ext cx="704850" cy="0"/>
          </a:xfrm>
          <a:prstGeom prst="line">
            <a:avLst/>
          </a:prstGeom>
          <a:noFill/>
          <a:ln w="38100" cap="sq">
            <a:solidFill>
              <a:srgbClr val="99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27" name="Freeform 15">
            <a:hlinkHover r:id="" action="ppaction://noaction" highlightClick="1"/>
          </p:cNvPr>
          <p:cNvSpPr/>
          <p:nvPr/>
        </p:nvSpPr>
        <p:spPr bwMode="auto">
          <a:xfrm>
            <a:off x="2495550" y="3284539"/>
            <a:ext cx="527050" cy="841375"/>
          </a:xfrm>
          <a:custGeom>
            <a:avLst/>
            <a:gdLst>
              <a:gd name="T0" fmla="*/ 0 w 528"/>
              <a:gd name="T1" fmla="*/ 768 h 768"/>
              <a:gd name="T2" fmla="*/ 192 w 528"/>
              <a:gd name="T3" fmla="*/ 336 h 768"/>
              <a:gd name="T4" fmla="*/ 528 w 528"/>
              <a:gd name="T5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768">
                <a:moveTo>
                  <a:pt x="0" y="768"/>
                </a:moveTo>
                <a:cubicBezTo>
                  <a:pt x="52" y="616"/>
                  <a:pt x="104" y="464"/>
                  <a:pt x="192" y="336"/>
                </a:cubicBezTo>
                <a:cubicBezTo>
                  <a:pt x="280" y="208"/>
                  <a:pt x="472" y="56"/>
                  <a:pt x="528" y="0"/>
                </a:cubicBezTo>
              </a:path>
            </a:pathLst>
          </a:custGeom>
          <a:noFill/>
          <a:ln w="38100" cap="sq" cmpd="sng">
            <a:solidFill>
              <a:srgbClr val="9933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28" name="Line 16"/>
          <p:cNvSpPr>
            <a:spLocks noChangeShapeType="1"/>
          </p:cNvSpPr>
          <p:nvPr/>
        </p:nvSpPr>
        <p:spPr bwMode="auto">
          <a:xfrm>
            <a:off x="2319338" y="3284538"/>
            <a:ext cx="703262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32" name="Text Box 20"/>
          <p:cNvSpPr txBox="1">
            <a:spLocks noChangeArrowheads="1"/>
          </p:cNvSpPr>
          <p:nvPr/>
        </p:nvSpPr>
        <p:spPr bwMode="auto">
          <a:xfrm>
            <a:off x="1524000" y="5638801"/>
            <a:ext cx="183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ea typeface="楷体_GB2312" pitchFamily="49" charset="-122"/>
              </a:rPr>
              <a:t>海波的熔化条件：</a:t>
            </a:r>
            <a:endParaRPr lang="zh-CN" altLang="en-US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90133" name="Line 21"/>
          <p:cNvSpPr>
            <a:spLocks noChangeShapeType="1"/>
          </p:cNvSpPr>
          <p:nvPr/>
        </p:nvSpPr>
        <p:spPr bwMode="auto">
          <a:xfrm>
            <a:off x="6172200" y="533400"/>
            <a:ext cx="0" cy="5410200"/>
          </a:xfrm>
          <a:prstGeom prst="line">
            <a:avLst/>
          </a:prstGeom>
          <a:noFill/>
          <a:ln w="9525">
            <a:solidFill>
              <a:srgbClr val="000099"/>
            </a:solidFill>
            <a:prstDash val="lgDashDot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6362701" y="4216400"/>
            <a:ext cx="665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3600" b="1">
                <a:latin typeface="Times New Roman" panose="02020603050405020304" pitchFamily="18" charset="0"/>
              </a:rPr>
              <a:t>0</a:t>
            </a:r>
            <a:endParaRPr kumimoji="1"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90135" name="Line 23"/>
          <p:cNvSpPr>
            <a:spLocks noChangeShapeType="1"/>
          </p:cNvSpPr>
          <p:nvPr/>
        </p:nvSpPr>
        <p:spPr bwMode="auto">
          <a:xfrm flipH="1" flipV="1">
            <a:off x="6705601" y="1752601"/>
            <a:ext cx="4763" cy="25495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36" name="Line 24"/>
          <p:cNvSpPr>
            <a:spLocks noChangeShapeType="1"/>
          </p:cNvSpPr>
          <p:nvPr/>
        </p:nvSpPr>
        <p:spPr bwMode="auto">
          <a:xfrm flipV="1">
            <a:off x="6710364" y="4252913"/>
            <a:ext cx="2720975" cy="49212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37" name="Text Box 25"/>
          <p:cNvSpPr txBox="1">
            <a:spLocks noChangeArrowheads="1"/>
          </p:cNvSpPr>
          <p:nvPr/>
        </p:nvSpPr>
        <p:spPr bwMode="auto">
          <a:xfrm>
            <a:off x="6399214" y="1295401"/>
            <a:ext cx="8397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t/</a:t>
            </a:r>
            <a:r>
              <a:rPr kumimoji="1"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℃</a:t>
            </a:r>
            <a:endParaRPr kumimoji="1" lang="en-US" altLang="zh-CN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90138" name="Text Box 26"/>
          <p:cNvSpPr txBox="1">
            <a:spLocks noChangeArrowheads="1"/>
          </p:cNvSpPr>
          <p:nvPr/>
        </p:nvSpPr>
        <p:spPr bwMode="auto">
          <a:xfrm>
            <a:off x="8686800" y="4205288"/>
            <a:ext cx="1206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t/min</a:t>
            </a:r>
            <a:endParaRPr kumimoji="1" lang="en-US" altLang="zh-CN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90139" name="Freeform 27"/>
          <p:cNvSpPr/>
          <p:nvPr/>
        </p:nvSpPr>
        <p:spPr bwMode="auto">
          <a:xfrm>
            <a:off x="7010400" y="2057400"/>
            <a:ext cx="1143000" cy="1981200"/>
          </a:xfrm>
          <a:custGeom>
            <a:avLst/>
            <a:gdLst>
              <a:gd name="T0" fmla="*/ 0 w 1968"/>
              <a:gd name="T1" fmla="*/ 1392 h 1392"/>
              <a:gd name="T2" fmla="*/ 672 w 1968"/>
              <a:gd name="T3" fmla="*/ 768 h 1392"/>
              <a:gd name="T4" fmla="*/ 1392 w 1968"/>
              <a:gd name="T5" fmla="*/ 528 h 1392"/>
              <a:gd name="T6" fmla="*/ 1968 w 1968"/>
              <a:gd name="T7" fmla="*/ 0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8" h="1392">
                <a:moveTo>
                  <a:pt x="0" y="1392"/>
                </a:moveTo>
                <a:cubicBezTo>
                  <a:pt x="220" y="1152"/>
                  <a:pt x="440" y="912"/>
                  <a:pt x="672" y="768"/>
                </a:cubicBezTo>
                <a:cubicBezTo>
                  <a:pt x="904" y="624"/>
                  <a:pt x="1176" y="656"/>
                  <a:pt x="1392" y="528"/>
                </a:cubicBezTo>
                <a:cubicBezTo>
                  <a:pt x="1608" y="400"/>
                  <a:pt x="1872" y="88"/>
                  <a:pt x="1968" y="0"/>
                </a:cubicBezTo>
              </a:path>
            </a:pathLst>
          </a:custGeom>
          <a:noFill/>
          <a:ln w="38100" cap="sq" cmpd="sng">
            <a:solidFill>
              <a:srgbClr val="9933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40" name="Text Box 28"/>
          <p:cNvSpPr txBox="1">
            <a:spLocks noChangeArrowheads="1"/>
          </p:cNvSpPr>
          <p:nvPr/>
        </p:nvSpPr>
        <p:spPr bwMode="auto">
          <a:xfrm>
            <a:off x="6311901" y="5373688"/>
            <a:ext cx="33194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ea typeface="楷体_GB2312" pitchFamily="49" charset="-122"/>
              </a:rPr>
              <a:t>蜂蜡熔化的条件：</a:t>
            </a:r>
            <a:endParaRPr lang="zh-CN" altLang="en-US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90141" name="Rectangle 29"/>
          <p:cNvSpPr>
            <a:spLocks noChangeArrowheads="1"/>
          </p:cNvSpPr>
          <p:nvPr/>
        </p:nvSpPr>
        <p:spPr bwMode="auto">
          <a:xfrm>
            <a:off x="5410200" y="304800"/>
            <a:ext cx="5638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 dirty="0">
                <a:solidFill>
                  <a:schemeClr val="bg1"/>
                </a:solidFill>
                <a:ea typeface="楷体_GB2312" pitchFamily="49" charset="-122"/>
              </a:rPr>
              <a:t>蜂蜡的熔化图象</a:t>
            </a:r>
            <a:endParaRPr lang="zh-CN" altLang="en-US" sz="2400" b="1" dirty="0">
              <a:solidFill>
                <a:schemeClr val="bg1"/>
              </a:solidFill>
              <a:ea typeface="楷体_GB2312" pitchFamily="49" charset="-122"/>
            </a:endParaRPr>
          </a:p>
        </p:txBody>
      </p:sp>
      <p:sp>
        <p:nvSpPr>
          <p:cNvPr id="90142" name="Text Box 30"/>
          <p:cNvSpPr txBox="1">
            <a:spLocks noChangeArrowheads="1"/>
          </p:cNvSpPr>
          <p:nvPr/>
        </p:nvSpPr>
        <p:spPr bwMode="auto">
          <a:xfrm>
            <a:off x="1600201" y="5181601"/>
            <a:ext cx="823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  <a:ea typeface="楷体_GB2312" pitchFamily="49" charset="-122"/>
              </a:rPr>
              <a:t>熔点</a:t>
            </a:r>
            <a:r>
              <a:rPr lang="zh-CN" altLang="en-US" b="1">
                <a:ea typeface="楷体_GB2312" pitchFamily="49" charset="-122"/>
              </a:rPr>
              <a:t>：</a:t>
            </a:r>
            <a:endParaRPr lang="zh-CN" altLang="en-US" b="1">
              <a:ea typeface="楷体_GB2312" pitchFamily="49" charset="-122"/>
            </a:endParaRPr>
          </a:p>
        </p:txBody>
      </p:sp>
      <p:sp>
        <p:nvSpPr>
          <p:cNvPr id="90144" name="Rectangle 32"/>
          <p:cNvSpPr>
            <a:spLocks noChangeArrowheads="1"/>
          </p:cNvSpPr>
          <p:nvPr/>
        </p:nvSpPr>
        <p:spPr bwMode="auto">
          <a:xfrm>
            <a:off x="2279650" y="5157788"/>
            <a:ext cx="386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/>
              <a:t>固体在熔化过程中，保持不变的温度</a:t>
            </a:r>
            <a:endParaRPr lang="zh-CN" altLang="en-US" b="1"/>
          </a:p>
        </p:txBody>
      </p:sp>
      <p:sp>
        <p:nvSpPr>
          <p:cNvPr id="90145" name="Text Box 33"/>
          <p:cNvSpPr txBox="1">
            <a:spLocks noChangeArrowheads="1"/>
          </p:cNvSpPr>
          <p:nvPr/>
        </p:nvSpPr>
        <p:spPr bwMode="auto">
          <a:xfrm>
            <a:off x="3287713" y="5661026"/>
            <a:ext cx="53848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</a:rPr>
              <a:t>吸热</a:t>
            </a:r>
            <a:r>
              <a:rPr lang="zh-CN" altLang="en-US" b="1"/>
              <a:t>，</a:t>
            </a:r>
            <a:r>
              <a:rPr lang="zh-CN" altLang="en-US" b="1">
                <a:solidFill>
                  <a:srgbClr val="FF0000"/>
                </a:solidFill>
              </a:rPr>
              <a:t>达到熔点</a:t>
            </a:r>
            <a:endParaRPr lang="zh-CN" altLang="en-US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90146" name="Rectangle 34"/>
          <p:cNvSpPr>
            <a:spLocks noChangeArrowheads="1"/>
          </p:cNvSpPr>
          <p:nvPr/>
        </p:nvSpPr>
        <p:spPr bwMode="auto">
          <a:xfrm>
            <a:off x="1524001" y="6165851"/>
            <a:ext cx="2195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/>
              <a:t>海波的熔化特点：</a:t>
            </a:r>
            <a:endParaRPr lang="en-US" altLang="zh-CN" b="1"/>
          </a:p>
        </p:txBody>
      </p:sp>
      <p:sp>
        <p:nvSpPr>
          <p:cNvPr id="90147" name="Text Box 35"/>
          <p:cNvSpPr txBox="1">
            <a:spLocks noChangeArrowheads="1"/>
          </p:cNvSpPr>
          <p:nvPr/>
        </p:nvSpPr>
        <p:spPr bwMode="auto">
          <a:xfrm>
            <a:off x="3359150" y="6165851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</a:rPr>
              <a:t>吸收热量，温度保持不变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90148" name="Rectangle 36"/>
          <p:cNvSpPr>
            <a:spLocks noChangeArrowheads="1"/>
          </p:cNvSpPr>
          <p:nvPr/>
        </p:nvSpPr>
        <p:spPr bwMode="auto">
          <a:xfrm>
            <a:off x="8183564" y="5373688"/>
            <a:ext cx="644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吸热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0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0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0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0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0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9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9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9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9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9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9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15" grpId="0" animBg="1"/>
      <p:bldP spid="90116" grpId="0" animBg="1"/>
      <p:bldP spid="90117" grpId="0"/>
      <p:bldP spid="90118" grpId="0"/>
      <p:bldP spid="90119" grpId="0"/>
      <p:bldP spid="90120" grpId="0"/>
      <p:bldP spid="90121" grpId="0"/>
      <p:bldP spid="90122" grpId="0"/>
      <p:bldP spid="90123" grpId="0"/>
      <p:bldP spid="90124" grpId="0"/>
      <p:bldP spid="90125" grpId="0" animBg="1"/>
      <p:bldP spid="90126" grpId="0" animBg="1"/>
      <p:bldP spid="90127" grpId="0" animBg="1"/>
      <p:bldP spid="90128" grpId="0" animBg="1"/>
      <p:bldP spid="90132" grpId="0"/>
      <p:bldP spid="90134" grpId="0"/>
      <p:bldP spid="90135" grpId="0" animBg="1"/>
      <p:bldP spid="90136" grpId="0" animBg="1"/>
      <p:bldP spid="90137" grpId="0"/>
      <p:bldP spid="90138" grpId="0"/>
      <p:bldP spid="90139" grpId="0" animBg="1"/>
      <p:bldP spid="90140" grpId="0"/>
      <p:bldP spid="90141" grpId="0"/>
      <p:bldP spid="90142" grpId="0"/>
      <p:bldP spid="90144" grpId="0"/>
      <p:bldP spid="90145" grpId="0"/>
      <p:bldP spid="90146" grpId="0"/>
      <p:bldP spid="90147" grpId="0"/>
      <p:bldP spid="901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640014" y="4221163"/>
            <a:ext cx="19912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ea typeface="隶书" panose="02010509060101010101" pitchFamily="49" charset="-122"/>
              </a:rPr>
              <a:t>海波的熔化图像</a:t>
            </a:r>
            <a:endParaRPr lang="zh-CN" altLang="en-US" sz="2000" b="1">
              <a:ea typeface="隶书" panose="02010509060101010101" pitchFamily="49" charset="-122"/>
            </a:endParaRPr>
          </a:p>
        </p:txBody>
      </p:sp>
      <p:grpSp>
        <p:nvGrpSpPr>
          <p:cNvPr id="14339" name="Group 3"/>
          <p:cNvGrpSpPr/>
          <p:nvPr/>
        </p:nvGrpSpPr>
        <p:grpSpPr bwMode="auto">
          <a:xfrm>
            <a:off x="2063751" y="476250"/>
            <a:ext cx="5329873" cy="3856990"/>
            <a:chOff x="0" y="0"/>
            <a:chExt cx="8393" cy="6074"/>
          </a:xfrm>
        </p:grpSpPr>
        <p:sp>
          <p:nvSpPr>
            <p:cNvPr id="14403" name="Text Box 4"/>
            <p:cNvSpPr txBox="1">
              <a:spLocks noChangeArrowheads="1"/>
            </p:cNvSpPr>
            <p:nvPr/>
          </p:nvSpPr>
          <p:spPr bwMode="auto">
            <a:xfrm>
              <a:off x="2155" y="5386"/>
              <a:ext cx="501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000" b="1">
                  <a:solidFill>
                    <a:srgbClr val="0000CC"/>
                  </a:solidFill>
                </a:rPr>
                <a:t>4</a:t>
              </a:r>
              <a:endParaRPr lang="en-US" altLang="zh-CN" sz="2000" b="1">
                <a:solidFill>
                  <a:srgbClr val="0000CC"/>
                </a:solidFill>
              </a:endParaRPr>
            </a:p>
          </p:txBody>
        </p:sp>
        <p:grpSp>
          <p:nvGrpSpPr>
            <p:cNvPr id="14404" name="Group 5"/>
            <p:cNvGrpSpPr/>
            <p:nvPr/>
          </p:nvGrpSpPr>
          <p:grpSpPr bwMode="auto">
            <a:xfrm>
              <a:off x="0" y="0"/>
              <a:ext cx="8393" cy="6074"/>
              <a:chOff x="0" y="0"/>
              <a:chExt cx="8883" cy="6074"/>
            </a:xfrm>
          </p:grpSpPr>
          <p:sp>
            <p:nvSpPr>
              <p:cNvPr id="14405" name="Text Box 6"/>
              <p:cNvSpPr txBox="1">
                <a:spLocks noChangeArrowheads="1"/>
              </p:cNvSpPr>
              <p:nvPr/>
            </p:nvSpPr>
            <p:spPr bwMode="auto">
              <a:xfrm>
                <a:off x="3289" y="5386"/>
                <a:ext cx="907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0000CC"/>
                    </a:solidFill>
                  </a:rPr>
                  <a:t>6</a:t>
                </a:r>
                <a:endParaRPr lang="en-US" altLang="zh-CN" sz="20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4406" name="Text Box 7"/>
              <p:cNvSpPr txBox="1">
                <a:spLocks noChangeArrowheads="1"/>
              </p:cNvSpPr>
              <p:nvPr/>
            </p:nvSpPr>
            <p:spPr bwMode="auto">
              <a:xfrm>
                <a:off x="454" y="5386"/>
                <a:ext cx="502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0000CC"/>
                    </a:solidFill>
                  </a:rPr>
                  <a:t>0</a:t>
                </a:r>
                <a:endParaRPr lang="en-US" altLang="zh-CN" sz="20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4407" name="Text Box 8"/>
              <p:cNvSpPr txBox="1">
                <a:spLocks noChangeArrowheads="1"/>
              </p:cNvSpPr>
              <p:nvPr/>
            </p:nvSpPr>
            <p:spPr bwMode="auto">
              <a:xfrm>
                <a:off x="1021" y="5386"/>
                <a:ext cx="402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0000CC"/>
                    </a:solidFill>
                  </a:rPr>
                  <a:t>1</a:t>
                </a:r>
                <a:endParaRPr lang="en-US" altLang="zh-CN" sz="20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4408" name="Text Box 9"/>
              <p:cNvSpPr txBox="1">
                <a:spLocks noChangeArrowheads="1"/>
              </p:cNvSpPr>
              <p:nvPr/>
            </p:nvSpPr>
            <p:spPr bwMode="auto">
              <a:xfrm>
                <a:off x="1475" y="5386"/>
                <a:ext cx="603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0000CC"/>
                    </a:solidFill>
                  </a:rPr>
                  <a:t>2</a:t>
                </a:r>
                <a:endParaRPr lang="en-US" altLang="zh-CN" sz="20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4409" name="Text Box 10"/>
              <p:cNvSpPr txBox="1">
                <a:spLocks noChangeArrowheads="1"/>
              </p:cNvSpPr>
              <p:nvPr/>
            </p:nvSpPr>
            <p:spPr bwMode="auto">
              <a:xfrm>
                <a:off x="1928" y="5386"/>
                <a:ext cx="605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 dirty="0">
                    <a:solidFill>
                      <a:srgbClr val="0000CC"/>
                    </a:solidFill>
                  </a:rPr>
                  <a:t>3</a:t>
                </a:r>
                <a:endParaRPr lang="en-US" altLang="zh-CN" sz="2000" b="1" dirty="0">
                  <a:solidFill>
                    <a:srgbClr val="0000CC"/>
                  </a:solidFill>
                </a:endParaRPr>
              </a:p>
            </p:txBody>
          </p:sp>
          <p:sp>
            <p:nvSpPr>
              <p:cNvPr id="14410" name="Text Box 11"/>
              <p:cNvSpPr txBox="1">
                <a:spLocks noChangeArrowheads="1"/>
              </p:cNvSpPr>
              <p:nvPr/>
            </p:nvSpPr>
            <p:spPr bwMode="auto">
              <a:xfrm>
                <a:off x="2835" y="5386"/>
                <a:ext cx="1204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0000CC"/>
                    </a:solidFill>
                  </a:rPr>
                  <a:t>5</a:t>
                </a:r>
                <a:endParaRPr lang="en-US" altLang="zh-CN" sz="2000" b="1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14411" name="Group 12"/>
              <p:cNvGrpSpPr/>
              <p:nvPr/>
            </p:nvGrpSpPr>
            <p:grpSpPr bwMode="auto">
              <a:xfrm>
                <a:off x="0" y="0"/>
                <a:ext cx="8883" cy="6074"/>
                <a:chOff x="0" y="0"/>
                <a:chExt cx="8883" cy="6074"/>
              </a:xfrm>
            </p:grpSpPr>
            <p:sp>
              <p:nvSpPr>
                <p:cNvPr id="1441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681" y="0"/>
                  <a:ext cx="3614" cy="6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zh-CN" altLang="en-US" sz="2000" b="1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温度</a:t>
                  </a:r>
                  <a:r>
                    <a:rPr lang="en-US" altLang="zh-CN" sz="2000" b="1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/℃</a:t>
                  </a:r>
                  <a:endParaRPr lang="en-US" altLang="zh-CN" sz="2000" b="1">
                    <a:solidFill>
                      <a:srgbClr val="0000CC"/>
                    </a:solidFill>
                    <a:ea typeface="隶书" panose="02010509060101010101" pitchFamily="49" charset="-122"/>
                  </a:endParaRPr>
                </a:p>
              </p:txBody>
            </p:sp>
            <p:sp>
              <p:nvSpPr>
                <p:cNvPr id="1441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330" y="5444"/>
                  <a:ext cx="3553" cy="6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zh-CN" altLang="en-US" sz="2000" b="1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时间</a:t>
                  </a:r>
                  <a:r>
                    <a:rPr lang="en-US" altLang="zh-CN" sz="2000" b="1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/</a:t>
                  </a:r>
                  <a:r>
                    <a:rPr lang="zh-CN" altLang="en-US" sz="2000" b="1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min</a:t>
                  </a:r>
                  <a:endParaRPr lang="zh-CN" altLang="en-US" sz="2000" b="1">
                    <a:solidFill>
                      <a:srgbClr val="0000CC"/>
                    </a:solidFill>
                    <a:ea typeface="隶书" panose="02010509060101010101" pitchFamily="49" charset="-122"/>
                  </a:endParaRPr>
                </a:p>
              </p:txBody>
            </p:sp>
            <p:grpSp>
              <p:nvGrpSpPr>
                <p:cNvPr id="14414" name="Group 15"/>
                <p:cNvGrpSpPr/>
                <p:nvPr/>
              </p:nvGrpSpPr>
              <p:grpSpPr bwMode="auto">
                <a:xfrm>
                  <a:off x="0" y="341"/>
                  <a:ext cx="6124" cy="5273"/>
                  <a:chOff x="0" y="0"/>
                  <a:chExt cx="6124" cy="5273"/>
                </a:xfrm>
              </p:grpSpPr>
              <p:sp>
                <p:nvSpPr>
                  <p:cNvPr id="14415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736" y="4603"/>
                    <a:ext cx="4595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4416" name="Group 17"/>
                  <p:cNvGrpSpPr/>
                  <p:nvPr/>
                </p:nvGrpSpPr>
                <p:grpSpPr bwMode="auto">
                  <a:xfrm>
                    <a:off x="0" y="0"/>
                    <a:ext cx="6124" cy="5273"/>
                    <a:chOff x="0" y="0"/>
                    <a:chExt cx="6124" cy="5273"/>
                  </a:xfrm>
                </p:grpSpPr>
                <p:sp>
                  <p:nvSpPr>
                    <p:cNvPr id="14417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36" y="2427"/>
                      <a:ext cx="4595" cy="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418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36" y="1994"/>
                      <a:ext cx="4595" cy="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419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35" y="1122"/>
                      <a:ext cx="4558" cy="12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420" name="Line 2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736" y="681"/>
                      <a:ext cx="4595" cy="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421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82" y="1588"/>
                      <a:ext cx="4649" cy="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FF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4422" name="Group 23"/>
                    <p:cNvGrpSpPr/>
                    <p:nvPr/>
                  </p:nvGrpSpPr>
                  <p:grpSpPr bwMode="auto">
                    <a:xfrm>
                      <a:off x="0" y="0"/>
                      <a:ext cx="6124" cy="5273"/>
                      <a:chOff x="0" y="0"/>
                      <a:chExt cx="6124" cy="5273"/>
                    </a:xfrm>
                  </p:grpSpPr>
                  <p:sp>
                    <p:nvSpPr>
                      <p:cNvPr id="14423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 rot="10800000">
                        <a:off x="729" y="0"/>
                        <a:ext cx="1" cy="503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424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45" y="677"/>
                        <a:ext cx="2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425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53" y="677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426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06" y="677"/>
                        <a:ext cx="2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427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60" y="677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428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14" y="677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429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966" y="677"/>
                        <a:ext cx="2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430" name="Line 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421" y="677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431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75" y="679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432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328" y="679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14433" name="Group 34"/>
                      <p:cNvGrpSpPr/>
                      <p:nvPr/>
                    </p:nvGrpSpPr>
                    <p:grpSpPr bwMode="auto">
                      <a:xfrm>
                        <a:off x="0" y="677"/>
                        <a:ext cx="6124" cy="4596"/>
                        <a:chOff x="0" y="0"/>
                        <a:chExt cx="6124" cy="4596"/>
                      </a:xfrm>
                    </p:grpSpPr>
                    <p:sp>
                      <p:nvSpPr>
                        <p:cNvPr id="14434" name="Lin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34" y="4362"/>
                          <a:ext cx="5390" cy="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435" name="Line 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36" y="3491"/>
                          <a:ext cx="4595" cy="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436" name="Line 3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36" y="3055"/>
                          <a:ext cx="4595" cy="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437" name="Line 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36" y="2621"/>
                          <a:ext cx="4595" cy="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438" name="Line 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36" y="2187"/>
                          <a:ext cx="4595" cy="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439" name="Line 4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99" y="0"/>
                          <a:ext cx="1" cy="43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grpSp>
                      <p:nvGrpSpPr>
                        <p:cNvPr id="14440" name="Group 41"/>
                        <p:cNvGrpSpPr/>
                        <p:nvPr/>
                      </p:nvGrpSpPr>
                      <p:grpSpPr bwMode="auto">
                        <a:xfrm>
                          <a:off x="0" y="565"/>
                          <a:ext cx="1133" cy="4031"/>
                          <a:chOff x="0" y="-4"/>
                          <a:chExt cx="1133" cy="4031"/>
                        </a:xfrm>
                      </p:grpSpPr>
                      <p:sp>
                        <p:nvSpPr>
                          <p:cNvPr id="14441" name="Text Box 4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7" y="3403"/>
                            <a:ext cx="1116" cy="6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9pPr>
                          </a:lstStyle>
                          <a:p>
                            <a:pPr eaLnBrk="1" hangingPunct="1">
                              <a:spcBef>
                                <a:spcPct val="50000"/>
                              </a:spcBef>
                            </a:pPr>
                            <a:r>
                              <a:rPr lang="zh-CN" altLang="en-US" sz="2000" b="1"/>
                              <a:t>4</a:t>
                            </a:r>
                            <a:r>
                              <a:rPr lang="en-US" altLang="zh-CN" sz="2000" b="1"/>
                              <a:t>0</a:t>
                            </a:r>
                            <a:endParaRPr lang="en-US" altLang="zh-CN" sz="2000" b="1"/>
                          </a:p>
                        </p:txBody>
                      </p:sp>
                      <p:sp>
                        <p:nvSpPr>
                          <p:cNvPr id="14442" name="Text Box 43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4" y="1815"/>
                            <a:ext cx="1119" cy="6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9pPr>
                          </a:lstStyle>
                          <a:p>
                            <a:pPr eaLnBrk="1" hangingPunct="1">
                              <a:spcBef>
                                <a:spcPct val="50000"/>
                              </a:spcBef>
                            </a:pPr>
                            <a:r>
                              <a:rPr lang="en-US" altLang="zh-CN" sz="2000" b="1"/>
                              <a:t>5</a:t>
                            </a:r>
                            <a:r>
                              <a:rPr lang="zh-CN" altLang="en-US" sz="2000" b="1"/>
                              <a:t>0</a:t>
                            </a:r>
                            <a:endParaRPr lang="zh-CN" altLang="en-US" sz="2000" b="1"/>
                          </a:p>
                        </p:txBody>
                      </p:sp>
                      <p:sp>
                        <p:nvSpPr>
                          <p:cNvPr id="14443" name="Text Box 44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-4"/>
                            <a:ext cx="783" cy="63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 anchor="ctr">
                            <a:spAutoFit/>
                          </a:bodyPr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9pPr>
                          </a:lstStyle>
                          <a:p>
                            <a:pPr eaLnBrk="1" hangingPunct="1"/>
                            <a:r>
                              <a:rPr lang="zh-CN" altLang="en-US" sz="2000" b="1"/>
                              <a:t>60</a:t>
                            </a:r>
                            <a:endParaRPr lang="zh-CN" altLang="en-US" sz="2000" b="1"/>
                          </a:p>
                        </p:txBody>
                      </p:sp>
                      <p:sp>
                        <p:nvSpPr>
                          <p:cNvPr id="14444" name="Text Box 45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2606"/>
                            <a:ext cx="783" cy="63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 anchor="ctr">
                            <a:spAutoFit/>
                          </a:bodyPr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9pPr>
                          </a:lstStyle>
                          <a:p>
                            <a:pPr eaLnBrk="1" hangingPunct="1"/>
                            <a:r>
                              <a:rPr lang="zh-CN" altLang="en-US" sz="2000" b="1"/>
                              <a:t>45</a:t>
                            </a:r>
                            <a:endParaRPr lang="zh-CN" altLang="en-US" sz="2000" b="1"/>
                          </a:p>
                        </p:txBody>
                      </p:sp>
                      <p:sp>
                        <p:nvSpPr>
                          <p:cNvPr id="14445" name="Text Box 4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0" y="904"/>
                            <a:ext cx="783" cy="63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 anchor="ctr">
                            <a:spAutoFit/>
                          </a:bodyPr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9pPr>
                          </a:lstStyle>
                          <a:p>
                            <a:pPr eaLnBrk="1" hangingPunct="1"/>
                            <a:r>
                              <a:rPr lang="zh-CN" altLang="en-US" sz="2000" b="1"/>
                              <a:t>55</a:t>
                            </a:r>
                            <a:endParaRPr lang="zh-CN" altLang="en-US" sz="2000" b="1"/>
                          </a:p>
                        </p:txBody>
                      </p:sp>
                    </p:grpSp>
                  </p:grpSp>
                </p:grpSp>
              </p:grpSp>
            </p:grpSp>
          </p:grpSp>
        </p:grpSp>
      </p:grpSp>
      <p:sp>
        <p:nvSpPr>
          <p:cNvPr id="17455" name="未知"/>
          <p:cNvSpPr/>
          <p:nvPr/>
        </p:nvSpPr>
        <p:spPr bwMode="auto">
          <a:xfrm>
            <a:off x="2495550" y="2420938"/>
            <a:ext cx="2089150" cy="11557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1315576922 h 21600"/>
              <a:gd name="T6" fmla="*/ 2147483647 w 21600"/>
              <a:gd name="T7" fmla="*/ 1352798153 h 21600"/>
              <a:gd name="T8" fmla="*/ 2147483647 w 21600"/>
              <a:gd name="T9" fmla="*/ 1278358259 h 21600"/>
              <a:gd name="T10" fmla="*/ 2147483647 w 21600"/>
              <a:gd name="T11" fmla="*/ 1278358259 h 21600"/>
              <a:gd name="T12" fmla="*/ 2147483647 w 21600"/>
              <a:gd name="T13" fmla="*/ 1239605512 h 21600"/>
              <a:gd name="T14" fmla="*/ 2147483647 w 21600"/>
              <a:gd name="T15" fmla="*/ 638412087 h 21600"/>
              <a:gd name="T16" fmla="*/ 2147483647 w 21600"/>
              <a:gd name="T17" fmla="*/ 0 h 216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1600"/>
              <a:gd name="T28" fmla="*/ 0 h 21600"/>
              <a:gd name="T29" fmla="*/ 21600 w 21600"/>
              <a:gd name="T30" fmla="*/ 21600 h 216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600" h="21600">
                <a:moveTo>
                  <a:pt x="0" y="21600"/>
                </a:moveTo>
                <a:cubicBezTo>
                  <a:pt x="537" y="20418"/>
                  <a:pt x="2192" y="16640"/>
                  <a:pt x="3246" y="14477"/>
                </a:cubicBezTo>
                <a:cubicBezTo>
                  <a:pt x="4300" y="12314"/>
                  <a:pt x="5221" y="9528"/>
                  <a:pt x="6331" y="8589"/>
                </a:cubicBezTo>
                <a:cubicBezTo>
                  <a:pt x="7442" y="7650"/>
                  <a:pt x="9557" y="8874"/>
                  <a:pt x="9906" y="8832"/>
                </a:cubicBezTo>
                <a:cubicBezTo>
                  <a:pt x="10255" y="8789"/>
                  <a:pt x="8091" y="8431"/>
                  <a:pt x="8440" y="8346"/>
                </a:cubicBezTo>
                <a:cubicBezTo>
                  <a:pt x="8789" y="8262"/>
                  <a:pt x="10960" y="8388"/>
                  <a:pt x="12014" y="8346"/>
                </a:cubicBezTo>
                <a:cubicBezTo>
                  <a:pt x="13068" y="8304"/>
                  <a:pt x="13641" y="8789"/>
                  <a:pt x="14779" y="8093"/>
                </a:cubicBezTo>
                <a:cubicBezTo>
                  <a:pt x="15917" y="7396"/>
                  <a:pt x="17697" y="5518"/>
                  <a:pt x="18835" y="4168"/>
                </a:cubicBezTo>
                <a:cubicBezTo>
                  <a:pt x="19973" y="2817"/>
                  <a:pt x="21139" y="696"/>
                  <a:pt x="21600" y="0"/>
                </a:cubicBezTo>
              </a:path>
            </a:pathLst>
          </a:custGeom>
          <a:noFill/>
          <a:ln w="28575" cap="sq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4341" name="Group 48"/>
          <p:cNvGrpSpPr/>
          <p:nvPr/>
        </p:nvGrpSpPr>
        <p:grpSpPr bwMode="auto">
          <a:xfrm>
            <a:off x="6096001" y="404813"/>
            <a:ext cx="5329873" cy="3856990"/>
            <a:chOff x="0" y="0"/>
            <a:chExt cx="8393" cy="6074"/>
          </a:xfrm>
        </p:grpSpPr>
        <p:grpSp>
          <p:nvGrpSpPr>
            <p:cNvPr id="14360" name="Group 49"/>
            <p:cNvGrpSpPr/>
            <p:nvPr/>
          </p:nvGrpSpPr>
          <p:grpSpPr bwMode="auto">
            <a:xfrm>
              <a:off x="0" y="0"/>
              <a:ext cx="8393" cy="6074"/>
              <a:chOff x="0" y="0"/>
              <a:chExt cx="8883" cy="6074"/>
            </a:xfrm>
          </p:grpSpPr>
          <p:sp>
            <p:nvSpPr>
              <p:cNvPr id="14362" name="Text Box 50"/>
              <p:cNvSpPr txBox="1">
                <a:spLocks noChangeArrowheads="1"/>
              </p:cNvSpPr>
              <p:nvPr/>
            </p:nvSpPr>
            <p:spPr bwMode="auto">
              <a:xfrm>
                <a:off x="3289" y="5386"/>
                <a:ext cx="907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0000CC"/>
                    </a:solidFill>
                  </a:rPr>
                  <a:t>6</a:t>
                </a:r>
                <a:endParaRPr lang="en-US" altLang="zh-CN" sz="20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4363" name="Text Box 51"/>
              <p:cNvSpPr txBox="1">
                <a:spLocks noChangeArrowheads="1"/>
              </p:cNvSpPr>
              <p:nvPr/>
            </p:nvSpPr>
            <p:spPr bwMode="auto">
              <a:xfrm>
                <a:off x="454" y="5386"/>
                <a:ext cx="502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0000CC"/>
                    </a:solidFill>
                  </a:rPr>
                  <a:t>0</a:t>
                </a:r>
                <a:endParaRPr lang="en-US" altLang="zh-CN" sz="20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4364" name="Text Box 52"/>
              <p:cNvSpPr txBox="1">
                <a:spLocks noChangeArrowheads="1"/>
              </p:cNvSpPr>
              <p:nvPr/>
            </p:nvSpPr>
            <p:spPr bwMode="auto">
              <a:xfrm>
                <a:off x="1021" y="5386"/>
                <a:ext cx="402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0000CC"/>
                    </a:solidFill>
                  </a:rPr>
                  <a:t>1</a:t>
                </a:r>
                <a:endParaRPr lang="en-US" altLang="zh-CN" sz="20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4365" name="Text Box 53"/>
              <p:cNvSpPr txBox="1">
                <a:spLocks noChangeArrowheads="1"/>
              </p:cNvSpPr>
              <p:nvPr/>
            </p:nvSpPr>
            <p:spPr bwMode="auto">
              <a:xfrm>
                <a:off x="1475" y="5386"/>
                <a:ext cx="603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0000CC"/>
                    </a:solidFill>
                  </a:rPr>
                  <a:t>2</a:t>
                </a:r>
                <a:endParaRPr lang="en-US" altLang="zh-CN" sz="20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4366" name="Text Box 54"/>
              <p:cNvSpPr txBox="1">
                <a:spLocks noChangeArrowheads="1"/>
              </p:cNvSpPr>
              <p:nvPr/>
            </p:nvSpPr>
            <p:spPr bwMode="auto">
              <a:xfrm>
                <a:off x="1928" y="5386"/>
                <a:ext cx="605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0000CC"/>
                    </a:solidFill>
                  </a:rPr>
                  <a:t>3</a:t>
                </a:r>
                <a:endParaRPr lang="en-US" altLang="zh-CN" sz="20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4367" name="Text Box 55"/>
              <p:cNvSpPr txBox="1">
                <a:spLocks noChangeArrowheads="1"/>
              </p:cNvSpPr>
              <p:nvPr/>
            </p:nvSpPr>
            <p:spPr bwMode="auto">
              <a:xfrm>
                <a:off x="2835" y="5386"/>
                <a:ext cx="1204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0000CC"/>
                    </a:solidFill>
                  </a:rPr>
                  <a:t>5</a:t>
                </a:r>
                <a:endParaRPr lang="en-US" altLang="zh-CN" sz="2000" b="1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14368" name="Group 56"/>
              <p:cNvGrpSpPr/>
              <p:nvPr/>
            </p:nvGrpSpPr>
            <p:grpSpPr bwMode="auto">
              <a:xfrm>
                <a:off x="0" y="0"/>
                <a:ext cx="8883" cy="6074"/>
                <a:chOff x="0" y="0"/>
                <a:chExt cx="8883" cy="6074"/>
              </a:xfrm>
            </p:grpSpPr>
            <p:sp>
              <p:nvSpPr>
                <p:cNvPr id="14369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681" y="0"/>
                  <a:ext cx="3614" cy="6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zh-CN" altLang="en-US" sz="2000" b="1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温度</a:t>
                  </a:r>
                  <a:r>
                    <a:rPr lang="en-US" altLang="zh-CN" sz="2000" b="1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/℃</a:t>
                  </a:r>
                  <a:endParaRPr lang="en-US" altLang="zh-CN" sz="2000" b="1">
                    <a:solidFill>
                      <a:srgbClr val="0000CC"/>
                    </a:solidFill>
                    <a:ea typeface="隶书" panose="02010509060101010101" pitchFamily="49" charset="-122"/>
                  </a:endParaRPr>
                </a:p>
              </p:txBody>
            </p:sp>
            <p:sp>
              <p:nvSpPr>
                <p:cNvPr id="14370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5330" y="5444"/>
                  <a:ext cx="3553" cy="6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zh-CN" altLang="en-US" sz="2000" b="1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时间</a:t>
                  </a:r>
                  <a:r>
                    <a:rPr lang="en-US" altLang="zh-CN" sz="2000" b="1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/</a:t>
                  </a:r>
                  <a:r>
                    <a:rPr lang="zh-CN" altLang="en-US" sz="2000" b="1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min</a:t>
                  </a:r>
                  <a:endParaRPr lang="zh-CN" altLang="en-US" sz="2000" b="1">
                    <a:solidFill>
                      <a:srgbClr val="0000CC"/>
                    </a:solidFill>
                    <a:ea typeface="隶书" panose="02010509060101010101" pitchFamily="49" charset="-122"/>
                  </a:endParaRPr>
                </a:p>
              </p:txBody>
            </p:sp>
            <p:grpSp>
              <p:nvGrpSpPr>
                <p:cNvPr id="14371" name="Group 59"/>
                <p:cNvGrpSpPr/>
                <p:nvPr/>
              </p:nvGrpSpPr>
              <p:grpSpPr bwMode="auto">
                <a:xfrm>
                  <a:off x="0" y="341"/>
                  <a:ext cx="6124" cy="5273"/>
                  <a:chOff x="0" y="0"/>
                  <a:chExt cx="6124" cy="5273"/>
                </a:xfrm>
              </p:grpSpPr>
              <p:sp>
                <p:nvSpPr>
                  <p:cNvPr id="14372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736" y="4603"/>
                    <a:ext cx="4595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4373" name="Group 61"/>
                  <p:cNvGrpSpPr/>
                  <p:nvPr/>
                </p:nvGrpSpPr>
                <p:grpSpPr bwMode="auto">
                  <a:xfrm>
                    <a:off x="0" y="0"/>
                    <a:ext cx="6124" cy="5273"/>
                    <a:chOff x="0" y="0"/>
                    <a:chExt cx="6124" cy="5273"/>
                  </a:xfrm>
                </p:grpSpPr>
                <p:sp>
                  <p:nvSpPr>
                    <p:cNvPr id="14374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36" y="2427"/>
                      <a:ext cx="4595" cy="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375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36" y="1994"/>
                      <a:ext cx="4595" cy="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376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35" y="1122"/>
                      <a:ext cx="4558" cy="12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377" name="Line 6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736" y="681"/>
                      <a:ext cx="4595" cy="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378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82" y="1588"/>
                      <a:ext cx="4649" cy="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FF0000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4379" name="Group 67"/>
                    <p:cNvGrpSpPr/>
                    <p:nvPr/>
                  </p:nvGrpSpPr>
                  <p:grpSpPr bwMode="auto">
                    <a:xfrm>
                      <a:off x="0" y="0"/>
                      <a:ext cx="6124" cy="5273"/>
                      <a:chOff x="0" y="0"/>
                      <a:chExt cx="6124" cy="5273"/>
                    </a:xfrm>
                  </p:grpSpPr>
                  <p:sp>
                    <p:nvSpPr>
                      <p:cNvPr id="14380" name="Line 68"/>
                      <p:cNvSpPr>
                        <a:spLocks noChangeShapeType="1"/>
                      </p:cNvSpPr>
                      <p:nvPr/>
                    </p:nvSpPr>
                    <p:spPr bwMode="auto">
                      <a:xfrm rot="10800000">
                        <a:off x="729" y="0"/>
                        <a:ext cx="1" cy="503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381" name="Line 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45" y="677"/>
                        <a:ext cx="2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382" name="Line 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53" y="677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383" name="Line 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06" y="677"/>
                        <a:ext cx="2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384" name="Line 7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60" y="677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385" name="Line 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14" y="677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386" name="Line 7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966" y="677"/>
                        <a:ext cx="2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387" name="Line 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421" y="677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388" name="Line 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75" y="679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389" name="Line 7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328" y="679"/>
                        <a:ext cx="1" cy="43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14390" name="Group 78"/>
                      <p:cNvGrpSpPr/>
                      <p:nvPr/>
                    </p:nvGrpSpPr>
                    <p:grpSpPr bwMode="auto">
                      <a:xfrm>
                        <a:off x="0" y="677"/>
                        <a:ext cx="6124" cy="4596"/>
                        <a:chOff x="0" y="0"/>
                        <a:chExt cx="6124" cy="4596"/>
                      </a:xfrm>
                    </p:grpSpPr>
                    <p:sp>
                      <p:nvSpPr>
                        <p:cNvPr id="14391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34" y="4362"/>
                          <a:ext cx="5390" cy="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392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36" y="3491"/>
                          <a:ext cx="4595" cy="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393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36" y="3055"/>
                          <a:ext cx="4595" cy="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394" name="Line 8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36" y="2621"/>
                          <a:ext cx="4595" cy="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395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36" y="2187"/>
                          <a:ext cx="4595" cy="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396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99" y="0"/>
                          <a:ext cx="1" cy="43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  <p:grpSp>
                      <p:nvGrpSpPr>
                        <p:cNvPr id="14397" name="Group 85"/>
                        <p:cNvGrpSpPr/>
                        <p:nvPr/>
                      </p:nvGrpSpPr>
                      <p:grpSpPr bwMode="auto">
                        <a:xfrm>
                          <a:off x="0" y="565"/>
                          <a:ext cx="1133" cy="4031"/>
                          <a:chOff x="0" y="-4"/>
                          <a:chExt cx="1133" cy="4031"/>
                        </a:xfrm>
                      </p:grpSpPr>
                      <p:sp>
                        <p:nvSpPr>
                          <p:cNvPr id="14398" name="Text Box 8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7" y="3403"/>
                            <a:ext cx="1116" cy="6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9pPr>
                          </a:lstStyle>
                          <a:p>
                            <a:pPr eaLnBrk="1" hangingPunct="1">
                              <a:spcBef>
                                <a:spcPct val="50000"/>
                              </a:spcBef>
                            </a:pPr>
                            <a:r>
                              <a:rPr lang="zh-CN" altLang="en-US" sz="2000" b="1"/>
                              <a:t>4</a:t>
                            </a:r>
                            <a:r>
                              <a:rPr lang="en-US" altLang="zh-CN" sz="2000" b="1"/>
                              <a:t>0</a:t>
                            </a:r>
                            <a:endParaRPr lang="en-US" altLang="zh-CN" sz="2000" b="1"/>
                          </a:p>
                        </p:txBody>
                      </p:sp>
                      <p:sp>
                        <p:nvSpPr>
                          <p:cNvPr id="14399" name="Text Box 8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4" y="1815"/>
                            <a:ext cx="1119" cy="6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9pPr>
                          </a:lstStyle>
                          <a:p>
                            <a:pPr eaLnBrk="1" hangingPunct="1">
                              <a:spcBef>
                                <a:spcPct val="50000"/>
                              </a:spcBef>
                            </a:pPr>
                            <a:r>
                              <a:rPr lang="en-US" altLang="zh-CN" sz="2000" b="1"/>
                              <a:t>5</a:t>
                            </a:r>
                            <a:r>
                              <a:rPr lang="zh-CN" altLang="en-US" sz="2000" b="1"/>
                              <a:t>0</a:t>
                            </a:r>
                            <a:endParaRPr lang="zh-CN" altLang="en-US" sz="2000" b="1"/>
                          </a:p>
                        </p:txBody>
                      </p:sp>
                      <p:sp>
                        <p:nvSpPr>
                          <p:cNvPr id="14400" name="Text Box 88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-4"/>
                            <a:ext cx="783" cy="63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 anchor="ctr">
                            <a:spAutoFit/>
                          </a:bodyPr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9pPr>
                          </a:lstStyle>
                          <a:p>
                            <a:pPr eaLnBrk="1" hangingPunct="1"/>
                            <a:r>
                              <a:rPr lang="zh-CN" altLang="en-US" sz="2000" b="1"/>
                              <a:t>60</a:t>
                            </a:r>
                            <a:endParaRPr lang="zh-CN" altLang="en-US" sz="2000" b="1"/>
                          </a:p>
                        </p:txBody>
                      </p:sp>
                      <p:sp>
                        <p:nvSpPr>
                          <p:cNvPr id="14401" name="Text Box 89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2606"/>
                            <a:ext cx="783" cy="63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 anchor="ctr">
                            <a:spAutoFit/>
                          </a:bodyPr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9pPr>
                          </a:lstStyle>
                          <a:p>
                            <a:pPr eaLnBrk="1" hangingPunct="1"/>
                            <a:r>
                              <a:rPr lang="zh-CN" altLang="en-US" sz="2000" b="1"/>
                              <a:t>45</a:t>
                            </a:r>
                            <a:endParaRPr lang="zh-CN" altLang="en-US" sz="2000" b="1"/>
                          </a:p>
                        </p:txBody>
                      </p:sp>
                      <p:sp>
                        <p:nvSpPr>
                          <p:cNvPr id="14402" name="Text Box 9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0" y="904"/>
                            <a:ext cx="783" cy="63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 anchor="ctr">
                            <a:spAutoFit/>
                          </a:bodyPr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9pPr>
                          </a:lstStyle>
                          <a:p>
                            <a:pPr eaLnBrk="1" hangingPunct="1"/>
                            <a:r>
                              <a:rPr lang="zh-CN" altLang="en-US" sz="2000" b="1"/>
                              <a:t>55</a:t>
                            </a:r>
                            <a:endParaRPr lang="zh-CN" altLang="en-US" sz="2000" b="1"/>
                          </a:p>
                        </p:txBody>
                      </p:sp>
                    </p:grpSp>
                  </p:grpSp>
                </p:grpSp>
              </p:grpSp>
            </p:grpSp>
          </p:grpSp>
        </p:grpSp>
        <p:sp>
          <p:nvSpPr>
            <p:cNvPr id="14361" name="Text Box 91"/>
            <p:cNvSpPr txBox="1">
              <a:spLocks noChangeArrowheads="1"/>
            </p:cNvSpPr>
            <p:nvPr/>
          </p:nvSpPr>
          <p:spPr bwMode="auto">
            <a:xfrm>
              <a:off x="2155" y="5382"/>
              <a:ext cx="515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000" b="1">
                  <a:solidFill>
                    <a:srgbClr val="0000FF"/>
                  </a:solidFill>
                </a:rPr>
                <a:t>4</a:t>
              </a:r>
              <a:endParaRPr lang="zh-CN" altLang="en-US" sz="2000" b="1">
                <a:solidFill>
                  <a:srgbClr val="0000FF"/>
                </a:solidFill>
              </a:endParaRPr>
            </a:p>
          </p:txBody>
        </p:sp>
      </p:grpSp>
      <p:sp>
        <p:nvSpPr>
          <p:cNvPr id="17500" name="Text Box 92"/>
          <p:cNvSpPr txBox="1">
            <a:spLocks noChangeArrowheads="1"/>
          </p:cNvSpPr>
          <p:nvPr/>
        </p:nvSpPr>
        <p:spPr bwMode="auto">
          <a:xfrm rot="-3360000">
            <a:off x="2523412" y="3177352"/>
            <a:ext cx="7713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 dirty="0">
                <a:solidFill>
                  <a:srgbClr val="0000FF"/>
                </a:solidFill>
              </a:rPr>
              <a:t>固 态</a:t>
            </a:r>
            <a:endParaRPr lang="zh-CN" altLang="en-US" sz="2000" b="1" dirty="0">
              <a:solidFill>
                <a:srgbClr val="0000FF"/>
              </a:solidFill>
            </a:endParaRPr>
          </a:p>
        </p:txBody>
      </p:sp>
      <p:sp>
        <p:nvSpPr>
          <p:cNvPr id="17501" name="Text Box 93"/>
          <p:cNvSpPr txBox="1">
            <a:spLocks noChangeArrowheads="1"/>
          </p:cNvSpPr>
          <p:nvPr/>
        </p:nvSpPr>
        <p:spPr bwMode="auto">
          <a:xfrm>
            <a:off x="2927350" y="2348548"/>
            <a:ext cx="120396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固液共存</a:t>
            </a:r>
            <a:endParaRPr lang="zh-CN" altLang="en-US" sz="2000" b="1"/>
          </a:p>
        </p:txBody>
      </p:sp>
      <p:sp>
        <p:nvSpPr>
          <p:cNvPr id="17502" name="Text Box 94"/>
          <p:cNvSpPr txBox="1">
            <a:spLocks noChangeArrowheads="1"/>
          </p:cNvSpPr>
          <p:nvPr/>
        </p:nvSpPr>
        <p:spPr bwMode="auto">
          <a:xfrm rot="-2400000">
            <a:off x="3929597" y="2562989"/>
            <a:ext cx="8418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0000FF"/>
                </a:solidFill>
              </a:rPr>
              <a:t>液  态</a:t>
            </a:r>
            <a:endParaRPr lang="zh-CN" altLang="en-US" sz="2000" b="1">
              <a:solidFill>
                <a:srgbClr val="0000FF"/>
              </a:solidFill>
            </a:endParaRPr>
          </a:p>
        </p:txBody>
      </p:sp>
      <p:sp>
        <p:nvSpPr>
          <p:cNvPr id="14345" name="Oval 95"/>
          <p:cNvSpPr>
            <a:spLocks noChangeArrowheads="1"/>
          </p:cNvSpPr>
          <p:nvPr/>
        </p:nvSpPr>
        <p:spPr bwMode="auto">
          <a:xfrm>
            <a:off x="6527800" y="3575050"/>
            <a:ext cx="76200" cy="76200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7504" name="Text Box 96"/>
          <p:cNvSpPr txBox="1">
            <a:spLocks noChangeArrowheads="1"/>
          </p:cNvSpPr>
          <p:nvPr/>
        </p:nvSpPr>
        <p:spPr bwMode="auto">
          <a:xfrm rot="-3360000">
            <a:off x="6411994" y="3394045"/>
            <a:ext cx="7713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固 态</a:t>
            </a:r>
            <a:endParaRPr lang="zh-CN" altLang="en-US" sz="2000" b="1"/>
          </a:p>
        </p:txBody>
      </p:sp>
      <p:sp>
        <p:nvSpPr>
          <p:cNvPr id="17506" name="Text Box 98"/>
          <p:cNvSpPr txBox="1">
            <a:spLocks noChangeArrowheads="1"/>
          </p:cNvSpPr>
          <p:nvPr/>
        </p:nvSpPr>
        <p:spPr bwMode="auto">
          <a:xfrm rot="-3120000">
            <a:off x="7470063" y="2060545"/>
            <a:ext cx="7713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液 态</a:t>
            </a:r>
            <a:endParaRPr lang="zh-CN" altLang="en-US" sz="2000" b="1"/>
          </a:p>
        </p:txBody>
      </p:sp>
      <p:sp>
        <p:nvSpPr>
          <p:cNvPr id="14348" name="Text Box 99"/>
          <p:cNvSpPr txBox="1">
            <a:spLocks noChangeArrowheads="1"/>
          </p:cNvSpPr>
          <p:nvPr/>
        </p:nvSpPr>
        <p:spPr bwMode="auto">
          <a:xfrm>
            <a:off x="6959601" y="4221164"/>
            <a:ext cx="1922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/>
              <a:t>松香</a:t>
            </a:r>
            <a:r>
              <a:rPr lang="zh-CN" altLang="en-US" sz="2000" b="1"/>
              <a:t>的熔化图像</a:t>
            </a:r>
            <a:endParaRPr lang="zh-CN" altLang="en-US" sz="2000" b="1"/>
          </a:p>
        </p:txBody>
      </p:sp>
      <p:sp>
        <p:nvSpPr>
          <p:cNvPr id="14349" name="Text Box 100"/>
          <p:cNvSpPr txBox="1">
            <a:spLocks noChangeArrowheads="1"/>
          </p:cNvSpPr>
          <p:nvPr/>
        </p:nvSpPr>
        <p:spPr bwMode="auto">
          <a:xfrm rot="-60000">
            <a:off x="2422255" y="3355460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/>
              <a:t>A</a:t>
            </a:r>
            <a:endParaRPr lang="zh-CN" altLang="en-US" b="1"/>
          </a:p>
        </p:txBody>
      </p:sp>
      <p:sp>
        <p:nvSpPr>
          <p:cNvPr id="14350" name="Text Box 101"/>
          <p:cNvSpPr txBox="1">
            <a:spLocks noChangeArrowheads="1"/>
          </p:cNvSpPr>
          <p:nvPr/>
        </p:nvSpPr>
        <p:spPr bwMode="auto">
          <a:xfrm>
            <a:off x="3000375" y="2852222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/>
              <a:t>B</a:t>
            </a:r>
            <a:endParaRPr lang="zh-CN" altLang="en-US" b="1"/>
          </a:p>
        </p:txBody>
      </p:sp>
      <p:sp>
        <p:nvSpPr>
          <p:cNvPr id="14351" name="Text Box 102"/>
          <p:cNvSpPr txBox="1">
            <a:spLocks noChangeArrowheads="1"/>
          </p:cNvSpPr>
          <p:nvPr/>
        </p:nvSpPr>
        <p:spPr bwMode="auto">
          <a:xfrm>
            <a:off x="3719513" y="2851914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C</a:t>
            </a:r>
            <a:endParaRPr lang="zh-CN" altLang="en-US" sz="2000" b="1"/>
          </a:p>
        </p:txBody>
      </p:sp>
      <p:sp>
        <p:nvSpPr>
          <p:cNvPr id="14352" name="Text Box 103"/>
          <p:cNvSpPr txBox="1">
            <a:spLocks noChangeArrowheads="1"/>
          </p:cNvSpPr>
          <p:nvPr/>
        </p:nvSpPr>
        <p:spPr bwMode="auto">
          <a:xfrm>
            <a:off x="4656138" y="2131497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/>
              <a:t>D</a:t>
            </a:r>
            <a:endParaRPr lang="zh-CN" altLang="en-US" b="1"/>
          </a:p>
        </p:txBody>
      </p:sp>
      <p:sp>
        <p:nvSpPr>
          <p:cNvPr id="17512" name="Text Box 104"/>
          <p:cNvSpPr txBox="1">
            <a:spLocks noChangeArrowheads="1"/>
          </p:cNvSpPr>
          <p:nvPr/>
        </p:nvSpPr>
        <p:spPr bwMode="auto">
          <a:xfrm>
            <a:off x="1919289" y="4870451"/>
            <a:ext cx="7920037" cy="1470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100" b="1">
                <a:latin typeface="Times New Roman" panose="02020603050405020304" pitchFamily="18" charset="0"/>
              </a:rPr>
              <a:t>分析：</a:t>
            </a:r>
            <a:r>
              <a:rPr lang="en-US" altLang="zh-CN" sz="2800" b="1">
                <a:latin typeface="Times New Roman" panose="02020603050405020304" pitchFamily="18" charset="0"/>
              </a:rPr>
              <a:t>AB</a:t>
            </a:r>
            <a:r>
              <a:rPr lang="zh-CN" altLang="en-US" sz="2800" b="1">
                <a:latin typeface="Times New Roman" panose="02020603050405020304" pitchFamily="18" charset="0"/>
              </a:rPr>
              <a:t>， </a:t>
            </a:r>
            <a:r>
              <a:rPr lang="en-US" altLang="zh-CN" sz="2800" b="1"/>
              <a:t>BC</a:t>
            </a:r>
            <a:r>
              <a:rPr lang="zh-CN" altLang="en-US" sz="2800"/>
              <a:t> ，</a:t>
            </a:r>
            <a:r>
              <a:rPr lang="en-US" altLang="zh-CN" sz="2800" b="1">
                <a:latin typeface="Times New Roman" panose="02020603050405020304" pitchFamily="18" charset="0"/>
              </a:rPr>
              <a:t>CD</a:t>
            </a:r>
            <a:r>
              <a:rPr lang="zh-CN" altLang="en-US" sz="2800" b="1">
                <a:latin typeface="Times New Roman" panose="02020603050405020304" pitchFamily="18" charset="0"/>
              </a:rPr>
              <a:t>段物质各处于什么状态？</a:t>
            </a:r>
            <a:r>
              <a:rPr lang="en-US" altLang="zh-CN" sz="2800" b="1">
                <a:latin typeface="Times New Roman" panose="02020603050405020304" pitchFamily="18" charset="0"/>
              </a:rPr>
              <a:t>BC</a:t>
            </a:r>
            <a:r>
              <a:rPr lang="zh-CN" altLang="en-US" sz="2800" b="1">
                <a:latin typeface="Times New Roman" panose="02020603050405020304" pitchFamily="18" charset="0"/>
              </a:rPr>
              <a:t>段物质是否吸热，物质温度如何变化？</a:t>
            </a:r>
            <a:r>
              <a:rPr lang="en-US" altLang="zh-CN" sz="2800" b="1">
                <a:latin typeface="Times New Roman" panose="02020603050405020304" pitchFamily="18" charset="0"/>
              </a:rPr>
              <a:t>B</a:t>
            </a:r>
            <a:r>
              <a:rPr lang="zh-CN" altLang="en-US" sz="2800" b="1">
                <a:latin typeface="Times New Roman" panose="02020603050405020304" pitchFamily="18" charset="0"/>
              </a:rPr>
              <a:t>点、</a:t>
            </a:r>
            <a:r>
              <a:rPr lang="en-US" altLang="zh-CN" sz="2800" b="1">
                <a:latin typeface="Times New Roman" panose="02020603050405020304" pitchFamily="18" charset="0"/>
              </a:rPr>
              <a:t>C</a:t>
            </a:r>
            <a:r>
              <a:rPr lang="zh-CN" altLang="en-US" sz="2800" b="1">
                <a:latin typeface="Times New Roman" panose="02020603050405020304" pitchFamily="18" charset="0"/>
              </a:rPr>
              <a:t>点及</a:t>
            </a:r>
            <a:r>
              <a:rPr lang="en-US" altLang="zh-CN" sz="2800" b="1">
                <a:latin typeface="Times New Roman" panose="02020603050405020304" pitchFamily="18" charset="0"/>
              </a:rPr>
              <a:t>BC</a:t>
            </a:r>
            <a:r>
              <a:rPr lang="zh-CN" altLang="en-US" sz="2800" b="1">
                <a:latin typeface="Times New Roman" panose="02020603050405020304" pitchFamily="18" charset="0"/>
              </a:rPr>
              <a:t>之间各处于什么状态</a:t>
            </a:r>
            <a:r>
              <a:rPr lang="zh-CN" altLang="en-US" sz="3100" b="1">
                <a:latin typeface="Times New Roman" panose="02020603050405020304" pitchFamily="18" charset="0"/>
              </a:rPr>
              <a:t>？</a:t>
            </a:r>
            <a:r>
              <a:rPr lang="zh-CN" altLang="en-US" sz="2300" b="1">
                <a:latin typeface="Times New Roman" panose="02020603050405020304" pitchFamily="18" charset="0"/>
              </a:rPr>
              <a:t>（相同点、不同点）</a:t>
            </a:r>
            <a:endParaRPr lang="zh-CN" altLang="en-US" sz="3100" b="1">
              <a:latin typeface="Times New Roman" panose="02020603050405020304" pitchFamily="18" charset="0"/>
            </a:endParaRPr>
          </a:p>
        </p:txBody>
      </p:sp>
      <p:sp>
        <p:nvSpPr>
          <p:cNvPr id="14354" name="Oval 105"/>
          <p:cNvSpPr>
            <a:spLocks noChangeArrowheads="1"/>
          </p:cNvSpPr>
          <p:nvPr/>
        </p:nvSpPr>
        <p:spPr bwMode="auto">
          <a:xfrm flipH="1">
            <a:off x="2490788" y="3497263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355" name="Oval 106"/>
          <p:cNvSpPr>
            <a:spLocks noChangeArrowheads="1"/>
          </p:cNvSpPr>
          <p:nvPr/>
        </p:nvSpPr>
        <p:spPr bwMode="auto">
          <a:xfrm>
            <a:off x="4511675" y="2420938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356" name="Oval 107"/>
          <p:cNvSpPr>
            <a:spLocks noChangeArrowheads="1"/>
          </p:cNvSpPr>
          <p:nvPr/>
        </p:nvSpPr>
        <p:spPr bwMode="auto">
          <a:xfrm>
            <a:off x="3859213" y="2852738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357" name="Oval 108"/>
          <p:cNvSpPr>
            <a:spLocks noChangeArrowheads="1"/>
          </p:cNvSpPr>
          <p:nvPr/>
        </p:nvSpPr>
        <p:spPr bwMode="auto">
          <a:xfrm>
            <a:off x="3067050" y="2852738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7517" name="未知"/>
          <p:cNvSpPr/>
          <p:nvPr/>
        </p:nvSpPr>
        <p:spPr bwMode="auto">
          <a:xfrm>
            <a:off x="6561138" y="2063750"/>
            <a:ext cx="1179512" cy="1557338"/>
          </a:xfrm>
          <a:custGeom>
            <a:avLst/>
            <a:gdLst>
              <a:gd name="T0" fmla="*/ 0 w 21600"/>
              <a:gd name="T1" fmla="*/ 2147483647 h 21600"/>
              <a:gd name="T2" fmla="*/ 1717739742 w 21600"/>
              <a:gd name="T3" fmla="*/ 2147483647 h 21600"/>
              <a:gd name="T4" fmla="*/ 2147483647 w 21600"/>
              <a:gd name="T5" fmla="*/ 498097508 h 21600"/>
              <a:gd name="T6" fmla="*/ 2147483647 w 21600"/>
              <a:gd name="T7" fmla="*/ 41864215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cubicBezTo>
                  <a:pt x="1756" y="19522"/>
                  <a:pt x="7211" y="12489"/>
                  <a:pt x="10549" y="9110"/>
                </a:cubicBezTo>
                <a:cubicBezTo>
                  <a:pt x="13888" y="5730"/>
                  <a:pt x="18436" y="2658"/>
                  <a:pt x="20018" y="1329"/>
                </a:cubicBezTo>
                <a:cubicBezTo>
                  <a:pt x="21600" y="0"/>
                  <a:pt x="20018" y="1153"/>
                  <a:pt x="20018" y="1117"/>
                </a:cubicBezTo>
              </a:path>
            </a:pathLst>
          </a:custGeom>
          <a:noFill/>
          <a:ln w="28575" cap="sq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7518" name="Text Box 110"/>
          <p:cNvSpPr txBox="1">
            <a:spLocks noChangeArrowheads="1"/>
          </p:cNvSpPr>
          <p:nvPr/>
        </p:nvSpPr>
        <p:spPr bwMode="auto">
          <a:xfrm rot="-3454761">
            <a:off x="6977857" y="2690020"/>
            <a:ext cx="792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solidFill>
                  <a:srgbClr val="0000FF"/>
                </a:solidFill>
              </a:rPr>
              <a:t>软稀  </a:t>
            </a:r>
            <a:endParaRPr lang="zh-CN" altLang="en-US" sz="2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5" grpId="0" animBg="1"/>
      <p:bldP spid="17500" grpId="0" bldLvl="0" autoUpdateAnimBg="0"/>
      <p:bldP spid="17501" grpId="0" bldLvl="0" autoUpdateAnimBg="0"/>
      <p:bldP spid="17502" grpId="0" bldLvl="0" autoUpdateAnimBg="0"/>
      <p:bldP spid="17504" grpId="0" bldLvl="0" autoUpdateAnimBg="0"/>
      <p:bldP spid="17506" grpId="0" bldLvl="0" autoUpdateAnimBg="0"/>
      <p:bldP spid="17512" grpId="0" bldLvl="0" animBg="1" autoUpdateAnimBg="0"/>
      <p:bldP spid="17517" grpId="0" animBg="1"/>
      <p:bldP spid="175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524000" y="404814"/>
            <a:ext cx="88709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Times New Roman" panose="02020603050405020304" pitchFamily="18" charset="0"/>
              </a:rPr>
              <a:t>相同点：</a:t>
            </a:r>
            <a:r>
              <a:rPr lang="en-US" altLang="zh-CN" sz="2800" b="1"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</a:rPr>
              <a:t>、从固态变成了液态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pPr eaLnBrk="1" hangingPunct="1"/>
            <a:r>
              <a:rPr lang="zh-CN" altLang="en-US" sz="2800" b="1">
                <a:latin typeface="Times New Roman" panose="02020603050405020304" pitchFamily="18" charset="0"/>
              </a:rPr>
              <a:t>                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、在熔化过程中都需要吸热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524000" y="1484314"/>
            <a:ext cx="8961438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Times New Roman" panose="02020603050405020304" pitchFamily="18" charset="0"/>
              </a:rPr>
              <a:t>不同点：</a:t>
            </a:r>
            <a:r>
              <a:rPr lang="en-US" altLang="zh-CN" sz="2800" b="1"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</a:rPr>
              <a:t>、海波熔化时温度保持不变。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pPr eaLnBrk="1" hangingPunct="1"/>
            <a:r>
              <a:rPr lang="zh-CN" altLang="en-US" sz="2800" b="1">
                <a:latin typeface="Times New Roman" panose="02020603050405020304" pitchFamily="18" charset="0"/>
              </a:rPr>
              <a:t>                处于固液共存状态（有固定的熔化温度--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熔点</a:t>
            </a:r>
            <a:r>
              <a:rPr lang="zh-CN" altLang="en-US" sz="2800" b="1">
                <a:latin typeface="Times New Roman" panose="02020603050405020304" pitchFamily="18" charset="0"/>
              </a:rPr>
              <a:t>） 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855913" y="2349500"/>
            <a:ext cx="7561262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、松香熔化时，温度不断上升。没有固液共  存状态（没有固定的熔化温度--没有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熔点</a:t>
            </a:r>
            <a:r>
              <a:rPr lang="zh-CN" altLang="en-US" sz="2800" b="1">
                <a:latin typeface="Times New Roman" panose="02020603050405020304" pitchFamily="18" charset="0"/>
              </a:rPr>
              <a:t>）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920876" y="3357564"/>
            <a:ext cx="79914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像海波那样，熔化时具有一定的熔化温度的这类固体叫做晶体                 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919289" y="4365626"/>
            <a:ext cx="79914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A50021"/>
                </a:solidFill>
                <a:latin typeface="Times New Roman" panose="02020603050405020304" pitchFamily="18" charset="0"/>
              </a:rPr>
              <a:t>     像松香那样，熔化时没有一定的熔化温度的这类固体叫非晶体</a:t>
            </a:r>
            <a:endParaRPr lang="zh-CN" altLang="en-US" sz="2800" b="1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847851" y="5373689"/>
            <a:ext cx="84248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根据各种固体这种熔化特点的不同，可以将固体分为两类：</a:t>
            </a:r>
            <a:r>
              <a:rPr lang="zh-CN" altLang="en-US" sz="2800" b="1" dirty="0">
                <a:latin typeface="Times New Roman" panose="02020603050405020304" pitchFamily="18" charset="0"/>
              </a:rPr>
              <a:t>晶体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和</a:t>
            </a:r>
            <a:r>
              <a:rPr lang="zh-CN" altLang="en-US" sz="2800" b="1" dirty="0">
                <a:latin typeface="Times New Roman" panose="02020603050405020304" pitchFamily="18" charset="0"/>
              </a:rPr>
              <a:t>非晶体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。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utoUpdateAnimBg="0"/>
      <p:bldP spid="18438" grpId="0" autoUpdateAnimBg="0"/>
      <p:bldP spid="1843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3124200" y="1828801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晶    体</a:t>
            </a:r>
            <a:endParaRPr lang="zh-CN" altLang="en-US" sz="28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1726794" y="2057400"/>
            <a:ext cx="109260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ea typeface="华文新魏" panose="02010800040101010101" pitchFamily="2" charset="-122"/>
              </a:rPr>
              <a:t>固 体的分类</a:t>
            </a:r>
            <a:endParaRPr lang="zh-CN" altLang="en-US" sz="3200" b="1">
              <a:solidFill>
                <a:srgbClr val="FF0000"/>
              </a:solidFill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124200" y="4129088"/>
            <a:ext cx="1676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非晶体</a:t>
            </a:r>
            <a:endParaRPr lang="zh-CN" altLang="en-US" sz="28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4572000" y="1965325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_GB2312" pitchFamily="49" charset="-122"/>
              </a:rPr>
              <a:t>晶体熔化的条件：吸热，达到熔点</a:t>
            </a:r>
            <a:endParaRPr lang="zh-CN" altLang="en-US" sz="2400" b="1">
              <a:ea typeface="楷体_GB2312" pitchFamily="49" charset="-122"/>
            </a:endParaRP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4572000" y="2651126"/>
            <a:ext cx="5562600" cy="829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_GB2312" pitchFamily="49" charset="-122"/>
              </a:rPr>
              <a:t>常见的晶体：海波、冰、食盐、奈、石英、各种金属等</a:t>
            </a:r>
            <a:endParaRPr lang="zh-CN" altLang="en-US" sz="2400" b="1">
              <a:ea typeface="楷体_GB2312" pitchFamily="49" charset="-122"/>
            </a:endParaRP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4648200" y="4251325"/>
            <a:ext cx="4256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_GB2312" pitchFamily="49" charset="-122"/>
              </a:rPr>
              <a:t>非晶体熔化的条件：吸热</a:t>
            </a:r>
            <a:endParaRPr lang="zh-CN" altLang="en-US" sz="2400" b="1">
              <a:ea typeface="楷体_GB2312" pitchFamily="49" charset="-122"/>
            </a:endParaRPr>
          </a:p>
        </p:txBody>
      </p:sp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4648200" y="4860926"/>
            <a:ext cx="533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_GB2312" pitchFamily="49" charset="-122"/>
              </a:rPr>
              <a:t>常见的非晶体：蜂蜡、松香、沥青、玻璃等</a:t>
            </a:r>
            <a:endParaRPr lang="zh-CN" altLang="en-US" sz="2400" b="1">
              <a:ea typeface="楷体_GB2312" pitchFamily="49" charset="-122"/>
            </a:endParaRPr>
          </a:p>
        </p:txBody>
      </p:sp>
      <p:sp>
        <p:nvSpPr>
          <p:cNvPr id="98313" name="AutoShape 9"/>
          <p:cNvSpPr/>
          <p:nvPr/>
        </p:nvSpPr>
        <p:spPr bwMode="auto">
          <a:xfrm>
            <a:off x="3048000" y="2133600"/>
            <a:ext cx="76200" cy="2286000"/>
          </a:xfrm>
          <a:prstGeom prst="leftBrace">
            <a:avLst>
              <a:gd name="adj1" fmla="val 250000"/>
              <a:gd name="adj2" fmla="val 50000"/>
            </a:avLst>
          </a:prstGeom>
          <a:noFill/>
          <a:ln w="317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4572000" y="1355725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_GB2312" pitchFamily="49" charset="-122"/>
              </a:rPr>
              <a:t>有固定熔点的固体。</a:t>
            </a:r>
            <a:endParaRPr lang="zh-CN" altLang="en-US" sz="2400" b="1">
              <a:ea typeface="楷体_GB2312" pitchFamily="49" charset="-122"/>
            </a:endParaRPr>
          </a:p>
        </p:txBody>
      </p:sp>
      <p:sp>
        <p:nvSpPr>
          <p:cNvPr id="98315" name="AutoShape 11"/>
          <p:cNvSpPr/>
          <p:nvPr/>
        </p:nvSpPr>
        <p:spPr bwMode="auto">
          <a:xfrm>
            <a:off x="4419600" y="1524000"/>
            <a:ext cx="152400" cy="1219200"/>
          </a:xfrm>
          <a:prstGeom prst="leftBrace">
            <a:avLst>
              <a:gd name="adj1" fmla="val 66667"/>
              <a:gd name="adj2" fmla="val 50000"/>
            </a:avLst>
          </a:prstGeom>
          <a:noFill/>
          <a:ln w="317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8316" name="AutoShape 12"/>
          <p:cNvSpPr/>
          <p:nvPr/>
        </p:nvSpPr>
        <p:spPr bwMode="auto">
          <a:xfrm>
            <a:off x="4495800" y="3810000"/>
            <a:ext cx="152400" cy="1219200"/>
          </a:xfrm>
          <a:prstGeom prst="leftBrace">
            <a:avLst>
              <a:gd name="adj1" fmla="val 66667"/>
              <a:gd name="adj2" fmla="val 50000"/>
            </a:avLst>
          </a:prstGeom>
          <a:noFill/>
          <a:ln w="317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4648200" y="3641725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_GB2312" pitchFamily="49" charset="-122"/>
              </a:rPr>
              <a:t>没有固定熔点的固体。</a:t>
            </a:r>
            <a:endParaRPr lang="zh-CN" altLang="en-US" sz="2400" b="1">
              <a:ea typeface="楷体_GB2312" pitchFamily="49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/>
      <p:bldP spid="98308" grpId="0"/>
      <p:bldP spid="98309" grpId="0"/>
      <p:bldP spid="98310" grpId="0" bldLvl="0" animBg="1"/>
      <p:bldP spid="98311" grpId="0"/>
      <p:bldP spid="98312" grpId="0"/>
      <p:bldP spid="98313" grpId="0" animBg="1"/>
      <p:bldP spid="98314" grpId="0"/>
      <p:bldP spid="98315" grpId="0" animBg="1"/>
      <p:bldP spid="98316" grpId="0" animBg="1"/>
      <p:bldP spid="983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flake1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1170377">
            <a:off x="4419209" y="2814041"/>
            <a:ext cx="326696" cy="379300"/>
          </a:xfrm>
          <a:prstGeom prst="rect">
            <a:avLst/>
          </a:prstGeom>
        </p:spPr>
      </p:pic>
      <p:pic>
        <p:nvPicPr>
          <p:cNvPr id="17" name="Picture 16" descr="flak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170377">
            <a:off x="326436" y="3499673"/>
            <a:ext cx="440273" cy="511165"/>
          </a:xfrm>
          <a:prstGeom prst="rect">
            <a:avLst/>
          </a:prstGeom>
        </p:spPr>
      </p:pic>
      <p:pic>
        <p:nvPicPr>
          <p:cNvPr id="20" name="Picture 19" descr="flake5.png"/>
          <p:cNvPicPr/>
          <p:nvPr/>
        </p:nvPicPr>
        <p:blipFill>
          <a:blip r:embed="rId3" cstate="print"/>
          <a:stretch>
            <a:fillRect/>
          </a:stretch>
        </p:blipFill>
        <p:spPr>
          <a:xfrm rot="1019252">
            <a:off x="2739122" y="513698"/>
            <a:ext cx="790733" cy="918055"/>
          </a:xfrm>
          <a:prstGeom prst="rect">
            <a:avLst/>
          </a:prstGeom>
          <a:effectLst/>
        </p:spPr>
      </p:pic>
      <p:sp>
        <p:nvSpPr>
          <p:cNvPr id="22" name="TextBox 21"/>
          <p:cNvSpPr txBox="1"/>
          <p:nvPr/>
        </p:nvSpPr>
        <p:spPr>
          <a:xfrm>
            <a:off x="551384" y="818710"/>
            <a:ext cx="11161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学</a:t>
            </a:r>
            <a:r>
              <a:rPr lang="zh-CN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习目标：</a:t>
            </a:r>
            <a:endParaRPr lang="zh-CN" altLang="zh-CN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通过探究固体熔化时温度变化的规律，会表述晶体和非晶体熔化时的不同特点，能说出常见物质的熔点和凝固点。</a:t>
            </a:r>
            <a:endParaRPr lang="zh-CN" altLang="zh-CN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    2.</a:t>
            </a:r>
            <a:r>
              <a:rPr lang="zh-CN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通过列举生活中的事例，能识别生活中的熔化和凝固现象及对熔化吸热和凝固放热的应用。</a:t>
            </a:r>
            <a:endParaRPr lang="zh-CN" altLang="zh-CN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    3.</a:t>
            </a:r>
            <a:r>
              <a:rPr lang="zh-CN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通过探究活动，感知用图像法研究物理量变化的特点</a:t>
            </a:r>
            <a:r>
              <a:rPr lang="zh-CN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zh-CN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344 0.01942 C 1.03941 0.00786 0.99878 -0.01272 0.946 -0.00162 C 0.8934 0.00971 0.83055 0.07585 0.75764 0.08695 C 0.68489 0.09806 0.59948 0.04995 0.50868 0.06498 C 0.41753 0.08002 0.29323 0.16235 0.21111 0.17645 C 0.12934 0.19056 0.04913 0.15402 0.01649 0.14963 " pathEditMode="fixed" rAng="0" ptsTypes="aaaaaa">
                                      <p:cBhvr>
                                        <p:cTn id="6" dur="12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8" y="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6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6" presetClass="emp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6000" fill="hold"/>
                                        <p:tgtEl>
                                          <p:spTgt spid="16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0" presetClass="pat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1.11354 0.0518 C 1.07795 0.06267 1.03489 0.0821 0.97951 0.07146 C 0.92395 0.06082 0.85764 -0.00023 0.78107 -0.01064 C 0.70399 -0.02105 0.61441 0.02359 0.5184 0.00971 C 0.42257 -0.00416 0.29132 -0.08048 0.20503 -0.09366 C 0.11857 -0.10662 0.03472 -0.07285 3.61111E-6 -0.06869 " pathEditMode="fixed" rAng="0" ptsTypes="aaaaaa">
                                      <p:cBhvr>
                                        <p:cTn id="12" dur="13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7" y="-6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Rot by="-21600000">
                                      <p:cBhvr>
                                        <p:cTn id="14" dur="1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" presetClass="emph" presetSubtype="0" accel="50000" decel="50000" autoRev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Scale>
                                      <p:cBhvr>
                                        <p:cTn id="16" dur="6500" fill="hold"/>
                                        <p:tgtEl>
                                          <p:spTgt spid="17"/>
                                        </p:tgtEl>
                                      </p:cBhvr>
                                      <p:by x="4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Motion origin="layout" path="M 2.77778E-6 -5.55042E-7 C 0.10799 0.02174 0.21649 0.04371 0.30885 0.08742 C 0.40139 0.13113 0.50521 0.19149 0.55521 0.26249 C 0.60521 0.33348 0.62621 0.43501 0.60903 0.51295 C 0.59167 0.59089 0.55104 0.68848 0.45069 0.72965 C 0.35017 0.77081 0.12656 0.77544 0.00573 0.75948 C -0.11493 0.74352 -0.19392 0.68871 -0.27309 0.63413 " pathEditMode="relative" ptsTypes="aaaaaaA">
                                      <p:cBhvr>
                                        <p:cTn id="23" dur="50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/>
          <p:nvPr/>
        </p:nvGrpSpPr>
        <p:grpSpPr bwMode="auto">
          <a:xfrm>
            <a:off x="2855914" y="2205039"/>
            <a:ext cx="5413693" cy="2959417"/>
            <a:chOff x="0" y="0"/>
            <a:chExt cx="8525" cy="4661"/>
          </a:xfrm>
        </p:grpSpPr>
        <p:grpSp>
          <p:nvGrpSpPr>
            <p:cNvPr id="17412" name="Group 3"/>
            <p:cNvGrpSpPr/>
            <p:nvPr/>
          </p:nvGrpSpPr>
          <p:grpSpPr bwMode="auto">
            <a:xfrm>
              <a:off x="0" y="0"/>
              <a:ext cx="6122" cy="4458"/>
              <a:chOff x="0" y="0"/>
              <a:chExt cx="6122" cy="4458"/>
            </a:xfrm>
          </p:grpSpPr>
          <p:sp>
            <p:nvSpPr>
              <p:cNvPr id="17415" name="Text Box 4"/>
              <p:cNvSpPr txBox="1">
                <a:spLocks noChangeArrowheads="1"/>
              </p:cNvSpPr>
              <p:nvPr/>
            </p:nvSpPr>
            <p:spPr bwMode="auto">
              <a:xfrm>
                <a:off x="4194" y="1171"/>
                <a:ext cx="568" cy="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400" b="1">
                    <a:latin typeface="Times New Roman" panose="02020603050405020304" pitchFamily="18" charset="0"/>
                  </a:rPr>
                  <a:t>甲</a:t>
                </a:r>
                <a:endParaRPr lang="zh-CN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6" name="Text Box 5"/>
              <p:cNvSpPr txBox="1">
                <a:spLocks noChangeArrowheads="1"/>
              </p:cNvSpPr>
              <p:nvPr/>
            </p:nvSpPr>
            <p:spPr bwMode="auto">
              <a:xfrm>
                <a:off x="5442" y="2303"/>
                <a:ext cx="567" cy="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400">
                    <a:latin typeface="Times New Roman" panose="02020603050405020304" pitchFamily="18" charset="0"/>
                  </a:rPr>
                  <a:t>乙</a:t>
                </a:r>
                <a:endParaRPr lang="zh-CN" altLang="en-US" sz="240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7417" name="Group 6"/>
              <p:cNvGrpSpPr/>
              <p:nvPr/>
            </p:nvGrpSpPr>
            <p:grpSpPr bwMode="auto">
              <a:xfrm>
                <a:off x="0" y="0"/>
                <a:ext cx="6122" cy="4458"/>
                <a:chOff x="0" y="0"/>
                <a:chExt cx="6122" cy="4458"/>
              </a:xfrm>
            </p:grpSpPr>
            <p:sp>
              <p:nvSpPr>
                <p:cNvPr id="17418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042" y="4426"/>
                  <a:ext cx="4080" cy="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419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2042" y="943"/>
                  <a:ext cx="0" cy="348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7420" name="Group 9"/>
                <p:cNvGrpSpPr/>
                <p:nvPr/>
              </p:nvGrpSpPr>
              <p:grpSpPr bwMode="auto">
                <a:xfrm>
                  <a:off x="0" y="0"/>
                  <a:ext cx="5557" cy="4458"/>
                  <a:chOff x="0" y="0"/>
                  <a:chExt cx="5557" cy="4458"/>
                </a:xfrm>
              </p:grpSpPr>
              <p:sp>
                <p:nvSpPr>
                  <p:cNvPr id="17421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2947" y="3381"/>
                    <a:ext cx="134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422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87" y="2393"/>
                    <a:ext cx="1270" cy="98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7423" name="Group 12"/>
                  <p:cNvGrpSpPr/>
                  <p:nvPr/>
                </p:nvGrpSpPr>
                <p:grpSpPr bwMode="auto">
                  <a:xfrm>
                    <a:off x="0" y="0"/>
                    <a:ext cx="4878" cy="4458"/>
                    <a:chOff x="0" y="0"/>
                    <a:chExt cx="4878" cy="4458"/>
                  </a:xfrm>
                </p:grpSpPr>
                <p:sp>
                  <p:nvSpPr>
                    <p:cNvPr id="17424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40" y="3405"/>
                      <a:ext cx="908" cy="102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7425" name="Arc 14"/>
                    <p:cNvSpPr/>
                    <p:nvPr/>
                  </p:nvSpPr>
                  <p:spPr bwMode="auto">
                    <a:xfrm flipV="1">
                      <a:off x="0" y="0"/>
                      <a:ext cx="4878" cy="4458"/>
                    </a:xfrm>
                    <a:custGeom>
                      <a:avLst/>
                      <a:gdLst>
                        <a:gd name="T0" fmla="*/ 26 w 20751"/>
                        <a:gd name="T1" fmla="*/ 0 h 19796"/>
                        <a:gd name="T2" fmla="*/ 63 w 20751"/>
                        <a:gd name="T3" fmla="*/ 36 h 19796"/>
                        <a:gd name="T4" fmla="*/ 0 w 20751"/>
                        <a:gd name="T5" fmla="*/ 51 h 19796"/>
                        <a:gd name="T6" fmla="*/ 0 60000 65536"/>
                        <a:gd name="T7" fmla="*/ 0 60000 65536"/>
                        <a:gd name="T8" fmla="*/ 0 60000 65536"/>
                        <a:gd name="T9" fmla="*/ 0 w 20751"/>
                        <a:gd name="T10" fmla="*/ 0 h 19796"/>
                        <a:gd name="T11" fmla="*/ 20751 w 20751"/>
                        <a:gd name="T12" fmla="*/ 19796 h 1979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0751" h="19796" fill="none" extrusionOk="0">
                          <a:moveTo>
                            <a:pt x="8641" y="0"/>
                          </a:moveTo>
                          <a:cubicBezTo>
                            <a:pt x="14529" y="2570"/>
                            <a:pt x="18966" y="7627"/>
                            <a:pt x="20750" y="13798"/>
                          </a:cubicBezTo>
                        </a:path>
                        <a:path w="20751" h="19796" stroke="0" extrusionOk="0">
                          <a:moveTo>
                            <a:pt x="8641" y="0"/>
                          </a:moveTo>
                          <a:cubicBezTo>
                            <a:pt x="14529" y="2570"/>
                            <a:pt x="18966" y="7627"/>
                            <a:pt x="20750" y="13798"/>
                          </a:cubicBezTo>
                          <a:lnTo>
                            <a:pt x="0" y="19796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eaLnBrk="1" hangingPunct="1"/>
                      <a:endParaRPr lang="zh-CN" altLang="en-US"/>
                    </a:p>
                  </p:txBody>
                </p:sp>
              </p:grpSp>
            </p:grpSp>
          </p:grpSp>
        </p:grpSp>
        <p:sp>
          <p:nvSpPr>
            <p:cNvPr id="17413" name="Text Box 15"/>
            <p:cNvSpPr txBox="1">
              <a:spLocks noChangeArrowheads="1"/>
            </p:cNvSpPr>
            <p:nvPr/>
          </p:nvSpPr>
          <p:spPr bwMode="auto">
            <a:xfrm>
              <a:off x="1474" y="223"/>
              <a:ext cx="2118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b="1"/>
                <a:t>温度（℃）</a:t>
              </a:r>
              <a:endParaRPr lang="zh-CN" altLang="en-US" b="1"/>
            </a:p>
          </p:txBody>
        </p:sp>
        <p:sp>
          <p:nvSpPr>
            <p:cNvPr id="17414" name="Text Box 16"/>
            <p:cNvSpPr txBox="1">
              <a:spLocks noChangeArrowheads="1"/>
            </p:cNvSpPr>
            <p:nvPr/>
          </p:nvSpPr>
          <p:spPr bwMode="auto">
            <a:xfrm>
              <a:off x="6124" y="4079"/>
              <a:ext cx="2401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b="1"/>
                <a:t>时间（min）</a:t>
              </a:r>
              <a:endParaRPr lang="zh-CN" altLang="en-US" b="1"/>
            </a:p>
          </p:txBody>
        </p:sp>
      </p:grpSp>
      <p:sp>
        <p:nvSpPr>
          <p:cNvPr id="17411" name="Text Box 17"/>
          <p:cNvSpPr txBox="1">
            <a:spLocks noChangeArrowheads="1"/>
          </p:cNvSpPr>
          <p:nvPr/>
        </p:nvSpPr>
        <p:spPr bwMode="auto">
          <a:xfrm>
            <a:off x="2208214" y="904867"/>
            <a:ext cx="74183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/>
              <a:t>   1、根据图像判断甲乙固体那个是晶体？哪个是非晶体？是熔化过程，还是凝固过程</a:t>
            </a:r>
            <a:endParaRPr lang="zh-CN" altLang="en-US" sz="28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631950" y="1628776"/>
            <a:ext cx="439094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/>
              <a:t>3、在</a:t>
            </a:r>
            <a:r>
              <a:rPr lang="en-US" altLang="zh-CN" sz="2800" b="1"/>
              <a:t>4</a:t>
            </a:r>
            <a:r>
              <a:rPr lang="zh-CN" altLang="en-US" sz="2800" b="1"/>
              <a:t>8</a:t>
            </a:r>
            <a:r>
              <a:rPr lang="en-US" altLang="zh-CN" sz="2800" b="1"/>
              <a:t>℃</a:t>
            </a:r>
            <a:r>
              <a:rPr lang="zh-CN" altLang="en-US" sz="2800" b="1"/>
              <a:t>以下时，海波处</a:t>
            </a:r>
            <a:endParaRPr lang="zh-CN" altLang="en-US" sz="2800" b="1"/>
          </a:p>
          <a:p>
            <a:pPr eaLnBrk="1" hangingPunct="1"/>
            <a:r>
              <a:rPr lang="zh-CN" altLang="en-US" sz="2800" b="1"/>
              <a:t>什么状态？ </a:t>
            </a:r>
            <a:r>
              <a:rPr lang="en-US" altLang="zh-CN" sz="2800" b="1"/>
              <a:t>4</a:t>
            </a:r>
            <a:r>
              <a:rPr lang="zh-CN" altLang="en-US" sz="2800" b="1"/>
              <a:t>8</a:t>
            </a:r>
            <a:r>
              <a:rPr lang="en-US" altLang="zh-CN" sz="2800" b="1"/>
              <a:t>℃</a:t>
            </a:r>
            <a:r>
              <a:rPr lang="zh-CN" altLang="en-US" sz="2800" b="1"/>
              <a:t>以上呢？</a:t>
            </a:r>
            <a:endParaRPr lang="zh-CN" altLang="en-US" sz="2800" b="1"/>
          </a:p>
          <a:p>
            <a:pPr eaLnBrk="1" hangingPunct="1"/>
            <a:r>
              <a:rPr lang="en-US" altLang="zh-CN" sz="2800" b="1"/>
              <a:t>4</a:t>
            </a:r>
            <a:r>
              <a:rPr lang="zh-CN" altLang="en-US" sz="2800" b="1"/>
              <a:t>8</a:t>
            </a:r>
            <a:r>
              <a:rPr lang="en-US" altLang="zh-CN" sz="2800" b="1"/>
              <a:t>℃</a:t>
            </a:r>
            <a:r>
              <a:rPr lang="zh-CN" altLang="en-US" sz="2800" b="1"/>
              <a:t>呢？</a:t>
            </a:r>
            <a:endParaRPr lang="zh-CN" altLang="en-US" sz="2800" b="1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016501" y="1054100"/>
            <a:ext cx="9444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</a:rPr>
              <a:t>4</a:t>
            </a:r>
            <a:r>
              <a:rPr lang="zh-CN" altLang="en-US" sz="2800" b="1">
                <a:solidFill>
                  <a:srgbClr val="FF0000"/>
                </a:solidFill>
              </a:rPr>
              <a:t>8</a:t>
            </a:r>
            <a:r>
              <a:rPr lang="en-US" altLang="zh-CN" sz="2800" b="1">
                <a:solidFill>
                  <a:srgbClr val="FF0000"/>
                </a:solidFill>
              </a:rPr>
              <a:t>℃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498600" y="2924176"/>
            <a:ext cx="2380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</a:rPr>
              <a:t>4</a:t>
            </a:r>
            <a:r>
              <a:rPr lang="zh-CN" altLang="en-US" sz="2400" b="1">
                <a:solidFill>
                  <a:srgbClr val="FF0000"/>
                </a:solidFill>
              </a:rPr>
              <a:t>8</a:t>
            </a:r>
            <a:r>
              <a:rPr lang="en-US" altLang="zh-CN" sz="2400" b="1">
                <a:solidFill>
                  <a:srgbClr val="FF0000"/>
                </a:solidFill>
              </a:rPr>
              <a:t>℃</a:t>
            </a:r>
            <a:r>
              <a:rPr lang="zh-CN" altLang="en-US" sz="2400" b="1">
                <a:solidFill>
                  <a:srgbClr val="FF0000"/>
                </a:solidFill>
              </a:rPr>
              <a:t>以下---固态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937000" y="2924176"/>
            <a:ext cx="2380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</a:rPr>
              <a:t>4</a:t>
            </a:r>
            <a:r>
              <a:rPr lang="zh-CN" altLang="en-US" sz="2400" b="1">
                <a:solidFill>
                  <a:srgbClr val="FF0000"/>
                </a:solidFill>
              </a:rPr>
              <a:t>8</a:t>
            </a:r>
            <a:r>
              <a:rPr lang="en-US" altLang="zh-CN" sz="2400" b="1">
                <a:solidFill>
                  <a:srgbClr val="FF0000"/>
                </a:solidFill>
              </a:rPr>
              <a:t>℃</a:t>
            </a:r>
            <a:r>
              <a:rPr lang="zh-CN" altLang="en-US" sz="2400" b="1">
                <a:solidFill>
                  <a:srgbClr val="FF0000"/>
                </a:solidFill>
              </a:rPr>
              <a:t>以上---液态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631951" y="3429001"/>
            <a:ext cx="8208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</a:rPr>
              <a:t>4</a:t>
            </a:r>
            <a:r>
              <a:rPr lang="zh-CN" altLang="en-US" sz="2400" b="1">
                <a:solidFill>
                  <a:srgbClr val="FF0000"/>
                </a:solidFill>
              </a:rPr>
              <a:t>8</a:t>
            </a:r>
            <a:r>
              <a:rPr lang="en-US" altLang="zh-CN" sz="2400" b="1">
                <a:solidFill>
                  <a:srgbClr val="FF0000"/>
                </a:solidFill>
              </a:rPr>
              <a:t>℃</a:t>
            </a:r>
            <a:r>
              <a:rPr lang="zh-CN" altLang="en-US" sz="2400" b="1">
                <a:solidFill>
                  <a:srgbClr val="FF0000"/>
                </a:solidFill>
              </a:rPr>
              <a:t>，可以是固态，也可以液态，</a:t>
            </a:r>
            <a:endParaRPr lang="zh-CN" altLang="en-US" sz="2400" b="1">
              <a:solidFill>
                <a:srgbClr val="FF0000"/>
              </a:solidFill>
            </a:endParaRPr>
          </a:p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还可以是固态、液态共存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847851" y="4797426"/>
            <a:ext cx="84613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/>
              <a:t>结论：晶体在熔点以下是固态，熔点以上是液态，</a:t>
            </a:r>
            <a:endParaRPr lang="zh-CN" altLang="en-US" sz="2800" b="1"/>
          </a:p>
          <a:p>
            <a:pPr eaLnBrk="1" hangingPunct="1"/>
            <a:r>
              <a:rPr lang="zh-CN" altLang="en-US" sz="2800" b="1"/>
              <a:t>在熔点可以是固态，可以是液态，还可以是固液共存</a:t>
            </a:r>
            <a:endParaRPr lang="zh-CN" altLang="en-US" sz="2800" b="1"/>
          </a:p>
        </p:txBody>
      </p:sp>
      <p:grpSp>
        <p:nvGrpSpPr>
          <p:cNvPr id="18440" name="Group 8"/>
          <p:cNvGrpSpPr/>
          <p:nvPr/>
        </p:nvGrpSpPr>
        <p:grpSpPr bwMode="auto">
          <a:xfrm>
            <a:off x="6167439" y="476251"/>
            <a:ext cx="4175125" cy="4058919"/>
            <a:chOff x="0" y="0"/>
            <a:chExt cx="6574" cy="6393"/>
          </a:xfrm>
        </p:grpSpPr>
        <p:grpSp>
          <p:nvGrpSpPr>
            <p:cNvPr id="18442" name="Group 9"/>
            <p:cNvGrpSpPr/>
            <p:nvPr/>
          </p:nvGrpSpPr>
          <p:grpSpPr bwMode="auto">
            <a:xfrm>
              <a:off x="0" y="0"/>
              <a:ext cx="6574" cy="6393"/>
              <a:chOff x="0" y="0"/>
              <a:chExt cx="2631" cy="2559"/>
            </a:xfrm>
          </p:grpSpPr>
          <p:grpSp>
            <p:nvGrpSpPr>
              <p:cNvPr id="18448" name="Group 10"/>
              <p:cNvGrpSpPr/>
              <p:nvPr/>
            </p:nvGrpSpPr>
            <p:grpSpPr bwMode="auto">
              <a:xfrm>
                <a:off x="318" y="0"/>
                <a:ext cx="2313" cy="2314"/>
                <a:chOff x="0" y="0"/>
                <a:chExt cx="3084" cy="3085"/>
              </a:xfrm>
            </p:grpSpPr>
            <p:sp>
              <p:nvSpPr>
                <p:cNvPr id="18463" name="Line 11"/>
                <p:cNvSpPr>
                  <a:spLocks noChangeShapeType="1"/>
                </p:cNvSpPr>
                <p:nvPr/>
              </p:nvSpPr>
              <p:spPr bwMode="auto">
                <a:xfrm rot="10800000">
                  <a:off x="0" y="0"/>
                  <a:ext cx="0" cy="3085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64" name="Line 12"/>
                <p:cNvSpPr>
                  <a:spLocks noChangeShapeType="1"/>
                </p:cNvSpPr>
                <p:nvPr/>
              </p:nvSpPr>
              <p:spPr bwMode="auto">
                <a:xfrm>
                  <a:off x="0" y="3085"/>
                  <a:ext cx="308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65" name="Line 13"/>
                <p:cNvSpPr>
                  <a:spLocks noChangeShapeType="1"/>
                </p:cNvSpPr>
                <p:nvPr/>
              </p:nvSpPr>
              <p:spPr bwMode="auto">
                <a:xfrm>
                  <a:off x="181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66" name="Line 14"/>
                <p:cNvSpPr>
                  <a:spLocks noChangeShapeType="1"/>
                </p:cNvSpPr>
                <p:nvPr/>
              </p:nvSpPr>
              <p:spPr bwMode="auto">
                <a:xfrm>
                  <a:off x="363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67" name="Line 15"/>
                <p:cNvSpPr>
                  <a:spLocks noChangeShapeType="1"/>
                </p:cNvSpPr>
                <p:nvPr/>
              </p:nvSpPr>
              <p:spPr bwMode="auto">
                <a:xfrm>
                  <a:off x="544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68" name="Line 16"/>
                <p:cNvSpPr>
                  <a:spLocks noChangeShapeType="1"/>
                </p:cNvSpPr>
                <p:nvPr/>
              </p:nvSpPr>
              <p:spPr bwMode="auto">
                <a:xfrm>
                  <a:off x="726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69" name="Line 17"/>
                <p:cNvSpPr>
                  <a:spLocks noChangeShapeType="1"/>
                </p:cNvSpPr>
                <p:nvPr/>
              </p:nvSpPr>
              <p:spPr bwMode="auto">
                <a:xfrm>
                  <a:off x="907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70" name="Line 18"/>
                <p:cNvSpPr>
                  <a:spLocks noChangeShapeType="1"/>
                </p:cNvSpPr>
                <p:nvPr/>
              </p:nvSpPr>
              <p:spPr bwMode="auto">
                <a:xfrm>
                  <a:off x="1088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71" name="Line 19"/>
                <p:cNvSpPr>
                  <a:spLocks noChangeShapeType="1"/>
                </p:cNvSpPr>
                <p:nvPr/>
              </p:nvSpPr>
              <p:spPr bwMode="auto">
                <a:xfrm>
                  <a:off x="1270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72" name="Line 20"/>
                <p:cNvSpPr>
                  <a:spLocks noChangeShapeType="1"/>
                </p:cNvSpPr>
                <p:nvPr/>
              </p:nvSpPr>
              <p:spPr bwMode="auto">
                <a:xfrm>
                  <a:off x="1451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73" name="Line 21"/>
                <p:cNvSpPr>
                  <a:spLocks noChangeShapeType="1"/>
                </p:cNvSpPr>
                <p:nvPr/>
              </p:nvSpPr>
              <p:spPr bwMode="auto">
                <a:xfrm>
                  <a:off x="1633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74" name="Line 22"/>
                <p:cNvSpPr>
                  <a:spLocks noChangeShapeType="1"/>
                </p:cNvSpPr>
                <p:nvPr/>
              </p:nvSpPr>
              <p:spPr bwMode="auto">
                <a:xfrm>
                  <a:off x="1814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75" name="Line 23"/>
                <p:cNvSpPr>
                  <a:spLocks noChangeShapeType="1"/>
                </p:cNvSpPr>
                <p:nvPr/>
              </p:nvSpPr>
              <p:spPr bwMode="auto">
                <a:xfrm>
                  <a:off x="1996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76" name="Line 24"/>
                <p:cNvSpPr>
                  <a:spLocks noChangeShapeType="1"/>
                </p:cNvSpPr>
                <p:nvPr/>
              </p:nvSpPr>
              <p:spPr bwMode="auto">
                <a:xfrm>
                  <a:off x="2177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77" name="Line 25"/>
                <p:cNvSpPr>
                  <a:spLocks noChangeShapeType="1"/>
                </p:cNvSpPr>
                <p:nvPr/>
              </p:nvSpPr>
              <p:spPr bwMode="auto">
                <a:xfrm>
                  <a:off x="2359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78" name="Line 26"/>
                <p:cNvSpPr>
                  <a:spLocks noChangeShapeType="1"/>
                </p:cNvSpPr>
                <p:nvPr/>
              </p:nvSpPr>
              <p:spPr bwMode="auto">
                <a:xfrm>
                  <a:off x="2721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79" name="Line 27"/>
                <p:cNvSpPr>
                  <a:spLocks noChangeShapeType="1"/>
                </p:cNvSpPr>
                <p:nvPr/>
              </p:nvSpPr>
              <p:spPr bwMode="auto">
                <a:xfrm>
                  <a:off x="2540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80" name="Line 28"/>
                <p:cNvSpPr>
                  <a:spLocks noChangeShapeType="1"/>
                </p:cNvSpPr>
                <p:nvPr/>
              </p:nvSpPr>
              <p:spPr bwMode="auto">
                <a:xfrm>
                  <a:off x="0" y="2903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81" name="Line 29"/>
                <p:cNvSpPr>
                  <a:spLocks noChangeShapeType="1"/>
                </p:cNvSpPr>
                <p:nvPr/>
              </p:nvSpPr>
              <p:spPr bwMode="auto">
                <a:xfrm>
                  <a:off x="0" y="2722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82" name="Line 30"/>
                <p:cNvSpPr>
                  <a:spLocks noChangeShapeType="1"/>
                </p:cNvSpPr>
                <p:nvPr/>
              </p:nvSpPr>
              <p:spPr bwMode="auto">
                <a:xfrm>
                  <a:off x="0" y="2540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83" name="Line 31"/>
                <p:cNvSpPr>
                  <a:spLocks noChangeShapeType="1"/>
                </p:cNvSpPr>
                <p:nvPr/>
              </p:nvSpPr>
              <p:spPr bwMode="auto">
                <a:xfrm>
                  <a:off x="0" y="2359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84" name="Line 32"/>
                <p:cNvSpPr>
                  <a:spLocks noChangeShapeType="1"/>
                </p:cNvSpPr>
                <p:nvPr/>
              </p:nvSpPr>
              <p:spPr bwMode="auto">
                <a:xfrm>
                  <a:off x="0" y="2178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85" name="Line 33"/>
                <p:cNvSpPr>
                  <a:spLocks noChangeShapeType="1"/>
                </p:cNvSpPr>
                <p:nvPr/>
              </p:nvSpPr>
              <p:spPr bwMode="auto">
                <a:xfrm>
                  <a:off x="0" y="1996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86" name="Line 34"/>
                <p:cNvSpPr>
                  <a:spLocks noChangeShapeType="1"/>
                </p:cNvSpPr>
                <p:nvPr/>
              </p:nvSpPr>
              <p:spPr bwMode="auto">
                <a:xfrm>
                  <a:off x="0" y="1815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87" name="Line 35"/>
                <p:cNvSpPr>
                  <a:spLocks noChangeShapeType="1"/>
                </p:cNvSpPr>
                <p:nvPr/>
              </p:nvSpPr>
              <p:spPr bwMode="auto">
                <a:xfrm>
                  <a:off x="0" y="1633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88" name="Line 36"/>
                <p:cNvSpPr>
                  <a:spLocks noChangeShapeType="1"/>
                </p:cNvSpPr>
                <p:nvPr/>
              </p:nvSpPr>
              <p:spPr bwMode="auto">
                <a:xfrm>
                  <a:off x="0" y="1452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89" name="Line 37"/>
                <p:cNvSpPr>
                  <a:spLocks noChangeShapeType="1"/>
                </p:cNvSpPr>
                <p:nvPr/>
              </p:nvSpPr>
              <p:spPr bwMode="auto">
                <a:xfrm>
                  <a:off x="0" y="1270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90" name="Line 38"/>
                <p:cNvSpPr>
                  <a:spLocks noChangeShapeType="1"/>
                </p:cNvSpPr>
                <p:nvPr/>
              </p:nvSpPr>
              <p:spPr bwMode="auto">
                <a:xfrm>
                  <a:off x="0" y="1089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91" name="Line 39"/>
                <p:cNvSpPr>
                  <a:spLocks noChangeShapeType="1"/>
                </p:cNvSpPr>
                <p:nvPr/>
              </p:nvSpPr>
              <p:spPr bwMode="auto">
                <a:xfrm>
                  <a:off x="0" y="908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92" name="Line 40"/>
                <p:cNvSpPr>
                  <a:spLocks noChangeShapeType="1"/>
                </p:cNvSpPr>
                <p:nvPr/>
              </p:nvSpPr>
              <p:spPr bwMode="auto">
                <a:xfrm>
                  <a:off x="0" y="726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93" name="Line 41"/>
                <p:cNvSpPr>
                  <a:spLocks noChangeShapeType="1"/>
                </p:cNvSpPr>
                <p:nvPr/>
              </p:nvSpPr>
              <p:spPr bwMode="auto">
                <a:xfrm>
                  <a:off x="0" y="363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94" name="Line 42"/>
                <p:cNvSpPr>
                  <a:spLocks noChangeShapeType="1"/>
                </p:cNvSpPr>
                <p:nvPr/>
              </p:nvSpPr>
              <p:spPr bwMode="auto">
                <a:xfrm>
                  <a:off x="0" y="545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8449" name="Text Box 43"/>
              <p:cNvSpPr txBox="1">
                <a:spLocks noChangeArrowheads="1"/>
              </p:cNvSpPr>
              <p:nvPr/>
            </p:nvSpPr>
            <p:spPr bwMode="auto">
              <a:xfrm>
                <a:off x="272" y="30"/>
                <a:ext cx="908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4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温度</a:t>
                </a:r>
                <a:r>
                  <a:rPr lang="en-US" altLang="zh-CN" sz="24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/℃</a:t>
                </a:r>
                <a:endParaRPr lang="en-US" altLang="zh-CN" sz="2400">
                  <a:solidFill>
                    <a:srgbClr val="0000CC"/>
                  </a:solidFill>
                  <a:ea typeface="隶书" panose="02010509060101010101" pitchFamily="49" charset="-122"/>
                </a:endParaRPr>
              </a:p>
            </p:txBody>
          </p:sp>
          <p:sp>
            <p:nvSpPr>
              <p:cNvPr id="18450" name="Text Box 44"/>
              <p:cNvSpPr txBox="1">
                <a:spLocks noChangeArrowheads="1"/>
              </p:cNvSpPr>
              <p:nvPr/>
            </p:nvSpPr>
            <p:spPr bwMode="auto">
              <a:xfrm rot="5400000">
                <a:off x="1996" y="1919"/>
                <a:ext cx="95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4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时间</a:t>
                </a:r>
                <a:r>
                  <a:rPr lang="en-US" altLang="zh-CN" sz="24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/</a:t>
                </a:r>
                <a:r>
                  <a:rPr lang="zh-CN" altLang="en-US" sz="24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分</a:t>
                </a:r>
                <a:endParaRPr lang="zh-CN" altLang="en-US" sz="2400">
                  <a:solidFill>
                    <a:srgbClr val="0000CC"/>
                  </a:solidFill>
                  <a:ea typeface="隶书" panose="02010509060101010101" pitchFamily="49" charset="-122"/>
                </a:endParaRPr>
              </a:p>
            </p:txBody>
          </p:sp>
          <p:sp>
            <p:nvSpPr>
              <p:cNvPr id="18451" name="Text Box 45"/>
              <p:cNvSpPr txBox="1">
                <a:spLocks noChangeArrowheads="1"/>
              </p:cNvSpPr>
              <p:nvPr/>
            </p:nvSpPr>
            <p:spPr bwMode="auto">
              <a:xfrm>
                <a:off x="227" y="2268"/>
                <a:ext cx="227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>
                    <a:solidFill>
                      <a:srgbClr val="0000CC"/>
                    </a:solidFill>
                  </a:rPr>
                  <a:t>0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8452" name="Text Box 46"/>
              <p:cNvSpPr txBox="1">
                <a:spLocks noChangeArrowheads="1"/>
              </p:cNvSpPr>
              <p:nvPr/>
            </p:nvSpPr>
            <p:spPr bwMode="auto">
              <a:xfrm>
                <a:off x="499" y="2268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400" b="1">
                    <a:solidFill>
                      <a:srgbClr val="0000CC"/>
                    </a:solidFill>
                  </a:rPr>
                  <a:t>1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8453" name="Text Box 47"/>
              <p:cNvSpPr txBox="1">
                <a:spLocks noChangeArrowheads="1"/>
              </p:cNvSpPr>
              <p:nvPr/>
            </p:nvSpPr>
            <p:spPr bwMode="auto">
              <a:xfrm>
                <a:off x="771" y="2268"/>
                <a:ext cx="27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400" b="1">
                    <a:solidFill>
                      <a:srgbClr val="0000CC"/>
                    </a:solidFill>
                  </a:rPr>
                  <a:t>2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8454" name="Text Box 48"/>
              <p:cNvSpPr txBox="1">
                <a:spLocks noChangeArrowheads="1"/>
              </p:cNvSpPr>
              <p:nvPr/>
            </p:nvSpPr>
            <p:spPr bwMode="auto">
              <a:xfrm>
                <a:off x="1043" y="2268"/>
                <a:ext cx="27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400" b="1">
                    <a:solidFill>
                      <a:srgbClr val="0000CC"/>
                    </a:solidFill>
                  </a:rPr>
                  <a:t>3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8455" name="Text Box 49"/>
              <p:cNvSpPr txBox="1">
                <a:spLocks noChangeArrowheads="1"/>
              </p:cNvSpPr>
              <p:nvPr/>
            </p:nvSpPr>
            <p:spPr bwMode="auto">
              <a:xfrm>
                <a:off x="1316" y="2268"/>
                <a:ext cx="22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400" b="1">
                    <a:solidFill>
                      <a:srgbClr val="0000CC"/>
                    </a:solidFill>
                  </a:rPr>
                  <a:t>4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8456" name="Text Box 50"/>
              <p:cNvSpPr txBox="1">
                <a:spLocks noChangeArrowheads="1"/>
              </p:cNvSpPr>
              <p:nvPr/>
            </p:nvSpPr>
            <p:spPr bwMode="auto">
              <a:xfrm>
                <a:off x="1497" y="2268"/>
                <a:ext cx="54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400" b="1">
                    <a:solidFill>
                      <a:srgbClr val="0000CC"/>
                    </a:solidFill>
                  </a:rPr>
                  <a:t> 5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8457" name="Text Box 51"/>
              <p:cNvSpPr txBox="1">
                <a:spLocks noChangeArrowheads="1"/>
              </p:cNvSpPr>
              <p:nvPr/>
            </p:nvSpPr>
            <p:spPr bwMode="auto">
              <a:xfrm>
                <a:off x="1769" y="2268"/>
                <a:ext cx="408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400" b="1">
                    <a:solidFill>
                      <a:srgbClr val="0000CC"/>
                    </a:solidFill>
                  </a:rPr>
                  <a:t> 6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8458" name="Text Box 52"/>
              <p:cNvSpPr txBox="1">
                <a:spLocks noChangeArrowheads="1"/>
              </p:cNvSpPr>
              <p:nvPr/>
            </p:nvSpPr>
            <p:spPr bwMode="auto">
              <a:xfrm>
                <a:off x="2041" y="2268"/>
                <a:ext cx="45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400" b="1">
                    <a:solidFill>
                      <a:srgbClr val="0000CC"/>
                    </a:solidFill>
                  </a:rPr>
                  <a:t> 7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8459" name="Text Box 53"/>
              <p:cNvSpPr txBox="1">
                <a:spLocks noChangeArrowheads="1"/>
              </p:cNvSpPr>
              <p:nvPr/>
            </p:nvSpPr>
            <p:spPr bwMode="auto">
              <a:xfrm>
                <a:off x="0" y="2178"/>
                <a:ext cx="45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>
                    <a:solidFill>
                      <a:srgbClr val="0000CC"/>
                    </a:solidFill>
                  </a:rPr>
                  <a:t>40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8460" name="Text Box 54"/>
              <p:cNvSpPr txBox="1">
                <a:spLocks noChangeArrowheads="1"/>
              </p:cNvSpPr>
              <p:nvPr/>
            </p:nvSpPr>
            <p:spPr bwMode="auto">
              <a:xfrm>
                <a:off x="0" y="1497"/>
                <a:ext cx="49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>
                    <a:solidFill>
                      <a:srgbClr val="0000CC"/>
                    </a:solidFill>
                  </a:rPr>
                  <a:t>45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8461" name="Text Box 55"/>
              <p:cNvSpPr txBox="1">
                <a:spLocks noChangeArrowheads="1"/>
              </p:cNvSpPr>
              <p:nvPr/>
            </p:nvSpPr>
            <p:spPr bwMode="auto">
              <a:xfrm>
                <a:off x="0" y="817"/>
                <a:ext cx="45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>
                    <a:solidFill>
                      <a:srgbClr val="0000CC"/>
                    </a:solidFill>
                  </a:rPr>
                  <a:t>50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8462" name="Text Box 56"/>
              <p:cNvSpPr txBox="1">
                <a:spLocks noChangeArrowheads="1"/>
              </p:cNvSpPr>
              <p:nvPr/>
            </p:nvSpPr>
            <p:spPr bwMode="auto">
              <a:xfrm>
                <a:off x="0" y="136"/>
                <a:ext cx="45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>
                    <a:solidFill>
                      <a:srgbClr val="0000CC"/>
                    </a:solidFill>
                  </a:rPr>
                  <a:t>55</a:t>
                </a:r>
                <a:endParaRPr lang="en-US" altLang="zh-CN" sz="2400" b="1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18443" name="未知"/>
            <p:cNvSpPr/>
            <p:nvPr/>
          </p:nvSpPr>
          <p:spPr bwMode="auto">
            <a:xfrm>
              <a:off x="795" y="457"/>
              <a:ext cx="4062" cy="5440"/>
            </a:xfrm>
            <a:custGeom>
              <a:avLst/>
              <a:gdLst>
                <a:gd name="T0" fmla="*/ 0 w 1960"/>
                <a:gd name="T1" fmla="*/ 23345 h 2626"/>
                <a:gd name="T2" fmla="*/ 400 w 1960"/>
                <a:gd name="T3" fmla="*/ 21337 h 2626"/>
                <a:gd name="T4" fmla="*/ 1610 w 1960"/>
                <a:gd name="T5" fmla="*/ 17300 h 2626"/>
                <a:gd name="T6" fmla="*/ 2823 w 1960"/>
                <a:gd name="T7" fmla="*/ 14474 h 2626"/>
                <a:gd name="T8" fmla="*/ 4414 w 1960"/>
                <a:gd name="T9" fmla="*/ 11522 h 2626"/>
                <a:gd name="T10" fmla="*/ 6052 w 1960"/>
                <a:gd name="T11" fmla="*/ 11257 h 2626"/>
                <a:gd name="T12" fmla="*/ 7264 w 1960"/>
                <a:gd name="T13" fmla="*/ 11257 h 2626"/>
                <a:gd name="T14" fmla="*/ 13324 w 1960"/>
                <a:gd name="T15" fmla="*/ 11257 h 2626"/>
                <a:gd name="T16" fmla="*/ 14938 w 1960"/>
                <a:gd name="T17" fmla="*/ 10037 h 2626"/>
                <a:gd name="T18" fmla="*/ 16144 w 1960"/>
                <a:gd name="T19" fmla="*/ 6820 h 2626"/>
                <a:gd name="T20" fmla="*/ 17446 w 1960"/>
                <a:gd name="T21" fmla="*/ 0 h 26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60"/>
                <a:gd name="T34" fmla="*/ 0 h 2626"/>
                <a:gd name="T35" fmla="*/ 1960 w 1960"/>
                <a:gd name="T36" fmla="*/ 2626 h 262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60" h="2626">
                  <a:moveTo>
                    <a:pt x="0" y="2626"/>
                  </a:moveTo>
                  <a:cubicBezTo>
                    <a:pt x="7" y="2569"/>
                    <a:pt x="15" y="2513"/>
                    <a:pt x="45" y="2400"/>
                  </a:cubicBezTo>
                  <a:cubicBezTo>
                    <a:pt x="75" y="2287"/>
                    <a:pt x="136" y="2075"/>
                    <a:pt x="181" y="1946"/>
                  </a:cubicBezTo>
                  <a:cubicBezTo>
                    <a:pt x="226" y="1817"/>
                    <a:pt x="264" y="1736"/>
                    <a:pt x="317" y="1628"/>
                  </a:cubicBezTo>
                  <a:cubicBezTo>
                    <a:pt x="370" y="1520"/>
                    <a:pt x="436" y="1356"/>
                    <a:pt x="496" y="1296"/>
                  </a:cubicBezTo>
                  <a:cubicBezTo>
                    <a:pt x="556" y="1236"/>
                    <a:pt x="627" y="1271"/>
                    <a:pt x="680" y="1266"/>
                  </a:cubicBezTo>
                  <a:cubicBezTo>
                    <a:pt x="733" y="1261"/>
                    <a:pt x="680" y="1266"/>
                    <a:pt x="816" y="1266"/>
                  </a:cubicBezTo>
                  <a:cubicBezTo>
                    <a:pt x="952" y="1266"/>
                    <a:pt x="1354" y="1289"/>
                    <a:pt x="1497" y="1266"/>
                  </a:cubicBezTo>
                  <a:cubicBezTo>
                    <a:pt x="1640" y="1243"/>
                    <a:pt x="1625" y="1212"/>
                    <a:pt x="1678" y="1129"/>
                  </a:cubicBezTo>
                  <a:cubicBezTo>
                    <a:pt x="1731" y="1046"/>
                    <a:pt x="1767" y="955"/>
                    <a:pt x="1814" y="767"/>
                  </a:cubicBezTo>
                  <a:cubicBezTo>
                    <a:pt x="1861" y="579"/>
                    <a:pt x="1930" y="160"/>
                    <a:pt x="1960" y="0"/>
                  </a:cubicBezTo>
                </a:path>
              </a:pathLst>
            </a:custGeom>
            <a:noFill/>
            <a:ln w="19050">
              <a:solidFill>
                <a:srgbClr val="0000CC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44" name="Oval 58"/>
            <p:cNvSpPr>
              <a:spLocks noChangeArrowheads="1"/>
            </p:cNvSpPr>
            <p:nvPr/>
          </p:nvSpPr>
          <p:spPr bwMode="auto">
            <a:xfrm>
              <a:off x="797" y="5671"/>
              <a:ext cx="112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45" name="Oval 59"/>
            <p:cNvSpPr>
              <a:spLocks noChangeArrowheads="1"/>
            </p:cNvSpPr>
            <p:nvPr/>
          </p:nvSpPr>
          <p:spPr bwMode="auto">
            <a:xfrm>
              <a:off x="1820" y="3062"/>
              <a:ext cx="112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46" name="Oval 60"/>
            <p:cNvSpPr>
              <a:spLocks noChangeArrowheads="1"/>
            </p:cNvSpPr>
            <p:nvPr/>
          </p:nvSpPr>
          <p:spPr bwMode="auto">
            <a:xfrm>
              <a:off x="3860" y="3062"/>
              <a:ext cx="112" cy="1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447" name="Oval 61"/>
            <p:cNvSpPr>
              <a:spLocks noChangeArrowheads="1"/>
            </p:cNvSpPr>
            <p:nvPr/>
          </p:nvSpPr>
          <p:spPr bwMode="auto">
            <a:xfrm>
              <a:off x="4767" y="341"/>
              <a:ext cx="113" cy="1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8441" name="Text Box 62"/>
          <p:cNvSpPr txBox="1">
            <a:spLocks noChangeArrowheads="1"/>
          </p:cNvSpPr>
          <p:nvPr/>
        </p:nvSpPr>
        <p:spPr bwMode="auto">
          <a:xfrm>
            <a:off x="1631950" y="471479"/>
            <a:ext cx="435247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/>
              <a:t>2、海波的熔化图像如图，</a:t>
            </a:r>
            <a:endParaRPr lang="zh-CN" altLang="en-US" sz="2800" b="1"/>
          </a:p>
          <a:p>
            <a:pPr eaLnBrk="1" hangingPunct="1"/>
            <a:r>
              <a:rPr lang="zh-CN" altLang="en-US" sz="2800" b="1"/>
              <a:t>他的熔点是多少</a:t>
            </a:r>
            <a:endParaRPr lang="zh-CN" altLang="en-US" sz="28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autoUpdateAnimBg="0"/>
      <p:bldP spid="21508" grpId="0" autoUpdateAnimBg="0"/>
      <p:bldP spid="21509" grpId="0" autoUpdateAnimBg="0"/>
      <p:bldP spid="21510" grpId="0" autoUpdateAnimBg="0"/>
      <p:bldP spid="2151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"/>
          <p:cNvGrpSpPr/>
          <p:nvPr/>
        </p:nvGrpSpPr>
        <p:grpSpPr bwMode="auto">
          <a:xfrm>
            <a:off x="2063750" y="692150"/>
            <a:ext cx="8280400" cy="3746500"/>
            <a:chOff x="0" y="0"/>
            <a:chExt cx="5217" cy="3397"/>
          </a:xfrm>
        </p:grpSpPr>
        <p:sp>
          <p:nvSpPr>
            <p:cNvPr id="19462" name="Rectangle 4"/>
            <p:cNvSpPr>
              <a:spLocks noChangeArrowheads="1"/>
            </p:cNvSpPr>
            <p:nvPr/>
          </p:nvSpPr>
          <p:spPr bwMode="auto">
            <a:xfrm>
              <a:off x="4347" y="2989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-272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63" name="Rectangle 5"/>
            <p:cNvSpPr>
              <a:spLocks noChangeArrowheads="1"/>
            </p:cNvSpPr>
            <p:nvPr/>
          </p:nvSpPr>
          <p:spPr bwMode="auto">
            <a:xfrm>
              <a:off x="3479" y="2989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固态氦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64" name="Rectangle 6"/>
            <p:cNvSpPr>
              <a:spLocks noChangeArrowheads="1"/>
            </p:cNvSpPr>
            <p:nvPr/>
          </p:nvSpPr>
          <p:spPr bwMode="auto">
            <a:xfrm>
              <a:off x="2767" y="2989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48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65" name="Rectangle 7"/>
            <p:cNvSpPr>
              <a:spLocks noChangeArrowheads="1"/>
            </p:cNvSpPr>
            <p:nvPr/>
          </p:nvSpPr>
          <p:spPr bwMode="auto">
            <a:xfrm>
              <a:off x="1815" y="2989"/>
              <a:ext cx="952" cy="40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 u="sng">
                  <a:solidFill>
                    <a:srgbClr val="0000FF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硫代硫酸钠</a:t>
              </a:r>
              <a:endParaRPr lang="zh-CN" altLang="en-US" sz="2000" b="1" u="sng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66" name="Rectangle 8"/>
            <p:cNvSpPr>
              <a:spLocks noChangeArrowheads="1"/>
            </p:cNvSpPr>
            <p:nvPr/>
          </p:nvSpPr>
          <p:spPr bwMode="auto">
            <a:xfrm>
              <a:off x="870" y="2989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1083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67" name="Rectangle 9"/>
            <p:cNvSpPr>
              <a:spLocks noChangeArrowheads="1"/>
            </p:cNvSpPr>
            <p:nvPr/>
          </p:nvSpPr>
          <p:spPr bwMode="auto">
            <a:xfrm>
              <a:off x="0" y="2989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铜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68" name="Rectangle 10"/>
            <p:cNvSpPr>
              <a:spLocks noChangeArrowheads="1"/>
            </p:cNvSpPr>
            <p:nvPr/>
          </p:nvSpPr>
          <p:spPr bwMode="auto">
            <a:xfrm>
              <a:off x="4347" y="2581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-259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69" name="Rectangle 11"/>
            <p:cNvSpPr>
              <a:spLocks noChangeArrowheads="1"/>
            </p:cNvSpPr>
            <p:nvPr/>
          </p:nvSpPr>
          <p:spPr bwMode="auto">
            <a:xfrm>
              <a:off x="3479" y="2581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固态氢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70" name="Rectangle 12"/>
            <p:cNvSpPr>
              <a:spLocks noChangeArrowheads="1"/>
            </p:cNvSpPr>
            <p:nvPr/>
          </p:nvSpPr>
          <p:spPr bwMode="auto">
            <a:xfrm>
              <a:off x="2767" y="2581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232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71" name="Rectangle 13"/>
            <p:cNvSpPr>
              <a:spLocks noChangeArrowheads="1"/>
            </p:cNvSpPr>
            <p:nvPr/>
          </p:nvSpPr>
          <p:spPr bwMode="auto">
            <a:xfrm>
              <a:off x="1815" y="2581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锡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72" name="Rectangle 14"/>
            <p:cNvSpPr>
              <a:spLocks noChangeArrowheads="1"/>
            </p:cNvSpPr>
            <p:nvPr/>
          </p:nvSpPr>
          <p:spPr bwMode="auto">
            <a:xfrm>
              <a:off x="870" y="2581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1200</a:t>
              </a: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左右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73" name="Rectangle 15"/>
            <p:cNvSpPr>
              <a:spLocks noChangeArrowheads="1"/>
            </p:cNvSpPr>
            <p:nvPr/>
          </p:nvSpPr>
          <p:spPr bwMode="auto">
            <a:xfrm>
              <a:off x="0" y="2581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各种铸铁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74" name="Rectangle 16"/>
            <p:cNvSpPr>
              <a:spLocks noChangeArrowheads="1"/>
            </p:cNvSpPr>
            <p:nvPr/>
          </p:nvSpPr>
          <p:spPr bwMode="auto">
            <a:xfrm>
              <a:off x="4347" y="2173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-210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75" name="Rectangle 17"/>
            <p:cNvSpPr>
              <a:spLocks noChangeArrowheads="1"/>
            </p:cNvSpPr>
            <p:nvPr/>
          </p:nvSpPr>
          <p:spPr bwMode="auto">
            <a:xfrm>
              <a:off x="3479" y="2173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固态氮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76" name="Rectangle 18"/>
            <p:cNvSpPr>
              <a:spLocks noChangeArrowheads="1"/>
            </p:cNvSpPr>
            <p:nvPr/>
          </p:nvSpPr>
          <p:spPr bwMode="auto">
            <a:xfrm>
              <a:off x="2767" y="2173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327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77" name="Rectangle 19"/>
            <p:cNvSpPr>
              <a:spLocks noChangeArrowheads="1"/>
            </p:cNvSpPr>
            <p:nvPr/>
          </p:nvSpPr>
          <p:spPr bwMode="auto">
            <a:xfrm>
              <a:off x="1815" y="2173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铅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78" name="Rectangle 20"/>
            <p:cNvSpPr>
              <a:spLocks noChangeArrowheads="1"/>
            </p:cNvSpPr>
            <p:nvPr/>
          </p:nvSpPr>
          <p:spPr bwMode="auto">
            <a:xfrm>
              <a:off x="870" y="2173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1300-1400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79" name="Rectangle 21"/>
            <p:cNvSpPr>
              <a:spLocks noChangeArrowheads="1"/>
            </p:cNvSpPr>
            <p:nvPr/>
          </p:nvSpPr>
          <p:spPr bwMode="auto">
            <a:xfrm>
              <a:off x="0" y="2173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各种钢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80" name="Rectangle 22"/>
            <p:cNvSpPr>
              <a:spLocks noChangeArrowheads="1"/>
            </p:cNvSpPr>
            <p:nvPr/>
          </p:nvSpPr>
          <p:spPr bwMode="auto">
            <a:xfrm>
              <a:off x="4347" y="1764"/>
              <a:ext cx="870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-117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81" name="Rectangle 23"/>
            <p:cNvSpPr>
              <a:spLocks noChangeArrowheads="1"/>
            </p:cNvSpPr>
            <p:nvPr/>
          </p:nvSpPr>
          <p:spPr bwMode="auto">
            <a:xfrm>
              <a:off x="3479" y="1764"/>
              <a:ext cx="868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固态酒精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82" name="Rectangle 24"/>
            <p:cNvSpPr>
              <a:spLocks noChangeArrowheads="1"/>
            </p:cNvSpPr>
            <p:nvPr/>
          </p:nvSpPr>
          <p:spPr bwMode="auto">
            <a:xfrm>
              <a:off x="2767" y="1764"/>
              <a:ext cx="712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660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83" name="Rectangle 25"/>
            <p:cNvSpPr>
              <a:spLocks noChangeArrowheads="1"/>
            </p:cNvSpPr>
            <p:nvPr/>
          </p:nvSpPr>
          <p:spPr bwMode="auto">
            <a:xfrm>
              <a:off x="1815" y="1764"/>
              <a:ext cx="952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铝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84" name="Rectangle 26"/>
            <p:cNvSpPr>
              <a:spLocks noChangeArrowheads="1"/>
            </p:cNvSpPr>
            <p:nvPr/>
          </p:nvSpPr>
          <p:spPr bwMode="auto">
            <a:xfrm>
              <a:off x="870" y="1764"/>
              <a:ext cx="945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1535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85" name="Rectangle 27"/>
            <p:cNvSpPr>
              <a:spLocks noChangeArrowheads="1"/>
            </p:cNvSpPr>
            <p:nvPr/>
          </p:nvSpPr>
          <p:spPr bwMode="auto">
            <a:xfrm>
              <a:off x="0" y="1764"/>
              <a:ext cx="870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纯铁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86" name="Rectangle 28"/>
            <p:cNvSpPr>
              <a:spLocks noChangeArrowheads="1"/>
            </p:cNvSpPr>
            <p:nvPr/>
          </p:nvSpPr>
          <p:spPr bwMode="auto">
            <a:xfrm>
              <a:off x="4347" y="1356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-39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87" name="Rectangle 29"/>
            <p:cNvSpPr>
              <a:spLocks noChangeArrowheads="1"/>
            </p:cNvSpPr>
            <p:nvPr/>
          </p:nvSpPr>
          <p:spPr bwMode="auto">
            <a:xfrm>
              <a:off x="3479" y="1356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固态水银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88" name="Rectangle 30"/>
            <p:cNvSpPr>
              <a:spLocks noChangeArrowheads="1"/>
            </p:cNvSpPr>
            <p:nvPr/>
          </p:nvSpPr>
          <p:spPr bwMode="auto">
            <a:xfrm>
              <a:off x="2767" y="1356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962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89" name="Rectangle 31"/>
            <p:cNvSpPr>
              <a:spLocks noChangeArrowheads="1"/>
            </p:cNvSpPr>
            <p:nvPr/>
          </p:nvSpPr>
          <p:spPr bwMode="auto">
            <a:xfrm>
              <a:off x="1815" y="1356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银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90" name="Rectangle 32"/>
            <p:cNvSpPr>
              <a:spLocks noChangeArrowheads="1"/>
            </p:cNvSpPr>
            <p:nvPr/>
          </p:nvSpPr>
          <p:spPr bwMode="auto">
            <a:xfrm>
              <a:off x="870" y="1356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3410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91" name="Rectangle 33"/>
            <p:cNvSpPr>
              <a:spLocks noChangeArrowheads="1"/>
            </p:cNvSpPr>
            <p:nvPr/>
          </p:nvSpPr>
          <p:spPr bwMode="auto">
            <a:xfrm>
              <a:off x="0" y="1356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solidFill>
                    <a:srgbClr val="0000FF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钨</a:t>
              </a:r>
              <a:endParaRPr lang="zh-CN" altLang="en-US" sz="2000" b="1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92" name="Rectangle 34"/>
            <p:cNvSpPr>
              <a:spLocks noChangeArrowheads="1"/>
            </p:cNvSpPr>
            <p:nvPr/>
          </p:nvSpPr>
          <p:spPr bwMode="auto">
            <a:xfrm>
              <a:off x="4347" y="948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93" name="Rectangle 35"/>
            <p:cNvSpPr>
              <a:spLocks noChangeArrowheads="1"/>
            </p:cNvSpPr>
            <p:nvPr/>
          </p:nvSpPr>
          <p:spPr bwMode="auto">
            <a:xfrm>
              <a:off x="3479" y="948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solidFill>
                    <a:srgbClr val="0000FF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冰</a:t>
              </a:r>
              <a:endParaRPr lang="zh-CN" altLang="en-US" sz="2000" b="1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94" name="Rectangle 36"/>
            <p:cNvSpPr>
              <a:spLocks noChangeArrowheads="1"/>
            </p:cNvSpPr>
            <p:nvPr/>
          </p:nvSpPr>
          <p:spPr bwMode="auto">
            <a:xfrm>
              <a:off x="2767" y="948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1064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95" name="Rectangle 37"/>
            <p:cNvSpPr>
              <a:spLocks noChangeArrowheads="1"/>
            </p:cNvSpPr>
            <p:nvPr/>
          </p:nvSpPr>
          <p:spPr bwMode="auto">
            <a:xfrm>
              <a:off x="1815" y="948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金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96" name="Rectangle 38"/>
            <p:cNvSpPr>
              <a:spLocks noChangeArrowheads="1"/>
            </p:cNvSpPr>
            <p:nvPr/>
          </p:nvSpPr>
          <p:spPr bwMode="auto">
            <a:xfrm>
              <a:off x="870" y="948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3550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97" name="Rectangle 39"/>
            <p:cNvSpPr>
              <a:spLocks noChangeArrowheads="1"/>
            </p:cNvSpPr>
            <p:nvPr/>
          </p:nvSpPr>
          <p:spPr bwMode="auto">
            <a:xfrm>
              <a:off x="0" y="948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金刚石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98" name="Rectangle 40"/>
            <p:cNvSpPr>
              <a:spLocks noChangeArrowheads="1"/>
            </p:cNvSpPr>
            <p:nvPr/>
          </p:nvSpPr>
          <p:spPr bwMode="auto">
            <a:xfrm>
              <a:off x="4347" y="540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499" name="Rectangle 41"/>
            <p:cNvSpPr>
              <a:spLocks noChangeArrowheads="1"/>
            </p:cNvSpPr>
            <p:nvPr/>
          </p:nvSpPr>
          <p:spPr bwMode="auto">
            <a:xfrm>
              <a:off x="3479" y="540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00" name="Rectangle 42"/>
            <p:cNvSpPr>
              <a:spLocks noChangeArrowheads="1"/>
            </p:cNvSpPr>
            <p:nvPr/>
          </p:nvSpPr>
          <p:spPr bwMode="auto">
            <a:xfrm>
              <a:off x="2767" y="540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01" name="Rectangle 43"/>
            <p:cNvSpPr>
              <a:spLocks noChangeArrowheads="1"/>
            </p:cNvSpPr>
            <p:nvPr/>
          </p:nvSpPr>
          <p:spPr bwMode="auto">
            <a:xfrm>
              <a:off x="1815" y="540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02" name="Rectangle 44"/>
            <p:cNvSpPr>
              <a:spLocks noChangeArrowheads="1"/>
            </p:cNvSpPr>
            <p:nvPr/>
          </p:nvSpPr>
          <p:spPr bwMode="auto">
            <a:xfrm>
              <a:off x="870" y="540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03" name="Rectangle 45"/>
            <p:cNvSpPr>
              <a:spLocks noChangeArrowheads="1"/>
            </p:cNvSpPr>
            <p:nvPr/>
          </p:nvSpPr>
          <p:spPr bwMode="auto">
            <a:xfrm>
              <a:off x="0" y="540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04" name="Line 46"/>
            <p:cNvSpPr>
              <a:spLocks noChangeShapeType="1"/>
            </p:cNvSpPr>
            <p:nvPr/>
          </p:nvSpPr>
          <p:spPr bwMode="auto">
            <a:xfrm>
              <a:off x="0" y="540"/>
              <a:ext cx="52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05" name="Line 47"/>
            <p:cNvSpPr>
              <a:spLocks noChangeShapeType="1"/>
            </p:cNvSpPr>
            <p:nvPr/>
          </p:nvSpPr>
          <p:spPr bwMode="auto">
            <a:xfrm>
              <a:off x="0" y="948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06" name="Line 48"/>
            <p:cNvSpPr>
              <a:spLocks noChangeShapeType="1"/>
            </p:cNvSpPr>
            <p:nvPr/>
          </p:nvSpPr>
          <p:spPr bwMode="auto">
            <a:xfrm>
              <a:off x="0" y="1356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07" name="Line 49"/>
            <p:cNvSpPr>
              <a:spLocks noChangeShapeType="1"/>
            </p:cNvSpPr>
            <p:nvPr/>
          </p:nvSpPr>
          <p:spPr bwMode="auto">
            <a:xfrm>
              <a:off x="0" y="1764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08" name="Line 50"/>
            <p:cNvSpPr>
              <a:spLocks noChangeShapeType="1"/>
            </p:cNvSpPr>
            <p:nvPr/>
          </p:nvSpPr>
          <p:spPr bwMode="auto">
            <a:xfrm>
              <a:off x="0" y="2173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09" name="Line 51"/>
            <p:cNvSpPr>
              <a:spLocks noChangeShapeType="1"/>
            </p:cNvSpPr>
            <p:nvPr/>
          </p:nvSpPr>
          <p:spPr bwMode="auto">
            <a:xfrm>
              <a:off x="0" y="2581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0" name="Line 52"/>
            <p:cNvSpPr>
              <a:spLocks noChangeShapeType="1"/>
            </p:cNvSpPr>
            <p:nvPr/>
          </p:nvSpPr>
          <p:spPr bwMode="auto">
            <a:xfrm>
              <a:off x="0" y="2989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1" name="Line 53"/>
            <p:cNvSpPr>
              <a:spLocks noChangeShapeType="1"/>
            </p:cNvSpPr>
            <p:nvPr/>
          </p:nvSpPr>
          <p:spPr bwMode="auto">
            <a:xfrm>
              <a:off x="0" y="3397"/>
              <a:ext cx="52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2" name="Line 54"/>
            <p:cNvSpPr>
              <a:spLocks noChangeShapeType="1"/>
            </p:cNvSpPr>
            <p:nvPr/>
          </p:nvSpPr>
          <p:spPr bwMode="auto">
            <a:xfrm>
              <a:off x="0" y="540"/>
              <a:ext cx="0" cy="285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3" name="Line 55"/>
            <p:cNvSpPr>
              <a:spLocks noChangeShapeType="1"/>
            </p:cNvSpPr>
            <p:nvPr/>
          </p:nvSpPr>
          <p:spPr bwMode="auto">
            <a:xfrm>
              <a:off x="870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4" name="Line 56"/>
            <p:cNvSpPr>
              <a:spLocks noChangeShapeType="1"/>
            </p:cNvSpPr>
            <p:nvPr/>
          </p:nvSpPr>
          <p:spPr bwMode="auto">
            <a:xfrm>
              <a:off x="1815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5" name="Line 57"/>
            <p:cNvSpPr>
              <a:spLocks noChangeShapeType="1"/>
            </p:cNvSpPr>
            <p:nvPr/>
          </p:nvSpPr>
          <p:spPr bwMode="auto">
            <a:xfrm>
              <a:off x="2767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6" name="Line 58"/>
            <p:cNvSpPr>
              <a:spLocks noChangeShapeType="1"/>
            </p:cNvSpPr>
            <p:nvPr/>
          </p:nvSpPr>
          <p:spPr bwMode="auto">
            <a:xfrm>
              <a:off x="3479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7" name="Line 59"/>
            <p:cNvSpPr>
              <a:spLocks noChangeShapeType="1"/>
            </p:cNvSpPr>
            <p:nvPr/>
          </p:nvSpPr>
          <p:spPr bwMode="auto">
            <a:xfrm>
              <a:off x="4347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8" name="Line 60"/>
            <p:cNvSpPr>
              <a:spLocks noChangeShapeType="1"/>
            </p:cNvSpPr>
            <p:nvPr/>
          </p:nvSpPr>
          <p:spPr bwMode="auto">
            <a:xfrm>
              <a:off x="5217" y="540"/>
              <a:ext cx="0" cy="285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9" name="Text Box 61"/>
            <p:cNvSpPr txBox="1">
              <a:spLocks noChangeArrowheads="1"/>
            </p:cNvSpPr>
            <p:nvPr/>
          </p:nvSpPr>
          <p:spPr bwMode="auto">
            <a:xfrm>
              <a:off x="1316" y="0"/>
              <a:ext cx="276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6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几种晶体的熔点 ℃</a:t>
              </a:r>
              <a:endParaRPr lang="zh-CN" altLang="en-US" sz="36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sp>
        <p:nvSpPr>
          <p:cNvPr id="22590" name="Line 62"/>
          <p:cNvSpPr>
            <a:spLocks noChangeShapeType="1"/>
          </p:cNvSpPr>
          <p:nvPr/>
        </p:nvSpPr>
        <p:spPr bwMode="auto">
          <a:xfrm>
            <a:off x="8040688" y="2133600"/>
            <a:ext cx="360362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1752600" y="4495801"/>
            <a:ext cx="8915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讨论：</a:t>
            </a:r>
            <a:r>
              <a:rPr lang="en-US" altLang="zh-CN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1.</a:t>
            </a: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能否用铝制的容器熔化铜或锡？ </a:t>
            </a:r>
            <a:endParaRPr lang="zh-CN" altLang="en-US" sz="2800" b="1">
              <a:solidFill>
                <a:srgbClr val="0000FF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</a:t>
            </a:r>
            <a:r>
              <a:rPr lang="en-US" altLang="zh-CN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2. </a:t>
            </a: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在南极考察站能使用水银温度计测量气温吗？</a:t>
            </a:r>
            <a:r>
              <a:rPr lang="zh-CN" altLang="en-US" sz="2800" b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</a:t>
            </a:r>
            <a:endParaRPr lang="zh-CN" altLang="en-US" sz="2800" b="1">
              <a:solidFill>
                <a:srgbClr val="0000FF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522" name="Text Box 66"/>
          <p:cNvSpPr txBox="1">
            <a:spLocks noChangeArrowheads="1"/>
          </p:cNvSpPr>
          <p:nvPr/>
        </p:nvSpPr>
        <p:spPr bwMode="auto">
          <a:xfrm>
            <a:off x="2743200" y="5661025"/>
            <a:ext cx="7924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、根据表格可知，在－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30 </a:t>
            </a:r>
            <a:r>
              <a:rPr lang="en-US" altLang="en-US" sz="2800" b="1">
                <a:solidFill>
                  <a:srgbClr val="0000FF"/>
                </a:solidFill>
              </a:rPr>
              <a:t>℃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时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水银为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态，氮为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态，萘为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态。</a:t>
            </a:r>
            <a:endParaRPr lang="zh-CN" altLang="en-US" sz="28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19523" name="Group 3"/>
          <p:cNvGrpSpPr/>
          <p:nvPr/>
        </p:nvGrpSpPr>
        <p:grpSpPr bwMode="auto">
          <a:xfrm>
            <a:off x="2063750" y="692150"/>
            <a:ext cx="8280400" cy="3746500"/>
            <a:chOff x="0" y="0"/>
            <a:chExt cx="5217" cy="3397"/>
          </a:xfrm>
        </p:grpSpPr>
        <p:sp>
          <p:nvSpPr>
            <p:cNvPr id="19524" name="Rectangle 4"/>
            <p:cNvSpPr>
              <a:spLocks noChangeArrowheads="1"/>
            </p:cNvSpPr>
            <p:nvPr/>
          </p:nvSpPr>
          <p:spPr bwMode="auto">
            <a:xfrm>
              <a:off x="4347" y="2989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-272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25" name="Rectangle 5"/>
            <p:cNvSpPr>
              <a:spLocks noChangeArrowheads="1"/>
            </p:cNvSpPr>
            <p:nvPr/>
          </p:nvSpPr>
          <p:spPr bwMode="auto">
            <a:xfrm>
              <a:off x="3479" y="2989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固态氦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26" name="Rectangle 6"/>
            <p:cNvSpPr>
              <a:spLocks noChangeArrowheads="1"/>
            </p:cNvSpPr>
            <p:nvPr/>
          </p:nvSpPr>
          <p:spPr bwMode="auto">
            <a:xfrm>
              <a:off x="2767" y="2989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48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27" name="Rectangle 7"/>
            <p:cNvSpPr>
              <a:spLocks noChangeArrowheads="1"/>
            </p:cNvSpPr>
            <p:nvPr/>
          </p:nvSpPr>
          <p:spPr bwMode="auto">
            <a:xfrm>
              <a:off x="1815" y="2989"/>
              <a:ext cx="952" cy="40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 u="sng">
                  <a:solidFill>
                    <a:srgbClr val="0000FF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硫代硫酸钠</a:t>
              </a:r>
              <a:endParaRPr lang="zh-CN" altLang="en-US" sz="2000" b="1" u="sng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28" name="Rectangle 8"/>
            <p:cNvSpPr>
              <a:spLocks noChangeArrowheads="1"/>
            </p:cNvSpPr>
            <p:nvPr/>
          </p:nvSpPr>
          <p:spPr bwMode="auto">
            <a:xfrm>
              <a:off x="870" y="2989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1083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29" name="Rectangle 9"/>
            <p:cNvSpPr>
              <a:spLocks noChangeArrowheads="1"/>
            </p:cNvSpPr>
            <p:nvPr/>
          </p:nvSpPr>
          <p:spPr bwMode="auto">
            <a:xfrm>
              <a:off x="0" y="2989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铜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30" name="Rectangle 10"/>
            <p:cNvSpPr>
              <a:spLocks noChangeArrowheads="1"/>
            </p:cNvSpPr>
            <p:nvPr/>
          </p:nvSpPr>
          <p:spPr bwMode="auto">
            <a:xfrm>
              <a:off x="4347" y="2581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-259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31" name="Rectangle 11"/>
            <p:cNvSpPr>
              <a:spLocks noChangeArrowheads="1"/>
            </p:cNvSpPr>
            <p:nvPr/>
          </p:nvSpPr>
          <p:spPr bwMode="auto">
            <a:xfrm>
              <a:off x="3479" y="2581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固态氢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32" name="Rectangle 12"/>
            <p:cNvSpPr>
              <a:spLocks noChangeArrowheads="1"/>
            </p:cNvSpPr>
            <p:nvPr/>
          </p:nvSpPr>
          <p:spPr bwMode="auto">
            <a:xfrm>
              <a:off x="2767" y="2581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232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33" name="Rectangle 13"/>
            <p:cNvSpPr>
              <a:spLocks noChangeArrowheads="1"/>
            </p:cNvSpPr>
            <p:nvPr/>
          </p:nvSpPr>
          <p:spPr bwMode="auto">
            <a:xfrm>
              <a:off x="1815" y="2581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锡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34" name="Rectangle 14"/>
            <p:cNvSpPr>
              <a:spLocks noChangeArrowheads="1"/>
            </p:cNvSpPr>
            <p:nvPr/>
          </p:nvSpPr>
          <p:spPr bwMode="auto">
            <a:xfrm>
              <a:off x="870" y="2581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1200</a:t>
              </a: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左右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35" name="Rectangle 15"/>
            <p:cNvSpPr>
              <a:spLocks noChangeArrowheads="1"/>
            </p:cNvSpPr>
            <p:nvPr/>
          </p:nvSpPr>
          <p:spPr bwMode="auto">
            <a:xfrm>
              <a:off x="0" y="2581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各种铸铁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36" name="Rectangle 16"/>
            <p:cNvSpPr>
              <a:spLocks noChangeArrowheads="1"/>
            </p:cNvSpPr>
            <p:nvPr/>
          </p:nvSpPr>
          <p:spPr bwMode="auto">
            <a:xfrm>
              <a:off x="4347" y="2173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-210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37" name="Rectangle 17"/>
            <p:cNvSpPr>
              <a:spLocks noChangeArrowheads="1"/>
            </p:cNvSpPr>
            <p:nvPr/>
          </p:nvSpPr>
          <p:spPr bwMode="auto">
            <a:xfrm>
              <a:off x="3479" y="2173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固态氮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38" name="Rectangle 18"/>
            <p:cNvSpPr>
              <a:spLocks noChangeArrowheads="1"/>
            </p:cNvSpPr>
            <p:nvPr/>
          </p:nvSpPr>
          <p:spPr bwMode="auto">
            <a:xfrm>
              <a:off x="2767" y="2173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327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39" name="Rectangle 19"/>
            <p:cNvSpPr>
              <a:spLocks noChangeArrowheads="1"/>
            </p:cNvSpPr>
            <p:nvPr/>
          </p:nvSpPr>
          <p:spPr bwMode="auto">
            <a:xfrm>
              <a:off x="1815" y="2173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铅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40" name="Rectangle 20"/>
            <p:cNvSpPr>
              <a:spLocks noChangeArrowheads="1"/>
            </p:cNvSpPr>
            <p:nvPr/>
          </p:nvSpPr>
          <p:spPr bwMode="auto">
            <a:xfrm>
              <a:off x="870" y="2173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1300-1400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41" name="Rectangle 21"/>
            <p:cNvSpPr>
              <a:spLocks noChangeArrowheads="1"/>
            </p:cNvSpPr>
            <p:nvPr/>
          </p:nvSpPr>
          <p:spPr bwMode="auto">
            <a:xfrm>
              <a:off x="0" y="2173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各种钢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42" name="Rectangle 22"/>
            <p:cNvSpPr>
              <a:spLocks noChangeArrowheads="1"/>
            </p:cNvSpPr>
            <p:nvPr/>
          </p:nvSpPr>
          <p:spPr bwMode="auto">
            <a:xfrm>
              <a:off x="4347" y="1764"/>
              <a:ext cx="870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-117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43" name="Rectangle 23"/>
            <p:cNvSpPr>
              <a:spLocks noChangeArrowheads="1"/>
            </p:cNvSpPr>
            <p:nvPr/>
          </p:nvSpPr>
          <p:spPr bwMode="auto">
            <a:xfrm>
              <a:off x="3479" y="1764"/>
              <a:ext cx="868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固态酒精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44" name="Rectangle 24"/>
            <p:cNvSpPr>
              <a:spLocks noChangeArrowheads="1"/>
            </p:cNvSpPr>
            <p:nvPr/>
          </p:nvSpPr>
          <p:spPr bwMode="auto">
            <a:xfrm>
              <a:off x="2767" y="1764"/>
              <a:ext cx="712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660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45" name="Rectangle 25"/>
            <p:cNvSpPr>
              <a:spLocks noChangeArrowheads="1"/>
            </p:cNvSpPr>
            <p:nvPr/>
          </p:nvSpPr>
          <p:spPr bwMode="auto">
            <a:xfrm>
              <a:off x="1815" y="1764"/>
              <a:ext cx="952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铝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46" name="Rectangle 26"/>
            <p:cNvSpPr>
              <a:spLocks noChangeArrowheads="1"/>
            </p:cNvSpPr>
            <p:nvPr/>
          </p:nvSpPr>
          <p:spPr bwMode="auto">
            <a:xfrm>
              <a:off x="870" y="1764"/>
              <a:ext cx="945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1535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47" name="Rectangle 27"/>
            <p:cNvSpPr>
              <a:spLocks noChangeArrowheads="1"/>
            </p:cNvSpPr>
            <p:nvPr/>
          </p:nvSpPr>
          <p:spPr bwMode="auto">
            <a:xfrm>
              <a:off x="0" y="1764"/>
              <a:ext cx="870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纯铁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48" name="Rectangle 28"/>
            <p:cNvSpPr>
              <a:spLocks noChangeArrowheads="1"/>
            </p:cNvSpPr>
            <p:nvPr/>
          </p:nvSpPr>
          <p:spPr bwMode="auto">
            <a:xfrm>
              <a:off x="4347" y="1356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-39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49" name="Rectangle 29"/>
            <p:cNvSpPr>
              <a:spLocks noChangeArrowheads="1"/>
            </p:cNvSpPr>
            <p:nvPr/>
          </p:nvSpPr>
          <p:spPr bwMode="auto">
            <a:xfrm>
              <a:off x="3479" y="1356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固态水银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50" name="Rectangle 30"/>
            <p:cNvSpPr>
              <a:spLocks noChangeArrowheads="1"/>
            </p:cNvSpPr>
            <p:nvPr/>
          </p:nvSpPr>
          <p:spPr bwMode="auto">
            <a:xfrm>
              <a:off x="2767" y="1356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962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51" name="Rectangle 31"/>
            <p:cNvSpPr>
              <a:spLocks noChangeArrowheads="1"/>
            </p:cNvSpPr>
            <p:nvPr/>
          </p:nvSpPr>
          <p:spPr bwMode="auto">
            <a:xfrm>
              <a:off x="1815" y="1356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银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52" name="Rectangle 32"/>
            <p:cNvSpPr>
              <a:spLocks noChangeArrowheads="1"/>
            </p:cNvSpPr>
            <p:nvPr/>
          </p:nvSpPr>
          <p:spPr bwMode="auto">
            <a:xfrm>
              <a:off x="870" y="1356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3410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53" name="Rectangle 33"/>
            <p:cNvSpPr>
              <a:spLocks noChangeArrowheads="1"/>
            </p:cNvSpPr>
            <p:nvPr/>
          </p:nvSpPr>
          <p:spPr bwMode="auto">
            <a:xfrm>
              <a:off x="0" y="1356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solidFill>
                    <a:srgbClr val="0000FF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钨</a:t>
              </a:r>
              <a:endParaRPr lang="zh-CN" altLang="en-US" sz="2000" b="1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54" name="Rectangle 34"/>
            <p:cNvSpPr>
              <a:spLocks noChangeArrowheads="1"/>
            </p:cNvSpPr>
            <p:nvPr/>
          </p:nvSpPr>
          <p:spPr bwMode="auto">
            <a:xfrm>
              <a:off x="4347" y="948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55" name="Rectangle 35"/>
            <p:cNvSpPr>
              <a:spLocks noChangeArrowheads="1"/>
            </p:cNvSpPr>
            <p:nvPr/>
          </p:nvSpPr>
          <p:spPr bwMode="auto">
            <a:xfrm>
              <a:off x="3479" y="948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solidFill>
                    <a:srgbClr val="0000FF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冰</a:t>
              </a:r>
              <a:endParaRPr lang="zh-CN" altLang="en-US" sz="2000" b="1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56" name="Rectangle 36"/>
            <p:cNvSpPr>
              <a:spLocks noChangeArrowheads="1"/>
            </p:cNvSpPr>
            <p:nvPr/>
          </p:nvSpPr>
          <p:spPr bwMode="auto">
            <a:xfrm>
              <a:off x="2767" y="948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1064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57" name="Rectangle 37"/>
            <p:cNvSpPr>
              <a:spLocks noChangeArrowheads="1"/>
            </p:cNvSpPr>
            <p:nvPr/>
          </p:nvSpPr>
          <p:spPr bwMode="auto">
            <a:xfrm>
              <a:off x="1815" y="948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金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58" name="Rectangle 38"/>
            <p:cNvSpPr>
              <a:spLocks noChangeArrowheads="1"/>
            </p:cNvSpPr>
            <p:nvPr/>
          </p:nvSpPr>
          <p:spPr bwMode="auto">
            <a:xfrm>
              <a:off x="870" y="948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3550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59" name="Rectangle 39"/>
            <p:cNvSpPr>
              <a:spLocks noChangeArrowheads="1"/>
            </p:cNvSpPr>
            <p:nvPr/>
          </p:nvSpPr>
          <p:spPr bwMode="auto">
            <a:xfrm>
              <a:off x="0" y="948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金刚石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60" name="Rectangle 40"/>
            <p:cNvSpPr>
              <a:spLocks noChangeArrowheads="1"/>
            </p:cNvSpPr>
            <p:nvPr/>
          </p:nvSpPr>
          <p:spPr bwMode="auto">
            <a:xfrm>
              <a:off x="4347" y="540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61" name="Rectangle 41"/>
            <p:cNvSpPr>
              <a:spLocks noChangeArrowheads="1"/>
            </p:cNvSpPr>
            <p:nvPr/>
          </p:nvSpPr>
          <p:spPr bwMode="auto">
            <a:xfrm>
              <a:off x="3479" y="540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62" name="Rectangle 42"/>
            <p:cNvSpPr>
              <a:spLocks noChangeArrowheads="1"/>
            </p:cNvSpPr>
            <p:nvPr/>
          </p:nvSpPr>
          <p:spPr bwMode="auto">
            <a:xfrm>
              <a:off x="2767" y="540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63" name="Rectangle 43"/>
            <p:cNvSpPr>
              <a:spLocks noChangeArrowheads="1"/>
            </p:cNvSpPr>
            <p:nvPr/>
          </p:nvSpPr>
          <p:spPr bwMode="auto">
            <a:xfrm>
              <a:off x="1815" y="540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64" name="Rectangle 44"/>
            <p:cNvSpPr>
              <a:spLocks noChangeArrowheads="1"/>
            </p:cNvSpPr>
            <p:nvPr/>
          </p:nvSpPr>
          <p:spPr bwMode="auto">
            <a:xfrm>
              <a:off x="870" y="540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65" name="Rectangle 45"/>
            <p:cNvSpPr>
              <a:spLocks noChangeArrowheads="1"/>
            </p:cNvSpPr>
            <p:nvPr/>
          </p:nvSpPr>
          <p:spPr bwMode="auto">
            <a:xfrm>
              <a:off x="0" y="540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66" name="Line 46"/>
            <p:cNvSpPr>
              <a:spLocks noChangeShapeType="1"/>
            </p:cNvSpPr>
            <p:nvPr/>
          </p:nvSpPr>
          <p:spPr bwMode="auto">
            <a:xfrm>
              <a:off x="0" y="540"/>
              <a:ext cx="52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67" name="Line 47"/>
            <p:cNvSpPr>
              <a:spLocks noChangeShapeType="1"/>
            </p:cNvSpPr>
            <p:nvPr/>
          </p:nvSpPr>
          <p:spPr bwMode="auto">
            <a:xfrm>
              <a:off x="0" y="948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68" name="Line 48"/>
            <p:cNvSpPr>
              <a:spLocks noChangeShapeType="1"/>
            </p:cNvSpPr>
            <p:nvPr/>
          </p:nvSpPr>
          <p:spPr bwMode="auto">
            <a:xfrm>
              <a:off x="0" y="1356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69" name="Line 49"/>
            <p:cNvSpPr>
              <a:spLocks noChangeShapeType="1"/>
            </p:cNvSpPr>
            <p:nvPr/>
          </p:nvSpPr>
          <p:spPr bwMode="auto">
            <a:xfrm>
              <a:off x="0" y="1764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70" name="Line 50"/>
            <p:cNvSpPr>
              <a:spLocks noChangeShapeType="1"/>
            </p:cNvSpPr>
            <p:nvPr/>
          </p:nvSpPr>
          <p:spPr bwMode="auto">
            <a:xfrm>
              <a:off x="0" y="2173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71" name="Line 51"/>
            <p:cNvSpPr>
              <a:spLocks noChangeShapeType="1"/>
            </p:cNvSpPr>
            <p:nvPr/>
          </p:nvSpPr>
          <p:spPr bwMode="auto">
            <a:xfrm>
              <a:off x="0" y="2581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72" name="Line 52"/>
            <p:cNvSpPr>
              <a:spLocks noChangeShapeType="1"/>
            </p:cNvSpPr>
            <p:nvPr/>
          </p:nvSpPr>
          <p:spPr bwMode="auto">
            <a:xfrm>
              <a:off x="0" y="2989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73" name="Line 53"/>
            <p:cNvSpPr>
              <a:spLocks noChangeShapeType="1"/>
            </p:cNvSpPr>
            <p:nvPr/>
          </p:nvSpPr>
          <p:spPr bwMode="auto">
            <a:xfrm>
              <a:off x="0" y="3397"/>
              <a:ext cx="52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74" name="Line 54"/>
            <p:cNvSpPr>
              <a:spLocks noChangeShapeType="1"/>
            </p:cNvSpPr>
            <p:nvPr/>
          </p:nvSpPr>
          <p:spPr bwMode="auto">
            <a:xfrm>
              <a:off x="0" y="540"/>
              <a:ext cx="0" cy="285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75" name="Line 55"/>
            <p:cNvSpPr>
              <a:spLocks noChangeShapeType="1"/>
            </p:cNvSpPr>
            <p:nvPr/>
          </p:nvSpPr>
          <p:spPr bwMode="auto">
            <a:xfrm>
              <a:off x="870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76" name="Line 56"/>
            <p:cNvSpPr>
              <a:spLocks noChangeShapeType="1"/>
            </p:cNvSpPr>
            <p:nvPr/>
          </p:nvSpPr>
          <p:spPr bwMode="auto">
            <a:xfrm>
              <a:off x="1815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77" name="Line 57"/>
            <p:cNvSpPr>
              <a:spLocks noChangeShapeType="1"/>
            </p:cNvSpPr>
            <p:nvPr/>
          </p:nvSpPr>
          <p:spPr bwMode="auto">
            <a:xfrm>
              <a:off x="2767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78" name="Line 58"/>
            <p:cNvSpPr>
              <a:spLocks noChangeShapeType="1"/>
            </p:cNvSpPr>
            <p:nvPr/>
          </p:nvSpPr>
          <p:spPr bwMode="auto">
            <a:xfrm>
              <a:off x="3479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79" name="Line 59"/>
            <p:cNvSpPr>
              <a:spLocks noChangeShapeType="1"/>
            </p:cNvSpPr>
            <p:nvPr/>
          </p:nvSpPr>
          <p:spPr bwMode="auto">
            <a:xfrm>
              <a:off x="4347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80" name="Line 60"/>
            <p:cNvSpPr>
              <a:spLocks noChangeShapeType="1"/>
            </p:cNvSpPr>
            <p:nvPr/>
          </p:nvSpPr>
          <p:spPr bwMode="auto">
            <a:xfrm>
              <a:off x="5217" y="540"/>
              <a:ext cx="0" cy="285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81" name="Text Box 61"/>
            <p:cNvSpPr txBox="1">
              <a:spLocks noChangeArrowheads="1"/>
            </p:cNvSpPr>
            <p:nvPr/>
          </p:nvSpPr>
          <p:spPr bwMode="auto">
            <a:xfrm>
              <a:off x="1316" y="0"/>
              <a:ext cx="276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6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几种晶体的熔点 ℃</a:t>
              </a:r>
              <a:endParaRPr lang="zh-CN" altLang="en-US" sz="36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sp>
        <p:nvSpPr>
          <p:cNvPr id="19582" name="Text Box 126"/>
          <p:cNvSpPr txBox="1">
            <a:spLocks noChangeArrowheads="1"/>
          </p:cNvSpPr>
          <p:nvPr/>
        </p:nvSpPr>
        <p:spPr bwMode="auto">
          <a:xfrm>
            <a:off x="1752600" y="4495801"/>
            <a:ext cx="8915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讨论：</a:t>
            </a:r>
            <a:r>
              <a:rPr lang="en-US" altLang="zh-CN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1.</a:t>
            </a: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能否用铝制的容器熔化铜或锡？ </a:t>
            </a:r>
            <a:endParaRPr lang="zh-CN" altLang="en-US" sz="2800" b="1">
              <a:solidFill>
                <a:srgbClr val="0000FF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</a:t>
            </a:r>
            <a:r>
              <a:rPr lang="en-US" altLang="zh-CN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2. </a:t>
            </a: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在南极考察站能使用水银温度计测量气温吗？</a:t>
            </a:r>
            <a:r>
              <a:rPr lang="zh-CN" altLang="en-US" sz="2800" b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</a:t>
            </a:r>
            <a:endParaRPr lang="zh-CN" altLang="en-US" sz="2800" b="1">
              <a:solidFill>
                <a:srgbClr val="0000FF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583" name="Text Box 127"/>
          <p:cNvSpPr txBox="1">
            <a:spLocks noChangeArrowheads="1"/>
          </p:cNvSpPr>
          <p:nvPr/>
        </p:nvSpPr>
        <p:spPr bwMode="auto">
          <a:xfrm>
            <a:off x="2743200" y="5661025"/>
            <a:ext cx="7924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、根据表格可知，在－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30 </a:t>
            </a:r>
            <a:r>
              <a:rPr lang="en-US" altLang="en-US" sz="2800" b="1">
                <a:solidFill>
                  <a:srgbClr val="0000FF"/>
                </a:solidFill>
              </a:rPr>
              <a:t>℃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时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水银为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态，氮为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态，萘为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态。</a:t>
            </a:r>
            <a:endParaRPr lang="zh-CN" altLang="en-US" sz="28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19584" name="Group 3"/>
          <p:cNvGrpSpPr/>
          <p:nvPr/>
        </p:nvGrpSpPr>
        <p:grpSpPr bwMode="auto">
          <a:xfrm>
            <a:off x="2063750" y="692150"/>
            <a:ext cx="8280400" cy="3746500"/>
            <a:chOff x="0" y="0"/>
            <a:chExt cx="5217" cy="3397"/>
          </a:xfrm>
        </p:grpSpPr>
        <p:sp>
          <p:nvSpPr>
            <p:cNvPr id="19585" name="Rectangle 4"/>
            <p:cNvSpPr>
              <a:spLocks noChangeArrowheads="1"/>
            </p:cNvSpPr>
            <p:nvPr/>
          </p:nvSpPr>
          <p:spPr bwMode="auto">
            <a:xfrm>
              <a:off x="4347" y="2989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-272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86" name="Rectangle 5"/>
            <p:cNvSpPr>
              <a:spLocks noChangeArrowheads="1"/>
            </p:cNvSpPr>
            <p:nvPr/>
          </p:nvSpPr>
          <p:spPr bwMode="auto">
            <a:xfrm>
              <a:off x="3479" y="2989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固态氦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87" name="Rectangle 6"/>
            <p:cNvSpPr>
              <a:spLocks noChangeArrowheads="1"/>
            </p:cNvSpPr>
            <p:nvPr/>
          </p:nvSpPr>
          <p:spPr bwMode="auto">
            <a:xfrm>
              <a:off x="2767" y="2989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48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88" name="Rectangle 7"/>
            <p:cNvSpPr>
              <a:spLocks noChangeArrowheads="1"/>
            </p:cNvSpPr>
            <p:nvPr/>
          </p:nvSpPr>
          <p:spPr bwMode="auto">
            <a:xfrm>
              <a:off x="1815" y="2989"/>
              <a:ext cx="952" cy="40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 u="sng">
                  <a:solidFill>
                    <a:srgbClr val="0000FF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硫代硫酸钠</a:t>
              </a:r>
              <a:endParaRPr lang="zh-CN" altLang="en-US" sz="2000" b="1" u="sng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89" name="Rectangle 8"/>
            <p:cNvSpPr>
              <a:spLocks noChangeArrowheads="1"/>
            </p:cNvSpPr>
            <p:nvPr/>
          </p:nvSpPr>
          <p:spPr bwMode="auto">
            <a:xfrm>
              <a:off x="870" y="2989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1083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90" name="Rectangle 9"/>
            <p:cNvSpPr>
              <a:spLocks noChangeArrowheads="1"/>
            </p:cNvSpPr>
            <p:nvPr/>
          </p:nvSpPr>
          <p:spPr bwMode="auto">
            <a:xfrm>
              <a:off x="0" y="2989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铜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91" name="Rectangle 10"/>
            <p:cNvSpPr>
              <a:spLocks noChangeArrowheads="1"/>
            </p:cNvSpPr>
            <p:nvPr/>
          </p:nvSpPr>
          <p:spPr bwMode="auto">
            <a:xfrm>
              <a:off x="4347" y="2581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-259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92" name="Rectangle 11"/>
            <p:cNvSpPr>
              <a:spLocks noChangeArrowheads="1"/>
            </p:cNvSpPr>
            <p:nvPr/>
          </p:nvSpPr>
          <p:spPr bwMode="auto">
            <a:xfrm>
              <a:off x="3479" y="2581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固态氢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93" name="Rectangle 12"/>
            <p:cNvSpPr>
              <a:spLocks noChangeArrowheads="1"/>
            </p:cNvSpPr>
            <p:nvPr/>
          </p:nvSpPr>
          <p:spPr bwMode="auto">
            <a:xfrm>
              <a:off x="2767" y="2581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232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94" name="Rectangle 13"/>
            <p:cNvSpPr>
              <a:spLocks noChangeArrowheads="1"/>
            </p:cNvSpPr>
            <p:nvPr/>
          </p:nvSpPr>
          <p:spPr bwMode="auto">
            <a:xfrm>
              <a:off x="1815" y="2581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锡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95" name="Rectangle 14"/>
            <p:cNvSpPr>
              <a:spLocks noChangeArrowheads="1"/>
            </p:cNvSpPr>
            <p:nvPr/>
          </p:nvSpPr>
          <p:spPr bwMode="auto">
            <a:xfrm>
              <a:off x="870" y="2581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1200</a:t>
              </a: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左右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96" name="Rectangle 15"/>
            <p:cNvSpPr>
              <a:spLocks noChangeArrowheads="1"/>
            </p:cNvSpPr>
            <p:nvPr/>
          </p:nvSpPr>
          <p:spPr bwMode="auto">
            <a:xfrm>
              <a:off x="0" y="2581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各种铸铁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97" name="Rectangle 16"/>
            <p:cNvSpPr>
              <a:spLocks noChangeArrowheads="1"/>
            </p:cNvSpPr>
            <p:nvPr/>
          </p:nvSpPr>
          <p:spPr bwMode="auto">
            <a:xfrm>
              <a:off x="4347" y="2173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-210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98" name="Rectangle 17"/>
            <p:cNvSpPr>
              <a:spLocks noChangeArrowheads="1"/>
            </p:cNvSpPr>
            <p:nvPr/>
          </p:nvSpPr>
          <p:spPr bwMode="auto">
            <a:xfrm>
              <a:off x="3479" y="2173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固态氮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599" name="Rectangle 18"/>
            <p:cNvSpPr>
              <a:spLocks noChangeArrowheads="1"/>
            </p:cNvSpPr>
            <p:nvPr/>
          </p:nvSpPr>
          <p:spPr bwMode="auto">
            <a:xfrm>
              <a:off x="2767" y="2173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327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00" name="Rectangle 19"/>
            <p:cNvSpPr>
              <a:spLocks noChangeArrowheads="1"/>
            </p:cNvSpPr>
            <p:nvPr/>
          </p:nvSpPr>
          <p:spPr bwMode="auto">
            <a:xfrm>
              <a:off x="1815" y="2173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铅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01" name="Rectangle 20"/>
            <p:cNvSpPr>
              <a:spLocks noChangeArrowheads="1"/>
            </p:cNvSpPr>
            <p:nvPr/>
          </p:nvSpPr>
          <p:spPr bwMode="auto">
            <a:xfrm>
              <a:off x="870" y="2173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1300-1400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02" name="Rectangle 21"/>
            <p:cNvSpPr>
              <a:spLocks noChangeArrowheads="1"/>
            </p:cNvSpPr>
            <p:nvPr/>
          </p:nvSpPr>
          <p:spPr bwMode="auto">
            <a:xfrm>
              <a:off x="0" y="2173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各种钢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03" name="Rectangle 22"/>
            <p:cNvSpPr>
              <a:spLocks noChangeArrowheads="1"/>
            </p:cNvSpPr>
            <p:nvPr/>
          </p:nvSpPr>
          <p:spPr bwMode="auto">
            <a:xfrm>
              <a:off x="4347" y="1764"/>
              <a:ext cx="870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-117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04" name="Rectangle 23"/>
            <p:cNvSpPr>
              <a:spLocks noChangeArrowheads="1"/>
            </p:cNvSpPr>
            <p:nvPr/>
          </p:nvSpPr>
          <p:spPr bwMode="auto">
            <a:xfrm>
              <a:off x="3479" y="1764"/>
              <a:ext cx="868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固态酒精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05" name="Rectangle 24"/>
            <p:cNvSpPr>
              <a:spLocks noChangeArrowheads="1"/>
            </p:cNvSpPr>
            <p:nvPr/>
          </p:nvSpPr>
          <p:spPr bwMode="auto">
            <a:xfrm>
              <a:off x="2767" y="1764"/>
              <a:ext cx="712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660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06" name="Rectangle 25"/>
            <p:cNvSpPr>
              <a:spLocks noChangeArrowheads="1"/>
            </p:cNvSpPr>
            <p:nvPr/>
          </p:nvSpPr>
          <p:spPr bwMode="auto">
            <a:xfrm>
              <a:off x="1815" y="1764"/>
              <a:ext cx="952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铝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07" name="Rectangle 26"/>
            <p:cNvSpPr>
              <a:spLocks noChangeArrowheads="1"/>
            </p:cNvSpPr>
            <p:nvPr/>
          </p:nvSpPr>
          <p:spPr bwMode="auto">
            <a:xfrm>
              <a:off x="870" y="1764"/>
              <a:ext cx="945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1535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08" name="Rectangle 27"/>
            <p:cNvSpPr>
              <a:spLocks noChangeArrowheads="1"/>
            </p:cNvSpPr>
            <p:nvPr/>
          </p:nvSpPr>
          <p:spPr bwMode="auto">
            <a:xfrm>
              <a:off x="0" y="1764"/>
              <a:ext cx="870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纯铁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09" name="Rectangle 28"/>
            <p:cNvSpPr>
              <a:spLocks noChangeArrowheads="1"/>
            </p:cNvSpPr>
            <p:nvPr/>
          </p:nvSpPr>
          <p:spPr bwMode="auto">
            <a:xfrm>
              <a:off x="4347" y="1356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-39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10" name="Rectangle 29"/>
            <p:cNvSpPr>
              <a:spLocks noChangeArrowheads="1"/>
            </p:cNvSpPr>
            <p:nvPr/>
          </p:nvSpPr>
          <p:spPr bwMode="auto">
            <a:xfrm>
              <a:off x="3479" y="1356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固态水银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11" name="Rectangle 30"/>
            <p:cNvSpPr>
              <a:spLocks noChangeArrowheads="1"/>
            </p:cNvSpPr>
            <p:nvPr/>
          </p:nvSpPr>
          <p:spPr bwMode="auto">
            <a:xfrm>
              <a:off x="2767" y="1356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962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12" name="Rectangle 31"/>
            <p:cNvSpPr>
              <a:spLocks noChangeArrowheads="1"/>
            </p:cNvSpPr>
            <p:nvPr/>
          </p:nvSpPr>
          <p:spPr bwMode="auto">
            <a:xfrm>
              <a:off x="1815" y="1356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银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13" name="Rectangle 32"/>
            <p:cNvSpPr>
              <a:spLocks noChangeArrowheads="1"/>
            </p:cNvSpPr>
            <p:nvPr/>
          </p:nvSpPr>
          <p:spPr bwMode="auto">
            <a:xfrm>
              <a:off x="870" y="1356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3410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14" name="Rectangle 33"/>
            <p:cNvSpPr>
              <a:spLocks noChangeArrowheads="1"/>
            </p:cNvSpPr>
            <p:nvPr/>
          </p:nvSpPr>
          <p:spPr bwMode="auto">
            <a:xfrm>
              <a:off x="0" y="1356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solidFill>
                    <a:srgbClr val="0000FF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钨</a:t>
              </a:r>
              <a:endParaRPr lang="zh-CN" altLang="en-US" sz="2000" b="1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15" name="Rectangle 34"/>
            <p:cNvSpPr>
              <a:spLocks noChangeArrowheads="1"/>
            </p:cNvSpPr>
            <p:nvPr/>
          </p:nvSpPr>
          <p:spPr bwMode="auto">
            <a:xfrm>
              <a:off x="4347" y="948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16" name="Rectangle 35"/>
            <p:cNvSpPr>
              <a:spLocks noChangeArrowheads="1"/>
            </p:cNvSpPr>
            <p:nvPr/>
          </p:nvSpPr>
          <p:spPr bwMode="auto">
            <a:xfrm>
              <a:off x="3479" y="948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 dirty="0">
                  <a:solidFill>
                    <a:schemeClr val="accent2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冰</a:t>
              </a:r>
              <a:endParaRPr lang="zh-CN" altLang="en-US" sz="2000" b="1" dirty="0">
                <a:solidFill>
                  <a:schemeClr val="accent2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17" name="Rectangle 36"/>
            <p:cNvSpPr>
              <a:spLocks noChangeArrowheads="1"/>
            </p:cNvSpPr>
            <p:nvPr/>
          </p:nvSpPr>
          <p:spPr bwMode="auto">
            <a:xfrm>
              <a:off x="2767" y="948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1064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18" name="Rectangle 37"/>
            <p:cNvSpPr>
              <a:spLocks noChangeArrowheads="1"/>
            </p:cNvSpPr>
            <p:nvPr/>
          </p:nvSpPr>
          <p:spPr bwMode="auto">
            <a:xfrm>
              <a:off x="1815" y="948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金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19" name="Rectangle 38"/>
            <p:cNvSpPr>
              <a:spLocks noChangeArrowheads="1"/>
            </p:cNvSpPr>
            <p:nvPr/>
          </p:nvSpPr>
          <p:spPr bwMode="auto">
            <a:xfrm>
              <a:off x="870" y="948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3550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20" name="Rectangle 39"/>
            <p:cNvSpPr>
              <a:spLocks noChangeArrowheads="1"/>
            </p:cNvSpPr>
            <p:nvPr/>
          </p:nvSpPr>
          <p:spPr bwMode="auto">
            <a:xfrm>
              <a:off x="0" y="948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金刚石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21" name="Rectangle 40"/>
            <p:cNvSpPr>
              <a:spLocks noChangeArrowheads="1"/>
            </p:cNvSpPr>
            <p:nvPr/>
          </p:nvSpPr>
          <p:spPr bwMode="auto">
            <a:xfrm>
              <a:off x="4347" y="540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22" name="Rectangle 41"/>
            <p:cNvSpPr>
              <a:spLocks noChangeArrowheads="1"/>
            </p:cNvSpPr>
            <p:nvPr/>
          </p:nvSpPr>
          <p:spPr bwMode="auto">
            <a:xfrm>
              <a:off x="3479" y="540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23" name="Rectangle 42"/>
            <p:cNvSpPr>
              <a:spLocks noChangeArrowheads="1"/>
            </p:cNvSpPr>
            <p:nvPr/>
          </p:nvSpPr>
          <p:spPr bwMode="auto">
            <a:xfrm>
              <a:off x="2767" y="540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24" name="Rectangle 43"/>
            <p:cNvSpPr>
              <a:spLocks noChangeArrowheads="1"/>
            </p:cNvSpPr>
            <p:nvPr/>
          </p:nvSpPr>
          <p:spPr bwMode="auto">
            <a:xfrm>
              <a:off x="1815" y="540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25" name="Rectangle 44"/>
            <p:cNvSpPr>
              <a:spLocks noChangeArrowheads="1"/>
            </p:cNvSpPr>
            <p:nvPr/>
          </p:nvSpPr>
          <p:spPr bwMode="auto">
            <a:xfrm>
              <a:off x="870" y="540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26" name="Rectangle 45"/>
            <p:cNvSpPr>
              <a:spLocks noChangeArrowheads="1"/>
            </p:cNvSpPr>
            <p:nvPr/>
          </p:nvSpPr>
          <p:spPr bwMode="auto">
            <a:xfrm>
              <a:off x="0" y="540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27" name="Line 46"/>
            <p:cNvSpPr>
              <a:spLocks noChangeShapeType="1"/>
            </p:cNvSpPr>
            <p:nvPr/>
          </p:nvSpPr>
          <p:spPr bwMode="auto">
            <a:xfrm>
              <a:off x="0" y="540"/>
              <a:ext cx="52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28" name="Line 47"/>
            <p:cNvSpPr>
              <a:spLocks noChangeShapeType="1"/>
            </p:cNvSpPr>
            <p:nvPr/>
          </p:nvSpPr>
          <p:spPr bwMode="auto">
            <a:xfrm>
              <a:off x="0" y="948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29" name="Line 48"/>
            <p:cNvSpPr>
              <a:spLocks noChangeShapeType="1"/>
            </p:cNvSpPr>
            <p:nvPr/>
          </p:nvSpPr>
          <p:spPr bwMode="auto">
            <a:xfrm>
              <a:off x="0" y="1356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30" name="Line 49"/>
            <p:cNvSpPr>
              <a:spLocks noChangeShapeType="1"/>
            </p:cNvSpPr>
            <p:nvPr/>
          </p:nvSpPr>
          <p:spPr bwMode="auto">
            <a:xfrm>
              <a:off x="0" y="1764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31" name="Line 50"/>
            <p:cNvSpPr>
              <a:spLocks noChangeShapeType="1"/>
            </p:cNvSpPr>
            <p:nvPr/>
          </p:nvSpPr>
          <p:spPr bwMode="auto">
            <a:xfrm>
              <a:off x="0" y="2173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32" name="Line 51"/>
            <p:cNvSpPr>
              <a:spLocks noChangeShapeType="1"/>
            </p:cNvSpPr>
            <p:nvPr/>
          </p:nvSpPr>
          <p:spPr bwMode="auto">
            <a:xfrm>
              <a:off x="0" y="2581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33" name="Line 52"/>
            <p:cNvSpPr>
              <a:spLocks noChangeShapeType="1"/>
            </p:cNvSpPr>
            <p:nvPr/>
          </p:nvSpPr>
          <p:spPr bwMode="auto">
            <a:xfrm>
              <a:off x="0" y="2989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34" name="Line 53"/>
            <p:cNvSpPr>
              <a:spLocks noChangeShapeType="1"/>
            </p:cNvSpPr>
            <p:nvPr/>
          </p:nvSpPr>
          <p:spPr bwMode="auto">
            <a:xfrm>
              <a:off x="0" y="3397"/>
              <a:ext cx="52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35" name="Line 54"/>
            <p:cNvSpPr>
              <a:spLocks noChangeShapeType="1"/>
            </p:cNvSpPr>
            <p:nvPr/>
          </p:nvSpPr>
          <p:spPr bwMode="auto">
            <a:xfrm>
              <a:off x="0" y="540"/>
              <a:ext cx="0" cy="285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36" name="Line 55"/>
            <p:cNvSpPr>
              <a:spLocks noChangeShapeType="1"/>
            </p:cNvSpPr>
            <p:nvPr/>
          </p:nvSpPr>
          <p:spPr bwMode="auto">
            <a:xfrm>
              <a:off x="870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37" name="Line 56"/>
            <p:cNvSpPr>
              <a:spLocks noChangeShapeType="1"/>
            </p:cNvSpPr>
            <p:nvPr/>
          </p:nvSpPr>
          <p:spPr bwMode="auto">
            <a:xfrm>
              <a:off x="1815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38" name="Line 57"/>
            <p:cNvSpPr>
              <a:spLocks noChangeShapeType="1"/>
            </p:cNvSpPr>
            <p:nvPr/>
          </p:nvSpPr>
          <p:spPr bwMode="auto">
            <a:xfrm>
              <a:off x="2767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39" name="Line 58"/>
            <p:cNvSpPr>
              <a:spLocks noChangeShapeType="1"/>
            </p:cNvSpPr>
            <p:nvPr/>
          </p:nvSpPr>
          <p:spPr bwMode="auto">
            <a:xfrm>
              <a:off x="3479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40" name="Line 59"/>
            <p:cNvSpPr>
              <a:spLocks noChangeShapeType="1"/>
            </p:cNvSpPr>
            <p:nvPr/>
          </p:nvSpPr>
          <p:spPr bwMode="auto">
            <a:xfrm>
              <a:off x="4347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41" name="Line 60"/>
            <p:cNvSpPr>
              <a:spLocks noChangeShapeType="1"/>
            </p:cNvSpPr>
            <p:nvPr/>
          </p:nvSpPr>
          <p:spPr bwMode="auto">
            <a:xfrm>
              <a:off x="5217" y="540"/>
              <a:ext cx="0" cy="285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42" name="Text Box 61"/>
            <p:cNvSpPr txBox="1">
              <a:spLocks noChangeArrowheads="1"/>
            </p:cNvSpPr>
            <p:nvPr/>
          </p:nvSpPr>
          <p:spPr bwMode="auto">
            <a:xfrm>
              <a:off x="1316" y="0"/>
              <a:ext cx="276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6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几种晶体的熔点 ℃</a:t>
              </a:r>
              <a:endParaRPr lang="zh-CN" altLang="en-US" sz="36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sp>
        <p:nvSpPr>
          <p:cNvPr id="19643" name="Text Box 187"/>
          <p:cNvSpPr txBox="1">
            <a:spLocks noChangeArrowheads="1"/>
          </p:cNvSpPr>
          <p:nvPr/>
        </p:nvSpPr>
        <p:spPr bwMode="auto">
          <a:xfrm>
            <a:off x="1752600" y="4495801"/>
            <a:ext cx="8915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讨论：</a:t>
            </a:r>
            <a:r>
              <a:rPr lang="en-US" altLang="zh-CN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1.</a:t>
            </a: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能否用铝制的容器熔化铜或锡？ </a:t>
            </a:r>
            <a:endParaRPr lang="zh-CN" altLang="en-US" sz="2800" b="1">
              <a:solidFill>
                <a:srgbClr val="0000FF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</a:t>
            </a:r>
            <a:r>
              <a:rPr lang="en-US" altLang="zh-CN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2. </a:t>
            </a:r>
            <a:r>
              <a:rPr lang="zh-CN" altLang="en-US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在南极考察站能使用水银温度计测量气温吗？</a:t>
            </a:r>
            <a:r>
              <a:rPr lang="zh-CN" altLang="en-US" sz="2800" b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</a:t>
            </a:r>
            <a:endParaRPr lang="zh-CN" altLang="en-US" sz="2800" b="1">
              <a:solidFill>
                <a:srgbClr val="0000FF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644" name="Text Box 188"/>
          <p:cNvSpPr txBox="1">
            <a:spLocks noChangeArrowheads="1"/>
          </p:cNvSpPr>
          <p:nvPr/>
        </p:nvSpPr>
        <p:spPr bwMode="auto">
          <a:xfrm>
            <a:off x="2743200" y="5661025"/>
            <a:ext cx="7924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、根据表格可知，在－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30 </a:t>
            </a:r>
            <a:r>
              <a:rPr lang="en-US" altLang="en-US" sz="2800" b="1">
                <a:solidFill>
                  <a:srgbClr val="0000FF"/>
                </a:solidFill>
              </a:rPr>
              <a:t>℃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时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水银为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态，氮为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态，萘为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态。</a:t>
            </a:r>
            <a:endParaRPr lang="zh-CN" altLang="en-US" sz="28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19645" name="Group 3"/>
          <p:cNvGrpSpPr/>
          <p:nvPr/>
        </p:nvGrpSpPr>
        <p:grpSpPr bwMode="auto">
          <a:xfrm>
            <a:off x="2063750" y="692150"/>
            <a:ext cx="8280400" cy="3746500"/>
            <a:chOff x="0" y="0"/>
            <a:chExt cx="5217" cy="3397"/>
          </a:xfrm>
        </p:grpSpPr>
        <p:sp>
          <p:nvSpPr>
            <p:cNvPr id="19646" name="Rectangle 4"/>
            <p:cNvSpPr>
              <a:spLocks noChangeArrowheads="1"/>
            </p:cNvSpPr>
            <p:nvPr/>
          </p:nvSpPr>
          <p:spPr bwMode="auto">
            <a:xfrm>
              <a:off x="4347" y="2989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-272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47" name="Rectangle 5"/>
            <p:cNvSpPr>
              <a:spLocks noChangeArrowheads="1"/>
            </p:cNvSpPr>
            <p:nvPr/>
          </p:nvSpPr>
          <p:spPr bwMode="auto">
            <a:xfrm>
              <a:off x="3479" y="2989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固态氦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48" name="Rectangle 6"/>
            <p:cNvSpPr>
              <a:spLocks noChangeArrowheads="1"/>
            </p:cNvSpPr>
            <p:nvPr/>
          </p:nvSpPr>
          <p:spPr bwMode="auto">
            <a:xfrm>
              <a:off x="2767" y="2989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48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49" name="Rectangle 7"/>
            <p:cNvSpPr>
              <a:spLocks noChangeArrowheads="1"/>
            </p:cNvSpPr>
            <p:nvPr/>
          </p:nvSpPr>
          <p:spPr bwMode="auto">
            <a:xfrm>
              <a:off x="1815" y="2989"/>
              <a:ext cx="952" cy="40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 u="sng" dirty="0">
                  <a:solidFill>
                    <a:schemeClr val="accent2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硫代硫酸钠</a:t>
              </a:r>
              <a:endParaRPr lang="zh-CN" altLang="en-US" sz="2000" b="1" u="sng" dirty="0">
                <a:solidFill>
                  <a:schemeClr val="accent2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50" name="Rectangle 8"/>
            <p:cNvSpPr>
              <a:spLocks noChangeArrowheads="1"/>
            </p:cNvSpPr>
            <p:nvPr/>
          </p:nvSpPr>
          <p:spPr bwMode="auto">
            <a:xfrm>
              <a:off x="870" y="2989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1083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51" name="Rectangle 9"/>
            <p:cNvSpPr>
              <a:spLocks noChangeArrowheads="1"/>
            </p:cNvSpPr>
            <p:nvPr/>
          </p:nvSpPr>
          <p:spPr bwMode="auto">
            <a:xfrm>
              <a:off x="0" y="2989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铜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52" name="Rectangle 10"/>
            <p:cNvSpPr>
              <a:spLocks noChangeArrowheads="1"/>
            </p:cNvSpPr>
            <p:nvPr/>
          </p:nvSpPr>
          <p:spPr bwMode="auto">
            <a:xfrm>
              <a:off x="4347" y="2581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-259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53" name="Rectangle 11"/>
            <p:cNvSpPr>
              <a:spLocks noChangeArrowheads="1"/>
            </p:cNvSpPr>
            <p:nvPr/>
          </p:nvSpPr>
          <p:spPr bwMode="auto">
            <a:xfrm>
              <a:off x="3479" y="2581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固态氢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54" name="Rectangle 12"/>
            <p:cNvSpPr>
              <a:spLocks noChangeArrowheads="1"/>
            </p:cNvSpPr>
            <p:nvPr/>
          </p:nvSpPr>
          <p:spPr bwMode="auto">
            <a:xfrm>
              <a:off x="2767" y="2581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232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55" name="Rectangle 13"/>
            <p:cNvSpPr>
              <a:spLocks noChangeArrowheads="1"/>
            </p:cNvSpPr>
            <p:nvPr/>
          </p:nvSpPr>
          <p:spPr bwMode="auto">
            <a:xfrm>
              <a:off x="1815" y="2581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锡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56" name="Rectangle 14"/>
            <p:cNvSpPr>
              <a:spLocks noChangeArrowheads="1"/>
            </p:cNvSpPr>
            <p:nvPr/>
          </p:nvSpPr>
          <p:spPr bwMode="auto">
            <a:xfrm>
              <a:off x="870" y="2581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1200</a:t>
              </a: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左右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57" name="Rectangle 15"/>
            <p:cNvSpPr>
              <a:spLocks noChangeArrowheads="1"/>
            </p:cNvSpPr>
            <p:nvPr/>
          </p:nvSpPr>
          <p:spPr bwMode="auto">
            <a:xfrm>
              <a:off x="0" y="2581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各种铸铁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58" name="Rectangle 16"/>
            <p:cNvSpPr>
              <a:spLocks noChangeArrowheads="1"/>
            </p:cNvSpPr>
            <p:nvPr/>
          </p:nvSpPr>
          <p:spPr bwMode="auto">
            <a:xfrm>
              <a:off x="4347" y="2173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-210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59" name="Rectangle 17"/>
            <p:cNvSpPr>
              <a:spLocks noChangeArrowheads="1"/>
            </p:cNvSpPr>
            <p:nvPr/>
          </p:nvSpPr>
          <p:spPr bwMode="auto">
            <a:xfrm>
              <a:off x="3479" y="2173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固态氮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60" name="Rectangle 18"/>
            <p:cNvSpPr>
              <a:spLocks noChangeArrowheads="1"/>
            </p:cNvSpPr>
            <p:nvPr/>
          </p:nvSpPr>
          <p:spPr bwMode="auto">
            <a:xfrm>
              <a:off x="2767" y="2173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327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61" name="Rectangle 19"/>
            <p:cNvSpPr>
              <a:spLocks noChangeArrowheads="1"/>
            </p:cNvSpPr>
            <p:nvPr/>
          </p:nvSpPr>
          <p:spPr bwMode="auto">
            <a:xfrm>
              <a:off x="1815" y="2173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铅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62" name="Rectangle 20"/>
            <p:cNvSpPr>
              <a:spLocks noChangeArrowheads="1"/>
            </p:cNvSpPr>
            <p:nvPr/>
          </p:nvSpPr>
          <p:spPr bwMode="auto">
            <a:xfrm>
              <a:off x="870" y="2173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1300-1400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63" name="Rectangle 21"/>
            <p:cNvSpPr>
              <a:spLocks noChangeArrowheads="1"/>
            </p:cNvSpPr>
            <p:nvPr/>
          </p:nvSpPr>
          <p:spPr bwMode="auto">
            <a:xfrm>
              <a:off x="0" y="2173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各种钢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64" name="Rectangle 22"/>
            <p:cNvSpPr>
              <a:spLocks noChangeArrowheads="1"/>
            </p:cNvSpPr>
            <p:nvPr/>
          </p:nvSpPr>
          <p:spPr bwMode="auto">
            <a:xfrm>
              <a:off x="4347" y="1764"/>
              <a:ext cx="870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-117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65" name="Rectangle 23"/>
            <p:cNvSpPr>
              <a:spLocks noChangeArrowheads="1"/>
            </p:cNvSpPr>
            <p:nvPr/>
          </p:nvSpPr>
          <p:spPr bwMode="auto">
            <a:xfrm>
              <a:off x="3479" y="1764"/>
              <a:ext cx="868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固态酒精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66" name="Rectangle 24"/>
            <p:cNvSpPr>
              <a:spLocks noChangeArrowheads="1"/>
            </p:cNvSpPr>
            <p:nvPr/>
          </p:nvSpPr>
          <p:spPr bwMode="auto">
            <a:xfrm>
              <a:off x="2767" y="1764"/>
              <a:ext cx="712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660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67" name="Rectangle 25"/>
            <p:cNvSpPr>
              <a:spLocks noChangeArrowheads="1"/>
            </p:cNvSpPr>
            <p:nvPr/>
          </p:nvSpPr>
          <p:spPr bwMode="auto">
            <a:xfrm>
              <a:off x="1815" y="1764"/>
              <a:ext cx="952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铝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68" name="Rectangle 26"/>
            <p:cNvSpPr>
              <a:spLocks noChangeArrowheads="1"/>
            </p:cNvSpPr>
            <p:nvPr/>
          </p:nvSpPr>
          <p:spPr bwMode="auto">
            <a:xfrm>
              <a:off x="870" y="1764"/>
              <a:ext cx="945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1535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69" name="Rectangle 27"/>
            <p:cNvSpPr>
              <a:spLocks noChangeArrowheads="1"/>
            </p:cNvSpPr>
            <p:nvPr/>
          </p:nvSpPr>
          <p:spPr bwMode="auto">
            <a:xfrm>
              <a:off x="0" y="1764"/>
              <a:ext cx="870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纯铁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70" name="Rectangle 28"/>
            <p:cNvSpPr>
              <a:spLocks noChangeArrowheads="1"/>
            </p:cNvSpPr>
            <p:nvPr/>
          </p:nvSpPr>
          <p:spPr bwMode="auto">
            <a:xfrm>
              <a:off x="4347" y="1356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-39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71" name="Rectangle 29"/>
            <p:cNvSpPr>
              <a:spLocks noChangeArrowheads="1"/>
            </p:cNvSpPr>
            <p:nvPr/>
          </p:nvSpPr>
          <p:spPr bwMode="auto">
            <a:xfrm>
              <a:off x="3479" y="1356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固态水银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72" name="Rectangle 30"/>
            <p:cNvSpPr>
              <a:spLocks noChangeArrowheads="1"/>
            </p:cNvSpPr>
            <p:nvPr/>
          </p:nvSpPr>
          <p:spPr bwMode="auto">
            <a:xfrm>
              <a:off x="2767" y="1356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962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73" name="Rectangle 31"/>
            <p:cNvSpPr>
              <a:spLocks noChangeArrowheads="1"/>
            </p:cNvSpPr>
            <p:nvPr/>
          </p:nvSpPr>
          <p:spPr bwMode="auto">
            <a:xfrm>
              <a:off x="1815" y="1356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银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74" name="Rectangle 32"/>
            <p:cNvSpPr>
              <a:spLocks noChangeArrowheads="1"/>
            </p:cNvSpPr>
            <p:nvPr/>
          </p:nvSpPr>
          <p:spPr bwMode="auto">
            <a:xfrm>
              <a:off x="870" y="1356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3410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75" name="Rectangle 33"/>
            <p:cNvSpPr>
              <a:spLocks noChangeArrowheads="1"/>
            </p:cNvSpPr>
            <p:nvPr/>
          </p:nvSpPr>
          <p:spPr bwMode="auto">
            <a:xfrm>
              <a:off x="0" y="1356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 dirty="0">
                  <a:solidFill>
                    <a:schemeClr val="accent2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钨</a:t>
              </a:r>
              <a:endParaRPr lang="zh-CN" altLang="en-US" sz="2000" b="1" dirty="0">
                <a:solidFill>
                  <a:schemeClr val="accent2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76" name="Rectangle 34"/>
            <p:cNvSpPr>
              <a:spLocks noChangeArrowheads="1"/>
            </p:cNvSpPr>
            <p:nvPr/>
          </p:nvSpPr>
          <p:spPr bwMode="auto">
            <a:xfrm>
              <a:off x="4347" y="948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77" name="Rectangle 35"/>
            <p:cNvSpPr>
              <a:spLocks noChangeArrowheads="1"/>
            </p:cNvSpPr>
            <p:nvPr/>
          </p:nvSpPr>
          <p:spPr bwMode="auto">
            <a:xfrm>
              <a:off x="3479" y="948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endParaRPr lang="zh-CN" altLang="en-US" sz="2000" b="1" dirty="0" smtClean="0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 dirty="0" smtClean="0">
                  <a:solidFill>
                    <a:srgbClr val="0000FF"/>
                  </a:solidFill>
                  <a:latin typeface="华文隶书" panose="02010800040101010101" pitchFamily="2" charset="-122"/>
                  <a:ea typeface="华文隶书" panose="02010800040101010101" pitchFamily="2" charset="-122"/>
                </a:rPr>
                <a:t>冰</a:t>
              </a:r>
              <a:endParaRPr lang="zh-CN" altLang="en-US" sz="2000" b="1" dirty="0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78" name="Rectangle 36"/>
            <p:cNvSpPr>
              <a:spLocks noChangeArrowheads="1"/>
            </p:cNvSpPr>
            <p:nvPr/>
          </p:nvSpPr>
          <p:spPr bwMode="auto">
            <a:xfrm>
              <a:off x="2767" y="948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1064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79" name="Rectangle 37"/>
            <p:cNvSpPr>
              <a:spLocks noChangeArrowheads="1"/>
            </p:cNvSpPr>
            <p:nvPr/>
          </p:nvSpPr>
          <p:spPr bwMode="auto">
            <a:xfrm>
              <a:off x="1815" y="948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金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80" name="Rectangle 38"/>
            <p:cNvSpPr>
              <a:spLocks noChangeArrowheads="1"/>
            </p:cNvSpPr>
            <p:nvPr/>
          </p:nvSpPr>
          <p:spPr bwMode="auto">
            <a:xfrm>
              <a:off x="870" y="948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3550</a:t>
              </a:r>
              <a:endParaRPr lang="en-US" altLang="zh-CN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81" name="Rectangle 39"/>
            <p:cNvSpPr>
              <a:spLocks noChangeArrowheads="1"/>
            </p:cNvSpPr>
            <p:nvPr/>
          </p:nvSpPr>
          <p:spPr bwMode="auto">
            <a:xfrm>
              <a:off x="0" y="948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金刚石</a:t>
              </a:r>
              <a:endParaRPr lang="zh-CN" altLang="en-US" sz="20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82" name="Rectangle 40"/>
            <p:cNvSpPr>
              <a:spLocks noChangeArrowheads="1"/>
            </p:cNvSpPr>
            <p:nvPr/>
          </p:nvSpPr>
          <p:spPr bwMode="auto">
            <a:xfrm>
              <a:off x="4347" y="540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83" name="Rectangle 41"/>
            <p:cNvSpPr>
              <a:spLocks noChangeArrowheads="1"/>
            </p:cNvSpPr>
            <p:nvPr/>
          </p:nvSpPr>
          <p:spPr bwMode="auto">
            <a:xfrm>
              <a:off x="3479" y="540"/>
              <a:ext cx="8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84" name="Rectangle 42"/>
            <p:cNvSpPr>
              <a:spLocks noChangeArrowheads="1"/>
            </p:cNvSpPr>
            <p:nvPr/>
          </p:nvSpPr>
          <p:spPr bwMode="auto">
            <a:xfrm>
              <a:off x="2767" y="540"/>
              <a:ext cx="71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85" name="Rectangle 43"/>
            <p:cNvSpPr>
              <a:spLocks noChangeArrowheads="1"/>
            </p:cNvSpPr>
            <p:nvPr/>
          </p:nvSpPr>
          <p:spPr bwMode="auto">
            <a:xfrm>
              <a:off x="1815" y="540"/>
              <a:ext cx="952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86" name="Rectangle 44"/>
            <p:cNvSpPr>
              <a:spLocks noChangeArrowheads="1"/>
            </p:cNvSpPr>
            <p:nvPr/>
          </p:nvSpPr>
          <p:spPr bwMode="auto">
            <a:xfrm>
              <a:off x="870" y="540"/>
              <a:ext cx="94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熔点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87" name="Rectangle 45"/>
            <p:cNvSpPr>
              <a:spLocks noChangeArrowheads="1"/>
            </p:cNvSpPr>
            <p:nvPr/>
          </p:nvSpPr>
          <p:spPr bwMode="auto">
            <a:xfrm>
              <a:off x="0" y="540"/>
              <a:ext cx="87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8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物质</a:t>
              </a:r>
              <a:endParaRPr lang="zh-CN" altLang="en-US" sz="28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  <p:sp>
          <p:nvSpPr>
            <p:cNvPr id="19688" name="Line 46"/>
            <p:cNvSpPr>
              <a:spLocks noChangeShapeType="1"/>
            </p:cNvSpPr>
            <p:nvPr/>
          </p:nvSpPr>
          <p:spPr bwMode="auto">
            <a:xfrm>
              <a:off x="0" y="540"/>
              <a:ext cx="52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89" name="Line 47"/>
            <p:cNvSpPr>
              <a:spLocks noChangeShapeType="1"/>
            </p:cNvSpPr>
            <p:nvPr/>
          </p:nvSpPr>
          <p:spPr bwMode="auto">
            <a:xfrm>
              <a:off x="0" y="948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90" name="Line 48"/>
            <p:cNvSpPr>
              <a:spLocks noChangeShapeType="1"/>
            </p:cNvSpPr>
            <p:nvPr/>
          </p:nvSpPr>
          <p:spPr bwMode="auto">
            <a:xfrm>
              <a:off x="0" y="1356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91" name="Line 49"/>
            <p:cNvSpPr>
              <a:spLocks noChangeShapeType="1"/>
            </p:cNvSpPr>
            <p:nvPr/>
          </p:nvSpPr>
          <p:spPr bwMode="auto">
            <a:xfrm>
              <a:off x="0" y="1764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92" name="Line 50"/>
            <p:cNvSpPr>
              <a:spLocks noChangeShapeType="1"/>
            </p:cNvSpPr>
            <p:nvPr/>
          </p:nvSpPr>
          <p:spPr bwMode="auto">
            <a:xfrm>
              <a:off x="0" y="2173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93" name="Line 51"/>
            <p:cNvSpPr>
              <a:spLocks noChangeShapeType="1"/>
            </p:cNvSpPr>
            <p:nvPr/>
          </p:nvSpPr>
          <p:spPr bwMode="auto">
            <a:xfrm>
              <a:off x="0" y="2581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94" name="Line 52"/>
            <p:cNvSpPr>
              <a:spLocks noChangeShapeType="1"/>
            </p:cNvSpPr>
            <p:nvPr/>
          </p:nvSpPr>
          <p:spPr bwMode="auto">
            <a:xfrm>
              <a:off x="0" y="2989"/>
              <a:ext cx="52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95" name="Line 53"/>
            <p:cNvSpPr>
              <a:spLocks noChangeShapeType="1"/>
            </p:cNvSpPr>
            <p:nvPr/>
          </p:nvSpPr>
          <p:spPr bwMode="auto">
            <a:xfrm>
              <a:off x="0" y="3397"/>
              <a:ext cx="52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96" name="Line 54"/>
            <p:cNvSpPr>
              <a:spLocks noChangeShapeType="1"/>
            </p:cNvSpPr>
            <p:nvPr/>
          </p:nvSpPr>
          <p:spPr bwMode="auto">
            <a:xfrm>
              <a:off x="0" y="540"/>
              <a:ext cx="0" cy="285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97" name="Line 55"/>
            <p:cNvSpPr>
              <a:spLocks noChangeShapeType="1"/>
            </p:cNvSpPr>
            <p:nvPr/>
          </p:nvSpPr>
          <p:spPr bwMode="auto">
            <a:xfrm>
              <a:off x="870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98" name="Line 56"/>
            <p:cNvSpPr>
              <a:spLocks noChangeShapeType="1"/>
            </p:cNvSpPr>
            <p:nvPr/>
          </p:nvSpPr>
          <p:spPr bwMode="auto">
            <a:xfrm>
              <a:off x="1815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99" name="Line 57"/>
            <p:cNvSpPr>
              <a:spLocks noChangeShapeType="1"/>
            </p:cNvSpPr>
            <p:nvPr/>
          </p:nvSpPr>
          <p:spPr bwMode="auto">
            <a:xfrm>
              <a:off x="2767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700" name="Line 58"/>
            <p:cNvSpPr>
              <a:spLocks noChangeShapeType="1"/>
            </p:cNvSpPr>
            <p:nvPr/>
          </p:nvSpPr>
          <p:spPr bwMode="auto">
            <a:xfrm>
              <a:off x="3479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701" name="Line 59"/>
            <p:cNvSpPr>
              <a:spLocks noChangeShapeType="1"/>
            </p:cNvSpPr>
            <p:nvPr/>
          </p:nvSpPr>
          <p:spPr bwMode="auto">
            <a:xfrm>
              <a:off x="4347" y="540"/>
              <a:ext cx="0" cy="28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702" name="Line 60"/>
            <p:cNvSpPr>
              <a:spLocks noChangeShapeType="1"/>
            </p:cNvSpPr>
            <p:nvPr/>
          </p:nvSpPr>
          <p:spPr bwMode="auto">
            <a:xfrm>
              <a:off x="5217" y="540"/>
              <a:ext cx="0" cy="285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703" name="Text Box 61"/>
            <p:cNvSpPr txBox="1">
              <a:spLocks noChangeArrowheads="1"/>
            </p:cNvSpPr>
            <p:nvPr/>
          </p:nvSpPr>
          <p:spPr bwMode="auto">
            <a:xfrm>
              <a:off x="1316" y="0"/>
              <a:ext cx="276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600" b="1">
                  <a:latin typeface="华文隶书" panose="02010800040101010101" pitchFamily="2" charset="-122"/>
                  <a:ea typeface="华文隶书" panose="02010800040101010101" pitchFamily="2" charset="-122"/>
                </a:rPr>
                <a:t>几种晶体的熔点 ℃</a:t>
              </a:r>
              <a:endParaRPr lang="zh-CN" altLang="en-US" sz="3600" b="1">
                <a:latin typeface="华文隶书" panose="02010800040101010101" pitchFamily="2" charset="-122"/>
                <a:ea typeface="华文隶书" panose="02010800040101010101" pitchFamily="2" charset="-122"/>
              </a:endParaRPr>
            </a:p>
          </p:txBody>
        </p:sp>
      </p:grpSp>
      <p:sp>
        <p:nvSpPr>
          <p:cNvPr id="19704" name="Text Box 248"/>
          <p:cNvSpPr txBox="1">
            <a:spLocks noChangeArrowheads="1"/>
          </p:cNvSpPr>
          <p:nvPr/>
        </p:nvSpPr>
        <p:spPr bwMode="auto">
          <a:xfrm>
            <a:off x="1752600" y="4495801"/>
            <a:ext cx="8915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讨论：</a:t>
            </a:r>
            <a:r>
              <a:rPr lang="en-US" altLang="zh-CN" sz="28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1.</a:t>
            </a: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能否用铝制的容器熔化铜或锡？ </a:t>
            </a:r>
            <a:endParaRPr lang="zh-CN" altLang="en-US" sz="28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 </a:t>
            </a:r>
            <a:r>
              <a:rPr lang="en-US" altLang="zh-CN" sz="28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2. </a:t>
            </a: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在南极考察站能使用水银温度计测量气温吗？</a:t>
            </a:r>
            <a:r>
              <a:rPr lang="zh-CN" altLang="en-US" sz="28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 </a:t>
            </a:r>
            <a:endParaRPr lang="zh-CN" altLang="en-US" sz="28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705" name="Text Box 249"/>
          <p:cNvSpPr txBox="1">
            <a:spLocks noChangeArrowheads="1"/>
          </p:cNvSpPr>
          <p:nvPr/>
        </p:nvSpPr>
        <p:spPr bwMode="auto">
          <a:xfrm>
            <a:off x="2743200" y="5661025"/>
            <a:ext cx="7924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、根据表格可知，在－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30 </a:t>
            </a:r>
            <a:r>
              <a:rPr lang="en-US" altLang="en-US" sz="2800" b="1" dirty="0"/>
              <a:t>℃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时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水银为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态，氮为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态，硫代硫酸钠为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___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态。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9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/>
          <p:nvPr/>
        </p:nvGrpSpPr>
        <p:grpSpPr bwMode="auto">
          <a:xfrm>
            <a:off x="6167438" y="908051"/>
            <a:ext cx="4895850" cy="4746625"/>
            <a:chOff x="0" y="0"/>
            <a:chExt cx="3765" cy="3310"/>
          </a:xfrm>
        </p:grpSpPr>
        <p:grpSp>
          <p:nvGrpSpPr>
            <p:cNvPr id="20543" name="Group 3"/>
            <p:cNvGrpSpPr/>
            <p:nvPr/>
          </p:nvGrpSpPr>
          <p:grpSpPr bwMode="auto">
            <a:xfrm>
              <a:off x="0" y="0"/>
              <a:ext cx="3765" cy="3191"/>
              <a:chOff x="0" y="0"/>
              <a:chExt cx="3765" cy="3191"/>
            </a:xfrm>
          </p:grpSpPr>
          <p:grpSp>
            <p:nvGrpSpPr>
              <p:cNvPr id="20545" name="Group 4"/>
              <p:cNvGrpSpPr/>
              <p:nvPr/>
            </p:nvGrpSpPr>
            <p:grpSpPr bwMode="auto">
              <a:xfrm>
                <a:off x="363" y="0"/>
                <a:ext cx="2812" cy="2813"/>
                <a:chOff x="0" y="0"/>
                <a:chExt cx="3084" cy="3085"/>
              </a:xfrm>
            </p:grpSpPr>
            <p:sp>
              <p:nvSpPr>
                <p:cNvPr id="20560" name="Line 5"/>
                <p:cNvSpPr>
                  <a:spLocks noChangeShapeType="1"/>
                </p:cNvSpPr>
                <p:nvPr/>
              </p:nvSpPr>
              <p:spPr bwMode="auto">
                <a:xfrm rot="10800000">
                  <a:off x="0" y="0"/>
                  <a:ext cx="0" cy="3085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61" name="Line 6"/>
                <p:cNvSpPr>
                  <a:spLocks noChangeShapeType="1"/>
                </p:cNvSpPr>
                <p:nvPr/>
              </p:nvSpPr>
              <p:spPr bwMode="auto">
                <a:xfrm>
                  <a:off x="0" y="3085"/>
                  <a:ext cx="308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62" name="Line 7"/>
                <p:cNvSpPr>
                  <a:spLocks noChangeShapeType="1"/>
                </p:cNvSpPr>
                <p:nvPr/>
              </p:nvSpPr>
              <p:spPr bwMode="auto">
                <a:xfrm>
                  <a:off x="181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63" name="Line 8"/>
                <p:cNvSpPr>
                  <a:spLocks noChangeShapeType="1"/>
                </p:cNvSpPr>
                <p:nvPr/>
              </p:nvSpPr>
              <p:spPr bwMode="auto">
                <a:xfrm>
                  <a:off x="363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64" name="Line 9"/>
                <p:cNvSpPr>
                  <a:spLocks noChangeShapeType="1"/>
                </p:cNvSpPr>
                <p:nvPr/>
              </p:nvSpPr>
              <p:spPr bwMode="auto">
                <a:xfrm>
                  <a:off x="544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65" name="Line 10"/>
                <p:cNvSpPr>
                  <a:spLocks noChangeShapeType="1"/>
                </p:cNvSpPr>
                <p:nvPr/>
              </p:nvSpPr>
              <p:spPr bwMode="auto">
                <a:xfrm>
                  <a:off x="726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66" name="Line 11"/>
                <p:cNvSpPr>
                  <a:spLocks noChangeShapeType="1"/>
                </p:cNvSpPr>
                <p:nvPr/>
              </p:nvSpPr>
              <p:spPr bwMode="auto">
                <a:xfrm>
                  <a:off x="907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67" name="Line 12"/>
                <p:cNvSpPr>
                  <a:spLocks noChangeShapeType="1"/>
                </p:cNvSpPr>
                <p:nvPr/>
              </p:nvSpPr>
              <p:spPr bwMode="auto">
                <a:xfrm>
                  <a:off x="1088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68" name="Line 13"/>
                <p:cNvSpPr>
                  <a:spLocks noChangeShapeType="1"/>
                </p:cNvSpPr>
                <p:nvPr/>
              </p:nvSpPr>
              <p:spPr bwMode="auto">
                <a:xfrm>
                  <a:off x="1270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69" name="Line 14"/>
                <p:cNvSpPr>
                  <a:spLocks noChangeShapeType="1"/>
                </p:cNvSpPr>
                <p:nvPr/>
              </p:nvSpPr>
              <p:spPr bwMode="auto">
                <a:xfrm>
                  <a:off x="1451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70" name="Line 15"/>
                <p:cNvSpPr>
                  <a:spLocks noChangeShapeType="1"/>
                </p:cNvSpPr>
                <p:nvPr/>
              </p:nvSpPr>
              <p:spPr bwMode="auto">
                <a:xfrm>
                  <a:off x="1633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71" name="Line 16"/>
                <p:cNvSpPr>
                  <a:spLocks noChangeShapeType="1"/>
                </p:cNvSpPr>
                <p:nvPr/>
              </p:nvSpPr>
              <p:spPr bwMode="auto">
                <a:xfrm>
                  <a:off x="1814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72" name="Line 17"/>
                <p:cNvSpPr>
                  <a:spLocks noChangeShapeType="1"/>
                </p:cNvSpPr>
                <p:nvPr/>
              </p:nvSpPr>
              <p:spPr bwMode="auto">
                <a:xfrm>
                  <a:off x="1996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73" name="Line 18"/>
                <p:cNvSpPr>
                  <a:spLocks noChangeShapeType="1"/>
                </p:cNvSpPr>
                <p:nvPr/>
              </p:nvSpPr>
              <p:spPr bwMode="auto">
                <a:xfrm>
                  <a:off x="2177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74" name="Line 19"/>
                <p:cNvSpPr>
                  <a:spLocks noChangeShapeType="1"/>
                </p:cNvSpPr>
                <p:nvPr/>
              </p:nvSpPr>
              <p:spPr bwMode="auto">
                <a:xfrm>
                  <a:off x="2359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75" name="Line 20"/>
                <p:cNvSpPr>
                  <a:spLocks noChangeShapeType="1"/>
                </p:cNvSpPr>
                <p:nvPr/>
              </p:nvSpPr>
              <p:spPr bwMode="auto">
                <a:xfrm>
                  <a:off x="2721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76" name="Line 21"/>
                <p:cNvSpPr>
                  <a:spLocks noChangeShapeType="1"/>
                </p:cNvSpPr>
                <p:nvPr/>
              </p:nvSpPr>
              <p:spPr bwMode="auto">
                <a:xfrm>
                  <a:off x="2540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77" name="Line 22"/>
                <p:cNvSpPr>
                  <a:spLocks noChangeShapeType="1"/>
                </p:cNvSpPr>
                <p:nvPr/>
              </p:nvSpPr>
              <p:spPr bwMode="auto">
                <a:xfrm>
                  <a:off x="0" y="2903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78" name="Line 23"/>
                <p:cNvSpPr>
                  <a:spLocks noChangeShapeType="1"/>
                </p:cNvSpPr>
                <p:nvPr/>
              </p:nvSpPr>
              <p:spPr bwMode="auto">
                <a:xfrm>
                  <a:off x="0" y="2722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79" name="Line 24"/>
                <p:cNvSpPr>
                  <a:spLocks noChangeShapeType="1"/>
                </p:cNvSpPr>
                <p:nvPr/>
              </p:nvSpPr>
              <p:spPr bwMode="auto">
                <a:xfrm>
                  <a:off x="0" y="2540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80" name="Line 25"/>
                <p:cNvSpPr>
                  <a:spLocks noChangeShapeType="1"/>
                </p:cNvSpPr>
                <p:nvPr/>
              </p:nvSpPr>
              <p:spPr bwMode="auto">
                <a:xfrm>
                  <a:off x="0" y="2359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81" name="Line 26"/>
                <p:cNvSpPr>
                  <a:spLocks noChangeShapeType="1"/>
                </p:cNvSpPr>
                <p:nvPr/>
              </p:nvSpPr>
              <p:spPr bwMode="auto">
                <a:xfrm>
                  <a:off x="0" y="2178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82" name="Line 27"/>
                <p:cNvSpPr>
                  <a:spLocks noChangeShapeType="1"/>
                </p:cNvSpPr>
                <p:nvPr/>
              </p:nvSpPr>
              <p:spPr bwMode="auto">
                <a:xfrm>
                  <a:off x="0" y="1996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83" name="Line 28"/>
                <p:cNvSpPr>
                  <a:spLocks noChangeShapeType="1"/>
                </p:cNvSpPr>
                <p:nvPr/>
              </p:nvSpPr>
              <p:spPr bwMode="auto">
                <a:xfrm>
                  <a:off x="0" y="1815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84" name="Line 29"/>
                <p:cNvSpPr>
                  <a:spLocks noChangeShapeType="1"/>
                </p:cNvSpPr>
                <p:nvPr/>
              </p:nvSpPr>
              <p:spPr bwMode="auto">
                <a:xfrm>
                  <a:off x="0" y="1633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85" name="Line 30"/>
                <p:cNvSpPr>
                  <a:spLocks noChangeShapeType="1"/>
                </p:cNvSpPr>
                <p:nvPr/>
              </p:nvSpPr>
              <p:spPr bwMode="auto">
                <a:xfrm>
                  <a:off x="0" y="1452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86" name="Line 31"/>
                <p:cNvSpPr>
                  <a:spLocks noChangeShapeType="1"/>
                </p:cNvSpPr>
                <p:nvPr/>
              </p:nvSpPr>
              <p:spPr bwMode="auto">
                <a:xfrm>
                  <a:off x="0" y="1270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87" name="Line 32"/>
                <p:cNvSpPr>
                  <a:spLocks noChangeShapeType="1"/>
                </p:cNvSpPr>
                <p:nvPr/>
              </p:nvSpPr>
              <p:spPr bwMode="auto">
                <a:xfrm>
                  <a:off x="0" y="1089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88" name="Line 33"/>
                <p:cNvSpPr>
                  <a:spLocks noChangeShapeType="1"/>
                </p:cNvSpPr>
                <p:nvPr/>
              </p:nvSpPr>
              <p:spPr bwMode="auto">
                <a:xfrm>
                  <a:off x="0" y="908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89" name="Line 34"/>
                <p:cNvSpPr>
                  <a:spLocks noChangeShapeType="1"/>
                </p:cNvSpPr>
                <p:nvPr/>
              </p:nvSpPr>
              <p:spPr bwMode="auto">
                <a:xfrm>
                  <a:off x="0" y="726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90" name="Line 35"/>
                <p:cNvSpPr>
                  <a:spLocks noChangeShapeType="1"/>
                </p:cNvSpPr>
                <p:nvPr/>
              </p:nvSpPr>
              <p:spPr bwMode="auto">
                <a:xfrm>
                  <a:off x="0" y="363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91" name="Line 36"/>
                <p:cNvSpPr>
                  <a:spLocks noChangeShapeType="1"/>
                </p:cNvSpPr>
                <p:nvPr/>
              </p:nvSpPr>
              <p:spPr bwMode="auto">
                <a:xfrm>
                  <a:off x="0" y="545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0546" name="Text Box 37"/>
              <p:cNvSpPr txBox="1">
                <a:spLocks noChangeArrowheads="1"/>
              </p:cNvSpPr>
              <p:nvPr/>
            </p:nvSpPr>
            <p:spPr bwMode="auto">
              <a:xfrm>
                <a:off x="363" y="0"/>
                <a:ext cx="908" cy="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8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温度</a:t>
                </a:r>
                <a:r>
                  <a:rPr lang="en-US" altLang="zh-CN" sz="28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/℃</a:t>
                </a:r>
                <a:endParaRPr lang="en-US" altLang="zh-CN" sz="2800">
                  <a:solidFill>
                    <a:srgbClr val="0000CC"/>
                  </a:solidFill>
                  <a:ea typeface="隶书" panose="02010509060101010101" pitchFamily="49" charset="-122"/>
                </a:endParaRPr>
              </a:p>
            </p:txBody>
          </p:sp>
          <p:sp>
            <p:nvSpPr>
              <p:cNvPr id="20547" name="Text Box 38"/>
              <p:cNvSpPr txBox="1">
                <a:spLocks noChangeArrowheads="1"/>
              </p:cNvSpPr>
              <p:nvPr/>
            </p:nvSpPr>
            <p:spPr bwMode="auto">
              <a:xfrm>
                <a:off x="2813" y="2531"/>
                <a:ext cx="952" cy="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8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时间</a:t>
                </a:r>
                <a:r>
                  <a:rPr lang="en-US" altLang="zh-CN" sz="28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/</a:t>
                </a:r>
                <a:r>
                  <a:rPr lang="zh-CN" altLang="en-US" sz="28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分</a:t>
                </a:r>
                <a:endParaRPr lang="zh-CN" altLang="en-US" sz="2800">
                  <a:solidFill>
                    <a:srgbClr val="0000CC"/>
                  </a:solidFill>
                  <a:ea typeface="隶书" panose="02010509060101010101" pitchFamily="49" charset="-122"/>
                </a:endParaRPr>
              </a:p>
            </p:txBody>
          </p:sp>
          <p:sp>
            <p:nvSpPr>
              <p:cNvPr id="20548" name="Text Box 39"/>
              <p:cNvSpPr txBox="1">
                <a:spLocks noChangeArrowheads="1"/>
              </p:cNvSpPr>
              <p:nvPr/>
            </p:nvSpPr>
            <p:spPr bwMode="auto">
              <a:xfrm>
                <a:off x="272" y="2767"/>
                <a:ext cx="227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0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49" name="Text Box 40"/>
              <p:cNvSpPr txBox="1">
                <a:spLocks noChangeArrowheads="1"/>
              </p:cNvSpPr>
              <p:nvPr/>
            </p:nvSpPr>
            <p:spPr bwMode="auto">
              <a:xfrm>
                <a:off x="590" y="2767"/>
                <a:ext cx="182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1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50" name="Text Box 41"/>
              <p:cNvSpPr txBox="1">
                <a:spLocks noChangeArrowheads="1"/>
              </p:cNvSpPr>
              <p:nvPr/>
            </p:nvSpPr>
            <p:spPr bwMode="auto">
              <a:xfrm>
                <a:off x="907" y="2767"/>
                <a:ext cx="272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2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51" name="Text Box 42"/>
              <p:cNvSpPr txBox="1">
                <a:spLocks noChangeArrowheads="1"/>
              </p:cNvSpPr>
              <p:nvPr/>
            </p:nvSpPr>
            <p:spPr bwMode="auto">
              <a:xfrm>
                <a:off x="1224" y="2767"/>
                <a:ext cx="273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3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52" name="Text Box 43"/>
              <p:cNvSpPr txBox="1">
                <a:spLocks noChangeArrowheads="1"/>
              </p:cNvSpPr>
              <p:nvPr/>
            </p:nvSpPr>
            <p:spPr bwMode="auto">
              <a:xfrm>
                <a:off x="1543" y="2767"/>
                <a:ext cx="226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4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53" name="Text Box 44"/>
              <p:cNvSpPr txBox="1">
                <a:spLocks noChangeArrowheads="1"/>
              </p:cNvSpPr>
              <p:nvPr/>
            </p:nvSpPr>
            <p:spPr bwMode="auto">
              <a:xfrm>
                <a:off x="1814" y="2767"/>
                <a:ext cx="543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5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54" name="Text Box 45"/>
              <p:cNvSpPr txBox="1">
                <a:spLocks noChangeArrowheads="1"/>
              </p:cNvSpPr>
              <p:nvPr/>
            </p:nvSpPr>
            <p:spPr bwMode="auto">
              <a:xfrm>
                <a:off x="2132" y="2767"/>
                <a:ext cx="409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6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55" name="Text Box 46"/>
              <p:cNvSpPr txBox="1">
                <a:spLocks noChangeArrowheads="1"/>
              </p:cNvSpPr>
              <p:nvPr/>
            </p:nvSpPr>
            <p:spPr bwMode="auto">
              <a:xfrm>
                <a:off x="2495" y="2767"/>
                <a:ext cx="408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7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56" name="Text Box 47"/>
              <p:cNvSpPr txBox="1">
                <a:spLocks noChangeArrowheads="1"/>
              </p:cNvSpPr>
              <p:nvPr/>
            </p:nvSpPr>
            <p:spPr bwMode="auto">
              <a:xfrm>
                <a:off x="0" y="2621"/>
                <a:ext cx="454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40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57" name="Text Box 48"/>
              <p:cNvSpPr txBox="1">
                <a:spLocks noChangeArrowheads="1"/>
              </p:cNvSpPr>
              <p:nvPr/>
            </p:nvSpPr>
            <p:spPr bwMode="auto">
              <a:xfrm>
                <a:off x="0" y="1860"/>
                <a:ext cx="499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45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58" name="Text Box 49"/>
              <p:cNvSpPr txBox="1">
                <a:spLocks noChangeArrowheads="1"/>
              </p:cNvSpPr>
              <p:nvPr/>
            </p:nvSpPr>
            <p:spPr bwMode="auto">
              <a:xfrm>
                <a:off x="0" y="998"/>
                <a:ext cx="453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50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59" name="Text Box 50"/>
              <p:cNvSpPr txBox="1">
                <a:spLocks noChangeArrowheads="1"/>
              </p:cNvSpPr>
              <p:nvPr/>
            </p:nvSpPr>
            <p:spPr bwMode="auto">
              <a:xfrm>
                <a:off x="0" y="172"/>
                <a:ext cx="454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55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0544" name="Rectangle 51"/>
            <p:cNvSpPr>
              <a:spLocks noChangeArrowheads="1"/>
            </p:cNvSpPr>
            <p:nvPr/>
          </p:nvSpPr>
          <p:spPr bwMode="auto">
            <a:xfrm>
              <a:off x="765" y="2948"/>
              <a:ext cx="142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sz="2800">
                <a:solidFill>
                  <a:srgbClr val="0000CC"/>
                </a:solidFill>
                <a:ea typeface="隶书" panose="02010509060101010101" pitchFamily="49" charset="-122"/>
              </a:endParaRPr>
            </a:p>
          </p:txBody>
        </p:sp>
      </p:grpSp>
      <p:grpSp>
        <p:nvGrpSpPr>
          <p:cNvPr id="20483" name="Group 52"/>
          <p:cNvGrpSpPr/>
          <p:nvPr/>
        </p:nvGrpSpPr>
        <p:grpSpPr bwMode="auto">
          <a:xfrm>
            <a:off x="1774826" y="836614"/>
            <a:ext cx="4841875" cy="4746625"/>
            <a:chOff x="0" y="0"/>
            <a:chExt cx="3765" cy="3310"/>
          </a:xfrm>
        </p:grpSpPr>
        <p:grpSp>
          <p:nvGrpSpPr>
            <p:cNvPr id="20494" name="Group 53"/>
            <p:cNvGrpSpPr/>
            <p:nvPr/>
          </p:nvGrpSpPr>
          <p:grpSpPr bwMode="auto">
            <a:xfrm>
              <a:off x="0" y="0"/>
              <a:ext cx="3765" cy="3191"/>
              <a:chOff x="0" y="0"/>
              <a:chExt cx="3765" cy="3191"/>
            </a:xfrm>
          </p:grpSpPr>
          <p:grpSp>
            <p:nvGrpSpPr>
              <p:cNvPr id="20496" name="Group 54"/>
              <p:cNvGrpSpPr/>
              <p:nvPr/>
            </p:nvGrpSpPr>
            <p:grpSpPr bwMode="auto">
              <a:xfrm>
                <a:off x="363" y="0"/>
                <a:ext cx="2812" cy="2813"/>
                <a:chOff x="0" y="0"/>
                <a:chExt cx="3084" cy="3085"/>
              </a:xfrm>
            </p:grpSpPr>
            <p:sp>
              <p:nvSpPr>
                <p:cNvPr id="20511" name="Line 55"/>
                <p:cNvSpPr>
                  <a:spLocks noChangeShapeType="1"/>
                </p:cNvSpPr>
                <p:nvPr/>
              </p:nvSpPr>
              <p:spPr bwMode="auto">
                <a:xfrm rot="10800000">
                  <a:off x="0" y="0"/>
                  <a:ext cx="0" cy="3085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12" name="Line 56"/>
                <p:cNvSpPr>
                  <a:spLocks noChangeShapeType="1"/>
                </p:cNvSpPr>
                <p:nvPr/>
              </p:nvSpPr>
              <p:spPr bwMode="auto">
                <a:xfrm>
                  <a:off x="0" y="3085"/>
                  <a:ext cx="3084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13" name="Line 57"/>
                <p:cNvSpPr>
                  <a:spLocks noChangeShapeType="1"/>
                </p:cNvSpPr>
                <p:nvPr/>
              </p:nvSpPr>
              <p:spPr bwMode="auto">
                <a:xfrm>
                  <a:off x="181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14" name="Line 58"/>
                <p:cNvSpPr>
                  <a:spLocks noChangeShapeType="1"/>
                </p:cNvSpPr>
                <p:nvPr/>
              </p:nvSpPr>
              <p:spPr bwMode="auto">
                <a:xfrm>
                  <a:off x="363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15" name="Line 59"/>
                <p:cNvSpPr>
                  <a:spLocks noChangeShapeType="1"/>
                </p:cNvSpPr>
                <p:nvPr/>
              </p:nvSpPr>
              <p:spPr bwMode="auto">
                <a:xfrm>
                  <a:off x="544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16" name="Line 60"/>
                <p:cNvSpPr>
                  <a:spLocks noChangeShapeType="1"/>
                </p:cNvSpPr>
                <p:nvPr/>
              </p:nvSpPr>
              <p:spPr bwMode="auto">
                <a:xfrm>
                  <a:off x="726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17" name="Line 61"/>
                <p:cNvSpPr>
                  <a:spLocks noChangeShapeType="1"/>
                </p:cNvSpPr>
                <p:nvPr/>
              </p:nvSpPr>
              <p:spPr bwMode="auto">
                <a:xfrm>
                  <a:off x="907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18" name="Line 62"/>
                <p:cNvSpPr>
                  <a:spLocks noChangeShapeType="1"/>
                </p:cNvSpPr>
                <p:nvPr/>
              </p:nvSpPr>
              <p:spPr bwMode="auto">
                <a:xfrm>
                  <a:off x="1088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19" name="Line 63"/>
                <p:cNvSpPr>
                  <a:spLocks noChangeShapeType="1"/>
                </p:cNvSpPr>
                <p:nvPr/>
              </p:nvSpPr>
              <p:spPr bwMode="auto">
                <a:xfrm>
                  <a:off x="1270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0" name="Line 64"/>
                <p:cNvSpPr>
                  <a:spLocks noChangeShapeType="1"/>
                </p:cNvSpPr>
                <p:nvPr/>
              </p:nvSpPr>
              <p:spPr bwMode="auto">
                <a:xfrm>
                  <a:off x="1451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1" name="Line 65"/>
                <p:cNvSpPr>
                  <a:spLocks noChangeShapeType="1"/>
                </p:cNvSpPr>
                <p:nvPr/>
              </p:nvSpPr>
              <p:spPr bwMode="auto">
                <a:xfrm>
                  <a:off x="1633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2" name="Line 66"/>
                <p:cNvSpPr>
                  <a:spLocks noChangeShapeType="1"/>
                </p:cNvSpPr>
                <p:nvPr/>
              </p:nvSpPr>
              <p:spPr bwMode="auto">
                <a:xfrm>
                  <a:off x="1814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3" name="Line 67"/>
                <p:cNvSpPr>
                  <a:spLocks noChangeShapeType="1"/>
                </p:cNvSpPr>
                <p:nvPr/>
              </p:nvSpPr>
              <p:spPr bwMode="auto">
                <a:xfrm>
                  <a:off x="1996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4" name="Line 68"/>
                <p:cNvSpPr>
                  <a:spLocks noChangeShapeType="1"/>
                </p:cNvSpPr>
                <p:nvPr/>
              </p:nvSpPr>
              <p:spPr bwMode="auto">
                <a:xfrm>
                  <a:off x="2177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5" name="Line 69"/>
                <p:cNvSpPr>
                  <a:spLocks noChangeShapeType="1"/>
                </p:cNvSpPr>
                <p:nvPr/>
              </p:nvSpPr>
              <p:spPr bwMode="auto">
                <a:xfrm>
                  <a:off x="2359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6" name="Line 70"/>
                <p:cNvSpPr>
                  <a:spLocks noChangeShapeType="1"/>
                </p:cNvSpPr>
                <p:nvPr/>
              </p:nvSpPr>
              <p:spPr bwMode="auto">
                <a:xfrm>
                  <a:off x="2721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7" name="Line 71"/>
                <p:cNvSpPr>
                  <a:spLocks noChangeShapeType="1"/>
                </p:cNvSpPr>
                <p:nvPr/>
              </p:nvSpPr>
              <p:spPr bwMode="auto">
                <a:xfrm>
                  <a:off x="2540" y="363"/>
                  <a:ext cx="0" cy="272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8" name="Line 72"/>
                <p:cNvSpPr>
                  <a:spLocks noChangeShapeType="1"/>
                </p:cNvSpPr>
                <p:nvPr/>
              </p:nvSpPr>
              <p:spPr bwMode="auto">
                <a:xfrm>
                  <a:off x="0" y="2903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9" name="Line 73"/>
                <p:cNvSpPr>
                  <a:spLocks noChangeShapeType="1"/>
                </p:cNvSpPr>
                <p:nvPr/>
              </p:nvSpPr>
              <p:spPr bwMode="auto">
                <a:xfrm>
                  <a:off x="0" y="2722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0" name="Line 74"/>
                <p:cNvSpPr>
                  <a:spLocks noChangeShapeType="1"/>
                </p:cNvSpPr>
                <p:nvPr/>
              </p:nvSpPr>
              <p:spPr bwMode="auto">
                <a:xfrm>
                  <a:off x="0" y="2540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1" name="Line 75"/>
                <p:cNvSpPr>
                  <a:spLocks noChangeShapeType="1"/>
                </p:cNvSpPr>
                <p:nvPr/>
              </p:nvSpPr>
              <p:spPr bwMode="auto">
                <a:xfrm>
                  <a:off x="0" y="2359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2" name="Line 76"/>
                <p:cNvSpPr>
                  <a:spLocks noChangeShapeType="1"/>
                </p:cNvSpPr>
                <p:nvPr/>
              </p:nvSpPr>
              <p:spPr bwMode="auto">
                <a:xfrm>
                  <a:off x="0" y="2178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3" name="Line 77"/>
                <p:cNvSpPr>
                  <a:spLocks noChangeShapeType="1"/>
                </p:cNvSpPr>
                <p:nvPr/>
              </p:nvSpPr>
              <p:spPr bwMode="auto">
                <a:xfrm>
                  <a:off x="0" y="1996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4" name="Line 78"/>
                <p:cNvSpPr>
                  <a:spLocks noChangeShapeType="1"/>
                </p:cNvSpPr>
                <p:nvPr/>
              </p:nvSpPr>
              <p:spPr bwMode="auto">
                <a:xfrm>
                  <a:off x="0" y="1815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5" name="Line 79"/>
                <p:cNvSpPr>
                  <a:spLocks noChangeShapeType="1"/>
                </p:cNvSpPr>
                <p:nvPr/>
              </p:nvSpPr>
              <p:spPr bwMode="auto">
                <a:xfrm>
                  <a:off x="0" y="1633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6" name="Line 80"/>
                <p:cNvSpPr>
                  <a:spLocks noChangeShapeType="1"/>
                </p:cNvSpPr>
                <p:nvPr/>
              </p:nvSpPr>
              <p:spPr bwMode="auto">
                <a:xfrm>
                  <a:off x="0" y="1452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7" name="Line 81"/>
                <p:cNvSpPr>
                  <a:spLocks noChangeShapeType="1"/>
                </p:cNvSpPr>
                <p:nvPr/>
              </p:nvSpPr>
              <p:spPr bwMode="auto">
                <a:xfrm>
                  <a:off x="0" y="1270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8" name="Line 82"/>
                <p:cNvSpPr>
                  <a:spLocks noChangeShapeType="1"/>
                </p:cNvSpPr>
                <p:nvPr/>
              </p:nvSpPr>
              <p:spPr bwMode="auto">
                <a:xfrm>
                  <a:off x="0" y="1089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9" name="Line 83"/>
                <p:cNvSpPr>
                  <a:spLocks noChangeShapeType="1"/>
                </p:cNvSpPr>
                <p:nvPr/>
              </p:nvSpPr>
              <p:spPr bwMode="auto">
                <a:xfrm>
                  <a:off x="0" y="908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40" name="Line 84"/>
                <p:cNvSpPr>
                  <a:spLocks noChangeShapeType="1"/>
                </p:cNvSpPr>
                <p:nvPr/>
              </p:nvSpPr>
              <p:spPr bwMode="auto">
                <a:xfrm>
                  <a:off x="0" y="726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41" name="Line 85"/>
                <p:cNvSpPr>
                  <a:spLocks noChangeShapeType="1"/>
                </p:cNvSpPr>
                <p:nvPr/>
              </p:nvSpPr>
              <p:spPr bwMode="auto">
                <a:xfrm>
                  <a:off x="0" y="363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42" name="Line 86"/>
                <p:cNvSpPr>
                  <a:spLocks noChangeShapeType="1"/>
                </p:cNvSpPr>
                <p:nvPr/>
              </p:nvSpPr>
              <p:spPr bwMode="auto">
                <a:xfrm>
                  <a:off x="0" y="545"/>
                  <a:ext cx="2721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0497" name="Text Box 87"/>
              <p:cNvSpPr txBox="1">
                <a:spLocks noChangeArrowheads="1"/>
              </p:cNvSpPr>
              <p:nvPr/>
            </p:nvSpPr>
            <p:spPr bwMode="auto">
              <a:xfrm>
                <a:off x="363" y="0"/>
                <a:ext cx="908" cy="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8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温度</a:t>
                </a:r>
                <a:r>
                  <a:rPr lang="en-US" altLang="zh-CN" sz="28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/℃</a:t>
                </a:r>
                <a:endParaRPr lang="en-US" altLang="zh-CN" sz="2800">
                  <a:solidFill>
                    <a:srgbClr val="0000CC"/>
                  </a:solidFill>
                  <a:ea typeface="隶书" panose="02010509060101010101" pitchFamily="49" charset="-122"/>
                </a:endParaRPr>
              </a:p>
            </p:txBody>
          </p:sp>
          <p:sp>
            <p:nvSpPr>
              <p:cNvPr id="20498" name="Text Box 88"/>
              <p:cNvSpPr txBox="1">
                <a:spLocks noChangeArrowheads="1"/>
              </p:cNvSpPr>
              <p:nvPr/>
            </p:nvSpPr>
            <p:spPr bwMode="auto">
              <a:xfrm>
                <a:off x="2813" y="2531"/>
                <a:ext cx="952" cy="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28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时间</a:t>
                </a:r>
                <a:r>
                  <a:rPr lang="en-US" altLang="zh-CN" sz="28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/</a:t>
                </a:r>
                <a:r>
                  <a:rPr lang="zh-CN" altLang="en-US" sz="2800">
                    <a:solidFill>
                      <a:srgbClr val="0000CC"/>
                    </a:solidFill>
                    <a:ea typeface="隶书" panose="02010509060101010101" pitchFamily="49" charset="-122"/>
                  </a:rPr>
                  <a:t>分</a:t>
                </a:r>
                <a:endParaRPr lang="zh-CN" altLang="en-US" sz="2800">
                  <a:solidFill>
                    <a:srgbClr val="0000CC"/>
                  </a:solidFill>
                  <a:ea typeface="隶书" panose="02010509060101010101" pitchFamily="49" charset="-122"/>
                </a:endParaRPr>
              </a:p>
            </p:txBody>
          </p:sp>
          <p:sp>
            <p:nvSpPr>
              <p:cNvPr id="20499" name="Text Box 89"/>
              <p:cNvSpPr txBox="1">
                <a:spLocks noChangeArrowheads="1"/>
              </p:cNvSpPr>
              <p:nvPr/>
            </p:nvSpPr>
            <p:spPr bwMode="auto">
              <a:xfrm>
                <a:off x="272" y="2767"/>
                <a:ext cx="227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0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0" name="Text Box 90"/>
              <p:cNvSpPr txBox="1">
                <a:spLocks noChangeArrowheads="1"/>
              </p:cNvSpPr>
              <p:nvPr/>
            </p:nvSpPr>
            <p:spPr bwMode="auto">
              <a:xfrm>
                <a:off x="590" y="2767"/>
                <a:ext cx="182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1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1" name="Text Box 91"/>
              <p:cNvSpPr txBox="1">
                <a:spLocks noChangeArrowheads="1"/>
              </p:cNvSpPr>
              <p:nvPr/>
            </p:nvSpPr>
            <p:spPr bwMode="auto">
              <a:xfrm>
                <a:off x="907" y="2767"/>
                <a:ext cx="272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2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2" name="Text Box 92"/>
              <p:cNvSpPr txBox="1">
                <a:spLocks noChangeArrowheads="1"/>
              </p:cNvSpPr>
              <p:nvPr/>
            </p:nvSpPr>
            <p:spPr bwMode="auto">
              <a:xfrm>
                <a:off x="1225" y="2767"/>
                <a:ext cx="272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3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3" name="Text Box 93"/>
              <p:cNvSpPr txBox="1">
                <a:spLocks noChangeArrowheads="1"/>
              </p:cNvSpPr>
              <p:nvPr/>
            </p:nvSpPr>
            <p:spPr bwMode="auto">
              <a:xfrm>
                <a:off x="1543" y="2767"/>
                <a:ext cx="226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4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4" name="Text Box 94"/>
              <p:cNvSpPr txBox="1">
                <a:spLocks noChangeArrowheads="1"/>
              </p:cNvSpPr>
              <p:nvPr/>
            </p:nvSpPr>
            <p:spPr bwMode="auto">
              <a:xfrm>
                <a:off x="1815" y="2767"/>
                <a:ext cx="543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5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5" name="Text Box 95"/>
              <p:cNvSpPr txBox="1">
                <a:spLocks noChangeArrowheads="1"/>
              </p:cNvSpPr>
              <p:nvPr/>
            </p:nvSpPr>
            <p:spPr bwMode="auto">
              <a:xfrm>
                <a:off x="2132" y="2767"/>
                <a:ext cx="408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6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6" name="Text Box 96"/>
              <p:cNvSpPr txBox="1">
                <a:spLocks noChangeArrowheads="1"/>
              </p:cNvSpPr>
              <p:nvPr/>
            </p:nvSpPr>
            <p:spPr bwMode="auto">
              <a:xfrm>
                <a:off x="2495" y="2767"/>
                <a:ext cx="408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7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7" name="Text Box 97"/>
              <p:cNvSpPr txBox="1">
                <a:spLocks noChangeArrowheads="1"/>
              </p:cNvSpPr>
              <p:nvPr/>
            </p:nvSpPr>
            <p:spPr bwMode="auto">
              <a:xfrm>
                <a:off x="0" y="2621"/>
                <a:ext cx="454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40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8" name="Text Box 98"/>
              <p:cNvSpPr txBox="1">
                <a:spLocks noChangeArrowheads="1"/>
              </p:cNvSpPr>
              <p:nvPr/>
            </p:nvSpPr>
            <p:spPr bwMode="auto">
              <a:xfrm>
                <a:off x="0" y="1860"/>
                <a:ext cx="499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45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9" name="Text Box 99"/>
              <p:cNvSpPr txBox="1">
                <a:spLocks noChangeArrowheads="1"/>
              </p:cNvSpPr>
              <p:nvPr/>
            </p:nvSpPr>
            <p:spPr bwMode="auto">
              <a:xfrm>
                <a:off x="0" y="998"/>
                <a:ext cx="453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50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10" name="Text Box 100"/>
              <p:cNvSpPr txBox="1">
                <a:spLocks noChangeArrowheads="1"/>
              </p:cNvSpPr>
              <p:nvPr/>
            </p:nvSpPr>
            <p:spPr bwMode="auto">
              <a:xfrm>
                <a:off x="0" y="172"/>
                <a:ext cx="454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</a:rPr>
                  <a:t>55</a:t>
                </a:r>
                <a:endParaRPr lang="en-US" altLang="zh-CN" sz="280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0495" name="Rectangle 101"/>
            <p:cNvSpPr>
              <a:spLocks noChangeArrowheads="1"/>
            </p:cNvSpPr>
            <p:nvPr/>
          </p:nvSpPr>
          <p:spPr bwMode="auto">
            <a:xfrm>
              <a:off x="765" y="2948"/>
              <a:ext cx="144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sz="2800">
                <a:solidFill>
                  <a:srgbClr val="0000CC"/>
                </a:solidFill>
                <a:ea typeface="隶书" panose="02010509060101010101" pitchFamily="49" charset="-122"/>
              </a:endParaRPr>
            </a:p>
          </p:txBody>
        </p:sp>
      </p:grpSp>
      <p:grpSp>
        <p:nvGrpSpPr>
          <p:cNvPr id="20484" name="Group 102"/>
          <p:cNvGrpSpPr/>
          <p:nvPr/>
        </p:nvGrpSpPr>
        <p:grpSpPr bwMode="auto">
          <a:xfrm>
            <a:off x="2208214" y="1196975"/>
            <a:ext cx="3240087" cy="3600450"/>
            <a:chOff x="0" y="0"/>
            <a:chExt cx="6726" cy="5567"/>
          </a:xfrm>
        </p:grpSpPr>
        <p:sp>
          <p:nvSpPr>
            <p:cNvPr id="20491" name="未知"/>
            <p:cNvSpPr/>
            <p:nvPr/>
          </p:nvSpPr>
          <p:spPr bwMode="auto">
            <a:xfrm>
              <a:off x="0" y="2721"/>
              <a:ext cx="2384" cy="2846"/>
            </a:xfrm>
            <a:custGeom>
              <a:avLst/>
              <a:gdLst>
                <a:gd name="T0" fmla="*/ 0 w 21600"/>
                <a:gd name="T1" fmla="*/ 49 h 21600"/>
                <a:gd name="T2" fmla="*/ 9 w 21600"/>
                <a:gd name="T3" fmla="*/ 31 h 21600"/>
                <a:gd name="T4" fmla="*/ 20 w 21600"/>
                <a:gd name="T5" fmla="*/ 17 h 21600"/>
                <a:gd name="T6" fmla="*/ 2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21600"/>
                  </a:moveTo>
                  <a:cubicBezTo>
                    <a:pt x="1177" y="20279"/>
                    <a:pt x="4629" y="15998"/>
                    <a:pt x="7058" y="13661"/>
                  </a:cubicBezTo>
                  <a:cubicBezTo>
                    <a:pt x="9486" y="11323"/>
                    <a:pt x="12122" y="9843"/>
                    <a:pt x="14551" y="7566"/>
                  </a:cubicBezTo>
                  <a:cubicBezTo>
                    <a:pt x="16979" y="5289"/>
                    <a:pt x="20422" y="1259"/>
                    <a:pt x="21600" y="0"/>
                  </a:cubicBezTo>
                </a:path>
              </a:pathLst>
            </a:custGeom>
            <a:noFill/>
            <a:ln w="38100" cap="sq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492" name="未知"/>
            <p:cNvSpPr/>
            <p:nvPr/>
          </p:nvSpPr>
          <p:spPr bwMode="auto">
            <a:xfrm>
              <a:off x="4914" y="0"/>
              <a:ext cx="1812" cy="2672"/>
            </a:xfrm>
            <a:custGeom>
              <a:avLst/>
              <a:gdLst>
                <a:gd name="T0" fmla="*/ 0 w 21600"/>
                <a:gd name="T1" fmla="*/ 41 h 21600"/>
                <a:gd name="T2" fmla="*/ 6 w 21600"/>
                <a:gd name="T3" fmla="*/ 20 h 21600"/>
                <a:gd name="T4" fmla="*/ 6 w 21600"/>
                <a:gd name="T5" fmla="*/ 20 h 21600"/>
                <a:gd name="T6" fmla="*/ 12 w 21600"/>
                <a:gd name="T7" fmla="*/ 3 h 21600"/>
                <a:gd name="T8" fmla="*/ 12 w 21600"/>
                <a:gd name="T9" fmla="*/ 3 h 21600"/>
                <a:gd name="T10" fmla="*/ 12 w 21600"/>
                <a:gd name="T11" fmla="*/ 3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0 h 21600"/>
                <a:gd name="T20" fmla="*/ 2160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0" y="21600"/>
                  </a:moveTo>
                  <a:cubicBezTo>
                    <a:pt x="1740" y="19797"/>
                    <a:pt x="8701" y="12586"/>
                    <a:pt x="10442" y="10783"/>
                  </a:cubicBezTo>
                  <a:cubicBezTo>
                    <a:pt x="12182" y="8981"/>
                    <a:pt x="8845" y="12327"/>
                    <a:pt x="10442" y="10783"/>
                  </a:cubicBezTo>
                  <a:cubicBezTo>
                    <a:pt x="12039" y="9239"/>
                    <a:pt x="18405" y="3088"/>
                    <a:pt x="20002" y="1544"/>
                  </a:cubicBezTo>
                  <a:cubicBezTo>
                    <a:pt x="21600" y="0"/>
                    <a:pt x="20002" y="1511"/>
                    <a:pt x="20002" y="1544"/>
                  </a:cubicBezTo>
                  <a:cubicBezTo>
                    <a:pt x="20002" y="1576"/>
                    <a:pt x="20002" y="1705"/>
                    <a:pt x="20002" y="1738"/>
                  </a:cubicBezTo>
                </a:path>
              </a:pathLst>
            </a:custGeom>
            <a:noFill/>
            <a:ln w="38100" cap="sq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493" name="未知"/>
            <p:cNvSpPr/>
            <p:nvPr/>
          </p:nvSpPr>
          <p:spPr bwMode="auto">
            <a:xfrm>
              <a:off x="2409" y="2692"/>
              <a:ext cx="2635" cy="33"/>
            </a:xfrm>
            <a:custGeom>
              <a:avLst/>
              <a:gdLst>
                <a:gd name="T0" fmla="*/ 0 w 21600"/>
                <a:gd name="T1" fmla="*/ 0 h 21600"/>
                <a:gd name="T2" fmla="*/ 12 w 21600"/>
                <a:gd name="T3" fmla="*/ 0 h 21600"/>
                <a:gd name="T4" fmla="*/ 25 w 21600"/>
                <a:gd name="T5" fmla="*/ 0 h 21600"/>
                <a:gd name="T6" fmla="*/ 37 w 21600"/>
                <a:gd name="T7" fmla="*/ 0 h 21600"/>
                <a:gd name="T8" fmla="*/ 37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18981"/>
                  </a:moveTo>
                  <a:cubicBezTo>
                    <a:pt x="1098" y="18981"/>
                    <a:pt x="4246" y="21600"/>
                    <a:pt x="6574" y="18981"/>
                  </a:cubicBezTo>
                  <a:cubicBezTo>
                    <a:pt x="8902" y="16363"/>
                    <a:pt x="11623" y="5236"/>
                    <a:pt x="13951" y="2618"/>
                  </a:cubicBezTo>
                  <a:cubicBezTo>
                    <a:pt x="16279" y="0"/>
                    <a:pt x="19468" y="2618"/>
                    <a:pt x="20534" y="2618"/>
                  </a:cubicBezTo>
                  <a:cubicBezTo>
                    <a:pt x="21599" y="2618"/>
                    <a:pt x="20370" y="2618"/>
                    <a:pt x="20337" y="2618"/>
                  </a:cubicBezTo>
                </a:path>
              </a:pathLst>
            </a:custGeom>
            <a:noFill/>
            <a:ln w="38100" cap="sq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9" name="Group 106"/>
          <p:cNvGrpSpPr/>
          <p:nvPr/>
        </p:nvGrpSpPr>
        <p:grpSpPr bwMode="auto">
          <a:xfrm flipH="1">
            <a:off x="6600825" y="1557339"/>
            <a:ext cx="3240088" cy="3095625"/>
            <a:chOff x="0" y="0"/>
            <a:chExt cx="6726" cy="5567"/>
          </a:xfrm>
        </p:grpSpPr>
        <p:sp>
          <p:nvSpPr>
            <p:cNvPr id="20488" name="未知"/>
            <p:cNvSpPr/>
            <p:nvPr/>
          </p:nvSpPr>
          <p:spPr bwMode="auto">
            <a:xfrm>
              <a:off x="0" y="2721"/>
              <a:ext cx="2384" cy="2846"/>
            </a:xfrm>
            <a:custGeom>
              <a:avLst/>
              <a:gdLst>
                <a:gd name="T0" fmla="*/ 0 w 21600"/>
                <a:gd name="T1" fmla="*/ 49 h 21600"/>
                <a:gd name="T2" fmla="*/ 9 w 21600"/>
                <a:gd name="T3" fmla="*/ 31 h 21600"/>
                <a:gd name="T4" fmla="*/ 20 w 21600"/>
                <a:gd name="T5" fmla="*/ 17 h 21600"/>
                <a:gd name="T6" fmla="*/ 2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21600"/>
                  </a:moveTo>
                  <a:cubicBezTo>
                    <a:pt x="1177" y="20279"/>
                    <a:pt x="4629" y="15998"/>
                    <a:pt x="7058" y="13661"/>
                  </a:cubicBezTo>
                  <a:cubicBezTo>
                    <a:pt x="9486" y="11323"/>
                    <a:pt x="12122" y="9843"/>
                    <a:pt x="14551" y="7566"/>
                  </a:cubicBezTo>
                  <a:cubicBezTo>
                    <a:pt x="16979" y="5289"/>
                    <a:pt x="20422" y="1259"/>
                    <a:pt x="21600" y="0"/>
                  </a:cubicBezTo>
                </a:path>
              </a:pathLst>
            </a:custGeom>
            <a:noFill/>
            <a:ln w="38100" cap="sq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489" name="未知"/>
            <p:cNvSpPr/>
            <p:nvPr/>
          </p:nvSpPr>
          <p:spPr bwMode="auto">
            <a:xfrm>
              <a:off x="4914" y="0"/>
              <a:ext cx="1812" cy="2672"/>
            </a:xfrm>
            <a:custGeom>
              <a:avLst/>
              <a:gdLst>
                <a:gd name="T0" fmla="*/ 0 w 21600"/>
                <a:gd name="T1" fmla="*/ 41 h 21600"/>
                <a:gd name="T2" fmla="*/ 6 w 21600"/>
                <a:gd name="T3" fmla="*/ 20 h 21600"/>
                <a:gd name="T4" fmla="*/ 6 w 21600"/>
                <a:gd name="T5" fmla="*/ 20 h 21600"/>
                <a:gd name="T6" fmla="*/ 12 w 21600"/>
                <a:gd name="T7" fmla="*/ 3 h 21600"/>
                <a:gd name="T8" fmla="*/ 12 w 21600"/>
                <a:gd name="T9" fmla="*/ 3 h 21600"/>
                <a:gd name="T10" fmla="*/ 12 w 21600"/>
                <a:gd name="T11" fmla="*/ 3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0 h 21600"/>
                <a:gd name="T20" fmla="*/ 2160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0" y="21600"/>
                  </a:moveTo>
                  <a:cubicBezTo>
                    <a:pt x="1740" y="19797"/>
                    <a:pt x="8701" y="12586"/>
                    <a:pt x="10442" y="10783"/>
                  </a:cubicBezTo>
                  <a:cubicBezTo>
                    <a:pt x="12182" y="8981"/>
                    <a:pt x="8845" y="12327"/>
                    <a:pt x="10442" y="10783"/>
                  </a:cubicBezTo>
                  <a:cubicBezTo>
                    <a:pt x="12039" y="9239"/>
                    <a:pt x="18405" y="3088"/>
                    <a:pt x="20002" y="1544"/>
                  </a:cubicBezTo>
                  <a:cubicBezTo>
                    <a:pt x="21600" y="0"/>
                    <a:pt x="20002" y="1511"/>
                    <a:pt x="20002" y="1544"/>
                  </a:cubicBezTo>
                  <a:cubicBezTo>
                    <a:pt x="20002" y="1576"/>
                    <a:pt x="20002" y="1705"/>
                    <a:pt x="20002" y="1738"/>
                  </a:cubicBezTo>
                </a:path>
              </a:pathLst>
            </a:custGeom>
            <a:noFill/>
            <a:ln w="38100" cap="sq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490" name="未知"/>
            <p:cNvSpPr/>
            <p:nvPr/>
          </p:nvSpPr>
          <p:spPr bwMode="auto">
            <a:xfrm>
              <a:off x="2409" y="2692"/>
              <a:ext cx="2635" cy="33"/>
            </a:xfrm>
            <a:custGeom>
              <a:avLst/>
              <a:gdLst>
                <a:gd name="T0" fmla="*/ 0 w 21600"/>
                <a:gd name="T1" fmla="*/ 0 h 21600"/>
                <a:gd name="T2" fmla="*/ 12 w 21600"/>
                <a:gd name="T3" fmla="*/ 0 h 21600"/>
                <a:gd name="T4" fmla="*/ 25 w 21600"/>
                <a:gd name="T5" fmla="*/ 0 h 21600"/>
                <a:gd name="T6" fmla="*/ 37 w 21600"/>
                <a:gd name="T7" fmla="*/ 0 h 21600"/>
                <a:gd name="T8" fmla="*/ 37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18981"/>
                  </a:moveTo>
                  <a:cubicBezTo>
                    <a:pt x="1098" y="18981"/>
                    <a:pt x="4246" y="21600"/>
                    <a:pt x="6574" y="18981"/>
                  </a:cubicBezTo>
                  <a:cubicBezTo>
                    <a:pt x="8902" y="16363"/>
                    <a:pt x="11623" y="5236"/>
                    <a:pt x="13951" y="2618"/>
                  </a:cubicBezTo>
                  <a:cubicBezTo>
                    <a:pt x="16279" y="0"/>
                    <a:pt x="19468" y="2618"/>
                    <a:pt x="20534" y="2618"/>
                  </a:cubicBezTo>
                  <a:cubicBezTo>
                    <a:pt x="21599" y="2618"/>
                    <a:pt x="20370" y="2618"/>
                    <a:pt x="20337" y="2618"/>
                  </a:cubicBezTo>
                </a:path>
              </a:pathLst>
            </a:custGeom>
            <a:noFill/>
            <a:ln w="38100" cap="sq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20486" name="Text Box 110"/>
          <p:cNvSpPr txBox="1">
            <a:spLocks noChangeArrowheads="1"/>
          </p:cNvSpPr>
          <p:nvPr/>
        </p:nvSpPr>
        <p:spPr bwMode="auto">
          <a:xfrm>
            <a:off x="3432175" y="5373688"/>
            <a:ext cx="61912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比较两幅图像，能发现些什么？</a:t>
            </a:r>
            <a:endParaRPr lang="zh-CN" altLang="en-US" sz="2800" b="1"/>
          </a:p>
        </p:txBody>
      </p:sp>
      <p:sp>
        <p:nvSpPr>
          <p:cNvPr id="20487" name="Text Box 114">
            <a:hlinkClick r:id="rId1" action="ppaction://hlinkfile"/>
          </p:cNvPr>
          <p:cNvSpPr txBox="1">
            <a:spLocks noChangeArrowheads="1"/>
          </p:cNvSpPr>
          <p:nvPr/>
        </p:nvSpPr>
        <p:spPr bwMode="auto">
          <a:xfrm>
            <a:off x="4008439" y="549275"/>
            <a:ext cx="324802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6600"/>
                </a:solidFill>
              </a:rPr>
              <a:t>晶体的熔化和凝固过程</a:t>
            </a:r>
            <a:endParaRPr lang="zh-CN" altLang="en-US" sz="24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238876" y="2420939"/>
            <a:ext cx="41052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000" b="1" dirty="0"/>
              <a:t>2、晶体在凝固过程中温度不变（凝固点）；</a:t>
            </a:r>
            <a:endParaRPr lang="zh-CN" altLang="en-US" sz="3000" b="1" dirty="0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240463" y="3573464"/>
            <a:ext cx="42100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000" b="1" dirty="0"/>
              <a:t>3、凝固过程中处于固液共存状态；</a:t>
            </a:r>
            <a:endParaRPr lang="zh-CN" altLang="en-US" sz="3000" b="1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240464" y="908050"/>
            <a:ext cx="421322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000" b="1" dirty="0"/>
              <a:t>1、晶体只有达到一定温度时（凝固点）才开始凝固；</a:t>
            </a:r>
            <a:endParaRPr lang="zh-CN" altLang="en-US" sz="3000" b="1" dirty="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311900" y="4724401"/>
            <a:ext cx="3708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000" b="1" dirty="0"/>
              <a:t>4</a:t>
            </a:r>
            <a:r>
              <a:rPr lang="zh-CN" altLang="en-US" sz="3000" b="1" dirty="0"/>
              <a:t>、凝固过程放热。</a:t>
            </a:r>
            <a:endParaRPr lang="zh-CN" altLang="en-US" sz="3000" b="1" dirty="0"/>
          </a:p>
        </p:txBody>
      </p:sp>
      <p:grpSp>
        <p:nvGrpSpPr>
          <p:cNvPr id="2" name="Group 8"/>
          <p:cNvGrpSpPr/>
          <p:nvPr/>
        </p:nvGrpSpPr>
        <p:grpSpPr bwMode="auto">
          <a:xfrm>
            <a:off x="1631950" y="1325563"/>
            <a:ext cx="5976938" cy="5199062"/>
            <a:chOff x="0" y="0"/>
            <a:chExt cx="9412" cy="8186"/>
          </a:xfrm>
        </p:grpSpPr>
        <p:grpSp>
          <p:nvGrpSpPr>
            <p:cNvPr id="21516" name="Group 9"/>
            <p:cNvGrpSpPr/>
            <p:nvPr/>
          </p:nvGrpSpPr>
          <p:grpSpPr bwMode="auto">
            <a:xfrm>
              <a:off x="0" y="0"/>
              <a:ext cx="9412" cy="8186"/>
              <a:chOff x="0" y="0"/>
              <a:chExt cx="3765" cy="3275"/>
            </a:xfrm>
          </p:grpSpPr>
          <p:grpSp>
            <p:nvGrpSpPr>
              <p:cNvPr id="21520" name="Group 10"/>
              <p:cNvGrpSpPr/>
              <p:nvPr/>
            </p:nvGrpSpPr>
            <p:grpSpPr bwMode="auto">
              <a:xfrm>
                <a:off x="0" y="0"/>
                <a:ext cx="3765" cy="3094"/>
                <a:chOff x="0" y="0"/>
                <a:chExt cx="3765" cy="3094"/>
              </a:xfrm>
            </p:grpSpPr>
            <p:grpSp>
              <p:nvGrpSpPr>
                <p:cNvPr id="21522" name="Group 11"/>
                <p:cNvGrpSpPr/>
                <p:nvPr/>
              </p:nvGrpSpPr>
              <p:grpSpPr bwMode="auto">
                <a:xfrm>
                  <a:off x="363" y="0"/>
                  <a:ext cx="2812" cy="2813"/>
                  <a:chOff x="0" y="0"/>
                  <a:chExt cx="3084" cy="3085"/>
                </a:xfrm>
              </p:grpSpPr>
              <p:sp>
                <p:nvSpPr>
                  <p:cNvPr id="21537" name="Line 12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0" y="0"/>
                    <a:ext cx="0" cy="3085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8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0" y="3085"/>
                    <a:ext cx="308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39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181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0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63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1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544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2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726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3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907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088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5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70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6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451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7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633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8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814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49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996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50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51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359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52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721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53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540" y="363"/>
                    <a:ext cx="0" cy="2722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54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0" y="2903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5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0" y="2722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56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0" y="2540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57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0" y="2359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58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0" y="2178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59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0" y="1996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60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0" y="1815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61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0" y="1633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62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0" y="1452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63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0" y="1270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64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0" y="1089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65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0" y="908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66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0" y="726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67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0" y="363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68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0" y="545"/>
                    <a:ext cx="272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1523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63" y="0"/>
                  <a:ext cx="90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zh-CN" altLang="en-US" sz="2800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温度</a:t>
                  </a:r>
                  <a:r>
                    <a:rPr lang="en-US" altLang="zh-CN" sz="2800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/℃</a:t>
                  </a:r>
                  <a:endParaRPr lang="en-US" altLang="zh-CN" sz="2800">
                    <a:solidFill>
                      <a:srgbClr val="0000CC"/>
                    </a:solidFill>
                    <a:ea typeface="隶书" panose="02010509060101010101" pitchFamily="49" charset="-122"/>
                  </a:endParaRPr>
                </a:p>
              </p:txBody>
            </p:sp>
            <p:sp>
              <p:nvSpPr>
                <p:cNvPr id="21524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813" y="2531"/>
                  <a:ext cx="952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zh-CN" altLang="en-US" sz="2800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时间</a:t>
                  </a:r>
                  <a:r>
                    <a:rPr lang="en-US" altLang="zh-CN" sz="2800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/</a:t>
                  </a:r>
                  <a:r>
                    <a:rPr lang="zh-CN" altLang="en-US" sz="2800">
                      <a:solidFill>
                        <a:srgbClr val="0000CC"/>
                      </a:solidFill>
                      <a:ea typeface="隶书" panose="02010509060101010101" pitchFamily="49" charset="-122"/>
                    </a:rPr>
                    <a:t>分</a:t>
                  </a:r>
                  <a:endParaRPr lang="zh-CN" altLang="en-US" sz="2800">
                    <a:solidFill>
                      <a:srgbClr val="0000CC"/>
                    </a:solidFill>
                    <a:ea typeface="隶书" panose="02010509060101010101" pitchFamily="49" charset="-122"/>
                  </a:endParaRPr>
                </a:p>
              </p:txBody>
            </p:sp>
            <p:sp>
              <p:nvSpPr>
                <p:cNvPr id="21525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272" y="2767"/>
                  <a:ext cx="227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0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  <p:sp>
              <p:nvSpPr>
                <p:cNvPr id="21526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590" y="2767"/>
                  <a:ext cx="181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2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  <p:sp>
              <p:nvSpPr>
                <p:cNvPr id="21527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907" y="2767"/>
                  <a:ext cx="272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4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  <p:sp>
              <p:nvSpPr>
                <p:cNvPr id="21528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1225" y="2767"/>
                  <a:ext cx="272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6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  <p:sp>
              <p:nvSpPr>
                <p:cNvPr id="21529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543" y="2767"/>
                  <a:ext cx="22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8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  <p:sp>
              <p:nvSpPr>
                <p:cNvPr id="2153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814" y="2767"/>
                  <a:ext cx="54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10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  <p:sp>
              <p:nvSpPr>
                <p:cNvPr id="21531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2132" y="2767"/>
                  <a:ext cx="40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12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  <p:sp>
              <p:nvSpPr>
                <p:cNvPr id="21532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2495" y="2767"/>
                  <a:ext cx="40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14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  <p:sp>
              <p:nvSpPr>
                <p:cNvPr id="21533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0" y="2621"/>
                  <a:ext cx="45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40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  <p:sp>
              <p:nvSpPr>
                <p:cNvPr id="21534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0" y="1860"/>
                  <a:ext cx="499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45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  <p:sp>
              <p:nvSpPr>
                <p:cNvPr id="21535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0" y="998"/>
                  <a:ext cx="453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50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  <p:sp>
              <p:nvSpPr>
                <p:cNvPr id="2153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0" y="172"/>
                  <a:ext cx="45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800">
                      <a:solidFill>
                        <a:srgbClr val="0000CC"/>
                      </a:solidFill>
                    </a:rPr>
                    <a:t>55</a:t>
                  </a:r>
                  <a:endParaRPr lang="en-US" altLang="zh-CN" sz="280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1521" name="Rectangle 58"/>
              <p:cNvSpPr>
                <a:spLocks noChangeArrowheads="1"/>
              </p:cNvSpPr>
              <p:nvPr/>
            </p:nvSpPr>
            <p:spPr bwMode="auto">
              <a:xfrm>
                <a:off x="411" y="2948"/>
                <a:ext cx="235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2800" dirty="0">
                    <a:ea typeface="隶书" panose="02010509060101010101" pitchFamily="49" charset="-122"/>
                  </a:rPr>
                  <a:t>硫代硫酸钠凝固的图象</a:t>
                </a:r>
                <a:endParaRPr lang="zh-CN" altLang="en-US" sz="2800" dirty="0">
                  <a:ea typeface="隶书" panose="02010509060101010101" pitchFamily="49" charset="-122"/>
                </a:endParaRPr>
              </a:p>
            </p:txBody>
          </p:sp>
        </p:grpSp>
        <p:sp>
          <p:nvSpPr>
            <p:cNvPr id="21517" name="Text Box 59"/>
            <p:cNvSpPr txBox="1">
              <a:spLocks noChangeArrowheads="1"/>
            </p:cNvSpPr>
            <p:nvPr/>
          </p:nvSpPr>
          <p:spPr bwMode="auto">
            <a:xfrm>
              <a:off x="5785" y="6440"/>
              <a:ext cx="90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/>
                <a:t>A</a:t>
              </a:r>
              <a:endParaRPr lang="en-US" altLang="zh-CN" sz="2800" b="1"/>
            </a:p>
          </p:txBody>
        </p:sp>
        <p:sp>
          <p:nvSpPr>
            <p:cNvPr id="21518" name="Text Box 60"/>
            <p:cNvSpPr txBox="1">
              <a:spLocks noChangeArrowheads="1"/>
            </p:cNvSpPr>
            <p:nvPr/>
          </p:nvSpPr>
          <p:spPr bwMode="auto">
            <a:xfrm>
              <a:off x="4538" y="3060"/>
              <a:ext cx="1020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/>
                <a:t>B</a:t>
              </a:r>
              <a:endParaRPr lang="en-US" altLang="zh-CN" sz="2800" b="1"/>
            </a:p>
          </p:txBody>
        </p:sp>
        <p:sp>
          <p:nvSpPr>
            <p:cNvPr id="21519" name="Text Box 61"/>
            <p:cNvSpPr txBox="1">
              <a:spLocks noChangeArrowheads="1"/>
            </p:cNvSpPr>
            <p:nvPr/>
          </p:nvSpPr>
          <p:spPr bwMode="auto">
            <a:xfrm>
              <a:off x="1250" y="3377"/>
              <a:ext cx="1020" cy="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/>
                <a:t>C</a:t>
              </a:r>
              <a:endParaRPr lang="en-US" altLang="zh-CN" sz="2800" b="1"/>
            </a:p>
          </p:txBody>
        </p:sp>
      </p:grpSp>
      <p:sp>
        <p:nvSpPr>
          <p:cNvPr id="21511" name="Text Box 62">
            <a:hlinkClick r:id="rId1" action="ppaction://hlinkfile"/>
          </p:cNvPr>
          <p:cNvSpPr txBox="1">
            <a:spLocks noChangeArrowheads="1"/>
          </p:cNvSpPr>
          <p:nvPr/>
        </p:nvSpPr>
        <p:spPr bwMode="auto">
          <a:xfrm>
            <a:off x="2640013" y="549275"/>
            <a:ext cx="3040062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FF6600"/>
                </a:solidFill>
              </a:rPr>
              <a:t>晶体的凝固过程</a:t>
            </a:r>
            <a:endParaRPr lang="zh-CN" altLang="en-US" sz="3200" b="1">
              <a:solidFill>
                <a:srgbClr val="FF6600"/>
              </a:solidFill>
            </a:endParaRPr>
          </a:p>
        </p:txBody>
      </p:sp>
      <p:grpSp>
        <p:nvGrpSpPr>
          <p:cNvPr id="6" name="Group 63"/>
          <p:cNvGrpSpPr/>
          <p:nvPr/>
        </p:nvGrpSpPr>
        <p:grpSpPr bwMode="auto">
          <a:xfrm flipH="1">
            <a:off x="2208213" y="1989138"/>
            <a:ext cx="3816350" cy="3529012"/>
            <a:chOff x="0" y="0"/>
            <a:chExt cx="6726" cy="5567"/>
          </a:xfrm>
        </p:grpSpPr>
        <p:sp>
          <p:nvSpPr>
            <p:cNvPr id="21513" name="未知"/>
            <p:cNvSpPr/>
            <p:nvPr/>
          </p:nvSpPr>
          <p:spPr bwMode="auto">
            <a:xfrm>
              <a:off x="0" y="2721"/>
              <a:ext cx="2384" cy="2846"/>
            </a:xfrm>
            <a:custGeom>
              <a:avLst/>
              <a:gdLst>
                <a:gd name="T0" fmla="*/ 0 w 21600"/>
                <a:gd name="T1" fmla="*/ 49 h 21600"/>
                <a:gd name="T2" fmla="*/ 9 w 21600"/>
                <a:gd name="T3" fmla="*/ 31 h 21600"/>
                <a:gd name="T4" fmla="*/ 20 w 21600"/>
                <a:gd name="T5" fmla="*/ 17 h 21600"/>
                <a:gd name="T6" fmla="*/ 2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21600"/>
                  </a:moveTo>
                  <a:cubicBezTo>
                    <a:pt x="1177" y="20279"/>
                    <a:pt x="4629" y="15998"/>
                    <a:pt x="7058" y="13661"/>
                  </a:cubicBezTo>
                  <a:cubicBezTo>
                    <a:pt x="9486" y="11323"/>
                    <a:pt x="12122" y="9843"/>
                    <a:pt x="14551" y="7566"/>
                  </a:cubicBezTo>
                  <a:cubicBezTo>
                    <a:pt x="16979" y="5289"/>
                    <a:pt x="20422" y="1259"/>
                    <a:pt x="21600" y="0"/>
                  </a:cubicBezTo>
                </a:path>
              </a:pathLst>
            </a:custGeom>
            <a:noFill/>
            <a:ln w="38100" cap="sq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1514" name="未知"/>
            <p:cNvSpPr/>
            <p:nvPr/>
          </p:nvSpPr>
          <p:spPr bwMode="auto">
            <a:xfrm>
              <a:off x="4914" y="0"/>
              <a:ext cx="1812" cy="2672"/>
            </a:xfrm>
            <a:custGeom>
              <a:avLst/>
              <a:gdLst>
                <a:gd name="T0" fmla="*/ 0 w 21600"/>
                <a:gd name="T1" fmla="*/ 41 h 21600"/>
                <a:gd name="T2" fmla="*/ 6 w 21600"/>
                <a:gd name="T3" fmla="*/ 20 h 21600"/>
                <a:gd name="T4" fmla="*/ 6 w 21600"/>
                <a:gd name="T5" fmla="*/ 20 h 21600"/>
                <a:gd name="T6" fmla="*/ 12 w 21600"/>
                <a:gd name="T7" fmla="*/ 3 h 21600"/>
                <a:gd name="T8" fmla="*/ 12 w 21600"/>
                <a:gd name="T9" fmla="*/ 3 h 21600"/>
                <a:gd name="T10" fmla="*/ 12 w 21600"/>
                <a:gd name="T11" fmla="*/ 3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0 h 21600"/>
                <a:gd name="T20" fmla="*/ 2160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0" y="21600"/>
                  </a:moveTo>
                  <a:cubicBezTo>
                    <a:pt x="1740" y="19797"/>
                    <a:pt x="8701" y="12586"/>
                    <a:pt x="10442" y="10783"/>
                  </a:cubicBezTo>
                  <a:cubicBezTo>
                    <a:pt x="12182" y="8981"/>
                    <a:pt x="8845" y="12327"/>
                    <a:pt x="10442" y="10783"/>
                  </a:cubicBezTo>
                  <a:cubicBezTo>
                    <a:pt x="12039" y="9239"/>
                    <a:pt x="18405" y="3088"/>
                    <a:pt x="20002" y="1544"/>
                  </a:cubicBezTo>
                  <a:cubicBezTo>
                    <a:pt x="21600" y="0"/>
                    <a:pt x="20002" y="1511"/>
                    <a:pt x="20002" y="1544"/>
                  </a:cubicBezTo>
                  <a:cubicBezTo>
                    <a:pt x="20002" y="1576"/>
                    <a:pt x="20002" y="1705"/>
                    <a:pt x="20002" y="1738"/>
                  </a:cubicBezTo>
                </a:path>
              </a:pathLst>
            </a:custGeom>
            <a:noFill/>
            <a:ln w="38100" cap="sq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1515" name="未知"/>
            <p:cNvSpPr/>
            <p:nvPr/>
          </p:nvSpPr>
          <p:spPr bwMode="auto">
            <a:xfrm>
              <a:off x="2409" y="2692"/>
              <a:ext cx="2635" cy="33"/>
            </a:xfrm>
            <a:custGeom>
              <a:avLst/>
              <a:gdLst>
                <a:gd name="T0" fmla="*/ 0 w 21600"/>
                <a:gd name="T1" fmla="*/ 0 h 21600"/>
                <a:gd name="T2" fmla="*/ 12 w 21600"/>
                <a:gd name="T3" fmla="*/ 0 h 21600"/>
                <a:gd name="T4" fmla="*/ 25 w 21600"/>
                <a:gd name="T5" fmla="*/ 0 h 21600"/>
                <a:gd name="T6" fmla="*/ 37 w 21600"/>
                <a:gd name="T7" fmla="*/ 0 h 21600"/>
                <a:gd name="T8" fmla="*/ 37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18981"/>
                  </a:moveTo>
                  <a:cubicBezTo>
                    <a:pt x="1098" y="18981"/>
                    <a:pt x="4246" y="21600"/>
                    <a:pt x="6574" y="18981"/>
                  </a:cubicBezTo>
                  <a:cubicBezTo>
                    <a:pt x="8902" y="16363"/>
                    <a:pt x="11623" y="5236"/>
                    <a:pt x="13951" y="2618"/>
                  </a:cubicBezTo>
                  <a:cubicBezTo>
                    <a:pt x="16279" y="0"/>
                    <a:pt x="19468" y="2618"/>
                    <a:pt x="20534" y="2618"/>
                  </a:cubicBezTo>
                  <a:cubicBezTo>
                    <a:pt x="21599" y="2618"/>
                    <a:pt x="20370" y="2618"/>
                    <a:pt x="20337" y="2618"/>
                  </a:cubicBezTo>
                </a:path>
              </a:pathLst>
            </a:custGeom>
            <a:noFill/>
            <a:ln w="38100" cap="sq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autoUpdateAnimBg="0"/>
      <p:bldP spid="24580" grpId="0" autoUpdateAnimBg="0"/>
      <p:bldP spid="2458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1" y="476250"/>
            <a:ext cx="3673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/>
              <a:t>二、规律：</a:t>
            </a:r>
            <a:endParaRPr lang="zh-CN" altLang="en-US" sz="3600" b="1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847850" y="1125538"/>
            <a:ext cx="5545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/>
              <a:t>1</a:t>
            </a:r>
            <a:r>
              <a:rPr lang="zh-CN" altLang="en-US" sz="2800" b="1"/>
              <a:t>、固体可分为：晶体和非晶体</a:t>
            </a:r>
            <a:endParaRPr lang="zh-CN" altLang="en-US" sz="2800" b="1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847851" y="3357563"/>
            <a:ext cx="79914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/>
              <a:t>3</a:t>
            </a:r>
            <a:r>
              <a:rPr lang="zh-CN" altLang="en-US" sz="2800" b="1"/>
              <a:t>、晶体</a:t>
            </a:r>
            <a:r>
              <a:rPr lang="zh-CN" altLang="en-US" sz="2800" b="1">
                <a:solidFill>
                  <a:srgbClr val="0000FF"/>
                </a:solidFill>
              </a:rPr>
              <a:t>熔化</a:t>
            </a:r>
            <a:r>
              <a:rPr lang="zh-CN" altLang="en-US" sz="2800" b="1"/>
              <a:t>的条件：温度达到</a:t>
            </a:r>
            <a:r>
              <a:rPr lang="zh-CN" altLang="en-US" sz="2800" b="1">
                <a:solidFill>
                  <a:srgbClr val="A50021"/>
                </a:solidFill>
              </a:rPr>
              <a:t>熔点</a:t>
            </a:r>
            <a:r>
              <a:rPr lang="zh-CN" altLang="en-US" sz="2800" b="1"/>
              <a:t>并能</a:t>
            </a:r>
            <a:r>
              <a:rPr lang="zh-CN" altLang="en-US" sz="2800" b="1">
                <a:solidFill>
                  <a:srgbClr val="A50021"/>
                </a:solidFill>
              </a:rPr>
              <a:t>继续吸热</a:t>
            </a:r>
            <a:endParaRPr lang="zh-CN" altLang="en-US" sz="2800" b="1">
              <a:solidFill>
                <a:srgbClr val="A50021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847851" y="1557338"/>
            <a:ext cx="6767513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/>
              <a:t>2</a:t>
            </a:r>
            <a:r>
              <a:rPr lang="zh-CN" altLang="en-US" sz="2800" b="1"/>
              <a:t>、晶体与非晶体的区别：</a:t>
            </a:r>
            <a:endParaRPr lang="zh-CN" altLang="en-US" sz="2800" b="1"/>
          </a:p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晶体熔化时温度不变（有固定的</a:t>
            </a:r>
            <a:r>
              <a:rPr lang="zh-CN" altLang="en-US" sz="2800" b="1">
                <a:solidFill>
                  <a:srgbClr val="A50021"/>
                </a:solidFill>
              </a:rPr>
              <a:t>熔点</a:t>
            </a:r>
            <a:r>
              <a:rPr lang="zh-CN" altLang="en-US" sz="2800" b="1"/>
              <a:t>）；非晶体没有</a:t>
            </a:r>
            <a:r>
              <a:rPr lang="zh-CN" altLang="en-US" sz="2800" b="1">
                <a:solidFill>
                  <a:srgbClr val="A50021"/>
                </a:solidFill>
              </a:rPr>
              <a:t>熔点</a:t>
            </a:r>
            <a:endParaRPr lang="zh-CN" altLang="en-US" sz="2800" b="1">
              <a:solidFill>
                <a:srgbClr val="A50021"/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919289" y="4005263"/>
            <a:ext cx="79914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晶体</a:t>
            </a:r>
            <a:r>
              <a:rPr lang="zh-CN" altLang="en-US" sz="2800" b="1">
                <a:solidFill>
                  <a:srgbClr val="0000FF"/>
                </a:solidFill>
              </a:rPr>
              <a:t>凝固</a:t>
            </a:r>
            <a:r>
              <a:rPr lang="zh-CN" altLang="en-US" sz="2800" b="1"/>
              <a:t>的条件：温度达到</a:t>
            </a:r>
            <a:r>
              <a:rPr lang="zh-CN" altLang="en-US" sz="2800" b="1">
                <a:solidFill>
                  <a:srgbClr val="A50021"/>
                </a:solidFill>
              </a:rPr>
              <a:t>凝固点</a:t>
            </a:r>
            <a:r>
              <a:rPr lang="zh-CN" altLang="en-US" sz="2800" b="1"/>
              <a:t>并能</a:t>
            </a:r>
            <a:r>
              <a:rPr lang="zh-CN" altLang="en-US" sz="2800" b="1">
                <a:solidFill>
                  <a:srgbClr val="A50021"/>
                </a:solidFill>
              </a:rPr>
              <a:t>继续放热</a:t>
            </a:r>
            <a:endParaRPr lang="zh-CN" altLang="en-US" sz="2800" b="1">
              <a:solidFill>
                <a:srgbClr val="A50021"/>
              </a:solidFill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919289" y="4581525"/>
            <a:ext cx="53292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同种晶体的熔点和凝固点相同</a:t>
            </a:r>
            <a:endParaRPr lang="zh-CN" altLang="en-US" sz="2800" b="1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919289" y="5229226"/>
            <a:ext cx="84978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</a:rPr>
              <a:t>晶体在熔化和凝固时都处于</a:t>
            </a:r>
            <a:r>
              <a:rPr lang="zh-CN" altLang="en-US" sz="2800" b="1">
                <a:solidFill>
                  <a:srgbClr val="A50021"/>
                </a:solidFill>
              </a:rPr>
              <a:t>固液共存状态</a:t>
            </a:r>
            <a:r>
              <a:rPr lang="zh-CN" altLang="en-US" sz="2800" b="1">
                <a:solidFill>
                  <a:srgbClr val="0000FF"/>
                </a:solidFill>
              </a:rPr>
              <a:t>且</a:t>
            </a:r>
            <a:r>
              <a:rPr lang="zh-CN" altLang="en-US" sz="2800" b="1">
                <a:solidFill>
                  <a:srgbClr val="A50021"/>
                </a:solidFill>
              </a:rPr>
              <a:t>温度不变</a:t>
            </a:r>
            <a:endParaRPr lang="zh-CN" altLang="en-US" sz="2800" b="1">
              <a:solidFill>
                <a:srgbClr val="A50021"/>
              </a:solidFill>
            </a:endParaRPr>
          </a:p>
        </p:txBody>
      </p:sp>
      <p:pic>
        <p:nvPicPr>
          <p:cNvPr id="22537" name="Picture 8" descr="ｙｕ７ｊ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610601" y="609600"/>
            <a:ext cx="12096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652587" y="849312"/>
            <a:ext cx="4751388" cy="1383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800" b="1" dirty="0">
                <a:latin typeface="Arial" panose="020B0604020202020204" pitchFamily="34" charset="0"/>
                <a:ea typeface="幼圆" pitchFamily="49" charset="-122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  <a:ea typeface="幼圆" pitchFamily="49" charset="-122"/>
              </a:rPr>
              <a:t>、如图两种物质在固态时温度随时间的变化曲线。请根据图象回答下列问题。</a:t>
            </a:r>
            <a:endParaRPr lang="zh-CN" altLang="en-US" sz="2800" b="1" dirty="0">
              <a:latin typeface="Arial" panose="020B0604020202020204" pitchFamily="34" charset="0"/>
              <a:ea typeface="幼圆" pitchFamily="49" charset="-122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738314" y="4459288"/>
            <a:ext cx="86058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 smtClean="0">
                <a:ea typeface="幼圆" pitchFamily="49" charset="-122"/>
              </a:rPr>
              <a:t>（</a:t>
            </a:r>
            <a:r>
              <a:rPr lang="en-US" altLang="zh-CN" sz="2400" b="1" dirty="0" smtClean="0">
                <a:ea typeface="幼圆" pitchFamily="49" charset="-122"/>
              </a:rPr>
              <a:t>2</a:t>
            </a:r>
            <a:r>
              <a:rPr lang="zh-CN" altLang="en-US" sz="2400" b="1" dirty="0" smtClean="0">
                <a:ea typeface="幼圆" pitchFamily="49" charset="-122"/>
              </a:rPr>
              <a:t>）晶体</a:t>
            </a:r>
            <a:r>
              <a:rPr lang="zh-CN" altLang="en-US" sz="2400" b="1" dirty="0" smtClean="0"/>
              <a:t>温度升高的是</a:t>
            </a:r>
            <a:r>
              <a:rPr lang="zh-CN" altLang="en-US" sz="2400" b="1" u="sng" dirty="0" smtClean="0">
                <a:solidFill>
                  <a:srgbClr val="FF0000"/>
                </a:solidFill>
              </a:rPr>
              <a:t>               </a:t>
            </a:r>
            <a:r>
              <a:rPr lang="zh-CN" altLang="en-US" sz="2400" b="1" u="sng" dirty="0" smtClean="0"/>
              <a:t>  </a:t>
            </a:r>
            <a:r>
              <a:rPr lang="zh-CN" altLang="en-US" sz="2400" b="1" dirty="0" smtClean="0"/>
              <a:t>段，温度不变的是</a:t>
            </a:r>
            <a:r>
              <a:rPr lang="zh-CN" altLang="en-US" sz="2400" b="1" u="sng" dirty="0" smtClean="0"/>
              <a:t>        </a:t>
            </a:r>
            <a:r>
              <a:rPr lang="zh-CN" altLang="en-US" sz="2400" b="1" dirty="0" smtClean="0"/>
              <a:t>段，</a:t>
            </a:r>
            <a:endParaRPr lang="zh-CN" altLang="en-US" sz="2400" b="1" dirty="0" smtClean="0"/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 smtClean="0">
                <a:ea typeface="幼圆" pitchFamily="49" charset="-122"/>
              </a:rPr>
              <a:t>         </a:t>
            </a:r>
            <a:r>
              <a:rPr lang="en-US" altLang="zh-CN" sz="2400" b="1" dirty="0" smtClean="0">
                <a:ea typeface="幼圆" pitchFamily="49" charset="-122"/>
              </a:rPr>
              <a:t>AB</a:t>
            </a:r>
            <a:r>
              <a:rPr lang="zh-CN" altLang="en-US" sz="2400" b="1" dirty="0" smtClean="0">
                <a:ea typeface="幼圆" pitchFamily="49" charset="-122"/>
              </a:rPr>
              <a:t>段处于</a:t>
            </a:r>
            <a:r>
              <a:rPr lang="zh-CN" altLang="en-US" sz="2400" b="1" u="sng" dirty="0" smtClean="0">
                <a:ea typeface="幼圆" pitchFamily="49" charset="-122"/>
              </a:rPr>
              <a:t>         </a:t>
            </a:r>
            <a:r>
              <a:rPr lang="zh-CN" altLang="en-US" sz="2400" b="1" dirty="0" smtClean="0">
                <a:ea typeface="幼圆" pitchFamily="49" charset="-122"/>
              </a:rPr>
              <a:t>状态，</a:t>
            </a:r>
            <a:r>
              <a:rPr lang="en-US" altLang="zh-CN" sz="2400" b="1" dirty="0" smtClean="0">
                <a:ea typeface="幼圆" pitchFamily="49" charset="-122"/>
              </a:rPr>
              <a:t>BC</a:t>
            </a:r>
            <a:r>
              <a:rPr lang="zh-CN" altLang="en-US" sz="2400" b="1" dirty="0" smtClean="0">
                <a:ea typeface="幼圆" pitchFamily="49" charset="-122"/>
              </a:rPr>
              <a:t>段处于</a:t>
            </a:r>
            <a:r>
              <a:rPr lang="zh-CN" altLang="en-US" sz="2400" b="1" u="sng" dirty="0" smtClean="0">
                <a:ea typeface="幼圆" pitchFamily="49" charset="-122"/>
              </a:rPr>
              <a:t>                  </a:t>
            </a:r>
            <a:r>
              <a:rPr lang="zh-CN" altLang="en-US" sz="2400" b="1" dirty="0" smtClean="0">
                <a:ea typeface="幼圆" pitchFamily="49" charset="-122"/>
              </a:rPr>
              <a:t>状态，</a:t>
            </a:r>
            <a:endParaRPr lang="zh-CN" altLang="en-US" sz="2400" b="1" dirty="0" smtClean="0">
              <a:ea typeface="幼圆" pitchFamily="49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 smtClean="0"/>
              <a:t>         </a:t>
            </a:r>
            <a:r>
              <a:rPr lang="en-US" altLang="zh-CN" sz="2400" b="1" dirty="0" smtClean="0"/>
              <a:t>CD</a:t>
            </a:r>
            <a:r>
              <a:rPr lang="zh-CN" altLang="en-US" sz="2400" b="1" dirty="0" smtClean="0"/>
              <a:t>段处于</a:t>
            </a:r>
            <a:r>
              <a:rPr lang="zh-CN" altLang="en-US" sz="2400" b="1" u="sng" dirty="0" smtClean="0"/>
              <a:t>         </a:t>
            </a:r>
            <a:r>
              <a:rPr lang="zh-CN" altLang="en-US" sz="2400" b="1" dirty="0" smtClean="0"/>
              <a:t>状态，吸热的是 </a:t>
            </a:r>
            <a:r>
              <a:rPr lang="zh-CN" altLang="en-US" sz="2400" b="1" u="sng" dirty="0" smtClean="0"/>
              <a:t>                         </a:t>
            </a:r>
            <a:r>
              <a:rPr lang="zh-CN" altLang="en-US" sz="2400" b="1" dirty="0" smtClean="0"/>
              <a:t>段。</a:t>
            </a:r>
            <a:endParaRPr lang="zh-CN" altLang="en-US" sz="2400" b="1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38313" y="2730500"/>
            <a:ext cx="45005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ea typeface="幼圆" pitchFamily="49" charset="-122"/>
              </a:rPr>
              <a:t>（</a:t>
            </a:r>
            <a:r>
              <a:rPr lang="en-US" altLang="zh-CN" sz="2400" b="1" dirty="0">
                <a:ea typeface="幼圆" pitchFamily="49" charset="-122"/>
              </a:rPr>
              <a:t>1</a:t>
            </a:r>
            <a:r>
              <a:rPr lang="zh-CN" altLang="en-US" sz="2400" b="1" dirty="0">
                <a:ea typeface="幼圆" pitchFamily="49" charset="-122"/>
              </a:rPr>
              <a:t>）由图判断出</a:t>
            </a:r>
            <a:r>
              <a:rPr lang="zh-CN" altLang="en-US" sz="2400" b="1" u="sng" dirty="0">
                <a:ea typeface="幼圆" pitchFamily="49" charset="-122"/>
              </a:rPr>
              <a:t>       </a:t>
            </a:r>
            <a:r>
              <a:rPr lang="zh-CN" altLang="en-US" sz="2400" b="1" dirty="0">
                <a:ea typeface="幼圆" pitchFamily="49" charset="-122"/>
              </a:rPr>
              <a:t>图线是晶体，该晶体的熔点是</a:t>
            </a:r>
            <a:r>
              <a:rPr lang="zh-CN" altLang="en-US" sz="2400" b="1" u="sng" dirty="0">
                <a:ea typeface="幼圆" pitchFamily="49" charset="-122"/>
              </a:rPr>
              <a:t>             </a:t>
            </a:r>
            <a:r>
              <a:rPr lang="zh-CN" altLang="en-US" sz="2400" b="1" dirty="0">
                <a:ea typeface="幼圆" pitchFamily="49" charset="-122"/>
              </a:rPr>
              <a:t>，熔化时间是</a:t>
            </a:r>
            <a:r>
              <a:rPr lang="zh-CN" altLang="en-US" sz="2400" b="1" u="sng" dirty="0">
                <a:ea typeface="幼圆" pitchFamily="49" charset="-122"/>
              </a:rPr>
              <a:t>     </a:t>
            </a:r>
            <a:r>
              <a:rPr lang="zh-CN" altLang="en-US" sz="2400" b="1" dirty="0">
                <a:ea typeface="幼圆" pitchFamily="49" charset="-122"/>
              </a:rPr>
              <a:t>分钟，另一图线的物质是</a:t>
            </a:r>
            <a:r>
              <a:rPr lang="zh-CN" altLang="en-US" sz="2400" b="1" u="sng" dirty="0">
                <a:ea typeface="幼圆" pitchFamily="49" charset="-122"/>
              </a:rPr>
              <a:t>  </a:t>
            </a:r>
            <a:r>
              <a:rPr lang="zh-CN" altLang="en-US" sz="2400" b="1" u="sng" dirty="0">
                <a:solidFill>
                  <a:srgbClr val="FF0000"/>
                </a:solidFill>
                <a:ea typeface="幼圆" pitchFamily="49" charset="-122"/>
              </a:rPr>
              <a:t>             </a:t>
            </a:r>
            <a:r>
              <a:rPr lang="zh-CN" altLang="en-US" sz="2400" b="1" u="sng" dirty="0">
                <a:ea typeface="幼圆" pitchFamily="49" charset="-122"/>
              </a:rPr>
              <a:t> </a:t>
            </a:r>
            <a:r>
              <a:rPr lang="zh-CN" altLang="en-US" sz="2400" b="1" dirty="0">
                <a:solidFill>
                  <a:srgbClr val="0000FF"/>
                </a:solidFill>
                <a:ea typeface="幼圆" pitchFamily="49" charset="-122"/>
              </a:rPr>
              <a:t>。</a:t>
            </a:r>
            <a:endParaRPr lang="zh-CN" altLang="en-US" sz="2400" b="1" dirty="0">
              <a:solidFill>
                <a:srgbClr val="0000FF"/>
              </a:solidFill>
              <a:ea typeface="幼圆" pitchFamily="49" charset="-122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149726" y="2627313"/>
            <a:ext cx="504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乙</a:t>
            </a:r>
            <a:endParaRPr lang="zh-CN" altLang="en-US" sz="2800" b="1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581526" y="3043238"/>
            <a:ext cx="13684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ea typeface="华文新魏" panose="02010800040101010101" pitchFamily="2" charset="-122"/>
              </a:rPr>
              <a:t>210℃</a:t>
            </a:r>
            <a:endParaRPr lang="en-US" altLang="zh-CN" sz="2800" b="1" dirty="0">
              <a:solidFill>
                <a:srgbClr val="FF0000"/>
              </a:solidFill>
              <a:ea typeface="华文新魏" panose="02010800040101010101" pitchFamily="2" charset="-122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141664" y="3779838"/>
            <a:ext cx="15128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</a:rPr>
              <a:t>非晶体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014913" y="4427538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ea typeface="华文新魏" panose="02010800040101010101" pitchFamily="2" charset="-122"/>
              </a:rPr>
              <a:t>AB</a:t>
            </a:r>
            <a:r>
              <a:rPr lang="zh-CN" altLang="en-US" sz="2400" b="1" dirty="0">
                <a:solidFill>
                  <a:srgbClr val="FF0000"/>
                </a:solidFill>
                <a:ea typeface="华文新魏" panose="02010800040101010101" pitchFamily="2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ea typeface="华文新魏" panose="02010800040101010101" pitchFamily="2" charset="-122"/>
              </a:rPr>
              <a:t>CD</a:t>
            </a:r>
            <a:endParaRPr lang="en-US" altLang="zh-CN" sz="2400" b="1" dirty="0">
              <a:solidFill>
                <a:srgbClr val="FF0000"/>
              </a:solidFill>
              <a:ea typeface="华文新魏" panose="02010800040101010101" pitchFamily="2" charset="-122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8974138" y="4427538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ea typeface="华文新魏" panose="02010800040101010101" pitchFamily="2" charset="-122"/>
              </a:rPr>
              <a:t>BC</a:t>
            </a:r>
            <a:endParaRPr lang="en-US" altLang="zh-CN" sz="2400" b="1" dirty="0">
              <a:solidFill>
                <a:srgbClr val="FF0000"/>
              </a:solidFill>
              <a:ea typeface="华文新魏" panose="02010800040101010101" pitchFamily="2" charset="-122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933825" y="4978400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</a:rPr>
              <a:t>固体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102476" y="4930775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</a:rPr>
              <a:t>固液共存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933825" y="5481638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FF0000"/>
                </a:solidFill>
              </a:rPr>
              <a:t>液体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grpSp>
        <p:nvGrpSpPr>
          <p:cNvPr id="23565" name="Group 13"/>
          <p:cNvGrpSpPr/>
          <p:nvPr/>
        </p:nvGrpSpPr>
        <p:grpSpPr bwMode="auto">
          <a:xfrm>
            <a:off x="5087888" y="-315416"/>
            <a:ext cx="5976937" cy="4435437"/>
            <a:chOff x="0" y="0"/>
            <a:chExt cx="3765" cy="2817"/>
          </a:xfrm>
        </p:grpSpPr>
        <p:sp>
          <p:nvSpPr>
            <p:cNvPr id="23569" name="Text Box 14"/>
            <p:cNvSpPr txBox="1">
              <a:spLocks noChangeArrowheads="1"/>
            </p:cNvSpPr>
            <p:nvPr/>
          </p:nvSpPr>
          <p:spPr bwMode="auto">
            <a:xfrm>
              <a:off x="1089" y="2524"/>
              <a:ext cx="227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b="1">
                  <a:solidFill>
                    <a:srgbClr val="0000FF"/>
                  </a:solidFill>
                </a:rPr>
                <a:t>A</a:t>
              </a:r>
              <a:endParaRPr lang="en-US" altLang="zh-CN" sz="2400" b="1">
                <a:solidFill>
                  <a:srgbClr val="0000FF"/>
                </a:solidFill>
              </a:endParaRPr>
            </a:p>
          </p:txBody>
        </p:sp>
        <p:grpSp>
          <p:nvGrpSpPr>
            <p:cNvPr id="23570" name="Group 15"/>
            <p:cNvGrpSpPr/>
            <p:nvPr/>
          </p:nvGrpSpPr>
          <p:grpSpPr bwMode="auto">
            <a:xfrm>
              <a:off x="0" y="0"/>
              <a:ext cx="3765" cy="2792"/>
              <a:chOff x="0" y="0"/>
              <a:chExt cx="3765" cy="2792"/>
            </a:xfrm>
          </p:grpSpPr>
          <p:sp>
            <p:nvSpPr>
              <p:cNvPr id="23571" name="Text Box 16"/>
              <p:cNvSpPr txBox="1">
                <a:spLocks noChangeArrowheads="1"/>
              </p:cNvSpPr>
              <p:nvPr/>
            </p:nvSpPr>
            <p:spPr bwMode="auto">
              <a:xfrm>
                <a:off x="1542" y="1723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>
                    <a:solidFill>
                      <a:srgbClr val="0000FF"/>
                    </a:solidFill>
                  </a:rPr>
                  <a:t>B</a:t>
                </a:r>
                <a:endParaRPr lang="en-US" altLang="zh-CN" sz="24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23572" name="Text Box 17"/>
              <p:cNvSpPr txBox="1">
                <a:spLocks noChangeArrowheads="1"/>
              </p:cNvSpPr>
              <p:nvPr/>
            </p:nvSpPr>
            <p:spPr bwMode="auto">
              <a:xfrm>
                <a:off x="2314" y="1723"/>
                <a:ext cx="27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>
                    <a:solidFill>
                      <a:srgbClr val="0000FF"/>
                    </a:solidFill>
                  </a:rPr>
                  <a:t>C</a:t>
                </a:r>
                <a:endParaRPr lang="en-US" altLang="zh-CN" sz="24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23573" name="Text Box 18"/>
              <p:cNvSpPr txBox="1">
                <a:spLocks noChangeArrowheads="1"/>
              </p:cNvSpPr>
              <p:nvPr/>
            </p:nvSpPr>
            <p:spPr bwMode="auto">
              <a:xfrm>
                <a:off x="2994" y="1179"/>
                <a:ext cx="272" cy="2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>
                    <a:solidFill>
                      <a:srgbClr val="0000FF"/>
                    </a:solidFill>
                  </a:rPr>
                  <a:t>D</a:t>
                </a:r>
                <a:endParaRPr lang="en-US" altLang="zh-CN" sz="2400" b="1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23574" name="Group 19"/>
              <p:cNvGrpSpPr/>
              <p:nvPr/>
            </p:nvGrpSpPr>
            <p:grpSpPr bwMode="auto">
              <a:xfrm>
                <a:off x="0" y="0"/>
                <a:ext cx="3765" cy="2792"/>
                <a:chOff x="0" y="0"/>
                <a:chExt cx="3765" cy="2792"/>
              </a:xfrm>
            </p:grpSpPr>
            <p:sp>
              <p:nvSpPr>
                <p:cNvPr id="2357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767" y="657"/>
                  <a:ext cx="22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zh-CN" altLang="en-US" sz="2000" b="1"/>
                    <a:t>甲</a:t>
                  </a:r>
                  <a:endParaRPr lang="zh-CN" altLang="en-US" sz="2000" b="1"/>
                </a:p>
              </p:txBody>
            </p:sp>
            <p:sp>
              <p:nvSpPr>
                <p:cNvPr id="2357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175" y="1315"/>
                  <a:ext cx="227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zh-CN" altLang="en-US" b="1"/>
                    <a:t>乙</a:t>
                  </a:r>
                  <a:endParaRPr lang="zh-CN" altLang="en-US" b="1"/>
                </a:p>
              </p:txBody>
            </p:sp>
            <p:grpSp>
              <p:nvGrpSpPr>
                <p:cNvPr id="23577" name="Group 22"/>
                <p:cNvGrpSpPr/>
                <p:nvPr/>
              </p:nvGrpSpPr>
              <p:grpSpPr bwMode="auto">
                <a:xfrm>
                  <a:off x="0" y="0"/>
                  <a:ext cx="3765" cy="2792"/>
                  <a:chOff x="0" y="0"/>
                  <a:chExt cx="3765" cy="2792"/>
                </a:xfrm>
              </p:grpSpPr>
              <p:sp>
                <p:nvSpPr>
                  <p:cNvPr id="23578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9" y="2383"/>
                    <a:ext cx="816" cy="2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zh-CN" altLang="en-US" b="1"/>
                      <a:t>时间</a:t>
                    </a:r>
                    <a:r>
                      <a:rPr lang="en-US" altLang="zh-CN" b="1"/>
                      <a:t>/</a:t>
                    </a:r>
                    <a:r>
                      <a:rPr lang="zh-CN" altLang="en-US" b="1"/>
                      <a:t>分</a:t>
                    </a:r>
                    <a:endParaRPr lang="zh-CN" altLang="en-US" b="1"/>
                  </a:p>
                </p:txBody>
              </p:sp>
              <p:sp>
                <p:nvSpPr>
                  <p:cNvPr id="23579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2" y="2473"/>
                    <a:ext cx="454" cy="2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zh-CN" b="1"/>
                      <a:t>180</a:t>
                    </a:r>
                    <a:endParaRPr lang="en-US" altLang="zh-CN" b="1"/>
                  </a:p>
                </p:txBody>
              </p:sp>
              <p:sp>
                <p:nvSpPr>
                  <p:cNvPr id="23580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2" y="2065"/>
                    <a:ext cx="454" cy="2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zh-CN" b="1"/>
                      <a:t>200</a:t>
                    </a:r>
                    <a:endParaRPr lang="en-US" altLang="zh-CN" b="1"/>
                  </a:p>
                </p:txBody>
              </p:sp>
              <p:sp>
                <p:nvSpPr>
                  <p:cNvPr id="23581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2" y="1661"/>
                    <a:ext cx="454" cy="2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zh-CN" b="1"/>
                      <a:t>220</a:t>
                    </a:r>
                    <a:endParaRPr lang="en-US" altLang="zh-CN" b="1"/>
                  </a:p>
                </p:txBody>
              </p:sp>
              <p:sp>
                <p:nvSpPr>
                  <p:cNvPr id="23582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2" y="1253"/>
                    <a:ext cx="454" cy="2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zh-CN" b="1"/>
                      <a:t>240</a:t>
                    </a:r>
                    <a:endParaRPr lang="en-US" altLang="zh-CN" b="1"/>
                  </a:p>
                </p:txBody>
              </p:sp>
              <p:sp>
                <p:nvSpPr>
                  <p:cNvPr id="23583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80" y="585"/>
                    <a:ext cx="272" cy="58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zh-CN" altLang="en-US" b="1"/>
                      <a:t>温度℃</a:t>
                    </a:r>
                    <a:endParaRPr lang="zh-CN" altLang="en-US" b="1"/>
                  </a:p>
                </p:txBody>
              </p:sp>
              <p:grpSp>
                <p:nvGrpSpPr>
                  <p:cNvPr id="23584" name="Group 29"/>
                  <p:cNvGrpSpPr/>
                  <p:nvPr/>
                </p:nvGrpSpPr>
                <p:grpSpPr bwMode="auto">
                  <a:xfrm>
                    <a:off x="0" y="0"/>
                    <a:ext cx="3538" cy="2792"/>
                    <a:chOff x="0" y="0"/>
                    <a:chExt cx="3538" cy="2792"/>
                  </a:xfrm>
                </p:grpSpPr>
                <p:sp>
                  <p:nvSpPr>
                    <p:cNvPr id="23585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38" y="2540"/>
                      <a:ext cx="182" cy="25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altLang="zh-CN" sz="2000" b="1"/>
                        <a:t>1</a:t>
                      </a:r>
                      <a:endParaRPr lang="en-US" altLang="zh-CN" sz="2000" b="1"/>
                    </a:p>
                  </p:txBody>
                </p:sp>
                <p:sp>
                  <p:nvSpPr>
                    <p:cNvPr id="23586" name="Text 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11" y="2540"/>
                      <a:ext cx="182" cy="25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altLang="zh-CN" sz="2000" b="1"/>
                        <a:t>2</a:t>
                      </a:r>
                      <a:endParaRPr lang="en-US" altLang="zh-CN" sz="2000" b="1"/>
                    </a:p>
                  </p:txBody>
                </p:sp>
                <p:sp>
                  <p:nvSpPr>
                    <p:cNvPr id="23587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82" y="2540"/>
                      <a:ext cx="182" cy="25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altLang="zh-CN" sz="2000" b="1"/>
                        <a:t>3</a:t>
                      </a:r>
                      <a:endParaRPr lang="en-US" altLang="zh-CN" sz="2000" b="1"/>
                    </a:p>
                  </p:txBody>
                </p:sp>
                <p:sp>
                  <p:nvSpPr>
                    <p:cNvPr id="23588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10" y="2540"/>
                      <a:ext cx="182" cy="25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altLang="zh-CN" sz="2000" b="1"/>
                        <a:t>4</a:t>
                      </a:r>
                      <a:endParaRPr lang="en-US" altLang="zh-CN" sz="2000" b="1"/>
                    </a:p>
                  </p:txBody>
                </p:sp>
                <p:sp>
                  <p:nvSpPr>
                    <p:cNvPr id="23589" name="Text 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82" y="2540"/>
                      <a:ext cx="182" cy="25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altLang="zh-CN" sz="2000" b="1"/>
                        <a:t>5</a:t>
                      </a:r>
                      <a:endParaRPr lang="en-US" altLang="zh-CN" sz="2000" b="1"/>
                    </a:p>
                  </p:txBody>
                </p:sp>
                <p:sp>
                  <p:nvSpPr>
                    <p:cNvPr id="23590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54" y="2540"/>
                      <a:ext cx="182" cy="25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altLang="zh-CN" sz="2000" b="1"/>
                        <a:t>6</a:t>
                      </a:r>
                      <a:endParaRPr lang="en-US" altLang="zh-CN" sz="2000" b="1"/>
                    </a:p>
                  </p:txBody>
                </p:sp>
                <p:sp>
                  <p:nvSpPr>
                    <p:cNvPr id="23591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26" y="2540"/>
                      <a:ext cx="182" cy="25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altLang="zh-CN" sz="2000" b="1"/>
                        <a:t>7</a:t>
                      </a:r>
                      <a:endParaRPr lang="en-US" altLang="zh-CN" sz="2000" b="1"/>
                    </a:p>
                  </p:txBody>
                </p:sp>
                <p:grpSp>
                  <p:nvGrpSpPr>
                    <p:cNvPr id="23592" name="Group 37"/>
                    <p:cNvGrpSpPr/>
                    <p:nvPr/>
                  </p:nvGrpSpPr>
                  <p:grpSpPr bwMode="auto">
                    <a:xfrm>
                      <a:off x="0" y="0"/>
                      <a:ext cx="3538" cy="2576"/>
                      <a:chOff x="0" y="0"/>
                      <a:chExt cx="2449" cy="1783"/>
                    </a:xfrm>
                  </p:grpSpPr>
                  <p:sp>
                    <p:nvSpPr>
                      <p:cNvPr id="23593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17" y="1779"/>
                        <a:ext cx="1632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rou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594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817" y="386"/>
                        <a:ext cx="0" cy="139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rou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595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999" y="1734"/>
                        <a:ext cx="0" cy="4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596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180" y="1734"/>
                        <a:ext cx="0" cy="4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597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361" y="1734"/>
                        <a:ext cx="0" cy="4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598" name="Line 43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542" y="1734"/>
                        <a:ext cx="0" cy="4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599" name="Line 44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725" y="1734"/>
                        <a:ext cx="0" cy="4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00" name="Line 4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906" y="1734"/>
                        <a:ext cx="0" cy="4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01" name="Line 4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087" y="1734"/>
                        <a:ext cx="0" cy="4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02" name="Line 4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268" y="1734"/>
                        <a:ext cx="0" cy="4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03" name="Line 4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16" y="1634"/>
                        <a:ext cx="4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04" name="Line 4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16" y="1497"/>
                        <a:ext cx="4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05" name="Line 5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16" y="1362"/>
                        <a:ext cx="4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06" name="Line 5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16" y="1225"/>
                        <a:ext cx="4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07" name="Line 5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16" y="1090"/>
                        <a:ext cx="4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08" name="Line 5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16" y="953"/>
                        <a:ext cx="4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09" name="Line 5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79" y="1361"/>
                        <a:ext cx="536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10" name="Line 5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179" y="1361"/>
                        <a:ext cx="0" cy="38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prstDash val="dash"/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11" name="Line 5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16" y="1362"/>
                        <a:ext cx="363" cy="408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12" name="Line 5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724" y="1361"/>
                        <a:ext cx="0" cy="38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prstDash val="dash"/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13" name="Line 58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715" y="966"/>
                        <a:ext cx="508" cy="395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14" name="Arc 59"/>
                      <p:cNvSpPr/>
                      <p:nvPr/>
                    </p:nvSpPr>
                    <p:spPr bwMode="auto">
                      <a:xfrm flipV="1">
                        <a:off x="0" y="0"/>
                        <a:ext cx="1951" cy="1783"/>
                      </a:xfrm>
                      <a:custGeom>
                        <a:avLst/>
                        <a:gdLst>
                          <a:gd name="T0" fmla="*/ 1 w 20751"/>
                          <a:gd name="T1" fmla="*/ 0 h 19796"/>
                          <a:gd name="T2" fmla="*/ 2 w 20751"/>
                          <a:gd name="T3" fmla="*/ 1 h 19796"/>
                          <a:gd name="T4" fmla="*/ 0 w 20751"/>
                          <a:gd name="T5" fmla="*/ 1 h 19796"/>
                          <a:gd name="T6" fmla="*/ 0 60000 65536"/>
                          <a:gd name="T7" fmla="*/ 0 60000 65536"/>
                          <a:gd name="T8" fmla="*/ 0 60000 65536"/>
                          <a:gd name="T9" fmla="*/ 0 w 20751"/>
                          <a:gd name="T10" fmla="*/ 0 h 19796"/>
                          <a:gd name="T11" fmla="*/ 20751 w 20751"/>
                          <a:gd name="T12" fmla="*/ 19796 h 1979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0751" h="19796" fill="none" extrusionOk="0">
                            <a:moveTo>
                              <a:pt x="8641" y="0"/>
                            </a:moveTo>
                            <a:cubicBezTo>
                              <a:pt x="14529" y="2570"/>
                              <a:pt x="18966" y="7627"/>
                              <a:pt x="20750" y="13798"/>
                            </a:cubicBezTo>
                          </a:path>
                          <a:path w="20751" h="19796" stroke="0" extrusionOk="0">
                            <a:moveTo>
                              <a:pt x="8641" y="0"/>
                            </a:moveTo>
                            <a:cubicBezTo>
                              <a:pt x="14529" y="2570"/>
                              <a:pt x="18966" y="7627"/>
                              <a:pt x="20750" y="13798"/>
                            </a:cubicBezTo>
                            <a:lnTo>
                              <a:pt x="0" y="19796"/>
                            </a:lnTo>
                            <a:close/>
                          </a:path>
                        </a:pathLst>
                      </a:custGeom>
                      <a:noFill/>
                      <a:ln w="19050">
                        <a:solidFill>
                          <a:srgbClr val="FF0000"/>
                        </a:solidFill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宋体" panose="02010600030101010101" pitchFamily="2" charset="-122"/>
                          </a:defRPr>
                        </a:lvl9pPr>
                      </a:lstStyle>
                      <a:p>
                        <a:pPr eaLnBrk="1" hangingPunct="1"/>
                        <a:endParaRPr lang="zh-CN" altLang="en-US"/>
                      </a:p>
                    </p:txBody>
                  </p:sp>
                  <p:sp>
                    <p:nvSpPr>
                      <p:cNvPr id="23615" name="Line 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17" y="1362"/>
                        <a:ext cx="362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prstDash val="dash"/>
                        <a:rou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</p:grpSp>
      </p:grpSp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3357563" y="3403601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ea typeface="华文新魏" panose="02010800040101010101" pitchFamily="2" charset="-122"/>
              </a:rPr>
              <a:t>3</a:t>
            </a:r>
            <a:endParaRPr lang="en-US" altLang="zh-CN" sz="2800" b="1" dirty="0">
              <a:solidFill>
                <a:srgbClr val="FF0000"/>
              </a:solidFill>
              <a:ea typeface="华文新魏" panose="02010800040101010101" pitchFamily="2" charset="-122"/>
            </a:endParaRPr>
          </a:p>
        </p:txBody>
      </p:sp>
      <p:sp>
        <p:nvSpPr>
          <p:cNvPr id="26686" name="Text Box 62"/>
          <p:cNvSpPr txBox="1">
            <a:spLocks noChangeArrowheads="1"/>
          </p:cNvSpPr>
          <p:nvPr/>
        </p:nvSpPr>
        <p:spPr bwMode="auto">
          <a:xfrm>
            <a:off x="6886576" y="5507038"/>
            <a:ext cx="2449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ea typeface="隶书" panose="02010509060101010101" pitchFamily="49" charset="-122"/>
              </a:rPr>
              <a:t>AB</a:t>
            </a:r>
            <a:r>
              <a:rPr lang="zh-CN" altLang="en-US" sz="2400" b="1" dirty="0">
                <a:solidFill>
                  <a:srgbClr val="FF0000"/>
                </a:solidFill>
                <a:ea typeface="隶书" panose="02010509060101010101" pitchFamily="49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ea typeface="隶书" panose="02010509060101010101" pitchFamily="49" charset="-122"/>
              </a:rPr>
              <a:t>BC</a:t>
            </a:r>
            <a:r>
              <a:rPr lang="zh-CN" altLang="en-US" sz="2400" b="1" dirty="0">
                <a:solidFill>
                  <a:srgbClr val="FF0000"/>
                </a:solidFill>
                <a:ea typeface="隶书" panose="02010509060101010101" pitchFamily="49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ea typeface="隶书" panose="02010509060101010101" pitchFamily="49" charset="-122"/>
              </a:rPr>
              <a:t>CD</a:t>
            </a:r>
            <a:endParaRPr lang="en-US" altLang="zh-CN" sz="2400" b="1" dirty="0">
              <a:solidFill>
                <a:srgbClr val="FF0000"/>
              </a:solidFill>
              <a:ea typeface="隶书" panose="02010509060101010101" pitchFamily="49" charset="-122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24035" y="357167"/>
            <a:ext cx="2031325" cy="64633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none">
            <a:prstTxWarp prst="textChevronInverted">
              <a:avLst/>
            </a:prstTxWarp>
            <a:spAutoFit/>
          </a:bodyPr>
          <a:lstStyle/>
          <a:p>
            <a:pPr>
              <a:defRPr/>
            </a:pPr>
            <a:r>
              <a:rPr lang="zh-CN" altLang="en-US" sz="36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</a:rPr>
              <a:t>小试牛刀</a:t>
            </a:r>
            <a:endParaRPr lang="zh-CN" altLang="en-US" sz="36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utoUpdateAnimBg="0"/>
      <p:bldP spid="26630" grpId="0" autoUpdateAnimBg="0"/>
      <p:bldP spid="26631" grpId="0" autoUpdateAnimBg="0"/>
      <p:bldP spid="26632" grpId="0" autoUpdateAnimBg="0"/>
      <p:bldP spid="26633" grpId="0" autoUpdateAnimBg="0"/>
      <p:bldP spid="26634" grpId="0" autoUpdateAnimBg="0"/>
      <p:bldP spid="26635" grpId="0" autoUpdateAnimBg="0"/>
      <p:bldP spid="26636" grpId="0" autoUpdateAnimBg="0"/>
      <p:bldP spid="26685" grpId="0" autoUpdateAnimBg="0"/>
      <p:bldP spid="2668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524000" y="692151"/>
            <a:ext cx="9144000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latin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宋体" panose="02010600030101010101" pitchFamily="2" charset="-122"/>
              </a:rPr>
              <a:t>、冰的熔点是</a:t>
            </a:r>
            <a:r>
              <a:rPr lang="zh-CN" altLang="en-US" sz="2800" b="1" u="sng" dirty="0">
                <a:latin typeface="宋体" panose="02010600030101010101" pitchFamily="2" charset="-122"/>
              </a:rPr>
              <a:t> </a:t>
            </a:r>
            <a:r>
              <a:rPr lang="en-US" altLang="zh-CN" sz="2800" b="1" u="sng" dirty="0">
                <a:latin typeface="宋体" panose="02010600030101010101" pitchFamily="2" charset="-122"/>
              </a:rPr>
              <a:t>___</a:t>
            </a:r>
            <a:r>
              <a:rPr lang="zh-CN" altLang="en-US" sz="2800" b="1" dirty="0">
                <a:latin typeface="宋体" panose="02010600030101010101" pitchFamily="2" charset="-122"/>
              </a:rPr>
              <a:t>， 在炎热的夏天，放在外面的冰会熔化，那么在熔化过程中，冰的温度（  ）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800" b="1" dirty="0">
                <a:latin typeface="宋体" panose="02010600030101010101" pitchFamily="2" charset="-122"/>
              </a:rPr>
              <a:t>A </a:t>
            </a:r>
            <a:r>
              <a:rPr lang="zh-CN" altLang="en-US" sz="2800" b="1" dirty="0">
                <a:latin typeface="宋体" panose="02010600030101010101" pitchFamily="2" charset="-122"/>
              </a:rPr>
              <a:t>降低   </a:t>
            </a:r>
            <a:r>
              <a:rPr lang="en-US" altLang="zh-CN" sz="2800" b="1" dirty="0">
                <a:latin typeface="宋体" panose="02010600030101010101" pitchFamily="2" charset="-122"/>
              </a:rPr>
              <a:t>B </a:t>
            </a:r>
            <a:r>
              <a:rPr lang="zh-CN" altLang="en-US" sz="2800" b="1" dirty="0">
                <a:latin typeface="宋体" panose="02010600030101010101" pitchFamily="2" charset="-122"/>
              </a:rPr>
              <a:t>不变   </a:t>
            </a:r>
            <a:r>
              <a:rPr lang="en-US" altLang="zh-CN" sz="2800" b="1" dirty="0">
                <a:latin typeface="宋体" panose="02010600030101010101" pitchFamily="2" charset="-122"/>
              </a:rPr>
              <a:t>C </a:t>
            </a:r>
            <a:r>
              <a:rPr lang="zh-CN" altLang="en-US" sz="2800" b="1" dirty="0">
                <a:latin typeface="宋体" panose="02010600030101010101" pitchFamily="2" charset="-122"/>
              </a:rPr>
              <a:t>升高    </a:t>
            </a:r>
            <a:r>
              <a:rPr lang="en-US" altLang="zh-CN" sz="2800" b="1" dirty="0">
                <a:latin typeface="宋体" panose="02010600030101010101" pitchFamily="2" charset="-122"/>
              </a:rPr>
              <a:t>D  </a:t>
            </a:r>
            <a:r>
              <a:rPr lang="zh-CN" altLang="en-US" sz="2800" b="1" dirty="0">
                <a:latin typeface="宋体" panose="02010600030101010101" pitchFamily="2" charset="-122"/>
              </a:rPr>
              <a:t>先降低后升高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/>
            <a:endParaRPr lang="en-US" altLang="zh-CN" sz="2800" b="1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800" b="1" dirty="0">
                <a:latin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宋体" panose="02010600030101010101" pitchFamily="2" charset="-122"/>
              </a:rPr>
              <a:t>、关于物质的熔化和凝固，下面说法错误的是（     ）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800" b="1" dirty="0">
                <a:latin typeface="宋体" panose="02010600030101010101" pitchFamily="2" charset="-122"/>
              </a:rPr>
              <a:t>A</a:t>
            </a:r>
            <a:r>
              <a:rPr lang="zh-CN" altLang="en-US" sz="2800" b="1" dirty="0">
                <a:latin typeface="宋体" panose="02010600030101010101" pitchFamily="2" charset="-122"/>
              </a:rPr>
              <a:t>、物质熔化时吸热，凝固时放热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800" b="1" dirty="0">
                <a:latin typeface="宋体" panose="02010600030101010101" pitchFamily="2" charset="-122"/>
              </a:rPr>
              <a:t>B</a:t>
            </a:r>
            <a:r>
              <a:rPr lang="zh-CN" altLang="en-US" sz="2800" b="1" dirty="0">
                <a:latin typeface="宋体" panose="02010600030101010101" pitchFamily="2" charset="-122"/>
              </a:rPr>
              <a:t>、同种晶体熔点和凝固点相同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800" b="1" dirty="0">
                <a:latin typeface="宋体" panose="02010600030101010101" pitchFamily="2" charset="-122"/>
              </a:rPr>
              <a:t>C</a:t>
            </a:r>
            <a:r>
              <a:rPr lang="zh-CN" altLang="en-US" sz="2800" b="1" dirty="0">
                <a:latin typeface="宋体" panose="02010600030101010101" pitchFamily="2" charset="-122"/>
              </a:rPr>
              <a:t>、物质在熔化过程中温度保持不变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800" b="1" dirty="0">
                <a:latin typeface="宋体" panose="02010600030101010101" pitchFamily="2" charset="-122"/>
              </a:rPr>
              <a:t>D</a:t>
            </a:r>
            <a:r>
              <a:rPr lang="zh-CN" altLang="en-US" sz="2800" b="1" dirty="0">
                <a:latin typeface="宋体" panose="02010600030101010101" pitchFamily="2" charset="-122"/>
              </a:rPr>
              <a:t>、晶体在熔化过程中温度保持不变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703389" y="5326390"/>
            <a:ext cx="87852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latin typeface="宋体" panose="02010600030101010101" pitchFamily="2" charset="-122"/>
              </a:rPr>
              <a:t>4</a:t>
            </a:r>
            <a:r>
              <a:rPr lang="zh-CN" altLang="en-US" sz="2800" b="1">
                <a:latin typeface="宋体" panose="02010600030101010101" pitchFamily="2" charset="-122"/>
              </a:rPr>
              <a:t>、已知环境温度是0℃，水能否结成冰？冰能否化成水？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008439" y="620713"/>
            <a:ext cx="739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0℃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535863" y="11255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7391400" y="1125538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B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9551988" y="2492375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C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124200" y="5954714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>
                <a:solidFill>
                  <a:srgbClr val="FF0000"/>
                </a:solidFill>
              </a:rPr>
              <a:t>不能</a:t>
            </a:r>
            <a:endParaRPr lang="zh-CN" altLang="en-US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/>
          </p:cNvSpPr>
          <p:nvPr/>
        </p:nvSpPr>
        <p:spPr bwMode="auto">
          <a:xfrm>
            <a:off x="552450" y="441284"/>
            <a:ext cx="2735237" cy="111550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3741"/>
              </a:avLst>
            </a:prstTxWarp>
            <a:scene3d>
              <a:camera prst="legacyPerspectiveFront">
                <a:rot lat="20519999" lon="1080000" rev="0"/>
              </a:camera>
              <a:lightRig rig="legacyFlat1" dir="r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defRPr/>
            </a:pPr>
            <a:r>
              <a:rPr lang="zh-CN" altLang="en-US" sz="4000" i="1" dirty="0">
                <a:ln w="9525">
                  <a:rou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小结</a:t>
            </a:r>
            <a:endParaRPr lang="zh-CN" altLang="en-US" sz="4000" i="1" dirty="0">
              <a:ln w="9525">
                <a:rou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7408" y="2204864"/>
            <a:ext cx="106571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/>
              <a:t>     </a:t>
            </a:r>
            <a:r>
              <a:rPr lang="zh-CN" altLang="zh-CN" sz="5400" dirty="0" smtClean="0"/>
              <a:t>通过</a:t>
            </a:r>
            <a:r>
              <a:rPr lang="zh-CN" altLang="zh-CN" sz="5400" dirty="0"/>
              <a:t>本节课的学习，你的收获是</a:t>
            </a:r>
            <a:r>
              <a:rPr lang="en-US" altLang="zh-CN" sz="5400" u="sng" dirty="0"/>
              <a:t>                                </a:t>
            </a:r>
            <a:endParaRPr lang="zh-CN" altLang="zh-CN" sz="5400" dirty="0"/>
          </a:p>
          <a:p>
            <a:r>
              <a:rPr lang="en-US" altLang="zh-CN" sz="5400" u="sng" dirty="0"/>
              <a:t>                                                           </a:t>
            </a:r>
            <a:r>
              <a:rPr lang="zh-CN" altLang="zh-CN" sz="5400" u="sng" dirty="0" smtClean="0"/>
              <a:t>；</a:t>
            </a:r>
            <a:endParaRPr lang="en-US" altLang="zh-CN" sz="5400" u="sng" dirty="0" smtClean="0"/>
          </a:p>
          <a:p>
            <a:endParaRPr lang="zh-CN" altLang="zh-CN" sz="5400" dirty="0"/>
          </a:p>
          <a:p>
            <a:r>
              <a:rPr lang="en-US" altLang="zh-CN" sz="5400" dirty="0" smtClean="0"/>
              <a:t>    </a:t>
            </a:r>
            <a:r>
              <a:rPr lang="zh-CN" altLang="zh-CN" sz="5400" dirty="0" smtClean="0"/>
              <a:t>你</a:t>
            </a:r>
            <a:r>
              <a:rPr lang="zh-CN" altLang="zh-CN" sz="5400" dirty="0"/>
              <a:t>的困惑是</a:t>
            </a:r>
            <a:r>
              <a:rPr lang="en-US" altLang="zh-CN" sz="5400" u="sng" dirty="0"/>
              <a:t>                     </a:t>
            </a:r>
            <a:r>
              <a:rPr lang="en-US" altLang="zh-CN" sz="5400" u="sng" dirty="0" smtClean="0"/>
              <a:t>                </a:t>
            </a:r>
            <a:r>
              <a:rPr lang="zh-CN" altLang="en-US" sz="5400" u="sng" dirty="0" smtClean="0"/>
              <a:t>。</a:t>
            </a:r>
            <a:endParaRPr lang="zh-CN" altLang="zh-CN" sz="5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3352" y="116632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课堂检测</a:t>
            </a:r>
            <a:endParaRPr lang="zh-CN" altLang="en-US" sz="6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9416" y="1628800"/>
            <a:ext cx="10441160" cy="4608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2052" name="图片 1" descr="IMG_256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920" y="4037218"/>
            <a:ext cx="3672408" cy="271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83432" y="1186980"/>
            <a:ext cx="10585176" cy="5169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(1)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某物体从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200℃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开始熔化，直到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250℃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还未熔化完，则这种物质一定是（    ）</a:t>
            </a:r>
            <a:b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A.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晶体       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B.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非晶体       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C.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不能确定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汞的熔点是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-39℃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，它在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-40℃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时呈</a:t>
            </a:r>
            <a:r>
              <a:rPr kumimoji="0" lang="zh-CN" alt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      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态，在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-39℃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时呈</a:t>
            </a:r>
            <a:r>
              <a:rPr kumimoji="0" lang="zh-CN" alt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    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态或</a:t>
            </a:r>
            <a:r>
              <a:rPr kumimoji="0" lang="zh-CN" alt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     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态，也可能呈</a:t>
            </a:r>
            <a:r>
              <a:rPr kumimoji="0" lang="zh-CN" alt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      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态，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-38℃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时呈</a:t>
            </a:r>
            <a:r>
              <a:rPr kumimoji="0" lang="zh-CN" alt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     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态。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）冬天，菜农贮菜时，常在菜窖里放几桶水，这利用了</a:t>
            </a:r>
            <a:r>
              <a:rPr kumimoji="0" lang="zh-CN" alt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            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，高烧的患者常用冰袋降温着利用了</a:t>
            </a:r>
            <a:r>
              <a:rPr kumimoji="0" lang="zh-CN" alt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                  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）如图所示。为某种晶体融化过程中的图像，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该晶体的熔点为</a:t>
            </a:r>
            <a:r>
              <a:rPr kumimoji="0" lang="zh-CN" alt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    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，熔化过程中用了   </a:t>
            </a:r>
            <a:r>
              <a:rPr kumimoji="0" lang="zh-CN" alt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   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min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，该晶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体可能是</a:t>
            </a:r>
            <a:r>
              <a:rPr kumimoji="0" lang="zh-CN" alt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    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br>
              <a: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</a:br>
            <a:br>
              <a: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</a:br>
            <a:br>
              <a: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</a:b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flake1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1170377">
            <a:off x="1178849" y="2464547"/>
            <a:ext cx="326696" cy="379300"/>
          </a:xfrm>
          <a:prstGeom prst="rect">
            <a:avLst/>
          </a:prstGeom>
        </p:spPr>
      </p:pic>
      <p:pic>
        <p:nvPicPr>
          <p:cNvPr id="17" name="Picture 16" descr="flak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170377">
            <a:off x="5799044" y="1903661"/>
            <a:ext cx="440273" cy="511165"/>
          </a:xfrm>
          <a:prstGeom prst="rect">
            <a:avLst/>
          </a:prstGeom>
        </p:spPr>
      </p:pic>
      <p:pic>
        <p:nvPicPr>
          <p:cNvPr id="20" name="Picture 19" descr="flake5.png"/>
          <p:cNvPicPr/>
          <p:nvPr/>
        </p:nvPicPr>
        <p:blipFill>
          <a:blip r:embed="rId3" cstate="print"/>
          <a:stretch>
            <a:fillRect/>
          </a:stretch>
        </p:blipFill>
        <p:spPr>
          <a:xfrm rot="1019252">
            <a:off x="2739122" y="513698"/>
            <a:ext cx="790733" cy="918055"/>
          </a:xfrm>
          <a:prstGeom prst="rect">
            <a:avLst/>
          </a:prstGeom>
          <a:effectLst/>
        </p:spPr>
      </p:pic>
      <p:sp>
        <p:nvSpPr>
          <p:cNvPr id="22" name="TextBox 21"/>
          <p:cNvSpPr txBox="1"/>
          <p:nvPr/>
        </p:nvSpPr>
        <p:spPr>
          <a:xfrm>
            <a:off x="551384" y="1340768"/>
            <a:ext cx="111612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演示</a:t>
            </a:r>
            <a:r>
              <a:rPr lang="zh-CN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实验：将蜡烛点燃后倾斜一定角度，让蜡烛油滴在一张白纸上</a:t>
            </a:r>
            <a:r>
              <a:rPr lang="zh-CN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4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zh-CN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提出</a:t>
            </a:r>
            <a:r>
              <a:rPr lang="zh-CN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问题：你所观察到的现象说明物质的状态发生了怎样的变化？</a:t>
            </a:r>
            <a:endParaRPr lang="zh-CN" altLang="zh-CN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117475" indent="-117475"/>
            <a:endParaRPr lang="en-US" sz="4000" i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344 0.01942 C 1.03941 0.00786 0.99878 -0.01272 0.946 -0.00162 C 0.8934 0.00971 0.83055 0.07585 0.75764 0.08695 C 0.68489 0.09806 0.59948 0.04995 0.50868 0.06498 C 0.41753 0.08002 0.29323 0.16235 0.21111 0.17645 C 0.12934 0.19056 0.04913 0.15402 0.01649 0.14963 " pathEditMode="fixed" rAng="0" ptsTypes="aaaaaa">
                                      <p:cBhvr>
                                        <p:cTn id="6" dur="12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8" y="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6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6" presetClass="emp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6000" fill="hold"/>
                                        <p:tgtEl>
                                          <p:spTgt spid="16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0" presetClass="pat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1.11354 0.0518 C 1.07795 0.06267 1.03489 0.0821 0.97951 0.07146 C 0.92395 0.06082 0.85764 -0.00023 0.78107 -0.01064 C 0.70399 -0.02105 0.61441 0.02359 0.5184 0.00971 C 0.42257 -0.00416 0.29132 -0.08048 0.20503 -0.09366 C 0.11857 -0.10662 0.03472 -0.07285 3.61111E-6 -0.06869 " pathEditMode="fixed" rAng="0" ptsTypes="aaaaaa">
                                      <p:cBhvr>
                                        <p:cTn id="12" dur="13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7" y="-6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Rot by="-21600000">
                                      <p:cBhvr>
                                        <p:cTn id="14" dur="1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" presetClass="emph" presetSubtype="0" accel="50000" decel="50000" autoRev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Scale>
                                      <p:cBhvr>
                                        <p:cTn id="16" dur="6500" fill="hold"/>
                                        <p:tgtEl>
                                          <p:spTgt spid="17"/>
                                        </p:tgtEl>
                                      </p:cBhvr>
                                      <p:by x="4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Motion origin="layout" path="M 2.77778E-6 -5.55042E-7 C 0.10799 0.02174 0.21649 0.04371 0.30885 0.08742 C 0.40139 0.13113 0.50521 0.19149 0.55521 0.26249 C 0.60521 0.33348 0.62621 0.43501 0.60903 0.51295 C 0.59167 0.59089 0.55104 0.68848 0.45069 0.72965 C 0.35017 0.77081 0.12656 0.77544 0.00573 0.75948 C -0.11493 0.74352 -0.19392 0.68871 -0.27309 0.63413 " pathEditMode="relative" ptsTypes="aaaaaaA">
                                      <p:cBhvr>
                                        <p:cTn id="23" dur="50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flake1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1170377">
            <a:off x="-634216" y="2814041"/>
            <a:ext cx="326696" cy="379300"/>
          </a:xfrm>
          <a:prstGeom prst="rect">
            <a:avLst/>
          </a:prstGeom>
        </p:spPr>
      </p:pic>
      <p:pic>
        <p:nvPicPr>
          <p:cNvPr id="17" name="Picture 16" descr="flak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170377">
            <a:off x="-793707" y="3499673"/>
            <a:ext cx="440273" cy="511165"/>
          </a:xfrm>
          <a:prstGeom prst="rect">
            <a:avLst/>
          </a:prstGeom>
        </p:spPr>
      </p:pic>
      <p:pic>
        <p:nvPicPr>
          <p:cNvPr id="20" name="Picture 19" descr="flake5.png"/>
          <p:cNvPicPr/>
          <p:nvPr/>
        </p:nvPicPr>
        <p:blipFill>
          <a:blip r:embed="rId3" cstate="print"/>
          <a:stretch>
            <a:fillRect/>
          </a:stretch>
        </p:blipFill>
        <p:spPr>
          <a:xfrm rot="1019252">
            <a:off x="2739122" y="513698"/>
            <a:ext cx="790733" cy="918055"/>
          </a:xfrm>
          <a:prstGeom prst="rect">
            <a:avLst/>
          </a:prstGeom>
          <a:effectLst/>
        </p:spPr>
      </p:pic>
      <p:sp>
        <p:nvSpPr>
          <p:cNvPr id="22" name="TextBox 21"/>
          <p:cNvSpPr txBox="1"/>
          <p:nvPr/>
        </p:nvSpPr>
        <p:spPr>
          <a:xfrm>
            <a:off x="479376" y="332656"/>
            <a:ext cx="21428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/>
            <a:r>
              <a:rPr lang="zh-CN" altLang="en-US" sz="6600" b="1" i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作业</a:t>
            </a:r>
            <a:endParaRPr lang="en-US" sz="6600" i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65633" y="1803362"/>
            <a:ext cx="90730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课本动手动脑学物理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完成资料相关习题。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344 0.01942 C 1.03941 0.00786 0.99878 -0.01272 0.946 -0.00162 C 0.8934 0.00971 0.83055 0.07585 0.75764 0.08695 C 0.68489 0.09806 0.59948 0.04995 0.50868 0.06498 C 0.41753 0.08002 0.29323 0.16235 0.21111 0.17645 C 0.12934 0.19056 0.04913 0.15402 0.01649 0.14963 " pathEditMode="fixed" rAng="0" ptsTypes="aaaaaa">
                                      <p:cBhvr>
                                        <p:cTn id="6" dur="12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8" y="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6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6" presetClass="emp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6000" fill="hold"/>
                                        <p:tgtEl>
                                          <p:spTgt spid="16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0" presetClass="pat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1.11354 0.0518 C 1.07795 0.06267 1.03489 0.0821 0.97951 0.07146 C 0.92395 0.06082 0.85764 -0.00023 0.78107 -0.01064 C 0.70399 -0.02105 0.61441 0.02359 0.5184 0.00971 C 0.42257 -0.00416 0.29132 -0.08048 0.20503 -0.09366 C 0.11857 -0.10662 0.03472 -0.07285 3.61111E-6 -0.06869 " pathEditMode="fixed" rAng="0" ptsTypes="aaaaaa">
                                      <p:cBhvr>
                                        <p:cTn id="12" dur="13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7" y="-6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Rot by="-21600000">
                                      <p:cBhvr>
                                        <p:cTn id="14" dur="1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" presetClass="emph" presetSubtype="0" accel="50000" decel="50000" autoRev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Scale>
                                      <p:cBhvr>
                                        <p:cTn id="16" dur="6500" fill="hold"/>
                                        <p:tgtEl>
                                          <p:spTgt spid="17"/>
                                        </p:tgtEl>
                                      </p:cBhvr>
                                      <p:by x="4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Motion origin="layout" path="M 2.77778E-6 -5.55042E-7 C 0.10799 0.02174 0.21649 0.04371 0.30885 0.08742 C 0.40139 0.13113 0.50521 0.19149 0.55521 0.26249 C 0.60521 0.33348 0.62621 0.43501 0.60903 0.51295 C 0.59167 0.59089 0.55104 0.68848 0.45069 0.72965 C 0.35017 0.77081 0.12656 0.77544 0.00573 0.75948 C -0.11493 0.74352 -0.19392 0.68871 -0.27309 0.63413 " pathEditMode="relative" ptsTypes="aaaaaaA">
                                      <p:cBhvr>
                                        <p:cTn id="23" dur="50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2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95438" y="2228853"/>
            <a:ext cx="7848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D9BE0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“春暖花开，冰雪消融。</a:t>
            </a:r>
            <a:endParaRPr lang="zh-CN" altLang="en-US" sz="4000" b="1" dirty="0">
              <a:solidFill>
                <a:srgbClr val="D9BE0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D9BE0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寒冬腊月，滴水成冰。</a:t>
            </a:r>
            <a:r>
              <a:rPr lang="zh-CN" altLang="en-US" sz="4000" dirty="0">
                <a:solidFill>
                  <a:srgbClr val="D9BE0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endParaRPr lang="zh-CN" altLang="en-US" sz="4000" dirty="0">
              <a:solidFill>
                <a:srgbClr val="D9BE0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739903" y="3884613"/>
            <a:ext cx="7129463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上述自然现象与哪个因素有关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1644650" y="765178"/>
            <a:ext cx="739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自然界中常见物质存在的状态有：</a:t>
            </a:r>
            <a:endParaRPr lang="zh-CN" altLang="en-US" sz="3600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811338" y="1509713"/>
            <a:ext cx="7010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6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固态、液态、气态三种</a:t>
            </a:r>
            <a:endParaRPr lang="zh-CN" altLang="en-US" sz="360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666875" y="5429250"/>
            <a:ext cx="7499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上面两过程中，水的状态是如何转换的？</a:t>
            </a:r>
            <a:endParaRPr lang="zh-CN" altLang="en-US" sz="320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" name="Group 7"/>
          <p:cNvGrpSpPr/>
          <p:nvPr/>
        </p:nvGrpSpPr>
        <p:grpSpPr bwMode="auto">
          <a:xfrm>
            <a:off x="7320136" y="3214691"/>
            <a:ext cx="3888432" cy="579437"/>
            <a:chOff x="0" y="0"/>
            <a:chExt cx="2132" cy="365"/>
          </a:xfrm>
        </p:grpSpPr>
        <p:sp>
          <p:nvSpPr>
            <p:cNvPr id="1039" name="Text Box 8"/>
            <p:cNvSpPr txBox="1">
              <a:spLocks noChangeArrowheads="1"/>
            </p:cNvSpPr>
            <p:nvPr/>
          </p:nvSpPr>
          <p:spPr bwMode="auto">
            <a:xfrm>
              <a:off x="0" y="0"/>
              <a:ext cx="213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3200" b="1" dirty="0" smtClean="0">
                  <a:solidFill>
                    <a:prstClr val="black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 液态        固态</a:t>
              </a:r>
              <a:endParaRPr lang="zh-CN" altLang="en-US" sz="32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040" name="AutoShape 9"/>
            <p:cNvSpPr>
              <a:spLocks noChangeArrowheads="1"/>
            </p:cNvSpPr>
            <p:nvPr/>
          </p:nvSpPr>
          <p:spPr bwMode="auto">
            <a:xfrm>
              <a:off x="790" y="90"/>
              <a:ext cx="454" cy="181"/>
            </a:xfrm>
            <a:prstGeom prst="rightArrow">
              <a:avLst>
                <a:gd name="adj1" fmla="val 50000"/>
                <a:gd name="adj2" fmla="val 6270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3" name="Group 10"/>
          <p:cNvGrpSpPr/>
          <p:nvPr/>
        </p:nvGrpSpPr>
        <p:grpSpPr bwMode="auto">
          <a:xfrm>
            <a:off x="7464152" y="2132856"/>
            <a:ext cx="3600400" cy="864096"/>
            <a:chOff x="61" y="30"/>
            <a:chExt cx="1438" cy="679"/>
          </a:xfrm>
        </p:grpSpPr>
        <p:sp>
          <p:nvSpPr>
            <p:cNvPr id="1037" name="Text Box 11"/>
            <p:cNvSpPr txBox="1">
              <a:spLocks noChangeArrowheads="1"/>
            </p:cNvSpPr>
            <p:nvPr/>
          </p:nvSpPr>
          <p:spPr bwMode="auto">
            <a:xfrm>
              <a:off x="61" y="30"/>
              <a:ext cx="1438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 b="1" dirty="0">
                  <a:solidFill>
                    <a:prstClr val="black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固态       液态</a:t>
              </a:r>
              <a:endParaRPr lang="zh-CN" altLang="en-US" sz="32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038" name="AutoShape 12"/>
            <p:cNvSpPr>
              <a:spLocks noChangeArrowheads="1"/>
            </p:cNvSpPr>
            <p:nvPr/>
          </p:nvSpPr>
          <p:spPr bwMode="auto">
            <a:xfrm>
              <a:off x="550" y="200"/>
              <a:ext cx="380" cy="222"/>
            </a:xfrm>
            <a:prstGeom prst="rightArrow">
              <a:avLst>
                <a:gd name="adj1" fmla="val 50000"/>
                <a:gd name="adj2" fmla="val 6270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1811338" y="4676775"/>
            <a:ext cx="69135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物质的存在状态与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温度</a:t>
            </a:r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有关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4" name="Group 21"/>
          <p:cNvGrpSpPr/>
          <p:nvPr/>
        </p:nvGrpSpPr>
        <p:grpSpPr bwMode="auto">
          <a:xfrm>
            <a:off x="8183566" y="3716341"/>
            <a:ext cx="3095625" cy="2852737"/>
            <a:chOff x="508" y="-110"/>
            <a:chExt cx="1474" cy="1434"/>
          </a:xfrm>
        </p:grpSpPr>
        <p:graphicFrame>
          <p:nvGraphicFramePr>
            <p:cNvPr id="1026" name="Object 16"/>
            <p:cNvGraphicFramePr>
              <a:graphicFrameLocks noChangeAspect="1"/>
            </p:cNvGraphicFramePr>
            <p:nvPr/>
          </p:nvGraphicFramePr>
          <p:xfrm>
            <a:off x="508" y="-110"/>
            <a:ext cx="1474" cy="14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Flash 影片" r:id="rId1" imgW="79371825" imgH="82038825" progId="">
                    <p:embed/>
                  </p:oleObj>
                </mc:Choice>
                <mc:Fallback>
                  <p:oleObj name="Flash 影片" r:id="rId1" imgW="79371825" imgH="82038825" progId="">
                    <p:embed/>
                    <p:pic>
                      <p:nvPicPr>
                        <p:cNvPr id="0" name="图片 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08" y="-110"/>
                          <a:ext cx="1474" cy="143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6" name="Text Box 17"/>
            <p:cNvSpPr txBox="1">
              <a:spLocks noChangeArrowheads="1"/>
            </p:cNvSpPr>
            <p:nvPr/>
          </p:nvSpPr>
          <p:spPr bwMode="auto">
            <a:xfrm>
              <a:off x="542" y="141"/>
              <a:ext cx="45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000" b="1">
                  <a:solidFill>
                    <a:srgbClr val="FF33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想一想</a:t>
              </a:r>
              <a:endParaRPr lang="zh-CN" altLang="en-US" sz="2000" b="1">
                <a:solidFill>
                  <a:srgbClr val="FF33CC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 build="allAtOnce"/>
      <p:bldP spid="4101" grpId="0" autoUpdateAnimBg="0"/>
      <p:bldP spid="410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847850" y="2492378"/>
            <a:ext cx="8070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熔化</a:t>
            </a:r>
            <a:r>
              <a:rPr lang="zh-CN" altLang="en-US" sz="3200" b="1">
                <a:solidFill>
                  <a:srgbClr val="E1F0FF"/>
                </a:solidFill>
                <a:latin typeface="Times New Roman" panose="02020603050405020304" pitchFamily="18" charset="0"/>
              </a:rPr>
              <a:t>：</a:t>
            </a:r>
            <a:r>
              <a:rPr lang="zh-CN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物质从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固态</a:t>
            </a:r>
            <a:r>
              <a:rPr lang="zh-CN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变成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液态</a:t>
            </a:r>
            <a:r>
              <a:rPr lang="zh-CN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的过程叫做熔化。</a:t>
            </a:r>
            <a:endParaRPr lang="zh-CN" altLang="en-US" sz="3200" b="1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703388" y="3068638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400" b="1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凝固</a:t>
            </a:r>
            <a:r>
              <a:rPr lang="zh-CN" altLang="en-US" sz="3200" b="1">
                <a:solidFill>
                  <a:srgbClr val="E1F0FF"/>
                </a:solidFill>
                <a:latin typeface="Times New Roman" panose="02020603050405020304" pitchFamily="18" charset="0"/>
              </a:rPr>
              <a:t>：</a:t>
            </a:r>
            <a:r>
              <a:rPr lang="zh-CN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物质从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液态</a:t>
            </a:r>
            <a:r>
              <a:rPr lang="zh-CN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变成</a:t>
            </a:r>
            <a:r>
              <a:rPr lang="zh-CN" altLang="en-US" sz="3200" b="1">
                <a:solidFill>
                  <a:srgbClr val="E1F0FF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固态</a:t>
            </a:r>
            <a:r>
              <a:rPr lang="zh-CN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的过程叫做凝固.</a:t>
            </a:r>
            <a:endParaRPr lang="zh-CN" altLang="en-US" sz="3200" b="1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424116" y="4221163"/>
            <a:ext cx="1381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固态</a:t>
            </a:r>
            <a:endParaRPr lang="zh-CN" altLang="en-US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383341" y="4221163"/>
            <a:ext cx="1368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液态</a:t>
            </a:r>
            <a:endParaRPr lang="zh-CN" altLang="en-US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3575050" y="4437063"/>
            <a:ext cx="2808288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03616" y="4797425"/>
            <a:ext cx="2808287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935416" y="3933825"/>
            <a:ext cx="1844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b="1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熔  化</a:t>
            </a:r>
            <a:endParaRPr lang="zh-CN" altLang="en-US" sz="3200" b="1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983038" y="4725991"/>
            <a:ext cx="1752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b="1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凝 固</a:t>
            </a:r>
            <a:endParaRPr lang="zh-CN" altLang="en-US" sz="3200" b="1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703388" y="979650"/>
            <a:ext cx="8424862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>
                <a:solidFill>
                  <a:srgbClr val="FF0000"/>
                </a:solidFill>
              </a:rPr>
              <a:t>物态变化</a:t>
            </a:r>
            <a:r>
              <a:rPr lang="zh-CN" altLang="en-US" sz="2800" b="1" dirty="0">
                <a:solidFill>
                  <a:prstClr val="black"/>
                </a:solidFill>
              </a:rPr>
              <a:t>：物质各种状态间的变化叫做物态变化。</a:t>
            </a:r>
            <a:endParaRPr lang="zh-CN" altLang="en-US" sz="2800" b="1" dirty="0">
              <a:solidFill>
                <a:prstClr val="black"/>
              </a:solidFill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703391" y="1701800"/>
            <a:ext cx="57610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prstClr val="black"/>
                </a:solidFill>
              </a:rPr>
              <a:t>一、熔化和凝固概念：</a:t>
            </a:r>
            <a:endParaRPr lang="zh-CN" altLang="en-US" sz="3600" b="1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autoUpdateAnimBg="0"/>
      <p:bldP spid="6148" grpId="0" autoUpdateAnimBg="0"/>
      <p:bldP spid="6149" grpId="0" autoUpdateAnimBg="0"/>
      <p:bldP spid="6150" grpId="0" animBg="1"/>
      <p:bldP spid="6151" grpId="0" animBg="1"/>
      <p:bldP spid="6152" grpId="0" autoUpdateAnimBg="0"/>
      <p:bldP spid="6153" grpId="0" autoUpdateAnimBg="0"/>
      <p:bldP spid="615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flak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170377">
            <a:off x="-634216" y="3469510"/>
            <a:ext cx="326696" cy="379300"/>
          </a:xfrm>
          <a:prstGeom prst="rect">
            <a:avLst/>
          </a:prstGeom>
        </p:spPr>
      </p:pic>
      <p:pic>
        <p:nvPicPr>
          <p:cNvPr id="17" name="Picture 16" descr="flak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170377">
            <a:off x="-793707" y="4155142"/>
            <a:ext cx="440273" cy="511165"/>
          </a:xfrm>
          <a:prstGeom prst="rect">
            <a:avLst/>
          </a:prstGeom>
        </p:spPr>
      </p:pic>
      <p:pic>
        <p:nvPicPr>
          <p:cNvPr id="20" name="Picture 19" descr="flake5.png"/>
          <p:cNvPicPr/>
          <p:nvPr/>
        </p:nvPicPr>
        <p:blipFill>
          <a:blip r:embed="rId4" cstate="print"/>
          <a:stretch>
            <a:fillRect/>
          </a:stretch>
        </p:blipFill>
        <p:spPr>
          <a:xfrm rot="1019252">
            <a:off x="2739122" y="1169167"/>
            <a:ext cx="790733" cy="918055"/>
          </a:xfrm>
          <a:prstGeom prst="rect">
            <a:avLst/>
          </a:prstGeom>
          <a:effectLst/>
        </p:spPr>
      </p:pic>
      <p:sp>
        <p:nvSpPr>
          <p:cNvPr id="22" name="TextBox 21"/>
          <p:cNvSpPr txBox="1"/>
          <p:nvPr/>
        </p:nvSpPr>
        <p:spPr>
          <a:xfrm>
            <a:off x="3468049" y="1474176"/>
            <a:ext cx="85326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/>
            <a:r>
              <a:rPr lang="zh-CN" altLang="en-US" sz="4400" b="1" i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你还知道哪些熔化和凝固的现象？</a:t>
            </a:r>
            <a:endParaRPr lang="en-US" sz="4400" i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55440" y="2708920"/>
            <a:ext cx="7807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i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请观察下面的图片思考后回答问题</a:t>
            </a:r>
            <a:endParaRPr lang="en-US" sz="4000" i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344 0.01942 C 1.03941 0.00786 0.99878 -0.01272 0.946 -0.00162 C 0.8934 0.00971 0.83055 0.07585 0.75764 0.08695 C 0.68489 0.09806 0.59948 0.04995 0.50868 0.06498 C 0.41753 0.08002 0.29323 0.16235 0.21111 0.17645 C 0.12934 0.19056 0.04913 0.15402 0.01649 0.14963 " pathEditMode="fixed" rAng="0" ptsTypes="aaaaaa">
                                      <p:cBhvr>
                                        <p:cTn id="6" dur="12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8" y="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6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6" presetClass="emp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6000" fill="hold"/>
                                        <p:tgtEl>
                                          <p:spTgt spid="16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0" presetClass="pat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1.11354 0.0518 C 1.07795 0.06267 1.03489 0.0821 0.97951 0.07146 C 0.92395 0.06082 0.85764 -0.00023 0.78107 -0.01064 C 0.70399 -0.02105 0.61441 0.02359 0.5184 0.00971 C 0.42257 -0.00416 0.29132 -0.08048 0.20503 -0.09366 C 0.11857 -0.10662 0.03472 -0.07285 3.61111E-6 -0.06869 " pathEditMode="fixed" rAng="0" ptsTypes="aaaaaa">
                                      <p:cBhvr>
                                        <p:cTn id="12" dur="13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7" y="-6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Rot by="-21600000">
                                      <p:cBhvr>
                                        <p:cTn id="14" dur="1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" presetClass="emph" presetSubtype="0" accel="50000" decel="50000" autoRev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Scale>
                                      <p:cBhvr>
                                        <p:cTn id="16" dur="6500" fill="hold"/>
                                        <p:tgtEl>
                                          <p:spTgt spid="17"/>
                                        </p:tgtEl>
                                      </p:cBhvr>
                                      <p:by x="4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Motion origin="layout" path="M 2.77778E-6 -5.55042E-7 C 0.10799 0.02174 0.21649 0.04371 0.30885 0.08742 C 0.40139 0.13113 0.50521 0.19149 0.55521 0.26249 C 0.60521 0.33348 0.62621 0.43501 0.60903 0.51295 C 0.59167 0.59089 0.55104 0.68848 0.45069 0.72965 C 0.35017 0.77081 0.12656 0.77544 0.00573 0.75948 C -0.11493 0.74352 -0.19392 0.68871 -0.27309 0.63413 " pathEditMode="relative" ptsTypes="aaaaaaA">
                                      <p:cBhvr>
                                        <p:cTn id="23" dur="50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2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419600" y="4876800"/>
            <a:ext cx="487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en-US" sz="36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23392" y="895223"/>
            <a:ext cx="187166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rgbClr val="FF3300"/>
                </a:solidFill>
              </a:rPr>
              <a:t>固态</a:t>
            </a:r>
            <a:r>
              <a:rPr lang="zh-CN" altLang="en-US" sz="3200" b="1" dirty="0"/>
              <a:t>岩石</a:t>
            </a:r>
            <a:endParaRPr lang="zh-CN" altLang="en-US" sz="3200" b="1" dirty="0"/>
          </a:p>
          <a:p>
            <a:pPr eaLnBrk="1" hangingPunct="1"/>
            <a:r>
              <a:rPr lang="zh-CN" altLang="en-US" sz="3200" b="1" dirty="0"/>
              <a:t>在高温下化成</a:t>
            </a:r>
            <a:r>
              <a:rPr lang="zh-CN" altLang="en-US" sz="3200" b="1" dirty="0">
                <a:solidFill>
                  <a:srgbClr val="FF3300"/>
                </a:solidFill>
              </a:rPr>
              <a:t>液态</a:t>
            </a:r>
            <a:r>
              <a:rPr lang="zh-CN" altLang="en-US" sz="3200" b="1" dirty="0"/>
              <a:t>岩浆从火山口喷出</a:t>
            </a:r>
            <a:endParaRPr lang="zh-CN" altLang="en-US" sz="3200" b="1" dirty="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661252" y="790833"/>
            <a:ext cx="241141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/>
              <a:t>刚从火山口喷出的</a:t>
            </a:r>
            <a:r>
              <a:rPr lang="zh-CN" altLang="en-US" sz="3200" b="1" dirty="0">
                <a:solidFill>
                  <a:srgbClr val="A50021"/>
                </a:solidFill>
              </a:rPr>
              <a:t>液态</a:t>
            </a:r>
            <a:r>
              <a:rPr lang="zh-CN" altLang="en-US" sz="3200" b="1" dirty="0"/>
              <a:t>岩浆冷却之后则成</a:t>
            </a:r>
            <a:r>
              <a:rPr lang="zh-CN" altLang="en-US" sz="3200" b="1" dirty="0">
                <a:solidFill>
                  <a:srgbClr val="A50021"/>
                </a:solidFill>
              </a:rPr>
              <a:t>固态</a:t>
            </a:r>
            <a:endParaRPr lang="zh-CN" altLang="en-US" sz="3200" b="1" dirty="0">
              <a:solidFill>
                <a:srgbClr val="A50021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23392" y="4693320"/>
            <a:ext cx="2016125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800" b="1" dirty="0">
                <a:solidFill>
                  <a:schemeClr val="bg1"/>
                </a:solidFill>
              </a:rPr>
              <a:t>熔化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948590" y="4621312"/>
            <a:ext cx="1908175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800" b="1" dirty="0">
                <a:solidFill>
                  <a:schemeClr val="bg1"/>
                </a:solidFill>
              </a:rPr>
              <a:t>凝固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pic>
        <p:nvPicPr>
          <p:cNvPr id="8199" name="Picture 9" descr="3d74c03c8eed97d23c6d972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056" y="836614"/>
            <a:ext cx="7057328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ldLvl="0" autoUpdateAnimBg="0"/>
      <p:bldP spid="7173" grpId="0" autoUpdateAnimBg="0"/>
      <p:bldP spid="7174" grpId="0" bldLvl="0" autoUpdateAnimBg="0"/>
      <p:bldP spid="7175" grpId="0" bldLvl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228600"/>
            <a:ext cx="8153400" cy="1447800"/>
          </a:xfrm>
        </p:spPr>
        <p:txBody>
          <a:bodyPr/>
          <a:lstStyle/>
          <a:p>
            <a:r>
              <a:rPr lang="zh-CN" altLang="en-US" sz="4000" b="1">
                <a:ea typeface="楷体_GB2312" pitchFamily="49" charset="-122"/>
              </a:rPr>
              <a:t>例子：说出下列物态变化名称</a:t>
            </a:r>
            <a:endParaRPr lang="zh-CN" altLang="en-US" sz="4000" b="1">
              <a:ea typeface="楷体_GB2312" pitchFamily="49" charset="-122"/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2362201" y="1635125"/>
            <a:ext cx="43862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4400" b="1">
                <a:latin typeface="Times New Roman" panose="02020603050405020304" pitchFamily="18" charset="0"/>
              </a:rPr>
              <a:t>1</a:t>
            </a:r>
            <a:r>
              <a:rPr kumimoji="1" lang="zh-CN" altLang="en-US" sz="4400" b="1">
                <a:latin typeface="Times New Roman" panose="02020603050405020304" pitchFamily="18" charset="0"/>
              </a:rPr>
              <a:t>、冰棒化成水：</a:t>
            </a:r>
            <a:endParaRPr kumimoji="1" lang="zh-CN" altLang="en-US" sz="4400" b="1">
              <a:latin typeface="Times New Roman" panose="02020603050405020304" pitchFamily="18" charset="0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6553201" y="1600200"/>
            <a:ext cx="22066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熔化</a:t>
            </a:r>
            <a:endParaRPr kumimoji="1" lang="zh-CN" altLang="en-US" sz="4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2286001" y="2667000"/>
            <a:ext cx="6067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4400" b="1">
                <a:latin typeface="Times New Roman" panose="02020603050405020304" pitchFamily="18" charset="0"/>
              </a:rPr>
              <a:t>2</a:t>
            </a:r>
            <a:r>
              <a:rPr kumimoji="1" lang="zh-CN" altLang="en-US" sz="4400" b="1">
                <a:latin typeface="Times New Roman" panose="02020603050405020304" pitchFamily="18" charset="0"/>
              </a:rPr>
              <a:t>、钢水浇铸成火车轮：</a:t>
            </a:r>
            <a:endParaRPr kumimoji="1" lang="zh-CN" altLang="en-US" sz="4400" b="1">
              <a:latin typeface="Times New Roman" panose="02020603050405020304" pitchFamily="18" charset="0"/>
            </a:endParaRP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8067676" y="2667000"/>
            <a:ext cx="2066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凝固</a:t>
            </a:r>
            <a:endParaRPr kumimoji="1" lang="zh-CN" altLang="en-US" sz="4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2247901" y="3657600"/>
            <a:ext cx="84947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4400" b="1">
                <a:latin typeface="Times New Roman" panose="02020603050405020304" pitchFamily="18" charset="0"/>
              </a:rPr>
              <a:t>3</a:t>
            </a:r>
            <a:r>
              <a:rPr kumimoji="1" lang="zh-CN" altLang="en-US" sz="4400" b="1">
                <a:latin typeface="Times New Roman" panose="02020603050405020304" pitchFamily="18" charset="0"/>
              </a:rPr>
              <a:t>、把废塑料回收再制成塑料产品</a:t>
            </a:r>
            <a:r>
              <a:rPr kumimoji="1" lang="en-US" altLang="zh-CN" sz="4400" b="1">
                <a:latin typeface="Times New Roman" panose="02020603050405020304" pitchFamily="18" charset="0"/>
              </a:rPr>
              <a:t>:</a:t>
            </a:r>
            <a:endParaRPr kumimoji="1" lang="en-US" altLang="zh-CN" sz="4400" b="1">
              <a:latin typeface="Times New Roman" panose="02020603050405020304" pitchFamily="18" charset="0"/>
            </a:endParaRP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3733800" y="4648200"/>
            <a:ext cx="5486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先熔化再凝固</a:t>
            </a:r>
            <a:endParaRPr kumimoji="1" lang="zh-CN" altLang="en-US" sz="4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utoUpdateAnimBg="0"/>
      <p:bldP spid="82950" grpId="0" autoUpdateAnimBg="0"/>
      <p:bldP spid="8295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 descr="002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3370535"/>
            <a:ext cx="4343400" cy="3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3971" name="Group 3"/>
          <p:cNvGrpSpPr/>
          <p:nvPr/>
        </p:nvGrpSpPr>
        <p:grpSpPr bwMode="auto">
          <a:xfrm>
            <a:off x="2495600" y="381000"/>
            <a:ext cx="9433048" cy="4416425"/>
            <a:chOff x="1968" y="240"/>
            <a:chExt cx="4178" cy="2782"/>
          </a:xfrm>
        </p:grpSpPr>
        <p:sp>
          <p:nvSpPr>
            <p:cNvPr id="83972" name="Text Box 4"/>
            <p:cNvSpPr txBox="1">
              <a:spLocks noChangeArrowheads="1"/>
            </p:cNvSpPr>
            <p:nvPr/>
          </p:nvSpPr>
          <p:spPr bwMode="auto">
            <a:xfrm>
              <a:off x="1968" y="1344"/>
              <a:ext cx="19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zh-CN" altLang="en-US"/>
            </a:p>
          </p:txBody>
        </p:sp>
        <p:sp>
          <p:nvSpPr>
            <p:cNvPr id="83973" name="AutoShape 5"/>
            <p:cNvSpPr>
              <a:spLocks noChangeArrowheads="1"/>
            </p:cNvSpPr>
            <p:nvPr/>
          </p:nvSpPr>
          <p:spPr bwMode="auto">
            <a:xfrm>
              <a:off x="2016" y="240"/>
              <a:ext cx="4130" cy="2782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83974" name="Text Box 6"/>
            <p:cNvSpPr txBox="1">
              <a:spLocks noChangeArrowheads="1"/>
            </p:cNvSpPr>
            <p:nvPr/>
          </p:nvSpPr>
          <p:spPr bwMode="auto">
            <a:xfrm>
              <a:off x="2606" y="565"/>
              <a:ext cx="2902" cy="2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zh-CN" sz="2800" dirty="0">
                  <a:latin typeface="黑体" panose="02010609060101010101" pitchFamily="49" charset="-122"/>
                  <a:ea typeface="黑体" panose="02010609060101010101" pitchFamily="49" charset="-122"/>
                </a:rPr>
                <a:t>问题</a:t>
              </a:r>
              <a:r>
                <a:rPr lang="en-US" altLang="zh-CN" sz="2800" dirty="0"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  <a:r>
                <a:rPr lang="zh-CN" altLang="zh-CN" sz="2800" dirty="0">
                  <a:latin typeface="黑体" panose="02010609060101010101" pitchFamily="49" charset="-122"/>
                  <a:ea typeface="黑体" panose="02010609060101010101" pitchFamily="49" charset="-122"/>
                </a:rPr>
                <a:t>：蜡烛在什么情况下会从固体变为液体？熔化需要吸热还是放热？</a:t>
              </a:r>
              <a:endPara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r>
                <a:rPr lang="zh-CN" altLang="zh-CN" sz="2800" dirty="0">
                  <a:latin typeface="黑体" panose="02010609060101010101" pitchFamily="49" charset="-122"/>
                  <a:ea typeface="黑体" panose="02010609060101010101" pitchFamily="49" charset="-122"/>
                </a:rPr>
                <a:t>问题</a:t>
              </a:r>
              <a:r>
                <a:rPr lang="en-US" altLang="zh-CN" sz="2800" dirty="0">
                  <a:latin typeface="黑体" panose="02010609060101010101" pitchFamily="49" charset="-122"/>
                  <a:ea typeface="黑体" panose="02010609060101010101" pitchFamily="49" charset="-122"/>
                </a:rPr>
                <a:t>2</a:t>
              </a:r>
              <a:r>
                <a:rPr lang="zh-CN" altLang="zh-CN" sz="2800" dirty="0">
                  <a:latin typeface="黑体" panose="02010609060101010101" pitchFamily="49" charset="-122"/>
                  <a:ea typeface="黑体" panose="02010609060101010101" pitchFamily="49" charset="-122"/>
                </a:rPr>
                <a:t>：冰在熔化过程中与蜡在熔化过程中，温度变化情况相同吗？</a:t>
              </a:r>
              <a:endPara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800" b="1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熔化</a:t>
              </a:r>
              <a:r>
                <a:rPr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和凝固是在什么条件下发生的？熔化和凝固的过程有什么特点？不同物质的熔化和凝固过程是否相同呢？</a:t>
              </a:r>
              <a:endPara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默认设计模板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默认设计模板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栩栩如生的雪景</Template>
  <TotalTime>0</TotalTime>
  <Words>4947</Words>
  <Application>WPS 演示</Application>
  <PresentationFormat>自定义</PresentationFormat>
  <Paragraphs>1291</Paragraphs>
  <Slides>30</Slides>
  <Notes>20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4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30</vt:i4>
      </vt:variant>
    </vt:vector>
  </HeadingPairs>
  <TitlesOfParts>
    <vt:vector size="51" baseType="lpstr">
      <vt:lpstr>Arial</vt:lpstr>
      <vt:lpstr>宋体</vt:lpstr>
      <vt:lpstr>Wingdings</vt:lpstr>
      <vt:lpstr>隶书</vt:lpstr>
      <vt:lpstr>Times New Roman</vt:lpstr>
      <vt:lpstr>黑体</vt:lpstr>
      <vt:lpstr>微软雅黑</vt:lpstr>
      <vt:lpstr>华文楷体</vt:lpstr>
      <vt:lpstr>楷体_GB2312</vt:lpstr>
      <vt:lpstr>Arial Unicode MS</vt:lpstr>
      <vt:lpstr>Calibri</vt:lpstr>
      <vt:lpstr>华文行楷</vt:lpstr>
      <vt:lpstr>华文新魏</vt:lpstr>
      <vt:lpstr>华文隶书</vt:lpstr>
      <vt:lpstr>幼圆</vt:lpstr>
      <vt:lpstr>新宋体</vt:lpstr>
      <vt:lpstr>Malgun Gothic</vt:lpstr>
      <vt:lpstr>Office 主题</vt:lpstr>
      <vt:lpstr>默认设计模板</vt:lpstr>
      <vt:lpstr>1_默认设计模板</vt:lpstr>
      <vt:lpstr>2_默认设计模板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例子：说出下列物态变化名称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海波的熔化图象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高巧丽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高巧丽</dc:creator>
  <cp:lastModifiedBy>Administrator</cp:lastModifiedBy>
  <cp:revision>35</cp:revision>
  <dcterms:created xsi:type="dcterms:W3CDTF">2016-07-26T12:22:00Z</dcterms:created>
  <dcterms:modified xsi:type="dcterms:W3CDTF">2017-09-29T00:53:33Z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TC019648039991</vt:lpwstr>
  </property>
  <property fmtid="{D5CDD505-2E9C-101B-9397-08002B2CF9AE}" pid="3" name="KSOProductBuildVer">
    <vt:lpwstr>2052-10.1.0.6749</vt:lpwstr>
  </property>
</Properties>
</file>