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3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4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5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6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1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7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8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8.xml" ContentType="application/vnd.openxmlformats-officedocument.presentationml.notes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1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9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10.xml" ContentType="application/vnd.openxmlformats-officedocument.presentationml.notesSlide+xml"/>
  <Override PartName="/ppt/tags/tag270.xml" ContentType="application/vnd.openxmlformats-officedocument.presentationml.tags+xml"/>
  <Override PartName="/ppt/tags/tag272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7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notesSlides/notesSlide11.xml" ContentType="application/vnd.openxmlformats-officedocument.presentationml.notesSlide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notesSlides/notesSlide12.xml" ContentType="application/vnd.openxmlformats-officedocument.presentationml.notesSlide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notesSlides/notesSlide13.xml" ContentType="application/vnd.openxmlformats-officedocument.presentationml.notesSlide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14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notesSlides/notesSlide15.xml" ContentType="application/vnd.openxmlformats-officedocument.presentationml.notesSlide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16.xml" ContentType="application/vnd.openxmlformats-officedocument.presentationml.notesSlide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notesSlides/notesSlide17.xml" ContentType="application/vnd.openxmlformats-officedocument.presentationml.notesSlide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notesSlides/notesSlide18.xml" ContentType="application/vnd.openxmlformats-officedocument.presentationml.notesSlide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9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notesSlides/notesSlide20.xml" ContentType="application/vnd.openxmlformats-officedocument.presentationml.notesSlide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notesSlides/notesSlide21.xml" ContentType="application/vnd.openxmlformats-officedocument.presentationml.notesSlide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79.xml" ContentType="application/vnd.openxmlformats-officedocument.presentationml.tags+xml"/>
  <Override PartName="/ppt/tags/tag182.xml" ContentType="application/vnd.openxmlformats-officedocument.presentationml.tags+xml"/>
  <Override PartName="/ppt/tags/tag190.xml" ContentType="application/vnd.openxmlformats-officedocument.presentationml.tags+xml"/>
  <Override PartName="/ppt/tags/tag192.xml" ContentType="application/vnd.openxmlformats-officedocument.presentationml.tags+xml"/>
  <Override PartName="/ppt/tags/tag206.xml" ContentType="application/vnd.openxmlformats-officedocument.presentationml.tags+xml"/>
  <Override PartName="/ppt/tags/tag209.xml" ContentType="application/vnd.openxmlformats-officedocument.presentationml.tags+xml"/>
  <Override PartName="/ppt/tags/tag217.xml" ContentType="application/vnd.openxmlformats-officedocument.presentationml.tags+xml"/>
  <Override PartName="/ppt/tags/tag219.xml" ContentType="application/vnd.openxmlformats-officedocument.presentationml.tags+xml"/>
  <Override PartName="/ppt/tags/tag233.xml" ContentType="application/vnd.openxmlformats-officedocument.presentationml.tags+xml"/>
  <Override PartName="/ppt/tags/tag236.xml" ContentType="application/vnd.openxmlformats-officedocument.presentationml.tags+xml"/>
  <Override PartName="/ppt/tags/tag250.xml" ContentType="application/vnd.openxmlformats-officedocument.presentationml.tags+xml"/>
  <Override PartName="/ppt/tags/tag252.xml" ContentType="application/vnd.openxmlformats-officedocument.presentationml.tags+xml"/>
  <Override PartName="/ppt/tags/tag266.xml" ContentType="application/vnd.openxmlformats-officedocument.presentationml.tags+xml"/>
  <Override PartName="/ppt/tags/tag269.xml" ContentType="application/vnd.openxmlformats-officedocument.presentationml.tags+xml"/>
  <Override PartName="/ppt/tags/tag271.xml" ContentType="application/vnd.openxmlformats-officedocument.presentationml.tags+xml"/>
  <Override PartName="/ppt/tags/tag273.xml" ContentType="application/vnd.openxmlformats-officedocument.presentationml.tags+xml"/>
  <Override PartName="/ppt/tags/tag276.xml" ContentType="application/vnd.openxmlformats-officedocument.presentationml.tags+xml"/>
  <Override PartName="/ppt/tags/tag278.xml" ContentType="application/vnd.openxmlformats-officedocument.presentationml.tags+xml"/>
  <Override PartName="/ppt/tags/tag387.xml" ContentType="application/vnd.openxmlformats-officedocument.presentationml.tags+xml"/>
  <Override PartName="/ppt/tags/tag403.xml" ContentType="application/vnd.openxmlformats-officedocument.presentationml.tags+xml"/>
  <Override PartName="/ppt/tags/tag414.xml" ContentType="application/vnd.openxmlformats-officedocument.presentationml.tags+xml"/>
  <Override PartName="/ppt/tags/tag452.xml" ContentType="application/vnd.openxmlformats-officedocument.presentationml.tags+xml"/>
  <Override PartName="/ppt/tags/tag454.xml" ContentType="application/vnd.openxmlformats-officedocument.presentationml.tags+xml"/>
  <Override PartName="/ppt/tags/tag467.xml" ContentType="application/vnd.openxmlformats-officedocument.presentationml.tags+xml"/>
  <Override PartName="/ppt/tags/tag471.xml" ContentType="application/vnd.openxmlformats-officedocument.presentationml.tags+xml"/>
  <Override PartName="/ppt/tags/tag484.xml" ContentType="application/vnd.openxmlformats-officedocument.presentationml.tags+xml"/>
  <Override PartName="/ppt/tags/tag498.xml" ContentType="application/vnd.openxmlformats-officedocument.presentationml.tags+xml"/>
  <Override PartName="/ppt/tags/tag512.xml" ContentType="application/vnd.openxmlformats-officedocument.presentationml.tags+xml"/>
  <Override PartName="/ppt/tags/tag52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71" r:id="rId2"/>
    <p:sldId id="257" r:id="rId3"/>
    <p:sldId id="560" r:id="rId4"/>
    <p:sldId id="259" r:id="rId5"/>
    <p:sldId id="725" r:id="rId6"/>
    <p:sldId id="722" r:id="rId7"/>
    <p:sldId id="723" r:id="rId8"/>
    <p:sldId id="730" r:id="rId9"/>
    <p:sldId id="729" r:id="rId10"/>
    <p:sldId id="728" r:id="rId11"/>
    <p:sldId id="727" r:id="rId12"/>
    <p:sldId id="724" r:id="rId13"/>
    <p:sldId id="736" r:id="rId14"/>
    <p:sldId id="737" r:id="rId15"/>
    <p:sldId id="743" r:id="rId16"/>
    <p:sldId id="739" r:id="rId17"/>
    <p:sldId id="740" r:id="rId18"/>
    <p:sldId id="674" r:id="rId19"/>
    <p:sldId id="710" r:id="rId20"/>
    <p:sldId id="731" r:id="rId21"/>
    <p:sldId id="732" r:id="rId22"/>
    <p:sldId id="733" r:id="rId23"/>
    <p:sldId id="734" r:id="rId24"/>
    <p:sldId id="735" r:id="rId25"/>
    <p:sldId id="617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6" userDrawn="1">
          <p15:clr>
            <a:srgbClr val="A4A3A4"/>
          </p15:clr>
        </p15:guide>
        <p15:guide id="2" pos="38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22852010" name="Soulmate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70" y="86"/>
      </p:cViewPr>
      <p:guideLst>
        <p:guide orient="horz" pos="1966"/>
        <p:guide pos="38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heme" Target="../theme/theme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72.xml"/><Relationship Id="rId1" Type="http://schemas.openxmlformats.org/officeDocument/2006/relationships/tags" Target="../tags/tag270.xml"/><Relationship Id="rId4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4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4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4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4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4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4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4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4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4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4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4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4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4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4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4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4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4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1"/>
            <a:ext cx="12192000" cy="645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5"/>
          </a:p>
        </p:txBody>
      </p:sp>
      <p:cxnSp>
        <p:nvCxnSpPr>
          <p:cNvPr id="8" name="直接连接符 7"/>
          <p:cNvCxnSpPr/>
          <p:nvPr userDrawn="1">
            <p:custDataLst>
              <p:tags r:id="rId2"/>
            </p:custDataLst>
          </p:nvPr>
        </p:nvCxnSpPr>
        <p:spPr>
          <a:xfrm flipV="1">
            <a:off x="1" y="655686"/>
            <a:ext cx="12189556" cy="823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10" Type="http://schemas.openxmlformats.org/officeDocument/2006/relationships/image" Target="../media/image2.png"/><Relationship Id="rId4" Type="http://schemas.openxmlformats.org/officeDocument/2006/relationships/tags" Target="../tags/tag76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tags" Target="../tags/tag224.xml"/><Relationship Id="rId18" Type="http://schemas.openxmlformats.org/officeDocument/2006/relationships/notesSlide" Target="../notesSlides/notesSlide8.xml"/><Relationship Id="rId26" Type="http://schemas.openxmlformats.org/officeDocument/2006/relationships/image" Target="../media/image14.png"/><Relationship Id="rId3" Type="http://schemas.openxmlformats.org/officeDocument/2006/relationships/tags" Target="../tags/tag212.xml"/><Relationship Id="rId21" Type="http://schemas.openxmlformats.org/officeDocument/2006/relationships/tags" Target="../tags/tag269.xml"/><Relationship Id="rId7" Type="http://schemas.openxmlformats.org/officeDocument/2006/relationships/tags" Target="../tags/tag216.xml"/><Relationship Id="rId12" Type="http://schemas.openxmlformats.org/officeDocument/2006/relationships/tags" Target="../tags/tag223.xml"/><Relationship Id="rId17" Type="http://schemas.openxmlformats.org/officeDocument/2006/relationships/slideLayout" Target="../slideLayouts/slideLayout1.xml"/><Relationship Id="rId25" Type="http://schemas.openxmlformats.org/officeDocument/2006/relationships/tags" Target="../tags/tag273.xml"/><Relationship Id="rId2" Type="http://schemas.openxmlformats.org/officeDocument/2006/relationships/tags" Target="../tags/tag211.xml"/><Relationship Id="rId16" Type="http://schemas.openxmlformats.org/officeDocument/2006/relationships/tags" Target="../tags/tag227.xml"/><Relationship Id="rId20" Type="http://schemas.openxmlformats.org/officeDocument/2006/relationships/image" Target="../media/image9.png"/><Relationship Id="rId29" Type="http://schemas.openxmlformats.org/officeDocument/2006/relationships/tags" Target="../tags/tag278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2.xml"/><Relationship Id="rId24" Type="http://schemas.openxmlformats.org/officeDocument/2006/relationships/image" Target="../media/image13.png"/><Relationship Id="rId5" Type="http://schemas.openxmlformats.org/officeDocument/2006/relationships/tags" Target="../tags/tag214.xml"/><Relationship Id="rId15" Type="http://schemas.openxmlformats.org/officeDocument/2006/relationships/tags" Target="../tags/tag226.xml"/><Relationship Id="rId23" Type="http://schemas.openxmlformats.org/officeDocument/2006/relationships/tags" Target="../tags/tag271.xml"/><Relationship Id="rId28" Type="http://schemas.openxmlformats.org/officeDocument/2006/relationships/image" Target="../media/image15.png"/><Relationship Id="rId10" Type="http://schemas.openxmlformats.org/officeDocument/2006/relationships/tags" Target="../tags/tag221.xml"/><Relationship Id="rId19" Type="http://schemas.openxmlformats.org/officeDocument/2006/relationships/tags" Target="../tags/tag266.xml"/><Relationship Id="rId4" Type="http://schemas.openxmlformats.org/officeDocument/2006/relationships/tags" Target="../tags/tag213.xml"/><Relationship Id="rId9" Type="http://schemas.openxmlformats.org/officeDocument/2006/relationships/tags" Target="../tags/tag220.xml"/><Relationship Id="rId14" Type="http://schemas.openxmlformats.org/officeDocument/2006/relationships/tags" Target="../tags/tag225.xml"/><Relationship Id="rId22" Type="http://schemas.openxmlformats.org/officeDocument/2006/relationships/image" Target="../media/image10.png"/><Relationship Id="rId27" Type="http://schemas.openxmlformats.org/officeDocument/2006/relationships/tags" Target="../tags/tag276.xml"/><Relationship Id="rId30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44.xml"/><Relationship Id="rId18" Type="http://schemas.openxmlformats.org/officeDocument/2006/relationships/tags" Target="../tags/tag249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232.xml"/><Relationship Id="rId21" Type="http://schemas.openxmlformats.org/officeDocument/2006/relationships/tags" Target="../tags/tag254.xml"/><Relationship Id="rId34" Type="http://schemas.openxmlformats.org/officeDocument/2006/relationships/image" Target="../media/image22.png"/><Relationship Id="rId7" Type="http://schemas.openxmlformats.org/officeDocument/2006/relationships/tags" Target="../tags/tag238.xml"/><Relationship Id="rId12" Type="http://schemas.openxmlformats.org/officeDocument/2006/relationships/tags" Target="../tags/tag243.xml"/><Relationship Id="rId17" Type="http://schemas.openxmlformats.org/officeDocument/2006/relationships/tags" Target="../tags/tag248.xml"/><Relationship Id="rId25" Type="http://schemas.openxmlformats.org/officeDocument/2006/relationships/tags" Target="../tags/tag258.xml"/><Relationship Id="rId33" Type="http://schemas.openxmlformats.org/officeDocument/2006/relationships/image" Target="../media/image21.png"/><Relationship Id="rId2" Type="http://schemas.openxmlformats.org/officeDocument/2006/relationships/tags" Target="../tags/tag231.xml"/><Relationship Id="rId16" Type="http://schemas.openxmlformats.org/officeDocument/2006/relationships/tags" Target="../tags/tag247.xml"/><Relationship Id="rId20" Type="http://schemas.openxmlformats.org/officeDocument/2006/relationships/tags" Target="../tags/tag253.xml"/><Relationship Id="rId29" Type="http://schemas.openxmlformats.org/officeDocument/2006/relationships/image" Target="../media/image17.png"/><Relationship Id="rId1" Type="http://schemas.openxmlformats.org/officeDocument/2006/relationships/tags" Target="../tags/tag230.xml"/><Relationship Id="rId6" Type="http://schemas.openxmlformats.org/officeDocument/2006/relationships/tags" Target="../tags/tag237.xml"/><Relationship Id="rId11" Type="http://schemas.openxmlformats.org/officeDocument/2006/relationships/tags" Target="../tags/tag242.xml"/><Relationship Id="rId24" Type="http://schemas.openxmlformats.org/officeDocument/2006/relationships/tags" Target="../tags/tag257.xml"/><Relationship Id="rId32" Type="http://schemas.openxmlformats.org/officeDocument/2006/relationships/image" Target="../media/image20.png"/><Relationship Id="rId5" Type="http://schemas.openxmlformats.org/officeDocument/2006/relationships/tags" Target="../tags/tag235.xml"/><Relationship Id="rId15" Type="http://schemas.openxmlformats.org/officeDocument/2006/relationships/tags" Target="../tags/tag246.xml"/><Relationship Id="rId23" Type="http://schemas.openxmlformats.org/officeDocument/2006/relationships/tags" Target="../tags/tag256.xml"/><Relationship Id="rId28" Type="http://schemas.openxmlformats.org/officeDocument/2006/relationships/image" Target="../media/image3.png"/><Relationship Id="rId10" Type="http://schemas.openxmlformats.org/officeDocument/2006/relationships/tags" Target="../tags/tag241.xml"/><Relationship Id="rId19" Type="http://schemas.openxmlformats.org/officeDocument/2006/relationships/tags" Target="../tags/tag251.xml"/><Relationship Id="rId31" Type="http://schemas.openxmlformats.org/officeDocument/2006/relationships/image" Target="../media/image19.png"/><Relationship Id="rId4" Type="http://schemas.openxmlformats.org/officeDocument/2006/relationships/tags" Target="../tags/tag234.xml"/><Relationship Id="rId9" Type="http://schemas.openxmlformats.org/officeDocument/2006/relationships/tags" Target="../tags/tag240.xml"/><Relationship Id="rId14" Type="http://schemas.openxmlformats.org/officeDocument/2006/relationships/tags" Target="../tags/tag245.xml"/><Relationship Id="rId22" Type="http://schemas.openxmlformats.org/officeDocument/2006/relationships/tags" Target="../tags/tag255.xml"/><Relationship Id="rId27" Type="http://schemas.openxmlformats.org/officeDocument/2006/relationships/notesSlide" Target="../notesSlides/notesSlide9.xml"/><Relationship Id="rId30" Type="http://schemas.openxmlformats.org/officeDocument/2006/relationships/image" Target="../media/image18.png"/><Relationship Id="rId8" Type="http://schemas.openxmlformats.org/officeDocument/2006/relationships/tags" Target="../tags/tag2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63.xml"/><Relationship Id="rId7" Type="http://schemas.openxmlformats.org/officeDocument/2006/relationships/tags" Target="../tags/tag268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7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9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tags" Target="../tags/tag286.xml"/><Relationship Id="rId18" Type="http://schemas.openxmlformats.org/officeDocument/2006/relationships/tags" Target="../tags/tag291.xml"/><Relationship Id="rId26" Type="http://schemas.openxmlformats.org/officeDocument/2006/relationships/image" Target="../media/image27.png"/><Relationship Id="rId3" Type="http://schemas.openxmlformats.org/officeDocument/2006/relationships/tags" Target="../tags/tag277.xml"/><Relationship Id="rId21" Type="http://schemas.openxmlformats.org/officeDocument/2006/relationships/notesSlide" Target="../notesSlides/notesSlide11.xml"/><Relationship Id="rId7" Type="http://schemas.openxmlformats.org/officeDocument/2006/relationships/tags" Target="../tags/tag282.xml"/><Relationship Id="rId12" Type="http://schemas.openxmlformats.org/officeDocument/2006/relationships/tags" Target="../tags/tag285.xml"/><Relationship Id="rId17" Type="http://schemas.openxmlformats.org/officeDocument/2006/relationships/tags" Target="../tags/tag290.xml"/><Relationship Id="rId25" Type="http://schemas.openxmlformats.org/officeDocument/2006/relationships/image" Target="../media/image26.png"/><Relationship Id="rId2" Type="http://schemas.openxmlformats.org/officeDocument/2006/relationships/tags" Target="../tags/tag275.xml"/><Relationship Id="rId16" Type="http://schemas.openxmlformats.org/officeDocument/2006/relationships/tags" Target="../tags/tag289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274.xml"/><Relationship Id="rId6" Type="http://schemas.openxmlformats.org/officeDocument/2006/relationships/tags" Target="../tags/tag281.xml"/><Relationship Id="rId11" Type="http://schemas.openxmlformats.org/officeDocument/2006/relationships/video" Target="../media/media2.mp4"/><Relationship Id="rId24" Type="http://schemas.openxmlformats.org/officeDocument/2006/relationships/image" Target="../media/image25.png"/><Relationship Id="rId5" Type="http://schemas.openxmlformats.org/officeDocument/2006/relationships/tags" Target="../tags/tag280.xml"/><Relationship Id="rId15" Type="http://schemas.openxmlformats.org/officeDocument/2006/relationships/tags" Target="../tags/tag288.xml"/><Relationship Id="rId23" Type="http://schemas.openxmlformats.org/officeDocument/2006/relationships/image" Target="../media/image24.png"/><Relationship Id="rId10" Type="http://schemas.microsoft.com/office/2007/relationships/media" Target="../media/media2.mp4"/><Relationship Id="rId19" Type="http://schemas.openxmlformats.org/officeDocument/2006/relationships/tags" Target="../tags/tag292.xml"/><Relationship Id="rId4" Type="http://schemas.openxmlformats.org/officeDocument/2006/relationships/tags" Target="../tags/tag279.xml"/><Relationship Id="rId9" Type="http://schemas.openxmlformats.org/officeDocument/2006/relationships/tags" Target="../tags/tag284.xml"/><Relationship Id="rId14" Type="http://schemas.openxmlformats.org/officeDocument/2006/relationships/tags" Target="../tags/tag287.xml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image" Target="../media/image29.png"/><Relationship Id="rId5" Type="http://schemas.openxmlformats.org/officeDocument/2006/relationships/tags" Target="../tags/tag299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298.xml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tags" Target="../tags/tag317.xml"/><Relationship Id="rId18" Type="http://schemas.openxmlformats.org/officeDocument/2006/relationships/image" Target="../media/image23.png"/><Relationship Id="rId3" Type="http://schemas.openxmlformats.org/officeDocument/2006/relationships/tags" Target="../tags/tag307.xml"/><Relationship Id="rId21" Type="http://schemas.openxmlformats.org/officeDocument/2006/relationships/image" Target="../media/image28.png"/><Relationship Id="rId7" Type="http://schemas.openxmlformats.org/officeDocument/2006/relationships/tags" Target="../tags/tag311.xml"/><Relationship Id="rId12" Type="http://schemas.openxmlformats.org/officeDocument/2006/relationships/tags" Target="../tags/tag316.xml"/><Relationship Id="rId17" Type="http://schemas.openxmlformats.org/officeDocument/2006/relationships/notesSlide" Target="../notesSlides/notesSlide13.xml"/><Relationship Id="rId2" Type="http://schemas.openxmlformats.org/officeDocument/2006/relationships/tags" Target="../tags/tag306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27.png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tags" Target="../tags/tag315.xml"/><Relationship Id="rId5" Type="http://schemas.openxmlformats.org/officeDocument/2006/relationships/tags" Target="../tags/tag309.xml"/><Relationship Id="rId15" Type="http://schemas.openxmlformats.org/officeDocument/2006/relationships/tags" Target="../tags/tag319.xml"/><Relationship Id="rId10" Type="http://schemas.openxmlformats.org/officeDocument/2006/relationships/tags" Target="../tags/tag314.xml"/><Relationship Id="rId19" Type="http://schemas.openxmlformats.org/officeDocument/2006/relationships/image" Target="../media/image26.png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tags" Target="../tags/tag3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12" Type="http://schemas.openxmlformats.org/officeDocument/2006/relationships/image" Target="../media/image30.png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tags" Target="../tags/tag387.xml"/><Relationship Id="rId5" Type="http://schemas.openxmlformats.org/officeDocument/2006/relationships/tags" Target="../tags/tag326.xml"/><Relationship Id="rId10" Type="http://schemas.openxmlformats.org/officeDocument/2006/relationships/notesSlide" Target="../notesSlides/notesSlide14.xml"/><Relationship Id="rId4" Type="http://schemas.openxmlformats.org/officeDocument/2006/relationships/tags" Target="../tags/tag325.xml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image" Target="../media/image32.png"/><Relationship Id="rId3" Type="http://schemas.openxmlformats.org/officeDocument/2006/relationships/tags" Target="../tags/tag334.xml"/><Relationship Id="rId7" Type="http://schemas.openxmlformats.org/officeDocument/2006/relationships/tags" Target="../tags/tag338.xml"/><Relationship Id="rId12" Type="http://schemas.openxmlformats.org/officeDocument/2006/relationships/image" Target="../media/image31.pn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tags" Target="../tags/tag403.xml"/><Relationship Id="rId5" Type="http://schemas.openxmlformats.org/officeDocument/2006/relationships/tags" Target="../tags/tag336.xml"/><Relationship Id="rId10" Type="http://schemas.openxmlformats.org/officeDocument/2006/relationships/notesSlide" Target="../notesSlides/notesSlide15.xml"/><Relationship Id="rId4" Type="http://schemas.openxmlformats.org/officeDocument/2006/relationships/tags" Target="../tags/tag335.xml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354.xml"/><Relationship Id="rId18" Type="http://schemas.openxmlformats.org/officeDocument/2006/relationships/tags" Target="../tags/tag359.xml"/><Relationship Id="rId26" Type="http://schemas.openxmlformats.org/officeDocument/2006/relationships/tags" Target="../tags/tag367.xml"/><Relationship Id="rId3" Type="http://schemas.openxmlformats.org/officeDocument/2006/relationships/tags" Target="../tags/tag344.xml"/><Relationship Id="rId21" Type="http://schemas.openxmlformats.org/officeDocument/2006/relationships/tags" Target="../tags/tag362.xml"/><Relationship Id="rId7" Type="http://schemas.openxmlformats.org/officeDocument/2006/relationships/tags" Target="../tags/tag348.xml"/><Relationship Id="rId12" Type="http://schemas.openxmlformats.org/officeDocument/2006/relationships/tags" Target="../tags/tag353.xml"/><Relationship Id="rId17" Type="http://schemas.openxmlformats.org/officeDocument/2006/relationships/tags" Target="../tags/tag358.xml"/><Relationship Id="rId25" Type="http://schemas.openxmlformats.org/officeDocument/2006/relationships/tags" Target="../tags/tag366.xml"/><Relationship Id="rId33" Type="http://schemas.openxmlformats.org/officeDocument/2006/relationships/image" Target="../media/image34.png"/><Relationship Id="rId2" Type="http://schemas.openxmlformats.org/officeDocument/2006/relationships/tags" Target="../tags/tag343.xml"/><Relationship Id="rId16" Type="http://schemas.openxmlformats.org/officeDocument/2006/relationships/tags" Target="../tags/tag357.xml"/><Relationship Id="rId20" Type="http://schemas.openxmlformats.org/officeDocument/2006/relationships/tags" Target="../tags/tag361.xml"/><Relationship Id="rId29" Type="http://schemas.openxmlformats.org/officeDocument/2006/relationships/tags" Target="../tags/tag370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tags" Target="../tags/tag352.xml"/><Relationship Id="rId24" Type="http://schemas.openxmlformats.org/officeDocument/2006/relationships/tags" Target="../tags/tag365.xml"/><Relationship Id="rId32" Type="http://schemas.openxmlformats.org/officeDocument/2006/relationships/image" Target="../media/image33.png"/><Relationship Id="rId5" Type="http://schemas.openxmlformats.org/officeDocument/2006/relationships/tags" Target="../tags/tag346.xml"/><Relationship Id="rId15" Type="http://schemas.openxmlformats.org/officeDocument/2006/relationships/tags" Target="../tags/tag356.xml"/><Relationship Id="rId23" Type="http://schemas.openxmlformats.org/officeDocument/2006/relationships/tags" Target="../tags/tag364.xml"/><Relationship Id="rId28" Type="http://schemas.openxmlformats.org/officeDocument/2006/relationships/tags" Target="../tags/tag369.xml"/><Relationship Id="rId10" Type="http://schemas.openxmlformats.org/officeDocument/2006/relationships/tags" Target="../tags/tag351.xml"/><Relationship Id="rId19" Type="http://schemas.openxmlformats.org/officeDocument/2006/relationships/tags" Target="../tags/tag360.xml"/><Relationship Id="rId31" Type="http://schemas.openxmlformats.org/officeDocument/2006/relationships/tags" Target="../tags/tag414.xml"/><Relationship Id="rId4" Type="http://schemas.openxmlformats.org/officeDocument/2006/relationships/tags" Target="../tags/tag345.xml"/><Relationship Id="rId9" Type="http://schemas.openxmlformats.org/officeDocument/2006/relationships/tags" Target="../tags/tag350.xml"/><Relationship Id="rId14" Type="http://schemas.openxmlformats.org/officeDocument/2006/relationships/tags" Target="../tags/tag355.xml"/><Relationship Id="rId22" Type="http://schemas.openxmlformats.org/officeDocument/2006/relationships/tags" Target="../tags/tag363.xml"/><Relationship Id="rId27" Type="http://schemas.openxmlformats.org/officeDocument/2006/relationships/tags" Target="../tags/tag368.xml"/><Relationship Id="rId30" Type="http://schemas.openxmlformats.org/officeDocument/2006/relationships/slideLayout" Target="../slideLayouts/slideLayout1.xml"/><Relationship Id="rId8" Type="http://schemas.openxmlformats.org/officeDocument/2006/relationships/tags" Target="../tags/tag34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78.xml"/><Relationship Id="rId13" Type="http://schemas.openxmlformats.org/officeDocument/2006/relationships/notesSlide" Target="../notesSlides/notesSlide16.xml"/><Relationship Id="rId18" Type="http://schemas.openxmlformats.org/officeDocument/2006/relationships/tags" Target="../tags/tag454.xml"/><Relationship Id="rId3" Type="http://schemas.openxmlformats.org/officeDocument/2006/relationships/tags" Target="../tags/tag373.xml"/><Relationship Id="rId7" Type="http://schemas.openxmlformats.org/officeDocument/2006/relationships/tags" Target="../tags/tag377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372.xml"/><Relationship Id="rId16" Type="http://schemas.openxmlformats.org/officeDocument/2006/relationships/image" Target="../media/image36.png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tags" Target="../tags/tag381.xml"/><Relationship Id="rId5" Type="http://schemas.openxmlformats.org/officeDocument/2006/relationships/tags" Target="../tags/tag375.xml"/><Relationship Id="rId15" Type="http://schemas.openxmlformats.org/officeDocument/2006/relationships/tags" Target="../tags/tag452.xml"/><Relationship Id="rId10" Type="http://schemas.openxmlformats.org/officeDocument/2006/relationships/tags" Target="../tags/tag380.xml"/><Relationship Id="rId19" Type="http://schemas.openxmlformats.org/officeDocument/2006/relationships/image" Target="../media/image37.png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85.xml"/><Relationship Id="rId9" Type="http://schemas.openxmlformats.org/officeDocument/2006/relationships/tags" Target="../tags/tag9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tags" Target="../tags/tag467.xml"/><Relationship Id="rId3" Type="http://schemas.openxmlformats.org/officeDocument/2006/relationships/tags" Target="../tags/tag386.xml"/><Relationship Id="rId7" Type="http://schemas.openxmlformats.org/officeDocument/2006/relationships/tags" Target="../tags/tag391.xml"/><Relationship Id="rId12" Type="http://schemas.openxmlformats.org/officeDocument/2006/relationships/notesSlide" Target="../notesSlides/notesSlide17.xml"/><Relationship Id="rId17" Type="http://schemas.openxmlformats.org/officeDocument/2006/relationships/image" Target="../media/image40.png"/><Relationship Id="rId2" Type="http://schemas.openxmlformats.org/officeDocument/2006/relationships/tags" Target="../tags/tag385.xml"/><Relationship Id="rId16" Type="http://schemas.openxmlformats.org/officeDocument/2006/relationships/image" Target="../media/image39.png"/><Relationship Id="rId1" Type="http://schemas.openxmlformats.org/officeDocument/2006/relationships/tags" Target="../tags/tag384.xml"/><Relationship Id="rId6" Type="http://schemas.openxmlformats.org/officeDocument/2006/relationships/tags" Target="../tags/tag390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389.xml"/><Relationship Id="rId15" Type="http://schemas.openxmlformats.org/officeDocument/2006/relationships/tags" Target="../tags/tag471.xml"/><Relationship Id="rId10" Type="http://schemas.openxmlformats.org/officeDocument/2006/relationships/tags" Target="../tags/tag394.xml"/><Relationship Id="rId4" Type="http://schemas.openxmlformats.org/officeDocument/2006/relationships/tags" Target="../tags/tag388.xml"/><Relationship Id="rId9" Type="http://schemas.openxmlformats.org/officeDocument/2006/relationships/tags" Target="../tags/tag393.xml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3" Type="http://schemas.openxmlformats.org/officeDocument/2006/relationships/tags" Target="../tags/tag399.xml"/><Relationship Id="rId7" Type="http://schemas.openxmlformats.org/officeDocument/2006/relationships/tags" Target="../tags/tag404.xml"/><Relationship Id="rId12" Type="http://schemas.openxmlformats.org/officeDocument/2006/relationships/image" Target="../media/image41.pn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tags" Target="../tags/tag484.xml"/><Relationship Id="rId5" Type="http://schemas.openxmlformats.org/officeDocument/2006/relationships/tags" Target="../tags/tag401.xml"/><Relationship Id="rId10" Type="http://schemas.openxmlformats.org/officeDocument/2006/relationships/notesSlide" Target="../notesSlides/notesSlide18.xml"/><Relationship Id="rId4" Type="http://schemas.openxmlformats.org/officeDocument/2006/relationships/tags" Target="../tags/tag400.xml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16.xml"/><Relationship Id="rId3" Type="http://schemas.openxmlformats.org/officeDocument/2006/relationships/tags" Target="../tags/tag410.xml"/><Relationship Id="rId7" Type="http://schemas.openxmlformats.org/officeDocument/2006/relationships/tags" Target="../tags/tag415.xml"/><Relationship Id="rId12" Type="http://schemas.openxmlformats.org/officeDocument/2006/relationships/image" Target="../media/image42.png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11" Type="http://schemas.openxmlformats.org/officeDocument/2006/relationships/tags" Target="../tags/tag498.xml"/><Relationship Id="rId5" Type="http://schemas.openxmlformats.org/officeDocument/2006/relationships/tags" Target="../tags/tag412.xml"/><Relationship Id="rId10" Type="http://schemas.openxmlformats.org/officeDocument/2006/relationships/notesSlide" Target="../notesSlides/notesSlide19.xml"/><Relationship Id="rId4" Type="http://schemas.openxmlformats.org/officeDocument/2006/relationships/tags" Target="../tags/tag411.xml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12" Type="http://schemas.openxmlformats.org/officeDocument/2006/relationships/image" Target="../media/image43.png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tags" Target="../tags/tag512.xml"/><Relationship Id="rId5" Type="http://schemas.openxmlformats.org/officeDocument/2006/relationships/tags" Target="../tags/tag423.xml"/><Relationship Id="rId10" Type="http://schemas.openxmlformats.org/officeDocument/2006/relationships/notesSlide" Target="../notesSlides/notesSlide20.xml"/><Relationship Id="rId4" Type="http://schemas.openxmlformats.org/officeDocument/2006/relationships/tags" Target="../tags/tag422.xml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36.xml"/><Relationship Id="rId3" Type="http://schemas.openxmlformats.org/officeDocument/2006/relationships/tags" Target="../tags/tag431.xml"/><Relationship Id="rId7" Type="http://schemas.openxmlformats.org/officeDocument/2006/relationships/tags" Target="../tags/tag435.xml"/><Relationship Id="rId12" Type="http://schemas.openxmlformats.org/officeDocument/2006/relationships/image" Target="../media/image44.png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526.xml"/><Relationship Id="rId5" Type="http://schemas.openxmlformats.org/officeDocument/2006/relationships/tags" Target="../tags/tag433.xml"/><Relationship Id="rId10" Type="http://schemas.openxmlformats.org/officeDocument/2006/relationships/notesSlide" Target="../notesSlides/notesSlide21.xml"/><Relationship Id="rId4" Type="http://schemas.openxmlformats.org/officeDocument/2006/relationships/tags" Target="../tags/tag432.xml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44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" Type="http://schemas.openxmlformats.org/officeDocument/2006/relationships/tags" Target="../tags/tag4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image" Target="../media/image4.png"/><Relationship Id="rId2" Type="http://schemas.openxmlformats.org/officeDocument/2006/relationships/tags" Target="../tags/tag99.xml"/><Relationship Id="rId16" Type="http://schemas.openxmlformats.org/officeDocument/2006/relationships/image" Target="../media/image3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107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microsoft.com/office/2007/relationships/media" Target="../media/media1.mp4"/><Relationship Id="rId18" Type="http://schemas.openxmlformats.org/officeDocument/2006/relationships/image" Target="../media/image5.png"/><Relationship Id="rId3" Type="http://schemas.openxmlformats.org/officeDocument/2006/relationships/tags" Target="../tags/tag115.xml"/><Relationship Id="rId21" Type="http://schemas.openxmlformats.org/officeDocument/2006/relationships/image" Target="../media/image8.png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114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7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5" Type="http://schemas.openxmlformats.org/officeDocument/2006/relationships/tags" Target="../tags/tag117.xml"/><Relationship Id="rId15" Type="http://schemas.openxmlformats.org/officeDocument/2006/relationships/tags" Target="../tags/tag125.xml"/><Relationship Id="rId10" Type="http://schemas.openxmlformats.org/officeDocument/2006/relationships/tags" Target="../tags/tag122.xml"/><Relationship Id="rId19" Type="http://schemas.openxmlformats.org/officeDocument/2006/relationships/image" Target="../media/image6.png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131.xml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26" Type="http://schemas.openxmlformats.org/officeDocument/2006/relationships/image" Target="../media/image11.png"/><Relationship Id="rId3" Type="http://schemas.openxmlformats.org/officeDocument/2006/relationships/tags" Target="../tags/tag140.xml"/><Relationship Id="rId21" Type="http://schemas.openxmlformats.org/officeDocument/2006/relationships/tags" Target="../tags/tag179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5" Type="http://schemas.openxmlformats.org/officeDocument/2006/relationships/tags" Target="../tags/tag190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notesSlide" Target="../notesSlides/notesSlide5.xml"/><Relationship Id="rId29" Type="http://schemas.openxmlformats.org/officeDocument/2006/relationships/image" Target="../media/image12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image" Target="../media/image10.png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tags" Target="../tags/tag182.xml"/><Relationship Id="rId28" Type="http://schemas.openxmlformats.org/officeDocument/2006/relationships/tags" Target="../tags/tag192.xml"/><Relationship Id="rId10" Type="http://schemas.openxmlformats.org/officeDocument/2006/relationships/tags" Target="../tags/tag147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tags" Target="../tags/tag170.xml"/><Relationship Id="rId18" Type="http://schemas.openxmlformats.org/officeDocument/2006/relationships/tags" Target="../tags/tag175.xml"/><Relationship Id="rId26" Type="http://schemas.openxmlformats.org/officeDocument/2006/relationships/image" Target="../media/image11.png"/><Relationship Id="rId3" Type="http://schemas.openxmlformats.org/officeDocument/2006/relationships/tags" Target="../tags/tag160.xml"/><Relationship Id="rId21" Type="http://schemas.openxmlformats.org/officeDocument/2006/relationships/tags" Target="../tags/tag206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5" Type="http://schemas.openxmlformats.org/officeDocument/2006/relationships/tags" Target="../tags/tag217.xml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notesSlide" Target="../notesSlides/notesSlide6.xml"/><Relationship Id="rId29" Type="http://schemas.openxmlformats.org/officeDocument/2006/relationships/image" Target="../media/image12.png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24" Type="http://schemas.openxmlformats.org/officeDocument/2006/relationships/image" Target="../media/image10.png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23" Type="http://schemas.openxmlformats.org/officeDocument/2006/relationships/tags" Target="../tags/tag209.xml"/><Relationship Id="rId28" Type="http://schemas.openxmlformats.org/officeDocument/2006/relationships/tags" Target="../tags/tag219.xml"/><Relationship Id="rId10" Type="http://schemas.openxmlformats.org/officeDocument/2006/relationships/tags" Target="../tags/tag167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26" Type="http://schemas.openxmlformats.org/officeDocument/2006/relationships/notesSlide" Target="../notesSlides/notesSlide7.xml"/><Relationship Id="rId3" Type="http://schemas.openxmlformats.org/officeDocument/2006/relationships/tags" Target="../tags/tag181.xml"/><Relationship Id="rId21" Type="http://schemas.openxmlformats.org/officeDocument/2006/relationships/tags" Target="../tags/tag202.xml"/><Relationship Id="rId34" Type="http://schemas.openxmlformats.org/officeDocument/2006/relationships/tags" Target="../tags/tag252.xml"/><Relationship Id="rId7" Type="http://schemas.openxmlformats.org/officeDocument/2006/relationships/tags" Target="../tags/tag186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180.xml"/><Relationship Id="rId16" Type="http://schemas.openxmlformats.org/officeDocument/2006/relationships/tags" Target="../tags/tag197.xml"/><Relationship Id="rId20" Type="http://schemas.openxmlformats.org/officeDocument/2006/relationships/tags" Target="../tags/tag201.xml"/><Relationship Id="rId29" Type="http://schemas.openxmlformats.org/officeDocument/2006/relationships/tags" Target="../tags/tag236.xml"/><Relationship Id="rId1" Type="http://schemas.openxmlformats.org/officeDocument/2006/relationships/tags" Target="../tags/tag178.xml"/><Relationship Id="rId6" Type="http://schemas.openxmlformats.org/officeDocument/2006/relationships/tags" Target="../tags/tag185.xml"/><Relationship Id="rId11" Type="http://schemas.openxmlformats.org/officeDocument/2006/relationships/tags" Target="../tags/tag191.xml"/><Relationship Id="rId24" Type="http://schemas.openxmlformats.org/officeDocument/2006/relationships/tags" Target="../tags/tag205.xml"/><Relationship Id="rId32" Type="http://schemas.openxmlformats.org/officeDocument/2006/relationships/image" Target="../media/image11.png"/><Relationship Id="rId5" Type="http://schemas.openxmlformats.org/officeDocument/2006/relationships/tags" Target="../tags/tag184.xml"/><Relationship Id="rId15" Type="http://schemas.openxmlformats.org/officeDocument/2006/relationships/tags" Target="../tags/tag196.xml"/><Relationship Id="rId23" Type="http://schemas.openxmlformats.org/officeDocument/2006/relationships/tags" Target="../tags/tag204.xml"/><Relationship Id="rId28" Type="http://schemas.openxmlformats.org/officeDocument/2006/relationships/image" Target="../media/image9.png"/><Relationship Id="rId10" Type="http://schemas.openxmlformats.org/officeDocument/2006/relationships/tags" Target="../tags/tag189.xml"/><Relationship Id="rId19" Type="http://schemas.openxmlformats.org/officeDocument/2006/relationships/tags" Target="../tags/tag200.xml"/><Relationship Id="rId31" Type="http://schemas.openxmlformats.org/officeDocument/2006/relationships/tags" Target="../tags/tag250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5.xml"/><Relationship Id="rId22" Type="http://schemas.openxmlformats.org/officeDocument/2006/relationships/tags" Target="../tags/tag203.xml"/><Relationship Id="rId27" Type="http://schemas.openxmlformats.org/officeDocument/2006/relationships/tags" Target="../tags/tag233.xml"/><Relationship Id="rId30" Type="http://schemas.openxmlformats.org/officeDocument/2006/relationships/image" Target="../media/image10.png"/><Relationship Id="rId35" Type="http://schemas.openxmlformats.org/officeDocument/2006/relationships/image" Target="../media/image12.png"/><Relationship Id="rId8" Type="http://schemas.openxmlformats.org/officeDocument/2006/relationships/tags" Target="../tags/tag1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843405" y="985520"/>
            <a:ext cx="8505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rgbClr val="FF0000"/>
                </a:solidFill>
              </a:rPr>
              <a:t>第</a:t>
            </a:r>
            <a:r>
              <a:rPr lang="en-US" altLang="zh-CN" sz="6000" b="1">
                <a:solidFill>
                  <a:srgbClr val="FF0000"/>
                </a:solidFill>
              </a:rPr>
              <a:t>2</a:t>
            </a:r>
            <a:r>
              <a:rPr lang="zh-CN" altLang="en-US" sz="6000" b="1">
                <a:solidFill>
                  <a:srgbClr val="FF0000"/>
                </a:solidFill>
              </a:rPr>
              <a:t>节</a:t>
            </a:r>
            <a:r>
              <a:rPr lang="en-US" altLang="zh-CN" sz="6000" b="1">
                <a:solidFill>
                  <a:srgbClr val="FF0000"/>
                </a:solidFill>
              </a:rPr>
              <a:t>  </a:t>
            </a:r>
            <a:r>
              <a:rPr lang="zh-CN" sz="6000" b="1">
                <a:solidFill>
                  <a:srgbClr val="FF0000"/>
                </a:solidFill>
              </a:rPr>
              <a:t>电功率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722185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66420" y="-32385"/>
            <a:ext cx="5346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>
                <a:solidFill>
                  <a:schemeClr val="bg1"/>
                </a:solidFill>
              </a:rPr>
              <a:t>   </a:t>
            </a:r>
            <a:r>
              <a:rPr lang="zh-CN" altLang="en-US" sz="3600" b="1">
                <a:solidFill>
                  <a:schemeClr val="bg1"/>
                </a:solidFill>
              </a:rPr>
              <a:t>第十八章</a:t>
            </a:r>
            <a:r>
              <a:rPr lang="en-US" altLang="zh-CN" sz="3600" b="1">
                <a:solidFill>
                  <a:schemeClr val="bg1"/>
                </a:solidFill>
              </a:rPr>
              <a:t> </a:t>
            </a:r>
            <a:r>
              <a:rPr lang="zh-CN" altLang="en-US" sz="3600" b="1">
                <a:solidFill>
                  <a:schemeClr val="bg1"/>
                </a:solidFill>
              </a:rPr>
              <a:t>电功率</a:t>
            </a:r>
            <a:endParaRPr lang="zh-CN" sz="36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rcRect l="5212" t="12408" r="4940" b="13963"/>
          <a:stretch>
            <a:fillRect/>
          </a:stretch>
        </p:blipFill>
        <p:spPr>
          <a:xfrm>
            <a:off x="1012190" y="2001183"/>
            <a:ext cx="10579791" cy="4874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0008" y="1258570"/>
            <a:ext cx="12071985" cy="536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电功率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）物理意义：在物理学中用</a:t>
            </a: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电功率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</a:t>
            </a: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电流做功的快慢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）表示：电功率用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）定义：电功率等于电功与完成这些电功所用的时间之比。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）公式：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）单位：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瓦特（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千瓦（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kW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）、毫瓦（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mW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1kW=10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1W=10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mW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电功率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073846" y="3256534"/>
                <a:ext cx="2105025" cy="8737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电功率=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电功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时间</m:t>
                          </m:r>
                        </m:den>
                      </m:f>
                    </m:oMath>
                  </m:oMathPara>
                </a14:m>
                <a:endParaRPr lang="zh-CN" altLang="en-US" sz="24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2073846" y="3256534"/>
                <a:ext cx="2105025" cy="873760"/>
              </a:xfrm>
              <a:prstGeom prst="rect">
                <a:avLst/>
              </a:prstGeom>
              <a:blipFill rotWithShape="1">
                <a:blip r:embed="rId20"/>
                <a:stretch>
                  <a:fillRect l="-27" t="-29" r="27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9102090" y="2843530"/>
            <a:ext cx="1606550" cy="4178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00000"/>
                </a:solidFill>
              </a:rPr>
              <a:t>比值定义法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074856" y="3320034"/>
                <a:ext cx="1083310" cy="7759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5074856" y="3320034"/>
                <a:ext cx="1083310" cy="775970"/>
              </a:xfrm>
              <a:prstGeom prst="rect">
                <a:avLst/>
              </a:prstGeom>
              <a:blipFill rotWithShape="1">
                <a:blip r:embed="rId22"/>
                <a:stretch>
                  <a:fillRect l="-53" t="-33" r="53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238176" y="3321304"/>
                <a:ext cx="977900" cy="77660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𝑼𝑰𝒕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6238176" y="3321304"/>
                <a:ext cx="977900" cy="776605"/>
              </a:xfrm>
              <a:prstGeom prst="rect">
                <a:avLst/>
              </a:prstGeom>
              <a:blipFill rotWithShape="1">
                <a:blip r:embed="rId24"/>
                <a:stretch>
                  <a:fillRect l="-58" t="-33" r="58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074856" y="4224274"/>
                <a:ext cx="1144905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𝑼𝑰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5074856" y="4224274"/>
                <a:ext cx="1144905" cy="460375"/>
              </a:xfrm>
              <a:prstGeom prst="rect">
                <a:avLst/>
              </a:prstGeom>
              <a:blipFill rotWithShape="1">
                <a:blip r:embed="rId26"/>
                <a:stretch>
                  <a:fillRect l="-50" t="-55" r="50" b="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左大括号 26"/>
          <p:cNvSpPr/>
          <p:nvPr>
            <p:custDataLst>
              <p:tags r:id="rId13"/>
            </p:custDataLst>
          </p:nvPr>
        </p:nvSpPr>
        <p:spPr>
          <a:xfrm>
            <a:off x="6329680" y="4222750"/>
            <a:ext cx="142240" cy="1421130"/>
          </a:xfrm>
          <a:prstGeom prst="leftBrace">
            <a:avLst>
              <a:gd name="adj1" fmla="val 117857"/>
              <a:gd name="adj2" fmla="val 16336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581711" y="4182364"/>
                <a:ext cx="1280160" cy="46291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𝑰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��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6581711" y="4182364"/>
                <a:ext cx="1280160" cy="462915"/>
              </a:xfrm>
              <a:prstGeom prst="rect">
                <a:avLst/>
              </a:prstGeom>
              <a:blipFill rotWithShape="1">
                <a:blip r:embed="rId28"/>
                <a:stretch>
                  <a:fillRect l="-45" t="-55" r="45" b="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581711" y="4770374"/>
                <a:ext cx="1181100" cy="8331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p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6581711" y="4770374"/>
                <a:ext cx="1181100" cy="833120"/>
              </a:xfrm>
              <a:prstGeom prst="rect">
                <a:avLst/>
              </a:prstGeom>
              <a:blipFill rotWithShape="1">
                <a:blip r:embed="rId30"/>
                <a:stretch>
                  <a:fillRect l="-48" t="-30" r="48" b="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圆角矩形 30"/>
          <p:cNvSpPr/>
          <p:nvPr>
            <p:custDataLst>
              <p:tags r:id="rId16"/>
            </p:custDataLst>
          </p:nvPr>
        </p:nvSpPr>
        <p:spPr>
          <a:xfrm>
            <a:off x="7872730" y="4684395"/>
            <a:ext cx="1606550" cy="4178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00000"/>
                </a:solidFill>
              </a:rPr>
              <a:t>纯电阻电路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26" grpId="1"/>
      <p:bldP spid="3" grpId="0"/>
      <p:bldP spid="27" grpId="0" animBg="1"/>
      <p:bldP spid="28" grpId="0"/>
      <p:bldP spid="29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>
            <p:custDataLst>
              <p:tags r:id="rId2"/>
            </p:custDataLst>
          </p:nvPr>
        </p:nvGrpSpPr>
        <p:grpSpPr>
          <a:xfrm>
            <a:off x="9117965" y="432435"/>
            <a:ext cx="2850515" cy="5883275"/>
            <a:chOff x="14711" y="681"/>
            <a:chExt cx="4489" cy="9265"/>
          </a:xfrm>
        </p:grpSpPr>
        <p:pic>
          <p:nvPicPr>
            <p:cNvPr id="21" name="图片 20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14711" y="681"/>
              <a:ext cx="4489" cy="9265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>
              <p:custDataLst>
                <p:tags r:id="rId25"/>
              </p:custDataLst>
            </p:nvPr>
          </p:nvSpPr>
          <p:spPr>
            <a:xfrm>
              <a:off x="15190" y="5264"/>
              <a:ext cx="3532" cy="6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C00000"/>
                  </a:solidFill>
                </a:rPr>
                <a:t>30W</a:t>
              </a:r>
              <a:r>
                <a:rPr lang="zh-CN" altLang="en-US" b="1">
                  <a:solidFill>
                    <a:srgbClr val="C00000"/>
                  </a:solidFill>
                </a:rPr>
                <a:t>、</a:t>
              </a:r>
              <a:r>
                <a:rPr lang="en-US" b="1">
                  <a:solidFill>
                    <a:srgbClr val="C00000"/>
                  </a:solidFill>
                </a:rPr>
                <a:t>33W</a:t>
              </a:r>
              <a:r>
                <a:rPr lang="zh-CN" altLang="en-US" b="1">
                  <a:solidFill>
                    <a:srgbClr val="C00000"/>
                  </a:solidFill>
                </a:rPr>
                <a:t>、</a:t>
              </a:r>
              <a:r>
                <a:rPr lang="en-US" b="1">
                  <a:solidFill>
                    <a:srgbClr val="C00000"/>
                  </a:solidFill>
                </a:rPr>
                <a:t>38W</a:t>
              </a:r>
            </a:p>
          </p:txBody>
        </p:sp>
      </p:grp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电功率</a:t>
            </a:r>
          </a:p>
        </p:txBody>
      </p:sp>
      <p:grpSp>
        <p:nvGrpSpPr>
          <p:cNvPr id="15" name="组合 14"/>
          <p:cNvGrpSpPr/>
          <p:nvPr>
            <p:custDataLst>
              <p:tags r:id="rId8"/>
            </p:custDataLst>
          </p:nvPr>
        </p:nvGrpSpPr>
        <p:grpSpPr>
          <a:xfrm>
            <a:off x="283665" y="1240155"/>
            <a:ext cx="3457300" cy="2520315"/>
            <a:chOff x="271" y="2465"/>
            <a:chExt cx="5445" cy="3969"/>
          </a:xfrm>
        </p:grpSpPr>
        <p:pic>
          <p:nvPicPr>
            <p:cNvPr id="13" name="图片 12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271" y="2465"/>
              <a:ext cx="5445" cy="3969"/>
            </a:xfrm>
            <a:prstGeom prst="rect">
              <a:avLst/>
            </a:prstGeom>
          </p:spPr>
        </p:pic>
        <p:sp>
          <p:nvSpPr>
            <p:cNvPr id="14" name="圆角矩形 13"/>
            <p:cNvSpPr/>
            <p:nvPr>
              <p:custDataLst>
                <p:tags r:id="rId23"/>
              </p:custDataLst>
            </p:nvPr>
          </p:nvSpPr>
          <p:spPr>
            <a:xfrm>
              <a:off x="1710" y="5776"/>
              <a:ext cx="2530" cy="6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solidFill>
                    <a:srgbClr val="C00000"/>
                  </a:solidFill>
                </a:rPr>
                <a:t>1</a:t>
              </a:r>
              <a:r>
                <a:rPr lang="zh-CN" altLang="en-US" b="1">
                  <a:solidFill>
                    <a:srgbClr val="C00000"/>
                  </a:solidFill>
                </a:rPr>
                <a:t>万千瓦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9"/>
            </p:custDataLst>
          </p:nvPr>
        </p:nvGrpSpPr>
        <p:grpSpPr>
          <a:xfrm>
            <a:off x="4183380" y="1240155"/>
            <a:ext cx="4492076" cy="2520315"/>
            <a:chOff x="6043" y="2465"/>
            <a:chExt cx="7074" cy="3969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6043" y="2465"/>
              <a:ext cx="7074" cy="3969"/>
            </a:xfrm>
            <a:prstGeom prst="rect">
              <a:avLst/>
            </a:prstGeom>
          </p:spPr>
        </p:pic>
        <p:sp>
          <p:nvSpPr>
            <p:cNvPr id="17" name="圆角矩形 16"/>
            <p:cNvSpPr/>
            <p:nvPr>
              <p:custDataLst>
                <p:tags r:id="rId21"/>
              </p:custDataLst>
            </p:nvPr>
          </p:nvSpPr>
          <p:spPr>
            <a:xfrm>
              <a:off x="8340" y="5776"/>
              <a:ext cx="2530" cy="6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solidFill>
                    <a:srgbClr val="C00000"/>
                  </a:solidFill>
                </a:rPr>
                <a:t>1.5</a:t>
              </a:r>
              <a:r>
                <a:rPr lang="zh-CN" altLang="en-US" b="1">
                  <a:solidFill>
                    <a:srgbClr val="C00000"/>
                  </a:solidFill>
                </a:rPr>
                <a:t>万千瓦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10"/>
            </p:custDataLst>
          </p:nvPr>
        </p:nvGrpSpPr>
        <p:grpSpPr>
          <a:xfrm>
            <a:off x="283845" y="4032885"/>
            <a:ext cx="2520000" cy="2520315"/>
            <a:chOff x="959" y="6713"/>
            <a:chExt cx="3969" cy="3969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959" y="6713"/>
              <a:ext cx="3969" cy="3969"/>
            </a:xfrm>
            <a:prstGeom prst="rect">
              <a:avLst/>
            </a:prstGeom>
          </p:spPr>
        </p:pic>
        <p:sp>
          <p:nvSpPr>
            <p:cNvPr id="24" name="圆角矩形 23"/>
            <p:cNvSpPr/>
            <p:nvPr>
              <p:custDataLst>
                <p:tags r:id="rId19"/>
              </p:custDataLst>
            </p:nvPr>
          </p:nvSpPr>
          <p:spPr>
            <a:xfrm>
              <a:off x="1679" y="10024"/>
              <a:ext cx="2530" cy="6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C00000"/>
                  </a:solidFill>
                </a:rPr>
                <a:t>100W~200W</a:t>
              </a:r>
            </a:p>
          </p:txBody>
        </p:sp>
      </p:grpSp>
      <p:grpSp>
        <p:nvGrpSpPr>
          <p:cNvPr id="34" name="组合 33"/>
          <p:cNvGrpSpPr/>
          <p:nvPr>
            <p:custDataLst>
              <p:tags r:id="rId11"/>
            </p:custDataLst>
          </p:nvPr>
        </p:nvGrpSpPr>
        <p:grpSpPr>
          <a:xfrm>
            <a:off x="2350135" y="4032885"/>
            <a:ext cx="5219620" cy="2520315"/>
            <a:chOff x="5327" y="6351"/>
            <a:chExt cx="8220" cy="3969"/>
          </a:xfrm>
        </p:grpSpPr>
        <p:pic>
          <p:nvPicPr>
            <p:cNvPr id="32" name="图片 3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9499" y="6351"/>
              <a:ext cx="4048" cy="3969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5327" y="6351"/>
              <a:ext cx="4172" cy="3969"/>
            </a:xfrm>
            <a:prstGeom prst="rect">
              <a:avLst/>
            </a:prstGeom>
          </p:spPr>
        </p:pic>
        <p:sp>
          <p:nvSpPr>
            <p:cNvPr id="33" name="圆角矩形 32"/>
            <p:cNvSpPr/>
            <p:nvPr>
              <p:custDataLst>
                <p:tags r:id="rId17"/>
              </p:custDataLst>
            </p:nvPr>
          </p:nvSpPr>
          <p:spPr>
            <a:xfrm>
              <a:off x="7878" y="9662"/>
              <a:ext cx="3268" cy="6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C00000"/>
                  </a:solidFill>
                </a:rPr>
                <a:t>1000W~3000W</a:t>
              </a:r>
            </a:p>
          </p:txBody>
        </p:sp>
      </p:grpSp>
      <p:grpSp>
        <p:nvGrpSpPr>
          <p:cNvPr id="37" name="组合 36"/>
          <p:cNvGrpSpPr/>
          <p:nvPr>
            <p:custDataLst>
              <p:tags r:id="rId12"/>
            </p:custDataLst>
          </p:nvPr>
        </p:nvGrpSpPr>
        <p:grpSpPr>
          <a:xfrm>
            <a:off x="6711315" y="4032885"/>
            <a:ext cx="4071620" cy="2520315"/>
            <a:chOff x="10569" y="6351"/>
            <a:chExt cx="6412" cy="3969"/>
          </a:xfrm>
        </p:grpSpPr>
        <p:pic>
          <p:nvPicPr>
            <p:cNvPr id="35" name="图片 3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10569" y="6351"/>
              <a:ext cx="6412" cy="3969"/>
            </a:xfrm>
            <a:prstGeom prst="rect">
              <a:avLst/>
            </a:prstGeom>
          </p:spPr>
        </p:pic>
        <p:sp>
          <p:nvSpPr>
            <p:cNvPr id="36" name="圆角矩形 35"/>
            <p:cNvSpPr/>
            <p:nvPr>
              <p:custDataLst>
                <p:tags r:id="rId14"/>
              </p:custDataLst>
            </p:nvPr>
          </p:nvSpPr>
          <p:spPr>
            <a:xfrm>
              <a:off x="12510" y="9662"/>
              <a:ext cx="2530" cy="6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C00000"/>
                  </a:solidFill>
                </a:rPr>
                <a:t>50mW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0008" y="1258570"/>
            <a:ext cx="12071985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对电功率的两点理解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电功率大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的用电器只能说明该用电器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消耗电能快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，或电流通过该用电器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做功快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，并不表示电流做的功一定多。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）电功率的大小与电路两端的电压和通过电路的电流有关，但并不能说电功率与电压成正比，与电流成正比。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电功率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70168" y="1181100"/>
            <a:ext cx="12071985" cy="536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   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小灯泡的电功率随电压变化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小灯泡的螺口位置标有</a:t>
            </a:r>
            <a:r>
              <a:rPr lang="en-US" altLang="zh-CN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“2.5V”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，意思是小灯泡应在</a:t>
            </a:r>
            <a:r>
              <a:rPr lang="en-US" altLang="zh-CN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2.5V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电压下工作。图中，我们用滑动变阻器控制小灯泡两端的电压，使小灯泡两端的电压分别等于、低于和略高于</a:t>
            </a:r>
            <a:r>
              <a:rPr lang="en-US" altLang="zh-CN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2.5V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，观察小灯泡的亮度，比较不同电压下小灯泡的电功率。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【实验现象】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【实验结论】在不同的电压下，同一个小灯泡的亮度不同，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电功率也不一样；小灯泡的电功率随着它两端的电压而改变。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额定电压</a:t>
            </a:r>
            <a:r>
              <a:rPr lang="en-US" altLang="zh-CN" sz="3200" b="1"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3200" b="1">
                <a:latin typeface="微软雅黑" panose="020B0503020204020204" charset="-122"/>
                <a:ea typeface="微软雅黑"/>
              </a:rPr>
              <a:t>额定功率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rcRect l="57167" t="66066" r="10844" b="7277"/>
          <a:stretch>
            <a:fillRect/>
          </a:stretch>
        </p:blipFill>
        <p:spPr>
          <a:xfrm>
            <a:off x="9352280" y="-635"/>
            <a:ext cx="2839720" cy="1774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0485" y="1140460"/>
            <a:ext cx="1432560" cy="633730"/>
          </a:xfrm>
          <a:prstGeom prst="rect">
            <a:avLst/>
          </a:prstGeom>
        </p:spPr>
      </p:pic>
      <p:pic>
        <p:nvPicPr>
          <p:cNvPr id="9" name="小灯泡的电功率随电压变化">
            <a:hlinkClick r:id="" action="ppaction://media"/>
          </p:cNvPr>
          <p:cNvPicPr>
            <a:picLocks noChangeAspect="1"/>
          </p:cNvPicPr>
          <p:nvPr>
            <a:vide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0" y="0"/>
            <a:ext cx="960000" cy="5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016145" y="8255"/>
            <a:ext cx="4176000" cy="19838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026305" y="1991995"/>
            <a:ext cx="4176000" cy="19875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016145" y="3979545"/>
            <a:ext cx="4176000" cy="1988803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16"/>
            </p:custDataLst>
          </p:nvPr>
        </p:nvGraphicFramePr>
        <p:xfrm>
          <a:off x="1967230" y="3651250"/>
          <a:ext cx="5616000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电功率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灯泡亮度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2.50V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0.28A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正常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2.00V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0.26A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较暗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2.80V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0.30A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较亮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4774565" y="4032250"/>
            <a:ext cx="140716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/>
              <a:t>0.70W</a:t>
            </a:r>
          </a:p>
        </p:txBody>
      </p:sp>
      <p:sp>
        <p:nvSpPr>
          <p:cNvPr id="20" name="文本框 19"/>
          <p:cNvSpPr txBox="1"/>
          <p:nvPr>
            <p:custDataLst>
              <p:tags r:id="rId18"/>
            </p:custDataLst>
          </p:nvPr>
        </p:nvSpPr>
        <p:spPr>
          <a:xfrm>
            <a:off x="4774565" y="4413885"/>
            <a:ext cx="140716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/>
              <a:t>0.52W</a:t>
            </a:r>
          </a:p>
        </p:txBody>
      </p: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4774565" y="4793615"/>
            <a:ext cx="140716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/>
              <a:t>0.84W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5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额定电压</a:t>
            </a:r>
            <a:r>
              <a:rPr lang="en-US" altLang="zh-CN" sz="3200" b="1"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3200" b="1">
                <a:latin typeface="微软雅黑" panose="020B0503020204020204" charset="-122"/>
                <a:ea typeface="微软雅黑"/>
              </a:rPr>
              <a:t>额定功率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 l="1131" t="1921" r="1987" b="9133"/>
          <a:stretch>
            <a:fillRect/>
          </a:stretch>
        </p:blipFill>
        <p:spPr>
          <a:xfrm>
            <a:off x="6805295" y="888365"/>
            <a:ext cx="5386705" cy="5528945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6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0168" y="1112520"/>
            <a:ext cx="12071985" cy="536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2.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额定电压、额定功率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）额定电压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40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：用电器正常工作时的电压。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）额定电流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I</a:t>
            </a:r>
            <a:r>
              <a:rPr lang="zh-CN" altLang="en-US" sz="240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：用电器正常工作时的电流。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）额定功率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aseline="-25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：用电器在额定电压或额定电流下工作时的电功率。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实际电压、实际功率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）实际电压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实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：用电器实际使用时的电压。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）实际电流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I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实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：用电器实际使用时的电流。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）实际功率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aseline="-25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实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：用电器在实际电压或实际电流下工作时的电功率。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注意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：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①一个用电器只有一个额定电压和额定功率，这个是固定不变的。但可以有多个实际电压和实际功率。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额定电压</a:t>
            </a:r>
            <a:r>
              <a:rPr lang="en-US" altLang="zh-CN" sz="3200" b="1"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3200" b="1">
                <a:latin typeface="微软雅黑" panose="020B0503020204020204" charset="-122"/>
                <a:ea typeface="微软雅黑"/>
              </a:rPr>
              <a:t>额定功率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rcRect l="57167" t="66066" r="10844" b="7277"/>
          <a:stretch>
            <a:fillRect/>
          </a:stretch>
        </p:blipFill>
        <p:spPr>
          <a:xfrm>
            <a:off x="9352280" y="-635"/>
            <a:ext cx="2839720" cy="1774825"/>
          </a:xfrm>
          <a:prstGeom prst="rect">
            <a:avLst/>
          </a:prstGeom>
        </p:spPr>
      </p:pic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311150" y="5165090"/>
          <a:ext cx="7272000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U</a:t>
                      </a:r>
                      <a:r>
                        <a:rPr lang="zh-CN" altLang="en-US" baseline="-25000"/>
                        <a:t>实</a:t>
                      </a:r>
                      <a:r>
                        <a:rPr lang="zh-CN" altLang="en-US"/>
                        <a:t>与</a:t>
                      </a:r>
                      <a:r>
                        <a:rPr lang="en-US" altLang="zh-CN"/>
                        <a:t>U</a:t>
                      </a:r>
                      <a:r>
                        <a:rPr lang="zh-CN" altLang="en-US" baseline="-25000"/>
                        <a:t>额</a:t>
                      </a:r>
                      <a:r>
                        <a:rPr lang="zh-CN" altLang="en-US"/>
                        <a:t>关系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电功率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灯泡亮度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/>
                        <a:t>U</a:t>
                      </a:r>
                      <a:r>
                        <a:rPr lang="zh-CN" altLang="en-US" sz="1800" baseline="-25000"/>
                        <a:t>实</a:t>
                      </a:r>
                      <a:r>
                        <a:rPr lang="en-US" altLang="zh-CN"/>
                        <a:t>=</a:t>
                      </a:r>
                      <a:r>
                        <a:rPr lang="en-US" altLang="zh-CN" sz="1800"/>
                        <a:t>U</a:t>
                      </a:r>
                      <a:r>
                        <a:rPr lang="zh-CN" altLang="en-US" sz="1800" baseline="-25000"/>
                        <a:t>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2.50V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0.28A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正常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/>
                        <a:t>U</a:t>
                      </a:r>
                      <a:r>
                        <a:rPr lang="zh-CN" altLang="en-US" sz="1800" baseline="-25000"/>
                        <a:t>实</a:t>
                      </a:r>
                      <a:r>
                        <a:rPr lang="en-US" altLang="zh-CN"/>
                        <a:t>&lt;</a:t>
                      </a:r>
                      <a:r>
                        <a:rPr lang="en-US" altLang="zh-CN" sz="1800"/>
                        <a:t>U</a:t>
                      </a:r>
                      <a:r>
                        <a:rPr lang="zh-CN" altLang="en-US" sz="1800" baseline="-25000"/>
                        <a:t>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2.00V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0.26A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较暗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/>
                        <a:t>U</a:t>
                      </a:r>
                      <a:r>
                        <a:rPr lang="zh-CN" altLang="en-US" sz="1800" baseline="-25000"/>
                        <a:t>实</a:t>
                      </a:r>
                      <a:r>
                        <a:rPr lang="en-US" altLang="zh-CN"/>
                        <a:t>&gt;</a:t>
                      </a:r>
                      <a:r>
                        <a:rPr lang="en-US" altLang="zh-CN" sz="1800"/>
                        <a:t>U</a:t>
                      </a:r>
                      <a:r>
                        <a:rPr lang="zh-CN" altLang="en-US" sz="1800" baseline="-25000"/>
                        <a:t>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2.80V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0.30A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较亮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4774565" y="5546090"/>
            <a:ext cx="140716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/>
              <a:t>0.70W</a:t>
            </a: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4774565" y="5927725"/>
            <a:ext cx="140716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/>
              <a:t>0.52W</a:t>
            </a: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4774565" y="6307455"/>
            <a:ext cx="1407160" cy="38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/>
              <a:t>0.84W</a:t>
            </a: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016145" y="8255"/>
            <a:ext cx="4176000" cy="198385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026305" y="1991995"/>
            <a:ext cx="4176000" cy="198750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016145" y="3979545"/>
            <a:ext cx="4176000" cy="1988803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70168" y="1112520"/>
            <a:ext cx="12071985" cy="3928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4.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额定功率和实际功率的关系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(1)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当实际电压等于额定电压时，实际功率等于额定功率。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即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实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=U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额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时，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实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=P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额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，用电器</a:t>
            </a:r>
            <a:r>
              <a:rPr 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正常工作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当实际电压小于额定电压时，实际功率小于额定功率。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即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实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&lt;U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额</a:t>
            </a:r>
            <a:r>
              <a:rPr 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时，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实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&lt;P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额</a:t>
            </a:r>
            <a:r>
              <a:rPr 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，用电器</a:t>
            </a:r>
            <a:r>
              <a:rPr 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不能正常工作</a:t>
            </a:r>
            <a:r>
              <a:rPr 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3)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当实际电压大于额定电压时，实际功率大于额定功率。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即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实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&gt;U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额</a:t>
            </a:r>
            <a:r>
              <a:rPr 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时，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实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&gt;P</a:t>
            </a:r>
            <a:r>
              <a:rPr lang="zh-CN" altLang="en-US" sz="2400" b="1" baseline="-25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额</a:t>
            </a:r>
            <a:r>
              <a:rPr 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，用电器</a:t>
            </a:r>
            <a:r>
              <a:rPr 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不能正常工作</a:t>
            </a:r>
            <a:r>
              <a:rPr 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可能被烧坏</a:t>
            </a:r>
            <a:r>
              <a:rPr 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5.</a:t>
            </a:r>
            <a:r>
              <a:rPr lang="zh-CN" altLang="en-US" sz="2400" b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小灯泡的亮度取决于小灯泡的实际功率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-635" y="1235710"/>
            <a:ext cx="12202160" cy="2040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【例题】某额定功率为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1800W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的电热水壶在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220V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的额定电压下工作，加热一壶水至沸腾用了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4min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）加热这壶水消耗了多少电能？</a:t>
            </a:r>
          </a:p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）加热时通过电热水壶的电流是多少？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160" y="3115945"/>
                <a:ext cx="12192000" cy="3409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（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1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）已知电热水壶的功率为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=1800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𝑊</m:t>
                    </m:r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，加热一壶水至沸腾用时为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𝑡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=4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𝑚𝑖𝑛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=4×60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𝑠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=240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𝑠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根据公式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𝑊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𝑡</m:t>
                        </m:r>
                      </m:den>
                    </m:f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，可得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𝑃𝑡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由此可得，加热这壶水消耗的电能为：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𝑃𝑡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=1800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×240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𝑠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=4.32×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5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𝐽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（</a:t>
                </a:r>
                <a:r>
                  <a:rPr lang="en-US" altLang="zh-CN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2</a:t>
                </a: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）已知电热水壶的额定电压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𝑈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=220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𝑉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根据公式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𝑈𝐼</m:t>
                    </m:r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，可得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𝐼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𝑃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𝑈</m:t>
                        </m:r>
                      </m:den>
                    </m:f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由此可得，加热时通过电热水壶的电流为：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𝐼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𝑃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𝑈</m:t>
                        </m:r>
                      </m:den>
                    </m:f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1800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𝑊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220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𝑉</m:t>
                        </m:r>
                      </m:den>
                    </m:f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=8.2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𝐴</m:t>
                    </m:r>
                  </m:oMath>
                </a14:m>
                <a:endParaRPr lang="zh-CN" altLang="en-US" sz="200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0160" y="3115945"/>
                <a:ext cx="12192000" cy="340995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任意多边形 7"/>
          <p:cNvSpPr/>
          <p:nvPr>
            <p:custDataLst>
              <p:tags r:id="rId6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额定电压</a:t>
            </a:r>
            <a:r>
              <a:rPr lang="en-US" altLang="zh-CN" sz="3200" b="1">
                <a:latin typeface="微软雅黑" panose="020B0503020204020204" charset="-122"/>
                <a:ea typeface="微软雅黑"/>
              </a:rPr>
              <a:t>  </a:t>
            </a:r>
            <a:r>
              <a:rPr lang="zh-CN" altLang="en-US" sz="3200" b="1">
                <a:latin typeface="微软雅黑" panose="020B0503020204020204" charset="-122"/>
                <a:ea typeface="微软雅黑"/>
              </a:rPr>
              <a:t>额定功率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电功率的测量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70485" y="1181100"/>
                <a:ext cx="8958580" cy="1529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24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        </a:t>
                </a:r>
                <a:r>
                  <a:rPr lang="zh-CN" altLang="en-US" sz="24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电功率可以使用电力监测仪直接测量。</a:t>
                </a:r>
              </a:p>
              <a:p>
                <a:pPr inden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zh-CN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        </a:t>
                </a:r>
                <a:r>
                  <a:rPr lang="zh-CN" alt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还可以通过测量用电器两端的电压和通过用电器的电流，由电功率公式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</m:t>
                    </m:r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𝑈𝐼</m:t>
                    </m:r>
                  </m:oMath>
                </a14:m>
                <a:r>
                  <a:rPr lang="zh-CN" altLang="en-US" sz="24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计算得出。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70485" y="1181100"/>
                <a:ext cx="8958580" cy="152971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rcRect t="24444" b="19704"/>
          <a:stretch>
            <a:fillRect/>
          </a:stretch>
        </p:blipFill>
        <p:spPr>
          <a:xfrm>
            <a:off x="9029065" y="625475"/>
            <a:ext cx="3173095" cy="3830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-4445" y="66357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课堂小结</a:t>
            </a:r>
            <a:endParaRPr lang="en-US" altLang="zh-CN" sz="3200" b="1"/>
          </a:p>
        </p:txBody>
      </p:sp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792287" y="1137886"/>
                <a:ext cx="8104545" cy="5554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defRPr>
                </a:lvl1pPr>
                <a:lvl2pPr marL="742950" indent="-285750" eaLnBrk="0" hangingPunct="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defRPr>
                </a:lvl2pPr>
                <a:lvl3pPr marL="1143000" indent="-228600" eaLnBrk="0" hangingPunct="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defRPr>
                </a:lvl3pPr>
                <a:lvl4pPr marL="1600200" indent="-228600" eaLnBrk="0" hangingPunct="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defRPr>
                </a:lvl4pPr>
                <a:lvl5pPr marL="2057400" indent="-228600" eaLnBrk="0" hangingPunct="0"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defRPr>
                </a:lvl9pPr>
              </a:lstStyle>
              <a:p>
                <a:pPr defTabSz="457200" eaLnBrk="1" hangingPunct="1">
                  <a:lnSpc>
                    <a:spcPts val="3900"/>
                  </a:lnSpc>
                </a:pP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①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意义：表示电流做功快慢的物理量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1" lang="zh-CN" altLang="en-US" sz="2400" b="0">
                  <a:solidFill>
                    <a:schemeClr val="tx1"/>
                  </a:solidFill>
                  <a:latin typeface="Times New Roman" panose="02020603050405020304"/>
                  <a:ea typeface="微软雅黑"/>
                  <a:cs typeface="Times New Roman" panose="02020603050405020304" pitchFamily="18" charset="0"/>
                </a:endParaRPr>
              </a:p>
              <a:p>
                <a:pPr defTabSz="457200" eaLnBrk="1" hangingPunct="1">
                  <a:lnSpc>
                    <a:spcPts val="3900"/>
                  </a:lnSpc>
                </a:pP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②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定义：电功率等于电功与时间之比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.</a:t>
                </a:r>
              </a:p>
              <a:p>
                <a:pPr defTabSz="457200" eaLnBrk="1" hangingPunct="1">
                  <a:lnSpc>
                    <a:spcPts val="3900"/>
                  </a:lnSpc>
                  <a:spcBef>
                    <a:spcPts val="600"/>
                  </a:spcBef>
                </a:pP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③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公式：</a:t>
                </a:r>
                <a:r>
                  <a:rPr lang="en-US" altLang="zh-CN" sz="2400" b="0" i="1" kern="1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b="0" kern="1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定义式  </a:t>
                </a:r>
                <a:r>
                  <a:rPr lang="en-US" altLang="zh-CN" sz="2400" b="0" i="1" kern="1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P=</a:t>
                </a:r>
                <a:r>
                  <a:rPr lang="zh-CN" altLang="en-US" sz="2400" b="0" i="1">
                    <a:solidFill>
                      <a:schemeClr val="tx1"/>
                    </a:solidFill>
                    <a:latin typeface="Times New Roman" panose="02020603050405020304"/>
                    <a:ea typeface="微软雅黑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lang="en-US" altLang="zh-CN" sz="2400" b="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  <a:sym typeface="Arial"/>
                          </a:rPr>
                          <m:t>��</m:t>
                        </m:r>
                      </m:num>
                      <m:den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altLang="zh-CN" sz="2400" b="0" i="1" kern="1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    P=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rPr>
                      <m:t>𝑈𝐼</m:t>
                    </m:r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1" lang="en-US" altLang="zh-CN" sz="2400" b="0">
                  <a:solidFill>
                    <a:schemeClr val="tx1"/>
                  </a:solidFill>
                  <a:latin typeface="Times New Roman" panose="02020603050405020304"/>
                  <a:ea typeface="微软雅黑"/>
                  <a:cs typeface="Times New Roman" panose="02020603050405020304" pitchFamily="18" charset="0"/>
                </a:endParaRPr>
              </a:p>
              <a:p>
                <a:pPr defTabSz="457200" eaLnBrk="1" hangingPunct="1">
                  <a:lnSpc>
                    <a:spcPts val="39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2400" b="0" kern="1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      </a:t>
                </a:r>
                <a:r>
                  <a:rPr lang="zh-CN" altLang="en-US" sz="2400" b="0" kern="1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推导式   </a:t>
                </a:r>
                <a:r>
                  <a:rPr lang="en-US" altLang="zh-CN" sz="2400" b="0" i="1" kern="1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P=</a:t>
                </a:r>
                <a:r>
                  <a:rPr lang="zh-CN" altLang="en-US" sz="2400" b="0" i="1">
                    <a:solidFill>
                      <a:schemeClr val="tx1"/>
                    </a:solidFill>
                    <a:latin typeface="Times New Roman" panose="02020603050405020304"/>
                    <a:ea typeface="微软雅黑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fPr>
                      <m:num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rPr>
                          <m:t>𝑈</m:t>
                        </m:r>
                        <m:r>
                          <a:rPr lang="en-US" altLang="zh-CN" sz="2400" b="0" baseline="30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altLang="zh-CN" sz="2400" b="0" i="1" kern="1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     </a:t>
                </a:r>
                <a:r>
                  <a:rPr lang="en-US" altLang="zh-CN" sz="2400" b="0" i="1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P=I</a:t>
                </a:r>
                <a:r>
                  <a:rPr lang="en-US" altLang="zh-CN" sz="2400" b="0" baseline="300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b="0" i="1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R</a:t>
                </a:r>
                <a:endParaRPr lang="zh-CN" altLang="en-US" sz="2400" b="0" i="1">
                  <a:solidFill>
                    <a:schemeClr val="tx1"/>
                  </a:solidFill>
                  <a:latin typeface="Times New Roman" panose="02020603050405020304"/>
                  <a:ea typeface="微软雅黑"/>
                  <a:cs typeface="Times New Roman" panose="02020603050405020304" pitchFamily="18" charset="0"/>
                </a:endParaRPr>
              </a:p>
              <a:p>
                <a:pPr defTabSz="457200" eaLnBrk="1" hangingPunct="1">
                  <a:lnSpc>
                    <a:spcPts val="3900"/>
                  </a:lnSpc>
                </a:pP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④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单位</a:t>
                </a:r>
                <a:r>
                  <a:rPr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：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瓦特（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W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）、千瓦（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kW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）、毫瓦（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mW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）</a:t>
                </a:r>
                <a:endParaRPr kumimoji="1" lang="en-US" altLang="zh-CN" sz="2400" b="0">
                  <a:solidFill>
                    <a:schemeClr val="tx1"/>
                  </a:solidFill>
                  <a:latin typeface="Times New Roman" panose="02020603050405020304"/>
                  <a:ea typeface="微软雅黑"/>
                  <a:cs typeface="Times New Roman" panose="02020603050405020304" pitchFamily="18" charset="0"/>
                </a:endParaRPr>
              </a:p>
              <a:p>
                <a:pPr defTabSz="457200" eaLnBrk="1" hangingPunct="1">
                  <a:lnSpc>
                    <a:spcPts val="3900"/>
                  </a:lnSpc>
                  <a:spcAft>
                    <a:spcPts val="1200"/>
                  </a:spcAft>
                </a:pP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     1kW=10</a:t>
                </a:r>
                <a:r>
                  <a:rPr kumimoji="1" lang="en-US" altLang="zh-CN" sz="2400" b="0" baseline="300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3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W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           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1mW=10</a:t>
                </a:r>
                <a:r>
                  <a:rPr kumimoji="1" lang="en-US" altLang="zh-CN" sz="2400" b="0" baseline="3000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-3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W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 </a:t>
                </a:r>
                <a:endParaRPr kumimoji="1" lang="en-US" altLang="zh-CN" sz="2400" b="0">
                  <a:solidFill>
                    <a:schemeClr val="tx1"/>
                  </a:solidFill>
                  <a:latin typeface="Times New Roman" panose="02020603050405020304"/>
                  <a:ea typeface="微软雅黑"/>
                  <a:cs typeface="Times New Roman" panose="02020603050405020304" pitchFamily="18" charset="0"/>
                </a:endParaRPr>
              </a:p>
              <a:p>
                <a:pPr defTabSz="457200" eaLnBrk="1" hangingPunct="1">
                  <a:lnSpc>
                    <a:spcPts val="3900"/>
                  </a:lnSpc>
                  <a:spcBef>
                    <a:spcPts val="600"/>
                  </a:spcBef>
                </a:pP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①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额定电压：用电器正常工作的电压值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.</a:t>
                </a:r>
                <a:endParaRPr kumimoji="1" lang="zh-CN" altLang="en-US" sz="2400" b="0">
                  <a:solidFill>
                    <a:schemeClr val="tx1"/>
                  </a:solidFill>
                  <a:latin typeface="Times New Roman" panose="02020603050405020304"/>
                  <a:ea typeface="微软雅黑"/>
                  <a:cs typeface="Times New Roman" panose="02020603050405020304" pitchFamily="18" charset="0"/>
                </a:endParaRPr>
              </a:p>
              <a:p>
                <a:pPr defTabSz="457200" eaLnBrk="1" hangingPunct="1">
                  <a:lnSpc>
                    <a:spcPts val="3900"/>
                  </a:lnSpc>
                </a:pP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②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额定电流：用电器正常工作的电流值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.</a:t>
                </a:r>
              </a:p>
              <a:p>
                <a:pPr defTabSz="457200" eaLnBrk="1" hangingPunct="1">
                  <a:lnSpc>
                    <a:spcPts val="3900"/>
                  </a:lnSpc>
                </a:pP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③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额定功率：与额定电压对应的功率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.</a:t>
                </a:r>
              </a:p>
              <a:p>
                <a:pPr defTabSz="457200" eaLnBrk="1" hangingPunct="1">
                  <a:lnSpc>
                    <a:spcPts val="3900"/>
                  </a:lnSpc>
                </a:pP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④</a:t>
                </a:r>
                <a:r>
                  <a:rPr kumimoji="1" lang="zh-CN" altLang="en-US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实际功率：用电器在实际电压下工作时所对应的功率</a:t>
                </a:r>
                <a:r>
                  <a:rPr kumimoji="1" lang="en-US" altLang="zh-CN" sz="2400" b="0">
                    <a:solidFill>
                      <a:schemeClr val="tx1"/>
                    </a:solidFill>
                    <a:latin typeface="Times New Roman" panose="02020603050405020304"/>
                    <a:ea typeface="微软雅黑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Rectangle 6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792287" y="1137886"/>
                <a:ext cx="8104545" cy="5554345"/>
              </a:xfrm>
              <a:prstGeom prst="rect">
                <a:avLst/>
              </a:prstGeom>
              <a:blipFill rotWithShape="1">
                <a:blip r:embed="rId32"/>
                <a:stretch>
                  <a:fillRect l="-1" t="-11" r="1" b="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2069" y="2721035"/>
            <a:ext cx="569387" cy="25891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eaVert"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华文行楷" panose="02010800040101010101" pitchFamily="2" charset="-122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华文行楷" panose="02010800040101010101" pitchFamily="2" charset="-122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华文行楷" panose="02010800040101010101" pitchFamily="2" charset="-122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华文行楷" panose="02010800040101010101" pitchFamily="2" charset="-122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华文行楷" panose="020108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华文行楷" panose="020108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华文行楷" panose="020108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华文行楷" panose="020108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华文行楷" panose="02010800040101010101" pitchFamily="2" charset="-122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/>
                <a:cs typeface="+mn-cs"/>
              </a:rPr>
              <a:t>电流做功的快慢</a:t>
            </a:r>
          </a:p>
        </p:txBody>
      </p:sp>
      <p:grpSp>
        <p:nvGrpSpPr>
          <p:cNvPr id="10" name="组合 9"/>
          <p:cNvGrpSpPr/>
          <p:nvPr>
            <p:custDataLst>
              <p:tags r:id="rId9"/>
            </p:custDataLst>
          </p:nvPr>
        </p:nvGrpSpPr>
        <p:grpSpPr>
          <a:xfrm>
            <a:off x="1277646" y="2721035"/>
            <a:ext cx="551454" cy="2857922"/>
            <a:chOff x="2749065" y="4153057"/>
            <a:chExt cx="396159" cy="780524"/>
          </a:xfrm>
        </p:grpSpPr>
        <p:grpSp>
          <p:nvGrpSpPr>
            <p:cNvPr id="4" name="组合 3"/>
            <p:cNvGrpSpPr/>
            <p:nvPr>
              <p:custDataLst>
                <p:tags r:id="rId25"/>
              </p:custDataLst>
            </p:nvPr>
          </p:nvGrpSpPr>
          <p:grpSpPr>
            <a:xfrm>
              <a:off x="2749065" y="4153057"/>
              <a:ext cx="152481" cy="780524"/>
              <a:chOff x="2505387" y="4153326"/>
              <a:chExt cx="152481" cy="780524"/>
            </a:xfrm>
          </p:grpSpPr>
          <p:cxnSp>
            <p:nvCxnSpPr>
              <p:cNvPr id="14" name="直接连接符 13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2656035" y="4153326"/>
                <a:ext cx="0" cy="78052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直接连接符 14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2505387" y="4487059"/>
                <a:ext cx="15248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7" name="直接连接符 6"/>
            <p:cNvCxnSpPr/>
            <p:nvPr>
              <p:custDataLst>
                <p:tags r:id="rId26"/>
              </p:custDataLst>
            </p:nvPr>
          </p:nvCxnSpPr>
          <p:spPr>
            <a:xfrm>
              <a:off x="2901546" y="4930360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3" name="直接连接符 12"/>
            <p:cNvCxnSpPr/>
            <p:nvPr>
              <p:custDataLst>
                <p:tags r:id="rId27"/>
              </p:custDataLst>
            </p:nvPr>
          </p:nvCxnSpPr>
          <p:spPr>
            <a:xfrm>
              <a:off x="2901546" y="4155118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1792504" y="5176503"/>
            <a:ext cx="163558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额定功率</a:t>
            </a:r>
            <a:endParaRPr kumimoji="1" lang="en-US" altLang="zh-C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cs typeface="Times New Roman" panose="02020603050405020304" pitchFamily="18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实际功率</a:t>
            </a: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1854913" y="2490202"/>
            <a:ext cx="158907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cs typeface="Times New Roman" panose="02020603050405020304" pitchFamily="18" charset="0"/>
              </a:rPr>
              <a:t>电功率</a:t>
            </a:r>
          </a:p>
        </p:txBody>
      </p:sp>
      <p:grpSp>
        <p:nvGrpSpPr>
          <p:cNvPr id="20" name="组合 19"/>
          <p:cNvGrpSpPr/>
          <p:nvPr>
            <p:custDataLst>
              <p:tags r:id="rId12"/>
            </p:custDataLst>
          </p:nvPr>
        </p:nvGrpSpPr>
        <p:grpSpPr>
          <a:xfrm>
            <a:off x="3421491" y="1469666"/>
            <a:ext cx="476855" cy="2686967"/>
            <a:chOff x="2660149" y="4138348"/>
            <a:chExt cx="485075" cy="780524"/>
          </a:xfrm>
        </p:grpSpPr>
        <p:grpSp>
          <p:nvGrpSpPr>
            <p:cNvPr id="22" name="组合 21"/>
            <p:cNvGrpSpPr/>
            <p:nvPr>
              <p:custDataLst>
                <p:tags r:id="rId20"/>
              </p:custDataLst>
            </p:nvPr>
          </p:nvGrpSpPr>
          <p:grpSpPr>
            <a:xfrm>
              <a:off x="2660149" y="4138348"/>
              <a:ext cx="241397" cy="780524"/>
              <a:chOff x="2416471" y="4138617"/>
              <a:chExt cx="241397" cy="780524"/>
            </a:xfrm>
          </p:grpSpPr>
          <p:cxnSp>
            <p:nvCxnSpPr>
              <p:cNvPr id="25" name="直接连接符 24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2657868" y="4138617"/>
                <a:ext cx="0" cy="78052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直接连接符 25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2416471" y="4502121"/>
                <a:ext cx="233327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3" name="直接连接符 22"/>
            <p:cNvCxnSpPr/>
            <p:nvPr>
              <p:custDataLst>
                <p:tags r:id="rId21"/>
              </p:custDataLst>
            </p:nvPr>
          </p:nvCxnSpPr>
          <p:spPr>
            <a:xfrm>
              <a:off x="2901546" y="491625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4" name="直接连接符 23"/>
            <p:cNvCxnSpPr/>
            <p:nvPr>
              <p:custDataLst>
                <p:tags r:id="rId22"/>
              </p:custDataLst>
            </p:nvPr>
          </p:nvCxnSpPr>
          <p:spPr>
            <a:xfrm>
              <a:off x="2901546" y="414032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7" name="组合 26"/>
          <p:cNvGrpSpPr/>
          <p:nvPr>
            <p:custDataLst>
              <p:tags r:id="rId13"/>
            </p:custDataLst>
          </p:nvPr>
        </p:nvGrpSpPr>
        <p:grpSpPr>
          <a:xfrm>
            <a:off x="3428094" y="4881674"/>
            <a:ext cx="505558" cy="1530118"/>
            <a:chOff x="2630953" y="4138348"/>
            <a:chExt cx="514271" cy="780524"/>
          </a:xfrm>
        </p:grpSpPr>
        <p:grpSp>
          <p:nvGrpSpPr>
            <p:cNvPr id="28" name="组合 27"/>
            <p:cNvGrpSpPr/>
            <p:nvPr>
              <p:custDataLst>
                <p:tags r:id="rId15"/>
              </p:custDataLst>
            </p:nvPr>
          </p:nvGrpSpPr>
          <p:grpSpPr>
            <a:xfrm>
              <a:off x="2630953" y="4138348"/>
              <a:ext cx="270593" cy="780524"/>
              <a:chOff x="2387275" y="4138617"/>
              <a:chExt cx="270593" cy="780524"/>
            </a:xfrm>
          </p:grpSpPr>
          <p:cxnSp>
            <p:nvCxnSpPr>
              <p:cNvPr id="32" name="直接连接符 31"/>
              <p:cNvCxnSpPr/>
              <p:nvPr>
                <p:custDataLst>
                  <p:tags r:id="rId18"/>
                </p:custDataLst>
              </p:nvPr>
            </p:nvCxnSpPr>
            <p:spPr>
              <a:xfrm flipH="1">
                <a:off x="2657868" y="4138617"/>
                <a:ext cx="0" cy="78052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" name="直接连接符 32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2387275" y="4494309"/>
                <a:ext cx="270593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29" name="直接连接符 28"/>
            <p:cNvCxnSpPr/>
            <p:nvPr>
              <p:custDataLst>
                <p:tags r:id="rId16"/>
              </p:custDataLst>
            </p:nvPr>
          </p:nvCxnSpPr>
          <p:spPr>
            <a:xfrm>
              <a:off x="2901546" y="491625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直接连接符 30"/>
            <p:cNvCxnSpPr/>
            <p:nvPr>
              <p:custDataLst>
                <p:tags r:id="rId17"/>
              </p:custDataLst>
            </p:nvPr>
          </p:nvCxnSpPr>
          <p:spPr>
            <a:xfrm>
              <a:off x="2901546" y="4140324"/>
              <a:ext cx="243678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16" name="Picture 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/>
          <a:stretch>
            <a:fillRect/>
          </a:stretch>
        </p:blipFill>
        <p:spPr>
          <a:xfrm flipH="1">
            <a:off x="11722100" y="104140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0" y="44659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 dirty="0"/>
              <a:t>练习与应用</a:t>
            </a:r>
            <a:endParaRPr lang="en-US" altLang="zh-CN" sz="3200" b="1" dirty="0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004760"/>
            <a:ext cx="12202160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有甲、乙两个电热水壶，甲壶的容量为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1L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，乙壶的容量为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1.5L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。两壶各按上述容量烧开初温相同的一壶水，分别需要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4min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5min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，通过哪个电热水壶的电流做功快？为什么？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10795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11513" y="1731645"/>
                <a:ext cx="12192000" cy="5062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电热水壶将电能全部转化为内能，所以电流功就是消耗的电能，也就是转化为的内能，也就是水吸收的热量。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即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𝑄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吸</m:t>
                        </m:r>
                      </m:sub>
                    </m:sSub>
                  </m:oMath>
                </a14:m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甲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水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甲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=1.0×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3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𝑘𝑔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/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3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×1×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3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𝑘𝑔</m:t>
                      </m:r>
                    </m:oMath>
                  </m:oMathPara>
                </a14:m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因此，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𝑊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甲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𝑄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吸甲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=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𝑐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水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𝑚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甲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∆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𝑡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𝑐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水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×1×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（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100−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𝑡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）</m:t>
                    </m:r>
                  </m:oMath>
                </a14:m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乙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水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乙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=1.0×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3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𝑘𝑔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/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3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×1.5×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−3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𝑚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3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=1.5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𝑘𝑔</m:t>
                      </m:r>
                    </m:oMath>
                  </m:oMathPara>
                </a14:m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 dirty="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因此，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𝑊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乙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𝑄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吸乙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=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𝑐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水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𝑚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乙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∆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𝑡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𝑐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水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×1.5×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（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100−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𝑡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）</m:t>
                    </m:r>
                  </m:oMath>
                </a14:m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甲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甲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甲</m:t>
                              </m:r>
                            </m:sub>
                          </m:sSub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水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×1×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（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100−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）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4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=0.25×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��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水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×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（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100−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0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）</m:t>
                      </m:r>
                    </m:oMath>
                  </m:oMathPara>
                </a14:m>
                <a:endParaRPr lang="en-US" altLang="zh-CN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乙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乙</m:t>
                              </m:r>
                            </m:sub>
                          </m:sSub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水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×1.5×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（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100−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）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5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=0.3×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水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×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（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100−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0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）</m:t>
                      </m:r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211513" y="1731645"/>
                <a:ext cx="12192000" cy="5062220"/>
              </a:xfrm>
              <a:prstGeom prst="rect">
                <a:avLst/>
              </a:prstGeom>
              <a:blipFill>
                <a:blip r:embed="rId14"/>
                <a:stretch>
                  <a:fillRect l="-550" r="-2000" b="-16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任意多边形 7"/>
          <p:cNvSpPr/>
          <p:nvPr>
            <p:custDataLst>
              <p:tags r:id="rId7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278191" y="3158109"/>
                <a:ext cx="940435" cy="3683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𝑐𝑚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∆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zh-CN" altLang="en-US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1278191" y="3158109"/>
                <a:ext cx="940435" cy="368300"/>
              </a:xfrm>
              <a:prstGeom prst="rect">
                <a:avLst/>
              </a:prstGeom>
              <a:blipFill rotWithShape="1">
                <a:blip r:embed="rId16"/>
                <a:stretch>
                  <a:fillRect l="-61" t="-69" r="61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367395" y="4078605"/>
                <a:ext cx="1473835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甲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乙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8367395" y="4078605"/>
                <a:ext cx="1473835" cy="36830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8367395" y="4500880"/>
            <a:ext cx="3834765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因此乙电热水壶电流做功快，因为乙的电功率大。</a:t>
            </a: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电功率表示电流做功的快慢，乙电功率大就是乙做功快。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722185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55040" y="-32385"/>
            <a:ext cx="4554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600" b="1">
                <a:solidFill>
                  <a:schemeClr val="bg1"/>
                </a:solidFill>
              </a:rPr>
              <a:t>素养目标</a:t>
            </a: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845820" y="1146175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物理观念：</a:t>
            </a:r>
            <a:r>
              <a:rPr lang="zh-CN" altLang="en-US" sz="2000">
                <a:solidFill>
                  <a:schemeClr val="tx1"/>
                </a:solidFill>
              </a:rPr>
              <a:t>知道电功率的概念和物理意义；知道电功率和电压、电流的关系；知道什么是用电器的额定电压和额定功率，实际电压和实际功率；知道电功率的测量方法。</a:t>
            </a:r>
            <a:endParaRPr lang="en-US" altLang="zh-CN" sz="200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845820" y="2280920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科学思维：</a:t>
            </a:r>
            <a:r>
              <a:rPr lang="zh-CN" altLang="en-US" sz="2000">
                <a:solidFill>
                  <a:schemeClr val="tx1"/>
                </a:solidFill>
              </a:rPr>
              <a:t>通过物理量之比定义新物理量的方法，建立电功率的概念，发展科学思维。</a:t>
            </a: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845820" y="3415665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科学探究：</a:t>
            </a:r>
            <a:r>
              <a:rPr lang="zh-CN" altLang="en-US" sz="2000">
                <a:solidFill>
                  <a:schemeClr val="tx1"/>
                </a:solidFill>
              </a:rPr>
              <a:t>经历科学探究小灯泡的电功率随电压变化的过程，掌握科学探究的方法，培养观察、分析、处理信息和得出结论的能力。</a:t>
            </a: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845820" y="4550410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科学态度与责任：</a:t>
            </a:r>
            <a:r>
              <a:rPr lang="zh-CN" altLang="en-US" sz="2000">
                <a:solidFill>
                  <a:schemeClr val="tx1"/>
                </a:solidFill>
                <a:sym typeface="+mn-ea"/>
              </a:rPr>
              <a:t>通过实验，</a:t>
            </a:r>
            <a:r>
              <a:rPr lang="zh-CN" altLang="en-US" sz="2000">
                <a:solidFill>
                  <a:schemeClr val="tx1"/>
                </a:solidFill>
              </a:rPr>
              <a:t>培养关注实际用电问题的科学态度与责任，养成正确使用用电器的习惯；激发学习兴趣和对科学的求知欲，养成乐于探究、善于合作的习惯。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4445" y="768350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练习与应用</a:t>
            </a:r>
            <a:endParaRPr lang="en-US" altLang="zh-CN" sz="32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384300"/>
            <a:ext cx="12202160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2.1kW·h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的电能可以让一盏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20W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的灯正常工作多长时间？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0" y="1962785"/>
                <a:ext cx="9020175" cy="2636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根据公式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</a:rPr>
                  <a:t>，变形可得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𝑡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·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h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=1000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×3600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𝑠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=3.6×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6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𝐽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𝑃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=20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𝑡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𝑃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3.6×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楷体" panose="02010609060101010101" charset="-122"/>
                                  <a:cs typeface="Cambria Math" panose="02040503050406030204" pitchFamily="18" charset="0"/>
                                  <a:sym typeface="+mn-ea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𝐽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20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𝑊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=1.8×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5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𝑠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=50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h</m:t>
                      </m:r>
                    </m:oMath>
                  </m:oMathPara>
                </a14:m>
                <a:endParaRPr lang="en-US" altLang="zh-CN" sz="200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0" y="1962785"/>
                <a:ext cx="9020175" cy="26365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任意多边形 7"/>
          <p:cNvSpPr/>
          <p:nvPr>
            <p:custDataLst>
              <p:tags r:id="rId7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729605" y="1962785"/>
                <a:ext cx="6462395" cy="2613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根据公式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</a:rPr>
                  <a:t>，变形可得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𝑡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·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h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𝑃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=20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=0.02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𝑘𝑊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𝑡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𝑃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𝑘𝑊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·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h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0.02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𝑘𝑊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=50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h</m:t>
                      </m:r>
                    </m:oMath>
                  </m:oMathPara>
                </a14:m>
                <a:endParaRPr lang="en-US" altLang="zh-CN" sz="200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729605" y="1962785"/>
                <a:ext cx="6462395" cy="261366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10642600" y="122428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4445" y="768350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练习与应用</a:t>
            </a:r>
            <a:endParaRPr lang="en-US" altLang="zh-CN" sz="32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384300"/>
            <a:ext cx="12202160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一个电热水壶的铭牌上标着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“220V  1000W”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的字样，它正常工作时，电流是多少？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0" y="1962785"/>
                <a:ext cx="9020175" cy="2604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根据公式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𝑈𝐼</m:t>
                    </m:r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</a:rPr>
                  <a:t>，可得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𝐼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𝑈</m:t>
                        </m:r>
                      </m:den>
                    </m:f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𝑃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=1000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𝑈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=220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𝑉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𝐼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𝑃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𝑈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1000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220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𝑉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≈4.55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𝐴</m:t>
                      </m:r>
                    </m:oMath>
                  </m:oMathPara>
                </a14:m>
                <a:endParaRPr lang="en-US" altLang="zh-CN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0" y="1962785"/>
                <a:ext cx="9020175" cy="260477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任意多边形 7"/>
          <p:cNvSpPr/>
          <p:nvPr>
            <p:custDataLst>
              <p:tags r:id="rId7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4445" y="768350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练习与应用</a:t>
            </a:r>
            <a:endParaRPr lang="en-US" altLang="zh-CN" sz="32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384300"/>
            <a:ext cx="12202160" cy="2040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盛夏，某同学把空调的温度设置为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26℃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，发现空调的压缩机工作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10min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后会停止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5min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，之后再重新工作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周而复始。他从空调铭牌和说明书上获悉，压缩机制冷时空调的电功率为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2850W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，压缩机不工作时空调的电功率为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150W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。空调正常运行时，每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15min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消耗的电能是多少？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-10160" y="3424555"/>
                <a:ext cx="12202160" cy="2521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压缩机制冷时，空调的电功率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=2850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</a:rPr>
                  <a:t>，工作时间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=10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𝑚𝑖𝑛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=600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𝑠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压缩机制冷时，空调消耗的电能为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=2850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×600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𝑠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=1.71×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𝐽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压缩机不工作时，空调的电功率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=150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CN" altLang="en-US" sz="2000"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，工作时间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=5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𝑚𝑖𝑛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=300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𝑠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压缩机不工作时，空调消耗的电能为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=150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×300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𝑠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=4.5×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𝐽</m:t>
                    </m:r>
                  </m:oMath>
                </a14:m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空调正常运行时，每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15min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消耗的电能为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𝑊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𝑊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1.71×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𝐽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+4.5×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𝐽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=1.755×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𝐽</m:t>
                    </m:r>
                  </m:oMath>
                </a14:m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-10160" y="3424555"/>
                <a:ext cx="12202160" cy="252158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任意多边形 7"/>
          <p:cNvSpPr/>
          <p:nvPr>
            <p:custDataLst>
              <p:tags r:id="rId7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4445" y="768350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练习与应用</a:t>
            </a:r>
            <a:endParaRPr lang="en-US" altLang="zh-CN" sz="32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384300"/>
            <a:ext cx="12202160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5.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一台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“220V  800W”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的电炉，正常工作时电炉丝的电阻有多大？假如电路中的电压降低到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200V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，电炉丝的电阻不变，这时电炉实际的电功率有多大？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0" y="2458085"/>
                <a:ext cx="12192000" cy="3148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因为电炉是纯电阻电路，所以根据公式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𝑈𝐼</m:t>
                    </m:r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</a:rPr>
                  <a:t>和公式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𝐼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</a:rPr>
                  <a:t>，可得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</a:rPr>
                  <a:t>，即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𝑅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已知正常工作时电炉丝的电压为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𝑈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=220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𝑉</m:t>
                    </m:r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，电功率为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=800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𝑊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所以正常工作时电炉丝的电阻为：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𝑅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  <a:sym typeface="+mn-ea"/>
                              </a:rPr>
                              <m:t>𝑈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  <a:sym typeface="+mn-ea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𝑃</m:t>
                        </m:r>
                      </m:den>
                    </m:f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楷体" panose="02010609060101010101" charset="-122"/>
                                    <a:cs typeface="Cambria Math" panose="02040503050406030204" pitchFamily="18" charset="0"/>
                                    <a:sym typeface="+mn-ea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楷体" panose="02010609060101010101" charset="-122"/>
                                    <a:cs typeface="Cambria Math" panose="02040503050406030204" pitchFamily="18" charset="0"/>
                                    <a:sym typeface="+mn-ea"/>
                                  </a:rPr>
                                  <m:t>220</m:t>
                                </m:r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楷体" panose="02010609060101010101" charset="-122"/>
                                    <a:cs typeface="Cambria Math" panose="02040503050406030204" pitchFamily="18" charset="0"/>
                                    <a:sym typeface="+mn-ea"/>
                                  </a:rPr>
                                  <m:t>𝑉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  <a:sym typeface="+mn-ea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800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𝑊</m:t>
                        </m:r>
                      </m:den>
                    </m:f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=60.5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𝛺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假如电路中的电压降低到</a:t>
                </a:r>
                <a:r>
                  <a:rPr lang="en-US" altLang="zh-CN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200V</a:t>
                </a: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，即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𝑈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=200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𝑉</m:t>
                    </m:r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，电炉丝的电阻不变，即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𝑅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=60.5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𝛺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则电路的实际功率为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楷体" panose="02010609060101010101" charset="-122"/>
                                    <a:cs typeface="Cambria Math" panose="020405030504060302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楷体" panose="02010609060101010101" charset="-122"/>
                                    <a:cs typeface="Cambria Math" panose="02040503050406030204" pitchFamily="18" charset="0"/>
                                    <a:sym typeface="+mn-ea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楷体" panose="02010609060101010101" charset="-122"/>
                                    <a:cs typeface="Cambria Math" panose="02040503050406030204" pitchFamily="18" charset="0"/>
                                    <a:sym typeface="+mn-ea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  <a:sym typeface="+mn-ea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𝑅</m:t>
                        </m:r>
                      </m:den>
                    </m:f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楷体" panose="02010609060101010101" charset="-122"/>
                                    <a:cs typeface="Cambria Math" panose="02040503050406030204" pitchFamily="18" charset="0"/>
                                    <a:sym typeface="+mn-ea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楷体" panose="02010609060101010101" charset="-122"/>
                                    <a:cs typeface="Cambria Math" panose="02040503050406030204" pitchFamily="18" charset="0"/>
                                    <a:sym typeface="+mn-ea"/>
                                  </a:rPr>
                                  <m:t>200</m:t>
                                </m:r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楷体" panose="02010609060101010101" charset="-122"/>
                                    <a:cs typeface="Cambria Math" panose="02040503050406030204" pitchFamily="18" charset="0"/>
                                    <a:sym typeface="+mn-ea"/>
                                  </a:rPr>
                                  <m:t>𝑉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楷体" panose="02010609060101010101" charset="-122"/>
                                <a:cs typeface="Cambria Math" panose="02040503050406030204" pitchFamily="18" charset="0"/>
                                <a:sym typeface="+mn-ea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60.5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𝛺</m:t>
                        </m:r>
                      </m:den>
                    </m:f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≈661.16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𝑊</m:t>
                    </m:r>
                  </m:oMath>
                </a14:m>
                <a:endParaRPr lang="zh-CN" altLang="en-US" sz="200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0" y="2458085"/>
                <a:ext cx="12192000" cy="314833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任意多边形 7"/>
          <p:cNvSpPr/>
          <p:nvPr>
            <p:custDataLst>
              <p:tags r:id="rId7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4445" y="768350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练习与应用</a:t>
            </a:r>
            <a:endParaRPr lang="en-US" altLang="zh-CN" sz="32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384300"/>
            <a:ext cx="12202160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某次雷电的电流约为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×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</a:t>
            </a:r>
            <a:r>
              <a:rPr lang="en-US" altLang="zh-CN" sz="2400" baseline="30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，电压约为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</a:t>
            </a:r>
            <a:r>
              <a:rPr lang="en-US" altLang="zh-CN" sz="2400" baseline="30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6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V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，放电时间约为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0.001s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。这次雷电的电功率约为多少千瓦？释放了多少能量？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0" y="2458085"/>
                <a:ext cx="12202160" cy="2133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已知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𝑈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𝐼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则这次雷电的电功率约为：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𝑈𝐼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𝑉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×2×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𝐴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𝑘𝑊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雷电释放的能量与雷电的电流做的功在数值上相等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所以雷电释放的能量为：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𝑃𝑡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=2×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𝑊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×0.001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𝑠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𝐽</m:t>
                    </m:r>
                  </m:oMath>
                </a14:m>
                <a:endParaRPr lang="zh-CN" altLang="en-US" sz="200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0" y="2458085"/>
                <a:ext cx="12202160" cy="213360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任意多边形 7"/>
          <p:cNvSpPr/>
          <p:nvPr>
            <p:custDataLst>
              <p:tags r:id="rId7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722185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3364230" y="3368675"/>
            <a:ext cx="5463540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818890" y="1878330"/>
            <a:ext cx="45542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>
                <a:solidFill>
                  <a:srgbClr val="FF0000"/>
                </a:solidFill>
              </a:rPr>
              <a:t>谢</a:t>
            </a:r>
            <a:r>
              <a:rPr lang="en-US" altLang="zh-CN" sz="8800" b="1" dirty="0">
                <a:solidFill>
                  <a:srgbClr val="FF0000"/>
                </a:solidFill>
              </a:rPr>
              <a:t> </a:t>
            </a:r>
            <a:r>
              <a:rPr lang="zh-CN" altLang="en-US" sz="8800" b="1" dirty="0">
                <a:solidFill>
                  <a:srgbClr val="FF0000"/>
                </a:solidFill>
              </a:rPr>
              <a:t>谢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722185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55040" y="-32385"/>
            <a:ext cx="4554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600" b="1">
                <a:solidFill>
                  <a:schemeClr val="bg1"/>
                </a:solidFill>
              </a:rPr>
              <a:t>重、难点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845820" y="2280920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教学重点：</a:t>
            </a:r>
            <a:r>
              <a:rPr lang="zh-CN" sz="2000">
                <a:solidFill>
                  <a:schemeClr val="tx1"/>
                </a:solidFill>
              </a:rPr>
              <a:t>电功率的理解和计算；用电器的额定功率和实际功率的理解和计算。</a:t>
            </a: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845820" y="3415665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教学难点：</a:t>
            </a:r>
            <a:r>
              <a:rPr lang="zh-CN" sz="2000">
                <a:solidFill>
                  <a:schemeClr val="tx1"/>
                </a:solidFill>
              </a:rPr>
              <a:t>用电器的实际功率的理解和计算。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341485" y="432435"/>
            <a:ext cx="2850515" cy="5883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5720" y="1410970"/>
            <a:ext cx="1704975" cy="704850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6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45720" y="2115820"/>
            <a:ext cx="9295130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电风扇利用扇叶的转动吹出了风，扇叶转动的机械能是通过电动机从电能转化而来的。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把电风扇调到不同挡位，吹出的风有什么不同？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电流通过电动机做功的快慢有什么不同？</a:t>
            </a:r>
            <a:endParaRPr lang="en-US" altLang="zh-CN" sz="2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158558" y="4224655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电风扇挡位越高，风力越大、风速越快，表明</a:t>
            </a:r>
            <a:r>
              <a:rPr lang="zh-CN" altLang="en-US" sz="2000" b="1">
                <a:solidFill>
                  <a:srgbClr val="C00000"/>
                </a:solidFill>
              </a:rPr>
              <a:t>在相同的时间内消耗的电能越多</a:t>
            </a:r>
            <a:r>
              <a:rPr lang="zh-CN" altLang="en-US" sz="2000"/>
              <a:t>。</a:t>
            </a: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158558" y="494665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电风扇挡位越高，风力越大、风速越快，表明</a:t>
            </a:r>
            <a:r>
              <a:rPr lang="zh-CN" altLang="en-US" sz="2000" b="1">
                <a:solidFill>
                  <a:srgbClr val="C00000"/>
                </a:solidFill>
              </a:rPr>
              <a:t>在相同的时间内电流做功越多</a:t>
            </a:r>
            <a:r>
              <a:rPr lang="zh-CN" altLang="en-US" sz="2000"/>
              <a:t>。</a:t>
            </a: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1158558" y="5668645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电风扇挡位越高，风力越大、风速越快，表明</a:t>
            </a:r>
            <a:r>
              <a:rPr lang="zh-CN" altLang="en-US" sz="2000" b="1">
                <a:solidFill>
                  <a:srgbClr val="C00000"/>
                </a:solidFill>
              </a:rPr>
              <a:t>电流做功越快</a:t>
            </a:r>
            <a:r>
              <a:rPr lang="zh-CN" altLang="en-US" sz="2000"/>
              <a:t>。</a:t>
            </a:r>
          </a:p>
        </p:txBody>
      </p:sp>
      <p:cxnSp>
        <p:nvCxnSpPr>
          <p:cNvPr id="16" name="直接箭头连接符 15"/>
          <p:cNvCxnSpPr>
            <a:stCxn id="9" idx="2"/>
            <a:endCxn id="14" idx="0"/>
          </p:cNvCxnSpPr>
          <p:nvPr>
            <p:custDataLst>
              <p:tags r:id="rId12"/>
            </p:custDataLst>
          </p:nvPr>
        </p:nvCxnSpPr>
        <p:spPr>
          <a:xfrm flipH="1">
            <a:off x="6096000" y="4623435"/>
            <a:ext cx="0" cy="323215"/>
          </a:xfrm>
          <a:prstGeom prst="straightConnector1">
            <a:avLst/>
          </a:prstGeom>
          <a:ln w="44450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4" idx="2"/>
            <a:endCxn id="15" idx="0"/>
          </p:cNvCxnSpPr>
          <p:nvPr>
            <p:custDataLst>
              <p:tags r:id="rId13"/>
            </p:custDataLst>
          </p:nvPr>
        </p:nvCxnSpPr>
        <p:spPr>
          <a:xfrm flipH="1">
            <a:off x="6096000" y="5345430"/>
            <a:ext cx="0" cy="323215"/>
          </a:xfrm>
          <a:prstGeom prst="straightConnector1">
            <a:avLst/>
          </a:prstGeom>
          <a:ln w="44450" cmpd="sng">
            <a:solidFill>
              <a:srgbClr val="C00000"/>
            </a:solidFill>
            <a:prstDash val="solid"/>
            <a:tailEnd type="triangle" w="lg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0008" y="1258570"/>
            <a:ext cx="12071985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探究电流做功的快慢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）做一做：在家庭电路中，分别让一盏电灯、一台电吹风机单独工作；观察记录电能表转盘在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5min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内转动的圈数。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电功率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53" r="1459"/>
          <a:stretch>
            <a:fillRect/>
          </a:stretch>
        </p:blipFill>
        <p:spPr>
          <a:xfrm>
            <a:off x="5050600" y="2972457"/>
            <a:ext cx="2065655" cy="2412000"/>
          </a:xfrm>
          <a:prstGeom prst="rect">
            <a:avLst/>
          </a:prstGeom>
        </p:spPr>
      </p:pic>
      <p:sp>
        <p:nvSpPr>
          <p:cNvPr id="25" name="下箭头 11"/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 rot="5400000" flipH="1" flipV="1">
            <a:off x="7430887" y="3841804"/>
            <a:ext cx="236378" cy="655735"/>
          </a:xfrm>
          <a:prstGeom prst="downArrow">
            <a:avLst>
              <a:gd name="adj1" fmla="val 50000"/>
              <a:gd name="adj2" fmla="val 85239"/>
            </a:avLst>
          </a:prstGeom>
          <a:gradFill>
            <a:gsLst>
              <a:gs pos="0">
                <a:srgbClr val="0070C0">
                  <a:shade val="30000"/>
                  <a:satMod val="115000"/>
                </a:srgbClr>
              </a:gs>
              <a:gs pos="44000">
                <a:srgbClr val="0070C0">
                  <a:shade val="67500"/>
                  <a:satMod val="115000"/>
                </a:srgbClr>
              </a:gs>
              <a:gs pos="100000">
                <a:srgbClr val="00B0F0"/>
              </a:gs>
            </a:gsLst>
            <a:lin ang="3000000" scaled="0"/>
          </a:gra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6" name="下箭头 11"/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 rot="16200000" flipH="1" flipV="1">
            <a:off x="4499744" y="3841807"/>
            <a:ext cx="236380" cy="655733"/>
          </a:xfrm>
          <a:prstGeom prst="downArrow">
            <a:avLst>
              <a:gd name="adj1" fmla="val 50000"/>
              <a:gd name="adj2" fmla="val 85239"/>
            </a:avLst>
          </a:prstGeom>
          <a:solidFill>
            <a:srgbClr val="7030A0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rcRect l="37777" t="42161" r="40630" b="23872"/>
          <a:stretch>
            <a:fillRect/>
          </a:stretch>
        </p:blipFill>
        <p:spPr>
          <a:xfrm>
            <a:off x="7981760" y="2973070"/>
            <a:ext cx="2726690" cy="2412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rcRect l="34612" t="41788" r="40630" b="21684"/>
          <a:stretch>
            <a:fillRect/>
          </a:stretch>
        </p:blipFill>
        <p:spPr>
          <a:xfrm>
            <a:off x="1473200" y="2963545"/>
            <a:ext cx="2711895" cy="2412000"/>
          </a:xfrm>
          <a:prstGeom prst="rect">
            <a:avLst/>
          </a:prstGeom>
        </p:spPr>
      </p:pic>
      <p:pic>
        <p:nvPicPr>
          <p:cNvPr id="3" name="铝盘转动快慢">
            <a:hlinkClick r:id="" action="ppaction://media"/>
          </p:cNvPr>
          <p:cNvPicPr>
            <a:picLocks noChangeAspect="1"/>
          </p:cNvPicPr>
          <p:nvPr>
            <a:videoFile r:link="rId14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32047" y="0"/>
            <a:ext cx="959953" cy="540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95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0008" y="1258570"/>
            <a:ext cx="12071985" cy="3928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探究电流做功的快慢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）做一做：在家庭电路中，分别让一盏电灯、一台电吹风机单独工作；观察记录电能表转盘在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5min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内转动的圈数。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）实验现象：在相同时间内铝盘转过的圈数不同。在使用电吹风时，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5min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内转动的圈数较多。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）实验分析：在相同时间内，电能表铝盘转动的圈数多，说明接入的用电器消耗的电能多，把电能转化成其他形式的能转化得快，即电流做功更快。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）探究归纳：电流做功是有快慢之分的。</a:t>
            </a:r>
            <a:endParaRPr lang="en-US" altLang="zh-CN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电功率</a:t>
            </a: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3963353" y="5220970"/>
          <a:ext cx="4265295" cy="1143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1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1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1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圈数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时长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电灯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4</a:t>
                      </a:r>
                      <a:r>
                        <a:rPr lang="zh-CN" altLang="en-US"/>
                        <a:t>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5</a:t>
                      </a:r>
                      <a:r>
                        <a:rPr lang="zh-CN" altLang="en-US"/>
                        <a:t>分钟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电吹风机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81</a:t>
                      </a:r>
                      <a:r>
                        <a:rPr lang="zh-CN" altLang="en-US"/>
                        <a:t>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5</a:t>
                      </a:r>
                      <a:r>
                        <a:rPr lang="zh-CN" altLang="en-US"/>
                        <a:t>分钟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0008" y="1258570"/>
            <a:ext cx="12071985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电功率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）物理意义：在物理学中用</a:t>
            </a: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电功率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</a:t>
            </a: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电流做功的快慢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）表示：电功率用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）定义：电功率等于电功与完成这些电功所用的时间之比。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）公式：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电功率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073846" y="3256534"/>
                <a:ext cx="2105025" cy="8737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电功率=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电功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时间</m:t>
                          </m:r>
                        </m:den>
                      </m:f>
                    </m:oMath>
                  </m:oMathPara>
                </a14:m>
                <a:endParaRPr lang="zh-CN" altLang="en-US" sz="24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2073846" y="3256534"/>
                <a:ext cx="2105025" cy="873760"/>
              </a:xfrm>
              <a:prstGeom prst="rect">
                <a:avLst/>
              </a:prstGeom>
              <a:blipFill rotWithShape="1">
                <a:blip r:embed="rId22"/>
                <a:stretch>
                  <a:fillRect l="-27" t="-29" r="27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9102090" y="2843530"/>
            <a:ext cx="1606550" cy="4178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00000"/>
                </a:solidFill>
              </a:rPr>
              <a:t>比值定义法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074856" y="4437634"/>
                <a:ext cx="1083310" cy="7759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5074856" y="4437634"/>
                <a:ext cx="1083310" cy="775970"/>
              </a:xfrm>
              <a:prstGeom prst="rect">
                <a:avLst/>
              </a:prstGeom>
              <a:blipFill rotWithShape="1">
                <a:blip r:embed="rId24"/>
                <a:stretch>
                  <a:fillRect l="-53" t="-33" r="53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 12"/>
          <p:cNvSpPr/>
          <p:nvPr>
            <p:custDataLst>
              <p:tags r:id="rId11"/>
            </p:custDataLst>
          </p:nvPr>
        </p:nvSpPr>
        <p:spPr>
          <a:xfrm>
            <a:off x="630555" y="4559300"/>
            <a:ext cx="3759835" cy="53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电功率，单位：瓦特，符号：</a:t>
            </a:r>
            <a:r>
              <a:rPr lang="en-US" altLang="zh-CN">
                <a:solidFill>
                  <a:schemeClr val="tx1"/>
                </a:solidFill>
              </a:rPr>
              <a:t>W</a:t>
            </a:r>
          </a:p>
        </p:txBody>
      </p:sp>
      <p:cxnSp>
        <p:nvCxnSpPr>
          <p:cNvPr id="14" name="直接箭头连接符 13"/>
          <p:cNvCxnSpPr>
            <a:stCxn id="12" idx="1"/>
            <a:endCxn id="13" idx="3"/>
          </p:cNvCxnSpPr>
          <p:nvPr>
            <p:custDataLst>
              <p:tags r:id="rId12"/>
            </p:custDataLst>
          </p:nvPr>
        </p:nvCxnSpPr>
        <p:spPr>
          <a:xfrm flipH="1">
            <a:off x="4390390" y="4825365"/>
            <a:ext cx="684530" cy="0"/>
          </a:xfrm>
          <a:prstGeom prst="straightConnector1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>
            <p:custDataLst>
              <p:tags r:id="rId13"/>
            </p:custDataLst>
          </p:nvPr>
        </p:nvSpPr>
        <p:spPr>
          <a:xfrm>
            <a:off x="6995160" y="4307840"/>
            <a:ext cx="3759835" cy="53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电功，单位：焦耳，符号：</a:t>
            </a:r>
            <a:r>
              <a:rPr lang="en-US" altLang="zh-CN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16" name="直接箭头连接符 15"/>
          <p:cNvCxnSpPr>
            <a:endCxn id="15" idx="1"/>
          </p:cNvCxnSpPr>
          <p:nvPr>
            <p:custDataLst>
              <p:tags r:id="rId14"/>
            </p:custDataLst>
          </p:nvPr>
        </p:nvCxnSpPr>
        <p:spPr>
          <a:xfrm flipV="1">
            <a:off x="6046470" y="4573905"/>
            <a:ext cx="948690" cy="84455"/>
          </a:xfrm>
          <a:prstGeom prst="straightConnector1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>
            <p:custDataLst>
              <p:tags r:id="rId15"/>
            </p:custDataLst>
          </p:nvPr>
        </p:nvSpPr>
        <p:spPr>
          <a:xfrm>
            <a:off x="6995160" y="4895850"/>
            <a:ext cx="3759835" cy="53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时间，单位：秒，符号：</a:t>
            </a:r>
            <a:r>
              <a:rPr lang="en-US" altLang="zh-CN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8" name="直接箭头连接符 17"/>
          <p:cNvCxnSpPr>
            <a:endCxn id="17" idx="1"/>
          </p:cNvCxnSpPr>
          <p:nvPr>
            <p:custDataLst>
              <p:tags r:id="rId16"/>
            </p:custDataLst>
          </p:nvPr>
        </p:nvCxnSpPr>
        <p:spPr>
          <a:xfrm>
            <a:off x="6029325" y="5048885"/>
            <a:ext cx="965835" cy="113030"/>
          </a:xfrm>
          <a:prstGeom prst="straightConnector1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3949001" y="5570157"/>
                <a:ext cx="139319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𝑾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3949001" y="5570157"/>
                <a:ext cx="1393190" cy="460375"/>
              </a:xfrm>
              <a:prstGeom prst="rect">
                <a:avLst/>
              </a:prstGeom>
              <a:blipFill rotWithShape="1">
                <a:blip r:embed="rId26"/>
                <a:stretch>
                  <a:fillRect l="-41" t="-124" r="41" b="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5872416" y="5413629"/>
                <a:ext cx="1017270" cy="7747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𝒕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𝑷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5872416" y="5413629"/>
                <a:ext cx="1017270" cy="774700"/>
              </a:xfrm>
              <a:prstGeom prst="rect">
                <a:avLst/>
              </a:prstGeom>
              <a:blipFill rotWithShape="1">
                <a:blip r:embed="rId29"/>
                <a:stretch>
                  <a:fillRect l="-56" t="-33" r="56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/>
      <p:bldP spid="13" grpId="0" animBg="1"/>
      <p:bldP spid="15" grpId="0" animBg="1"/>
      <p:bldP spid="17" grpId="0" animBg="1"/>
      <p:bldP spid="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0008" y="1258570"/>
            <a:ext cx="12071985" cy="536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电功率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）物理意义：在物理学中用</a:t>
            </a: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电功率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</a:t>
            </a: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电流做功的快慢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）表示：电功率用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）定义：电功率等于电功与完成这些电功所用的时间之比。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）公式：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5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）单位：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瓦特（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W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）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千瓦（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kW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）、毫瓦（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mW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）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1kW=10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W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、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1W=10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mW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电功率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073846" y="3256534"/>
                <a:ext cx="2105025" cy="8737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电功率=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电功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时间</m:t>
                          </m:r>
                        </m:den>
                      </m:f>
                    </m:oMath>
                  </m:oMathPara>
                </a14:m>
                <a:endParaRPr lang="zh-CN" altLang="en-US" sz="24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2073846" y="3256534"/>
                <a:ext cx="2105025" cy="873760"/>
              </a:xfrm>
              <a:prstGeom prst="rect">
                <a:avLst/>
              </a:prstGeom>
              <a:blipFill rotWithShape="1">
                <a:blip r:embed="rId22"/>
                <a:stretch>
                  <a:fillRect l="-27" t="-29" r="27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9102090" y="2843530"/>
            <a:ext cx="1606550" cy="4178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00000"/>
                </a:solidFill>
              </a:rPr>
              <a:t>比值定义法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074856" y="4437634"/>
                <a:ext cx="1083310" cy="7759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5074856" y="4437634"/>
                <a:ext cx="1083310" cy="775970"/>
              </a:xfrm>
              <a:prstGeom prst="rect">
                <a:avLst/>
              </a:prstGeom>
              <a:blipFill rotWithShape="1">
                <a:blip r:embed="rId24"/>
                <a:stretch>
                  <a:fillRect l="-53" t="-33" r="53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 12"/>
          <p:cNvSpPr/>
          <p:nvPr>
            <p:custDataLst>
              <p:tags r:id="rId11"/>
            </p:custDataLst>
          </p:nvPr>
        </p:nvSpPr>
        <p:spPr>
          <a:xfrm>
            <a:off x="630555" y="4559300"/>
            <a:ext cx="3759835" cy="53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电功率，单位：瓦特，符号：</a:t>
            </a:r>
            <a:r>
              <a:rPr lang="en-US" altLang="zh-CN">
                <a:solidFill>
                  <a:schemeClr val="tx1"/>
                </a:solidFill>
              </a:rPr>
              <a:t>W</a:t>
            </a:r>
          </a:p>
        </p:txBody>
      </p:sp>
      <p:cxnSp>
        <p:nvCxnSpPr>
          <p:cNvPr id="14" name="直接箭头连接符 13"/>
          <p:cNvCxnSpPr>
            <a:stCxn id="12" idx="1"/>
            <a:endCxn id="13" idx="3"/>
          </p:cNvCxnSpPr>
          <p:nvPr>
            <p:custDataLst>
              <p:tags r:id="rId12"/>
            </p:custDataLst>
          </p:nvPr>
        </p:nvCxnSpPr>
        <p:spPr>
          <a:xfrm flipH="1">
            <a:off x="4390390" y="4825365"/>
            <a:ext cx="684530" cy="0"/>
          </a:xfrm>
          <a:prstGeom prst="straightConnector1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>
            <p:custDataLst>
              <p:tags r:id="rId13"/>
            </p:custDataLst>
          </p:nvPr>
        </p:nvSpPr>
        <p:spPr>
          <a:xfrm>
            <a:off x="6995160" y="4307840"/>
            <a:ext cx="3759835" cy="53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电功，单位：焦耳，符号：</a:t>
            </a:r>
            <a:r>
              <a:rPr lang="en-US" altLang="zh-CN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16" name="直接箭头连接符 15"/>
          <p:cNvCxnSpPr>
            <a:endCxn id="15" idx="1"/>
          </p:cNvCxnSpPr>
          <p:nvPr>
            <p:custDataLst>
              <p:tags r:id="rId14"/>
            </p:custDataLst>
          </p:nvPr>
        </p:nvCxnSpPr>
        <p:spPr>
          <a:xfrm flipV="1">
            <a:off x="6046470" y="4573905"/>
            <a:ext cx="948690" cy="84455"/>
          </a:xfrm>
          <a:prstGeom prst="straightConnector1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>
            <p:custDataLst>
              <p:tags r:id="rId15"/>
            </p:custDataLst>
          </p:nvPr>
        </p:nvSpPr>
        <p:spPr>
          <a:xfrm>
            <a:off x="6995160" y="4895850"/>
            <a:ext cx="3759835" cy="53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时间，单位：秒，符号：</a:t>
            </a:r>
            <a:r>
              <a:rPr lang="en-US" altLang="zh-CN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8" name="直接箭头连接符 17"/>
          <p:cNvCxnSpPr>
            <a:endCxn id="17" idx="1"/>
          </p:cNvCxnSpPr>
          <p:nvPr>
            <p:custDataLst>
              <p:tags r:id="rId16"/>
            </p:custDataLst>
          </p:nvPr>
        </p:nvCxnSpPr>
        <p:spPr>
          <a:xfrm>
            <a:off x="6029325" y="5048885"/>
            <a:ext cx="965835" cy="113030"/>
          </a:xfrm>
          <a:prstGeom prst="straightConnector1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3949001" y="5570157"/>
                <a:ext cx="139319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𝑾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3949001" y="5570157"/>
                <a:ext cx="1393190" cy="460375"/>
              </a:xfrm>
              <a:prstGeom prst="rect">
                <a:avLst/>
              </a:prstGeom>
              <a:blipFill rotWithShape="1">
                <a:blip r:embed="rId26"/>
                <a:stretch>
                  <a:fillRect l="-41" t="-124" r="41" b="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5872416" y="5413629"/>
                <a:ext cx="1017270" cy="7747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𝒕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𝑷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5872416" y="5413629"/>
                <a:ext cx="1017270" cy="774700"/>
              </a:xfrm>
              <a:prstGeom prst="rect">
                <a:avLst/>
              </a:prstGeom>
              <a:blipFill rotWithShape="1">
                <a:blip r:embed="rId29"/>
                <a:stretch>
                  <a:fillRect l="-56" t="-33" r="56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2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60008" y="1258570"/>
            <a:ext cx="12071985" cy="536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电功率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）物理意义：在物理学中用</a:t>
            </a: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电功率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</a:t>
            </a:r>
            <a:r>
              <a:rPr 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电流做功的快慢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）表示：电功率用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表示。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）定义：电功率等于电功与完成这些电功所用的时间之比。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）公式：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）单位：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瓦特（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千瓦（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kW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）、毫瓦（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mW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1kW=10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40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1W=10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mW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>
                <a:latin typeface="微软雅黑" panose="020B0503020204020204" charset="-122"/>
                <a:ea typeface="微软雅黑"/>
              </a:rPr>
              <a:t>电功率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073846" y="3256534"/>
                <a:ext cx="2105025" cy="8737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电功率=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电功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时间</m:t>
                          </m:r>
                        </m:den>
                      </m:f>
                    </m:oMath>
                  </m:oMathPara>
                </a14:m>
                <a:endParaRPr lang="zh-CN" altLang="en-US" sz="24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2073846" y="3256534"/>
                <a:ext cx="2105025" cy="873760"/>
              </a:xfrm>
              <a:prstGeom prst="rect">
                <a:avLst/>
              </a:prstGeom>
              <a:blipFill rotWithShape="1">
                <a:blip r:embed="rId28"/>
                <a:stretch>
                  <a:fillRect l="-27" t="-29" r="27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9102090" y="2843530"/>
            <a:ext cx="1606550" cy="4178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C00000"/>
                </a:solidFill>
              </a:rPr>
              <a:t>比值定义法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074856" y="4437634"/>
                <a:ext cx="1083310" cy="7759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5074856" y="4437634"/>
                <a:ext cx="1083310" cy="775970"/>
              </a:xfrm>
              <a:prstGeom prst="rect">
                <a:avLst/>
              </a:prstGeom>
              <a:blipFill rotWithShape="1">
                <a:blip r:embed="rId30"/>
                <a:stretch>
                  <a:fillRect l="-53" t="-33" r="53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 12"/>
          <p:cNvSpPr/>
          <p:nvPr>
            <p:custDataLst>
              <p:tags r:id="rId11"/>
            </p:custDataLst>
          </p:nvPr>
        </p:nvSpPr>
        <p:spPr>
          <a:xfrm>
            <a:off x="630555" y="4559300"/>
            <a:ext cx="3759835" cy="53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电功率，单位：瓦特，符号：</a:t>
            </a:r>
            <a:r>
              <a:rPr lang="en-US" altLang="zh-CN">
                <a:solidFill>
                  <a:schemeClr val="tx1"/>
                </a:solidFill>
              </a:rPr>
              <a:t>W</a:t>
            </a:r>
          </a:p>
        </p:txBody>
      </p:sp>
      <p:cxnSp>
        <p:nvCxnSpPr>
          <p:cNvPr id="14" name="直接箭头连接符 13"/>
          <p:cNvCxnSpPr>
            <a:stCxn id="12" idx="1"/>
            <a:endCxn id="13" idx="3"/>
          </p:cNvCxnSpPr>
          <p:nvPr>
            <p:custDataLst>
              <p:tags r:id="rId12"/>
            </p:custDataLst>
          </p:nvPr>
        </p:nvCxnSpPr>
        <p:spPr>
          <a:xfrm flipH="1">
            <a:off x="4390390" y="4825365"/>
            <a:ext cx="684530" cy="0"/>
          </a:xfrm>
          <a:prstGeom prst="straightConnector1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>
            <p:custDataLst>
              <p:tags r:id="rId13"/>
            </p:custDataLst>
          </p:nvPr>
        </p:nvSpPr>
        <p:spPr>
          <a:xfrm>
            <a:off x="6995160" y="4307840"/>
            <a:ext cx="3759835" cy="53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电功，单位：焦耳，符号：</a:t>
            </a:r>
            <a:r>
              <a:rPr lang="en-US" altLang="zh-CN">
                <a:solidFill>
                  <a:schemeClr val="tx1"/>
                </a:solidFill>
              </a:rPr>
              <a:t>J</a:t>
            </a:r>
          </a:p>
        </p:txBody>
      </p:sp>
      <p:cxnSp>
        <p:nvCxnSpPr>
          <p:cNvPr id="16" name="直接箭头连接符 15"/>
          <p:cNvCxnSpPr>
            <a:endCxn id="15" idx="1"/>
          </p:cNvCxnSpPr>
          <p:nvPr>
            <p:custDataLst>
              <p:tags r:id="rId14"/>
            </p:custDataLst>
          </p:nvPr>
        </p:nvCxnSpPr>
        <p:spPr>
          <a:xfrm flipV="1">
            <a:off x="6046470" y="4573905"/>
            <a:ext cx="948690" cy="84455"/>
          </a:xfrm>
          <a:prstGeom prst="straightConnector1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>
            <p:custDataLst>
              <p:tags r:id="rId15"/>
            </p:custDataLst>
          </p:nvPr>
        </p:nvSpPr>
        <p:spPr>
          <a:xfrm>
            <a:off x="6995160" y="4895850"/>
            <a:ext cx="3759835" cy="532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时间，单位：秒，符号：</a:t>
            </a:r>
            <a:r>
              <a:rPr lang="en-US" altLang="zh-CN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8" name="直接箭头连接符 17"/>
          <p:cNvCxnSpPr>
            <a:endCxn id="17" idx="1"/>
          </p:cNvCxnSpPr>
          <p:nvPr>
            <p:custDataLst>
              <p:tags r:id="rId16"/>
            </p:custDataLst>
          </p:nvPr>
        </p:nvCxnSpPr>
        <p:spPr>
          <a:xfrm>
            <a:off x="6029325" y="5048885"/>
            <a:ext cx="965835" cy="113030"/>
          </a:xfrm>
          <a:prstGeom prst="straightConnector1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>
            <p:custDataLst>
              <p:tags r:id="rId17"/>
            </p:custDataLst>
          </p:nvPr>
        </p:nvSpPr>
        <p:spPr>
          <a:xfrm>
            <a:off x="6995160" y="3719830"/>
            <a:ext cx="1160780" cy="5321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kW·h</a:t>
            </a:r>
          </a:p>
        </p:txBody>
      </p:sp>
      <p:cxnSp>
        <p:nvCxnSpPr>
          <p:cNvPr id="20" name="直接箭头连接符 19"/>
          <p:cNvCxnSpPr>
            <a:endCxn id="19" idx="1"/>
          </p:cNvCxnSpPr>
          <p:nvPr>
            <p:custDataLst>
              <p:tags r:id="rId18"/>
            </p:custDataLst>
          </p:nvPr>
        </p:nvCxnSpPr>
        <p:spPr>
          <a:xfrm flipV="1">
            <a:off x="6082665" y="3985895"/>
            <a:ext cx="912495" cy="636270"/>
          </a:xfrm>
          <a:prstGeom prst="straightConnector1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>
            <p:custDataLst>
              <p:tags r:id="rId19"/>
            </p:custDataLst>
          </p:nvPr>
        </p:nvSpPr>
        <p:spPr>
          <a:xfrm>
            <a:off x="6995160" y="5483860"/>
            <a:ext cx="1160780" cy="5321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2" name="直接箭头连接符 21"/>
          <p:cNvCxnSpPr>
            <a:endCxn id="21" idx="1"/>
          </p:cNvCxnSpPr>
          <p:nvPr>
            <p:custDataLst>
              <p:tags r:id="rId20"/>
            </p:custDataLst>
          </p:nvPr>
        </p:nvCxnSpPr>
        <p:spPr>
          <a:xfrm>
            <a:off x="6042025" y="5102225"/>
            <a:ext cx="953135" cy="647700"/>
          </a:xfrm>
          <a:prstGeom prst="straightConnector1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圆角矩形 22"/>
          <p:cNvSpPr/>
          <p:nvPr>
            <p:custDataLst>
              <p:tags r:id="rId21"/>
            </p:custDataLst>
          </p:nvPr>
        </p:nvSpPr>
        <p:spPr>
          <a:xfrm>
            <a:off x="3229610" y="5217795"/>
            <a:ext cx="1160780" cy="5321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kW</a:t>
            </a:r>
          </a:p>
        </p:txBody>
      </p:sp>
      <p:cxnSp>
        <p:nvCxnSpPr>
          <p:cNvPr id="24" name="直接箭头连接符 23"/>
          <p:cNvCxnSpPr>
            <a:stCxn id="12" idx="1"/>
            <a:endCxn id="23" idx="3"/>
          </p:cNvCxnSpPr>
          <p:nvPr>
            <p:custDataLst>
              <p:tags r:id="rId22"/>
            </p:custDataLst>
          </p:nvPr>
        </p:nvCxnSpPr>
        <p:spPr>
          <a:xfrm flipH="1">
            <a:off x="4390390" y="4825365"/>
            <a:ext cx="684530" cy="658495"/>
          </a:xfrm>
          <a:prstGeom prst="straightConnector1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3937571" y="6015292"/>
                <a:ext cx="139319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𝑾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𝑷𝒕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3937571" y="6015292"/>
                <a:ext cx="1393190" cy="460375"/>
              </a:xfrm>
              <a:prstGeom prst="rect">
                <a:avLst/>
              </a:prstGeom>
              <a:blipFill rotWithShape="1">
                <a:blip r:embed="rId32"/>
                <a:stretch>
                  <a:fillRect l="-41" t="-124" r="41" b="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5872416" y="5858129"/>
                <a:ext cx="1017270" cy="7747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𝒕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𝑷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5872416" y="5858129"/>
                <a:ext cx="1017270" cy="774700"/>
              </a:xfrm>
              <a:prstGeom prst="rect">
                <a:avLst/>
              </a:prstGeom>
              <a:blipFill rotWithShape="1">
                <a:blip r:embed="rId35"/>
                <a:stretch>
                  <a:fillRect l="-56" t="-33" r="56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TY1YTBmNmNkN2QzNTc4NDk5MzhkNmJiNmZhMzE4OWYifQ=="/>
  <p:tag name="RESOURCE_RECORD_KEY" val="{&quot;10&quot;:[21563686,21568878],&quot;13&quot;:[4364974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  <p:tag name="KSO_WM_UNIT_PLACING_PICTURE_USER_VIEWPORT" val="{&quot;height&quot;:11520,&quot;width&quot;:20490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  <p:tag name="KSO_WM_MEDIACOVER_FLAG" val="1"/>
  <p:tag name="KSO_WM_UNIT_MEDIACOVER_BTN_STATE" val="1"/>
  <p:tag name="KSO_WM_UNIT_MEDIACOVER_BTNRECT" val="0*0*0*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79.xml><?xml version="1.0" encoding="utf-8"?>
<p:tagLst xmlns:p="http://schemas.openxmlformats.org/presentationml/2006/main">
  <p:tag name="AS_UNIQUEID" val="325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182.xml><?xml version="1.0" encoding="utf-8"?>
<p:tagLst xmlns:p="http://schemas.openxmlformats.org/presentationml/2006/main">
  <p:tag name="AS_UNIQUEID" val="326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p="http://schemas.openxmlformats.org/presentationml/2006/main">
  <p:tag name="AS_UNIQUEID" val="327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192.xml><?xml version="1.0" encoding="utf-8"?>
<p:tagLst xmlns:p="http://schemas.openxmlformats.org/presentationml/2006/main">
  <p:tag name="AS_UNIQUEID" val="327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206.xml><?xml version="1.0" encoding="utf-8"?>
<p:tagLst xmlns:p="http://schemas.openxmlformats.org/presentationml/2006/main">
  <p:tag name="AS_UNIQUEID" val="328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209.xml><?xml version="1.0" encoding="utf-8"?>
<p:tagLst xmlns:p="http://schemas.openxmlformats.org/presentationml/2006/main">
  <p:tag name="AS_UNIQUEID" val="32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217.xml><?xml version="1.0" encoding="utf-8"?>
<p:tagLst xmlns:p="http://schemas.openxmlformats.org/presentationml/2006/main">
  <p:tag name="AS_UNIQUEID" val="329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219.xml><?xml version="1.0" encoding="utf-8"?>
<p:tagLst xmlns:p="http://schemas.openxmlformats.org/presentationml/2006/main">
  <p:tag name="AS_UNIQUEID" val="329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233.xml><?xml version="1.0" encoding="utf-8"?>
<p:tagLst xmlns:p="http://schemas.openxmlformats.org/presentationml/2006/main">
  <p:tag name="AS_UNIQUEID" val="331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236.xml><?xml version="1.0" encoding="utf-8"?>
<p:tagLst xmlns:p="http://schemas.openxmlformats.org/presentationml/2006/main">
  <p:tag name="AS_UNIQUEID" val="331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p="http://schemas.openxmlformats.org/presentationml/2006/main">
  <p:tag name="AS_UNIQUEID" val="332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252.xml><?xml version="1.0" encoding="utf-8"?>
<p:tagLst xmlns:p="http://schemas.openxmlformats.org/presentationml/2006/main">
  <p:tag name="AS_UNIQUEID" val="333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266.xml><?xml version="1.0" encoding="utf-8"?>
<p:tagLst xmlns:p="http://schemas.openxmlformats.org/presentationml/2006/main">
  <p:tag name="AS_UNIQUEID" val="334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269.xml><?xml version="1.0" encoding="utf-8"?>
<p:tagLst xmlns:p="http://schemas.openxmlformats.org/presentationml/2006/main">
  <p:tag name="AS_UNIQUEID" val="334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271.xml><?xml version="1.0" encoding="utf-8"?>
<p:tagLst xmlns:p="http://schemas.openxmlformats.org/presentationml/2006/main">
  <p:tag name="AS_UNIQUEID" val="334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273.xml><?xml version="1.0" encoding="utf-8"?>
<p:tagLst xmlns:p="http://schemas.openxmlformats.org/presentationml/2006/main">
  <p:tag name="AS_UNIQUEID" val="335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276.xml><?xml version="1.0" encoding="utf-8"?>
<p:tagLst xmlns:p="http://schemas.openxmlformats.org/presentationml/2006/main">
  <p:tag name="AS_UNIQUEID" val="335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278.xml><?xml version="1.0" encoding="utf-8"?>
<p:tagLst xmlns:p="http://schemas.openxmlformats.org/presentationml/2006/main">
  <p:tag name="AS_UNIQUEID" val="335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  <p:tag name="KSO_WM_MEDIACOVER_FLAG" val="1"/>
  <p:tag name="KSO_WM_UNIT_MEDIACOVER_BTN_STATE" val="1"/>
  <p:tag name="KSO_WM_UNIT_MEDIACOVER_BTNRECT" val="0*0*0*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2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9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8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  <p:tag name="KSO_WM_BEAUTIFY_FLAG" val=""/>
</p:tagLst>
</file>

<file path=ppt/tags/tag387.xml><?xml version="1.0" encoding="utf-8"?>
<p:tagLst xmlns:p="http://schemas.openxmlformats.org/presentationml/2006/main">
  <p:tag name="AS_UNIQUEID" val="345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403.xml><?xml version="1.0" encoding="utf-8"?>
<p:tagLst xmlns:p="http://schemas.openxmlformats.org/presentationml/2006/main">
  <p:tag name="AS_UNIQUEID" val="347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414.xml><?xml version="1.0" encoding="utf-8"?>
<p:tagLst xmlns:p="http://schemas.openxmlformats.org/presentationml/2006/main">
  <p:tag name="AS_UNIQUEID" val="247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2.xml><?xml version="1.0" encoding="utf-8"?>
<p:tagLst xmlns:p="http://schemas.openxmlformats.org/presentationml/2006/main">
  <p:tag name="AS_UNIQUEID" val="3496"/>
</p:tagLst>
</file>

<file path=ppt/tags/tag454.xml><?xml version="1.0" encoding="utf-8"?>
<p:tagLst xmlns:p="http://schemas.openxmlformats.org/presentationml/2006/main">
  <p:tag name="AS_UNIQUEID" val="349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7.xml><?xml version="1.0" encoding="utf-8"?>
<p:tagLst xmlns:p="http://schemas.openxmlformats.org/presentationml/2006/main">
  <p:tag name="AS_UNIQUEID" val="35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1.xml><?xml version="1.0" encoding="utf-8"?>
<p:tagLst xmlns:p="http://schemas.openxmlformats.org/presentationml/2006/main">
  <p:tag name="AS_UNIQUEID" val="351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4.xml><?xml version="1.0" encoding="utf-8"?>
<p:tagLst xmlns:p="http://schemas.openxmlformats.org/presentationml/2006/main">
  <p:tag name="AS_UNIQUEID" val="35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8.xml><?xml version="1.0" encoding="utf-8"?>
<p:tagLst xmlns:p="http://schemas.openxmlformats.org/presentationml/2006/main">
  <p:tag name="AS_UNIQUEID" val="35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2.xml><?xml version="1.0" encoding="utf-8"?>
<p:tagLst xmlns:p="http://schemas.openxmlformats.org/presentationml/2006/main">
  <p:tag name="AS_UNIQUEID" val="355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6.xml><?xml version="1.0" encoding="utf-8"?>
<p:tagLst xmlns:p="http://schemas.openxmlformats.org/presentationml/2006/main">
  <p:tag name="AS_UNIQUEID" val="356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1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2754</Words>
  <Application>Microsoft Office PowerPoint</Application>
  <PresentationFormat>宽屏</PresentationFormat>
  <Paragraphs>316</Paragraphs>
  <Slides>25</Slides>
  <Notes>21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楷体</vt:lpstr>
      <vt:lpstr>微软雅黑</vt:lpstr>
      <vt:lpstr>Arial</vt:lpstr>
      <vt:lpstr>Calibri</vt:lpstr>
      <vt:lpstr>Cambria Math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2025-11-28T20:45:30Z</cp:lastPrinted>
  <dcterms:created xsi:type="dcterms:W3CDTF">2025-11-28T20:45:30Z</dcterms:created>
  <dcterms:modified xsi:type="dcterms:W3CDTF">2025-12-22T11:16:11Z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