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88054-51CC-40EC-B3E7-6095A42702A4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61EA1-C864-455C-A732-72EC755546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6439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819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819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EF4F0908-BE69-4D4F-9D9F-337282C7B8DB}" type="slidenum">
              <a:rPr sz="1200">
                <a:solidFill>
                  <a:prstClr val="black"/>
                </a:solidFill>
              </a:rPr>
              <a:pPr algn="r"/>
              <a:t>4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024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024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D4DE300F-216F-4921-9675-2C5A50DE675E}" type="slidenum">
              <a:rPr sz="1200">
                <a:solidFill>
                  <a:prstClr val="black"/>
                </a:solidFill>
              </a:rPr>
              <a:pPr algn="r"/>
              <a:t>5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229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229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5B3FEF0C-C053-43D0-9C97-EBBA2809D773}" type="slidenum">
              <a:rPr sz="1200">
                <a:solidFill>
                  <a:prstClr val="black"/>
                </a:solidFill>
              </a:rPr>
              <a:pPr algn="r"/>
              <a:t>6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4338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4339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C6217546-18A3-4B21-AA5A-494B14369F15}" type="slidenum">
              <a:rPr sz="1200">
                <a:solidFill>
                  <a:prstClr val="black"/>
                </a:solidFill>
              </a:rPr>
              <a:pPr algn="r"/>
              <a:t>7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6386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D189DC50-BD16-466B-9743-4DB1E8E1BB4E}" type="slidenum">
              <a:rPr sz="1200">
                <a:solidFill>
                  <a:prstClr val="black"/>
                </a:solidFill>
              </a:rPr>
              <a:pPr algn="r"/>
              <a:t>8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843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843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7922F7BD-F6BD-4B16-8FCE-3FB955F46CA6}" type="slidenum">
              <a:rPr sz="1200">
                <a:solidFill>
                  <a:prstClr val="black"/>
                </a:solidFill>
              </a:rPr>
              <a:pPr algn="r"/>
              <a:t>9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3789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3789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768CAD53-1058-4A48-95F3-1CFCCF7FD0FB}" type="slidenum">
              <a:rPr sz="1200">
                <a:solidFill>
                  <a:prstClr val="black"/>
                </a:solidFill>
              </a:rPr>
              <a:pPr algn="r"/>
              <a:t>27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800891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921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4400" kern="1200">
          <a:solidFill>
            <a:schemeClr val="tx1"/>
          </a:solidFill>
          <a:latin typeface="Calibri" pitchFamily="34" charset="0"/>
          <a:ea typeface="宋体" pitchFamily="2" charset="-122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slide" Target="slide3.xml"/><Relationship Id="rId4" Type="http://schemas.openxmlformats.org/officeDocument/2006/relationships/image" Target="../media/image3.png"/><Relationship Id="rId9" Type="http://schemas.openxmlformats.org/officeDocument/2006/relationships/slide" Target="slide2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9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image" Target="../media/image19.jpeg"/><Relationship Id="rId7" Type="http://schemas.openxmlformats.org/officeDocument/2006/relationships/image" Target="../media/image7.png"/><Relationship Id="rId2" Type="http://schemas.openxmlformats.org/officeDocument/2006/relationships/slide" Target="slide23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2.xml"/><Relationship Id="rId5" Type="http://schemas.openxmlformats.org/officeDocument/2006/relationships/slide" Target="slide25.xml"/><Relationship Id="rId10" Type="http://schemas.openxmlformats.org/officeDocument/2006/relationships/slide" Target="slide30.xml"/><Relationship Id="rId4" Type="http://schemas.openxmlformats.org/officeDocument/2006/relationships/slide" Target="slide24.xml"/><Relationship Id="rId9" Type="http://schemas.openxmlformats.org/officeDocument/2006/relationships/slide" Target="slide2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7.xml"/><Relationship Id="rId5" Type="http://schemas.openxmlformats.org/officeDocument/2006/relationships/image" Target="../media/image7.png"/><Relationship Id="rId4" Type="http://schemas.openxmlformats.org/officeDocument/2006/relationships/slide" Target="slide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slide" Target="slide2.xml"/><Relationship Id="rId4" Type="http://schemas.openxmlformats.org/officeDocument/2006/relationships/slide" Target="slide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文本框 6"/>
          <p:cNvSpPr/>
          <p:nvPr/>
        </p:nvSpPr>
        <p:spPr>
          <a:xfrm>
            <a:off x="1403648" y="1779662"/>
            <a:ext cx="6157912" cy="81817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ctr">
              <a:lnSpc>
                <a:spcPct val="150000"/>
              </a:lnSpc>
            </a:pPr>
            <a:r>
              <a:rPr sz="36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第</a:t>
            </a:r>
            <a:r>
              <a:rPr lang="en-US" altLang="zh-CN" sz="36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22</a:t>
            </a:r>
            <a:r>
              <a:rPr sz="3600" b="1" kern="0" dirty="0" smtClean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课时 合理利用机械能</a:t>
            </a:r>
            <a:endParaRPr sz="3600" b="1" kern="0" dirty="0">
              <a:solidFill>
                <a:srgbClr val="0070C0"/>
              </a:solidFill>
              <a:latin typeface="Times New Roman" pitchFamily="18" charset="0"/>
              <a:ea typeface="黑体" pitchFamily="49" charset="-122"/>
              <a:sym typeface="Times New Roman" pitchFamily="18" charset="0"/>
            </a:endParaRPr>
          </a:p>
        </p:txBody>
      </p:sp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6227763" y="411163"/>
            <a:ext cx="244951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540385" indent="-540385" algn="ctr">
              <a:lnSpc>
                <a:spcPct val="150000"/>
              </a:lnSpc>
            </a:pPr>
            <a:r>
              <a:rPr sz="3000" b="1" kern="0">
                <a:solidFill>
                  <a:srgbClr val="7030A0"/>
                </a:solidFill>
                <a:latin typeface="宋体" pitchFamily="2" charset="-122"/>
              </a:rPr>
              <a:t>基础梳理篇</a:t>
            </a:r>
            <a:endParaRPr altLang="zh-CN" sz="3000" b="1" kern="0">
              <a:solidFill>
                <a:srgbClr val="7030A0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26050370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22"/>
          <p:cNvSpPr txBox="1">
            <a:spLocks noChangeArrowheads="1"/>
          </p:cNvSpPr>
          <p:nvPr/>
        </p:nvSpPr>
        <p:spPr bwMode="auto">
          <a:xfrm>
            <a:off x="323850" y="987425"/>
            <a:ext cx="84963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】在水平地面上铺一张纸将两个弹性相同、质量分别为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m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m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的皮球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表面涂黑，让它们从相同高度由静止下落，在纸上留下黑色圆斑如图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所示，分析图中两个圆斑大小，可推断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m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/>
              </a:rPr>
              <a:t>A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m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/>
              </a:rPr>
              <a:t>B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“&gt;” “&lt;”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。皮球落地后反弹高度比原来下落时高度低，由此判断，皮球的机械能总量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不变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 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减小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增大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19458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1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机械能及其转化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953735"/>
                </a:solidFill>
                <a:latin typeface="Times New Roman" pitchFamily="18" charset="0"/>
              </a:rPr>
              <a:t>高频考点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】</a:t>
            </a:r>
            <a:endParaRPr sz="2400" b="1" kern="0">
              <a:solidFill>
                <a:srgbClr val="953735"/>
              </a:solidFill>
              <a:latin typeface="Times New Roman" pitchFamily="18" charset="0"/>
            </a:endParaRPr>
          </a:p>
        </p:txBody>
      </p:sp>
      <p:sp>
        <p:nvSpPr>
          <p:cNvPr id="19459" name="矩形 5"/>
          <p:cNvSpPr/>
          <p:nvPr/>
        </p:nvSpPr>
        <p:spPr>
          <a:xfrm>
            <a:off x="3357563" y="2719388"/>
            <a:ext cx="493712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C00000"/>
                </a:solidFill>
                <a:latin typeface="Times New Roman" pitchFamily="18" charset="0"/>
              </a:rPr>
              <a:t>＜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19460" name="Picture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588125" y="3625850"/>
            <a:ext cx="1603375" cy="110648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9461" name="矩形 6"/>
          <p:cNvSpPr/>
          <p:nvPr/>
        </p:nvSpPr>
        <p:spPr>
          <a:xfrm>
            <a:off x="1822450" y="3825875"/>
            <a:ext cx="803275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减小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191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  <p:bldP spid="1946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矩形 3"/>
          <p:cNvSpPr>
            <a:spLocks noChangeArrowheads="1"/>
          </p:cNvSpPr>
          <p:nvPr/>
        </p:nvSpPr>
        <p:spPr bwMode="auto">
          <a:xfrm>
            <a:off x="360363" y="717550"/>
            <a:ext cx="8459788" cy="390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年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月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日，西安城墙国际马拉松赛鸣枪开赛。本次赛事使用无人机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如图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进行了航拍，在无人机匀速下降的过程中，无人机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．失去了惯性　　　　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．重力不做功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．动能减小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．机械能减小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0482" name="矩形 2"/>
          <p:cNvSpPr/>
          <p:nvPr/>
        </p:nvSpPr>
        <p:spPr>
          <a:xfrm>
            <a:off x="3517900" y="1936750"/>
            <a:ext cx="406400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D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20483" name="Picture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72000" y="2151063"/>
            <a:ext cx="2908300" cy="1860550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40465290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矩形 3"/>
          <p:cNvSpPr>
            <a:spLocks noChangeArrowheads="1"/>
          </p:cNvSpPr>
          <p:nvPr/>
        </p:nvSpPr>
        <p:spPr bwMode="auto">
          <a:xfrm>
            <a:off x="360363" y="484188"/>
            <a:ext cx="8459788" cy="416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4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漳州质检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分】在高速公路长下坡路段的外侧，常设有如图所示的避险车道，避险车道相当于一个斜面，供刹车失灵的车辆自救，当失控车辆冲上该车道时，被强制减速停车。下列说法正确的是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7505" algn="just">
              <a:lnSpc>
                <a:spcPct val="14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．失控车冲上避险车道时，重力势能减少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7505" algn="just">
              <a:lnSpc>
                <a:spcPct val="14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．下坡路段刹车失灵的大货车动能越来越小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7505" algn="just">
              <a:lnSpc>
                <a:spcPct val="14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．失控车冲上避险车道时，动能减少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7505" algn="just">
              <a:lnSpc>
                <a:spcPct val="14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．大货车冲上避险车道时，动能全部转化为重力势能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1506" name="矩形 2"/>
          <p:cNvSpPr/>
          <p:nvPr/>
        </p:nvSpPr>
        <p:spPr>
          <a:xfrm>
            <a:off x="6011863" y="2139950"/>
            <a:ext cx="406400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C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21507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2150" y="2139950"/>
            <a:ext cx="1922463" cy="12350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21508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4688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3104153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22"/>
          <p:cNvSpPr txBox="1">
            <a:spLocks noChangeArrowheads="1"/>
          </p:cNvSpPr>
          <p:nvPr/>
        </p:nvSpPr>
        <p:spPr bwMode="auto">
          <a:xfrm>
            <a:off x="488950" y="915988"/>
            <a:ext cx="84042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【实验剖析】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．猜想与假设：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物体的动能可能与物体的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有关。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．实验器材：两个不同质量的钢球、木块、斜面、刻度尺。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．实验方法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通过木块被撞后移动的距离反映钢球动能的大小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2530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2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实验：探究动能大小的影响因素</a:t>
            </a:r>
          </a:p>
        </p:txBody>
      </p:sp>
      <p:sp>
        <p:nvSpPr>
          <p:cNvPr id="22531" name="矩形 6"/>
          <p:cNvSpPr>
            <a:spLocks noChangeArrowheads="1"/>
          </p:cNvSpPr>
          <p:nvPr/>
        </p:nvSpPr>
        <p:spPr bwMode="auto">
          <a:xfrm>
            <a:off x="7224713" y="1419225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质量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2532" name="矩形 7"/>
          <p:cNvSpPr>
            <a:spLocks noChangeArrowheads="1"/>
          </p:cNvSpPr>
          <p:nvPr/>
        </p:nvSpPr>
        <p:spPr bwMode="auto">
          <a:xfrm>
            <a:off x="1116013" y="2001838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速度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2533" name="矩形 8"/>
          <p:cNvSpPr>
            <a:spLocks noChangeArrowheads="1"/>
          </p:cNvSpPr>
          <p:nvPr/>
        </p:nvSpPr>
        <p:spPr bwMode="auto">
          <a:xfrm>
            <a:off x="849313" y="3638550"/>
            <a:ext cx="1112838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转换法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577298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/>
      <p:bldP spid="22532" grpId="0"/>
      <p:bldP spid="2253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矩形 3"/>
          <p:cNvSpPr>
            <a:spLocks noChangeArrowheads="1"/>
          </p:cNvSpPr>
          <p:nvPr/>
        </p:nvSpPr>
        <p:spPr bwMode="auto">
          <a:xfrm>
            <a:off x="828675" y="555625"/>
            <a:ext cx="7488238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(2)_____________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①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探究物体动能大小与质量的关系：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控制质量不同的钢球从斜面的相同高度由静止释放，观察木块被推动的距离。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②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探究物体动能大小与速度的关系：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控制质量相同的钢球从斜面的不同高度由静止释放，观察木块被推动的距离。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3554" name="矩形 2"/>
          <p:cNvSpPr>
            <a:spLocks noChangeArrowheads="1"/>
          </p:cNvSpPr>
          <p:nvPr/>
        </p:nvSpPr>
        <p:spPr bwMode="auto">
          <a:xfrm>
            <a:off x="1400175" y="550863"/>
            <a:ext cx="1731963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控制变量法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709401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矩形 3"/>
          <p:cNvSpPr>
            <a:spLocks noChangeArrowheads="1"/>
          </p:cNvSpPr>
          <p:nvPr/>
        </p:nvSpPr>
        <p:spPr bwMode="auto">
          <a:xfrm>
            <a:off x="828675" y="555625"/>
            <a:ext cx="7488238" cy="332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．交流与反思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钢球具有惯性，到达水平面后不能立即停下来。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木块被小球撞后开始运动，但最终会停下来的原因是受到摩擦力的作用。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若水平面绝对光滑，该实验不能完成，原因是木块会一直做匀速直线运动，不能测量木块运动的距离。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03019977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矩形 3"/>
          <p:cNvSpPr>
            <a:spLocks noChangeArrowheads="1"/>
          </p:cNvSpPr>
          <p:nvPr/>
        </p:nvSpPr>
        <p:spPr bwMode="auto">
          <a:xfrm>
            <a:off x="828675" y="555625"/>
            <a:ext cx="7488238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．实验结论：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物体动能的大小与物体的质量和运动速度有关，质量相同的物体，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______________________________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；运动速度相同的物体，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__________________________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5602" name="矩形 2"/>
          <p:cNvSpPr>
            <a:spLocks noChangeArrowheads="1"/>
          </p:cNvSpPr>
          <p:nvPr/>
        </p:nvSpPr>
        <p:spPr bwMode="auto">
          <a:xfrm>
            <a:off x="1279525" y="1635125"/>
            <a:ext cx="4516438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运动的速度越大，它的动能越大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5603" name="矩形 4"/>
          <p:cNvSpPr>
            <a:spLocks noChangeArrowheads="1"/>
          </p:cNvSpPr>
          <p:nvPr/>
        </p:nvSpPr>
        <p:spPr bwMode="auto">
          <a:xfrm>
            <a:off x="2700338" y="2178050"/>
            <a:ext cx="35877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质量越大，它的动能越大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915275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矩形 3"/>
          <p:cNvSpPr>
            <a:spLocks noChangeArrowheads="1"/>
          </p:cNvSpPr>
          <p:nvPr/>
        </p:nvSpPr>
        <p:spPr bwMode="auto">
          <a:xfrm>
            <a:off x="395288" y="555625"/>
            <a:ext cx="8353425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】如图是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探究物体的动能大小与哪些因素有关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的实验装置图，其中，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m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 pitchFamily="18" charset="0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＝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m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 pitchFamily="18" charset="0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＜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  <a:ea typeface="Times New Roman" panose="02020603050405020304"/>
              </a:rPr>
              <a:t> 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  <a:ea typeface="Times New Roman" panose="02020603050405020304"/>
              </a:rPr>
              <a:t>m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 pitchFamily="18" charset="0"/>
                <a:ea typeface="Times New Roman" panose="02020603050405020304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h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 pitchFamily="18" charset="0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＝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h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 pitchFamily="18" charset="0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＞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  <a:ea typeface="Times New Roman" panose="02020603050405020304"/>
              </a:rPr>
              <a:t> 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  <a:ea typeface="Times New Roman" panose="02020603050405020304"/>
              </a:rPr>
              <a:t>h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 pitchFamily="18" charset="0"/>
                <a:ea typeface="Times New Roman" panose="02020603050405020304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。</a:t>
            </a:r>
            <a:endParaRPr altLang="zh-CN" sz="1000" kern="0">
              <a:solidFill>
                <a:prstClr val="black"/>
              </a:solidFill>
              <a:latin typeface="Times New Roman" pitchFamily="18" charset="0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实验中，探究的动能是指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 ______(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填序号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)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。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 </a:t>
            </a:r>
            <a:endParaRPr altLang="zh-CN" sz="1000" kern="0">
              <a:solidFill>
                <a:prstClr val="black"/>
              </a:solidFill>
              <a:latin typeface="Times New Roman" pitchFamily="18" charset="0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．小球在斜面上的动能　</a:t>
            </a:r>
            <a:endParaRPr lang="en-US" altLang="zh-CN" sz="2400" b="1" kern="0">
              <a:solidFill>
                <a:prstClr val="black"/>
              </a:solidFill>
              <a:latin typeface="Times New Roman" pitchFamily="18" charset="0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．小球撞击木块时的动能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 </a:t>
            </a:r>
            <a:endParaRPr altLang="zh-CN" sz="1000" kern="0">
              <a:solidFill>
                <a:prstClr val="black"/>
              </a:solidFill>
              <a:latin typeface="Times New Roman" pitchFamily="18" charset="0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．小球撞击木块后的动能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 </a:t>
            </a: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．木块被小球撞击的动能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 </a:t>
            </a:r>
            <a:endParaRPr altLang="zh-CN" sz="1000" kern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26626" name="矩形 2"/>
          <p:cNvSpPr>
            <a:spLocks noChangeArrowheads="1"/>
          </p:cNvSpPr>
          <p:nvPr/>
        </p:nvSpPr>
        <p:spPr bwMode="auto">
          <a:xfrm>
            <a:off x="4610100" y="1635125"/>
            <a:ext cx="3889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B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6627" name="Picture 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10100" y="2184400"/>
            <a:ext cx="3625850" cy="2743200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1281618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矩形 3"/>
          <p:cNvSpPr>
            <a:spLocks noChangeArrowheads="1"/>
          </p:cNvSpPr>
          <p:nvPr/>
        </p:nvSpPr>
        <p:spPr bwMode="auto">
          <a:xfrm>
            <a:off x="611188" y="555625"/>
            <a:ext cx="7920038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使质量相同的小球从斜面上不同高度自由滚下，是为了研究动能大小与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的关系。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在做了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探究物体动能大小与哪些因素有关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的实验后，有些同学对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质量不同的小球从同一光滑斜面同一高度由静止开始滚下，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刚到达底部时的速度大小相等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有疑惑，小明设计了如图乙所示的实验：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7650" name="矩形 2"/>
          <p:cNvSpPr>
            <a:spLocks noChangeArrowheads="1"/>
          </p:cNvSpPr>
          <p:nvPr/>
        </p:nvSpPr>
        <p:spPr bwMode="auto">
          <a:xfrm>
            <a:off x="3492500" y="1058863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速度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124492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矩形 3"/>
          <p:cNvSpPr>
            <a:spLocks noChangeArrowheads="1"/>
          </p:cNvSpPr>
          <p:nvPr/>
        </p:nvSpPr>
        <p:spPr bwMode="auto">
          <a:xfrm>
            <a:off x="611188" y="665163"/>
            <a:ext cx="7920038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让质量不同的小球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  <a:ea typeface="Times New Roman" panose="02020603050405020304"/>
              </a:rPr>
              <a:t> 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  <a:ea typeface="Times New Roman" panose="02020603050405020304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C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同时从同一高度由静止开始沿光滑斜面滚下，观察和比较两球相对运动情况，若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球相对于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球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________(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运动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静止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，就可以说明任一时刻两球的速度大小相等。</a:t>
            </a:r>
            <a:endParaRPr lang="en-US" altLang="zh-CN" sz="2400" b="1" kern="0">
              <a:solidFill>
                <a:prstClr val="black"/>
              </a:solidFill>
              <a:latin typeface="Times New Roman" pitchFamily="18" charset="0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(4)</a:t>
            </a:r>
            <a:r>
              <a:rPr sz="2400" b="1" kern="0">
                <a:solidFill>
                  <a:prstClr val="black"/>
                </a:solidFill>
                <a:latin typeface="Times New Roman" pitchFamily="18" charset="0"/>
              </a:rPr>
              <a:t>完成实验后，同学们还联想到以前学习牛顿第一定律时，也用到了斜面： </a:t>
            </a:r>
            <a:endParaRPr altLang="zh-CN" sz="1000" kern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28674" name="矩形 2"/>
          <p:cNvSpPr>
            <a:spLocks noChangeArrowheads="1"/>
          </p:cNvSpPr>
          <p:nvPr/>
        </p:nvSpPr>
        <p:spPr bwMode="auto">
          <a:xfrm>
            <a:off x="2771775" y="1749425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静止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18490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1" name="组合 56"/>
          <p:cNvGrpSpPr/>
          <p:nvPr/>
        </p:nvGrpSpPr>
        <p:grpSpPr>
          <a:xfrm>
            <a:off x="3568700" y="-561975"/>
            <a:ext cx="1755775" cy="1755775"/>
            <a:chOff x="2894659" y="1465288"/>
            <a:chExt cx="1727827" cy="1727827"/>
          </a:xfrm>
        </p:grpSpPr>
        <p:grpSp>
          <p:nvGrpSpPr>
            <p:cNvPr id="5122" name="组合 57"/>
            <p:cNvGrpSpPr>
              <a:grpSpLocks noGrp="1" noChangeAspect="1"/>
            </p:cNvGrpSpPr>
            <p:nvPr/>
          </p:nvGrpSpPr>
          <p:grpSpPr>
            <a:xfrm>
              <a:off x="2804310" y="1456286"/>
              <a:ext cx="1856504" cy="1856409"/>
              <a:chOff x="1827622" y="1343919"/>
              <a:chExt cx="2304000" cy="2304000"/>
            </a:xfrm>
          </p:grpSpPr>
        </p:grpSp>
        <p:sp>
          <p:nvSpPr>
            <p:cNvPr id="5123" name="流程图: 联系 32"/>
            <p:cNvSpPr/>
            <p:nvPr/>
          </p:nvSpPr>
          <p:spPr>
            <a:xfrm>
              <a:off x="2894659" y="1465288"/>
              <a:ext cx="1727827" cy="1727827"/>
            </a:xfrm>
            <a:prstGeom prst="flowChartConnector">
              <a:avLst/>
            </a:prstGeom>
            <a:noFill/>
            <a:ln w="3175">
              <a:solidFill>
                <a:srgbClr val="00B7CA"/>
              </a:solidFill>
              <a:round/>
            </a:ln>
          </p:spPr>
          <p:txBody>
            <a:bodyPr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endParaRPr b="1" kern="0">
                <a:solidFill>
                  <a:srgbClr val="FFFFFF"/>
                </a:solidFill>
              </a:endParaRPr>
            </a:p>
          </p:txBody>
        </p:sp>
      </p:grpSp>
      <p:pic>
        <p:nvPicPr>
          <p:cNvPr id="5124" name="组合 6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8025" y="666750"/>
            <a:ext cx="658813" cy="660400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5" name="组合 64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813" y="325438"/>
            <a:ext cx="658812" cy="6588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6" name="组合 67"/>
          <p:cNvPicPr>
            <a:picLocks noGrp="1"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3025" y="736600"/>
            <a:ext cx="612775" cy="612775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7" name="组合 70"/>
          <p:cNvPicPr>
            <a:picLocks noGrp="1"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6263" y="762000"/>
            <a:ext cx="769937" cy="769938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8" name="组合 73"/>
          <p:cNvPicPr>
            <a:picLocks noGrp="1"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62300" y="185738"/>
            <a:ext cx="585788" cy="5699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9" name="组合 76"/>
          <p:cNvPicPr>
            <a:picLocks noGrp="1"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59175" y="1103313"/>
            <a:ext cx="601663" cy="601662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5130" name="文本框 131"/>
          <p:cNvSpPr/>
          <p:nvPr/>
        </p:nvSpPr>
        <p:spPr>
          <a:xfrm>
            <a:off x="3757613" y="101600"/>
            <a:ext cx="1414462" cy="7699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4400" b="1" kern="0">
                <a:solidFill>
                  <a:srgbClr val="C00000"/>
                </a:solidFill>
                <a:latin typeface="华文隶书" pitchFamily="2" charset="-122"/>
                <a:ea typeface="华文隶书" pitchFamily="2" charset="-122"/>
              </a:rPr>
              <a:t>目录</a:t>
            </a:r>
          </a:p>
        </p:txBody>
      </p:sp>
      <p:grpSp>
        <p:nvGrpSpPr>
          <p:cNvPr id="5131" name="组合 130"/>
          <p:cNvGrpSpPr/>
          <p:nvPr/>
        </p:nvGrpSpPr>
        <p:grpSpPr>
          <a:xfrm>
            <a:off x="2425700" y="2097088"/>
            <a:ext cx="4235450" cy="2008187"/>
            <a:chOff x="1847662" y="1504750"/>
            <a:chExt cx="5448676" cy="2584754"/>
          </a:xfrm>
        </p:grpSpPr>
        <p:grpSp>
          <p:nvGrpSpPr>
            <p:cNvPr id="5132" name="组合 2"/>
            <p:cNvGrpSpPr>
              <a:grpSpLocks noGrp="1" noChangeAspect="1"/>
            </p:cNvGrpSpPr>
            <p:nvPr/>
          </p:nvGrpSpPr>
          <p:grpSpPr>
            <a:xfrm>
              <a:off x="1531891" y="1379981"/>
              <a:ext cx="2667917" cy="2596667"/>
              <a:chOff x="3295850" y="1908877"/>
              <a:chExt cx="3738030" cy="4660916"/>
            </a:xfrm>
          </p:grpSpPr>
        </p:grpSp>
        <p:sp>
          <p:nvSpPr>
            <p:cNvPr id="5133" name="圆角矩形 132"/>
            <p:cNvSpPr/>
            <p:nvPr/>
          </p:nvSpPr>
          <p:spPr>
            <a:xfrm>
              <a:off x="3321077" y="1888926"/>
              <a:ext cx="4147992" cy="1004251"/>
            </a:xfrm>
            <a:prstGeom prst="roundRect">
              <a:avLst>
                <a:gd name="adj" fmla="val 9976"/>
              </a:avLst>
            </a:prstGeom>
            <a:solidFill>
              <a:srgbClr val="FFB850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5134" name="组合 4"/>
            <p:cNvGrpSpPr/>
            <p:nvPr/>
          </p:nvGrpSpPr>
          <p:grpSpPr>
            <a:xfrm>
              <a:off x="3471676" y="2283134"/>
              <a:ext cx="118508" cy="118509"/>
              <a:chOff x="4486616" y="3001075"/>
              <a:chExt cx="274695" cy="274699"/>
            </a:xfrm>
          </p:grpSpPr>
          <p:sp>
            <p:nvSpPr>
              <p:cNvPr id="5135" name="椭圆 153"/>
              <p:cNvSpPr/>
              <p:nvPr/>
            </p:nvSpPr>
            <p:spPr>
              <a:xfrm rot="16200000">
                <a:off x="4485528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6" name="椭圆 154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37" name="组合 5"/>
            <p:cNvGrpSpPr/>
            <p:nvPr/>
          </p:nvGrpSpPr>
          <p:grpSpPr>
            <a:xfrm>
              <a:off x="3172171" y="2283134"/>
              <a:ext cx="118508" cy="118509"/>
              <a:chOff x="4486616" y="3001075"/>
              <a:chExt cx="274695" cy="274699"/>
            </a:xfrm>
          </p:grpSpPr>
          <p:sp>
            <p:nvSpPr>
              <p:cNvPr id="5138" name="椭圆 151"/>
              <p:cNvSpPr/>
              <p:nvPr/>
            </p:nvSpPr>
            <p:spPr>
              <a:xfrm rot="16200000">
                <a:off x="4488632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9" name="椭圆 152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40" name="组合 6"/>
            <p:cNvGrpSpPr>
              <a:grpSpLocks noGrp="1" noChangeAspect="1"/>
            </p:cNvGrpSpPr>
            <p:nvPr/>
          </p:nvGrpSpPr>
          <p:grpSpPr>
            <a:xfrm>
              <a:off x="3202082" y="2161737"/>
              <a:ext cx="361529" cy="235113"/>
              <a:chOff x="4318304" y="3089060"/>
              <a:chExt cx="384317" cy="61430"/>
            </a:xfrm>
          </p:grpSpPr>
        </p:grpSp>
        <p:sp>
          <p:nvSpPr>
            <p:cNvPr id="5141" name="文本框 16">
              <a:hlinkClick r:id="rId8" action="ppaction://hlinksldjump"/>
            </p:cNvPr>
            <p:cNvSpPr/>
            <p:nvPr/>
          </p:nvSpPr>
          <p:spPr>
            <a:xfrm>
              <a:off x="3960320" y="2044671"/>
              <a:ext cx="2919972" cy="65326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7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重点突破</a:t>
              </a:r>
            </a:p>
          </p:txBody>
        </p:sp>
        <p:grpSp>
          <p:nvGrpSpPr>
            <p:cNvPr id="5142" name="组合 137"/>
            <p:cNvGrpSpPr>
              <a:grpSpLocks noGrp="1" noChangeAspect="1"/>
            </p:cNvGrpSpPr>
            <p:nvPr/>
          </p:nvGrpSpPr>
          <p:grpSpPr>
            <a:xfrm>
              <a:off x="2292908" y="2072845"/>
              <a:ext cx="647360" cy="550720"/>
              <a:chOff x="3108756" y="2110160"/>
              <a:chExt cx="745081" cy="698920"/>
            </a:xfrm>
          </p:grpSpPr>
        </p:grpSp>
        <p:grpSp>
          <p:nvGrpSpPr>
            <p:cNvPr id="5143" name="组合 9"/>
            <p:cNvGrpSpPr/>
            <p:nvPr/>
          </p:nvGrpSpPr>
          <p:grpSpPr>
            <a:xfrm>
              <a:off x="3709827" y="2081394"/>
              <a:ext cx="663073" cy="571160"/>
              <a:chOff x="4946438" y="2775191"/>
              <a:chExt cx="884098" cy="761546"/>
            </a:xfrm>
          </p:grpSpPr>
          <p:sp>
            <p:nvSpPr>
              <p:cNvPr id="5144" name="椭圆 139"/>
              <p:cNvSpPr/>
              <p:nvPr/>
            </p:nvSpPr>
            <p:spPr>
              <a:xfrm>
                <a:off x="4990474" y="2774608"/>
                <a:ext cx="743374" cy="74375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45" name="文本框 28"/>
              <p:cNvSpPr/>
              <p:nvPr/>
            </p:nvSpPr>
            <p:spPr>
              <a:xfrm>
                <a:off x="4946438" y="2824081"/>
                <a:ext cx="884098" cy="71265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FFB850"/>
                    </a:solidFill>
                    <a:latin typeface="Impact" pitchFamily="34" charset="0"/>
                  </a:rPr>
                  <a:t>02</a:t>
                </a:r>
                <a:endParaRPr sz="2100" b="1" kern="0">
                  <a:solidFill>
                    <a:srgbClr val="FFB850"/>
                  </a:solidFill>
                  <a:latin typeface="Impact" pitchFamily="34" charset="0"/>
                </a:endParaRPr>
              </a:p>
            </p:txBody>
          </p:sp>
        </p:grpSp>
      </p:grpSp>
      <p:grpSp>
        <p:nvGrpSpPr>
          <p:cNvPr id="5146" name="组合 159"/>
          <p:cNvGrpSpPr/>
          <p:nvPr/>
        </p:nvGrpSpPr>
        <p:grpSpPr>
          <a:xfrm>
            <a:off x="2425700" y="3222625"/>
            <a:ext cx="4449763" cy="2085975"/>
            <a:chOff x="2000534" y="2474331"/>
            <a:chExt cx="5723839" cy="2584754"/>
          </a:xfrm>
        </p:grpSpPr>
        <p:grpSp>
          <p:nvGrpSpPr>
            <p:cNvPr id="5147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5148" name="圆角矩形 161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5149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5150" name="椭圆 178"/>
              <p:cNvSpPr/>
              <p:nvPr/>
            </p:nvSpPr>
            <p:spPr>
              <a:xfrm rot="16200000">
                <a:off x="448576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1" name="椭圆 179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52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5153" name="椭圆 176"/>
              <p:cNvSpPr/>
              <p:nvPr/>
            </p:nvSpPr>
            <p:spPr>
              <a:xfrm rot="16200000">
                <a:off x="448893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4" name="椭圆 17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55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5156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5157" name="椭圆 172"/>
              <p:cNvSpPr/>
              <p:nvPr/>
            </p:nvSpPr>
            <p:spPr>
              <a:xfrm>
                <a:off x="4881330" y="2783955"/>
                <a:ext cx="735134" cy="737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8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01ACBE"/>
                    </a:solidFill>
                    <a:latin typeface="Impact" pitchFamily="34" charset="0"/>
                  </a:rPr>
                  <a:t>03</a:t>
                </a:r>
                <a:endParaRPr sz="2100" b="1" kern="0">
                  <a:solidFill>
                    <a:srgbClr val="01ACBE"/>
                  </a:solidFill>
                  <a:latin typeface="Impact" pitchFamily="34" charset="0"/>
                </a:endParaRPr>
              </a:p>
            </p:txBody>
          </p:sp>
        </p:grpSp>
        <p:grpSp>
          <p:nvGrpSpPr>
            <p:cNvPr id="5159" name="组合 166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5160" name="文本框 47">
              <a:hlinkClick r:id="rId9" action="ppaction://hlinksldjump"/>
            </p:cNvPr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福建</a:t>
              </a:r>
              <a:r>
                <a:rPr lang="en-US" altLang="zh-CN"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4</a:t>
              </a:r>
              <a:r>
                <a:rPr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年中考聚焦</a:t>
              </a:r>
            </a:p>
          </p:txBody>
        </p:sp>
      </p:grpSp>
      <p:grpSp>
        <p:nvGrpSpPr>
          <p:cNvPr id="5161" name="组合 184"/>
          <p:cNvGrpSpPr/>
          <p:nvPr/>
        </p:nvGrpSpPr>
        <p:grpSpPr>
          <a:xfrm>
            <a:off x="2425700" y="987425"/>
            <a:ext cx="4192588" cy="1992313"/>
            <a:chOff x="1851755" y="1505713"/>
            <a:chExt cx="5440491" cy="2584754"/>
          </a:xfrm>
        </p:grpSpPr>
        <p:grpSp>
          <p:nvGrpSpPr>
            <p:cNvPr id="5162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5163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5164" name="圆角矩形 187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5165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5166" name="椭圆 200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67" name="椭圆 201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168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5169" name="椭圆 198"/>
                <p:cNvSpPr/>
                <p:nvPr/>
              </p:nvSpPr>
              <p:spPr>
                <a:xfrm rot="16200000">
                  <a:off x="4479537" y="3008122"/>
                  <a:ext cx="276891" cy="262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70" name="椭圆 199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171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5172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5173" name="椭圆 194"/>
                <p:cNvSpPr/>
                <p:nvPr/>
              </p:nvSpPr>
              <p:spPr>
                <a:xfrm>
                  <a:off x="4902566" y="2795742"/>
                  <a:ext cx="722379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74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r>
                    <a:rPr lang="en-US" altLang="zh-CN" sz="2100" b="1" kern="0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sz="2100" b="1" kern="0">
                    <a:solidFill>
                      <a:srgbClr val="00B0F0"/>
                    </a:solidFill>
                    <a:latin typeface="Impact" pitchFamily="34" charset="0"/>
                  </a:endParaRPr>
                </a:p>
              </p:txBody>
            </p:sp>
          </p:grpSp>
          <p:sp>
            <p:nvSpPr>
              <p:cNvPr id="5175" name="文本框 24">
                <a:hlinkClick r:id="rId10" action="ppaction://hlinksldjump"/>
              </p:cNvPr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sz="2700" b="1" kern="0">
                    <a:solidFill>
                      <a:prstClr val="white"/>
                    </a:solidFill>
                    <a:latin typeface="黑体" pitchFamily="49" charset="-122"/>
                    <a:ea typeface="黑体" pitchFamily="49" charset="-122"/>
                  </a:rPr>
                  <a:t>知识梳理</a:t>
                </a:r>
              </a:p>
            </p:txBody>
          </p:sp>
          <p:sp>
            <p:nvSpPr>
              <p:cNvPr id="5176" name="KSO_Shape"/>
              <p:cNvSpPr/>
              <p:nvPr/>
            </p:nvSpPr>
            <p:spPr>
              <a:xfrm>
                <a:off x="2302898" y="2098867"/>
                <a:ext cx="558262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rgbClr val="FFFFFF"/>
                  </a:solidFill>
                  <a:ea typeface="宋体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417126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 fill="hold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 fill="hold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 fill="hold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矩形 3"/>
          <p:cNvSpPr>
            <a:spLocks noChangeArrowheads="1"/>
          </p:cNvSpPr>
          <p:nvPr/>
        </p:nvSpPr>
        <p:spPr bwMode="auto">
          <a:xfrm>
            <a:off x="611188" y="2211388"/>
            <a:ext cx="7920038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让同一小车从同一斜面的同一高度由静止滑下，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在三个不同的表面上能滑行的距离不同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如上表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，小车在这三个表面上滑行的过程中克服摩擦力做功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________(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相等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不相等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9698" name="矩形 2"/>
          <p:cNvSpPr>
            <a:spLocks noChangeArrowheads="1"/>
          </p:cNvSpPr>
          <p:nvPr/>
        </p:nvSpPr>
        <p:spPr bwMode="auto">
          <a:xfrm>
            <a:off x="7008813" y="3292475"/>
            <a:ext cx="8032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相等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graphicFrame>
        <p:nvGraphicFramePr>
          <p:cNvPr id="29699" name="表格 4"/>
          <p:cNvGraphicFramePr>
            <a:graphicFrameLocks noGrp="1"/>
          </p:cNvGraphicFramePr>
          <p:nvPr/>
        </p:nvGraphicFramePr>
        <p:xfrm>
          <a:off x="1908175" y="484188"/>
          <a:ext cx="4987925" cy="1647190"/>
        </p:xfrm>
        <a:graphic>
          <a:graphicData uri="http://schemas.openxmlformats.org/drawingml/2006/table">
            <a:tbl>
              <a:tblPr/>
              <a:tblGrid>
                <a:gridCol w="2520950"/>
                <a:gridCol w="822325"/>
                <a:gridCol w="822325"/>
                <a:gridCol w="822325"/>
              </a:tblGrid>
              <a:tr h="54927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表面</a:t>
                      </a: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毛巾</a:t>
                      </a: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棉布</a:t>
                      </a: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木板</a:t>
                      </a: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54768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摩擦力</a:t>
                      </a: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最大</a:t>
                      </a: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较大</a:t>
                      </a: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最小</a:t>
                      </a: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54927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小车运动距离</a:t>
                      </a: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最近</a:t>
                      </a: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较远</a:t>
                      </a:r>
                      <a:r>
                        <a:rPr lang="en-US" altLang="zh-CN" sz="2400" b="1">
                          <a:latin typeface="Times New Roman"/>
                        </a:rPr>
                        <a:t> </a:t>
                      </a: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最远</a:t>
                      </a: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22808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矩形 3"/>
          <p:cNvSpPr>
            <a:spLocks noChangeArrowheads="1"/>
          </p:cNvSpPr>
          <p:nvPr/>
        </p:nvSpPr>
        <p:spPr bwMode="auto">
          <a:xfrm>
            <a:off x="611188" y="555625"/>
            <a:ext cx="7920038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(5)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实验中若使用的木块滑动的距离都较小，为增大实验的可行性，应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．减小钢球质量　　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．降低钢球下滑高度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．换表面光滑一些的木板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0722" name="矩形 2"/>
          <p:cNvSpPr>
            <a:spLocks noChangeArrowheads="1"/>
          </p:cNvSpPr>
          <p:nvPr/>
        </p:nvSpPr>
        <p:spPr bwMode="auto">
          <a:xfrm>
            <a:off x="2843213" y="1071563"/>
            <a:ext cx="4079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C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0723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7342446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5" name="组合 27"/>
          <p:cNvGrpSpPr/>
          <p:nvPr/>
        </p:nvGrpSpPr>
        <p:grpSpPr>
          <a:xfrm>
            <a:off x="2425700" y="269875"/>
            <a:ext cx="4449763" cy="2085975"/>
            <a:chOff x="2000534" y="2474331"/>
            <a:chExt cx="5723839" cy="2584754"/>
          </a:xfrm>
        </p:grpSpPr>
        <p:grpSp>
          <p:nvGrpSpPr>
            <p:cNvPr id="31746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31747" name="圆角矩形 29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31748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31749" name="椭圆 46"/>
              <p:cNvSpPr/>
              <p:nvPr/>
            </p:nvSpPr>
            <p:spPr>
              <a:xfrm rot="16200000">
                <a:off x="448576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1750" name="椭圆 4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1751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31752" name="椭圆 44"/>
              <p:cNvSpPr/>
              <p:nvPr/>
            </p:nvSpPr>
            <p:spPr>
              <a:xfrm rot="16200000">
                <a:off x="448893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1753" name="椭圆 45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1754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31755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31756" name="椭圆 40"/>
              <p:cNvSpPr/>
              <p:nvPr/>
            </p:nvSpPr>
            <p:spPr>
              <a:xfrm>
                <a:off x="4881330" y="2783955"/>
                <a:ext cx="735134" cy="737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1757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01ACBE"/>
                    </a:solidFill>
                    <a:latin typeface="Impact" pitchFamily="34" charset="0"/>
                  </a:rPr>
                  <a:t>03</a:t>
                </a:r>
                <a:endParaRPr sz="2100" b="1" kern="0">
                  <a:solidFill>
                    <a:srgbClr val="01ACBE"/>
                  </a:solidFill>
                  <a:latin typeface="Impact" pitchFamily="34" charset="0"/>
                </a:endParaRPr>
              </a:p>
            </p:txBody>
          </p:sp>
        </p:grpSp>
        <p:grpSp>
          <p:nvGrpSpPr>
            <p:cNvPr id="31758" name="组合 34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31759" name="文本框 47"/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福建</a:t>
              </a:r>
              <a:r>
                <a:rPr lang="en-US" altLang="zh-CN"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4</a:t>
              </a:r>
              <a:r>
                <a:rPr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年中考聚焦</a:t>
              </a:r>
            </a:p>
          </p:txBody>
        </p:sp>
      </p:grpSp>
      <p:grpSp>
        <p:nvGrpSpPr>
          <p:cNvPr id="31760" name="组合 1"/>
          <p:cNvGrpSpPr/>
          <p:nvPr/>
        </p:nvGrpSpPr>
        <p:grpSpPr>
          <a:xfrm>
            <a:off x="1592263" y="1924050"/>
            <a:ext cx="542925" cy="547688"/>
            <a:chOff x="1153731" y="1592014"/>
            <a:chExt cx="543166" cy="547688"/>
          </a:xfrm>
        </p:grpSpPr>
        <p:pic>
          <p:nvPicPr>
            <p:cNvPr id="31761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1762" name="矩形 53">
              <a:hlinkClick r:id="rId2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1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31763" name="组合 1"/>
          <p:cNvGrpSpPr/>
          <p:nvPr/>
        </p:nvGrpSpPr>
        <p:grpSpPr>
          <a:xfrm>
            <a:off x="2843213" y="1924050"/>
            <a:ext cx="542925" cy="547688"/>
            <a:chOff x="1153731" y="1592014"/>
            <a:chExt cx="543166" cy="547688"/>
          </a:xfrm>
        </p:grpSpPr>
        <p:pic>
          <p:nvPicPr>
            <p:cNvPr id="31764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1765" name="矩形 32">
              <a:hlinkClick r:id="rId4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2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31766" name="组合 1"/>
          <p:cNvGrpSpPr/>
          <p:nvPr/>
        </p:nvGrpSpPr>
        <p:grpSpPr>
          <a:xfrm>
            <a:off x="4275138" y="1924050"/>
            <a:ext cx="542925" cy="547688"/>
            <a:chOff x="1153731" y="1592014"/>
            <a:chExt cx="543166" cy="547688"/>
          </a:xfrm>
        </p:grpSpPr>
        <p:pic>
          <p:nvPicPr>
            <p:cNvPr id="31767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1768" name="矩形 41">
              <a:hlinkClick r:id="rId5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3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pic>
        <p:nvPicPr>
          <p:cNvPr id="31769" name="Picture 7" descr="C:\Users\Administrator\Desktop\习题课件\返回框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99450" y="41338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grpSp>
        <p:nvGrpSpPr>
          <p:cNvPr id="31770" name="组合 1"/>
          <p:cNvGrpSpPr/>
          <p:nvPr/>
        </p:nvGrpSpPr>
        <p:grpSpPr>
          <a:xfrm>
            <a:off x="5730875" y="1924050"/>
            <a:ext cx="542925" cy="547688"/>
            <a:chOff x="1153731" y="1592014"/>
            <a:chExt cx="543166" cy="547688"/>
          </a:xfrm>
        </p:grpSpPr>
        <p:pic>
          <p:nvPicPr>
            <p:cNvPr id="31771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1772" name="矩形 55">
              <a:hlinkClick r:id="rId8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4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31773" name="组合 1"/>
          <p:cNvGrpSpPr/>
          <p:nvPr/>
        </p:nvGrpSpPr>
        <p:grpSpPr>
          <a:xfrm>
            <a:off x="7124700" y="1924050"/>
            <a:ext cx="542925" cy="547688"/>
            <a:chOff x="1153731" y="1592014"/>
            <a:chExt cx="543166" cy="547688"/>
          </a:xfrm>
        </p:grpSpPr>
        <p:pic>
          <p:nvPicPr>
            <p:cNvPr id="31774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1775" name="矩形 58">
              <a:hlinkClick r:id="rId9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5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31776" name="组合 1"/>
          <p:cNvGrpSpPr/>
          <p:nvPr/>
        </p:nvGrpSpPr>
        <p:grpSpPr>
          <a:xfrm>
            <a:off x="1585913" y="3003550"/>
            <a:ext cx="542925" cy="547688"/>
            <a:chOff x="1153731" y="1592014"/>
            <a:chExt cx="543166" cy="547688"/>
          </a:xfrm>
        </p:grpSpPr>
        <p:pic>
          <p:nvPicPr>
            <p:cNvPr id="31777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1778" name="矩形 61">
              <a:hlinkClick r:id="rId10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6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54217053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矩形 4"/>
          <p:cNvSpPr>
            <a:spLocks noChangeArrowheads="1"/>
          </p:cNvSpPr>
          <p:nvPr/>
        </p:nvSpPr>
        <p:spPr bwMode="auto">
          <a:xfrm>
            <a:off x="565150" y="555625"/>
            <a:ext cx="8023225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分】某快递公司用无人机进行无接触配送包裹。无人机携带包裹匀速上升时，包裹的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．动能减少，重力势能增加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．动能不变，重力势能增加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．动能不变，重力势能不变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．动能增加，重力势能减少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2770" name="矩形 3"/>
          <p:cNvSpPr>
            <a:spLocks noChangeArrowheads="1"/>
          </p:cNvSpPr>
          <p:nvPr/>
        </p:nvSpPr>
        <p:spPr bwMode="auto">
          <a:xfrm>
            <a:off x="7423150" y="1131888"/>
            <a:ext cx="3889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B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2771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41027036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矩形 4"/>
          <p:cNvSpPr>
            <a:spLocks noChangeArrowheads="1"/>
          </p:cNvSpPr>
          <p:nvPr/>
        </p:nvSpPr>
        <p:spPr bwMode="auto">
          <a:xfrm>
            <a:off x="565150" y="523875"/>
            <a:ext cx="80232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2019·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分】踢毽子是一项有益的体育活动。如图，毽子某次被踢出后，竖直上升经过某一位置时，毽子的动能和重力势能分别为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E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k1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E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p1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，下落经过同一位置时，毽子的动能和重力势能分别为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E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k2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E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p2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，则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E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k2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&gt; 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E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k1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E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k2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&lt; 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E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k1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E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p2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&gt;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E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p1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     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E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p2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&lt;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E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p1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3794" name="矩形 3"/>
          <p:cNvSpPr>
            <a:spLocks noChangeArrowheads="1"/>
          </p:cNvSpPr>
          <p:nvPr/>
        </p:nvSpPr>
        <p:spPr bwMode="auto">
          <a:xfrm>
            <a:off x="7954963" y="2198688"/>
            <a:ext cx="3905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B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3795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3796" name="Picture 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81575" y="2732088"/>
            <a:ext cx="1649413" cy="19272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7461074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矩形 4"/>
          <p:cNvSpPr>
            <a:spLocks noChangeArrowheads="1"/>
          </p:cNvSpPr>
          <p:nvPr/>
        </p:nvSpPr>
        <p:spPr bwMode="auto">
          <a:xfrm>
            <a:off x="565150" y="627063"/>
            <a:ext cx="8023225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2018·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2018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年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月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日，我国国产航母完成首次舰载直升机起降。直升机减速下降靠近航母甲板的过程中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．惯性变大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</a:t>
            </a: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．动能变小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．重力势能不变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</a:t>
            </a: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．机械能不变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4818" name="矩形 3"/>
          <p:cNvSpPr>
            <a:spLocks noChangeArrowheads="1"/>
          </p:cNvSpPr>
          <p:nvPr/>
        </p:nvSpPr>
        <p:spPr bwMode="auto">
          <a:xfrm>
            <a:off x="2224088" y="1779588"/>
            <a:ext cx="3905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B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4819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5640001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矩形 4"/>
          <p:cNvSpPr>
            <a:spLocks noChangeArrowheads="1"/>
          </p:cNvSpPr>
          <p:nvPr/>
        </p:nvSpPr>
        <p:spPr bwMode="auto">
          <a:xfrm>
            <a:off x="581025" y="838200"/>
            <a:ext cx="8023225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2017·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福建节选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2017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年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月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日，货运飞船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天舟一号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与空间实验室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天宫二号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成功对接。由于外太空存在少量空气，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天宫二号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运行时受到阻力，机械能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变大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变小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不变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5842" name="矩形 2"/>
          <p:cNvSpPr>
            <a:spLocks noChangeArrowheads="1"/>
          </p:cNvSpPr>
          <p:nvPr/>
        </p:nvSpPr>
        <p:spPr bwMode="auto">
          <a:xfrm>
            <a:off x="1403350" y="2457450"/>
            <a:ext cx="8032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变小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5843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4092074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矩形 4"/>
          <p:cNvSpPr>
            <a:spLocks noChangeArrowheads="1"/>
          </p:cNvSpPr>
          <p:nvPr/>
        </p:nvSpPr>
        <p:spPr bwMode="auto">
          <a:xfrm>
            <a:off x="565150" y="617538"/>
            <a:ext cx="80232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分】用钢球、木块和带有斜槽的长木板探究物体的动能跟哪些因素有关。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6866" name="Picture 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60475" y="2073275"/>
            <a:ext cx="6623050" cy="1219200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639208186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矩形 4"/>
          <p:cNvSpPr>
            <a:spLocks noChangeArrowheads="1"/>
          </p:cNvSpPr>
          <p:nvPr/>
        </p:nvSpPr>
        <p:spPr bwMode="auto">
          <a:xfrm>
            <a:off x="565150" y="771525"/>
            <a:ext cx="8023225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如图甲，让钢球从斜槽上的某一高度由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开始运动，撞击水平面上的木块。钢球撞击木块时具有的动能大小可通过木块移动的距离来反映。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如图乙，将钢球置于斜槽上更高的位置重复上述实验。实验表明，钢球质量一定时，从斜槽越高的位置开始运动，撞击木块时的速度越大，钢球的动能越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8914" name="矩形 6"/>
          <p:cNvSpPr>
            <a:spLocks noChangeArrowheads="1"/>
          </p:cNvSpPr>
          <p:nvPr/>
        </p:nvSpPr>
        <p:spPr bwMode="auto">
          <a:xfrm>
            <a:off x="7246938" y="3465513"/>
            <a:ext cx="493713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大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8915" name="矩形 5"/>
          <p:cNvSpPr>
            <a:spLocks noChangeArrowheads="1"/>
          </p:cNvSpPr>
          <p:nvPr/>
        </p:nvSpPr>
        <p:spPr bwMode="auto">
          <a:xfrm>
            <a:off x="6443663" y="725488"/>
            <a:ext cx="8032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静止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726323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矩形 4"/>
          <p:cNvSpPr>
            <a:spLocks noChangeArrowheads="1"/>
          </p:cNvSpPr>
          <p:nvPr/>
        </p:nvSpPr>
        <p:spPr bwMode="auto">
          <a:xfrm>
            <a:off x="565150" y="771525"/>
            <a:ext cx="8023225" cy="168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探究动能跟质量的关系时，应选择让质量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的钢球从斜槽高度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的位置开始运动。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均填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相同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不同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9938" name="矩形 6"/>
          <p:cNvSpPr>
            <a:spLocks noChangeArrowheads="1"/>
          </p:cNvSpPr>
          <p:nvPr/>
        </p:nvSpPr>
        <p:spPr bwMode="auto">
          <a:xfrm>
            <a:off x="6875463" y="700088"/>
            <a:ext cx="804863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不同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9939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338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39940" name="矩形 5"/>
          <p:cNvSpPr>
            <a:spLocks noChangeArrowheads="1"/>
          </p:cNvSpPr>
          <p:nvPr/>
        </p:nvSpPr>
        <p:spPr bwMode="auto">
          <a:xfrm>
            <a:off x="3059113" y="1276350"/>
            <a:ext cx="804863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相同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40361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5" name="组合 5"/>
          <p:cNvGrpSpPr/>
          <p:nvPr/>
        </p:nvGrpSpPr>
        <p:grpSpPr>
          <a:xfrm>
            <a:off x="2425700" y="279400"/>
            <a:ext cx="4192588" cy="1992313"/>
            <a:chOff x="1851755" y="1505713"/>
            <a:chExt cx="5440491" cy="2584754"/>
          </a:xfrm>
        </p:grpSpPr>
        <p:grpSp>
          <p:nvGrpSpPr>
            <p:cNvPr id="6146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6147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6148" name="圆角矩形 8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6149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50" name="椭圆 21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1" name="椭圆 22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152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53" name="椭圆 19"/>
                <p:cNvSpPr/>
                <p:nvPr/>
              </p:nvSpPr>
              <p:spPr>
                <a:xfrm rot="16200000">
                  <a:off x="4479537" y="3008122"/>
                  <a:ext cx="276891" cy="262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4" name="椭圆 20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155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6156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6157" name="椭圆 15"/>
                <p:cNvSpPr/>
                <p:nvPr/>
              </p:nvSpPr>
              <p:spPr>
                <a:xfrm>
                  <a:off x="4902566" y="2795742"/>
                  <a:ext cx="722379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8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r>
                    <a:rPr lang="en-US" altLang="zh-CN" sz="2100" b="1" kern="0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sz="2100" b="1" kern="0">
                    <a:solidFill>
                      <a:srgbClr val="00B0F0"/>
                    </a:solidFill>
                    <a:latin typeface="Impact" pitchFamily="34" charset="0"/>
                  </a:endParaRPr>
                </a:p>
              </p:txBody>
            </p:sp>
          </p:grpSp>
          <p:sp>
            <p:nvSpPr>
              <p:cNvPr id="6159" name="文本框 24"/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sz="2700" b="1" kern="0">
                    <a:solidFill>
                      <a:prstClr val="white"/>
                    </a:solidFill>
                    <a:latin typeface="黑体" pitchFamily="49" charset="-122"/>
                    <a:ea typeface="黑体" pitchFamily="49" charset="-122"/>
                  </a:rPr>
                  <a:t>知识梳理</a:t>
                </a:r>
              </a:p>
            </p:txBody>
          </p:sp>
          <p:sp>
            <p:nvSpPr>
              <p:cNvPr id="6160" name="KSO_Shape"/>
              <p:cNvSpPr/>
              <p:nvPr/>
            </p:nvSpPr>
            <p:spPr>
              <a:xfrm>
                <a:off x="2302898" y="2098867"/>
                <a:ext cx="558262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rgbClr val="FFFFFF"/>
                  </a:solidFill>
                  <a:ea typeface="宋体"/>
                </a:endParaRPr>
              </a:p>
            </p:txBody>
          </p:sp>
        </p:grpSp>
      </p:grpSp>
      <p:sp>
        <p:nvSpPr>
          <p:cNvPr id="6161" name="矩形 1">
            <a:hlinkClick r:id="rId2" action="ppaction://hlinksldjump"/>
          </p:cNvPr>
          <p:cNvSpPr/>
          <p:nvPr/>
        </p:nvSpPr>
        <p:spPr>
          <a:xfrm>
            <a:off x="1835150" y="1685925"/>
            <a:ext cx="5788025" cy="460375"/>
          </a:xfrm>
          <a:prstGeom prst="rect">
            <a:avLst/>
          </a:prstGeom>
          <a:solidFill>
            <a:srgbClr val="E56666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·1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能量</a:t>
            </a:r>
          </a:p>
        </p:txBody>
      </p:sp>
      <p:sp>
        <p:nvSpPr>
          <p:cNvPr id="6162" name="矩形 2">
            <a:hlinkClick r:id="rId3" action="ppaction://hlinksldjump"/>
          </p:cNvPr>
          <p:cNvSpPr/>
          <p:nvPr/>
        </p:nvSpPr>
        <p:spPr>
          <a:xfrm>
            <a:off x="1835150" y="2284413"/>
            <a:ext cx="5788025" cy="461962"/>
          </a:xfrm>
          <a:prstGeom prst="rect">
            <a:avLst/>
          </a:prstGeom>
          <a:solidFill>
            <a:srgbClr val="00B7CA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·2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动能和势能</a:t>
            </a:r>
          </a:p>
        </p:txBody>
      </p:sp>
      <p:pic>
        <p:nvPicPr>
          <p:cNvPr id="6163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1013" y="4130675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6164" name="矩形 27">
            <a:hlinkClick r:id="rId6" action="ppaction://hlinksldjump"/>
          </p:cNvPr>
          <p:cNvSpPr/>
          <p:nvPr/>
        </p:nvSpPr>
        <p:spPr>
          <a:xfrm>
            <a:off x="1835150" y="2859088"/>
            <a:ext cx="5788025" cy="460375"/>
          </a:xfrm>
          <a:prstGeom prst="rect">
            <a:avLst/>
          </a:prstGeom>
          <a:solidFill>
            <a:srgbClr val="FFC000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·3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机械能及其转化</a:t>
            </a:r>
          </a:p>
        </p:txBody>
      </p:sp>
    </p:spTree>
    <p:extLst>
      <p:ext uri="{BB962C8B-B14F-4D97-AF65-F5344CB8AC3E}">
        <p14:creationId xmlns:p14="http://schemas.microsoft.com/office/powerpoint/2010/main" val="5868202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 animBg="1"/>
      <p:bldP spid="6162" grpId="0" animBg="1"/>
      <p:bldP spid="616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矩形 4"/>
          <p:cNvSpPr>
            <a:spLocks noChangeArrowheads="1"/>
          </p:cNvSpPr>
          <p:nvPr/>
        </p:nvSpPr>
        <p:spPr bwMode="auto">
          <a:xfrm>
            <a:off x="565150" y="617538"/>
            <a:ext cx="8023225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6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2017·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分】小江同学利用一个弹珠、三根材料和厚度相同、长宽不同的橡皮条，探究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橡皮条的弹性势能与长度、宽度的关系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。他依次将橡皮条固定在弹弓上，如图所示，在弹性范围内，拉伸相同的伸长量，将弹珠在同一位置沿水平方向弹射出去，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测得弹射的水平距离，数据如下表：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40962" name="Picture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905500" y="3003550"/>
            <a:ext cx="2770188" cy="1606550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378271989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5" name="表格 2"/>
          <p:cNvGraphicFramePr>
            <a:graphicFrameLocks noGrp="1"/>
          </p:cNvGraphicFramePr>
          <p:nvPr/>
        </p:nvGraphicFramePr>
        <p:xfrm>
          <a:off x="946150" y="1025525"/>
          <a:ext cx="7369175" cy="2999105"/>
        </p:xfrm>
        <a:graphic>
          <a:graphicData uri="http://schemas.openxmlformats.org/drawingml/2006/table">
            <a:tbl>
              <a:tblPr/>
              <a:tblGrid>
                <a:gridCol w="1473200"/>
                <a:gridCol w="1474788"/>
                <a:gridCol w="1473200"/>
                <a:gridCol w="1473200"/>
                <a:gridCol w="1474788"/>
              </a:tblGrid>
              <a:tr h="135255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实验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序号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0" marR="4714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橡皮条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0" marR="4714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橡皮条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宽</a:t>
                      </a:r>
                      <a:r>
                        <a:rPr lang="en-US" altLang="zh-CN" sz="2400" b="1">
                          <a:latin typeface="Times New Roman"/>
                        </a:rPr>
                        <a:t>/cm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0" marR="4714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橡皮条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长</a:t>
                      </a:r>
                      <a:r>
                        <a:rPr lang="en-US" altLang="zh-CN" sz="2400" b="1">
                          <a:latin typeface="Times New Roman"/>
                        </a:rPr>
                        <a:t>/cm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0" marR="4714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lvl="0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弹射的水平距离</a:t>
                      </a:r>
                      <a:r>
                        <a:rPr lang="en-US" altLang="zh-CN" sz="2400" b="1">
                          <a:latin typeface="Times New Roman"/>
                        </a:rPr>
                        <a:t>/m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0" marR="4714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54768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1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0" marR="4714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a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0" marR="4714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0.50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0" marR="4714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20.00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0" marR="4714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10.10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0" marR="4714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54927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2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0" marR="4714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b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0" marR="4714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0.50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0" marR="4714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30.00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0" marR="4714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8.20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0" marR="4714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54768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3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0" marR="4714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c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0" marR="4714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1.00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0" marR="4714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20.00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0" marR="4714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14.00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0" marR="4714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4834464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矩形 4"/>
          <p:cNvSpPr>
            <a:spLocks noChangeArrowheads="1"/>
          </p:cNvSpPr>
          <p:nvPr/>
        </p:nvSpPr>
        <p:spPr bwMode="auto">
          <a:xfrm>
            <a:off x="565150" y="484188"/>
            <a:ext cx="8023225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请回答以下问题：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实验中，是通过比较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来间接反映橡皮条的弹性势能大小的。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比较第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次和第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次实验可知，拉伸相同的伸长量，橡皮条的弹性势能与橡皮条的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有关。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比较第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次和第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次实验可知，拉伸相同的伸长量，橡皮条的弹性势能还与橡皮条的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有关。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3010" name="矩形 6"/>
          <p:cNvSpPr>
            <a:spLocks noChangeArrowheads="1"/>
          </p:cNvSpPr>
          <p:nvPr/>
        </p:nvSpPr>
        <p:spPr bwMode="auto">
          <a:xfrm>
            <a:off x="3886200" y="1025525"/>
            <a:ext cx="3278188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弹珠被弹射的水平距离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3011" name="矩形 7"/>
          <p:cNvSpPr>
            <a:spLocks noChangeArrowheads="1"/>
          </p:cNvSpPr>
          <p:nvPr/>
        </p:nvSpPr>
        <p:spPr bwMode="auto">
          <a:xfrm>
            <a:off x="4538663" y="2643188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长度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3012" name="矩形 5"/>
          <p:cNvSpPr>
            <a:spLocks noChangeArrowheads="1"/>
          </p:cNvSpPr>
          <p:nvPr/>
        </p:nvSpPr>
        <p:spPr bwMode="auto">
          <a:xfrm>
            <a:off x="4776788" y="3740150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宽度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798117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3011" grpId="0"/>
      <p:bldP spid="4301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矩形 4"/>
          <p:cNvSpPr>
            <a:spLocks noChangeArrowheads="1"/>
          </p:cNvSpPr>
          <p:nvPr/>
        </p:nvSpPr>
        <p:spPr bwMode="auto">
          <a:xfrm>
            <a:off x="565150" y="811213"/>
            <a:ext cx="80232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(4)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用同种材料同厚度的橡皮条，拉伸相同的伸长量，弹性势能最大的橡皮条是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．窄而长的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</a:t>
            </a: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．宽而长的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．窄而短的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</a:t>
            </a: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．宽而短的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4034" name="矩形 7"/>
          <p:cNvSpPr>
            <a:spLocks noChangeArrowheads="1"/>
          </p:cNvSpPr>
          <p:nvPr/>
        </p:nvSpPr>
        <p:spPr bwMode="auto">
          <a:xfrm>
            <a:off x="4237038" y="1347788"/>
            <a:ext cx="4064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D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44035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44036" name="New picture"/>
          <p:cNvPicPr/>
          <p:nvPr/>
        </p:nvPicPr>
        <p:blipFill>
          <a:blip r:embed="rId4"/>
          <a:stretch>
            <a:fillRect/>
          </a:stretch>
        </p:blipFill>
        <p:spPr>
          <a:xfrm>
            <a:off x="11455400" y="11633200"/>
            <a:ext cx="330200" cy="241300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2285123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22"/>
          <p:cNvSpPr txBox="1">
            <a:spLocks noChangeArrowheads="1"/>
          </p:cNvSpPr>
          <p:nvPr/>
        </p:nvSpPr>
        <p:spPr bwMode="auto">
          <a:xfrm>
            <a:off x="488950" y="1141413"/>
            <a:ext cx="8115300" cy="222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能量：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在物理学中，如果一个物体能够对别的物体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，则这个物体具有能量，简称能，单位是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。物体做功的过程就是能量的转化过程。物体做的功越多，说明某种能转化为其他形式的能越多。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7170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1 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能量</a:t>
            </a:r>
          </a:p>
        </p:txBody>
      </p:sp>
      <p:sp>
        <p:nvSpPr>
          <p:cNvPr id="7171" name="矩形 1"/>
          <p:cNvSpPr/>
          <p:nvPr/>
        </p:nvSpPr>
        <p:spPr>
          <a:xfrm>
            <a:off x="1247775" y="1779588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做功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2" name="矩形 11"/>
          <p:cNvSpPr/>
          <p:nvPr/>
        </p:nvSpPr>
        <p:spPr>
          <a:xfrm>
            <a:off x="1116013" y="2355850"/>
            <a:ext cx="80327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焦耳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7173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013" y="41227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9794520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1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33550" y="1139825"/>
            <a:ext cx="5718175" cy="34480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9218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2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动能和势能</a:t>
            </a:r>
          </a:p>
        </p:txBody>
      </p:sp>
      <p:sp>
        <p:nvSpPr>
          <p:cNvPr id="9219" name="矩形 4"/>
          <p:cNvSpPr/>
          <p:nvPr/>
        </p:nvSpPr>
        <p:spPr>
          <a:xfrm>
            <a:off x="4056063" y="1139825"/>
            <a:ext cx="80327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运动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9220" name="矩形 5"/>
          <p:cNvSpPr/>
          <p:nvPr/>
        </p:nvSpPr>
        <p:spPr>
          <a:xfrm>
            <a:off x="2771775" y="1635125"/>
            <a:ext cx="80327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质量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9221" name="矩形 6"/>
          <p:cNvSpPr/>
          <p:nvPr/>
        </p:nvSpPr>
        <p:spPr>
          <a:xfrm>
            <a:off x="4632325" y="1635125"/>
            <a:ext cx="80327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速度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9222" name="矩形 8"/>
          <p:cNvSpPr/>
          <p:nvPr/>
        </p:nvSpPr>
        <p:spPr>
          <a:xfrm>
            <a:off x="3717925" y="3597275"/>
            <a:ext cx="493713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高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9223" name="矩形 11"/>
          <p:cNvSpPr/>
          <p:nvPr/>
        </p:nvSpPr>
        <p:spPr>
          <a:xfrm>
            <a:off x="5724525" y="3608388"/>
            <a:ext cx="493713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大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9224" name="Picture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540"/>
          <a:stretch>
            <a:fillRect/>
          </a:stretch>
        </p:blipFill>
        <p:spPr>
          <a:xfrm>
            <a:off x="1498600" y="1381125"/>
            <a:ext cx="193675" cy="2919413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9225" name="Picture 10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95350" y="1849438"/>
            <a:ext cx="581025" cy="1962150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4120218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 fill="hold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 fill="hold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9220" grpId="0"/>
      <p:bldP spid="9221" grpId="0"/>
      <p:bldP spid="9222" grpId="0"/>
      <p:bldP spid="92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35138" y="1393825"/>
            <a:ext cx="6326187" cy="194627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1266" name="矩形 2"/>
          <p:cNvSpPr/>
          <p:nvPr/>
        </p:nvSpPr>
        <p:spPr>
          <a:xfrm>
            <a:off x="4859338" y="1516063"/>
            <a:ext cx="1422400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弹性形变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11267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1013" y="41227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1268" name="Picture 6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540"/>
          <a:stretch>
            <a:fillRect/>
          </a:stretch>
        </p:blipFill>
        <p:spPr>
          <a:xfrm>
            <a:off x="1522413" y="1347788"/>
            <a:ext cx="144462" cy="2193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1269" name="Picture 10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95350" y="1528763"/>
            <a:ext cx="581025" cy="1960562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1270" name="矩形 8"/>
          <p:cNvSpPr/>
          <p:nvPr/>
        </p:nvSpPr>
        <p:spPr>
          <a:xfrm>
            <a:off x="2857500" y="2070100"/>
            <a:ext cx="1422400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弹性形变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7470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22"/>
          <p:cNvSpPr txBox="1">
            <a:spLocks noChangeArrowheads="1"/>
          </p:cNvSpPr>
          <p:nvPr/>
        </p:nvSpPr>
        <p:spPr bwMode="auto">
          <a:xfrm>
            <a:off x="488950" y="915988"/>
            <a:ext cx="81153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．动能和势能的相互转化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13314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3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机械能及其转化</a:t>
            </a:r>
          </a:p>
        </p:txBody>
      </p:sp>
      <p:graphicFrame>
        <p:nvGraphicFramePr>
          <p:cNvPr id="13315" name="表格 3"/>
          <p:cNvGraphicFramePr>
            <a:graphicFrameLocks noGrp="1"/>
          </p:cNvGraphicFramePr>
          <p:nvPr/>
        </p:nvGraphicFramePr>
        <p:xfrm>
          <a:off x="684212" y="1492250"/>
          <a:ext cx="8208963" cy="3095625"/>
        </p:xfrm>
        <a:graphic>
          <a:graphicData uri="http://schemas.openxmlformats.org/drawingml/2006/table">
            <a:tbl>
              <a:tblPr/>
              <a:tblGrid>
                <a:gridCol w="1152525"/>
                <a:gridCol w="2289175"/>
                <a:gridCol w="2287588"/>
                <a:gridCol w="2479675"/>
              </a:tblGrid>
              <a:tr h="168275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200" b="1">
                          <a:latin typeface="Times New Roman"/>
                          <a:ea typeface="宋体" pitchFamily="2" charset="-122"/>
                        </a:rPr>
                        <a:t>实例</a:t>
                      </a:r>
                      <a:endParaRPr lang="zh-CN" altLang="zh-CN" sz="22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2635" marR="3263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200" b="1">
                          <a:latin typeface="Times New Roman"/>
                          <a:ea typeface="宋体" pitchFamily="2" charset="-122"/>
                        </a:rPr>
                        <a:t>滚摆</a:t>
                      </a:r>
                      <a:endParaRPr lang="en-US" altLang="zh-CN" sz="2200" b="1">
                        <a:latin typeface="Times New Roman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endParaRPr lang="en-US" altLang="zh-CN" sz="2200" b="1">
                        <a:latin typeface="Times New Roman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endParaRPr lang="en-US" altLang="zh-CN" sz="2200" b="1">
                        <a:latin typeface="Times New Roman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endParaRPr lang="en-US" altLang="zh-CN" sz="2200" b="1">
                        <a:latin typeface="Times New Roman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en-US" altLang="zh-CN" sz="2200" b="1">
                          <a:latin typeface="Times New Roman"/>
                        </a:rPr>
                        <a:t> </a:t>
                      </a:r>
                      <a:endParaRPr lang="zh-CN" altLang="zh-CN" sz="22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2635" marR="3263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200" b="1">
                          <a:latin typeface="Times New Roman"/>
                          <a:ea typeface="宋体" pitchFamily="2" charset="-122"/>
                        </a:rPr>
                        <a:t>单摆</a:t>
                      </a:r>
                      <a:endParaRPr lang="en-US" altLang="zh-CN" sz="2200" b="1">
                        <a:latin typeface="Times New Roman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endParaRPr lang="en-US" altLang="zh-CN" sz="2200" b="1">
                        <a:latin typeface="Times New Roman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endParaRPr lang="en-US" altLang="zh-CN" sz="2200" b="1">
                        <a:latin typeface="Times New Roman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endParaRPr lang="en-US" altLang="zh-CN" sz="2200" b="1">
                        <a:latin typeface="Times New Roman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endParaRPr lang="zh-CN" altLang="zh-CN" sz="22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2635" marR="3263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200" b="1">
                          <a:latin typeface="Times New Roman"/>
                          <a:ea typeface="宋体" pitchFamily="2" charset="-122"/>
                        </a:rPr>
                        <a:t>蹦蹦杆</a:t>
                      </a:r>
                      <a:endParaRPr lang="en-US" altLang="zh-CN" sz="2200" b="1">
                        <a:latin typeface="Times New Roman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endParaRPr lang="en-US" altLang="zh-CN" sz="2200" b="1">
                        <a:latin typeface="Times New Roman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endParaRPr lang="en-US" altLang="zh-CN" sz="2200" b="1">
                        <a:latin typeface="Times New Roman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endParaRPr lang="en-US" altLang="zh-CN" sz="2200" b="1">
                        <a:latin typeface="Times New Roman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en-US" altLang="zh-CN" sz="2200" b="1">
                          <a:latin typeface="Times New Roman"/>
                        </a:rPr>
                        <a:t> </a:t>
                      </a:r>
                      <a:endParaRPr lang="zh-CN" altLang="zh-CN" sz="22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2635" marR="3263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41287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200" b="1">
                          <a:latin typeface="Times New Roman"/>
                          <a:ea typeface="宋体" pitchFamily="2" charset="-122"/>
                        </a:rPr>
                        <a:t>能量</a:t>
                      </a:r>
                      <a:endParaRPr lang="zh-CN" altLang="zh-CN" sz="22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200" b="1">
                          <a:latin typeface="Times New Roman"/>
                          <a:ea typeface="宋体" pitchFamily="2" charset="-122"/>
                        </a:rPr>
                        <a:t>转化</a:t>
                      </a:r>
                      <a:endParaRPr lang="zh-CN" altLang="zh-CN" sz="22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2635" marR="3263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200" b="1">
                          <a:latin typeface="Times New Roman"/>
                          <a:ea typeface="宋体" pitchFamily="2" charset="-122"/>
                        </a:rPr>
                        <a:t>上升：</a:t>
                      </a:r>
                      <a:r>
                        <a:rPr lang="zh-CN" altLang="zh-CN" sz="2200" b="1">
                          <a:latin typeface="宋体" pitchFamily="2" charset="-122"/>
                          <a:ea typeface="Times New Roman" panose="02020603050405020304" charset="0"/>
                        </a:rPr>
                        <a:t> </a:t>
                      </a:r>
                      <a:r>
                        <a:rPr lang="zh-CN" altLang="zh-CN" sz="2200" b="1">
                          <a:latin typeface="Times New Roman"/>
                          <a:ea typeface="宋体" pitchFamily="2" charset="-122"/>
                        </a:rPr>
                        <a:t>动能转</a:t>
                      </a:r>
                      <a:endParaRPr lang="zh-CN" altLang="zh-CN" sz="22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200" b="1">
                          <a:latin typeface="Times New Roman"/>
                          <a:ea typeface="宋体" pitchFamily="2" charset="-122"/>
                        </a:rPr>
                        <a:t>化为重力势能</a:t>
                      </a:r>
                      <a:endParaRPr lang="zh-CN" altLang="zh-CN" sz="22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200" b="1">
                          <a:latin typeface="Times New Roman"/>
                          <a:ea typeface="宋体" pitchFamily="2" charset="-122"/>
                        </a:rPr>
                        <a:t>下降：</a:t>
                      </a:r>
                      <a:r>
                        <a:rPr lang="zh-CN" altLang="zh-CN" sz="2200" b="1">
                          <a:latin typeface="宋体" pitchFamily="2" charset="-122"/>
                          <a:ea typeface="Times New Roman" panose="02020603050405020304" charset="0"/>
                        </a:rPr>
                        <a:t> </a:t>
                      </a:r>
                      <a:r>
                        <a:rPr lang="zh-CN" altLang="zh-CN" sz="2200" b="1">
                          <a:latin typeface="Times New Roman"/>
                          <a:ea typeface="宋体" pitchFamily="2" charset="-122"/>
                        </a:rPr>
                        <a:t>重力势</a:t>
                      </a:r>
                      <a:endParaRPr lang="zh-CN" altLang="zh-CN" sz="22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200" b="1">
                          <a:latin typeface="Times New Roman"/>
                          <a:ea typeface="宋体" pitchFamily="2" charset="-122"/>
                        </a:rPr>
                        <a:t>能转化为动能</a:t>
                      </a:r>
                      <a:endParaRPr lang="zh-CN" altLang="zh-CN" sz="22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2635" marR="3263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200" b="1">
                          <a:latin typeface="Times New Roman"/>
                          <a:ea typeface="宋体" pitchFamily="2" charset="-122"/>
                        </a:rPr>
                        <a:t>上升：</a:t>
                      </a:r>
                      <a:r>
                        <a:rPr lang="zh-CN" altLang="zh-CN" sz="2200" b="1">
                          <a:latin typeface="宋体" pitchFamily="2" charset="-122"/>
                          <a:ea typeface="Times New Roman" panose="02020603050405020304" charset="0"/>
                        </a:rPr>
                        <a:t> </a:t>
                      </a:r>
                      <a:r>
                        <a:rPr lang="zh-CN" altLang="zh-CN" sz="2200" b="1">
                          <a:latin typeface="Times New Roman"/>
                          <a:ea typeface="宋体" pitchFamily="2" charset="-122"/>
                        </a:rPr>
                        <a:t>动能转</a:t>
                      </a:r>
                      <a:endParaRPr lang="zh-CN" altLang="zh-CN" sz="22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200" b="1">
                          <a:latin typeface="Times New Roman"/>
                          <a:ea typeface="宋体" pitchFamily="2" charset="-122"/>
                        </a:rPr>
                        <a:t>化为重力势能</a:t>
                      </a:r>
                      <a:endParaRPr lang="zh-CN" altLang="zh-CN" sz="22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200" b="1">
                          <a:latin typeface="Times New Roman"/>
                          <a:ea typeface="宋体" pitchFamily="2" charset="-122"/>
                        </a:rPr>
                        <a:t>下降：</a:t>
                      </a:r>
                      <a:r>
                        <a:rPr lang="zh-CN" altLang="zh-CN" sz="2200" b="1">
                          <a:latin typeface="宋体" pitchFamily="2" charset="-122"/>
                          <a:ea typeface="Times New Roman" panose="02020603050405020304" charset="0"/>
                        </a:rPr>
                        <a:t> </a:t>
                      </a:r>
                      <a:r>
                        <a:rPr lang="zh-CN" altLang="zh-CN" sz="2200" b="1">
                          <a:latin typeface="Times New Roman"/>
                          <a:ea typeface="宋体" pitchFamily="2" charset="-122"/>
                        </a:rPr>
                        <a:t>重力势</a:t>
                      </a:r>
                      <a:endParaRPr lang="zh-CN" altLang="zh-CN" sz="22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200" b="1">
                          <a:latin typeface="Times New Roman"/>
                          <a:ea typeface="宋体" pitchFamily="2" charset="-122"/>
                        </a:rPr>
                        <a:t>能转化为动能</a:t>
                      </a:r>
                      <a:endParaRPr lang="zh-CN" altLang="zh-CN" sz="22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2635" marR="3263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lvl="0" algn="ctr">
                        <a:spcAft>
                          <a:spcPct val="0"/>
                        </a:spcAft>
                      </a:pPr>
                      <a:r>
                        <a:rPr lang="zh-CN" altLang="zh-CN" sz="2200" b="1">
                          <a:latin typeface="Times New Roman"/>
                          <a:ea typeface="宋体" pitchFamily="2" charset="-122"/>
                        </a:rPr>
                        <a:t>上升：</a:t>
                      </a:r>
                      <a:r>
                        <a:rPr lang="zh-CN" altLang="zh-CN" sz="2200" b="1">
                          <a:latin typeface="宋体" pitchFamily="2" charset="-122"/>
                          <a:ea typeface="Times New Roman" panose="02020603050405020304" charset="0"/>
                        </a:rPr>
                        <a:t> </a:t>
                      </a:r>
                      <a:r>
                        <a:rPr lang="zh-CN" altLang="zh-CN" sz="2200" b="1">
                          <a:latin typeface="Times New Roman"/>
                          <a:ea typeface="宋体" pitchFamily="2" charset="-122"/>
                        </a:rPr>
                        <a:t>弹性势能转化为重力势能下降：</a:t>
                      </a:r>
                      <a:r>
                        <a:rPr lang="zh-CN" altLang="zh-CN" sz="2200" b="1">
                          <a:latin typeface="宋体" pitchFamily="2" charset="-122"/>
                          <a:ea typeface="Times New Roman" panose="02020603050405020304" charset="0"/>
                        </a:rPr>
                        <a:t> </a:t>
                      </a:r>
                      <a:r>
                        <a:rPr lang="zh-CN" altLang="zh-CN" sz="2200" b="1">
                          <a:latin typeface="Times New Roman"/>
                          <a:ea typeface="宋体" pitchFamily="2" charset="-122"/>
                        </a:rPr>
                        <a:t>重力势能转化为弹性势能</a:t>
                      </a:r>
                      <a:endParaRPr lang="zh-CN" altLang="zh-CN" sz="22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2635" marR="3263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3332" name="Picture 1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11413" y="1841500"/>
            <a:ext cx="1031875" cy="1243013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3333" name="Picture 1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48225" y="1830388"/>
            <a:ext cx="1028700" cy="1395412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3334" name="Picture 1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72325" y="1811338"/>
            <a:ext cx="1144588" cy="134937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23232526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22"/>
          <p:cNvSpPr txBox="1">
            <a:spLocks noChangeArrowheads="1"/>
          </p:cNvSpPr>
          <p:nvPr/>
        </p:nvSpPr>
        <p:spPr bwMode="auto">
          <a:xfrm>
            <a:off x="488950" y="981075"/>
            <a:ext cx="8115300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2.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机械能守恒：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如果只有动能和势能相互转化，尽管动能、势能的大小会变化，但机械能的总和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，或者说机械能是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的。当有阻力做功时，机械能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15362" name="矩形 8"/>
          <p:cNvSpPr/>
          <p:nvPr/>
        </p:nvSpPr>
        <p:spPr>
          <a:xfrm>
            <a:off x="6440488" y="1606550"/>
            <a:ext cx="1422400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保持不变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15363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77213" y="40846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5364" name="矩形 11"/>
          <p:cNvSpPr/>
          <p:nvPr/>
        </p:nvSpPr>
        <p:spPr>
          <a:xfrm>
            <a:off x="3263900" y="2170113"/>
            <a:ext cx="803275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守恒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5365" name="矩形 12"/>
          <p:cNvSpPr/>
          <p:nvPr/>
        </p:nvSpPr>
        <p:spPr>
          <a:xfrm>
            <a:off x="1187450" y="2706688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减小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2181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4" grpId="0"/>
      <p:bldP spid="153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09" name="组合 2"/>
          <p:cNvGrpSpPr/>
          <p:nvPr/>
        </p:nvGrpSpPr>
        <p:grpSpPr>
          <a:xfrm>
            <a:off x="2517775" y="195263"/>
            <a:ext cx="4235450" cy="2008187"/>
            <a:chOff x="1847662" y="1504750"/>
            <a:chExt cx="5448676" cy="2584754"/>
          </a:xfrm>
        </p:grpSpPr>
        <p:grpSp>
          <p:nvGrpSpPr>
            <p:cNvPr id="17410" name="组合 2"/>
            <p:cNvGrpSpPr>
              <a:grpSpLocks noGrp="1" noChangeAspect="1"/>
            </p:cNvGrpSpPr>
            <p:nvPr/>
          </p:nvGrpSpPr>
          <p:grpSpPr>
            <a:xfrm>
              <a:off x="1531891" y="1379981"/>
              <a:ext cx="2667917" cy="2596667"/>
              <a:chOff x="3295850" y="1908877"/>
              <a:chExt cx="3738030" cy="4660916"/>
            </a:xfrm>
          </p:grpSpPr>
        </p:grpSp>
        <p:sp>
          <p:nvSpPr>
            <p:cNvPr id="17411" name="圆角矩形 4"/>
            <p:cNvSpPr/>
            <p:nvPr/>
          </p:nvSpPr>
          <p:spPr>
            <a:xfrm>
              <a:off x="3321077" y="1888926"/>
              <a:ext cx="4147992" cy="1004251"/>
            </a:xfrm>
            <a:prstGeom prst="roundRect">
              <a:avLst>
                <a:gd name="adj" fmla="val 9976"/>
              </a:avLst>
            </a:prstGeom>
            <a:solidFill>
              <a:srgbClr val="FFB850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17412" name="组合 4"/>
            <p:cNvGrpSpPr/>
            <p:nvPr/>
          </p:nvGrpSpPr>
          <p:grpSpPr>
            <a:xfrm>
              <a:off x="3471676" y="2283134"/>
              <a:ext cx="118508" cy="118509"/>
              <a:chOff x="4486616" y="3001075"/>
              <a:chExt cx="274695" cy="274699"/>
            </a:xfrm>
          </p:grpSpPr>
          <p:sp>
            <p:nvSpPr>
              <p:cNvPr id="17413" name="椭圆 25"/>
              <p:cNvSpPr/>
              <p:nvPr/>
            </p:nvSpPr>
            <p:spPr>
              <a:xfrm rot="16200000">
                <a:off x="4485528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14" name="椭圆 26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7415" name="组合 5"/>
            <p:cNvGrpSpPr/>
            <p:nvPr/>
          </p:nvGrpSpPr>
          <p:grpSpPr>
            <a:xfrm>
              <a:off x="3172171" y="2283134"/>
              <a:ext cx="118508" cy="118509"/>
              <a:chOff x="4486616" y="3001075"/>
              <a:chExt cx="274695" cy="274699"/>
            </a:xfrm>
          </p:grpSpPr>
          <p:sp>
            <p:nvSpPr>
              <p:cNvPr id="17416" name="椭圆 23"/>
              <p:cNvSpPr/>
              <p:nvPr/>
            </p:nvSpPr>
            <p:spPr>
              <a:xfrm rot="16200000">
                <a:off x="4488632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17" name="椭圆 24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7418" name="组合 6"/>
            <p:cNvGrpSpPr>
              <a:grpSpLocks noGrp="1" noChangeAspect="1"/>
            </p:cNvGrpSpPr>
            <p:nvPr/>
          </p:nvGrpSpPr>
          <p:grpSpPr>
            <a:xfrm>
              <a:off x="3202082" y="2161737"/>
              <a:ext cx="361529" cy="235113"/>
              <a:chOff x="4318304" y="3089060"/>
              <a:chExt cx="384317" cy="61430"/>
            </a:xfrm>
          </p:grpSpPr>
        </p:grpSp>
        <p:sp>
          <p:nvSpPr>
            <p:cNvPr id="17419" name="文本框 16"/>
            <p:cNvSpPr/>
            <p:nvPr/>
          </p:nvSpPr>
          <p:spPr>
            <a:xfrm>
              <a:off x="3960320" y="2044671"/>
              <a:ext cx="2919972" cy="65326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7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重点突破</a:t>
              </a:r>
            </a:p>
          </p:txBody>
        </p:sp>
        <p:grpSp>
          <p:nvGrpSpPr>
            <p:cNvPr id="17420" name="组合 9"/>
            <p:cNvGrpSpPr>
              <a:grpSpLocks noGrp="1" noChangeAspect="1"/>
            </p:cNvGrpSpPr>
            <p:nvPr/>
          </p:nvGrpSpPr>
          <p:grpSpPr>
            <a:xfrm>
              <a:off x="2292908" y="2072845"/>
              <a:ext cx="647360" cy="550720"/>
              <a:chOff x="3108756" y="2110160"/>
              <a:chExt cx="745081" cy="698920"/>
            </a:xfrm>
          </p:grpSpPr>
        </p:grpSp>
        <p:grpSp>
          <p:nvGrpSpPr>
            <p:cNvPr id="17421" name="组合 9"/>
            <p:cNvGrpSpPr/>
            <p:nvPr/>
          </p:nvGrpSpPr>
          <p:grpSpPr>
            <a:xfrm>
              <a:off x="3709827" y="2081394"/>
              <a:ext cx="663073" cy="571160"/>
              <a:chOff x="4946438" y="2775191"/>
              <a:chExt cx="884098" cy="761546"/>
            </a:xfrm>
          </p:grpSpPr>
          <p:sp>
            <p:nvSpPr>
              <p:cNvPr id="17422" name="椭圆 11"/>
              <p:cNvSpPr/>
              <p:nvPr/>
            </p:nvSpPr>
            <p:spPr>
              <a:xfrm>
                <a:off x="4990474" y="2774608"/>
                <a:ext cx="743374" cy="74375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23" name="文本框 28"/>
              <p:cNvSpPr/>
              <p:nvPr/>
            </p:nvSpPr>
            <p:spPr>
              <a:xfrm>
                <a:off x="4946438" y="2824081"/>
                <a:ext cx="884098" cy="71265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FFB850"/>
                    </a:solidFill>
                    <a:latin typeface="Impact" pitchFamily="34" charset="0"/>
                  </a:rPr>
                  <a:t>02</a:t>
                </a:r>
                <a:endParaRPr sz="2100" b="1" kern="0">
                  <a:solidFill>
                    <a:srgbClr val="FFB850"/>
                  </a:solidFill>
                  <a:latin typeface="Impact" pitchFamily="34" charset="0"/>
                </a:endParaRPr>
              </a:p>
            </p:txBody>
          </p:sp>
        </p:grpSp>
      </p:grpSp>
      <p:sp>
        <p:nvSpPr>
          <p:cNvPr id="17424" name="矩形 1">
            <a:hlinkClick r:id="rId3" action="ppaction://hlinksldjump"/>
          </p:cNvPr>
          <p:cNvSpPr/>
          <p:nvPr/>
        </p:nvSpPr>
        <p:spPr>
          <a:xfrm>
            <a:off x="1471613" y="1563688"/>
            <a:ext cx="6326187" cy="461962"/>
          </a:xfrm>
          <a:prstGeom prst="rect">
            <a:avLst/>
          </a:prstGeom>
          <a:solidFill>
            <a:srgbClr val="E56666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·1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机械能及其转化</a:t>
            </a:r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[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高频考点</a:t>
            </a:r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]</a:t>
            </a:r>
            <a:endParaRPr sz="2400" b="1" kern="0">
              <a:solidFill>
                <a:prstClr val="white"/>
              </a:solidFill>
              <a:latin typeface="隶书" pitchFamily="49" charset="-122"/>
              <a:ea typeface="隶书" panose="02010509060101010101" pitchFamily="49" charset="-122"/>
            </a:endParaRPr>
          </a:p>
        </p:txBody>
      </p:sp>
      <p:sp>
        <p:nvSpPr>
          <p:cNvPr id="17425" name="矩形 2">
            <a:hlinkClick r:id="rId4" action="ppaction://hlinksldjump"/>
          </p:cNvPr>
          <p:cNvSpPr/>
          <p:nvPr/>
        </p:nvSpPr>
        <p:spPr>
          <a:xfrm>
            <a:off x="1485900" y="2305050"/>
            <a:ext cx="6326188" cy="461963"/>
          </a:xfrm>
          <a:prstGeom prst="rect">
            <a:avLst/>
          </a:prstGeom>
          <a:solidFill>
            <a:srgbClr val="00B7CA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·2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实验：探究动能大小的影响因素</a:t>
            </a:r>
          </a:p>
        </p:txBody>
      </p:sp>
      <p:pic>
        <p:nvPicPr>
          <p:cNvPr id="17426" name="Picture 7" descr="C:\Users\Administrator\Desktop\习题课件\返回框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72450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2972941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4" grpId="0" animBg="1"/>
      <p:bldP spid="17425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811</Words>
  <Application>Microsoft Office PowerPoint</Application>
  <PresentationFormat>全屏显示(16:9)</PresentationFormat>
  <Paragraphs>208</Paragraphs>
  <Slides>33</Slides>
  <Notes>7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33</vt:i4>
      </vt:variant>
    </vt:vector>
  </HeadingPairs>
  <TitlesOfParts>
    <vt:vector size="35" baseType="lpstr">
      <vt:lpstr>Office 主题</vt:lpstr>
      <vt:lpstr>2_自定义设计方案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3</cp:revision>
  <dcterms:created xsi:type="dcterms:W3CDTF">2021-03-14T01:54:00Z</dcterms:created>
  <dcterms:modified xsi:type="dcterms:W3CDTF">2021-03-14T02:05:14Z</dcterms:modified>
</cp:coreProperties>
</file>