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6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256" r:id="rId2"/>
    <p:sldId id="257" r:id="rId3"/>
    <p:sldId id="268" r:id="rId4"/>
    <p:sldId id="261" r:id="rId5"/>
    <p:sldId id="259" r:id="rId6"/>
    <p:sldId id="336" r:id="rId7"/>
    <p:sldId id="263" r:id="rId8"/>
    <p:sldId id="269" r:id="rId9"/>
    <p:sldId id="271" r:id="rId10"/>
    <p:sldId id="270" r:id="rId11"/>
    <p:sldId id="318" r:id="rId12"/>
    <p:sldId id="264" r:id="rId13"/>
    <p:sldId id="272" r:id="rId14"/>
    <p:sldId id="304" r:id="rId15"/>
    <p:sldId id="273" r:id="rId16"/>
    <p:sldId id="274" r:id="rId17"/>
    <p:sldId id="300" r:id="rId18"/>
    <p:sldId id="302" r:id="rId19"/>
    <p:sldId id="303" r:id="rId20"/>
    <p:sldId id="306" r:id="rId21"/>
    <p:sldId id="307" r:id="rId22"/>
    <p:sldId id="308" r:id="rId23"/>
    <p:sldId id="278" r:id="rId24"/>
    <p:sldId id="317" r:id="rId25"/>
    <p:sldId id="313" r:id="rId26"/>
    <p:sldId id="309" r:id="rId27"/>
    <p:sldId id="314" r:id="rId28"/>
    <p:sldId id="315" r:id="rId29"/>
  </p:sldIdLst>
  <p:sldSz cx="12192000" cy="6858000"/>
  <p:notesSz cx="6858000" cy="9144000"/>
  <p:embeddedFontLst>
    <p:embeddedFont>
      <p:font typeface="微软雅黑" pitchFamily="34" charset="-122"/>
      <p:regular r:id="rId31"/>
      <p:bold r:id="rId32"/>
    </p:embeddedFont>
    <p:embeddedFont>
      <p:font typeface="华文新魏" pitchFamily="2" charset="-122"/>
      <p:regular r:id="rId33"/>
    </p:embeddedFont>
    <p:embeddedFont>
      <p:font typeface="华文仿宋" pitchFamily="2" charset="-122"/>
      <p:regular r:id="rId34"/>
    </p:embeddedFont>
    <p:embeddedFont>
      <p:font typeface="Calibri" pitchFamily="34" charset="0"/>
      <p:regular r:id="rId35"/>
      <p:bold r:id="rId36"/>
      <p:italic r:id="rId37"/>
      <p:boldItalic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2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2020/7/4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60676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normAutofit/>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2020/7/4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a:lnSpc>
                <a:spcPct val="130000"/>
              </a:lnSpc>
              <a:buFont typeface="Wingdings" panose="05000000000000000000" pitchFamily="2" charset="2"/>
              <a:buChar char="l"/>
              <a:defRPr spc="150" baseline="0">
                <a:solidFill>
                  <a:schemeClr val="tx1">
                    <a:lumMod val="65000"/>
                    <a:lumOff val="35000"/>
                  </a:schemeClr>
                </a:solidFill>
              </a:defRPr>
            </a:lvl1pPr>
            <a:lvl2pPr marL="685800" indent="-228600">
              <a:lnSpc>
                <a:spcPct val="130000"/>
              </a:lnSpc>
              <a:buFont typeface="Wingdings" panose="05000000000000000000" pitchFamily="2" charset="2"/>
              <a:buChar char="l"/>
              <a:defRPr spc="150" baseline="0">
                <a:solidFill>
                  <a:schemeClr val="tx1">
                    <a:lumMod val="65000"/>
                    <a:lumOff val="35000"/>
                  </a:schemeClr>
                </a:solidFill>
              </a:defRPr>
            </a:lvl2pPr>
            <a:lvl3pPr marL="1143000" indent="-228600">
              <a:lnSpc>
                <a:spcPct val="130000"/>
              </a:lnSpc>
              <a:buFont typeface="Wingdings" panose="05000000000000000000" pitchFamily="2" charset="2"/>
              <a:buChar char="l"/>
              <a:defRPr spc="150" baseline="0">
                <a:solidFill>
                  <a:schemeClr val="tx1">
                    <a:lumMod val="65000"/>
                    <a:lumOff val="35000"/>
                  </a:schemeClr>
                </a:solidFill>
              </a:defRPr>
            </a:lvl3pPr>
            <a:lvl4pPr marL="1600200" indent="-228600">
              <a:lnSpc>
                <a:spcPct val="130000"/>
              </a:lnSpc>
              <a:buFont typeface="Wingdings" panose="05000000000000000000" pitchFamily="2" charset="2"/>
              <a:buChar char="l"/>
              <a:defRPr spc="150" baseline="0">
                <a:solidFill>
                  <a:schemeClr val="tx1">
                    <a:lumMod val="65000"/>
                    <a:lumOff val="35000"/>
                  </a:schemeClr>
                </a:solidFill>
              </a:defRPr>
            </a:lvl4pPr>
            <a:lvl5pPr marL="2057400" indent="-228600">
              <a:lnSpc>
                <a:spcPct val="130000"/>
              </a:lnSpc>
              <a:buFont typeface="Wingdings" panose="05000000000000000000" pitchFamily="2" charset="2"/>
              <a:buChar char="l"/>
              <a:defRPr spc="150" baseline="0">
                <a:solidFill>
                  <a:schemeClr val="tx1">
                    <a:lumMod val="65000"/>
                    <a:lumOff val="3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14400" marR="0" lvl="2"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71600" marR="0" lvl="3"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828800" marR="0" lvl="4"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2020/7/4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2020/7/4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charset="-122"/>
              </a:defRPr>
            </a:lvl1pPr>
            <a:lvl2pPr marL="6858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charset="-122"/>
              </a:defRPr>
            </a:lvl2pPr>
            <a:lvl3pPr marL="11430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charset="-122"/>
              </a:defRPr>
            </a:lvl3pPr>
            <a:lvl4pPr marL="16002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charset="-122"/>
              </a:defRPr>
            </a:lvl4pPr>
            <a:lvl5pPr>
              <a:lnSpc>
                <a:spcPct val="13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2020/7/4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2020/7/4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2020/7/4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2020/7/4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1264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hasCustomPrompt="1"/>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4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n-cs"/>
                <a:sym typeface="+mn-ea"/>
              </a:defRPr>
            </a:lvl1pPr>
          </a:lstStyle>
          <a:p>
            <a:pPr lvl="0"/>
            <a:r>
              <a:rPr dirty="0">
                <a:sym typeface="+mn-ea"/>
              </a:rPr>
              <a:t>单击此处编辑文本</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2020/7/4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hasCustomPrompt="1"/>
            <p:custDataLst>
              <p:tags r:id="rId2"/>
            </p:custDataLst>
          </p:nvPr>
        </p:nvSpPr>
        <p:spPr>
          <a:xfrm>
            <a:off x="914400" y="914400"/>
            <a:ext cx="9169200" cy="5029200"/>
          </a:xfrm>
        </p:spPr>
        <p:txBody>
          <a:bodyPr vert="eaVert" lIns="46800" tIns="46800" rIns="46800" bIns="46800"/>
          <a:lstStyle>
            <a:lvl1pPr indent="0" eaLnBrk="1" fontAlgn="auto" latinLnBrk="0" hangingPunct="1">
              <a:lnSpc>
                <a:spcPct val="160000"/>
              </a:lnSpc>
              <a:spcAft>
                <a:spcPts val="1600"/>
              </a:spcAft>
              <a:buNone/>
              <a:defRPr spc="300" baseline="0">
                <a:solidFill>
                  <a:schemeClr val="tx1">
                    <a:lumMod val="65000"/>
                    <a:lumOff val="35000"/>
                  </a:schemeClr>
                </a:solidFill>
              </a:defRPr>
            </a:lvl1pPr>
            <a:lvl2pPr indent="0" eaLnBrk="1" fontAlgn="auto" latinLnBrk="0" hangingPunct="1">
              <a:lnSpc>
                <a:spcPct val="160000"/>
              </a:lnSpc>
              <a:spcAft>
                <a:spcPts val="1600"/>
              </a:spcAft>
              <a:buNone/>
              <a:defRPr spc="300" baseline="0">
                <a:solidFill>
                  <a:schemeClr val="tx1">
                    <a:lumMod val="65000"/>
                    <a:lumOff val="35000"/>
                  </a:schemeClr>
                </a:solidFill>
              </a:defRPr>
            </a:lvl2pPr>
            <a:lvl3pPr indent="0" eaLnBrk="1" fontAlgn="auto" latinLnBrk="0" hangingPunct="1">
              <a:lnSpc>
                <a:spcPct val="160000"/>
              </a:lnSpc>
              <a:spcAft>
                <a:spcPts val="1600"/>
              </a:spcAft>
              <a:buNone/>
              <a:defRPr spc="300" baseline="0">
                <a:solidFill>
                  <a:schemeClr val="tx1">
                    <a:lumMod val="65000"/>
                    <a:lumOff val="35000"/>
                  </a:schemeClr>
                </a:solidFill>
              </a:defRPr>
            </a:lvl3pPr>
            <a:lvl4pPr indent="0" eaLnBrk="1" fontAlgn="auto" latinLnBrk="0" hangingPunct="1">
              <a:lnSpc>
                <a:spcPct val="160000"/>
              </a:lnSpc>
              <a:spcAft>
                <a:spcPts val="1600"/>
              </a:spcAft>
              <a:buNone/>
              <a:defRPr spc="300" baseline="0">
                <a:solidFill>
                  <a:schemeClr val="tx1">
                    <a:lumMod val="65000"/>
                    <a:lumOff val="35000"/>
                  </a:schemeClr>
                </a:solidFill>
              </a:defRPr>
            </a:lvl4pPr>
            <a:lvl5pPr indent="0" eaLnBrk="1" fontAlgn="auto" latinLnBrk="0" hangingPunct="1">
              <a:lnSpc>
                <a:spcPct val="160000"/>
              </a:lnSpc>
              <a:spcAft>
                <a:spcPts val="1600"/>
              </a:spcAft>
              <a:buNone/>
              <a:defRPr spc="300" baseline="0">
                <a:solidFill>
                  <a:schemeClr val="tx1">
                    <a:lumMod val="65000"/>
                    <a:lumOff val="35000"/>
                  </a:schemeClr>
                </a:solidFill>
              </a:defRPr>
            </a:lvl5pPr>
          </a:lstStyle>
          <a:p>
            <a:pPr lvl="0"/>
            <a:r>
              <a:rPr lang="zh-CN" altLang="en-US" dirty="0"/>
              <a:t>单击此处编辑文本</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2020/7/4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ags" Target="../tags/tag1.xml"/><Relationship Id="rId45"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0"/>
            </p:custDataLst>
          </p:nvPr>
        </p:nvSpPr>
        <p:spPr>
          <a:xfrm>
            <a:off x="608400" y="608400"/>
            <a:ext cx="10969200" cy="648000"/>
          </a:xfrm>
          <a:prstGeom prst="rect">
            <a:avLst/>
          </a:prstGeom>
        </p:spPr>
        <p:txBody>
          <a:bodyPr vert="horz" lIns="101600" tIns="38100" rIns="76200" bIns="3810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41"/>
            </p:custDataLst>
          </p:nvPr>
        </p:nvSpPr>
        <p:spPr>
          <a:xfrm>
            <a:off x="608400" y="1515600"/>
            <a:ext cx="10969200" cy="473688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42"/>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t>2020/7/4</a:t>
            </a:fld>
            <a:endParaRPr lang="zh-CN" altLang="en-US"/>
          </a:p>
        </p:txBody>
      </p:sp>
      <p:sp>
        <p:nvSpPr>
          <p:cNvPr id="5" name="页脚占位符 4"/>
          <p:cNvSpPr>
            <a:spLocks noGrp="1"/>
          </p:cNvSpPr>
          <p:nvPr>
            <p:ph type="ftr" sz="quarter" idx="3"/>
            <p:custDataLst>
              <p:tags r:id="rId43"/>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44"/>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KSO_TEMPLATE" hidden="1"/>
          <p:cNvSpPr/>
          <p:nvPr>
            <p:custDataLst>
              <p:tags r:id="rId4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4.wmf"/><Relationship Id="rId2" Type="http://schemas.openxmlformats.org/officeDocument/2006/relationships/slideLayout" Target="../slideLayouts/slideLayout24.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23.wmf"/><Relationship Id="rId4"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6.xml"/><Relationship Id="rId1" Type="http://schemas.openxmlformats.org/officeDocument/2006/relationships/tags" Target="../tags/tag6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9.xml"/><Relationship Id="rId1" Type="http://schemas.openxmlformats.org/officeDocument/2006/relationships/vmlDrawing" Target="../drawings/vmlDrawing4.vml"/><Relationship Id="rId6" Type="http://schemas.openxmlformats.org/officeDocument/2006/relationships/image" Target="../media/image30.wmf"/><Relationship Id="rId5" Type="http://schemas.openxmlformats.org/officeDocument/2006/relationships/oleObject" Target="../embeddings/oleObject8.bin"/><Relationship Id="rId4" Type="http://schemas.openxmlformats.org/officeDocument/2006/relationships/image" Target="../media/image29.wm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4.xml"/><Relationship Id="rId1" Type="http://schemas.openxmlformats.org/officeDocument/2006/relationships/vmlDrawing" Target="../drawings/vmlDrawing5.vml"/><Relationship Id="rId6" Type="http://schemas.openxmlformats.org/officeDocument/2006/relationships/image" Target="../media/image33.wmf"/><Relationship Id="rId5" Type="http://schemas.openxmlformats.org/officeDocument/2006/relationships/oleObject" Target="../embeddings/oleObject9.bin"/><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6.xml"/><Relationship Id="rId1" Type="http://schemas.openxmlformats.org/officeDocument/2006/relationships/tags" Target="../tags/tag64.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image" Target="../media/image7.jpeg"/><Relationship Id="rId7"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5.wmf"/><Relationship Id="rId5" Type="http://schemas.openxmlformats.org/officeDocument/2006/relationships/oleObject" Target="../embeddings/oleObject1.bin"/><Relationship Id="rId4" Type="http://schemas.openxmlformats.org/officeDocument/2006/relationships/image" Target="../media/image8.jpeg"/><Relationship Id="rId9"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vmlDrawing" Target="../drawings/vmlDrawing2.vml"/><Relationship Id="rId6" Type="http://schemas.openxmlformats.org/officeDocument/2006/relationships/image" Target="../media/image9.wmf"/><Relationship Id="rId5" Type="http://schemas.openxmlformats.org/officeDocument/2006/relationships/oleObject" Target="../embeddings/oleObject4.bin"/><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88888"/>
          <p:cNvPicPr>
            <a:picLocks noChangeAspect="1"/>
          </p:cNvPicPr>
          <p:nvPr/>
        </p:nvPicPr>
        <p:blipFill>
          <a:blip r:embed="rId2"/>
          <a:stretch>
            <a:fillRect/>
          </a:stretch>
        </p:blipFill>
        <p:spPr>
          <a:xfrm>
            <a:off x="0" y="-43815"/>
            <a:ext cx="12231370" cy="6901815"/>
          </a:xfrm>
          <a:prstGeom prst="rect">
            <a:avLst/>
          </a:prstGeom>
        </p:spPr>
      </p:pic>
      <p:sp>
        <p:nvSpPr>
          <p:cNvPr id="7" name="文本框 6"/>
          <p:cNvSpPr txBox="1"/>
          <p:nvPr/>
        </p:nvSpPr>
        <p:spPr>
          <a:xfrm>
            <a:off x="3314064" y="2285365"/>
            <a:ext cx="6182273" cy="2185214"/>
          </a:xfrm>
          <a:prstGeom prst="rect">
            <a:avLst/>
          </a:prstGeom>
          <a:noFill/>
        </p:spPr>
        <p:txBody>
          <a:bodyPr wrap="square" rtlCol="0">
            <a:spAutoFit/>
          </a:bodyPr>
          <a:lstStyle/>
          <a:p>
            <a:r>
              <a:rPr lang="zh-CN" altLang="en-US" sz="8800" b="1" dirty="0">
                <a:solidFill>
                  <a:srgbClr val="FF0000"/>
                </a:solidFill>
                <a:latin typeface="华康魏碑W7" panose="03000709000000000000" charset="-122"/>
                <a:ea typeface="华康魏碑W7" panose="03000709000000000000" charset="-122"/>
              </a:rPr>
              <a:t>满分冲刺</a:t>
            </a:r>
            <a:endParaRPr lang="zh-CN" altLang="en-US" sz="9600" b="1" dirty="0">
              <a:solidFill>
                <a:srgbClr val="FF0000"/>
              </a:solidFill>
              <a:latin typeface="华康魏碑W7" panose="03000709000000000000" charset="-122"/>
              <a:ea typeface="华康魏碑W7" panose="03000709000000000000" charset="-122"/>
            </a:endParaRPr>
          </a:p>
          <a:p>
            <a:r>
              <a:rPr lang="zh-CN" altLang="en-US" sz="4000" b="1" dirty="0">
                <a:solidFill>
                  <a:srgbClr val="FF0000"/>
                </a:solidFill>
                <a:latin typeface="华康魏碑W7" panose="03000709000000000000" charset="-122"/>
                <a:ea typeface="华康魏碑W7" panose="03000709000000000000" charset="-122"/>
              </a:rPr>
              <a:t>   </a:t>
            </a:r>
            <a:r>
              <a:rPr lang="en-US" altLang="zh-CN" sz="4800" b="1" dirty="0">
                <a:solidFill>
                  <a:srgbClr val="FF0000"/>
                </a:solidFill>
                <a:latin typeface="华康魏碑W7" panose="03000709000000000000" charset="-122"/>
                <a:ea typeface="华康魏碑W7" panose="03000709000000000000" charset="-122"/>
              </a:rPr>
              <a:t>—</a:t>
            </a:r>
            <a:r>
              <a:rPr lang="zh-CN" altLang="en-US" sz="4800" b="1" dirty="0">
                <a:solidFill>
                  <a:srgbClr val="FF0000"/>
                </a:solidFill>
                <a:latin typeface="华康魏碑W7" panose="03000709000000000000" charset="-122"/>
                <a:ea typeface="华康魏碑W7" panose="03000709000000000000" charset="-122"/>
              </a:rPr>
              <a:t>电功与电功率</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980692" y="748756"/>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endParaRPr lang="en-US" altLang="zh-CN" sz="2800" dirty="0">
              <a:solidFill>
                <a:srgbClr val="00B0F0"/>
              </a:solidFill>
              <a:latin typeface="华文新魏" panose="02010800040101010101" pitchFamily="2" charset="-122"/>
              <a:ea typeface="华文新魏" panose="02010800040101010101" pitchFamily="2" charset="-122"/>
            </a:endParaRPr>
          </a:p>
        </p:txBody>
      </p:sp>
      <p:sp>
        <p:nvSpPr>
          <p:cNvPr id="2" name="文本框 1"/>
          <p:cNvSpPr txBox="1"/>
          <p:nvPr/>
        </p:nvSpPr>
        <p:spPr>
          <a:xfrm>
            <a:off x="3591560" y="184150"/>
            <a:ext cx="5008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2—</a:t>
            </a:r>
            <a:r>
              <a:rPr lang="zh-CN" altLang="en-US" sz="4000">
                <a:latin typeface="华康魏碑W7" panose="03000709000000000000" charset="-122"/>
                <a:ea typeface="华康魏碑W7" panose="03000709000000000000" charset="-122"/>
                <a:cs typeface="华康魏碑W7" panose="03000709000000000000" charset="-122"/>
                <a:sym typeface="+mn-ea"/>
              </a:rPr>
              <a:t>电功率及计算</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3" name="文本框 2"/>
          <p:cNvSpPr txBox="1"/>
          <p:nvPr/>
        </p:nvSpPr>
        <p:spPr>
          <a:xfrm>
            <a:off x="882015" y="1401445"/>
            <a:ext cx="10687685" cy="1476375"/>
          </a:xfrm>
          <a:prstGeom prst="rect">
            <a:avLst/>
          </a:prstGeom>
          <a:noFill/>
        </p:spPr>
        <p:txBody>
          <a:bodyPr wrap="square" rtlCol="0" anchor="t">
            <a:spAutoFit/>
          </a:bodyPr>
          <a:lstStyle/>
          <a:p>
            <a:pPr marL="0" indent="0" eaLnBrk="0" latinLnBrk="1" hangingPunct="0">
              <a:lnSpc>
                <a:spcPct val="150000"/>
              </a:lnSpc>
              <a:spcBef>
                <a:spcPts val="0"/>
              </a:spcBef>
              <a:buNone/>
            </a:pP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【2019福建】</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如图电路,闭合开关S,将滑动变阻器的滑片</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P</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从</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a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端向</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b</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端移动过程中,示数减小的电表是</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(选填“A”“V</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sym typeface="+mn-ea"/>
              </a:rPr>
              <a:t>1</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”或“V</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sym typeface="+mn-ea"/>
              </a:rPr>
              <a:t>2</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”),电路的总功率</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(选填“增大”“减小”或“不变”)。</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4" name="图片 3" descr="textimage9.jpeg"/>
          <p:cNvPicPr>
            <a:picLocks noChangeAspect="1"/>
          </p:cNvPicPr>
          <p:nvPr/>
        </p:nvPicPr>
        <p:blipFill>
          <a:blip r:embed="rId2"/>
          <a:stretch>
            <a:fillRect/>
          </a:stretch>
        </p:blipFill>
        <p:spPr>
          <a:xfrm>
            <a:off x="8049510" y="2556499"/>
            <a:ext cx="2886075" cy="1943100"/>
          </a:xfrm>
          <a:prstGeom prst="rect">
            <a:avLst/>
          </a:prstGeom>
        </p:spPr>
      </p:pic>
      <p:sp>
        <p:nvSpPr>
          <p:cNvPr id="5" name="TextBox 2"/>
          <p:cNvSpPr txBox="1"/>
          <p:nvPr/>
        </p:nvSpPr>
        <p:spPr>
          <a:xfrm>
            <a:off x="1068677" y="3198800"/>
            <a:ext cx="8399160" cy="461645"/>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rPr>
              <a:t>【答案 】</a:t>
            </a:r>
            <a:r>
              <a:rPr lang="zh-CN" altLang="en-US" sz="2000" b="1"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  V</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　增大</a:t>
            </a:r>
            <a:endParaRPr lang="zh-CN" altLang="en-US" sz="2000" dirty="0">
              <a:latin typeface="微软雅黑" panose="020B0503020204020204" charset="-122"/>
              <a:ea typeface="微软雅黑" panose="020B0503020204020204" charset="-122"/>
              <a:cs typeface="微软雅黑" panose="020B0503020204020204" charset="-122"/>
            </a:endParaRPr>
          </a:p>
        </p:txBody>
      </p:sp>
      <p:sp>
        <p:nvSpPr>
          <p:cNvPr id="6" name="TextBox 2"/>
          <p:cNvSpPr txBox="1"/>
          <p:nvPr/>
        </p:nvSpPr>
        <p:spPr>
          <a:xfrm>
            <a:off x="1129030" y="4590415"/>
            <a:ext cx="10193655" cy="1246505"/>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b="1" kern="0" dirty="0" smtClean="0">
                <a:solidFill>
                  <a:srgbClr val="FF0000"/>
                </a:solidFill>
                <a:latin typeface="微软雅黑" panose="020B0503020204020204" charset="-122"/>
                <a:ea typeface="微软雅黑" panose="020B0503020204020204" charset="-122"/>
                <a:cs typeface="微软雅黑" panose="020B0503020204020204" charset="-122"/>
              </a:rPr>
              <a:t>【解析】　</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滑动变阻器的滑片</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P</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从</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a</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端向</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b</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端移动时,滑动变阻器连入电路的电阻变小,在电源电压不变时,可知电路中的电流变大,电阻</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R</a:t>
            </a:r>
            <a:r>
              <a:rPr lang="zh-CN" altLang="en-US" kern="0" baseline="-15000" dirty="0" smtClean="0">
                <a:solidFill>
                  <a:srgbClr val="000000"/>
                </a:solidFill>
                <a:latin typeface="微软雅黑" panose="020B0503020204020204" charset="-122"/>
                <a:ea typeface="微软雅黑" panose="020B0503020204020204" charset="-122"/>
                <a:cs typeface="微软雅黑" panose="020B0503020204020204" charset="-122"/>
              </a:rPr>
              <a:t>2</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两端电压</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U</a:t>
            </a:r>
            <a:r>
              <a:rPr lang="zh-CN" altLang="en-US" kern="0" baseline="-15000" dirty="0" smtClean="0">
                <a:solidFill>
                  <a:srgbClr val="000000"/>
                </a:solidFill>
                <a:latin typeface="微软雅黑" panose="020B0503020204020204" charset="-122"/>
                <a:ea typeface="微软雅黑" panose="020B0503020204020204" charset="-122"/>
                <a:cs typeface="微软雅黑" panose="020B0503020204020204" charset="-122"/>
              </a:rPr>
              <a:t>2</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变大,可得滑动变阻器两端电压</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U</a:t>
            </a:r>
            <a:r>
              <a:rPr lang="zh-CN" altLang="en-US" kern="0" baseline="-15000" dirty="0" smtClean="0">
                <a:solidFill>
                  <a:srgbClr val="000000"/>
                </a:solidFill>
                <a:latin typeface="微软雅黑" panose="020B0503020204020204" charset="-122"/>
                <a:ea typeface="微软雅黑" panose="020B0503020204020204" charset="-122"/>
                <a:cs typeface="微软雅黑" panose="020B0503020204020204" charset="-122"/>
              </a:rPr>
              <a:t>1</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变小,所以示数减小的电表是V</a:t>
            </a:r>
            <a:r>
              <a:rPr lang="zh-CN" altLang="en-US" kern="0" baseline="-15000" dirty="0" smtClean="0">
                <a:solidFill>
                  <a:srgbClr val="000000"/>
                </a:solidFill>
                <a:latin typeface="微软雅黑" panose="020B0503020204020204" charset="-122"/>
                <a:ea typeface="微软雅黑" panose="020B0503020204020204" charset="-122"/>
                <a:cs typeface="微软雅黑" panose="020B0503020204020204" charset="-122"/>
              </a:rPr>
              <a:t>1</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。电路的总功率</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P</a:t>
            </a:r>
            <a:r>
              <a:rPr lang="zh-CN" altLang="en-US" kern="0" baseline="-15000" dirty="0" smtClean="0">
                <a:solidFill>
                  <a:srgbClr val="000000"/>
                </a:solidFill>
                <a:latin typeface="微软雅黑" panose="020B0503020204020204" charset="-122"/>
                <a:ea typeface="微软雅黑" panose="020B0503020204020204" charset="-122"/>
                <a:cs typeface="微软雅黑" panose="020B0503020204020204" charset="-122"/>
              </a:rPr>
              <a:t>总</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UI</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,电源电压</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U</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不变,电路中电流变大,电路的总功率</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P</a:t>
            </a:r>
            <a:r>
              <a:rPr lang="zh-CN" altLang="en-US" kern="0" baseline="-15000" dirty="0" smtClean="0">
                <a:solidFill>
                  <a:srgbClr val="000000"/>
                </a:solidFill>
                <a:latin typeface="微软雅黑" panose="020B0503020204020204" charset="-122"/>
                <a:ea typeface="微软雅黑" panose="020B0503020204020204" charset="-122"/>
                <a:cs typeface="微软雅黑" panose="020B0503020204020204" charset="-122"/>
              </a:rPr>
              <a:t>总</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增大。</a:t>
            </a:r>
            <a:endParaRPr lang="zh-CN" altLang="en-US"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854962" y="739231"/>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endParaRPr lang="en-US" altLang="zh-CN" sz="2800" dirty="0">
              <a:solidFill>
                <a:srgbClr val="00B0F0"/>
              </a:solidFill>
              <a:latin typeface="华文新魏" panose="02010800040101010101" pitchFamily="2" charset="-122"/>
              <a:ea typeface="华文新魏" panose="02010800040101010101" pitchFamily="2" charset="-122"/>
            </a:endParaRPr>
          </a:p>
        </p:txBody>
      </p:sp>
      <p:sp>
        <p:nvSpPr>
          <p:cNvPr id="7" name="文本框 6"/>
          <p:cNvSpPr txBox="1"/>
          <p:nvPr/>
        </p:nvSpPr>
        <p:spPr>
          <a:xfrm>
            <a:off x="3568065" y="173990"/>
            <a:ext cx="5008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2—</a:t>
            </a:r>
            <a:r>
              <a:rPr lang="zh-CN" altLang="en-US" sz="4000">
                <a:latin typeface="华康魏碑W7" panose="03000709000000000000" charset="-122"/>
                <a:ea typeface="华康魏碑W7" panose="03000709000000000000" charset="-122"/>
                <a:cs typeface="华康魏碑W7" panose="03000709000000000000" charset="-122"/>
                <a:sym typeface="+mn-ea"/>
              </a:rPr>
              <a:t>电功率及计算</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11" name="文本框 10"/>
          <p:cNvSpPr txBox="1"/>
          <p:nvPr/>
        </p:nvSpPr>
        <p:spPr>
          <a:xfrm>
            <a:off x="1027430" y="1261110"/>
            <a:ext cx="9667240" cy="706755"/>
          </a:xfrm>
          <a:prstGeom prst="rect">
            <a:avLst/>
          </a:prstGeom>
          <a:noFill/>
          <a:ln w="9525">
            <a:noFill/>
          </a:ln>
        </p:spPr>
        <p:txBody>
          <a:bodyPr wrap="square">
            <a:spAutoFit/>
          </a:bodyPr>
          <a:lstStyle/>
          <a:p>
            <a:pPr marL="266700" indent="-266700"/>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a:t>
            </a:r>
            <a:r>
              <a:rPr lang="en-US" altLang="zh-CN" sz="2000" b="1">
                <a:solidFill>
                  <a:srgbClr val="FF0000"/>
                </a:solidFill>
                <a:latin typeface="微软雅黑" panose="020B0503020204020204" charset="-122"/>
                <a:ea typeface="微软雅黑" panose="020B0503020204020204" charset="-122"/>
                <a:cs typeface="微软雅黑" panose="020B0503020204020204" charset="-122"/>
              </a:rPr>
              <a:t>2019</a:t>
            </a:r>
            <a:r>
              <a:rPr lang="zh-CN" sz="2000" b="1">
                <a:solidFill>
                  <a:srgbClr val="FF0000"/>
                </a:solidFill>
                <a:latin typeface="微软雅黑" panose="020B0503020204020204" charset="-122"/>
                <a:ea typeface="微软雅黑" panose="020B0503020204020204" charset="-122"/>
                <a:cs typeface="微软雅黑" panose="020B0503020204020204" charset="-122"/>
              </a:rPr>
              <a:t>四川巴中】</a:t>
            </a:r>
            <a:r>
              <a:rPr lang="zh-CN" sz="2000" b="0">
                <a:solidFill>
                  <a:srgbClr val="000000"/>
                </a:solidFill>
                <a:latin typeface="微软雅黑" panose="020B0503020204020204" charset="-122"/>
                <a:ea typeface="微软雅黑" panose="020B0503020204020204" charset="-122"/>
                <a:cs typeface="微软雅黑" panose="020B0503020204020204" charset="-122"/>
              </a:rPr>
              <a:t>如图甲所示，某品牌智能电火锅的铭牌，（不计温度对电阻的影响）。求：</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2" name="图片 -2147482454" descr="学科网(www.zxxk.com)--教育资源门户，提供试卷、教案、课件、论文、素材及各类教学资源下载，还有大量而丰富的教学相关资讯！"/>
          <p:cNvPicPr>
            <a:picLocks noChangeAspect="1"/>
          </p:cNvPicPr>
          <p:nvPr/>
        </p:nvPicPr>
        <p:blipFill>
          <a:blip r:embed="rId2"/>
          <a:srcRect t="-3120" r="42477"/>
          <a:stretch>
            <a:fillRect/>
          </a:stretch>
        </p:blipFill>
        <p:spPr>
          <a:xfrm>
            <a:off x="6821805" y="1844675"/>
            <a:ext cx="2609850" cy="3168650"/>
          </a:xfrm>
          <a:prstGeom prst="rect">
            <a:avLst/>
          </a:prstGeom>
          <a:noFill/>
          <a:ln w="9525">
            <a:noFill/>
          </a:ln>
        </p:spPr>
      </p:pic>
      <p:sp>
        <p:nvSpPr>
          <p:cNvPr id="12" name="文本框 11"/>
          <p:cNvSpPr txBox="1"/>
          <p:nvPr/>
        </p:nvSpPr>
        <p:spPr>
          <a:xfrm>
            <a:off x="1107440" y="2167255"/>
            <a:ext cx="5565775" cy="3353435"/>
          </a:xfrm>
          <a:prstGeom prst="rect">
            <a:avLst/>
          </a:prstGeom>
          <a:noFill/>
          <a:ln w="9525">
            <a:noFill/>
          </a:ln>
        </p:spPr>
        <p:txBody>
          <a:bodyPr wrap="square">
            <a:spAutoFit/>
          </a:bodyPr>
          <a:lstStyle/>
          <a:p>
            <a:pPr indent="0" fontAlgn="auto">
              <a:lnSpc>
                <a:spcPct val="120000"/>
              </a:lnSpc>
            </a:pPr>
            <a:r>
              <a:rPr lang="zh-CN" sz="2000" b="0">
                <a:solidFill>
                  <a:schemeClr val="tx1"/>
                </a:solidFill>
                <a:latin typeface="微软雅黑" panose="020B0503020204020204" charset="-122"/>
                <a:ea typeface="微软雅黑" panose="020B0503020204020204" charset="-122"/>
                <a:cs typeface="微软雅黑" panose="020B0503020204020204" charset="-122"/>
              </a:rPr>
              <a:t>（</a:t>
            </a:r>
            <a:r>
              <a:rPr lang="en-US" altLang="zh-CN" sz="2000" b="0">
                <a:solidFill>
                  <a:schemeClr val="tx1"/>
                </a:solidFill>
                <a:latin typeface="微软雅黑" panose="020B0503020204020204" charset="-122"/>
                <a:ea typeface="微软雅黑" panose="020B0503020204020204" charset="-122"/>
                <a:cs typeface="微软雅黑" panose="020B0503020204020204" charset="-122"/>
              </a:rPr>
              <a:t>1</a:t>
            </a:r>
            <a:r>
              <a:rPr lang="zh-CN" sz="2000" b="0">
                <a:solidFill>
                  <a:schemeClr val="tx1"/>
                </a:solidFill>
                <a:latin typeface="微软雅黑" panose="020B0503020204020204" charset="-122"/>
                <a:ea typeface="微软雅黑" panose="020B0503020204020204" charset="-122"/>
                <a:cs typeface="微软雅黑" panose="020B0503020204020204" charset="-122"/>
              </a:rPr>
              <a:t>）该电火锅锅正常加热30分钟时所消耗的电能为多少kW·h？</a:t>
            </a:r>
          </a:p>
          <a:p>
            <a:pPr indent="0" fontAlgn="auto">
              <a:lnSpc>
                <a:spcPct val="120000"/>
              </a:lnSpc>
            </a:pPr>
            <a:r>
              <a:rPr lang="zh-CN" sz="2000" b="0">
                <a:solidFill>
                  <a:schemeClr val="tx1"/>
                </a:solidFill>
                <a:latin typeface="微软雅黑" panose="020B0503020204020204" charset="-122"/>
                <a:ea typeface="微软雅黑" panose="020B0503020204020204" charset="-122"/>
                <a:cs typeface="微软雅黑" panose="020B0503020204020204" charset="-122"/>
              </a:rPr>
              <a:t>（</a:t>
            </a:r>
            <a:r>
              <a:rPr lang="en-US" altLang="zh-CN" sz="2000" b="0">
                <a:solidFill>
                  <a:schemeClr val="tx1"/>
                </a:solidFill>
                <a:latin typeface="微软雅黑" panose="020B0503020204020204" charset="-122"/>
                <a:ea typeface="微软雅黑" panose="020B0503020204020204" charset="-122"/>
                <a:cs typeface="微软雅黑" panose="020B0503020204020204" charset="-122"/>
              </a:rPr>
              <a:t>2</a:t>
            </a:r>
            <a:r>
              <a:rPr lang="zh-CN" sz="2000" b="0">
                <a:solidFill>
                  <a:schemeClr val="tx1"/>
                </a:solidFill>
                <a:latin typeface="微软雅黑" panose="020B0503020204020204" charset="-122"/>
                <a:ea typeface="微软雅黑" panose="020B0503020204020204" charset="-122"/>
                <a:cs typeface="微软雅黑" panose="020B0503020204020204" charset="-122"/>
              </a:rPr>
              <a:t>）某天用电高峰期，只使用电火锅加热10 min，家用电能表（1200 r/kW·h）的转盘转了200转，此时电火锅的实际功率是多少? </a:t>
            </a:r>
          </a:p>
          <a:p>
            <a:pPr indent="0" fontAlgn="auto">
              <a:lnSpc>
                <a:spcPct val="120000"/>
              </a:lnSpc>
            </a:pPr>
            <a:r>
              <a:rPr lang="zh-CN" sz="2000" b="0">
                <a:solidFill>
                  <a:schemeClr val="tx1"/>
                </a:solidFill>
                <a:latin typeface="微软雅黑" panose="020B0503020204020204" charset="-122"/>
                <a:ea typeface="微软雅黑" panose="020B0503020204020204" charset="-122"/>
                <a:cs typeface="微软雅黑" panose="020B0503020204020204" charset="-122"/>
              </a:rPr>
              <a:t>（</a:t>
            </a:r>
            <a:r>
              <a:rPr lang="en-US" altLang="zh-CN" sz="2000" b="0">
                <a:solidFill>
                  <a:schemeClr val="tx1"/>
                </a:solidFill>
                <a:latin typeface="微软雅黑" panose="020B0503020204020204" charset="-122"/>
                <a:ea typeface="微软雅黑" panose="020B0503020204020204" charset="-122"/>
                <a:cs typeface="微软雅黑" panose="020B0503020204020204" charset="-122"/>
              </a:rPr>
              <a:t>3</a:t>
            </a:r>
            <a:r>
              <a:rPr lang="zh-CN" sz="2000" b="0">
                <a:solidFill>
                  <a:schemeClr val="tx1"/>
                </a:solidFill>
                <a:latin typeface="微软雅黑" panose="020B0503020204020204" charset="-122"/>
                <a:ea typeface="微软雅黑" panose="020B0503020204020204" charset="-122"/>
                <a:cs typeface="微软雅黑" panose="020B0503020204020204" charset="-122"/>
              </a:rPr>
              <a:t>）如图乙所示是电火锅的简化电路图，其中</a:t>
            </a:r>
            <a:r>
              <a:rPr lang="en-US" altLang="zh-CN" sz="2000" b="0" i="1">
                <a:solidFill>
                  <a:schemeClr val="tx1"/>
                </a:solidFill>
                <a:latin typeface="微软雅黑" panose="020B0503020204020204" charset="-122"/>
                <a:ea typeface="微软雅黑" panose="020B0503020204020204" charset="-122"/>
                <a:cs typeface="微软雅黑" panose="020B0503020204020204" charset="-122"/>
              </a:rPr>
              <a:t>R</a:t>
            </a:r>
            <a:r>
              <a:rPr lang="en-US" altLang="zh-CN" sz="2000" b="0" baseline="-25000">
                <a:solidFill>
                  <a:schemeClr val="tx1"/>
                </a:solidFill>
                <a:latin typeface="微软雅黑" panose="020B0503020204020204" charset="-122"/>
                <a:ea typeface="微软雅黑" panose="020B0503020204020204" charset="-122"/>
                <a:cs typeface="微软雅黑" panose="020B0503020204020204" charset="-122"/>
              </a:rPr>
              <a:t>1</a:t>
            </a:r>
            <a:r>
              <a:rPr lang="zh-CN" sz="2000" b="0">
                <a:solidFill>
                  <a:schemeClr val="tx1"/>
                </a:solidFill>
                <a:latin typeface="微软雅黑" panose="020B0503020204020204" charset="-122"/>
                <a:ea typeface="微软雅黑" panose="020B0503020204020204" charset="-122"/>
                <a:cs typeface="微软雅黑" panose="020B0503020204020204" charset="-122"/>
              </a:rPr>
              <a:t>、</a:t>
            </a:r>
            <a:r>
              <a:rPr lang="en-US" altLang="zh-CN" sz="2000" b="0" i="1">
                <a:solidFill>
                  <a:schemeClr val="tx1"/>
                </a:solidFill>
                <a:latin typeface="微软雅黑" panose="020B0503020204020204" charset="-122"/>
                <a:ea typeface="微软雅黑" panose="020B0503020204020204" charset="-122"/>
                <a:cs typeface="微软雅黑" panose="020B0503020204020204" charset="-122"/>
              </a:rPr>
              <a:t>R</a:t>
            </a:r>
            <a:r>
              <a:rPr lang="en-US" altLang="zh-CN" sz="2000" b="0" baseline="-25000">
                <a:solidFill>
                  <a:schemeClr val="tx1"/>
                </a:solidFill>
                <a:latin typeface="微软雅黑" panose="020B0503020204020204" charset="-122"/>
                <a:ea typeface="微软雅黑" panose="020B0503020204020204" charset="-122"/>
                <a:cs typeface="微软雅黑" panose="020B0503020204020204" charset="-122"/>
              </a:rPr>
              <a:t>2</a:t>
            </a:r>
            <a:r>
              <a:rPr lang="zh-CN" sz="2000" b="0">
                <a:solidFill>
                  <a:schemeClr val="tx1"/>
                </a:solidFill>
                <a:latin typeface="微软雅黑" panose="020B0503020204020204" charset="-122"/>
                <a:ea typeface="微软雅黑" panose="020B0503020204020204" charset="-122"/>
                <a:cs typeface="微软雅黑" panose="020B0503020204020204" charset="-122"/>
              </a:rPr>
              <a:t>均为发热电阻，</a:t>
            </a:r>
            <a:r>
              <a:rPr lang="en-US" altLang="zh-CN" sz="2000" b="0">
                <a:solidFill>
                  <a:schemeClr val="tx1"/>
                </a:solidFill>
                <a:latin typeface="微软雅黑" panose="020B0503020204020204" charset="-122"/>
                <a:ea typeface="微软雅黑" panose="020B0503020204020204" charset="-122"/>
                <a:cs typeface="微软雅黑" panose="020B0503020204020204" charset="-122"/>
              </a:rPr>
              <a:t>S</a:t>
            </a:r>
            <a:r>
              <a:rPr lang="en-US" altLang="zh-CN" sz="2000" b="0" baseline="-25000">
                <a:solidFill>
                  <a:schemeClr val="tx1"/>
                </a:solidFill>
                <a:latin typeface="微软雅黑" panose="020B0503020204020204" charset="-122"/>
                <a:ea typeface="微软雅黑" panose="020B0503020204020204" charset="-122"/>
                <a:cs typeface="微软雅黑" panose="020B0503020204020204" charset="-122"/>
              </a:rPr>
              <a:t>2</a:t>
            </a:r>
            <a:r>
              <a:rPr lang="zh-CN" sz="2000" b="0">
                <a:solidFill>
                  <a:schemeClr val="tx1"/>
                </a:solidFill>
                <a:latin typeface="微软雅黑" panose="020B0503020204020204" charset="-122"/>
                <a:ea typeface="微软雅黑" panose="020B0503020204020204" charset="-122"/>
                <a:cs typeface="微软雅黑" panose="020B0503020204020204" charset="-122"/>
              </a:rPr>
              <a:t>为加热保温自动力切换开关，求</a:t>
            </a:r>
            <a:r>
              <a:rPr lang="en-US" altLang="zh-CN" sz="2000" b="0" i="1">
                <a:solidFill>
                  <a:schemeClr val="tx1"/>
                </a:solidFill>
                <a:latin typeface="微软雅黑" panose="020B0503020204020204" charset="-122"/>
                <a:ea typeface="微软雅黑" panose="020B0503020204020204" charset="-122"/>
                <a:cs typeface="微软雅黑" panose="020B0503020204020204" charset="-122"/>
              </a:rPr>
              <a:t>R</a:t>
            </a:r>
            <a:r>
              <a:rPr lang="en-US" altLang="zh-CN" sz="2000" b="0" baseline="-25000">
                <a:solidFill>
                  <a:schemeClr val="tx1"/>
                </a:solidFill>
                <a:latin typeface="微软雅黑" panose="020B0503020204020204" charset="-122"/>
                <a:ea typeface="微软雅黑" panose="020B0503020204020204" charset="-122"/>
                <a:cs typeface="微软雅黑" panose="020B0503020204020204" charset="-122"/>
              </a:rPr>
              <a:t>2</a:t>
            </a:r>
            <a:r>
              <a:rPr lang="zh-CN" sz="2000" b="0">
                <a:solidFill>
                  <a:schemeClr val="tx1"/>
                </a:solidFill>
                <a:latin typeface="微软雅黑" panose="020B0503020204020204" charset="-122"/>
                <a:ea typeface="微软雅黑" panose="020B0503020204020204" charset="-122"/>
                <a:cs typeface="微软雅黑" panose="020B0503020204020204" charset="-122"/>
              </a:rPr>
              <a:t>的电阻是多少</a:t>
            </a:r>
            <a:r>
              <a:rPr lang="en-US" altLang="zh-CN" sz="2000" b="0">
                <a:latin typeface="微软雅黑" panose="020B0503020204020204" charset="-122"/>
                <a:ea typeface="微软雅黑" panose="020B0503020204020204" charset="-122"/>
                <a:cs typeface="微软雅黑" panose="020B0503020204020204" charset="-122"/>
              </a:rPr>
              <a:t>?</a:t>
            </a:r>
            <a:endParaRPr lang="zh-CN" sz="2000" b="0">
              <a:solidFill>
                <a:srgbClr val="FF0000"/>
              </a:solidFill>
              <a:latin typeface="微软雅黑" panose="020B0503020204020204" charset="-122"/>
              <a:ea typeface="微软雅黑" panose="020B0503020204020204" charset="-122"/>
              <a:cs typeface="微软雅黑" panose="020B0503020204020204" charset="-122"/>
            </a:endParaRPr>
          </a:p>
          <a:p>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1107440" y="5868670"/>
            <a:ext cx="6403340" cy="398780"/>
          </a:xfrm>
          <a:prstGeom prst="rect">
            <a:avLst/>
          </a:prstGeom>
          <a:noFill/>
        </p:spPr>
        <p:txBody>
          <a:bodyPr wrap="none" rtlCol="0" anchor="t">
            <a:spAutoFit/>
          </a:bodyPr>
          <a:lstStyle/>
          <a:p>
            <a:pPr indent="0"/>
            <a:r>
              <a:rPr lang="zh-CN" sz="2000" b="1">
                <a:solidFill>
                  <a:srgbClr val="FF0000"/>
                </a:solidFill>
                <a:latin typeface="微软雅黑" panose="020B0503020204020204" charset="-122"/>
                <a:ea typeface="微软雅黑" panose="020B0503020204020204" charset="-122"/>
                <a:cs typeface="微软雅黑" panose="020B0503020204020204" charset="-122"/>
                <a:sym typeface="+mn-ea"/>
              </a:rPr>
              <a:t>【答案】</a:t>
            </a:r>
            <a:r>
              <a:rPr lang="zh-CN" sz="200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2000">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sz="2000">
                <a:solidFill>
                  <a:schemeClr val="tx1"/>
                </a:solidFill>
                <a:latin typeface="微软雅黑" panose="020B0503020204020204" charset="-122"/>
                <a:ea typeface="微软雅黑" panose="020B0503020204020204" charset="-122"/>
                <a:cs typeface="微软雅黑" panose="020B0503020204020204" charset="-122"/>
                <a:sym typeface="+mn-ea"/>
              </a:rPr>
              <a:t>）0.605 kW·h  （2）1 000 W  （3）60 Ω</a:t>
            </a:r>
            <a:endParaRPr lang="zh-CN" altLang="en-US" sz="20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p:cNvPicPr>
            <a:picLocks noChangeAspect="1"/>
          </p:cNvPicPr>
          <p:nvPr/>
        </p:nvPicPr>
        <p:blipFill>
          <a:blip r:embed="rId3"/>
          <a:stretch>
            <a:fillRect/>
          </a:stretch>
        </p:blipFill>
        <p:spPr>
          <a:xfrm>
            <a:off x="9636760" y="2091055"/>
            <a:ext cx="2369820" cy="16370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631565" y="153670"/>
            <a:ext cx="5516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3—</a:t>
            </a:r>
            <a:r>
              <a:rPr lang="zh-CN" altLang="en-US" sz="4000">
                <a:latin typeface="华康魏碑W7" panose="03000709000000000000" charset="-122"/>
                <a:ea typeface="华康魏碑W7" panose="03000709000000000000" charset="-122"/>
                <a:cs typeface="华康魏碑W7" panose="03000709000000000000" charset="-122"/>
                <a:sym typeface="+mn-ea"/>
              </a:rPr>
              <a:t>测小灯泡电功率</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10" name="文本框 9"/>
          <p:cNvSpPr txBox="1"/>
          <p:nvPr/>
        </p:nvSpPr>
        <p:spPr>
          <a:xfrm>
            <a:off x="940687" y="758281"/>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考点详情</a:t>
            </a:r>
          </a:p>
        </p:txBody>
      </p:sp>
      <p:grpSp>
        <p:nvGrpSpPr>
          <p:cNvPr id="4" name="组合 3"/>
          <p:cNvGrpSpPr/>
          <p:nvPr/>
        </p:nvGrpSpPr>
        <p:grpSpPr>
          <a:xfrm>
            <a:off x="1530350" y="1847850"/>
            <a:ext cx="8298180" cy="3801110"/>
            <a:chOff x="2410" y="2910"/>
            <a:chExt cx="13068" cy="5986"/>
          </a:xfrm>
        </p:grpSpPr>
        <p:pic>
          <p:nvPicPr>
            <p:cNvPr id="3" name="图片 2"/>
            <p:cNvPicPr>
              <a:picLocks noChangeAspect="1"/>
            </p:cNvPicPr>
            <p:nvPr/>
          </p:nvPicPr>
          <p:blipFill>
            <a:blip r:embed="rId2"/>
            <a:stretch>
              <a:fillRect/>
            </a:stretch>
          </p:blipFill>
          <p:spPr>
            <a:xfrm>
              <a:off x="2410" y="2910"/>
              <a:ext cx="13069" cy="5987"/>
            </a:xfrm>
            <a:prstGeom prst="rect">
              <a:avLst/>
            </a:prstGeom>
          </p:spPr>
        </p:pic>
        <p:pic>
          <p:nvPicPr>
            <p:cNvPr id="5" name="图片 4" descr="未命名"/>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08" y="2910"/>
              <a:ext cx="2577" cy="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631565" y="153670"/>
            <a:ext cx="5516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3—</a:t>
            </a:r>
            <a:r>
              <a:rPr lang="zh-CN" altLang="en-US" sz="4000">
                <a:latin typeface="华康魏碑W7" panose="03000709000000000000" charset="-122"/>
                <a:ea typeface="华康魏碑W7" panose="03000709000000000000" charset="-122"/>
                <a:cs typeface="华康魏碑W7" panose="03000709000000000000" charset="-122"/>
                <a:sym typeface="+mn-ea"/>
              </a:rPr>
              <a:t>测小灯泡电功率</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10" name="文本框 9"/>
          <p:cNvSpPr txBox="1"/>
          <p:nvPr/>
        </p:nvSpPr>
        <p:spPr>
          <a:xfrm>
            <a:off x="940687" y="758281"/>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sp>
        <p:nvSpPr>
          <p:cNvPr id="8" name="文本框 7"/>
          <p:cNvSpPr txBox="1"/>
          <p:nvPr/>
        </p:nvSpPr>
        <p:spPr>
          <a:xfrm>
            <a:off x="940435" y="1280160"/>
            <a:ext cx="10545445" cy="553085"/>
          </a:xfrm>
          <a:prstGeom prst="rect">
            <a:avLst/>
          </a:prstGeom>
          <a:noFill/>
        </p:spPr>
        <p:txBody>
          <a:bodyPr wrap="none" rtlCol="0" anchor="t">
            <a:spAutoFit/>
          </a:bodyPr>
          <a:lstStyle/>
          <a:p>
            <a:pPr marL="0" indent="0" eaLnBrk="0" latinLnBrk="1" hangingPunct="0">
              <a:lnSpc>
                <a:spcPct val="150000"/>
              </a:lnSpc>
              <a:spcBef>
                <a:spcPts val="0"/>
              </a:spcBef>
              <a:buNone/>
            </a:pP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【2019内蒙古包头】</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在测量小灯泡的电功率时,电源电压为3 V,小灯泡上标有“2.5 V”字样</a:t>
            </a:r>
            <a:r>
              <a:rPr lang="zh-CN" altLang="en-US" kern="0" dirty="0" smtClean="0">
                <a:solidFill>
                  <a:srgbClr val="000000"/>
                </a:solidFill>
                <a:latin typeface="Times New Roman" panose="02020603050405020304" pitchFamily="65" charset="-122"/>
                <a:ea typeface="宋体" panose="02010600030101010101" pitchFamily="2" charset="-122"/>
                <a:sym typeface="+mn-ea"/>
              </a:rPr>
              <a:t>。</a:t>
            </a:r>
            <a:endParaRPr lang="zh-CN" altLang="en-US"/>
          </a:p>
        </p:txBody>
      </p:sp>
      <p:pic>
        <p:nvPicPr>
          <p:cNvPr id="9" name="图片 3" descr="textimage14.jpeg"/>
          <p:cNvPicPr>
            <a:picLocks noChangeAspect="1"/>
          </p:cNvPicPr>
          <p:nvPr/>
        </p:nvPicPr>
        <p:blipFill>
          <a:blip r:embed="rId2"/>
          <a:stretch>
            <a:fillRect/>
          </a:stretch>
        </p:blipFill>
        <p:spPr>
          <a:xfrm>
            <a:off x="6740775" y="2029216"/>
            <a:ext cx="2880254" cy="2135114"/>
          </a:xfrm>
          <a:prstGeom prst="rect">
            <a:avLst/>
          </a:prstGeom>
        </p:spPr>
      </p:pic>
      <p:pic>
        <p:nvPicPr>
          <p:cNvPr id="11" name="图片 10" descr="textimage15.jpeg"/>
          <p:cNvPicPr>
            <a:picLocks noChangeAspect="1"/>
          </p:cNvPicPr>
          <p:nvPr/>
        </p:nvPicPr>
        <p:blipFill>
          <a:blip r:embed="rId3"/>
          <a:stretch>
            <a:fillRect/>
          </a:stretch>
        </p:blipFill>
        <p:spPr>
          <a:xfrm>
            <a:off x="9708194" y="2029451"/>
            <a:ext cx="1961467" cy="2109903"/>
          </a:xfrm>
          <a:prstGeom prst="rect">
            <a:avLst/>
          </a:prstGeom>
        </p:spPr>
      </p:pic>
      <p:sp>
        <p:nvSpPr>
          <p:cNvPr id="12" name="文本框 11"/>
          <p:cNvSpPr txBox="1"/>
          <p:nvPr/>
        </p:nvSpPr>
        <p:spPr>
          <a:xfrm>
            <a:off x="1080135" y="2029460"/>
            <a:ext cx="5542280" cy="1753235"/>
          </a:xfrm>
          <a:prstGeom prst="rect">
            <a:avLst/>
          </a:prstGeom>
          <a:noFill/>
        </p:spPr>
        <p:txBody>
          <a:bodyPr wrap="square" rtlCol="0" anchor="t">
            <a:spAutoFit/>
          </a:bodyPr>
          <a:lstStyle/>
          <a:p>
            <a:pPr marL="0" indent="0" eaLnBrk="0" fontAlgn="auto" latinLnBrk="1" hangingPunct="0">
              <a:lnSpc>
                <a:spcPct val="150000"/>
              </a:lnSpc>
              <a:spcBef>
                <a:spcPts val="2000"/>
              </a:spcBef>
              <a:buNone/>
            </a:pPr>
            <a:r>
              <a:rPr lang="zh-CN" altLang="en-US" kern="0" dirty="0" smtClean="0">
                <a:solidFill>
                  <a:schemeClr val="tx1"/>
                </a:solidFill>
                <a:latin typeface="微软雅黑" panose="020B0503020204020204" charset="-122"/>
                <a:ea typeface="微软雅黑" panose="020B0503020204020204" charset="-122"/>
                <a:cs typeface="微软雅黑" panose="020B0503020204020204" charset="-122"/>
                <a:sym typeface="+mn-ea"/>
              </a:rPr>
              <a:t>(1)在如图甲所示的电路中,闭合开关移动滑片,发现小</a:t>
            </a:r>
            <a:r>
              <a:rPr lang="zh-CN" altLang="en-US"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灯泡不亮,电流表无示数,电压表有示数,</a:t>
            </a:r>
            <a:r>
              <a:rPr lang="zh-CN" altLang="en-US" kern="0" dirty="0" smtClean="0">
                <a:solidFill>
                  <a:schemeClr val="tx1"/>
                </a:solidFill>
                <a:latin typeface="微软雅黑" panose="020B0503020204020204" charset="-122"/>
                <a:ea typeface="微软雅黑" panose="020B0503020204020204" charset="-122"/>
                <a:cs typeface="微软雅黑" panose="020B0503020204020204" charset="-122"/>
                <a:sym typeface="+mn-ea"/>
              </a:rPr>
              <a:t>原因是</a:t>
            </a:r>
            <a:r>
              <a:rPr lang="zh-CN" altLang="en-US" u="sng" kern="0" dirty="0" smtClean="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kern="0" dirty="0" smtClean="0">
                <a:solidFill>
                  <a:schemeClr val="tx1"/>
                </a:solidFill>
                <a:latin typeface="微软雅黑" panose="020B0503020204020204" charset="-122"/>
                <a:ea typeface="微软雅黑" panose="020B0503020204020204" charset="-122"/>
                <a:cs typeface="微软雅黑" panose="020B0503020204020204" charset="-122"/>
                <a:sym typeface="+mn-ea"/>
              </a:rPr>
              <a:t>,经分析有一根导线连接错误,请在连接错误的导线上打“✕”,并补画出一根导线连接成正确的电路。</a:t>
            </a:r>
          </a:p>
        </p:txBody>
      </p:sp>
      <p:sp>
        <p:nvSpPr>
          <p:cNvPr id="13" name="文本框 12"/>
          <p:cNvSpPr txBox="1"/>
          <p:nvPr/>
        </p:nvSpPr>
        <p:spPr>
          <a:xfrm>
            <a:off x="1080135" y="4033520"/>
            <a:ext cx="10375265" cy="1337945"/>
          </a:xfrm>
          <a:prstGeom prst="rect">
            <a:avLst/>
          </a:prstGeom>
          <a:noFill/>
        </p:spPr>
        <p:txBody>
          <a:bodyPr wrap="square" rtlCol="0" anchor="t">
            <a:spAutoFit/>
          </a:bodyPr>
          <a:lstStyle/>
          <a:p>
            <a:pPr marL="0" indent="0" eaLnBrk="0" latinLnBrk="1" hangingPunct="0">
              <a:lnSpc>
                <a:spcPct val="150000"/>
              </a:lnSpc>
              <a:spcBef>
                <a:spcPts val="0"/>
              </a:spcBef>
              <a:buNone/>
            </a:pP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(2)电路连接正确后,从滑动变阻器接入电路的最大阻值开始记录数据,得到小灯泡的</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I</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U </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图像如图乙所示,则小灯泡的额定功率是</a:t>
            </a:r>
            <a:r>
              <a:rPr lang="zh-CN" altLang="en-US" u="sng"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W。由图可知:小灯泡的实际功率随实际电压的增大而</a:t>
            </a:r>
            <a:r>
              <a:rPr lang="zh-CN" altLang="en-US" u="sng"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,滑动变阻器的规格应选择</a:t>
            </a:r>
            <a:r>
              <a:rPr lang="zh-CN" altLang="en-US" u="sng"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zh-CN" altLang="en-US">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nvSpPr>
        <p:spPr>
          <a:xfrm>
            <a:off x="1459865" y="5371465"/>
            <a:ext cx="8161020" cy="506730"/>
          </a:xfrm>
          <a:prstGeom prst="rect">
            <a:avLst/>
          </a:prstGeom>
          <a:noFill/>
        </p:spPr>
        <p:txBody>
          <a:bodyPr wrap="square" rtlCol="0" anchor="t">
            <a:spAutoFit/>
          </a:bodyPr>
          <a:lstStyle/>
          <a:p>
            <a:pPr marL="0" indent="0" algn="l" eaLnBrk="0" latinLnBrk="1" hangingPunct="0">
              <a:lnSpc>
                <a:spcPct val="150000"/>
              </a:lnSpc>
              <a:spcBef>
                <a:spcPts val="0"/>
              </a:spcBef>
              <a:buNone/>
            </a:pPr>
            <a:r>
              <a:rPr lang="zh-CN" altLang="en-US" kern="0" dirty="0" smtClean="0">
                <a:solidFill>
                  <a:srgbClr val="000000"/>
                </a:solidFill>
                <a:latin typeface="Times New Roman" panose="02020603050405020304" pitchFamily="65" charset="-122"/>
                <a:ea typeface="宋体" panose="02010600030101010101" pitchFamily="2" charset="-122"/>
                <a:sym typeface="+mn-ea"/>
              </a:rPr>
              <a:t>A.10 Ω　1 A　　  B.15 Ω　1 A     C.25 Ω　1 A　　   D.30 Ω　1 A</a:t>
            </a:r>
            <a:endParaRPr lang="zh-CN" altLang="en-US"/>
          </a:p>
        </p:txBody>
      </p:sp>
      <p:sp>
        <p:nvSpPr>
          <p:cNvPr id="15" name="TextBox 2"/>
          <p:cNvSpPr txBox="1"/>
          <p:nvPr/>
        </p:nvSpPr>
        <p:spPr>
          <a:xfrm>
            <a:off x="1202690" y="5878195"/>
            <a:ext cx="10130155" cy="830580"/>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(3)有同学认为利用该电路还可以探究出导体中电流和导体两端电压成正比,你认为这种说法</a:t>
            </a:r>
            <a:r>
              <a:rPr lang="zh-CN" altLang="en-US"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(选填“合理”或“不合理”),理由是</a:t>
            </a:r>
            <a:r>
              <a:rPr lang="zh-CN" altLang="en-US"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a:t>
            </a:r>
            <a:endParaRPr lang="en-US" altLang="zh-CN" kern="0" dirty="0" smtClean="0">
              <a:solidFill>
                <a:srgbClr val="00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631565" y="153670"/>
            <a:ext cx="5516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3—</a:t>
            </a:r>
            <a:r>
              <a:rPr lang="zh-CN" altLang="en-US" sz="4000">
                <a:latin typeface="华康魏碑W7" panose="03000709000000000000" charset="-122"/>
                <a:ea typeface="华康魏碑W7" panose="03000709000000000000" charset="-122"/>
                <a:cs typeface="华康魏碑W7" panose="03000709000000000000" charset="-122"/>
                <a:sym typeface="+mn-ea"/>
              </a:rPr>
              <a:t>测小灯泡电功率</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10" name="文本框 9"/>
          <p:cNvSpPr txBox="1"/>
          <p:nvPr/>
        </p:nvSpPr>
        <p:spPr>
          <a:xfrm>
            <a:off x="940687" y="758281"/>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sp>
        <p:nvSpPr>
          <p:cNvPr id="3" name="文本框 2"/>
          <p:cNvSpPr txBox="1"/>
          <p:nvPr/>
        </p:nvSpPr>
        <p:spPr>
          <a:xfrm>
            <a:off x="763905" y="1539875"/>
            <a:ext cx="5074285" cy="553085"/>
          </a:xfrm>
          <a:prstGeom prst="rect">
            <a:avLst/>
          </a:prstGeom>
          <a:noFill/>
        </p:spPr>
        <p:txBody>
          <a:bodyPr wrap="none" rtlCol="0" anchor="t">
            <a:spAutoFit/>
          </a:bodyPr>
          <a:lstStyle/>
          <a:p>
            <a:pPr marL="0" indent="0" eaLnBrk="0" latinLnBrk="1" hangingPunct="0">
              <a:lnSpc>
                <a:spcPct val="150000"/>
              </a:lnSpc>
              <a:spcBef>
                <a:spcPts val="0"/>
              </a:spcBef>
              <a:buNone/>
            </a:pP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【答案】</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(1)电压表串联在电路中　电路如图</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4" name="图片 3" descr="textimage16.jpeg"/>
          <p:cNvPicPr>
            <a:picLocks noChangeAspect="1"/>
          </p:cNvPicPr>
          <p:nvPr/>
        </p:nvPicPr>
        <p:blipFill>
          <a:blip r:embed="rId3"/>
          <a:stretch>
            <a:fillRect/>
          </a:stretch>
        </p:blipFill>
        <p:spPr>
          <a:xfrm>
            <a:off x="7916046" y="1142410"/>
            <a:ext cx="3667352" cy="2434010"/>
          </a:xfrm>
          <a:prstGeom prst="rect">
            <a:avLst/>
          </a:prstGeom>
        </p:spPr>
      </p:pic>
      <p:sp>
        <p:nvSpPr>
          <p:cNvPr id="5" name="文本框 4"/>
          <p:cNvSpPr txBox="1"/>
          <p:nvPr/>
        </p:nvSpPr>
        <p:spPr>
          <a:xfrm>
            <a:off x="940435" y="2228850"/>
            <a:ext cx="6706235" cy="1014730"/>
          </a:xfrm>
          <a:prstGeom prst="rect">
            <a:avLst/>
          </a:prstGeom>
          <a:noFill/>
        </p:spPr>
        <p:txBody>
          <a:bodyPr wrap="square" rtlCol="0" anchor="t">
            <a:spAutoFit/>
          </a:bodyPr>
          <a:lstStyle/>
          <a:p>
            <a:pPr marL="0" indent="0" eaLnBrk="0" latinLnBrk="1" hangingPunct="0">
              <a:lnSpc>
                <a:spcPct val="150000"/>
              </a:lnSpc>
              <a:spcBef>
                <a:spcPts val="3235"/>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(2)0.625　增大    C(或25 Ω　1 A)</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(3)不合理　灯丝电阻是变化的,无法得到电流与电压成正比</a:t>
            </a:r>
            <a:endParaRPr lang="zh-CN" altLang="en-US" sz="2000">
              <a:latin typeface="微软雅黑" panose="020B0503020204020204" charset="-122"/>
              <a:ea typeface="微软雅黑" panose="020B0503020204020204" charset="-122"/>
              <a:cs typeface="微软雅黑" panose="020B0503020204020204" charset="-122"/>
            </a:endParaRPr>
          </a:p>
        </p:txBody>
      </p:sp>
      <p:grpSp>
        <p:nvGrpSpPr>
          <p:cNvPr id="6" name="组合 5"/>
          <p:cNvGrpSpPr/>
          <p:nvPr/>
        </p:nvGrpSpPr>
        <p:grpSpPr>
          <a:xfrm>
            <a:off x="940133" y="3759200"/>
            <a:ext cx="10563068" cy="2515235"/>
            <a:chOff x="809" y="1213"/>
            <a:chExt cx="15335" cy="3961"/>
          </a:xfrm>
        </p:grpSpPr>
        <p:sp>
          <p:nvSpPr>
            <p:cNvPr id="7" name="TextBox 2"/>
            <p:cNvSpPr txBox="1"/>
            <p:nvPr/>
          </p:nvSpPr>
          <p:spPr>
            <a:xfrm>
              <a:off x="809" y="1213"/>
              <a:ext cx="15335" cy="3961"/>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b="1" kern="0" dirty="0" smtClean="0">
                  <a:solidFill>
                    <a:srgbClr val="FF0000"/>
                  </a:solidFill>
                  <a:latin typeface="微软雅黑" panose="020B0503020204020204" charset="-122"/>
                  <a:ea typeface="微软雅黑" panose="020B0503020204020204" charset="-122"/>
                  <a:cs typeface="微软雅黑" panose="020B0503020204020204" charset="-122"/>
                </a:rPr>
                <a:t>【解析】</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(1)由题图可知,电压表串联在了电路中,测电源电压,电路相当于断路,故出现电压表有示数,电流表无示数;利用“先串后并”的方法修改电路。(2)由图像可知,灯泡正常发光时的电流为0.25 A,故灯泡的额</a:t>
              </a:r>
              <a:r>
                <a:rPr dirty="0">
                  <a:latin typeface="微软雅黑" panose="020B0503020204020204" charset="-122"/>
                  <a:ea typeface="微软雅黑" panose="020B0503020204020204" charset="-122"/>
                  <a:cs typeface="微软雅黑" panose="020B0503020204020204" charset="-122"/>
                </a:rPr>
                <a:t/>
              </a:r>
              <a:br>
                <a:rPr dirty="0">
                  <a:latin typeface="微软雅黑" panose="020B0503020204020204" charset="-122"/>
                  <a:ea typeface="微软雅黑" panose="020B0503020204020204" charset="-122"/>
                  <a:cs typeface="微软雅黑" panose="020B0503020204020204" charset="-122"/>
                </a:rPr>
              </a:b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定功率</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P</a:t>
              </a:r>
              <a:r>
                <a:rPr lang="zh-CN" altLang="en-US" kern="0" baseline="-15000" dirty="0" smtClean="0">
                  <a:solidFill>
                    <a:srgbClr val="000000"/>
                  </a:solidFill>
                  <a:latin typeface="微软雅黑" panose="020B0503020204020204" charset="-122"/>
                  <a:ea typeface="微软雅黑" panose="020B0503020204020204" charset="-122"/>
                  <a:cs typeface="微软雅黑" panose="020B0503020204020204" charset="-122"/>
                </a:rPr>
                <a:t>额</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U</a:t>
              </a:r>
              <a:r>
                <a:rPr lang="zh-CN" altLang="en-US" kern="0" baseline="-15000" dirty="0" smtClean="0">
                  <a:solidFill>
                    <a:srgbClr val="000000"/>
                  </a:solidFill>
                  <a:latin typeface="微软雅黑" panose="020B0503020204020204" charset="-122"/>
                  <a:ea typeface="微软雅黑" panose="020B0503020204020204" charset="-122"/>
                  <a:cs typeface="微软雅黑" panose="020B0503020204020204" charset="-122"/>
                </a:rPr>
                <a:t>额</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I</a:t>
              </a:r>
              <a:r>
                <a:rPr lang="zh-CN" altLang="en-US" kern="0" baseline="-15000" dirty="0" smtClean="0">
                  <a:solidFill>
                    <a:srgbClr val="000000"/>
                  </a:solidFill>
                  <a:latin typeface="微软雅黑" panose="020B0503020204020204" charset="-122"/>
                  <a:ea typeface="微软雅黑" panose="020B0503020204020204" charset="-122"/>
                  <a:cs typeface="微软雅黑" panose="020B0503020204020204" charset="-122"/>
                </a:rPr>
                <a:t>额</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=2.5 V×0.25 A=0.625 W;灯泡两端电压增大时,通过的电流也增大,故实际功率随实际电压的增大而增大;当滑动变阻器连入电路的阻值最大时,电路中的电流为0.1 A,灯泡两端电压为0.5 V,滑动变</a:t>
              </a:r>
              <a:r>
                <a:rPr dirty="0">
                  <a:latin typeface="微软雅黑" panose="020B0503020204020204" charset="-122"/>
                  <a:ea typeface="微软雅黑" panose="020B0503020204020204" charset="-122"/>
                  <a:cs typeface="微软雅黑" panose="020B0503020204020204" charset="-122"/>
                </a:rPr>
                <a:t/>
              </a:r>
              <a:br>
                <a:rPr dirty="0">
                  <a:latin typeface="微软雅黑" panose="020B0503020204020204" charset="-122"/>
                  <a:ea typeface="微软雅黑" panose="020B0503020204020204" charset="-122"/>
                  <a:cs typeface="微软雅黑" panose="020B0503020204020204" charset="-122"/>
                </a:rPr>
              </a:b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阻器的最大电阻为</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R</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kern="0" spc="171"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kern="0" spc="3771"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=25 Ω,故滑动变阻器的规格应选“25 Ω　1 A”。(3)探究电流与电压</a:t>
              </a:r>
              <a:endParaRPr lang="zh-CN" altLang="en-US"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175"/>
                </a:spcBef>
                <a:buNone/>
              </a:pP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的关系,需要控制电阻不变,而灯丝电阻随温度的升高而增大,故不合理。</a:t>
              </a:r>
              <a:endParaRPr lang="zh-CN" altLang="en-US" dirty="0">
                <a:latin typeface="微软雅黑" panose="020B0503020204020204" charset="-122"/>
                <a:ea typeface="微软雅黑" panose="020B0503020204020204" charset="-122"/>
                <a:cs typeface="微软雅黑" panose="020B0503020204020204" charset="-122"/>
              </a:endParaRPr>
            </a:p>
          </p:txBody>
        </p:sp>
        <p:graphicFrame>
          <p:nvGraphicFramePr>
            <p:cNvPr id="16" name="对象 15"/>
            <p:cNvGraphicFramePr>
              <a:graphicFrameLocks noChangeAspect="1"/>
            </p:cNvGraphicFramePr>
            <p:nvPr/>
          </p:nvGraphicFramePr>
          <p:xfrm>
            <a:off x="4561" y="3930"/>
            <a:ext cx="1125" cy="630"/>
          </p:xfrm>
          <a:graphic>
            <a:graphicData uri="http://schemas.openxmlformats.org/presentationml/2006/ole">
              <mc:AlternateContent xmlns:mc="http://schemas.openxmlformats.org/markup-compatibility/2006">
                <mc:Choice xmlns:v="urn:schemas-microsoft-com:vml" Requires="v">
                  <p:oleObj spid="_x0000_s6149" name="Equation" r:id="rId4" imgW="18897600" imgH="10668000" progId="Equation.DSMT4">
                    <p:embed/>
                  </p:oleObj>
                </mc:Choice>
                <mc:Fallback>
                  <p:oleObj name="Equation" r:id="rId4" imgW="18897600" imgH="10668000" progId="Equation.DSMT4">
                    <p:embed/>
                    <p:pic>
                      <p:nvPicPr>
                        <p:cNvPr id="0" name="图片 6145" descr="image41"/>
                        <p:cNvPicPr>
                          <a:picLocks noChangeAspect="1"/>
                        </p:cNvPicPr>
                        <p:nvPr/>
                      </p:nvPicPr>
                      <p:blipFill>
                        <a:blip r:embed="rId5"/>
                        <a:stretch>
                          <a:fillRect/>
                        </a:stretch>
                      </p:blipFill>
                      <p:spPr>
                        <a:xfrm>
                          <a:off x="4561" y="3930"/>
                          <a:ext cx="1125" cy="630"/>
                        </a:xfrm>
                        <a:prstGeom prst="rect">
                          <a:avLst/>
                        </a:prstGeom>
                        <a:noFill/>
                        <a:ln w="9525">
                          <a:noFill/>
                        </a:ln>
                      </p:spPr>
                    </p:pic>
                  </p:oleObj>
                </mc:Fallback>
              </mc:AlternateContent>
            </a:graphicData>
          </a:graphic>
        </p:graphicFrame>
      </p:grpSp>
      <p:graphicFrame>
        <p:nvGraphicFramePr>
          <p:cNvPr id="17" name="对象 16"/>
          <p:cNvGraphicFramePr>
            <a:graphicFrameLocks noChangeAspect="1"/>
          </p:cNvGraphicFramePr>
          <p:nvPr/>
        </p:nvGraphicFramePr>
        <p:xfrm>
          <a:off x="3069705" y="5484640"/>
          <a:ext cx="257175" cy="400050"/>
        </p:xfrm>
        <a:graphic>
          <a:graphicData uri="http://schemas.openxmlformats.org/presentationml/2006/ole">
            <mc:AlternateContent xmlns:mc="http://schemas.openxmlformats.org/markup-compatibility/2006">
              <mc:Choice xmlns:v="urn:schemas-microsoft-com:vml" Requires="v">
                <p:oleObj spid="_x0000_s6150" name="Equation" r:id="rId6" imgW="6705600" imgH="10668000" progId="Equation.DSMT4">
                  <p:embed/>
                </p:oleObj>
              </mc:Choice>
              <mc:Fallback>
                <p:oleObj name="Equation" r:id="rId6" imgW="6705600" imgH="10668000" progId="Equation.DSMT4">
                  <p:embed/>
                  <p:pic>
                    <p:nvPicPr>
                      <p:cNvPr id="0" name="图片 6144" descr="image40"/>
                      <p:cNvPicPr>
                        <a:picLocks noChangeAspect="1"/>
                      </p:cNvPicPr>
                      <p:nvPr/>
                    </p:nvPicPr>
                    <p:blipFill>
                      <a:blip r:embed="rId7"/>
                      <a:stretch>
                        <a:fillRect/>
                      </a:stretch>
                    </p:blipFill>
                    <p:spPr>
                      <a:xfrm>
                        <a:off x="3069705" y="5484640"/>
                        <a:ext cx="257175" cy="400050"/>
                      </a:xfrm>
                      <a:prstGeom prst="rect">
                        <a:avLst/>
                      </a:prstGeom>
                      <a:noFill/>
                      <a:ln w="9525">
                        <a:noFill/>
                      </a:ln>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631565" y="153670"/>
            <a:ext cx="5516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3—</a:t>
            </a:r>
            <a:r>
              <a:rPr lang="zh-CN" altLang="en-US" sz="4000">
                <a:latin typeface="华康魏碑W7" panose="03000709000000000000" charset="-122"/>
                <a:ea typeface="华康魏碑W7" panose="03000709000000000000" charset="-122"/>
                <a:cs typeface="华康魏碑W7" panose="03000709000000000000" charset="-122"/>
                <a:sym typeface="+mn-ea"/>
              </a:rPr>
              <a:t>测小灯泡电功率</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10" name="文本框 9"/>
          <p:cNvSpPr txBox="1"/>
          <p:nvPr/>
        </p:nvSpPr>
        <p:spPr>
          <a:xfrm>
            <a:off x="940687" y="758281"/>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sp>
        <p:nvSpPr>
          <p:cNvPr id="3" name="文本框 2"/>
          <p:cNvSpPr txBox="1"/>
          <p:nvPr/>
        </p:nvSpPr>
        <p:spPr>
          <a:xfrm>
            <a:off x="1049020" y="1280160"/>
            <a:ext cx="10682605" cy="706755"/>
          </a:xfrm>
          <a:prstGeom prst="rect">
            <a:avLst/>
          </a:prstGeom>
          <a:noFill/>
        </p:spPr>
        <p:txBody>
          <a:bodyPr wrap="none" rtlCol="0" anchor="t">
            <a:spAutoFit/>
          </a:bodyPr>
          <a:lstStyle/>
          <a:p>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【2019重庆】</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在测小灯泡电功率实验中,小杨同学选用的器材有:额定电压为2.5 V的灯泡、电流</a:t>
            </a:r>
            <a:r>
              <a:rPr sz="2000" dirty="0">
                <a:latin typeface="微软雅黑" panose="020B0503020204020204" charset="-122"/>
                <a:ea typeface="微软雅黑" panose="020B0503020204020204" charset="-122"/>
                <a:cs typeface="微软雅黑" panose="020B0503020204020204" charset="-122"/>
                <a:sym typeface="+mn-ea"/>
              </a:rPr>
              <a:t/>
            </a:r>
            <a:br>
              <a:rPr sz="2000" dirty="0">
                <a:latin typeface="微软雅黑" panose="020B0503020204020204" charset="-122"/>
                <a:ea typeface="微软雅黑" panose="020B0503020204020204" charset="-122"/>
                <a:cs typeface="微软雅黑" panose="020B0503020204020204" charset="-122"/>
                <a:sym typeface="+mn-ea"/>
              </a:rPr>
            </a:b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表、电压表、开关、学生电源、滑动变阻器和若干导线等。</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4" name="图片 3" descr="textimage11.jpeg"/>
          <p:cNvPicPr>
            <a:picLocks noChangeAspect="1"/>
          </p:cNvPicPr>
          <p:nvPr/>
        </p:nvPicPr>
        <p:blipFill>
          <a:blip r:embed="rId2"/>
          <a:stretch>
            <a:fillRect/>
          </a:stretch>
        </p:blipFill>
        <p:spPr>
          <a:xfrm>
            <a:off x="1301115" y="2087245"/>
            <a:ext cx="7658100" cy="1725930"/>
          </a:xfrm>
          <a:prstGeom prst="rect">
            <a:avLst/>
          </a:prstGeom>
        </p:spPr>
      </p:pic>
      <p:sp>
        <p:nvSpPr>
          <p:cNvPr id="5" name="文本框 4"/>
          <p:cNvSpPr txBox="1"/>
          <p:nvPr/>
        </p:nvSpPr>
        <p:spPr>
          <a:xfrm>
            <a:off x="821055" y="3813175"/>
            <a:ext cx="10851515" cy="3046095"/>
          </a:xfrm>
          <a:prstGeom prst="rect">
            <a:avLst/>
          </a:prstGeom>
          <a:noFill/>
        </p:spPr>
        <p:txBody>
          <a:bodyPr wrap="square" rtlCol="0" anchor="t">
            <a:spAutoFit/>
          </a:bodyPr>
          <a:lstStyle/>
          <a:p>
            <a:pPr marL="0" indent="0" eaLnBrk="0" fontAlgn="auto" latinLnBrk="1" hangingPunct="0">
              <a:lnSpc>
                <a:spcPct val="120000"/>
              </a:lnSpc>
              <a:spcBef>
                <a:spcPts val="2050"/>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(1)请根据图甲,用笔画线代替导线,将图乙中的实物电路连接完整(要求:</a:t>
            </a:r>
            <a:r>
              <a:rPr lang="zh-CN" altLang="en-US" sz="2000"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向右移动</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滑动变阻器滑片时,电路中的</a:t>
            </a:r>
            <a:r>
              <a:rPr lang="zh-CN" altLang="en-US" sz="2000"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电流变小</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,且导线不能交叉);</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eaLnBrk="0" fontAlgn="auto" latinLnBrk="1" hangingPunct="0">
              <a:lnSpc>
                <a:spcPct val="120000"/>
              </a:lnSpc>
              <a:spcBef>
                <a:spcPts val="0"/>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(2)连接电路时,开关S必须</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,滑动变阻器的滑片</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P</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应调到最</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阻值处;</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eaLnBrk="0" fontAlgn="auto" latinLnBrk="1" hangingPunct="0">
              <a:lnSpc>
                <a:spcPct val="120000"/>
              </a:lnSpc>
              <a:spcBef>
                <a:spcPts val="0"/>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(3)正确连接电路后,闭合开关S,发现</a:t>
            </a:r>
            <a:r>
              <a:rPr lang="zh-CN" altLang="en-US" sz="2000"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电压表无示数,电流表有示数</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,原因是灯泡</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(其他部分均完好);</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eaLnBrk="0" fontAlgn="auto" latinLnBrk="1" hangingPunct="0">
              <a:lnSpc>
                <a:spcPct val="120000"/>
              </a:lnSpc>
              <a:spcBef>
                <a:spcPts val="0"/>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(4)故障排除后,滑片移至某处,电压表表盘如图丙所示,其读数为</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U</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sym typeface="+mn-ea"/>
              </a:rPr>
              <a:t>1</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V,再读出电流表的示数</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I</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sym typeface="+mn-ea"/>
              </a:rPr>
              <a:t>1</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,由此算出此时灯泡电功率</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P</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sym typeface="+mn-ea"/>
              </a:rPr>
              <a:t>1</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(用字母表示);</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eaLnBrk="0" fontAlgn="auto" latinLnBrk="1" hangingPunct="0">
              <a:lnSpc>
                <a:spcPct val="120000"/>
              </a:lnSpc>
              <a:spcBef>
                <a:spcPts val="0"/>
              </a:spcBef>
              <a:buNone/>
            </a:pPr>
            <a:endPar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631565" y="153670"/>
            <a:ext cx="5516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3—</a:t>
            </a:r>
            <a:r>
              <a:rPr lang="zh-CN" altLang="en-US" sz="4000">
                <a:latin typeface="华康魏碑W7" panose="03000709000000000000" charset="-122"/>
                <a:ea typeface="华康魏碑W7" panose="03000709000000000000" charset="-122"/>
                <a:cs typeface="华康魏碑W7" panose="03000709000000000000" charset="-122"/>
                <a:sym typeface="+mn-ea"/>
              </a:rPr>
              <a:t>测小灯泡电功率</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10" name="文本框 9"/>
          <p:cNvSpPr txBox="1"/>
          <p:nvPr/>
        </p:nvSpPr>
        <p:spPr>
          <a:xfrm>
            <a:off x="940687" y="758281"/>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sp>
        <p:nvSpPr>
          <p:cNvPr id="3" name="TextBox 2"/>
          <p:cNvSpPr txBox="1"/>
          <p:nvPr/>
        </p:nvSpPr>
        <p:spPr>
          <a:xfrm>
            <a:off x="1022600" y="1346345"/>
            <a:ext cx="8399160" cy="461645"/>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(5)小杨同学继续移动滑片</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P</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,将两电表对应的示数记录到表中</a:t>
            </a:r>
            <a:endParaRPr lang="zh-CN" altLang="en-US" sz="2000" dirty="0">
              <a:latin typeface="微软雅黑" panose="020B0503020204020204" charset="-122"/>
              <a:ea typeface="微软雅黑" panose="020B0503020204020204" charset="-122"/>
              <a:cs typeface="微软雅黑" panose="020B0503020204020204" charset="-122"/>
            </a:endParaRPr>
          </a:p>
        </p:txBody>
      </p:sp>
      <p:graphicFrame>
        <p:nvGraphicFramePr>
          <p:cNvPr id="4" name="表格 4"/>
          <p:cNvGraphicFramePr>
            <a:graphicFrameLocks noGrp="1"/>
          </p:cNvGraphicFramePr>
          <p:nvPr>
            <p:custDataLst>
              <p:tags r:id="rId1"/>
            </p:custDataLst>
          </p:nvPr>
        </p:nvGraphicFramePr>
        <p:xfrm>
          <a:off x="1022600" y="2005586"/>
          <a:ext cx="8039100" cy="1395730"/>
        </p:xfrm>
        <a:graphic>
          <a:graphicData uri="http://schemas.openxmlformats.org/drawingml/2006/table">
            <a:tbl>
              <a:tblPr/>
              <a:tblGrid>
                <a:gridCol w="1339800"/>
                <a:gridCol w="1339800"/>
                <a:gridCol w="1339800"/>
                <a:gridCol w="1339800"/>
                <a:gridCol w="1339800"/>
                <a:gridCol w="1339800"/>
              </a:tblGrid>
              <a:tr h="465048">
                <a:tc>
                  <a:txBody>
                    <a:bodyPr/>
                    <a:lstStyle/>
                    <a:p>
                      <a:pPr algn="ctr" eaLnBrk="0" latinLnBrk="1" hangingPunct="0">
                        <a:lnSpc>
                          <a:spcPct val="150000"/>
                        </a:lnSpc>
                        <a:spcBef>
                          <a:spcPts val="0"/>
                        </a:spcBef>
                      </a:pPr>
                      <a:r>
                        <a:rPr lang="zh-CN" altLang="en-US" sz="1600" kern="0" dirty="0" smtClean="0">
                          <a:solidFill>
                            <a:srgbClr val="000000"/>
                          </a:solidFill>
                          <a:latin typeface="微软雅黑" panose="020B0503020204020204" charset="-122"/>
                          <a:ea typeface="微软雅黑" panose="020B0503020204020204" charset="-122"/>
                        </a:rPr>
                        <a:t>实验序号</a:t>
                      </a:r>
                    </a:p>
                  </a:txBody>
                  <a:tcPr marL="45720" marR="45720"/>
                </a:tc>
                <a:tc>
                  <a:txBody>
                    <a:bodyPr/>
                    <a:lstStyle/>
                    <a:p>
                      <a:pPr algn="ctr" eaLnBrk="0" latinLnBrk="1" hangingPunct="0">
                        <a:lnSpc>
                          <a:spcPct val="150000"/>
                        </a:lnSpc>
                        <a:spcBef>
                          <a:spcPts val="0"/>
                        </a:spcBef>
                      </a:pPr>
                      <a:r>
                        <a:rPr lang="zh-CN" altLang="en-US" sz="1600" kern="0" dirty="0" smtClean="0">
                          <a:solidFill>
                            <a:srgbClr val="000000"/>
                          </a:solidFill>
                          <a:latin typeface="微软雅黑" panose="020B0503020204020204" charset="-122"/>
                          <a:ea typeface="微软雅黑" panose="020B0503020204020204" charset="-122"/>
                        </a:rPr>
                        <a:t>1</a:t>
                      </a:r>
                    </a:p>
                  </a:txBody>
                  <a:tcPr marL="45720" marR="45720"/>
                </a:tc>
                <a:tc>
                  <a:txBody>
                    <a:bodyPr/>
                    <a:lstStyle/>
                    <a:p>
                      <a:pPr algn="ctr" eaLnBrk="0" latinLnBrk="1" hangingPunct="0">
                        <a:lnSpc>
                          <a:spcPct val="150000"/>
                        </a:lnSpc>
                        <a:spcBef>
                          <a:spcPts val="0"/>
                        </a:spcBef>
                      </a:pPr>
                      <a:r>
                        <a:rPr lang="zh-CN" altLang="en-US" sz="1600" kern="0" dirty="0" smtClean="0">
                          <a:solidFill>
                            <a:srgbClr val="000000"/>
                          </a:solidFill>
                          <a:latin typeface="微软雅黑" panose="020B0503020204020204" charset="-122"/>
                          <a:ea typeface="微软雅黑" panose="020B0503020204020204" charset="-122"/>
                        </a:rPr>
                        <a:t>2</a:t>
                      </a:r>
                    </a:p>
                  </a:txBody>
                  <a:tcPr marL="45720" marR="45720"/>
                </a:tc>
                <a:tc>
                  <a:txBody>
                    <a:bodyPr/>
                    <a:lstStyle/>
                    <a:p>
                      <a:pPr algn="ctr" eaLnBrk="0" latinLnBrk="1" hangingPunct="0">
                        <a:lnSpc>
                          <a:spcPct val="150000"/>
                        </a:lnSpc>
                        <a:spcBef>
                          <a:spcPts val="0"/>
                        </a:spcBef>
                      </a:pPr>
                      <a:r>
                        <a:rPr lang="zh-CN" altLang="en-US" sz="1600" kern="0" dirty="0" smtClean="0">
                          <a:solidFill>
                            <a:srgbClr val="000000"/>
                          </a:solidFill>
                          <a:latin typeface="微软雅黑" panose="020B0503020204020204" charset="-122"/>
                          <a:ea typeface="微软雅黑" panose="020B0503020204020204" charset="-122"/>
                        </a:rPr>
                        <a:t>3</a:t>
                      </a:r>
                    </a:p>
                  </a:txBody>
                  <a:tcPr marL="45720" marR="45720"/>
                </a:tc>
                <a:tc>
                  <a:txBody>
                    <a:bodyPr/>
                    <a:lstStyle/>
                    <a:p>
                      <a:pPr algn="ctr" eaLnBrk="0" latinLnBrk="1" hangingPunct="0">
                        <a:lnSpc>
                          <a:spcPct val="150000"/>
                        </a:lnSpc>
                        <a:spcBef>
                          <a:spcPts val="0"/>
                        </a:spcBef>
                      </a:pPr>
                      <a:r>
                        <a:rPr lang="zh-CN" altLang="en-US" sz="1600" kern="0" dirty="0" smtClean="0">
                          <a:solidFill>
                            <a:srgbClr val="000000"/>
                          </a:solidFill>
                          <a:latin typeface="微软雅黑" panose="020B0503020204020204" charset="-122"/>
                          <a:ea typeface="微软雅黑" panose="020B0503020204020204" charset="-122"/>
                        </a:rPr>
                        <a:t>4</a:t>
                      </a:r>
                    </a:p>
                  </a:txBody>
                  <a:tcPr marL="45720" marR="45720"/>
                </a:tc>
                <a:tc>
                  <a:txBody>
                    <a:bodyPr/>
                    <a:lstStyle/>
                    <a:p>
                      <a:pPr algn="ctr" eaLnBrk="0" latinLnBrk="1" hangingPunct="0">
                        <a:lnSpc>
                          <a:spcPct val="150000"/>
                        </a:lnSpc>
                        <a:spcBef>
                          <a:spcPts val="0"/>
                        </a:spcBef>
                      </a:pPr>
                      <a:r>
                        <a:rPr lang="zh-CN" altLang="en-US" sz="1600" kern="0" dirty="0" smtClean="0">
                          <a:solidFill>
                            <a:srgbClr val="000000"/>
                          </a:solidFill>
                          <a:latin typeface="微软雅黑" panose="020B0503020204020204" charset="-122"/>
                          <a:ea typeface="微软雅黑" panose="020B0503020204020204" charset="-122"/>
                        </a:rPr>
                        <a:t>5</a:t>
                      </a:r>
                    </a:p>
                  </a:txBody>
                  <a:tcPr marL="45720" marR="45720"/>
                </a:tc>
              </a:tr>
              <a:tr h="465455">
                <a:tc>
                  <a:txBody>
                    <a:bodyPr/>
                    <a:lstStyle/>
                    <a:p>
                      <a:pPr algn="ctr" eaLnBrk="0" latinLnBrk="1" hangingPunct="0">
                        <a:lnSpc>
                          <a:spcPct val="150000"/>
                        </a:lnSpc>
                        <a:spcBef>
                          <a:spcPts val="0"/>
                        </a:spcBef>
                      </a:pPr>
                      <a:r>
                        <a:rPr lang="zh-CN" altLang="en-US" sz="1600" kern="0" dirty="0" smtClean="0">
                          <a:solidFill>
                            <a:srgbClr val="000000"/>
                          </a:solidFill>
                          <a:latin typeface="微软雅黑" panose="020B0503020204020204" charset="-122"/>
                          <a:ea typeface="微软雅黑" panose="020B0503020204020204" charset="-122"/>
                          <a:cs typeface="微软雅黑" panose="020B0503020204020204" charset="-122"/>
                        </a:rPr>
                        <a:t>电压表示数/V</a:t>
                      </a:r>
                    </a:p>
                  </a:txBody>
                  <a:tcPr marL="45720" marR="45720"/>
                </a:tc>
                <a:tc>
                  <a:txBody>
                    <a:bodyPr/>
                    <a:lstStyle/>
                    <a:p>
                      <a:pPr algn="ctr" eaLnBrk="0" latinLnBrk="1" hangingPunct="0">
                        <a:lnSpc>
                          <a:spcPct val="150000"/>
                        </a:lnSpc>
                        <a:spcBef>
                          <a:spcPts val="0"/>
                        </a:spcBef>
                      </a:pPr>
                      <a:r>
                        <a:rPr lang="zh-CN" altLang="en-US" sz="1600" i="1" kern="0" dirty="0" smtClean="0">
                          <a:solidFill>
                            <a:srgbClr val="000000"/>
                          </a:solidFill>
                          <a:latin typeface="微软雅黑" panose="020B0503020204020204" charset="-122"/>
                          <a:ea typeface="微软雅黑" panose="020B0503020204020204" charset="-122"/>
                        </a:rPr>
                        <a:t>U</a:t>
                      </a:r>
                      <a:r>
                        <a:rPr lang="zh-CN" altLang="en-US" sz="1600" kern="0" baseline="-15000" dirty="0" smtClean="0">
                          <a:solidFill>
                            <a:srgbClr val="000000"/>
                          </a:solidFill>
                          <a:latin typeface="微软雅黑" panose="020B0503020204020204" charset="-122"/>
                          <a:ea typeface="微软雅黑" panose="020B0503020204020204" charset="-122"/>
                        </a:rPr>
                        <a:t>1</a:t>
                      </a:r>
                    </a:p>
                  </a:txBody>
                  <a:tcPr marL="45720" marR="45720"/>
                </a:tc>
                <a:tc>
                  <a:txBody>
                    <a:bodyPr/>
                    <a:lstStyle/>
                    <a:p>
                      <a:pPr algn="ctr" eaLnBrk="0" latinLnBrk="1" hangingPunct="0">
                        <a:lnSpc>
                          <a:spcPct val="150000"/>
                        </a:lnSpc>
                        <a:spcBef>
                          <a:spcPts val="0"/>
                        </a:spcBef>
                      </a:pPr>
                      <a:r>
                        <a:rPr lang="zh-CN" altLang="en-US" sz="1600" kern="0" dirty="0" smtClean="0">
                          <a:solidFill>
                            <a:srgbClr val="000000"/>
                          </a:solidFill>
                          <a:latin typeface="微软雅黑" panose="020B0503020204020204" charset="-122"/>
                          <a:ea typeface="微软雅黑" panose="020B0503020204020204" charset="-122"/>
                        </a:rPr>
                        <a:t>1.0</a:t>
                      </a:r>
                    </a:p>
                  </a:txBody>
                  <a:tcPr marL="45720" marR="45720"/>
                </a:tc>
                <a:tc>
                  <a:txBody>
                    <a:bodyPr/>
                    <a:lstStyle/>
                    <a:p>
                      <a:pPr algn="ctr" eaLnBrk="0" latinLnBrk="1" hangingPunct="0">
                        <a:lnSpc>
                          <a:spcPct val="150000"/>
                        </a:lnSpc>
                        <a:spcBef>
                          <a:spcPts val="0"/>
                        </a:spcBef>
                      </a:pPr>
                      <a:r>
                        <a:rPr lang="zh-CN" altLang="en-US" sz="1600" kern="0" dirty="0" smtClean="0">
                          <a:solidFill>
                            <a:srgbClr val="000000"/>
                          </a:solidFill>
                          <a:latin typeface="微软雅黑" panose="020B0503020204020204" charset="-122"/>
                          <a:ea typeface="微软雅黑" panose="020B0503020204020204" charset="-122"/>
                        </a:rPr>
                        <a:t>1.5</a:t>
                      </a:r>
                    </a:p>
                  </a:txBody>
                  <a:tcPr marL="45720" marR="45720"/>
                </a:tc>
                <a:tc>
                  <a:txBody>
                    <a:bodyPr/>
                    <a:lstStyle/>
                    <a:p>
                      <a:pPr algn="ctr" eaLnBrk="0" latinLnBrk="1" hangingPunct="0">
                        <a:lnSpc>
                          <a:spcPct val="150000"/>
                        </a:lnSpc>
                        <a:spcBef>
                          <a:spcPts val="0"/>
                        </a:spcBef>
                      </a:pPr>
                      <a:r>
                        <a:rPr lang="zh-CN" altLang="en-US" sz="1600" kern="0" dirty="0" smtClean="0">
                          <a:solidFill>
                            <a:srgbClr val="000000"/>
                          </a:solidFill>
                          <a:latin typeface="微软雅黑" panose="020B0503020204020204" charset="-122"/>
                          <a:ea typeface="微软雅黑" panose="020B0503020204020204" charset="-122"/>
                        </a:rPr>
                        <a:t>2.0</a:t>
                      </a:r>
                    </a:p>
                  </a:txBody>
                  <a:tcPr marL="45720" marR="45720"/>
                </a:tc>
                <a:tc>
                  <a:txBody>
                    <a:bodyPr/>
                    <a:lstStyle/>
                    <a:p>
                      <a:pPr algn="ctr" eaLnBrk="0" latinLnBrk="1" hangingPunct="0">
                        <a:lnSpc>
                          <a:spcPct val="150000"/>
                        </a:lnSpc>
                        <a:spcBef>
                          <a:spcPts val="0"/>
                        </a:spcBef>
                      </a:pPr>
                      <a:r>
                        <a:rPr lang="zh-CN" altLang="en-US" sz="1600" kern="0" dirty="0" smtClean="0">
                          <a:solidFill>
                            <a:srgbClr val="000000"/>
                          </a:solidFill>
                          <a:latin typeface="微软雅黑" panose="020B0503020204020204" charset="-122"/>
                          <a:ea typeface="微软雅黑" panose="020B0503020204020204" charset="-122"/>
                        </a:rPr>
                        <a:t>2.5</a:t>
                      </a:r>
                    </a:p>
                  </a:txBody>
                  <a:tcPr marL="45720" marR="45720"/>
                </a:tc>
              </a:tr>
              <a:tr h="465048">
                <a:tc>
                  <a:txBody>
                    <a:bodyPr/>
                    <a:lstStyle/>
                    <a:p>
                      <a:pPr algn="ctr" eaLnBrk="0" latinLnBrk="1" hangingPunct="0">
                        <a:lnSpc>
                          <a:spcPct val="150000"/>
                        </a:lnSpc>
                        <a:spcBef>
                          <a:spcPts val="0"/>
                        </a:spcBef>
                      </a:pPr>
                      <a:r>
                        <a:rPr lang="zh-CN" altLang="en-US" sz="1600" kern="0" dirty="0" smtClean="0">
                          <a:solidFill>
                            <a:srgbClr val="000000"/>
                          </a:solidFill>
                          <a:latin typeface="微软雅黑" panose="020B0503020204020204" charset="-122"/>
                          <a:ea typeface="微软雅黑" panose="020B0503020204020204" charset="-122"/>
                          <a:cs typeface="微软雅黑" panose="020B0503020204020204" charset="-122"/>
                        </a:rPr>
                        <a:t>电流表示数/A</a:t>
                      </a:r>
                    </a:p>
                  </a:txBody>
                  <a:tcPr marL="45720" marR="45720"/>
                </a:tc>
                <a:tc>
                  <a:txBody>
                    <a:bodyPr/>
                    <a:lstStyle/>
                    <a:p>
                      <a:pPr algn="ctr" eaLnBrk="0" latinLnBrk="1" hangingPunct="0">
                        <a:lnSpc>
                          <a:spcPct val="150000"/>
                        </a:lnSpc>
                        <a:spcBef>
                          <a:spcPts val="0"/>
                        </a:spcBef>
                      </a:pPr>
                      <a:r>
                        <a:rPr lang="zh-CN" altLang="en-US" sz="1600" i="1" kern="0" dirty="0" smtClean="0">
                          <a:solidFill>
                            <a:srgbClr val="000000"/>
                          </a:solidFill>
                          <a:latin typeface="微软雅黑" panose="020B0503020204020204" charset="-122"/>
                          <a:ea typeface="微软雅黑" panose="020B0503020204020204" charset="-122"/>
                        </a:rPr>
                        <a:t>I</a:t>
                      </a:r>
                      <a:r>
                        <a:rPr lang="zh-CN" altLang="en-US" sz="1600" kern="0" baseline="-15000" dirty="0" smtClean="0">
                          <a:solidFill>
                            <a:srgbClr val="000000"/>
                          </a:solidFill>
                          <a:latin typeface="微软雅黑" panose="020B0503020204020204" charset="-122"/>
                          <a:ea typeface="微软雅黑" panose="020B0503020204020204" charset="-122"/>
                        </a:rPr>
                        <a:t>1</a:t>
                      </a:r>
                    </a:p>
                  </a:txBody>
                  <a:tcPr marL="45720" marR="45720"/>
                </a:tc>
                <a:tc>
                  <a:txBody>
                    <a:bodyPr/>
                    <a:lstStyle/>
                    <a:p>
                      <a:pPr algn="ctr" eaLnBrk="0" latinLnBrk="1" hangingPunct="0">
                        <a:lnSpc>
                          <a:spcPct val="150000"/>
                        </a:lnSpc>
                        <a:spcBef>
                          <a:spcPts val="0"/>
                        </a:spcBef>
                      </a:pPr>
                      <a:r>
                        <a:rPr lang="zh-CN" altLang="en-US" sz="1600" kern="0" dirty="0" smtClean="0">
                          <a:solidFill>
                            <a:srgbClr val="000000"/>
                          </a:solidFill>
                          <a:latin typeface="微软雅黑" panose="020B0503020204020204" charset="-122"/>
                          <a:ea typeface="微软雅黑" panose="020B0503020204020204" charset="-122"/>
                        </a:rPr>
                        <a:t>0.14</a:t>
                      </a:r>
                    </a:p>
                  </a:txBody>
                  <a:tcPr marL="45720" marR="45720"/>
                </a:tc>
                <a:tc>
                  <a:txBody>
                    <a:bodyPr/>
                    <a:lstStyle/>
                    <a:p>
                      <a:pPr algn="ctr" eaLnBrk="0" latinLnBrk="1" hangingPunct="0">
                        <a:lnSpc>
                          <a:spcPct val="150000"/>
                        </a:lnSpc>
                        <a:spcBef>
                          <a:spcPts val="0"/>
                        </a:spcBef>
                      </a:pPr>
                      <a:r>
                        <a:rPr lang="zh-CN" altLang="en-US" sz="1600" kern="0" dirty="0" smtClean="0">
                          <a:solidFill>
                            <a:srgbClr val="000000"/>
                          </a:solidFill>
                          <a:latin typeface="微软雅黑" panose="020B0503020204020204" charset="-122"/>
                          <a:ea typeface="微软雅黑" panose="020B0503020204020204" charset="-122"/>
                        </a:rPr>
                        <a:t>0.18</a:t>
                      </a:r>
                    </a:p>
                  </a:txBody>
                  <a:tcPr marL="45720" marR="45720"/>
                </a:tc>
                <a:tc>
                  <a:txBody>
                    <a:bodyPr/>
                    <a:lstStyle/>
                    <a:p>
                      <a:pPr algn="ctr" eaLnBrk="0" latinLnBrk="1" hangingPunct="0">
                        <a:lnSpc>
                          <a:spcPct val="150000"/>
                        </a:lnSpc>
                        <a:spcBef>
                          <a:spcPts val="0"/>
                        </a:spcBef>
                      </a:pPr>
                      <a:r>
                        <a:rPr lang="zh-CN" altLang="en-US" sz="1600" kern="0" dirty="0" smtClean="0">
                          <a:solidFill>
                            <a:srgbClr val="000000"/>
                          </a:solidFill>
                          <a:latin typeface="微软雅黑" panose="020B0503020204020204" charset="-122"/>
                          <a:ea typeface="微软雅黑" panose="020B0503020204020204" charset="-122"/>
                        </a:rPr>
                        <a:t>0.20</a:t>
                      </a:r>
                    </a:p>
                  </a:txBody>
                  <a:tcPr marL="45720" marR="45720"/>
                </a:tc>
                <a:tc>
                  <a:txBody>
                    <a:bodyPr/>
                    <a:lstStyle/>
                    <a:p>
                      <a:pPr algn="ctr" eaLnBrk="0" latinLnBrk="1" hangingPunct="0">
                        <a:lnSpc>
                          <a:spcPct val="150000"/>
                        </a:lnSpc>
                        <a:spcBef>
                          <a:spcPts val="0"/>
                        </a:spcBef>
                      </a:pPr>
                      <a:r>
                        <a:rPr lang="zh-CN" altLang="en-US" sz="1600" kern="0" dirty="0" smtClean="0">
                          <a:solidFill>
                            <a:srgbClr val="000000"/>
                          </a:solidFill>
                          <a:latin typeface="微软雅黑" panose="020B0503020204020204" charset="-122"/>
                          <a:ea typeface="微软雅黑" panose="020B0503020204020204" charset="-122"/>
                        </a:rPr>
                        <a:t>0.24</a:t>
                      </a:r>
                    </a:p>
                  </a:txBody>
                  <a:tcPr marL="45720" marR="45720"/>
                </a:tc>
              </a:tr>
            </a:tbl>
          </a:graphicData>
        </a:graphic>
      </p:graphicFrame>
      <p:sp>
        <p:nvSpPr>
          <p:cNvPr id="5" name="TextBox 3"/>
          <p:cNvSpPr txBox="1"/>
          <p:nvPr/>
        </p:nvSpPr>
        <p:spPr>
          <a:xfrm>
            <a:off x="1022600" y="3662350"/>
            <a:ext cx="8399160" cy="923290"/>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则灯泡的额定功率为</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W,他分析表中数据,发现灯泡的电阻也在变化,主要原因是灯丝的电阻随温度的升高而</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2000" dirty="0">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1022350" y="4890770"/>
            <a:ext cx="5225415" cy="1014730"/>
          </a:xfrm>
          <a:prstGeom prst="rect">
            <a:avLst/>
          </a:prstGeom>
          <a:noFill/>
        </p:spPr>
        <p:txBody>
          <a:bodyPr wrap="square" rtlCol="0">
            <a:spAutoFit/>
          </a:bodyPr>
          <a:lstStyle/>
          <a:p>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【答案】</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(1)如图所示(2)断开　大　(3)短路　(4)0.7    </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U</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sym typeface="+mn-ea"/>
              </a:rPr>
              <a:t>1</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I</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sym typeface="+mn-ea"/>
              </a:rPr>
              <a:t>1</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　(5)0.6　变大</a:t>
            </a:r>
            <a:endParaRPr lang="zh-CN" altLang="en-US" sz="2000" dirty="0">
              <a:latin typeface="微软雅黑" panose="020B0503020204020204" charset="-122"/>
              <a:ea typeface="微软雅黑" panose="020B0503020204020204" charset="-122"/>
              <a:cs typeface="微软雅黑" panose="020B0503020204020204" charset="-122"/>
            </a:endParaRPr>
          </a:p>
          <a:p>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7" name="图片 3" descr="textimage12.jpeg"/>
          <p:cNvPicPr>
            <a:picLocks noChangeAspect="1"/>
          </p:cNvPicPr>
          <p:nvPr/>
        </p:nvPicPr>
        <p:blipFill>
          <a:blip r:embed="rId3"/>
          <a:stretch>
            <a:fillRect/>
          </a:stretch>
        </p:blipFill>
        <p:spPr>
          <a:xfrm>
            <a:off x="6707505" y="4585335"/>
            <a:ext cx="3735705" cy="1924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20000" y="1499852"/>
            <a:ext cx="11198880" cy="2308225"/>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rPr>
              <a:t>【解析】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(1)由要求“向右移动滑片,电路中的电流变小”可知,应选用滑动变阻器的左下接线柱,并与灯泡串联,如答案图所示;(2)为了保护电路,连接电路时开关要处于断开状态,滑动变阻器的滑片应调到阻值最大处;(3)电流表有示数,电压表无示数,说明与电压表并联的灯泡短路;(4)由题图丙可得,电压表示数为0.7 V,此时灯泡的功率</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P</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U</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I</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;(5)灯泡在额定电压下消耗的功率为额定功率,故灯泡的额定功率为</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P</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额</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U</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额</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I</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额</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=2.5 V×0.24 A=0.6 W;灯丝的电阻随温度的升高而增大。</a:t>
            </a:r>
            <a:endParaRPr lang="zh-CN" altLang="en-US" sz="2000" dirty="0">
              <a:latin typeface="微软雅黑" panose="020B0503020204020204" charset="-122"/>
              <a:ea typeface="微软雅黑" panose="020B0503020204020204" charset="-122"/>
              <a:cs typeface="微软雅黑" panose="020B0503020204020204" charset="-122"/>
            </a:endParaRPr>
          </a:p>
        </p:txBody>
      </p:sp>
      <p:sp>
        <p:nvSpPr>
          <p:cNvPr id="3" name="TextBox 2"/>
          <p:cNvSpPr txBox="1"/>
          <p:nvPr/>
        </p:nvSpPr>
        <p:spPr>
          <a:xfrm>
            <a:off x="720000" y="4201437"/>
            <a:ext cx="11198880" cy="1384935"/>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rPr>
              <a:t>易错警示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按要求将滑动变阻器接入电路时,要 “一上一下”与被控制电路串联;判断滑动变阻器接入电路的电阻变化特点的关键是看连的是哪个下接线柱,连入电路的阻值变化规律为:“一上一下可变阻,变大变小看下柱,靠近小远离大。”</a:t>
            </a:r>
            <a:endParaRPr lang="zh-CN" altLang="en-US" sz="2000" dirty="0">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nvSpPr>
        <p:spPr>
          <a:xfrm>
            <a:off x="940687" y="833846"/>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sp>
        <p:nvSpPr>
          <p:cNvPr id="5" name="文本框 4"/>
          <p:cNvSpPr txBox="1"/>
          <p:nvPr/>
        </p:nvSpPr>
        <p:spPr>
          <a:xfrm>
            <a:off x="3631565" y="142875"/>
            <a:ext cx="5516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3—</a:t>
            </a:r>
            <a:r>
              <a:rPr lang="zh-CN" altLang="en-US" sz="4000">
                <a:latin typeface="华康魏碑W7" panose="03000709000000000000" charset="-122"/>
                <a:ea typeface="华康魏碑W7" panose="03000709000000000000" charset="-122"/>
                <a:cs typeface="华康魏碑W7" panose="03000709000000000000" charset="-122"/>
                <a:sym typeface="+mn-ea"/>
              </a:rPr>
              <a:t>测小灯泡电功率</a:t>
            </a:r>
            <a:endParaRPr lang="zh-CN" altLang="en-US" sz="4000">
              <a:latin typeface="华康魏碑W7" panose="03000709000000000000" charset="-122"/>
              <a:ea typeface="华康魏碑W7" panose="03000709000000000000" charset="-122"/>
              <a:cs typeface="华康魏碑W7" panose="03000709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10" grpId="0"/>
      <p:bldP spid="10" grpId="1"/>
      <p:bldP spid="5" grpId="0"/>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631565" y="153670"/>
            <a:ext cx="5516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3—</a:t>
            </a:r>
            <a:r>
              <a:rPr lang="zh-CN" altLang="en-US" sz="4000">
                <a:latin typeface="华康魏碑W7" panose="03000709000000000000" charset="-122"/>
                <a:ea typeface="华康魏碑W7" panose="03000709000000000000" charset="-122"/>
                <a:cs typeface="华康魏碑W7" panose="03000709000000000000" charset="-122"/>
                <a:sym typeface="+mn-ea"/>
              </a:rPr>
              <a:t>测小灯泡电功率</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10" name="文本框 9"/>
          <p:cNvSpPr txBox="1"/>
          <p:nvPr/>
        </p:nvSpPr>
        <p:spPr>
          <a:xfrm>
            <a:off x="940687" y="758281"/>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考点详情</a:t>
            </a:r>
          </a:p>
        </p:txBody>
      </p:sp>
      <p:sp>
        <p:nvSpPr>
          <p:cNvPr id="4" name="文本框 3"/>
          <p:cNvSpPr txBox="1"/>
          <p:nvPr/>
        </p:nvSpPr>
        <p:spPr>
          <a:xfrm>
            <a:off x="1261745" y="1201420"/>
            <a:ext cx="9075420" cy="1938020"/>
          </a:xfrm>
          <a:prstGeom prst="rect">
            <a:avLst/>
          </a:prstGeom>
          <a:noFill/>
        </p:spPr>
        <p:txBody>
          <a:bodyPr wrap="square" rtlCol="0" anchor="t">
            <a:spAutoFit/>
          </a:bodyPr>
          <a:lstStyle/>
          <a:p>
            <a:pPr marL="0" indent="0" eaLnBrk="0" latinLnBrk="1" hangingPunct="0">
              <a:lnSpc>
                <a:spcPct val="150000"/>
              </a:lnSpc>
              <a:spcBef>
                <a:spcPts val="0"/>
              </a:spcBef>
              <a:buNone/>
            </a:pP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【2019湖北黄冈】</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在用伏安法测量标有“2.5 V”灯泡额定功率的实验中,小明发现电流表损坏,其他元件完好。</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(1)小明用已有的器材、5 Ω的电阻</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R</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sym typeface="+mn-ea"/>
              </a:rPr>
              <a:t>0</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和另一块电压表, 设计了如图所示电路图。其中虚线框内的元件组合体相当于</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5" name="图片 3" descr="textimage13.jpeg"/>
          <p:cNvPicPr>
            <a:picLocks noChangeAspect="1"/>
          </p:cNvPicPr>
          <p:nvPr/>
        </p:nvPicPr>
        <p:blipFill>
          <a:blip r:embed="rId2"/>
          <a:stretch>
            <a:fillRect/>
          </a:stretch>
        </p:blipFill>
        <p:spPr>
          <a:xfrm>
            <a:off x="8298384" y="2963299"/>
            <a:ext cx="1800316" cy="1740590"/>
          </a:xfrm>
          <a:prstGeom prst="rect">
            <a:avLst/>
          </a:prstGeom>
        </p:spPr>
      </p:pic>
      <p:sp>
        <p:nvSpPr>
          <p:cNvPr id="6" name="文本框 5"/>
          <p:cNvSpPr txBox="1"/>
          <p:nvPr/>
        </p:nvSpPr>
        <p:spPr>
          <a:xfrm>
            <a:off x="1355090" y="3154045"/>
            <a:ext cx="7272655" cy="1476375"/>
          </a:xfrm>
          <a:prstGeom prst="rect">
            <a:avLst/>
          </a:prstGeom>
          <a:noFill/>
        </p:spPr>
        <p:txBody>
          <a:bodyPr wrap="square" rtlCol="0" anchor="t">
            <a:spAutoFit/>
          </a:bodyPr>
          <a:lstStyle/>
          <a:p>
            <a:pPr marL="0" indent="0" eaLnBrk="0" latinLnBrk="1" hangingPunct="0">
              <a:lnSpc>
                <a:spcPct val="150000"/>
              </a:lnSpc>
              <a:spcBef>
                <a:spcPts val="2075"/>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(2)小明进行了如下实验,请补充完整。</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①连接好电路,将滑动变阻器连入电路的阻值调到</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②合上开关,移动滑片,使灯泡两端电压为</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V。</a:t>
            </a: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1355090" y="4630420"/>
            <a:ext cx="7103110" cy="1014730"/>
          </a:xfrm>
          <a:prstGeom prst="rect">
            <a:avLst/>
          </a:prstGeom>
          <a:noFill/>
        </p:spPr>
        <p:txBody>
          <a:bodyPr wrap="square" rtlCol="0" anchor="t">
            <a:spAutoFit/>
          </a:bodyPr>
          <a:lstStyle/>
          <a:p>
            <a:pPr marL="0" indent="0" eaLnBrk="0" latinLnBrk="1" hangingPunct="0">
              <a:lnSpc>
                <a:spcPct val="150000"/>
              </a:lnSpc>
              <a:spcBef>
                <a:spcPts val="0"/>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③再读出</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R</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sym typeface="+mn-ea"/>
              </a:rPr>
              <a:t>0</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两端的电压为1.5 V。</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(3)若实验操作正确,则灯泡的额定功率为</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W。</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631565" y="153670"/>
            <a:ext cx="5516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3—</a:t>
            </a:r>
            <a:r>
              <a:rPr lang="zh-CN" altLang="en-US" sz="4000">
                <a:latin typeface="华康魏碑W7" panose="03000709000000000000" charset="-122"/>
                <a:ea typeface="华康魏碑W7" panose="03000709000000000000" charset="-122"/>
                <a:cs typeface="华康魏碑W7" panose="03000709000000000000" charset="-122"/>
                <a:sym typeface="+mn-ea"/>
              </a:rPr>
              <a:t>测小灯泡电功率</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10" name="文本框 9"/>
          <p:cNvSpPr txBox="1"/>
          <p:nvPr/>
        </p:nvSpPr>
        <p:spPr>
          <a:xfrm>
            <a:off x="940687" y="758281"/>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sp>
        <p:nvSpPr>
          <p:cNvPr id="3" name="TextBox 2"/>
          <p:cNvSpPr txBox="1"/>
          <p:nvPr/>
        </p:nvSpPr>
        <p:spPr>
          <a:xfrm>
            <a:off x="1481070" y="1450002"/>
            <a:ext cx="8399160" cy="461645"/>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rPr>
              <a:t>【答案】</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(1)电流表　(2)①最大　②2.5　(3)0.75</a:t>
            </a:r>
            <a:endParaRPr lang="zh-CN" altLang="en-US" sz="2000" dirty="0">
              <a:latin typeface="微软雅黑" panose="020B0503020204020204" charset="-122"/>
              <a:ea typeface="微软雅黑" panose="020B0503020204020204" charset="-122"/>
              <a:cs typeface="微软雅黑" panose="020B0503020204020204" charset="-122"/>
            </a:endParaRPr>
          </a:p>
        </p:txBody>
      </p:sp>
      <p:grpSp>
        <p:nvGrpSpPr>
          <p:cNvPr id="7" name="组合 6"/>
          <p:cNvGrpSpPr/>
          <p:nvPr/>
        </p:nvGrpSpPr>
        <p:grpSpPr>
          <a:xfrm>
            <a:off x="1581400" y="2636247"/>
            <a:ext cx="8399160" cy="3235960"/>
            <a:chOff x="540000" y="1891392"/>
            <a:chExt cx="8399160" cy="3235960"/>
          </a:xfrm>
        </p:grpSpPr>
        <p:sp>
          <p:nvSpPr>
            <p:cNvPr id="4" name="TextBox 2"/>
            <p:cNvSpPr txBox="1"/>
            <p:nvPr/>
          </p:nvSpPr>
          <p:spPr>
            <a:xfrm>
              <a:off x="540000" y="1891392"/>
              <a:ext cx="8399160" cy="3235960"/>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rPr>
                <a:t>【解析】</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(1)灯泡与定值电阻串联,通过灯泡的电流与通过定值电阻的电流相等,根据定值电阻两端的电压和定值电阻的阻值可以求出通过定值电阻的电流,即通过灯泡的电流,因此虚线框内的组合体相当于电流表。(2)①滑动变阻器在开关闭合前,其接入电路的阻值应该调到最大值;②为了测量小灯泡的额定功率,应该让小灯泡两端的电压等于额定电压,即小灯泡两端的电压为2.5 V。(3)通过定值电阻的电流</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I</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15" kern="0" spc="458"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39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1800" kern="0" spc="1122"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39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0.3 A,即小灯泡的额定电流为0.3 A,小灯泡的额定功率</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P</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UI</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=2.5 V×0.3 A=0.75 W。</a:t>
              </a:r>
              <a:endParaRPr lang="zh-CN" altLang="en-US" sz="2000" dirty="0">
                <a:latin typeface="微软雅黑" panose="020B0503020204020204" charset="-122"/>
                <a:ea typeface="微软雅黑" panose="020B0503020204020204" charset="-122"/>
                <a:cs typeface="微软雅黑" panose="020B0503020204020204" charset="-122"/>
              </a:endParaRPr>
            </a:p>
          </p:txBody>
        </p:sp>
        <p:graphicFrame>
          <p:nvGraphicFramePr>
            <p:cNvPr id="5" name="对象 4"/>
            <p:cNvGraphicFramePr>
              <a:graphicFrameLocks noChangeAspect="1"/>
            </p:cNvGraphicFramePr>
            <p:nvPr/>
          </p:nvGraphicFramePr>
          <p:xfrm>
            <a:off x="3680376" y="4276239"/>
            <a:ext cx="314324" cy="447674"/>
          </p:xfrm>
          <a:graphic>
            <a:graphicData uri="http://schemas.openxmlformats.org/presentationml/2006/ole">
              <mc:AlternateContent xmlns:mc="http://schemas.openxmlformats.org/markup-compatibility/2006">
                <mc:Choice xmlns:v="urn:schemas-microsoft-com:vml" Requires="v">
                  <p:oleObj spid="_x0000_s5125" name="Equation" r:id="rId3" imgW="8229600" imgH="11887200" progId="Equation.DSMT4">
                    <p:embed/>
                  </p:oleObj>
                </mc:Choice>
                <mc:Fallback>
                  <p:oleObj name="Equation" r:id="rId3" imgW="8229600" imgH="11887200" progId="Equation.DSMT4">
                    <p:embed/>
                    <p:pic>
                      <p:nvPicPr>
                        <p:cNvPr id="0" name="图片 5120" descr="image35"/>
                        <p:cNvPicPr>
                          <a:picLocks noChangeAspect="1"/>
                        </p:cNvPicPr>
                        <p:nvPr/>
                      </p:nvPicPr>
                      <p:blipFill>
                        <a:blip r:embed="rId4"/>
                        <a:stretch>
                          <a:fillRect/>
                        </a:stretch>
                      </p:blipFill>
                      <p:spPr>
                        <a:xfrm>
                          <a:off x="3680376" y="4276239"/>
                          <a:ext cx="314324" cy="447674"/>
                        </a:xfrm>
                        <a:prstGeom prst="rect">
                          <a:avLst/>
                        </a:prstGeom>
                        <a:noFill/>
                        <a:ln w="9525">
                          <a:noFill/>
                        </a:ln>
                      </p:spPr>
                    </p:pic>
                  </p:oleObj>
                </mc:Fallback>
              </mc:AlternateContent>
            </a:graphicData>
          </a:graphic>
        </p:graphicFrame>
        <p:graphicFrame>
          <p:nvGraphicFramePr>
            <p:cNvPr id="6" name="对象 5"/>
            <p:cNvGraphicFramePr>
              <a:graphicFrameLocks noChangeAspect="1"/>
            </p:cNvGraphicFramePr>
            <p:nvPr/>
          </p:nvGraphicFramePr>
          <p:xfrm>
            <a:off x="4178639" y="4323529"/>
            <a:ext cx="371474" cy="400049"/>
          </p:xfrm>
          <a:graphic>
            <a:graphicData uri="http://schemas.openxmlformats.org/presentationml/2006/ole">
              <mc:AlternateContent xmlns:mc="http://schemas.openxmlformats.org/markup-compatibility/2006">
                <mc:Choice xmlns:v="urn:schemas-microsoft-com:vml" Requires="v">
                  <p:oleObj spid="_x0000_s5126" name="Equation" r:id="rId5" imgW="9753600" imgH="10668000" progId="Equation.DSMT4">
                    <p:embed/>
                  </p:oleObj>
                </mc:Choice>
                <mc:Fallback>
                  <p:oleObj name="Equation" r:id="rId5" imgW="9753600" imgH="10668000" progId="Equation.DSMT4">
                    <p:embed/>
                    <p:pic>
                      <p:nvPicPr>
                        <p:cNvPr id="0" name="图片 5121" descr="image36"/>
                        <p:cNvPicPr>
                          <a:picLocks noChangeAspect="1"/>
                        </p:cNvPicPr>
                        <p:nvPr/>
                      </p:nvPicPr>
                      <p:blipFill>
                        <a:blip r:embed="rId6"/>
                        <a:stretch>
                          <a:fillRect/>
                        </a:stretch>
                      </p:blipFill>
                      <p:spPr>
                        <a:xfrm>
                          <a:off x="4178639" y="4323529"/>
                          <a:ext cx="371474" cy="400049"/>
                        </a:xfrm>
                        <a:prstGeom prst="rect">
                          <a:avLst/>
                        </a:prstGeom>
                        <a:noFill/>
                        <a:ln w="9525">
                          <a:noFill/>
                        </a:ln>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980692" y="748756"/>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考点梳理</a:t>
            </a:r>
          </a:p>
        </p:txBody>
      </p:sp>
      <p:sp>
        <p:nvSpPr>
          <p:cNvPr id="6" name="文本框 5"/>
          <p:cNvSpPr txBox="1"/>
          <p:nvPr/>
        </p:nvSpPr>
        <p:spPr>
          <a:xfrm>
            <a:off x="4601845" y="193675"/>
            <a:ext cx="3230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sym typeface="+mn-ea"/>
              </a:rPr>
              <a:t>电功与电功率</a:t>
            </a:r>
          </a:p>
        </p:txBody>
      </p:sp>
      <p:pic>
        <p:nvPicPr>
          <p:cNvPr id="3" name="图片 2"/>
          <p:cNvPicPr>
            <a:picLocks noChangeAspect="1"/>
          </p:cNvPicPr>
          <p:nvPr/>
        </p:nvPicPr>
        <p:blipFill>
          <a:blip r:embed="rId2"/>
          <a:stretch>
            <a:fillRect/>
          </a:stretch>
        </p:blipFill>
        <p:spPr>
          <a:xfrm>
            <a:off x="1652270" y="1551940"/>
            <a:ext cx="7798435" cy="442785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922907" y="744946"/>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考点详情</a:t>
            </a:r>
          </a:p>
        </p:txBody>
      </p:sp>
      <p:sp>
        <p:nvSpPr>
          <p:cNvPr id="3" name="文本框 2"/>
          <p:cNvSpPr txBox="1"/>
          <p:nvPr/>
        </p:nvSpPr>
        <p:spPr>
          <a:xfrm>
            <a:off x="3331210" y="175895"/>
            <a:ext cx="6786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4-</a:t>
            </a:r>
            <a:r>
              <a:rPr lang="zh-CN" altLang="en-US" sz="4000">
                <a:latin typeface="华康魏碑W7" panose="03000709000000000000" charset="-122"/>
                <a:ea typeface="华康魏碑W7" panose="03000709000000000000" charset="-122"/>
                <a:cs typeface="华康魏碑W7" panose="03000709000000000000" charset="-122"/>
                <a:sym typeface="+mn-ea"/>
              </a:rPr>
              <a:t>电流热效应与焦耳定律</a:t>
            </a:r>
            <a:endParaRPr lang="zh-CN" altLang="en-US" sz="4000">
              <a:latin typeface="华康魏碑W7" panose="03000709000000000000" charset="-122"/>
              <a:ea typeface="华康魏碑W7" panose="03000709000000000000" charset="-122"/>
              <a:cs typeface="华康魏碑W7" panose="03000709000000000000" charset="-122"/>
            </a:endParaRPr>
          </a:p>
        </p:txBody>
      </p:sp>
      <p:pic>
        <p:nvPicPr>
          <p:cNvPr id="2" name="图片 1"/>
          <p:cNvPicPr>
            <a:picLocks noChangeAspect="1"/>
          </p:cNvPicPr>
          <p:nvPr/>
        </p:nvPicPr>
        <p:blipFill>
          <a:blip r:embed="rId2"/>
          <a:stretch>
            <a:fillRect/>
          </a:stretch>
        </p:blipFill>
        <p:spPr>
          <a:xfrm>
            <a:off x="1539240" y="1636395"/>
            <a:ext cx="8509000" cy="40386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855597" y="715736"/>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grpSp>
        <p:nvGrpSpPr>
          <p:cNvPr id="2" name="组合 1"/>
          <p:cNvGrpSpPr/>
          <p:nvPr/>
        </p:nvGrpSpPr>
        <p:grpSpPr>
          <a:xfrm>
            <a:off x="1160780" y="1276985"/>
            <a:ext cx="9890760" cy="3413760"/>
            <a:chOff x="1828" y="2011"/>
            <a:chExt cx="15576" cy="5376"/>
          </a:xfrm>
        </p:grpSpPr>
        <p:sp>
          <p:nvSpPr>
            <p:cNvPr id="3" name="文本框 2"/>
            <p:cNvSpPr txBox="1"/>
            <p:nvPr/>
          </p:nvSpPr>
          <p:spPr>
            <a:xfrm>
              <a:off x="1828" y="2011"/>
              <a:ext cx="15576" cy="1452"/>
            </a:xfrm>
            <a:prstGeom prst="rect">
              <a:avLst/>
            </a:prstGeom>
            <a:noFill/>
          </p:spPr>
          <p:txBody>
            <a:bodyPr wrap="none" rtlCol="0" anchor="t">
              <a:spAutoFit/>
            </a:bodyPr>
            <a:lstStyle/>
            <a:p>
              <a:pPr marL="0" indent="0" eaLnBrk="0" latinLnBrk="1" hangingPunct="0">
                <a:lnSpc>
                  <a:spcPct val="150000"/>
                </a:lnSpc>
                <a:spcBef>
                  <a:spcPts val="0"/>
                </a:spcBef>
                <a:buNone/>
              </a:pPr>
              <a:r>
                <a:rPr lang="zh-CN" altLang="en-US"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【2019山东潍坊】</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如图是探究“电流通过导体时产生的热量与哪些因素有关”的实验装置。两个</a:t>
              </a:r>
              <a:r>
                <a:rPr dirty="0">
                  <a:latin typeface="微软雅黑" panose="020B0503020204020204" charset="-122"/>
                  <a:ea typeface="微软雅黑" panose="020B0503020204020204" charset="-122"/>
                  <a:cs typeface="微软雅黑" panose="020B0503020204020204" charset="-122"/>
                  <a:sym typeface="+mn-ea"/>
                </a:rPr>
                <a:t/>
              </a:r>
              <a:br>
                <a:rPr dirty="0">
                  <a:latin typeface="微软雅黑" panose="020B0503020204020204" charset="-122"/>
                  <a:ea typeface="微软雅黑" panose="020B0503020204020204" charset="-122"/>
                  <a:cs typeface="微软雅黑" panose="020B0503020204020204" charset="-122"/>
                  <a:sym typeface="+mn-ea"/>
                </a:rPr>
              </a:b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相同的透明容器中密封着等量的空气,将1、2和3、4导线分别接到电源两端。</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4" name="图片 3" descr="textimage26.jpeg"/>
            <p:cNvPicPr>
              <a:picLocks noChangeAspect="1"/>
            </p:cNvPicPr>
            <p:nvPr/>
          </p:nvPicPr>
          <p:blipFill>
            <a:blip r:embed="rId2"/>
            <a:stretch>
              <a:fillRect/>
            </a:stretch>
          </p:blipFill>
          <p:spPr>
            <a:xfrm>
              <a:off x="9711" y="3540"/>
              <a:ext cx="7223" cy="3261"/>
            </a:xfrm>
            <a:prstGeom prst="rect">
              <a:avLst/>
            </a:prstGeom>
          </p:spPr>
        </p:pic>
        <p:sp>
          <p:nvSpPr>
            <p:cNvPr id="5" name="文本框 4"/>
            <p:cNvSpPr txBox="1"/>
            <p:nvPr/>
          </p:nvSpPr>
          <p:spPr>
            <a:xfrm>
              <a:off x="2146" y="3540"/>
              <a:ext cx="6943" cy="3415"/>
            </a:xfrm>
            <a:prstGeom prst="rect">
              <a:avLst/>
            </a:prstGeom>
            <a:noFill/>
          </p:spPr>
          <p:txBody>
            <a:bodyPr wrap="square" rtlCol="0" anchor="t">
              <a:spAutoFit/>
            </a:bodyPr>
            <a:lstStyle/>
            <a:p>
              <a:pPr marL="0" indent="0" eaLnBrk="0" latinLnBrk="1" hangingPunct="0">
                <a:lnSpc>
                  <a:spcPct val="150000"/>
                </a:lnSpc>
                <a:spcBef>
                  <a:spcPts val="0"/>
                </a:spcBef>
                <a:buNone/>
              </a:pP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(1)甲图所示的装置用来探究电流通过电阻丝产生的热量与</a:t>
              </a:r>
              <a:r>
                <a:rPr lang="zh-CN" altLang="en-US" u="sng"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的关系,通电一段时间,</a:t>
              </a:r>
              <a:r>
                <a:rPr lang="zh-CN" altLang="en-US" u="sng"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(选填“</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a</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”或“</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b</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”)容器中电流产生的热量较多;</a:t>
              </a:r>
              <a:endParaRPr lang="en-US" altLang="zh-CN" kern="0" dirty="0" smtClean="0">
                <a:solidFill>
                  <a:srgbClr val="000000"/>
                </a:solidFill>
                <a:latin typeface="微软雅黑" panose="020B0503020204020204" charset="-122"/>
                <a:ea typeface="微软雅黑" panose="020B0503020204020204" charset="-122"/>
                <a:cs typeface="微软雅黑" panose="020B0503020204020204" charset="-122"/>
              </a:endParaRPr>
            </a:p>
            <a:p>
              <a:pPr eaLnBrk="0" latinLnBrk="1" hangingPunct="0">
                <a:lnSpc>
                  <a:spcPct val="150000"/>
                </a:lnSpc>
              </a:pPr>
              <a:endParaRPr lang="zh-CN" altLang="en-US">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2247" y="6589"/>
              <a:ext cx="14505" cy="798"/>
            </a:xfrm>
            <a:prstGeom prst="rect">
              <a:avLst/>
            </a:prstGeom>
            <a:noFill/>
          </p:spPr>
          <p:txBody>
            <a:bodyPr wrap="none" rtlCol="0" anchor="t">
              <a:spAutoFit/>
            </a:bodyPr>
            <a:lstStyle/>
            <a:p>
              <a:pPr eaLnBrk="0" latinLnBrk="1" hangingPunct="0">
                <a:lnSpc>
                  <a:spcPct val="150000"/>
                </a:lnSpc>
              </a:pP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(2)通过观察乙图中的实验现象,可知</a:t>
              </a:r>
              <a:r>
                <a:rPr lang="zh-CN" altLang="en-US" u="sng"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(选填“</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c</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”或“</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d</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”)容器中电阻丝的阻值大。</a:t>
              </a:r>
              <a:endParaRPr lang="zh-CN" altLang="en-US"/>
            </a:p>
          </p:txBody>
        </p:sp>
      </p:grpSp>
      <p:sp>
        <p:nvSpPr>
          <p:cNvPr id="7" name="TextBox 2"/>
          <p:cNvSpPr txBox="1"/>
          <p:nvPr/>
        </p:nvSpPr>
        <p:spPr>
          <a:xfrm>
            <a:off x="1506855" y="4859655"/>
            <a:ext cx="9533890" cy="415290"/>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b="1" kern="0" dirty="0" smtClean="0">
                <a:solidFill>
                  <a:srgbClr val="FF0000"/>
                </a:solidFill>
                <a:latin typeface="微软雅黑" panose="020B0503020204020204" charset="-122"/>
                <a:ea typeface="微软雅黑" panose="020B0503020204020204" charset="-122"/>
                <a:cs typeface="微软雅黑" panose="020B0503020204020204" charset="-122"/>
              </a:rPr>
              <a:t>【答案】</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　(1)电流(大小)    </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a</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　(2)</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d</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8" name="TextBox 2"/>
          <p:cNvSpPr txBox="1"/>
          <p:nvPr/>
        </p:nvSpPr>
        <p:spPr>
          <a:xfrm>
            <a:off x="1506855" y="5388610"/>
            <a:ext cx="9131300" cy="1246505"/>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b="1" kern="0" dirty="0" smtClean="0">
                <a:solidFill>
                  <a:srgbClr val="FF0000"/>
                </a:solidFill>
                <a:latin typeface="微软雅黑" panose="020B0503020204020204" charset="-122"/>
                <a:ea typeface="微软雅黑" panose="020B0503020204020204" charset="-122"/>
                <a:cs typeface="微软雅黑" panose="020B0503020204020204" charset="-122"/>
              </a:rPr>
              <a:t>【解析】</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　电流产生的热量跟电流大小、电阻大小、通电时间有关。探究电流产生热量跟电流的关系时,控制电阻和通电时间不变;探究电流产生热量跟电阻关系时,控制通电时间和电流不变;探究电流产生热量跟通电时间关系时,控制电流和电阻不变。</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3331210" y="175895"/>
            <a:ext cx="6786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4-</a:t>
            </a:r>
            <a:r>
              <a:rPr lang="zh-CN" altLang="en-US" sz="4000">
                <a:latin typeface="华康魏碑W7" panose="03000709000000000000" charset="-122"/>
                <a:ea typeface="华康魏碑W7" panose="03000709000000000000" charset="-122"/>
                <a:cs typeface="华康魏碑W7" panose="03000709000000000000" charset="-122"/>
                <a:sym typeface="+mn-ea"/>
              </a:rPr>
              <a:t>电流热效应与焦耳定律</a:t>
            </a:r>
            <a:endParaRPr lang="zh-CN" altLang="en-US" sz="4000">
              <a:latin typeface="华康魏碑W7" panose="03000709000000000000" charset="-122"/>
              <a:ea typeface="华康魏碑W7" panose="03000709000000000000" charset="-122"/>
              <a:cs typeface="华康魏碑W7" panose="03000709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331210" y="175895"/>
            <a:ext cx="6786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4-</a:t>
            </a:r>
            <a:r>
              <a:rPr lang="zh-CN" altLang="en-US" sz="4000">
                <a:latin typeface="华康魏碑W7" panose="03000709000000000000" charset="-122"/>
                <a:ea typeface="华康魏碑W7" panose="03000709000000000000" charset="-122"/>
                <a:cs typeface="华康魏碑W7" panose="03000709000000000000" charset="-122"/>
                <a:sym typeface="+mn-ea"/>
              </a:rPr>
              <a:t>电流热效应与焦耳定律</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10" name="文本框 9"/>
          <p:cNvSpPr txBox="1"/>
          <p:nvPr/>
        </p:nvSpPr>
        <p:spPr>
          <a:xfrm>
            <a:off x="855597" y="715736"/>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sp>
        <p:nvSpPr>
          <p:cNvPr id="6" name="文本框 5"/>
          <p:cNvSpPr txBox="1"/>
          <p:nvPr/>
        </p:nvSpPr>
        <p:spPr>
          <a:xfrm>
            <a:off x="1499870" y="1774190"/>
            <a:ext cx="8505190" cy="1014730"/>
          </a:xfrm>
          <a:prstGeom prst="rect">
            <a:avLst/>
          </a:prstGeom>
          <a:noFill/>
        </p:spPr>
        <p:txBody>
          <a:bodyPr wrap="square" rtlCol="0" anchor="t">
            <a:spAutoFit/>
          </a:bodyPr>
          <a:lstStyle/>
          <a:p>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a:t>
            </a:r>
            <a:r>
              <a:rPr lang="en-US" altLang="zh-CN" sz="2000" b="1">
                <a:solidFill>
                  <a:srgbClr val="FF0000"/>
                </a:solidFill>
                <a:latin typeface="微软雅黑" panose="020B0503020204020204" charset="-122"/>
                <a:ea typeface="微软雅黑" panose="020B0503020204020204" charset="-122"/>
                <a:cs typeface="微软雅黑" panose="020B0503020204020204" charset="-122"/>
              </a:rPr>
              <a:t>2019</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吉林】</a:t>
            </a:r>
            <a:r>
              <a:rPr lang="zh-CN" altLang="en-US" sz="2000">
                <a:latin typeface="微软雅黑" panose="020B0503020204020204" charset="-122"/>
                <a:ea typeface="微软雅黑" panose="020B0503020204020204" charset="-122"/>
                <a:cs typeface="微软雅黑" panose="020B0503020204020204" charset="-122"/>
              </a:rPr>
              <a:t>电炉丝通过导线接到电路里，通过电炉丝和导线的电流大小___，由于电炉丝的电阻比导线的电阻大，导致电炉丝产生的热量比导线产生的热量___。</a:t>
            </a:r>
          </a:p>
        </p:txBody>
      </p:sp>
      <p:sp>
        <p:nvSpPr>
          <p:cNvPr id="7" name="文本框 6"/>
          <p:cNvSpPr txBox="1"/>
          <p:nvPr/>
        </p:nvSpPr>
        <p:spPr>
          <a:xfrm>
            <a:off x="1604010" y="3437890"/>
            <a:ext cx="8514080" cy="1938020"/>
          </a:xfrm>
          <a:prstGeom prst="rect">
            <a:avLst/>
          </a:prstGeom>
          <a:noFill/>
        </p:spPr>
        <p:txBody>
          <a:bodyPr wrap="square" rtlCol="0" anchor="t">
            <a:spAutoFit/>
          </a:bodyPr>
          <a:lstStyle/>
          <a:p>
            <a:r>
              <a:rPr lang="zh-CN" altLang="en-US" sz="2000" b="1">
                <a:solidFill>
                  <a:srgbClr val="FF0000"/>
                </a:solidFill>
              </a:rPr>
              <a:t>【答案】</a:t>
            </a:r>
            <a:r>
              <a:rPr lang="zh-CN" altLang="en-US" sz="2000">
                <a:sym typeface="+mn-ea"/>
              </a:rPr>
              <a:t>相等；多。</a:t>
            </a:r>
            <a:endParaRPr lang="zh-CN" altLang="en-US" sz="2000"/>
          </a:p>
          <a:p>
            <a:endParaRPr lang="zh-CN" altLang="en-US" sz="2000"/>
          </a:p>
          <a:p>
            <a:r>
              <a:rPr lang="zh-CN" altLang="en-US" sz="2000" b="1">
                <a:solidFill>
                  <a:srgbClr val="FF0000"/>
                </a:solidFill>
              </a:rPr>
              <a:t>【解析】</a:t>
            </a:r>
            <a:r>
              <a:rPr lang="zh-CN" altLang="en-US" sz="2000"/>
              <a:t>电炉工作时,导线和电炉丝串联,所以通过导线和电炉丝的电流相等,电炉丝电阻比导线电阻大,根据焦耳定律Q=I2Rt可知，相同时间内电炉丝产生的热量比导线多。</a:t>
            </a:r>
          </a:p>
          <a:p>
            <a:endParaRPr lang="zh-CN" alt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884172" y="753836"/>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sp>
        <p:nvSpPr>
          <p:cNvPr id="3" name="TextBox 2"/>
          <p:cNvSpPr txBox="1"/>
          <p:nvPr/>
        </p:nvSpPr>
        <p:spPr>
          <a:xfrm>
            <a:off x="1261745" y="1529080"/>
            <a:ext cx="9456420" cy="1384935"/>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rPr>
              <a:t>【2019福建】</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一台标有“5 V　2.5 W”的带有USB接口的小电风扇,线圈电阻为1 Ω,正常工作1 min,产生的热量是</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J。工作一段时间后的风扇叶片黏有不少灰尘,这属于</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现象。</a:t>
            </a:r>
            <a:endParaRPr lang="zh-CN" altLang="en-US" sz="2000" dirty="0">
              <a:latin typeface="微软雅黑" panose="020B0503020204020204" charset="-122"/>
              <a:ea typeface="微软雅黑" panose="020B0503020204020204" charset="-122"/>
              <a:cs typeface="微软雅黑" panose="020B0503020204020204" charset="-122"/>
            </a:endParaRPr>
          </a:p>
        </p:txBody>
      </p:sp>
      <p:sp>
        <p:nvSpPr>
          <p:cNvPr id="4" name="TextBox 2"/>
          <p:cNvSpPr txBox="1"/>
          <p:nvPr/>
        </p:nvSpPr>
        <p:spPr>
          <a:xfrm>
            <a:off x="1261995" y="3407707"/>
            <a:ext cx="8399160" cy="461645"/>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rPr>
              <a:t>【答案】</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15　静电(摩擦起电)</a:t>
            </a:r>
            <a:endParaRPr lang="zh-CN" altLang="en-US" sz="2000" dirty="0">
              <a:latin typeface="微软雅黑" panose="020B0503020204020204" charset="-122"/>
              <a:ea typeface="微软雅黑" panose="020B0503020204020204" charset="-122"/>
              <a:cs typeface="微软雅黑" panose="020B0503020204020204" charset="-122"/>
            </a:endParaRPr>
          </a:p>
        </p:txBody>
      </p:sp>
      <p:sp>
        <p:nvSpPr>
          <p:cNvPr id="8" name="TextBox 2"/>
          <p:cNvSpPr txBox="1"/>
          <p:nvPr/>
        </p:nvSpPr>
        <p:spPr>
          <a:xfrm>
            <a:off x="1261745" y="4235450"/>
            <a:ext cx="9601200" cy="923290"/>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rPr>
              <a:t>【解析】</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此处电风扇属于非纯电阻设备,因此计算其工作时产生的热量应使用焦耳定律,而不能使用</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W</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UIt</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2000" dirty="0">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3331210" y="175895"/>
            <a:ext cx="6786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4-</a:t>
            </a:r>
            <a:r>
              <a:rPr lang="zh-CN" altLang="en-US" sz="4000">
                <a:latin typeface="华康魏碑W7" panose="03000709000000000000" charset="-122"/>
                <a:ea typeface="华康魏碑W7" panose="03000709000000000000" charset="-122"/>
                <a:cs typeface="华康魏碑W7" panose="03000709000000000000" charset="-122"/>
                <a:sym typeface="+mn-ea"/>
              </a:rPr>
              <a:t>电流热效应与焦耳定律</a:t>
            </a:r>
            <a:endParaRPr lang="zh-CN" altLang="en-US" sz="4000">
              <a:latin typeface="华康魏碑W7" panose="03000709000000000000" charset="-122"/>
              <a:ea typeface="华康魏碑W7" panose="03000709000000000000" charset="-122"/>
              <a:cs typeface="华康魏碑W7" panose="03000709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8" grpId="0"/>
      <p:bldP spid="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331210" y="175895"/>
            <a:ext cx="6786880" cy="706755"/>
          </a:xfrm>
          <a:prstGeom prst="rect">
            <a:avLst/>
          </a:prstGeom>
          <a:noFill/>
        </p:spPr>
        <p:txBody>
          <a:bodyPr wrap="none" rtlCol="0" anchor="t">
            <a:spAutoFit/>
          </a:bodyPr>
          <a:lstStyle/>
          <a:p>
            <a:r>
              <a:rPr lang="zh-CN" altLang="en-US" sz="4000">
                <a:solidFill>
                  <a:schemeClr val="tx1"/>
                </a:solidFill>
                <a:latin typeface="华康魏碑W7" panose="03000709000000000000" charset="-122"/>
                <a:ea typeface="华康魏碑W7" panose="03000709000000000000" charset="-122"/>
                <a:cs typeface="华康魏碑W7" panose="03000709000000000000" charset="-122"/>
                <a:sym typeface="+mn-ea"/>
              </a:rPr>
              <a:t>考点</a:t>
            </a:r>
            <a:r>
              <a:rPr lang="en-US" altLang="zh-CN" sz="4000">
                <a:solidFill>
                  <a:schemeClr val="tx1"/>
                </a:solidFill>
                <a:latin typeface="华康魏碑W7" panose="03000709000000000000" charset="-122"/>
                <a:ea typeface="华康魏碑W7" panose="03000709000000000000" charset="-122"/>
                <a:cs typeface="华康魏碑W7" panose="03000709000000000000" charset="-122"/>
                <a:sym typeface="+mn-ea"/>
              </a:rPr>
              <a:t>4-</a:t>
            </a:r>
            <a:r>
              <a:rPr lang="zh-CN" altLang="en-US" sz="4000">
                <a:solidFill>
                  <a:schemeClr val="tx1"/>
                </a:solidFill>
                <a:latin typeface="华康魏碑W7" panose="03000709000000000000" charset="-122"/>
                <a:ea typeface="华康魏碑W7" panose="03000709000000000000" charset="-122"/>
                <a:cs typeface="华康魏碑W7" panose="03000709000000000000" charset="-122"/>
                <a:sym typeface="+mn-ea"/>
              </a:rPr>
              <a:t>电流热效应与焦耳定律</a:t>
            </a:r>
          </a:p>
        </p:txBody>
      </p:sp>
      <p:grpSp>
        <p:nvGrpSpPr>
          <p:cNvPr id="4" name="组合 3"/>
          <p:cNvGrpSpPr/>
          <p:nvPr/>
        </p:nvGrpSpPr>
        <p:grpSpPr>
          <a:xfrm>
            <a:off x="1457960" y="1374140"/>
            <a:ext cx="8388350" cy="2605405"/>
            <a:chOff x="2296" y="2164"/>
            <a:chExt cx="13210" cy="4103"/>
          </a:xfrm>
        </p:grpSpPr>
        <p:sp>
          <p:nvSpPr>
            <p:cNvPr id="103" name="文本框 102"/>
            <p:cNvSpPr txBox="1"/>
            <p:nvPr/>
          </p:nvSpPr>
          <p:spPr>
            <a:xfrm>
              <a:off x="2296" y="2164"/>
              <a:ext cx="13211" cy="1113"/>
            </a:xfrm>
            <a:prstGeom prst="rect">
              <a:avLst/>
            </a:prstGeom>
            <a:noFill/>
            <a:ln w="9525">
              <a:noFill/>
            </a:ln>
          </p:spPr>
          <p:txBody>
            <a:bodyPr wrap="square">
              <a:spAutoFit/>
            </a:bodyPr>
            <a:lstStyle/>
            <a:p>
              <a:pPr indent="0"/>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【2019重庆】</a:t>
              </a:r>
              <a:r>
                <a:rPr lang="zh-CN" altLang="en-US" sz="2000" b="0">
                  <a:solidFill>
                    <a:schemeClr val="tx1"/>
                  </a:solidFill>
                  <a:latin typeface="微软雅黑" panose="020B0503020204020204" charset="-122"/>
                  <a:ea typeface="微软雅黑" panose="020B0503020204020204" charset="-122"/>
                  <a:cs typeface="微软雅黑" panose="020B0503020204020204" charset="-122"/>
                </a:rPr>
                <a:t>如图所示，定值电阻R</a:t>
              </a:r>
              <a:r>
                <a:rPr lang="zh-CN" altLang="en-US" sz="2000" b="0" baseline="-25000">
                  <a:solidFill>
                    <a:schemeClr val="tx1"/>
                  </a:solidFill>
                  <a:uFillTx/>
                  <a:latin typeface="微软雅黑" panose="020B0503020204020204" charset="-122"/>
                  <a:ea typeface="微软雅黑" panose="020B0503020204020204" charset="-122"/>
                  <a:cs typeface="微软雅黑" panose="020B0503020204020204" charset="-122"/>
                </a:rPr>
                <a:t>1</a:t>
              </a:r>
              <a:r>
                <a:rPr lang="zh-CN" altLang="en-US" sz="2000" b="0">
                  <a:solidFill>
                    <a:schemeClr val="tx1"/>
                  </a:solidFill>
                  <a:latin typeface="微软雅黑" panose="020B0503020204020204" charset="-122"/>
                  <a:ea typeface="微软雅黑" panose="020B0503020204020204" charset="-122"/>
                  <a:cs typeface="微软雅黑" panose="020B0503020204020204" charset="-122"/>
                </a:rPr>
                <a:t>的阻值为10 Ω，R</a:t>
              </a:r>
              <a:r>
                <a:rPr lang="zh-CN" altLang="en-US" sz="2000" b="0" baseline="-25000">
                  <a:solidFill>
                    <a:schemeClr val="tx1"/>
                  </a:solidFill>
                  <a:uFillTx/>
                  <a:latin typeface="微软雅黑" panose="020B0503020204020204" charset="-122"/>
                  <a:ea typeface="微软雅黑" panose="020B0503020204020204" charset="-122"/>
                  <a:cs typeface="微软雅黑" panose="020B0503020204020204" charset="-122"/>
                </a:rPr>
                <a:t>2</a:t>
              </a:r>
              <a:r>
                <a:rPr lang="zh-CN" altLang="en-US" sz="2000" b="0">
                  <a:solidFill>
                    <a:schemeClr val="tx1"/>
                  </a:solidFill>
                  <a:latin typeface="微软雅黑" panose="020B0503020204020204" charset="-122"/>
                  <a:ea typeface="微软雅黑" panose="020B0503020204020204" charset="-122"/>
                  <a:cs typeface="微软雅黑" panose="020B0503020204020204" charset="-122"/>
                </a:rPr>
                <a:t>的阻值为30 Ω，闭合开关后电流表的示数为0.1 A。求：</a:t>
              </a:r>
            </a:p>
          </p:txBody>
        </p:sp>
        <p:pic>
          <p:nvPicPr>
            <p:cNvPr id="2" name="图片 -2147482476" descr="学科网(www.zxxk.com)--教育资源门户，提供试题试卷、教案、课件、教学论文、素材等各类教学资源库下载，还有大量丰富的教学资讯！"/>
            <p:cNvPicPr>
              <a:picLocks noChangeAspect="1"/>
            </p:cNvPicPr>
            <p:nvPr/>
          </p:nvPicPr>
          <p:blipFill>
            <a:blip r:embed="rId4"/>
            <a:stretch>
              <a:fillRect/>
            </a:stretch>
          </p:blipFill>
          <p:spPr>
            <a:xfrm>
              <a:off x="11042" y="2949"/>
              <a:ext cx="3542" cy="3319"/>
            </a:xfrm>
            <a:prstGeom prst="rect">
              <a:avLst/>
            </a:prstGeom>
            <a:noFill/>
            <a:ln w="9525">
              <a:noFill/>
            </a:ln>
          </p:spPr>
        </p:pic>
        <p:sp>
          <p:nvSpPr>
            <p:cNvPr id="14" name="文本框 13"/>
            <p:cNvSpPr txBox="1"/>
            <p:nvPr/>
          </p:nvSpPr>
          <p:spPr>
            <a:xfrm>
              <a:off x="2388" y="3644"/>
              <a:ext cx="8000" cy="1113"/>
            </a:xfrm>
            <a:prstGeom prst="rect">
              <a:avLst/>
            </a:prstGeom>
            <a:noFill/>
            <a:ln w="9525">
              <a:noFill/>
            </a:ln>
          </p:spPr>
          <p:txBody>
            <a:bodyPr>
              <a:spAutoFit/>
            </a:bodyPr>
            <a:lstStyle/>
            <a:p>
              <a:pPr algn="l">
                <a:buClrTx/>
                <a:buSzTx/>
                <a:buFontTx/>
              </a:pPr>
              <a:r>
                <a:rPr lang="zh-CN" altLang="en-US" sz="2000" b="0">
                  <a:solidFill>
                    <a:schemeClr val="tx1"/>
                  </a:solidFill>
                  <a:latin typeface="微软雅黑" panose="020B0503020204020204" charset="-122"/>
                  <a:ea typeface="微软雅黑" panose="020B0503020204020204" charset="-122"/>
                  <a:cs typeface="微软雅黑" panose="020B0503020204020204" charset="-122"/>
                </a:rPr>
                <a:t>（1）电源电压；</a:t>
              </a:r>
            </a:p>
            <a:p>
              <a:pPr algn="l">
                <a:buClrTx/>
                <a:buSzTx/>
                <a:buFontTx/>
              </a:pPr>
              <a:r>
                <a:rPr lang="zh-CN" altLang="en-US" sz="2000" b="0">
                  <a:solidFill>
                    <a:schemeClr val="tx1"/>
                  </a:solidFill>
                  <a:latin typeface="微软雅黑" panose="020B0503020204020204" charset="-122"/>
                  <a:ea typeface="微软雅黑" panose="020B0503020204020204" charset="-122"/>
                  <a:cs typeface="微软雅黑" panose="020B0503020204020204" charset="-122"/>
                </a:rPr>
                <a:t>（2）电限R</a:t>
              </a:r>
              <a:r>
                <a:rPr lang="zh-CN" altLang="en-US" sz="2000" b="0" baseline="-25000">
                  <a:solidFill>
                    <a:schemeClr val="tx1"/>
                  </a:solidFill>
                  <a:uFillTx/>
                  <a:latin typeface="微软雅黑" panose="020B0503020204020204" charset="-122"/>
                  <a:ea typeface="微软雅黑" panose="020B0503020204020204" charset="-122"/>
                  <a:cs typeface="微软雅黑" panose="020B0503020204020204" charset="-122"/>
                </a:rPr>
                <a:t>1</a:t>
              </a:r>
              <a:r>
                <a:rPr lang="zh-CN" altLang="en-US" sz="2000" b="0">
                  <a:solidFill>
                    <a:schemeClr val="tx1"/>
                  </a:solidFill>
                  <a:latin typeface="微软雅黑" panose="020B0503020204020204" charset="-122"/>
                  <a:ea typeface="微软雅黑" panose="020B0503020204020204" charset="-122"/>
                  <a:cs typeface="微软雅黑" panose="020B0503020204020204" charset="-122"/>
                </a:rPr>
                <a:t>在1分钟内产生的热量。</a:t>
              </a:r>
            </a:p>
          </p:txBody>
        </p:sp>
      </p:grpSp>
      <p:sp>
        <p:nvSpPr>
          <p:cNvPr id="16" name="文本框 15"/>
          <p:cNvSpPr txBox="1"/>
          <p:nvPr/>
        </p:nvSpPr>
        <p:spPr>
          <a:xfrm>
            <a:off x="1641475" y="3581400"/>
            <a:ext cx="5080000" cy="398780"/>
          </a:xfrm>
          <a:prstGeom prst="rect">
            <a:avLst/>
          </a:prstGeom>
          <a:noFill/>
          <a:ln w="9525">
            <a:noFill/>
          </a:ln>
        </p:spPr>
        <p:txBody>
          <a:bodyPr>
            <a:spAutoFit/>
          </a:bodyPr>
          <a:lstStyle/>
          <a:p>
            <a:pPr algn="l">
              <a:buClrTx/>
              <a:buSzTx/>
              <a:buFontTx/>
            </a:pP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【答案】</a:t>
            </a:r>
            <a:r>
              <a:rPr lang="zh-CN" altLang="en-US" sz="2000" b="0">
                <a:solidFill>
                  <a:schemeClr val="tx1"/>
                </a:solidFill>
                <a:latin typeface="微软雅黑" panose="020B0503020204020204" charset="-122"/>
                <a:ea typeface="微软雅黑" panose="020B0503020204020204" charset="-122"/>
                <a:cs typeface="微软雅黑" panose="020B0503020204020204" charset="-122"/>
              </a:rPr>
              <a:t>（1）3 V  （2）54 J</a:t>
            </a:r>
          </a:p>
        </p:txBody>
      </p:sp>
      <p:sp>
        <p:nvSpPr>
          <p:cNvPr id="17" name="文本框 16"/>
          <p:cNvSpPr txBox="1"/>
          <p:nvPr/>
        </p:nvSpPr>
        <p:spPr>
          <a:xfrm>
            <a:off x="1641475" y="4257675"/>
            <a:ext cx="8524875" cy="706755"/>
          </a:xfrm>
          <a:prstGeom prst="rect">
            <a:avLst/>
          </a:prstGeom>
          <a:noFill/>
          <a:ln w="9525">
            <a:noFill/>
          </a:ln>
        </p:spPr>
        <p:txBody>
          <a:bodyPr wrap="square">
            <a:spAutoFit/>
          </a:bodyPr>
          <a:lstStyle/>
          <a:p>
            <a:pPr algn="l">
              <a:buClrTx/>
              <a:buSzTx/>
              <a:buFontTx/>
            </a:pP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【解析】</a:t>
            </a:r>
            <a:r>
              <a:rPr lang="zh-CN" altLang="en-US" sz="2000" b="0">
                <a:solidFill>
                  <a:schemeClr val="tx1"/>
                </a:solidFill>
                <a:latin typeface="微软雅黑" panose="020B0503020204020204" charset="-122"/>
                <a:ea typeface="微软雅黑" panose="020B0503020204020204" charset="-122"/>
                <a:cs typeface="微软雅黑" panose="020B0503020204020204" charset="-122"/>
              </a:rPr>
              <a:t>（1）定值电阻R</a:t>
            </a:r>
            <a:r>
              <a:rPr lang="zh-CN" altLang="en-US" sz="2000" b="0" baseline="-25000">
                <a:solidFill>
                  <a:schemeClr val="tx1"/>
                </a:solidFill>
                <a:uFillTx/>
                <a:latin typeface="微软雅黑" panose="020B0503020204020204" charset="-122"/>
                <a:ea typeface="微软雅黑" panose="020B0503020204020204" charset="-122"/>
                <a:cs typeface="微软雅黑" panose="020B0503020204020204" charset="-122"/>
              </a:rPr>
              <a:t>2</a:t>
            </a:r>
            <a:r>
              <a:rPr lang="zh-CN" altLang="en-US" sz="2000" b="0">
                <a:solidFill>
                  <a:schemeClr val="tx1"/>
                </a:solidFill>
                <a:latin typeface="微软雅黑" panose="020B0503020204020204" charset="-122"/>
                <a:ea typeface="微软雅黑" panose="020B0503020204020204" charset="-122"/>
                <a:cs typeface="微软雅黑" panose="020B0503020204020204" charset="-122"/>
              </a:rPr>
              <a:t>的两端是U</a:t>
            </a:r>
            <a:r>
              <a:rPr lang="zh-CN" altLang="en-US" sz="2000" b="0" baseline="-25000">
                <a:solidFill>
                  <a:schemeClr val="tx1"/>
                </a:solidFill>
                <a:uFillTx/>
                <a:latin typeface="微软雅黑" panose="020B0503020204020204" charset="-122"/>
                <a:ea typeface="微软雅黑" panose="020B0503020204020204" charset="-122"/>
                <a:cs typeface="微软雅黑" panose="020B0503020204020204" charset="-122"/>
              </a:rPr>
              <a:t>2</a:t>
            </a:r>
            <a:r>
              <a:rPr lang="zh-CN" altLang="en-US" sz="2000" b="0">
                <a:solidFill>
                  <a:schemeClr val="tx1"/>
                </a:solidFill>
                <a:latin typeface="微软雅黑" panose="020B0503020204020204" charset="-122"/>
                <a:ea typeface="微软雅黑" panose="020B0503020204020204" charset="-122"/>
                <a:cs typeface="微软雅黑" panose="020B0503020204020204" charset="-122"/>
              </a:rPr>
              <a:t>=I</a:t>
            </a:r>
            <a:r>
              <a:rPr lang="zh-CN" altLang="en-US" sz="2000" b="0" baseline="-25000">
                <a:solidFill>
                  <a:schemeClr val="tx1"/>
                </a:solidFill>
                <a:uFillTx/>
                <a:latin typeface="微软雅黑" panose="020B0503020204020204" charset="-122"/>
                <a:ea typeface="微软雅黑" panose="020B0503020204020204" charset="-122"/>
                <a:cs typeface="微软雅黑" panose="020B0503020204020204" charset="-122"/>
              </a:rPr>
              <a:t>2</a:t>
            </a:r>
            <a:r>
              <a:rPr lang="zh-CN" altLang="en-US" sz="2000" b="0">
                <a:solidFill>
                  <a:schemeClr val="tx1"/>
                </a:solidFill>
                <a:latin typeface="微软雅黑" panose="020B0503020204020204" charset="-122"/>
                <a:ea typeface="微软雅黑" panose="020B0503020204020204" charset="-122"/>
                <a:cs typeface="微软雅黑" panose="020B0503020204020204" charset="-122"/>
              </a:rPr>
              <a:t>R</a:t>
            </a:r>
            <a:r>
              <a:rPr lang="zh-CN" altLang="en-US" sz="2000" b="0" baseline="-25000">
                <a:solidFill>
                  <a:schemeClr val="tx1"/>
                </a:solidFill>
                <a:uFillTx/>
                <a:latin typeface="微软雅黑" panose="020B0503020204020204" charset="-122"/>
                <a:ea typeface="微软雅黑" panose="020B0503020204020204" charset="-122"/>
                <a:cs typeface="微软雅黑" panose="020B0503020204020204" charset="-122"/>
              </a:rPr>
              <a:t>2</a:t>
            </a:r>
            <a:r>
              <a:rPr lang="zh-CN" altLang="en-US" sz="2000" b="0">
                <a:solidFill>
                  <a:schemeClr val="tx1"/>
                </a:solidFill>
                <a:latin typeface="微软雅黑" panose="020B0503020204020204" charset="-122"/>
                <a:ea typeface="微软雅黑" panose="020B0503020204020204" charset="-122"/>
                <a:cs typeface="微软雅黑" panose="020B0503020204020204" charset="-122"/>
              </a:rPr>
              <a:t>=0.1 A×30 Ω=3 V；</a:t>
            </a:r>
          </a:p>
          <a:p>
            <a:pPr algn="l">
              <a:buClrTx/>
              <a:buSzTx/>
              <a:buFontTx/>
            </a:pPr>
            <a:r>
              <a:rPr lang="zh-CN" altLang="en-US" sz="2000" b="0">
                <a:solidFill>
                  <a:schemeClr val="tx1"/>
                </a:solidFill>
                <a:latin typeface="微软雅黑" panose="020B0503020204020204" charset="-122"/>
                <a:ea typeface="微软雅黑" panose="020B0503020204020204" charset="-122"/>
                <a:cs typeface="微软雅黑" panose="020B0503020204020204" charset="-122"/>
              </a:rPr>
              <a:t>由并联电路的电压特点可知，电源电压是U=U</a:t>
            </a:r>
            <a:r>
              <a:rPr lang="zh-CN" altLang="en-US" sz="2000" b="0" baseline="-25000">
                <a:solidFill>
                  <a:schemeClr val="tx1"/>
                </a:solidFill>
                <a:uFillTx/>
                <a:latin typeface="微软雅黑" panose="020B0503020204020204" charset="-122"/>
                <a:ea typeface="微软雅黑" panose="020B0503020204020204" charset="-122"/>
                <a:cs typeface="微软雅黑" panose="020B0503020204020204" charset="-122"/>
              </a:rPr>
              <a:t>2</a:t>
            </a:r>
            <a:r>
              <a:rPr lang="zh-CN" altLang="en-US" sz="2000" b="0">
                <a:solidFill>
                  <a:schemeClr val="tx1"/>
                </a:solidFill>
                <a:latin typeface="微软雅黑" panose="020B0503020204020204" charset="-122"/>
                <a:ea typeface="微软雅黑" panose="020B0503020204020204" charset="-122"/>
                <a:cs typeface="微软雅黑" panose="020B0503020204020204" charset="-122"/>
              </a:rPr>
              <a:t>=3 V；</a:t>
            </a:r>
          </a:p>
        </p:txBody>
      </p:sp>
      <p:sp>
        <p:nvSpPr>
          <p:cNvPr id="18" name="文本框 17"/>
          <p:cNvSpPr txBox="1"/>
          <p:nvPr/>
        </p:nvSpPr>
        <p:spPr>
          <a:xfrm>
            <a:off x="1641475" y="5137150"/>
            <a:ext cx="9474835" cy="398780"/>
          </a:xfrm>
          <a:prstGeom prst="rect">
            <a:avLst/>
          </a:prstGeom>
          <a:noFill/>
          <a:ln w="9525">
            <a:noFill/>
          </a:ln>
        </p:spPr>
        <p:txBody>
          <a:bodyPr wrap="square">
            <a:spAutoFit/>
          </a:bodyPr>
          <a:lstStyle/>
          <a:p>
            <a:pPr algn="l">
              <a:buClrTx/>
              <a:buSzTx/>
              <a:buFontTx/>
            </a:pPr>
            <a:r>
              <a:rPr lang="zh-CN" altLang="en-US" sz="2000" b="0">
                <a:solidFill>
                  <a:schemeClr val="tx1"/>
                </a:solidFill>
                <a:latin typeface="微软雅黑" panose="020B0503020204020204" charset="-122"/>
                <a:ea typeface="微软雅黑" panose="020B0503020204020204" charset="-122"/>
                <a:cs typeface="微软雅黑" panose="020B0503020204020204" charset="-122"/>
              </a:rPr>
              <a:t>（2）由于并联电路各支路两端的电压相等，电阻R</a:t>
            </a:r>
            <a:r>
              <a:rPr lang="zh-CN" altLang="en-US" sz="2000" b="0" baseline="-25000">
                <a:solidFill>
                  <a:schemeClr val="tx1"/>
                </a:solidFill>
                <a:uFillTx/>
                <a:latin typeface="微软雅黑" panose="020B0503020204020204" charset="-122"/>
                <a:ea typeface="微软雅黑" panose="020B0503020204020204" charset="-122"/>
                <a:cs typeface="微软雅黑" panose="020B0503020204020204" charset="-122"/>
              </a:rPr>
              <a:t>1</a:t>
            </a:r>
            <a:r>
              <a:rPr lang="zh-CN" altLang="en-US" sz="2000" b="0">
                <a:solidFill>
                  <a:schemeClr val="tx1"/>
                </a:solidFill>
                <a:latin typeface="微软雅黑" panose="020B0503020204020204" charset="-122"/>
                <a:ea typeface="微软雅黑" panose="020B0503020204020204" charset="-122"/>
                <a:cs typeface="微软雅黑" panose="020B0503020204020204" charset="-122"/>
              </a:rPr>
              <a:t> 在1分钟内产生的热量是</a:t>
            </a:r>
          </a:p>
        </p:txBody>
      </p:sp>
      <p:graphicFrame>
        <p:nvGraphicFramePr>
          <p:cNvPr id="3" name="对象 -2147482475" descr="学科网(www.zxxk.com)--教育资源门户，提供试题试卷、教案、课件、教学论文、素材等各类教学资源库下载，还有大量丰富的教学资讯！"/>
          <p:cNvGraphicFramePr>
            <a:graphicFrameLocks noChangeAspect="1"/>
          </p:cNvGraphicFramePr>
          <p:nvPr/>
        </p:nvGraphicFramePr>
        <p:xfrm>
          <a:off x="2003425" y="5660390"/>
          <a:ext cx="1854200" cy="495300"/>
        </p:xfrm>
        <a:graphic>
          <a:graphicData uri="http://schemas.openxmlformats.org/presentationml/2006/ole">
            <mc:AlternateContent xmlns:mc="http://schemas.openxmlformats.org/markup-compatibility/2006">
              <mc:Choice xmlns:v="urn:schemas-microsoft-com:vml" Requires="v">
                <p:oleObj spid="_x0000_s7170" r:id="rId5" imgW="1854200" imgH="495300" progId="Equation.DSMT4">
                  <p:embed/>
                </p:oleObj>
              </mc:Choice>
              <mc:Fallback>
                <p:oleObj r:id="rId5" imgW="1854200" imgH="495300" progId="Equation.DSMT4">
                  <p:embed/>
                  <p:pic>
                    <p:nvPicPr>
                      <p:cNvPr id="0" name="图片 3075"/>
                      <p:cNvPicPr/>
                      <p:nvPr/>
                    </p:nvPicPr>
                    <p:blipFill>
                      <a:blip r:embed="rId6"/>
                      <a:stretch>
                        <a:fillRect/>
                      </a:stretch>
                    </p:blipFill>
                    <p:spPr>
                      <a:xfrm>
                        <a:off x="2003425" y="5660390"/>
                        <a:ext cx="1854200" cy="495300"/>
                      </a:xfrm>
                      <a:prstGeom prst="rect">
                        <a:avLst/>
                      </a:prstGeom>
                      <a:noFill/>
                      <a:ln w="38100">
                        <a:noFill/>
                        <a:miter/>
                      </a:ln>
                    </p:spPr>
                  </p:pic>
                </p:oleObj>
              </mc:Fallback>
            </mc:AlternateContent>
          </a:graphicData>
        </a:graphic>
      </p:graphicFrame>
      <p:sp>
        <p:nvSpPr>
          <p:cNvPr id="19" name="文本框 18"/>
          <p:cNvSpPr txBox="1"/>
          <p:nvPr/>
        </p:nvSpPr>
        <p:spPr>
          <a:xfrm>
            <a:off x="3969385" y="5708650"/>
            <a:ext cx="5127625" cy="398780"/>
          </a:xfrm>
          <a:prstGeom prst="rect">
            <a:avLst/>
          </a:prstGeom>
          <a:noFill/>
          <a:ln w="9525">
            <a:noFill/>
          </a:ln>
        </p:spPr>
        <p:txBody>
          <a:bodyPr wrap="square">
            <a:spAutoFit/>
          </a:bodyPr>
          <a:lstStyle/>
          <a:p>
            <a:pPr indent="0"/>
            <a:r>
              <a:rPr lang="zh-CN" altLang="en-US" sz="2000" b="0">
                <a:solidFill>
                  <a:schemeClr val="tx1"/>
                </a:solidFill>
                <a:latin typeface="微软雅黑" panose="020B0503020204020204" charset="-122"/>
                <a:ea typeface="微软雅黑" panose="020B0503020204020204" charset="-122"/>
                <a:cs typeface="微软雅黑" panose="020B0503020204020204" charset="-122"/>
              </a:rPr>
              <a:t>=54 J</a:t>
            </a:r>
            <a:endParaRPr lang="en-US" altLang="en-US" sz="1050" b="0">
              <a:solidFill>
                <a:schemeClr val="tx1"/>
              </a:solidFill>
              <a:highlight>
                <a:srgbClr val="FFFF00"/>
              </a:highlight>
              <a:latin typeface="Times New Roman" panose="02020603050405020304" charset="0"/>
            </a:endParaRPr>
          </a:p>
        </p:txBody>
      </p:sp>
      <p:sp>
        <p:nvSpPr>
          <p:cNvPr id="20" name="文本框 19"/>
          <p:cNvSpPr txBox="1"/>
          <p:nvPr/>
        </p:nvSpPr>
        <p:spPr>
          <a:xfrm>
            <a:off x="884172" y="753836"/>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P spid="19" grpId="0"/>
      <p:bldP spid="1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884172" y="753836"/>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考点详情</a:t>
            </a:r>
          </a:p>
        </p:txBody>
      </p:sp>
      <p:sp>
        <p:nvSpPr>
          <p:cNvPr id="2" name="文本框 1"/>
          <p:cNvSpPr txBox="1"/>
          <p:nvPr/>
        </p:nvSpPr>
        <p:spPr>
          <a:xfrm>
            <a:off x="3940810" y="193040"/>
            <a:ext cx="5262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5-</a:t>
            </a:r>
            <a:r>
              <a:rPr lang="zh-CN" altLang="en-US" sz="4000">
                <a:latin typeface="华康魏碑W7" panose="03000709000000000000" charset="-122"/>
                <a:ea typeface="华康魏碑W7" panose="03000709000000000000" charset="-122"/>
                <a:cs typeface="华康魏碑W7" panose="03000709000000000000" charset="-122"/>
                <a:sym typeface="+mn-ea"/>
              </a:rPr>
              <a:t>电热的综合计算</a:t>
            </a:r>
            <a:endParaRPr lang="zh-CN" altLang="en-US" sz="4000">
              <a:latin typeface="华康魏碑W7" panose="03000709000000000000" charset="-122"/>
              <a:ea typeface="华康魏碑W7" panose="03000709000000000000" charset="-122"/>
              <a:cs typeface="华康魏碑W7" panose="03000709000000000000" charset="-122"/>
            </a:endParaRPr>
          </a:p>
        </p:txBody>
      </p:sp>
      <p:pic>
        <p:nvPicPr>
          <p:cNvPr id="3" name="图片 2"/>
          <p:cNvPicPr>
            <a:picLocks noChangeAspect="1"/>
          </p:cNvPicPr>
          <p:nvPr/>
        </p:nvPicPr>
        <p:blipFill>
          <a:blip r:embed="rId2"/>
          <a:stretch>
            <a:fillRect/>
          </a:stretch>
        </p:blipFill>
        <p:spPr>
          <a:xfrm>
            <a:off x="1303020" y="1963420"/>
            <a:ext cx="8529320" cy="354647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8055" y="1423670"/>
            <a:ext cx="11035665" cy="1384935"/>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rPr>
              <a:t>【2019四川成都】</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如图甲是一种家用电暖器,图乙是其简化的电路图,已知</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R</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&lt;</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R</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2</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,电暖器的部分参数</a:t>
            </a:r>
            <a:r>
              <a:rPr sz="2000" dirty="0">
                <a:latin typeface="微软雅黑" panose="020B0503020204020204" charset="-122"/>
                <a:ea typeface="微软雅黑" panose="020B0503020204020204" charset="-122"/>
                <a:cs typeface="微软雅黑" panose="020B0503020204020204" charset="-122"/>
              </a:rPr>
              <a:t/>
            </a:r>
            <a:br>
              <a:rPr sz="2000" dirty="0">
                <a:latin typeface="微软雅黑" panose="020B0503020204020204" charset="-122"/>
                <a:ea typeface="微软雅黑" panose="020B0503020204020204" charset="-122"/>
                <a:cs typeface="微软雅黑" panose="020B0503020204020204" charset="-122"/>
              </a:rPr>
            </a:b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如表中所示。闭合开关S,要让电暖器处于第二挡工作,则应再将开关</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闭合;若电暖器在第二挡正常工作10 min,则产生的热量是</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J。</a:t>
            </a:r>
            <a:endParaRPr lang="zh-CN" altLang="en-US" sz="2000" dirty="0">
              <a:latin typeface="微软雅黑" panose="020B0503020204020204" charset="-122"/>
              <a:ea typeface="微软雅黑" panose="020B0503020204020204" charset="-122"/>
              <a:cs typeface="微软雅黑" panose="020B0503020204020204" charset="-122"/>
            </a:endParaRPr>
          </a:p>
        </p:txBody>
      </p:sp>
      <p:pic>
        <p:nvPicPr>
          <p:cNvPr id="3" name="图片 3" descr="textimage24.jpeg"/>
          <p:cNvPicPr>
            <a:picLocks noChangeAspect="1"/>
          </p:cNvPicPr>
          <p:nvPr/>
        </p:nvPicPr>
        <p:blipFill>
          <a:blip r:embed="rId4"/>
          <a:stretch>
            <a:fillRect/>
          </a:stretch>
        </p:blipFill>
        <p:spPr>
          <a:xfrm>
            <a:off x="604483" y="2959728"/>
            <a:ext cx="5678916" cy="2825237"/>
          </a:xfrm>
          <a:prstGeom prst="rect">
            <a:avLst/>
          </a:prstGeom>
        </p:spPr>
      </p:pic>
      <p:graphicFrame>
        <p:nvGraphicFramePr>
          <p:cNvPr id="4" name="表格 2"/>
          <p:cNvGraphicFramePr>
            <a:graphicFrameLocks noGrp="1"/>
          </p:cNvGraphicFramePr>
          <p:nvPr>
            <p:custDataLst>
              <p:tags r:id="rId1"/>
            </p:custDataLst>
          </p:nvPr>
        </p:nvGraphicFramePr>
        <p:xfrm>
          <a:off x="7248533" y="3244210"/>
          <a:ext cx="3375660" cy="2256155"/>
        </p:xfrm>
        <a:graphic>
          <a:graphicData uri="http://schemas.openxmlformats.org/drawingml/2006/table">
            <a:tbl>
              <a:tblPr/>
              <a:tblGrid>
                <a:gridCol w="1280160"/>
                <a:gridCol w="2095500"/>
              </a:tblGrid>
              <a:tr h="859790">
                <a:tc>
                  <a:txBody>
                    <a:bodyPr/>
                    <a:lstStyle/>
                    <a:p>
                      <a:pPr algn="ctr" eaLnBrk="0" latinLnBrk="1" hangingPunct="0">
                        <a:lnSpc>
                          <a:spcPct val="150000"/>
                        </a:lnSpc>
                        <a:spcBef>
                          <a:spcPts val="0"/>
                        </a:spcBef>
                      </a:pPr>
                      <a:r>
                        <a:rPr lang="zh-CN" altLang="en-US" sz="1855" kern="0" dirty="0" smtClean="0">
                          <a:solidFill>
                            <a:srgbClr val="000000"/>
                          </a:solidFill>
                          <a:latin typeface="Times New Roman" panose="02020603050405020304" pitchFamily="65" charset="-122"/>
                          <a:ea typeface="宋体" panose="02010600030101010101" pitchFamily="2" charset="-122"/>
                        </a:rPr>
                        <a:t>额定电压</a:t>
                      </a:r>
                    </a:p>
                  </a:txBody>
                  <a:tcPr marL="60960" marR="60960" marT="60960" marB="60960"/>
                </a:tc>
                <a:tc>
                  <a:txBody>
                    <a:bodyPr/>
                    <a:lstStyle/>
                    <a:p>
                      <a:pPr algn="ctr" eaLnBrk="0" latinLnBrk="1" hangingPunct="0">
                        <a:lnSpc>
                          <a:spcPct val="150000"/>
                        </a:lnSpc>
                        <a:spcBef>
                          <a:spcPts val="0"/>
                        </a:spcBef>
                      </a:pPr>
                      <a:r>
                        <a:rPr lang="zh-CN" altLang="en-US" sz="1855" kern="0" dirty="0" smtClean="0">
                          <a:solidFill>
                            <a:srgbClr val="000000"/>
                          </a:solidFill>
                          <a:latin typeface="Times New Roman" panose="02020603050405020304" pitchFamily="65" charset="-122"/>
                          <a:ea typeface="宋体" panose="02010600030101010101" pitchFamily="2" charset="-122"/>
                        </a:rPr>
                        <a:t>220 V</a:t>
                      </a:r>
                    </a:p>
                  </a:txBody>
                  <a:tcPr marL="60960" marR="60960" marT="60960" marB="60960"/>
                </a:tc>
              </a:tr>
              <a:tr h="1396365">
                <a:tc>
                  <a:txBody>
                    <a:bodyPr/>
                    <a:lstStyle/>
                    <a:p>
                      <a:pPr algn="ctr" eaLnBrk="0" latinLnBrk="1" hangingPunct="0">
                        <a:lnSpc>
                          <a:spcPct val="150000"/>
                        </a:lnSpc>
                        <a:spcBef>
                          <a:spcPts val="0"/>
                        </a:spcBef>
                      </a:pPr>
                      <a:r>
                        <a:rPr lang="zh-CN" altLang="en-US" sz="1855" kern="0" dirty="0" smtClean="0">
                          <a:solidFill>
                            <a:srgbClr val="000000"/>
                          </a:solidFill>
                          <a:latin typeface="Times New Roman" panose="02020603050405020304" pitchFamily="65" charset="-122"/>
                          <a:ea typeface="宋体" panose="02010600030101010101" pitchFamily="2" charset="-122"/>
                        </a:rPr>
                        <a:t>功率选择</a:t>
                      </a:r>
                    </a:p>
                  </a:txBody>
                  <a:tcPr marL="60960" marR="60960" marT="60960" marB="60960" anchor="ctr"/>
                </a:tc>
                <a:tc>
                  <a:txBody>
                    <a:bodyPr/>
                    <a:lstStyle/>
                    <a:p>
                      <a:pPr algn="ctr" eaLnBrk="0" latinLnBrk="1" hangingPunct="0">
                        <a:lnSpc>
                          <a:spcPct val="150000"/>
                        </a:lnSpc>
                        <a:spcBef>
                          <a:spcPts val="0"/>
                        </a:spcBef>
                      </a:pPr>
                      <a:r>
                        <a:rPr lang="zh-CN" altLang="en-US" sz="1855" kern="0" dirty="0" smtClean="0">
                          <a:solidFill>
                            <a:srgbClr val="000000"/>
                          </a:solidFill>
                          <a:latin typeface="Times New Roman" panose="02020603050405020304" pitchFamily="65" charset="-122"/>
                          <a:ea typeface="宋体" panose="02010600030101010101" pitchFamily="2" charset="-122"/>
                        </a:rPr>
                        <a:t>一挡950 W    </a:t>
                      </a:r>
                    </a:p>
                    <a:p>
                      <a:pPr algn="ctr" eaLnBrk="0" latinLnBrk="1" hangingPunct="0">
                        <a:lnSpc>
                          <a:spcPct val="150000"/>
                        </a:lnSpc>
                        <a:spcBef>
                          <a:spcPts val="0"/>
                        </a:spcBef>
                      </a:pPr>
                      <a:r>
                        <a:rPr lang="zh-CN" altLang="en-US" sz="1855" kern="0" dirty="0" smtClean="0">
                          <a:solidFill>
                            <a:srgbClr val="000000"/>
                          </a:solidFill>
                          <a:latin typeface="Times New Roman" panose="02020603050405020304" pitchFamily="65" charset="-122"/>
                          <a:ea typeface="宋体" panose="02010600030101010101" pitchFamily="2" charset="-122"/>
                        </a:rPr>
                        <a:t>二挡1 150 W</a:t>
                      </a:r>
                    </a:p>
                    <a:p>
                      <a:pPr algn="ctr" eaLnBrk="0" latinLnBrk="1" hangingPunct="0">
                        <a:lnSpc>
                          <a:spcPct val="150000"/>
                        </a:lnSpc>
                        <a:spcBef>
                          <a:spcPts val="0"/>
                        </a:spcBef>
                      </a:pPr>
                      <a:r>
                        <a:rPr lang="zh-CN" altLang="en-US" sz="1855" kern="0" dirty="0" smtClean="0">
                          <a:solidFill>
                            <a:srgbClr val="000000"/>
                          </a:solidFill>
                          <a:latin typeface="Times New Roman" panose="02020603050405020304" pitchFamily="65" charset="-122"/>
                          <a:ea typeface="宋体" panose="02010600030101010101" pitchFamily="2" charset="-122"/>
                        </a:rPr>
                        <a:t>三挡2 100 W</a:t>
                      </a:r>
                    </a:p>
                  </a:txBody>
                  <a:tcPr marL="60960" marR="60960" marT="60960" marB="60960"/>
                </a:tc>
              </a:tr>
            </a:tbl>
          </a:graphicData>
        </a:graphic>
      </p:graphicFrame>
      <p:sp>
        <p:nvSpPr>
          <p:cNvPr id="10" name="文本框 9"/>
          <p:cNvSpPr txBox="1"/>
          <p:nvPr/>
        </p:nvSpPr>
        <p:spPr>
          <a:xfrm>
            <a:off x="884172" y="783681"/>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sp>
        <p:nvSpPr>
          <p:cNvPr id="7" name="文本框 6"/>
          <p:cNvSpPr txBox="1"/>
          <p:nvPr/>
        </p:nvSpPr>
        <p:spPr>
          <a:xfrm>
            <a:off x="3940810" y="193040"/>
            <a:ext cx="5262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5-</a:t>
            </a:r>
            <a:r>
              <a:rPr lang="zh-CN" altLang="en-US" sz="4000">
                <a:latin typeface="华康魏碑W7" panose="03000709000000000000" charset="-122"/>
                <a:ea typeface="华康魏碑W7" panose="03000709000000000000" charset="-122"/>
                <a:cs typeface="华康魏碑W7" panose="03000709000000000000" charset="-122"/>
                <a:sym typeface="+mn-ea"/>
              </a:rPr>
              <a:t>电热的综合计算</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8" name="TextBox 2"/>
          <p:cNvSpPr txBox="1"/>
          <p:nvPr/>
        </p:nvSpPr>
        <p:spPr>
          <a:xfrm>
            <a:off x="1220380" y="6158212"/>
            <a:ext cx="11198880" cy="428625"/>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1855" b="1" kern="0" dirty="0" smtClean="0">
                <a:solidFill>
                  <a:srgbClr val="FF0000"/>
                </a:solidFill>
                <a:latin typeface="微软雅黑" panose="020B0503020204020204" charset="-122"/>
                <a:ea typeface="微软雅黑" panose="020B0503020204020204" charset="-122"/>
                <a:cs typeface="微软雅黑" panose="020B0503020204020204" charset="-122"/>
              </a:rPr>
              <a:t>【答案】</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   S</a:t>
            </a:r>
            <a:r>
              <a:rPr lang="zh-CN" altLang="en-US" sz="1395" kern="0" baseline="-15000" dirty="0" smtClean="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　6.9×10</a:t>
            </a:r>
            <a:r>
              <a:rPr lang="zh-CN" altLang="en-US" sz="1395" kern="0" baseline="59000" dirty="0" smtClean="0">
                <a:solidFill>
                  <a:srgbClr val="000000"/>
                </a:solidFill>
                <a:latin typeface="微软雅黑" panose="020B0503020204020204" charset="-122"/>
                <a:ea typeface="微软雅黑" panose="020B0503020204020204" charset="-122"/>
                <a:cs typeface="微软雅黑" panose="020B0503020204020204" charset="-122"/>
              </a:rPr>
              <a:t>5</a:t>
            </a:r>
            <a:r>
              <a:rPr lang="zh-CN" altLang="en-US" sz="1855" kern="0" dirty="0" smtClean="0">
                <a:solidFill>
                  <a:srgbClr val="000000"/>
                </a:solidFill>
                <a:latin typeface="微软雅黑" panose="020B0503020204020204" charset="-122"/>
                <a:ea typeface="微软雅黑" panose="020B0503020204020204" charset="-122"/>
                <a:cs typeface="微软雅黑" panose="020B0503020204020204" charset="-122"/>
              </a:rPr>
              <a:t> </a:t>
            </a:r>
            <a:endParaRPr lang="zh-CN" altLang="en-US" sz="24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p:bldP spid="8"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710305" y="163830"/>
            <a:ext cx="5262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5-</a:t>
            </a:r>
            <a:r>
              <a:rPr lang="zh-CN" altLang="en-US" sz="4000">
                <a:latin typeface="华康魏碑W7" panose="03000709000000000000" charset="-122"/>
                <a:ea typeface="华康魏碑W7" panose="03000709000000000000" charset="-122"/>
                <a:cs typeface="华康魏碑W7" panose="03000709000000000000" charset="-122"/>
                <a:sym typeface="+mn-ea"/>
              </a:rPr>
              <a:t>电热的综合计算</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13" name="文本框 12"/>
          <p:cNvSpPr txBox="1"/>
          <p:nvPr/>
        </p:nvSpPr>
        <p:spPr>
          <a:xfrm>
            <a:off x="922272" y="744311"/>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sp>
        <p:nvSpPr>
          <p:cNvPr id="103" name="文本框 102"/>
          <p:cNvSpPr txBox="1"/>
          <p:nvPr/>
        </p:nvSpPr>
        <p:spPr>
          <a:xfrm>
            <a:off x="1314450" y="1459230"/>
            <a:ext cx="9428480" cy="2030095"/>
          </a:xfrm>
          <a:prstGeom prst="rect">
            <a:avLst/>
          </a:prstGeom>
          <a:noFill/>
          <a:ln w="9525">
            <a:noFill/>
          </a:ln>
        </p:spPr>
        <p:txBody>
          <a:bodyPr wrap="square">
            <a:spAutoFit/>
          </a:bodyPr>
          <a:lstStyle/>
          <a:p>
            <a:pPr indent="0"/>
            <a:r>
              <a:rPr lang="zh-CN" b="1">
                <a:solidFill>
                  <a:srgbClr val="FF0000"/>
                </a:solidFill>
                <a:latin typeface="微软雅黑" panose="020B0503020204020204" charset="-122"/>
                <a:ea typeface="微软雅黑" panose="020B0503020204020204" charset="-122"/>
                <a:cs typeface="微软雅黑" panose="020B0503020204020204" charset="-122"/>
              </a:rPr>
              <a:t>【</a:t>
            </a:r>
            <a:r>
              <a:rPr lang="en-US" altLang="zh-CN" b="1">
                <a:solidFill>
                  <a:srgbClr val="FF0000"/>
                </a:solidFill>
                <a:latin typeface="微软雅黑" panose="020B0503020204020204" charset="-122"/>
                <a:ea typeface="微软雅黑" panose="020B0503020204020204" charset="-122"/>
                <a:cs typeface="微软雅黑" panose="020B0503020204020204" charset="-122"/>
              </a:rPr>
              <a:t>2019</a:t>
            </a:r>
            <a:r>
              <a:rPr lang="zh-CN" altLang="en-US" b="1">
                <a:solidFill>
                  <a:srgbClr val="FF0000"/>
                </a:solidFill>
                <a:latin typeface="微软雅黑" panose="020B0503020204020204" charset="-122"/>
                <a:ea typeface="微软雅黑" panose="020B0503020204020204" charset="-122"/>
                <a:cs typeface="微软雅黑" panose="020B0503020204020204" charset="-122"/>
              </a:rPr>
              <a:t>山西】</a:t>
            </a:r>
            <a:r>
              <a:rPr lang="zh-CN" b="0">
                <a:latin typeface="微软雅黑" panose="020B0503020204020204" charset="-122"/>
                <a:ea typeface="微软雅黑" panose="020B0503020204020204" charset="-122"/>
                <a:cs typeface="微软雅黑" panose="020B0503020204020204" charset="-122"/>
              </a:rPr>
              <a:t>“创新”小组的同学们调查发现，雨雪天气里汽车后视镜会变模糊，影响行车安全。同学们设计了给后视镜除雾、除霜的加热电路。如图是加热电路原理图，电源电压</a:t>
            </a:r>
            <a:r>
              <a:rPr lang="en-US" b="0">
                <a:latin typeface="微软雅黑" panose="020B0503020204020204" charset="-122"/>
                <a:ea typeface="微软雅黑" panose="020B0503020204020204" charset="-122"/>
                <a:cs typeface="微软雅黑" panose="020B0503020204020204" charset="-122"/>
              </a:rPr>
              <a:t>100V</a:t>
            </a:r>
            <a:r>
              <a:rPr lang="zh-CN" b="0">
                <a:latin typeface="微软雅黑" panose="020B0503020204020204" charset="-122"/>
                <a:ea typeface="微软雅黑" panose="020B0503020204020204" charset="-122"/>
                <a:cs typeface="微软雅黑" panose="020B0503020204020204" charset="-122"/>
              </a:rPr>
              <a:t>，加热电阻</a:t>
            </a:r>
            <a:r>
              <a:rPr lang="en-US" b="0">
                <a:latin typeface="微软雅黑" panose="020B0503020204020204" charset="-122"/>
                <a:ea typeface="微软雅黑" panose="020B0503020204020204" charset="-122"/>
                <a:cs typeface="微软雅黑" panose="020B0503020204020204" charset="-122"/>
              </a:rPr>
              <a:t>R</a:t>
            </a:r>
            <a:r>
              <a:rPr lang="en-US" b="0" baseline="-25000">
                <a:latin typeface="微软雅黑" panose="020B0503020204020204" charset="-122"/>
                <a:ea typeface="微软雅黑" panose="020B0503020204020204" charset="-122"/>
                <a:cs typeface="微软雅黑" panose="020B0503020204020204" charset="-122"/>
              </a:rPr>
              <a:t>1</a:t>
            </a:r>
            <a:r>
              <a:rPr lang="zh-CN" b="0">
                <a:latin typeface="微软雅黑" panose="020B0503020204020204" charset="-122"/>
                <a:ea typeface="微软雅黑" panose="020B0503020204020204" charset="-122"/>
                <a:cs typeface="微软雅黑" panose="020B0503020204020204" charset="-122"/>
              </a:rPr>
              <a:t>与</a:t>
            </a:r>
            <a:r>
              <a:rPr lang="en-US" b="0">
                <a:latin typeface="微软雅黑" panose="020B0503020204020204" charset="-122"/>
                <a:ea typeface="微软雅黑" panose="020B0503020204020204" charset="-122"/>
                <a:cs typeface="微软雅黑" panose="020B0503020204020204" charset="-122"/>
              </a:rPr>
              <a:t>R</a:t>
            </a:r>
            <a:r>
              <a:rPr lang="en-US" b="0" baseline="-25000">
                <a:latin typeface="微软雅黑" panose="020B0503020204020204" charset="-122"/>
                <a:ea typeface="微软雅黑" panose="020B0503020204020204" charset="-122"/>
                <a:cs typeface="微软雅黑" panose="020B0503020204020204" charset="-122"/>
              </a:rPr>
              <a:t>2</a:t>
            </a:r>
            <a:r>
              <a:rPr lang="zh-CN" b="0">
                <a:latin typeface="微软雅黑" panose="020B0503020204020204" charset="-122"/>
                <a:ea typeface="微软雅黑" panose="020B0503020204020204" charset="-122"/>
                <a:cs typeface="微软雅黑" panose="020B0503020204020204" charset="-122"/>
              </a:rPr>
              <a:t>阻值均为</a:t>
            </a:r>
            <a:r>
              <a:rPr lang="en-US" b="0">
                <a:latin typeface="微软雅黑" panose="020B0503020204020204" charset="-122"/>
                <a:ea typeface="微软雅黑" panose="020B0503020204020204" charset="-122"/>
                <a:cs typeface="微软雅黑" panose="020B0503020204020204" charset="-122"/>
              </a:rPr>
              <a:t>100Ω</a:t>
            </a:r>
            <a:r>
              <a:rPr lang="zh-CN" b="0">
                <a:latin typeface="微软雅黑" panose="020B0503020204020204" charset="-122"/>
                <a:ea typeface="微软雅黑" panose="020B0503020204020204" charset="-122"/>
                <a:cs typeface="微软雅黑" panose="020B0503020204020204" charset="-122"/>
              </a:rPr>
              <a:t>，电路低温挡除雾，高温挡除霜。同学们对电路进行模拟测试，开启除霜模式加热后视镜</a:t>
            </a:r>
            <a:r>
              <a:rPr lang="en-US" b="0">
                <a:latin typeface="微软雅黑" panose="020B0503020204020204" charset="-122"/>
                <a:ea typeface="微软雅黑" panose="020B0503020204020204" charset="-122"/>
                <a:cs typeface="微软雅黑" panose="020B0503020204020204" charset="-122"/>
              </a:rPr>
              <a:t>1min</a:t>
            </a:r>
            <a:r>
              <a:rPr lang="zh-CN" b="0">
                <a:latin typeface="微软雅黑" panose="020B0503020204020204" charset="-122"/>
                <a:ea typeface="微软雅黑" panose="020B0503020204020204" charset="-122"/>
                <a:cs typeface="微软雅黑" panose="020B0503020204020204" charset="-122"/>
              </a:rPr>
              <a:t>，用温度传感器测得其温度升高了</a:t>
            </a:r>
            <a:r>
              <a:rPr lang="en-US" b="0">
                <a:latin typeface="微软雅黑" panose="020B0503020204020204" charset="-122"/>
                <a:ea typeface="微软雅黑" panose="020B0503020204020204" charset="-122"/>
                <a:cs typeface="微软雅黑" panose="020B0503020204020204" charset="-122"/>
              </a:rPr>
              <a:t>6</a:t>
            </a:r>
            <a:r>
              <a:rPr lang="zh-CN" b="0">
                <a:latin typeface="微软雅黑" panose="020B0503020204020204" charset="-122"/>
                <a:ea typeface="微软雅黑" panose="020B0503020204020204" charset="-122"/>
                <a:cs typeface="微软雅黑" panose="020B0503020204020204" charset="-122"/>
              </a:rPr>
              <a:t>℃．求：</a:t>
            </a:r>
          </a:p>
          <a:p>
            <a:pPr indent="0"/>
            <a:r>
              <a:rPr lang="zh-CN" altLang="en-US">
                <a:latin typeface="微软雅黑" panose="020B0503020204020204" charset="-122"/>
                <a:ea typeface="微软雅黑" panose="020B0503020204020204" charset="-122"/>
                <a:cs typeface="微软雅黑" panose="020B0503020204020204" charset="-122"/>
              </a:rPr>
              <a:t>（1）除霜模式下，电路中的电流；</a:t>
            </a:r>
          </a:p>
          <a:p>
            <a:pPr indent="0"/>
            <a:r>
              <a:rPr lang="zh-CN" altLang="en-US">
                <a:latin typeface="微软雅黑" panose="020B0503020204020204" charset="-122"/>
                <a:ea typeface="微软雅黑" panose="020B0503020204020204" charset="-122"/>
                <a:cs typeface="微软雅黑" panose="020B0503020204020204" charset="-122"/>
              </a:rPr>
              <a:t>（2）除霜模式下，电路的加热效率。[查资料得：后视镜玻璃质量约0.5kg，玻璃的比热容约0.8×103J/（kg•℃）]</a:t>
            </a:r>
          </a:p>
        </p:txBody>
      </p:sp>
      <p:pic>
        <p:nvPicPr>
          <p:cNvPr id="3" name="图片 2"/>
          <p:cNvPicPr>
            <a:picLocks noChangeAspect="1"/>
          </p:cNvPicPr>
          <p:nvPr/>
        </p:nvPicPr>
        <p:blipFill>
          <a:blip r:embed="rId2"/>
          <a:stretch>
            <a:fillRect/>
          </a:stretch>
        </p:blipFill>
        <p:spPr>
          <a:xfrm>
            <a:off x="7845425" y="3234690"/>
            <a:ext cx="2619375" cy="1482090"/>
          </a:xfrm>
          <a:prstGeom prst="rect">
            <a:avLst/>
          </a:prstGeom>
        </p:spPr>
      </p:pic>
      <p:sp>
        <p:nvSpPr>
          <p:cNvPr id="4" name="文本框 3"/>
          <p:cNvSpPr txBox="1"/>
          <p:nvPr/>
        </p:nvSpPr>
        <p:spPr>
          <a:xfrm>
            <a:off x="1497330" y="4847590"/>
            <a:ext cx="6685915" cy="706755"/>
          </a:xfrm>
          <a:prstGeom prst="rect">
            <a:avLst/>
          </a:prstGeom>
          <a:noFill/>
          <a:ln w="9525">
            <a:noFill/>
          </a:ln>
        </p:spPr>
        <p:txBody>
          <a:bodyPr wrap="square">
            <a:spAutoFit/>
          </a:bodyPr>
          <a:lstStyle/>
          <a:p>
            <a:pPr indent="0"/>
            <a:r>
              <a:rPr lang="zh-CN" sz="2000" b="1">
                <a:solidFill>
                  <a:srgbClr val="FF0000"/>
                </a:solidFill>
                <a:latin typeface="微软雅黑" panose="020B0503020204020204" charset="-122"/>
                <a:ea typeface="微软雅黑" panose="020B0503020204020204" charset="-122"/>
                <a:cs typeface="微软雅黑" panose="020B0503020204020204" charset="-122"/>
              </a:rPr>
              <a:t>【答案】</a:t>
            </a:r>
            <a:r>
              <a:rPr lang="zh-CN" sz="2000" b="0">
                <a:latin typeface="微软雅黑" panose="020B0503020204020204" charset="-122"/>
                <a:ea typeface="微软雅黑" panose="020B0503020204020204" charset="-122"/>
                <a:cs typeface="微软雅黑" panose="020B0503020204020204" charset="-122"/>
              </a:rPr>
              <a:t>（</a:t>
            </a:r>
            <a:r>
              <a:rPr lang="en-US" sz="2000" b="0">
                <a:latin typeface="微软雅黑" panose="020B0503020204020204" charset="-122"/>
                <a:ea typeface="微软雅黑" panose="020B0503020204020204" charset="-122"/>
                <a:cs typeface="微软雅黑" panose="020B0503020204020204" charset="-122"/>
              </a:rPr>
              <a:t>1</a:t>
            </a:r>
            <a:r>
              <a:rPr lang="zh-CN" sz="2000" b="0">
                <a:latin typeface="微软雅黑" panose="020B0503020204020204" charset="-122"/>
                <a:ea typeface="微软雅黑" panose="020B0503020204020204" charset="-122"/>
                <a:cs typeface="微软雅黑" panose="020B0503020204020204" charset="-122"/>
              </a:rPr>
              <a:t>）除霜模式下，电路中的电流为</a:t>
            </a:r>
            <a:r>
              <a:rPr lang="en-US" sz="2000" b="0">
                <a:latin typeface="微软雅黑" panose="020B0503020204020204" charset="-122"/>
                <a:ea typeface="微软雅黑" panose="020B0503020204020204" charset="-122"/>
                <a:cs typeface="微软雅黑" panose="020B0503020204020204" charset="-122"/>
              </a:rPr>
              <a:t>1A</a:t>
            </a:r>
            <a:r>
              <a:rPr lang="zh-CN" sz="2000" b="0">
                <a:latin typeface="微软雅黑" panose="020B0503020204020204" charset="-122"/>
                <a:ea typeface="微软雅黑" panose="020B0503020204020204" charset="-122"/>
                <a:cs typeface="微软雅黑" panose="020B0503020204020204" charset="-122"/>
              </a:rPr>
              <a:t>；</a:t>
            </a:r>
          </a:p>
          <a:p>
            <a:pPr indent="0"/>
            <a:r>
              <a:rPr lang="zh-CN" sz="2000" b="0">
                <a:latin typeface="微软雅黑" panose="020B0503020204020204" charset="-122"/>
                <a:ea typeface="微软雅黑" panose="020B0503020204020204" charset="-122"/>
                <a:cs typeface="微软雅黑" panose="020B0503020204020204" charset="-122"/>
              </a:rPr>
              <a:t>（</a:t>
            </a:r>
            <a:r>
              <a:rPr lang="en-US" sz="2000" b="0">
                <a:latin typeface="微软雅黑" panose="020B0503020204020204" charset="-122"/>
                <a:ea typeface="微软雅黑" panose="020B0503020204020204" charset="-122"/>
                <a:cs typeface="微软雅黑" panose="020B0503020204020204" charset="-122"/>
              </a:rPr>
              <a:t>2</a:t>
            </a:r>
            <a:r>
              <a:rPr lang="zh-CN" sz="2000" b="0">
                <a:latin typeface="微软雅黑" panose="020B0503020204020204" charset="-122"/>
                <a:ea typeface="微软雅黑" panose="020B0503020204020204" charset="-122"/>
                <a:cs typeface="微软雅黑" panose="020B0503020204020204" charset="-122"/>
              </a:rPr>
              <a:t>）除霜模式下，电路的加热效率为</a:t>
            </a:r>
            <a:r>
              <a:rPr lang="en-US" sz="2000" b="0">
                <a:latin typeface="微软雅黑" panose="020B0503020204020204" charset="-122"/>
                <a:ea typeface="微软雅黑" panose="020B0503020204020204" charset="-122"/>
                <a:cs typeface="微软雅黑" panose="020B0503020204020204" charset="-122"/>
              </a:rPr>
              <a:t>40%</a:t>
            </a:r>
            <a:r>
              <a:rPr lang="zh-CN" sz="2000" b="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500" fill="hold"/>
                                        <p:tgtEl>
                                          <p:spTgt spid="103"/>
                                        </p:tgtEl>
                                        <p:attrNameLst>
                                          <p:attrName>ppt_x</p:attrName>
                                        </p:attrNameLst>
                                      </p:cBhvr>
                                      <p:tavLst>
                                        <p:tav tm="0">
                                          <p:val>
                                            <p:strVal val="#ppt_x"/>
                                          </p:val>
                                        </p:tav>
                                        <p:tav tm="100000">
                                          <p:val>
                                            <p:strVal val="#ppt_x"/>
                                          </p:val>
                                        </p:tav>
                                      </p:tavLst>
                                    </p:anim>
                                    <p:anim calcmode="lin" valueType="num">
                                      <p:cBhvr additive="base">
                                        <p:cTn id="8" dur="500" fill="hold"/>
                                        <p:tgtEl>
                                          <p:spTgt spid="10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3" grpId="1"/>
      <p:bldP spid="4" grpId="0"/>
      <p:bldP spid="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710305" y="163830"/>
            <a:ext cx="5262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5-</a:t>
            </a:r>
            <a:r>
              <a:rPr lang="zh-CN" altLang="en-US" sz="4000">
                <a:latin typeface="华康魏碑W7" panose="03000709000000000000" charset="-122"/>
                <a:ea typeface="华康魏碑W7" panose="03000709000000000000" charset="-122"/>
                <a:cs typeface="华康魏碑W7" panose="03000709000000000000" charset="-122"/>
                <a:sym typeface="+mn-ea"/>
              </a:rPr>
              <a:t>电热的综合计算</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13" name="文本框 12"/>
          <p:cNvSpPr txBox="1"/>
          <p:nvPr/>
        </p:nvSpPr>
        <p:spPr>
          <a:xfrm>
            <a:off x="922272" y="744311"/>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sp>
        <p:nvSpPr>
          <p:cNvPr id="105" name="文本框 104"/>
          <p:cNvSpPr txBox="1"/>
          <p:nvPr/>
        </p:nvSpPr>
        <p:spPr>
          <a:xfrm>
            <a:off x="1246505" y="1266190"/>
            <a:ext cx="8591550" cy="2245360"/>
          </a:xfrm>
          <a:prstGeom prst="rect">
            <a:avLst/>
          </a:prstGeom>
          <a:noFill/>
          <a:ln w="9525">
            <a:noFill/>
          </a:ln>
        </p:spPr>
        <p:txBody>
          <a:bodyPr wrap="square">
            <a:spAutoFit/>
          </a:bodyPr>
          <a:lstStyle/>
          <a:p>
            <a:pPr marL="173355" indent="-173355"/>
            <a:r>
              <a:rPr lang="zh-CN" sz="2000" b="1">
                <a:solidFill>
                  <a:srgbClr val="FF0000"/>
                </a:solidFill>
                <a:latin typeface="微软雅黑" panose="020B0503020204020204" charset="-122"/>
                <a:ea typeface="微软雅黑" panose="020B0503020204020204" charset="-122"/>
                <a:cs typeface="微软雅黑" panose="020B0503020204020204" charset="-122"/>
              </a:rPr>
              <a:t>【</a:t>
            </a:r>
            <a:r>
              <a:rPr lang="en-US" altLang="zh-CN" sz="2000" b="1">
                <a:solidFill>
                  <a:srgbClr val="FF0000"/>
                </a:solidFill>
                <a:latin typeface="微软雅黑" panose="020B0503020204020204" charset="-122"/>
                <a:ea typeface="微软雅黑" panose="020B0503020204020204" charset="-122"/>
                <a:cs typeface="微软雅黑" panose="020B0503020204020204" charset="-122"/>
              </a:rPr>
              <a:t>2019</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四川广安】</a:t>
            </a:r>
            <a:r>
              <a:rPr lang="zh-CN" sz="2000" b="0">
                <a:latin typeface="微软雅黑" panose="020B0503020204020204" charset="-122"/>
                <a:ea typeface="微软雅黑" panose="020B0503020204020204" charset="-122"/>
                <a:cs typeface="微软雅黑" panose="020B0503020204020204" charset="-122"/>
              </a:rPr>
              <a:t>小蕊同学在学习了电学知识后，观察到生活中的许多电热器都有多个挡位，于是他利用电压恒为</a:t>
            </a:r>
            <a:r>
              <a:rPr lang="en-US" sz="2000" b="0">
                <a:latin typeface="微软雅黑" panose="020B0503020204020204" charset="-122"/>
                <a:ea typeface="微软雅黑" panose="020B0503020204020204" charset="-122"/>
                <a:cs typeface="微软雅黑" panose="020B0503020204020204" charset="-122"/>
              </a:rPr>
              <a:t>10V</a:t>
            </a:r>
            <a:r>
              <a:rPr lang="zh-CN" sz="2000" b="0">
                <a:latin typeface="微软雅黑" panose="020B0503020204020204" charset="-122"/>
                <a:ea typeface="微软雅黑" panose="020B0503020204020204" charset="-122"/>
                <a:cs typeface="微软雅黑" panose="020B0503020204020204" charset="-122"/>
              </a:rPr>
              <a:t>的电源和两个阻值不同的定值电阻，设计了如图所示的电路来探究电热器的多挡位问题。已知</a:t>
            </a:r>
            <a:r>
              <a:rPr lang="en-US" sz="2000" b="0">
                <a:latin typeface="微软雅黑" panose="020B0503020204020204" charset="-122"/>
                <a:ea typeface="微软雅黑" panose="020B0503020204020204" charset="-122"/>
                <a:cs typeface="微软雅黑" panose="020B0503020204020204" charset="-122"/>
              </a:rPr>
              <a:t>R</a:t>
            </a:r>
            <a:r>
              <a:rPr lang="en-US" sz="2000" b="0" baseline="-25000">
                <a:latin typeface="微软雅黑" panose="020B0503020204020204" charset="-122"/>
                <a:ea typeface="微软雅黑" panose="020B0503020204020204" charset="-122"/>
                <a:cs typeface="微软雅黑" panose="020B0503020204020204" charset="-122"/>
              </a:rPr>
              <a:t>1</a:t>
            </a:r>
            <a:r>
              <a:rPr lang="zh-CN" sz="2000" b="0">
                <a:latin typeface="微软雅黑" panose="020B0503020204020204" charset="-122"/>
                <a:ea typeface="微软雅黑" panose="020B0503020204020204" charset="-122"/>
                <a:cs typeface="微软雅黑" panose="020B0503020204020204" charset="-122"/>
              </a:rPr>
              <a:t>＝</a:t>
            </a:r>
            <a:r>
              <a:rPr lang="en-US" sz="2000" b="0">
                <a:latin typeface="微软雅黑" panose="020B0503020204020204" charset="-122"/>
                <a:ea typeface="微软雅黑" panose="020B0503020204020204" charset="-122"/>
                <a:cs typeface="微软雅黑" panose="020B0503020204020204" charset="-122"/>
              </a:rPr>
              <a:t>20Ω</a:t>
            </a:r>
            <a:r>
              <a:rPr lang="zh-CN" sz="2000" b="0">
                <a:latin typeface="微软雅黑" panose="020B0503020204020204" charset="-122"/>
                <a:ea typeface="微软雅黑" panose="020B0503020204020204" charset="-122"/>
                <a:cs typeface="微软雅黑" panose="020B0503020204020204" charset="-122"/>
              </a:rPr>
              <a:t>、</a:t>
            </a:r>
            <a:r>
              <a:rPr lang="en-US" sz="2000" b="0">
                <a:latin typeface="微软雅黑" panose="020B0503020204020204" charset="-122"/>
                <a:ea typeface="微软雅黑" panose="020B0503020204020204" charset="-122"/>
                <a:cs typeface="微软雅黑" panose="020B0503020204020204" charset="-122"/>
              </a:rPr>
              <a:t>R</a:t>
            </a:r>
            <a:r>
              <a:rPr lang="en-US" sz="2000" b="0" baseline="-25000">
                <a:latin typeface="微软雅黑" panose="020B0503020204020204" charset="-122"/>
                <a:ea typeface="微软雅黑" panose="020B0503020204020204" charset="-122"/>
                <a:cs typeface="微软雅黑" panose="020B0503020204020204" charset="-122"/>
              </a:rPr>
              <a:t>2</a:t>
            </a:r>
            <a:r>
              <a:rPr lang="zh-CN" sz="2000" b="0">
                <a:latin typeface="微软雅黑" panose="020B0503020204020204" charset="-122"/>
                <a:ea typeface="微软雅黑" panose="020B0503020204020204" charset="-122"/>
                <a:cs typeface="微软雅黑" panose="020B0503020204020204" charset="-122"/>
              </a:rPr>
              <a:t>＝</a:t>
            </a:r>
            <a:r>
              <a:rPr lang="en-US" sz="2000" b="0">
                <a:latin typeface="微软雅黑" panose="020B0503020204020204" charset="-122"/>
                <a:ea typeface="微软雅黑" panose="020B0503020204020204" charset="-122"/>
                <a:cs typeface="微软雅黑" panose="020B0503020204020204" charset="-122"/>
              </a:rPr>
              <a:t>30Ω</a:t>
            </a:r>
            <a:r>
              <a:rPr lang="zh-CN" sz="2000" b="0">
                <a:latin typeface="微软雅黑" panose="020B0503020204020204" charset="-122"/>
                <a:ea typeface="微软雅黑" panose="020B0503020204020204" charset="-122"/>
                <a:cs typeface="微软雅黑" panose="020B0503020204020204" charset="-122"/>
              </a:rPr>
              <a:t>，请计算：</a:t>
            </a:r>
          </a:p>
          <a:p>
            <a:pPr marL="173355" indent="-173355"/>
            <a:r>
              <a:rPr lang="zh-CN" sz="2000" b="0">
                <a:latin typeface="微软雅黑" panose="020B0503020204020204" charset="-122"/>
                <a:ea typeface="微软雅黑" panose="020B0503020204020204" charset="-122"/>
                <a:cs typeface="微软雅黑" panose="020B0503020204020204" charset="-122"/>
              </a:rPr>
              <a:t>（</a:t>
            </a:r>
            <a:r>
              <a:rPr lang="en-US" sz="2000" b="0">
                <a:latin typeface="微软雅黑" panose="020B0503020204020204" charset="-122"/>
                <a:ea typeface="微软雅黑" panose="020B0503020204020204" charset="-122"/>
                <a:cs typeface="微软雅黑" panose="020B0503020204020204" charset="-122"/>
              </a:rPr>
              <a:t>1</a:t>
            </a:r>
            <a:r>
              <a:rPr lang="zh-CN" sz="2000" b="0">
                <a:latin typeface="微软雅黑" panose="020B0503020204020204" charset="-122"/>
                <a:ea typeface="微软雅黑" panose="020B0503020204020204" charset="-122"/>
                <a:cs typeface="微软雅黑" panose="020B0503020204020204" charset="-122"/>
              </a:rPr>
              <a:t>）</a:t>
            </a:r>
            <a:r>
              <a:rPr lang="en-US" sz="2000" b="0">
                <a:latin typeface="微软雅黑" panose="020B0503020204020204" charset="-122"/>
                <a:ea typeface="微软雅黑" panose="020B0503020204020204" charset="-122"/>
                <a:cs typeface="微软雅黑" panose="020B0503020204020204" charset="-122"/>
              </a:rPr>
              <a:t>S</a:t>
            </a:r>
            <a:r>
              <a:rPr lang="en-US" sz="2000" b="0" baseline="-25000">
                <a:latin typeface="微软雅黑" panose="020B0503020204020204" charset="-122"/>
                <a:ea typeface="微软雅黑" panose="020B0503020204020204" charset="-122"/>
                <a:cs typeface="微软雅黑" panose="020B0503020204020204" charset="-122"/>
              </a:rPr>
              <a:t>2</a:t>
            </a:r>
            <a:r>
              <a:rPr lang="zh-CN" sz="2000" b="0">
                <a:latin typeface="微软雅黑" panose="020B0503020204020204" charset="-122"/>
                <a:ea typeface="微软雅黑" panose="020B0503020204020204" charset="-122"/>
                <a:cs typeface="微软雅黑" panose="020B0503020204020204" charset="-122"/>
              </a:rPr>
              <a:t>闭合，</a:t>
            </a:r>
            <a:r>
              <a:rPr lang="en-US" sz="2000" b="0">
                <a:latin typeface="微软雅黑" panose="020B0503020204020204" charset="-122"/>
                <a:ea typeface="微软雅黑" panose="020B0503020204020204" charset="-122"/>
                <a:cs typeface="微软雅黑" panose="020B0503020204020204" charset="-122"/>
              </a:rPr>
              <a:t>S</a:t>
            </a:r>
            <a:r>
              <a:rPr lang="en-US" sz="2000" b="0" baseline="-25000">
                <a:latin typeface="微软雅黑" panose="020B0503020204020204" charset="-122"/>
                <a:ea typeface="微软雅黑" panose="020B0503020204020204" charset="-122"/>
                <a:cs typeface="微软雅黑" panose="020B0503020204020204" charset="-122"/>
              </a:rPr>
              <a:t>1</a:t>
            </a:r>
            <a:r>
              <a:rPr lang="zh-CN" sz="2000" b="0">
                <a:latin typeface="微软雅黑" panose="020B0503020204020204" charset="-122"/>
                <a:ea typeface="微软雅黑" panose="020B0503020204020204" charset="-122"/>
                <a:cs typeface="微软雅黑" panose="020B0503020204020204" charset="-122"/>
              </a:rPr>
              <a:t>、</a:t>
            </a:r>
            <a:r>
              <a:rPr lang="en-US" sz="2000" b="0">
                <a:latin typeface="微软雅黑" panose="020B0503020204020204" charset="-122"/>
                <a:ea typeface="微软雅黑" panose="020B0503020204020204" charset="-122"/>
                <a:cs typeface="微软雅黑" panose="020B0503020204020204" charset="-122"/>
              </a:rPr>
              <a:t>S</a:t>
            </a:r>
            <a:r>
              <a:rPr lang="en-US" sz="2000" b="0" baseline="-25000">
                <a:latin typeface="微软雅黑" panose="020B0503020204020204" charset="-122"/>
                <a:ea typeface="微软雅黑" panose="020B0503020204020204" charset="-122"/>
                <a:cs typeface="微软雅黑" panose="020B0503020204020204" charset="-122"/>
              </a:rPr>
              <a:t>3</a:t>
            </a:r>
            <a:r>
              <a:rPr lang="zh-CN" sz="2000" b="0">
                <a:latin typeface="微软雅黑" panose="020B0503020204020204" charset="-122"/>
                <a:ea typeface="微软雅黑" panose="020B0503020204020204" charset="-122"/>
                <a:cs typeface="微软雅黑" panose="020B0503020204020204" charset="-122"/>
              </a:rPr>
              <a:t>断开时，电路中的电流；</a:t>
            </a:r>
          </a:p>
          <a:p>
            <a:pPr marL="173355" indent="-173355"/>
            <a:r>
              <a:rPr lang="zh-CN" sz="2000" b="0">
                <a:latin typeface="微软雅黑" panose="020B0503020204020204" charset="-122"/>
                <a:ea typeface="微软雅黑" panose="020B0503020204020204" charset="-122"/>
                <a:cs typeface="微软雅黑" panose="020B0503020204020204" charset="-122"/>
              </a:rPr>
              <a:t>（</a:t>
            </a:r>
            <a:r>
              <a:rPr lang="en-US" sz="2000" b="0">
                <a:latin typeface="微软雅黑" panose="020B0503020204020204" charset="-122"/>
                <a:ea typeface="微软雅黑" panose="020B0503020204020204" charset="-122"/>
                <a:cs typeface="微软雅黑" panose="020B0503020204020204" charset="-122"/>
              </a:rPr>
              <a:t>2</a:t>
            </a:r>
            <a:r>
              <a:rPr lang="zh-CN" sz="2000" b="0">
                <a:latin typeface="微软雅黑" panose="020B0503020204020204" charset="-122"/>
                <a:ea typeface="微软雅黑" panose="020B0503020204020204" charset="-122"/>
                <a:cs typeface="微软雅黑" panose="020B0503020204020204" charset="-122"/>
              </a:rPr>
              <a:t>）</a:t>
            </a:r>
            <a:r>
              <a:rPr lang="en-US" sz="2000" b="0">
                <a:latin typeface="微软雅黑" panose="020B0503020204020204" charset="-122"/>
                <a:ea typeface="微软雅黑" panose="020B0503020204020204" charset="-122"/>
                <a:cs typeface="微软雅黑" panose="020B0503020204020204" charset="-122"/>
              </a:rPr>
              <a:t>S</a:t>
            </a:r>
            <a:r>
              <a:rPr lang="en-US" sz="2000" b="0" baseline="-25000">
                <a:latin typeface="微软雅黑" panose="020B0503020204020204" charset="-122"/>
                <a:ea typeface="微软雅黑" panose="020B0503020204020204" charset="-122"/>
                <a:cs typeface="微软雅黑" panose="020B0503020204020204" charset="-122"/>
              </a:rPr>
              <a:t>3</a:t>
            </a:r>
            <a:r>
              <a:rPr lang="zh-CN" sz="2000" b="0">
                <a:latin typeface="微软雅黑" panose="020B0503020204020204" charset="-122"/>
                <a:ea typeface="微软雅黑" panose="020B0503020204020204" charset="-122"/>
                <a:cs typeface="微软雅黑" panose="020B0503020204020204" charset="-122"/>
              </a:rPr>
              <a:t>断开，</a:t>
            </a:r>
            <a:r>
              <a:rPr lang="en-US" sz="2000" b="0">
                <a:latin typeface="微软雅黑" panose="020B0503020204020204" charset="-122"/>
                <a:ea typeface="微软雅黑" panose="020B0503020204020204" charset="-122"/>
                <a:cs typeface="微软雅黑" panose="020B0503020204020204" charset="-122"/>
              </a:rPr>
              <a:t>S</a:t>
            </a:r>
            <a:r>
              <a:rPr lang="en-US" sz="2000" b="0" baseline="-25000">
                <a:latin typeface="微软雅黑" panose="020B0503020204020204" charset="-122"/>
                <a:ea typeface="微软雅黑" panose="020B0503020204020204" charset="-122"/>
                <a:cs typeface="微软雅黑" panose="020B0503020204020204" charset="-122"/>
              </a:rPr>
              <a:t>1</a:t>
            </a:r>
            <a:r>
              <a:rPr lang="zh-CN" sz="2000" b="0">
                <a:latin typeface="微软雅黑" panose="020B0503020204020204" charset="-122"/>
                <a:ea typeface="微软雅黑" panose="020B0503020204020204" charset="-122"/>
                <a:cs typeface="微软雅黑" panose="020B0503020204020204" charset="-122"/>
              </a:rPr>
              <a:t>、</a:t>
            </a:r>
            <a:r>
              <a:rPr lang="en-US" sz="2000" b="0">
                <a:latin typeface="微软雅黑" panose="020B0503020204020204" charset="-122"/>
                <a:ea typeface="微软雅黑" panose="020B0503020204020204" charset="-122"/>
                <a:cs typeface="微软雅黑" panose="020B0503020204020204" charset="-122"/>
              </a:rPr>
              <a:t>S</a:t>
            </a:r>
            <a:r>
              <a:rPr lang="en-US" sz="2000" b="0" baseline="-25000">
                <a:latin typeface="微软雅黑" panose="020B0503020204020204" charset="-122"/>
                <a:ea typeface="微软雅黑" panose="020B0503020204020204" charset="-122"/>
                <a:cs typeface="微软雅黑" panose="020B0503020204020204" charset="-122"/>
              </a:rPr>
              <a:t>2</a:t>
            </a:r>
            <a:r>
              <a:rPr lang="zh-CN" sz="2000" b="0">
                <a:latin typeface="微软雅黑" panose="020B0503020204020204" charset="-122"/>
                <a:ea typeface="微软雅黑" panose="020B0503020204020204" charset="-122"/>
                <a:cs typeface="微软雅黑" panose="020B0503020204020204" charset="-122"/>
              </a:rPr>
              <a:t>闭合时，通电</a:t>
            </a:r>
            <a:r>
              <a:rPr lang="en-US" sz="2000" b="0">
                <a:latin typeface="微软雅黑" panose="020B0503020204020204" charset="-122"/>
                <a:ea typeface="微软雅黑" panose="020B0503020204020204" charset="-122"/>
                <a:cs typeface="微软雅黑" panose="020B0503020204020204" charset="-122"/>
              </a:rPr>
              <a:t>5min</a:t>
            </a:r>
            <a:r>
              <a:rPr lang="zh-CN" sz="2000" b="0">
                <a:latin typeface="微软雅黑" panose="020B0503020204020204" charset="-122"/>
                <a:ea typeface="微软雅黑" panose="020B0503020204020204" charset="-122"/>
                <a:cs typeface="微软雅黑" panose="020B0503020204020204" charset="-122"/>
              </a:rPr>
              <a:t>电路消耗的电能；</a:t>
            </a:r>
          </a:p>
          <a:p>
            <a:pPr marL="173355" indent="-173355"/>
            <a:r>
              <a:rPr lang="zh-CN" sz="2000" b="0">
                <a:latin typeface="微软雅黑" panose="020B0503020204020204" charset="-122"/>
                <a:ea typeface="微软雅黑" panose="020B0503020204020204" charset="-122"/>
                <a:cs typeface="微软雅黑" panose="020B0503020204020204" charset="-122"/>
              </a:rPr>
              <a:t>（</a:t>
            </a:r>
            <a:r>
              <a:rPr lang="en-US" sz="2000" b="0">
                <a:latin typeface="微软雅黑" panose="020B0503020204020204" charset="-122"/>
                <a:ea typeface="微软雅黑" panose="020B0503020204020204" charset="-122"/>
                <a:cs typeface="微软雅黑" panose="020B0503020204020204" charset="-122"/>
              </a:rPr>
              <a:t>3</a:t>
            </a:r>
            <a:r>
              <a:rPr lang="zh-CN" sz="2000" b="0">
                <a:latin typeface="微软雅黑" panose="020B0503020204020204" charset="-122"/>
                <a:ea typeface="微软雅黑" panose="020B0503020204020204" charset="-122"/>
                <a:cs typeface="微软雅黑" panose="020B0503020204020204" charset="-122"/>
              </a:rPr>
              <a:t>）该电路的最大功率和最小功率之比。</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3" name="图片24" descr=" "/>
          <p:cNvPicPr>
            <a:picLocks noChangeAspect="1"/>
          </p:cNvPicPr>
          <p:nvPr/>
        </p:nvPicPr>
        <p:blipFill>
          <a:blip r:embed="rId2"/>
          <a:stretch>
            <a:fillRect/>
          </a:stretch>
        </p:blipFill>
        <p:spPr>
          <a:xfrm>
            <a:off x="8276590" y="3191510"/>
            <a:ext cx="2766060" cy="1932940"/>
          </a:xfrm>
          <a:prstGeom prst="rect">
            <a:avLst/>
          </a:prstGeom>
          <a:noFill/>
          <a:ln w="9525">
            <a:noFill/>
          </a:ln>
        </p:spPr>
      </p:pic>
      <p:sp>
        <p:nvSpPr>
          <p:cNvPr id="4" name="文本框 3"/>
          <p:cNvSpPr txBox="1"/>
          <p:nvPr/>
        </p:nvSpPr>
        <p:spPr>
          <a:xfrm>
            <a:off x="1478280" y="4984115"/>
            <a:ext cx="8128635" cy="1014730"/>
          </a:xfrm>
          <a:prstGeom prst="rect">
            <a:avLst/>
          </a:prstGeom>
          <a:noFill/>
          <a:ln w="9525">
            <a:noFill/>
          </a:ln>
        </p:spPr>
        <p:txBody>
          <a:bodyPr wrap="square">
            <a:spAutoFit/>
          </a:bodyPr>
          <a:lstStyle/>
          <a:p>
            <a:pPr indent="0"/>
            <a:r>
              <a:rPr lang="zh-CN" sz="2000" b="1">
                <a:solidFill>
                  <a:srgbClr val="FF0000"/>
                </a:solidFill>
                <a:latin typeface="微软雅黑" panose="020B0503020204020204" charset="-122"/>
                <a:ea typeface="微软雅黑" panose="020B0503020204020204" charset="-122"/>
                <a:cs typeface="微软雅黑" panose="020B0503020204020204" charset="-122"/>
              </a:rPr>
              <a:t>【答案】</a:t>
            </a:r>
            <a:r>
              <a:rPr lang="zh-CN" sz="2000" b="0">
                <a:latin typeface="微软雅黑" panose="020B0503020204020204" charset="-122"/>
                <a:ea typeface="微软雅黑" panose="020B0503020204020204" charset="-122"/>
                <a:cs typeface="微软雅黑" panose="020B0503020204020204" charset="-122"/>
              </a:rPr>
              <a:t>（</a:t>
            </a:r>
            <a:r>
              <a:rPr lang="en-US" sz="2000" b="0">
                <a:latin typeface="微软雅黑" panose="020B0503020204020204" charset="-122"/>
                <a:ea typeface="微软雅黑" panose="020B0503020204020204" charset="-122"/>
                <a:cs typeface="微软雅黑" panose="020B0503020204020204" charset="-122"/>
              </a:rPr>
              <a:t>1</a:t>
            </a:r>
            <a:r>
              <a:rPr lang="zh-CN" sz="2000" b="0">
                <a:latin typeface="微软雅黑" panose="020B0503020204020204" charset="-122"/>
                <a:ea typeface="微软雅黑" panose="020B0503020204020204" charset="-122"/>
                <a:cs typeface="微软雅黑" panose="020B0503020204020204" charset="-122"/>
              </a:rPr>
              <a:t>）</a:t>
            </a:r>
            <a:r>
              <a:rPr lang="en-US" sz="2000" b="0">
                <a:latin typeface="微软雅黑" panose="020B0503020204020204" charset="-122"/>
                <a:ea typeface="微软雅黑" panose="020B0503020204020204" charset="-122"/>
                <a:cs typeface="微软雅黑" panose="020B0503020204020204" charset="-122"/>
              </a:rPr>
              <a:t>S</a:t>
            </a:r>
            <a:r>
              <a:rPr lang="en-US" sz="2000" b="0" baseline="-25000">
                <a:latin typeface="微软雅黑" panose="020B0503020204020204" charset="-122"/>
                <a:ea typeface="微软雅黑" panose="020B0503020204020204" charset="-122"/>
                <a:cs typeface="微软雅黑" panose="020B0503020204020204" charset="-122"/>
              </a:rPr>
              <a:t>2</a:t>
            </a:r>
            <a:r>
              <a:rPr lang="zh-CN" sz="2000" b="0">
                <a:latin typeface="微软雅黑" panose="020B0503020204020204" charset="-122"/>
                <a:ea typeface="微软雅黑" panose="020B0503020204020204" charset="-122"/>
                <a:cs typeface="微软雅黑" panose="020B0503020204020204" charset="-122"/>
              </a:rPr>
              <a:t>闭合，</a:t>
            </a:r>
            <a:r>
              <a:rPr lang="en-US" sz="2000" b="0">
                <a:latin typeface="微软雅黑" panose="020B0503020204020204" charset="-122"/>
                <a:ea typeface="微软雅黑" panose="020B0503020204020204" charset="-122"/>
                <a:cs typeface="微软雅黑" panose="020B0503020204020204" charset="-122"/>
              </a:rPr>
              <a:t>S</a:t>
            </a:r>
            <a:r>
              <a:rPr lang="en-US" sz="2000" b="0" baseline="-25000">
                <a:latin typeface="微软雅黑" panose="020B0503020204020204" charset="-122"/>
                <a:ea typeface="微软雅黑" panose="020B0503020204020204" charset="-122"/>
                <a:cs typeface="微软雅黑" panose="020B0503020204020204" charset="-122"/>
              </a:rPr>
              <a:t>1</a:t>
            </a:r>
            <a:r>
              <a:rPr lang="zh-CN" sz="2000" b="0">
                <a:latin typeface="微软雅黑" panose="020B0503020204020204" charset="-122"/>
                <a:ea typeface="微软雅黑" panose="020B0503020204020204" charset="-122"/>
                <a:cs typeface="微软雅黑" panose="020B0503020204020204" charset="-122"/>
              </a:rPr>
              <a:t>、</a:t>
            </a:r>
            <a:r>
              <a:rPr lang="en-US" sz="2000" b="0">
                <a:latin typeface="微软雅黑" panose="020B0503020204020204" charset="-122"/>
                <a:ea typeface="微软雅黑" panose="020B0503020204020204" charset="-122"/>
                <a:cs typeface="微软雅黑" panose="020B0503020204020204" charset="-122"/>
              </a:rPr>
              <a:t>S</a:t>
            </a:r>
            <a:r>
              <a:rPr lang="en-US" sz="2000" b="0" baseline="-25000">
                <a:latin typeface="微软雅黑" panose="020B0503020204020204" charset="-122"/>
                <a:ea typeface="微软雅黑" panose="020B0503020204020204" charset="-122"/>
                <a:cs typeface="微软雅黑" panose="020B0503020204020204" charset="-122"/>
              </a:rPr>
              <a:t>3</a:t>
            </a:r>
            <a:r>
              <a:rPr lang="zh-CN" sz="2000" b="0">
                <a:latin typeface="微软雅黑" panose="020B0503020204020204" charset="-122"/>
                <a:ea typeface="微软雅黑" panose="020B0503020204020204" charset="-122"/>
                <a:cs typeface="微软雅黑" panose="020B0503020204020204" charset="-122"/>
              </a:rPr>
              <a:t>断开时，电路中的电流为</a:t>
            </a:r>
            <a:r>
              <a:rPr lang="en-US" sz="2000" b="0">
                <a:latin typeface="微软雅黑" panose="020B0503020204020204" charset="-122"/>
                <a:ea typeface="微软雅黑" panose="020B0503020204020204" charset="-122"/>
                <a:cs typeface="微软雅黑" panose="020B0503020204020204" charset="-122"/>
              </a:rPr>
              <a:t>0.2A</a:t>
            </a:r>
            <a:r>
              <a:rPr lang="zh-CN" sz="2000" b="0">
                <a:latin typeface="微软雅黑" panose="020B0503020204020204" charset="-122"/>
                <a:ea typeface="微软雅黑" panose="020B0503020204020204" charset="-122"/>
                <a:cs typeface="微软雅黑" panose="020B0503020204020204" charset="-122"/>
              </a:rPr>
              <a:t>；</a:t>
            </a:r>
          </a:p>
          <a:p>
            <a:pPr indent="0"/>
            <a:r>
              <a:rPr lang="zh-CN" sz="2000" b="0">
                <a:latin typeface="微软雅黑" panose="020B0503020204020204" charset="-122"/>
                <a:ea typeface="微软雅黑" panose="020B0503020204020204" charset="-122"/>
                <a:cs typeface="微软雅黑" panose="020B0503020204020204" charset="-122"/>
              </a:rPr>
              <a:t>（</a:t>
            </a:r>
            <a:r>
              <a:rPr lang="en-US" sz="2000" b="0">
                <a:latin typeface="微软雅黑" panose="020B0503020204020204" charset="-122"/>
                <a:ea typeface="微软雅黑" panose="020B0503020204020204" charset="-122"/>
                <a:cs typeface="微软雅黑" panose="020B0503020204020204" charset="-122"/>
              </a:rPr>
              <a:t>2</a:t>
            </a:r>
            <a:r>
              <a:rPr lang="zh-CN" sz="2000" b="0">
                <a:latin typeface="微软雅黑" panose="020B0503020204020204" charset="-122"/>
                <a:ea typeface="微软雅黑" panose="020B0503020204020204" charset="-122"/>
                <a:cs typeface="微软雅黑" panose="020B0503020204020204" charset="-122"/>
              </a:rPr>
              <a:t>）</a:t>
            </a:r>
            <a:r>
              <a:rPr lang="en-US" sz="2000" b="0">
                <a:latin typeface="微软雅黑" panose="020B0503020204020204" charset="-122"/>
                <a:ea typeface="微软雅黑" panose="020B0503020204020204" charset="-122"/>
                <a:cs typeface="微软雅黑" panose="020B0503020204020204" charset="-122"/>
              </a:rPr>
              <a:t>S</a:t>
            </a:r>
            <a:r>
              <a:rPr lang="en-US" sz="2000" b="0" baseline="-25000">
                <a:latin typeface="微软雅黑" panose="020B0503020204020204" charset="-122"/>
                <a:ea typeface="微软雅黑" panose="020B0503020204020204" charset="-122"/>
                <a:cs typeface="微软雅黑" panose="020B0503020204020204" charset="-122"/>
              </a:rPr>
              <a:t>3</a:t>
            </a:r>
            <a:r>
              <a:rPr lang="zh-CN" sz="2000" b="0">
                <a:latin typeface="微软雅黑" panose="020B0503020204020204" charset="-122"/>
                <a:ea typeface="微软雅黑" panose="020B0503020204020204" charset="-122"/>
                <a:cs typeface="微软雅黑" panose="020B0503020204020204" charset="-122"/>
              </a:rPr>
              <a:t>断开，</a:t>
            </a:r>
            <a:r>
              <a:rPr lang="en-US" sz="2000" b="0">
                <a:latin typeface="微软雅黑" panose="020B0503020204020204" charset="-122"/>
                <a:ea typeface="微软雅黑" panose="020B0503020204020204" charset="-122"/>
                <a:cs typeface="微软雅黑" panose="020B0503020204020204" charset="-122"/>
              </a:rPr>
              <a:t>S</a:t>
            </a:r>
            <a:r>
              <a:rPr lang="en-US" sz="2000" b="0" baseline="-25000">
                <a:latin typeface="微软雅黑" panose="020B0503020204020204" charset="-122"/>
                <a:ea typeface="微软雅黑" panose="020B0503020204020204" charset="-122"/>
                <a:cs typeface="微软雅黑" panose="020B0503020204020204" charset="-122"/>
              </a:rPr>
              <a:t>1</a:t>
            </a:r>
            <a:r>
              <a:rPr lang="zh-CN" sz="2000" b="0">
                <a:latin typeface="微软雅黑" panose="020B0503020204020204" charset="-122"/>
                <a:ea typeface="微软雅黑" panose="020B0503020204020204" charset="-122"/>
                <a:cs typeface="微软雅黑" panose="020B0503020204020204" charset="-122"/>
              </a:rPr>
              <a:t>、</a:t>
            </a:r>
            <a:r>
              <a:rPr lang="en-US" sz="2000" b="0">
                <a:latin typeface="微软雅黑" panose="020B0503020204020204" charset="-122"/>
                <a:ea typeface="微软雅黑" panose="020B0503020204020204" charset="-122"/>
                <a:cs typeface="微软雅黑" panose="020B0503020204020204" charset="-122"/>
              </a:rPr>
              <a:t>S</a:t>
            </a:r>
            <a:r>
              <a:rPr lang="en-US" sz="2000" b="0" baseline="-25000">
                <a:latin typeface="微软雅黑" panose="020B0503020204020204" charset="-122"/>
                <a:ea typeface="微软雅黑" panose="020B0503020204020204" charset="-122"/>
                <a:cs typeface="微软雅黑" panose="020B0503020204020204" charset="-122"/>
              </a:rPr>
              <a:t>2</a:t>
            </a:r>
            <a:r>
              <a:rPr lang="zh-CN" sz="2000" b="0">
                <a:latin typeface="微软雅黑" panose="020B0503020204020204" charset="-122"/>
                <a:ea typeface="微软雅黑" panose="020B0503020204020204" charset="-122"/>
                <a:cs typeface="微软雅黑" panose="020B0503020204020204" charset="-122"/>
              </a:rPr>
              <a:t>闭合时，通电</a:t>
            </a:r>
            <a:r>
              <a:rPr lang="en-US" sz="2000" b="0">
                <a:latin typeface="微软雅黑" panose="020B0503020204020204" charset="-122"/>
                <a:ea typeface="微软雅黑" panose="020B0503020204020204" charset="-122"/>
                <a:cs typeface="微软雅黑" panose="020B0503020204020204" charset="-122"/>
              </a:rPr>
              <a:t>5min</a:t>
            </a:r>
            <a:r>
              <a:rPr lang="zh-CN" sz="2000" b="0">
                <a:latin typeface="微软雅黑" panose="020B0503020204020204" charset="-122"/>
                <a:ea typeface="微软雅黑" panose="020B0503020204020204" charset="-122"/>
                <a:cs typeface="微软雅黑" panose="020B0503020204020204" charset="-122"/>
              </a:rPr>
              <a:t>电路消耗的电能为</a:t>
            </a:r>
            <a:r>
              <a:rPr lang="en-US" sz="2000" b="0">
                <a:latin typeface="微软雅黑" panose="020B0503020204020204" charset="-122"/>
                <a:ea typeface="微软雅黑" panose="020B0503020204020204" charset="-122"/>
                <a:cs typeface="微软雅黑" panose="020B0503020204020204" charset="-122"/>
              </a:rPr>
              <a:t>1000J</a:t>
            </a:r>
            <a:r>
              <a:rPr lang="zh-CN" sz="2000" b="0">
                <a:latin typeface="微软雅黑" panose="020B0503020204020204" charset="-122"/>
                <a:ea typeface="微软雅黑" panose="020B0503020204020204" charset="-122"/>
                <a:cs typeface="微软雅黑" panose="020B0503020204020204" charset="-122"/>
              </a:rPr>
              <a:t>；</a:t>
            </a:r>
          </a:p>
          <a:p>
            <a:pPr indent="0"/>
            <a:r>
              <a:rPr lang="zh-CN" sz="2000" b="0">
                <a:latin typeface="微软雅黑" panose="020B0503020204020204" charset="-122"/>
                <a:ea typeface="微软雅黑" panose="020B0503020204020204" charset="-122"/>
                <a:cs typeface="微软雅黑" panose="020B0503020204020204" charset="-122"/>
              </a:rPr>
              <a:t>（</a:t>
            </a:r>
            <a:r>
              <a:rPr lang="en-US" sz="2000" b="0">
                <a:latin typeface="微软雅黑" panose="020B0503020204020204" charset="-122"/>
                <a:ea typeface="微软雅黑" panose="020B0503020204020204" charset="-122"/>
                <a:cs typeface="微软雅黑" panose="020B0503020204020204" charset="-122"/>
              </a:rPr>
              <a:t>3</a:t>
            </a:r>
            <a:r>
              <a:rPr lang="zh-CN" sz="2000" b="0">
                <a:latin typeface="微软雅黑" panose="020B0503020204020204" charset="-122"/>
                <a:ea typeface="微软雅黑" panose="020B0503020204020204" charset="-122"/>
                <a:cs typeface="微软雅黑" panose="020B0503020204020204" charset="-122"/>
              </a:rPr>
              <a:t>）该电路的最大功率和最小功率之比为</a:t>
            </a:r>
            <a:r>
              <a:rPr lang="en-US" sz="2000" b="0">
                <a:latin typeface="微软雅黑" panose="020B0503020204020204" charset="-122"/>
                <a:ea typeface="微软雅黑" panose="020B0503020204020204" charset="-122"/>
                <a:cs typeface="微软雅黑" panose="020B0503020204020204" charset="-122"/>
              </a:rPr>
              <a:t>25</a:t>
            </a:r>
            <a:r>
              <a:rPr lang="zh-CN" sz="2000" b="0">
                <a:latin typeface="微软雅黑" panose="020B0503020204020204" charset="-122"/>
                <a:ea typeface="微软雅黑" panose="020B0503020204020204" charset="-122"/>
                <a:cs typeface="微软雅黑" panose="020B0503020204020204" charset="-122"/>
              </a:rPr>
              <a:t>：</a:t>
            </a:r>
            <a:r>
              <a:rPr lang="en-US" sz="2000" b="0">
                <a:latin typeface="微软雅黑" panose="020B0503020204020204" charset="-122"/>
                <a:ea typeface="微软雅黑" panose="020B0503020204020204" charset="-122"/>
                <a:cs typeface="微软雅黑" panose="020B0503020204020204" charset="-122"/>
              </a:rPr>
              <a:t>6</a:t>
            </a:r>
            <a:r>
              <a:rPr lang="zh-CN" sz="2000" b="0">
                <a:latin typeface="微软雅黑" panose="020B0503020204020204" charset="-122"/>
                <a:ea typeface="微软雅黑" panose="020B0503020204020204" charset="-122"/>
                <a:cs typeface="微软雅黑" panose="020B0503020204020204" charset="-122"/>
              </a:rPr>
              <a:t>。</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fill="hold"/>
                                        <p:tgtEl>
                                          <p:spTgt spid="105"/>
                                        </p:tgtEl>
                                        <p:attrNameLst>
                                          <p:attrName>ppt_x</p:attrName>
                                        </p:attrNameLst>
                                      </p:cBhvr>
                                      <p:tavLst>
                                        <p:tav tm="0">
                                          <p:val>
                                            <p:strVal val="#ppt_x"/>
                                          </p:val>
                                        </p:tav>
                                        <p:tav tm="100000">
                                          <p:val>
                                            <p:strVal val="#ppt_x"/>
                                          </p:val>
                                        </p:tav>
                                      </p:tavLst>
                                    </p:anim>
                                    <p:anim calcmode="lin" valueType="num">
                                      <p:cBhvr additive="base">
                                        <p:cTn id="8" dur="500" fill="hold"/>
                                        <p:tgtEl>
                                          <p:spTgt spid="10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5" grpId="1"/>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980692" y="748756"/>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考点详情</a:t>
            </a:r>
          </a:p>
        </p:txBody>
      </p:sp>
      <p:sp>
        <p:nvSpPr>
          <p:cNvPr id="2" name="文本框 1"/>
          <p:cNvSpPr txBox="1"/>
          <p:nvPr/>
        </p:nvSpPr>
        <p:spPr>
          <a:xfrm>
            <a:off x="3845560" y="143510"/>
            <a:ext cx="4500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1—</a:t>
            </a:r>
            <a:r>
              <a:rPr lang="zh-CN" altLang="en-US" sz="4000">
                <a:latin typeface="华康魏碑W7" panose="03000709000000000000" charset="-122"/>
                <a:ea typeface="华康魏碑W7" panose="03000709000000000000" charset="-122"/>
                <a:cs typeface="华康魏碑W7" panose="03000709000000000000" charset="-122"/>
                <a:sym typeface="+mn-ea"/>
              </a:rPr>
              <a:t>电能与电功</a:t>
            </a:r>
            <a:endParaRPr lang="zh-CN" altLang="en-US" sz="4000">
              <a:latin typeface="华康魏碑W7" panose="03000709000000000000" charset="-122"/>
              <a:ea typeface="华康魏碑W7" panose="03000709000000000000" charset="-122"/>
              <a:cs typeface="华康魏碑W7" panose="03000709000000000000" charset="-122"/>
            </a:endParaRPr>
          </a:p>
        </p:txBody>
      </p:sp>
      <p:pic>
        <p:nvPicPr>
          <p:cNvPr id="4" name="图片 3"/>
          <p:cNvPicPr>
            <a:picLocks noChangeAspect="1"/>
          </p:cNvPicPr>
          <p:nvPr/>
        </p:nvPicPr>
        <p:blipFill>
          <a:blip r:embed="rId2"/>
          <a:stretch>
            <a:fillRect/>
          </a:stretch>
        </p:blipFill>
        <p:spPr>
          <a:xfrm>
            <a:off x="1990725" y="1524635"/>
            <a:ext cx="8210550" cy="41402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930015" y="243205"/>
            <a:ext cx="4500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1—</a:t>
            </a:r>
            <a:r>
              <a:rPr lang="zh-CN" altLang="en-US" sz="4000">
                <a:latin typeface="华康魏碑W7" panose="03000709000000000000" charset="-122"/>
                <a:ea typeface="华康魏碑W7" panose="03000709000000000000" charset="-122"/>
                <a:cs typeface="华康魏碑W7" panose="03000709000000000000" charset="-122"/>
                <a:sym typeface="+mn-ea"/>
              </a:rPr>
              <a:t>电能与电功</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10" name="文本框 9"/>
          <p:cNvSpPr txBox="1"/>
          <p:nvPr/>
        </p:nvSpPr>
        <p:spPr>
          <a:xfrm>
            <a:off x="940687" y="758281"/>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sp>
        <p:nvSpPr>
          <p:cNvPr id="2" name="文本框 1"/>
          <p:cNvSpPr txBox="1"/>
          <p:nvPr/>
        </p:nvSpPr>
        <p:spPr>
          <a:xfrm>
            <a:off x="1297305" y="1280160"/>
            <a:ext cx="9844405" cy="1691640"/>
          </a:xfrm>
          <a:prstGeom prst="rect">
            <a:avLst/>
          </a:prstGeom>
          <a:noFill/>
        </p:spPr>
        <p:txBody>
          <a:bodyPr wrap="square" rtlCol="0" anchor="t">
            <a:spAutoFit/>
          </a:bodyPr>
          <a:lstStyle/>
          <a:p>
            <a:pPr fontAlgn="auto">
              <a:lnSpc>
                <a:spcPct val="130000"/>
              </a:lnSpc>
            </a:pPr>
            <a:r>
              <a:rPr lang="zh-CN" altLang="en-US" sz="2000" b="1">
                <a:solidFill>
                  <a:srgbClr val="FF0000"/>
                </a:solidFill>
              </a:rPr>
              <a:t>【2019扬州】</a:t>
            </a:r>
            <a:r>
              <a:rPr lang="zh-CN" altLang="en-US" sz="2000"/>
              <a:t>华为公司推出首款5G折叠屏MateX手机，该款手机采用向外折叠、可弯曲的屏幕，屏幕材料具有的特性是</a:t>
            </a:r>
            <a:r>
              <a:rPr lang="zh-CN" altLang="en-US" sz="2000" u="sng"/>
              <a:t>                 </a:t>
            </a:r>
            <a:r>
              <a:rPr lang="zh-CN" altLang="en-US" sz="2000"/>
              <a:t>；给手机充电是把</a:t>
            </a:r>
            <a:r>
              <a:rPr lang="zh-CN" altLang="en-US" sz="2000" u="sng"/>
              <a:t>          </a:t>
            </a:r>
            <a:r>
              <a:rPr lang="zh-CN" altLang="en-US" sz="2000"/>
              <a:t>能转化为化学能；手机采用双电池结构，电池总容量高达4500mAh，可以在30min内快速充电80%，则充电电流为</a:t>
            </a:r>
            <a:r>
              <a:rPr lang="zh-CN" altLang="en-US" sz="2000" i="1"/>
              <a:t> </a:t>
            </a:r>
            <a:r>
              <a:rPr lang="zh-CN" altLang="en-US" sz="2000" i="1" u="sng"/>
              <a:t>            </a:t>
            </a:r>
            <a:r>
              <a:rPr lang="zh-CN" altLang="en-US" sz="2000"/>
              <a:t> A。</a:t>
            </a:r>
          </a:p>
        </p:txBody>
      </p:sp>
      <p:pic>
        <p:nvPicPr>
          <p:cNvPr id="6" name="图片 5"/>
          <p:cNvPicPr>
            <a:picLocks noChangeAspect="1"/>
          </p:cNvPicPr>
          <p:nvPr/>
        </p:nvPicPr>
        <p:blipFill>
          <a:blip r:embed="rId2"/>
          <a:stretch>
            <a:fillRect/>
          </a:stretch>
        </p:blipFill>
        <p:spPr>
          <a:xfrm>
            <a:off x="7854315" y="2766695"/>
            <a:ext cx="2073910" cy="1851025"/>
          </a:xfrm>
          <a:prstGeom prst="rect">
            <a:avLst/>
          </a:prstGeom>
        </p:spPr>
      </p:pic>
      <p:sp>
        <p:nvSpPr>
          <p:cNvPr id="7" name="文本框 6"/>
          <p:cNvSpPr txBox="1"/>
          <p:nvPr/>
        </p:nvSpPr>
        <p:spPr>
          <a:xfrm>
            <a:off x="1217930" y="3829685"/>
            <a:ext cx="4229735" cy="398780"/>
          </a:xfrm>
          <a:prstGeom prst="rect">
            <a:avLst/>
          </a:prstGeom>
          <a:noFill/>
        </p:spPr>
        <p:txBody>
          <a:bodyPr wrap="square" rtlCol="0" anchor="t">
            <a:spAutoFit/>
          </a:bodyPr>
          <a:lstStyle/>
          <a:p>
            <a:r>
              <a:rPr lang="zh-CN" altLang="en-US" sz="2000" b="1">
                <a:solidFill>
                  <a:srgbClr val="FF0000"/>
                </a:solidFill>
              </a:rPr>
              <a:t>【答案】</a:t>
            </a:r>
            <a:r>
              <a:rPr lang="zh-CN" altLang="en-US" sz="2000"/>
              <a:t>柔韧性；电；7.2。</a:t>
            </a:r>
          </a:p>
        </p:txBody>
      </p:sp>
      <p:sp>
        <p:nvSpPr>
          <p:cNvPr id="8" name="文本框 7"/>
          <p:cNvSpPr txBox="1"/>
          <p:nvPr/>
        </p:nvSpPr>
        <p:spPr>
          <a:xfrm>
            <a:off x="1217930" y="4815840"/>
            <a:ext cx="9924415" cy="1170305"/>
          </a:xfrm>
          <a:prstGeom prst="rect">
            <a:avLst/>
          </a:prstGeom>
          <a:noFill/>
        </p:spPr>
        <p:txBody>
          <a:bodyPr wrap="square" rtlCol="0" anchor="t">
            <a:spAutoFit/>
          </a:bodyPr>
          <a:lstStyle/>
          <a:p>
            <a:pPr fontAlgn="auto">
              <a:lnSpc>
                <a:spcPct val="130000"/>
              </a:lnSpc>
            </a:pPr>
            <a:r>
              <a:rPr lang="zh-CN" altLang="en-US" b="1">
                <a:solidFill>
                  <a:srgbClr val="FF0000"/>
                </a:solidFill>
                <a:latin typeface="微软雅黑" panose="020B0503020204020204" charset="-122"/>
                <a:ea typeface="微软雅黑" panose="020B0503020204020204" charset="-122"/>
                <a:cs typeface="微软雅黑" panose="020B0503020204020204" charset="-122"/>
              </a:rPr>
              <a:t>【解析】</a:t>
            </a:r>
            <a:r>
              <a:rPr lang="zh-CN" altLang="en-US">
                <a:latin typeface="微软雅黑" panose="020B0503020204020204" charset="-122"/>
                <a:ea typeface="微软雅黑" panose="020B0503020204020204" charset="-122"/>
                <a:cs typeface="微软雅黑" panose="020B0503020204020204" charset="-122"/>
              </a:rPr>
              <a:t>（1）手机采用向外折叠、可弯曲的屏幕，屏幕材料具有的特性是弹性好；</a:t>
            </a:r>
          </a:p>
          <a:p>
            <a:pPr fontAlgn="auto">
              <a:lnSpc>
                <a:spcPct val="130000"/>
              </a:lnSpc>
            </a:pPr>
            <a:r>
              <a:rPr lang="zh-CN" altLang="en-US">
                <a:latin typeface="微软雅黑" panose="020B0503020204020204" charset="-122"/>
                <a:ea typeface="微软雅黑" panose="020B0503020204020204" charset="-122"/>
                <a:cs typeface="微软雅黑" panose="020B0503020204020204" charset="-122"/>
              </a:rPr>
              <a:t>（2）给手机充电，消耗电能，转化为化学能储存在电池内；使用手机时，消耗化学能转化为电能；</a:t>
            </a:r>
          </a:p>
          <a:p>
            <a:pPr fontAlgn="auto">
              <a:lnSpc>
                <a:spcPct val="130000"/>
              </a:lnSpc>
            </a:pPr>
            <a:r>
              <a:rPr lang="zh-CN" altLang="en-US">
                <a:latin typeface="微软雅黑" panose="020B0503020204020204" charset="-122"/>
                <a:ea typeface="微软雅黑" panose="020B0503020204020204" charset="-122"/>
                <a:cs typeface="微软雅黑" panose="020B0503020204020204" charset="-122"/>
              </a:rPr>
              <a:t>（3）求出在30min内充电量（电荷量），利用I=</a:t>
            </a:r>
            <a:r>
              <a:rPr lang="en-US" altLang="zh-CN">
                <a:latin typeface="微软雅黑" panose="020B0503020204020204" charset="-122"/>
                <a:ea typeface="微软雅黑" panose="020B0503020204020204" charset="-122"/>
                <a:cs typeface="微软雅黑" panose="020B0503020204020204" charset="-122"/>
              </a:rPr>
              <a:t>Q/t</a:t>
            </a:r>
            <a:r>
              <a:rPr lang="zh-CN" altLang="en-US">
                <a:latin typeface="微软雅黑" panose="020B0503020204020204" charset="-122"/>
                <a:ea typeface="微软雅黑" panose="020B0503020204020204" charset="-122"/>
                <a:cs typeface="微软雅黑" panose="020B0503020204020204" charset="-122"/>
              </a:rPr>
              <a:t>求充电电流。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p:bldP spid="7" grpId="1"/>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930015" y="243205"/>
            <a:ext cx="4500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1—</a:t>
            </a:r>
            <a:r>
              <a:rPr lang="zh-CN" altLang="en-US" sz="4000">
                <a:latin typeface="华康魏碑W7" panose="03000709000000000000" charset="-122"/>
                <a:ea typeface="华康魏碑W7" panose="03000709000000000000" charset="-122"/>
                <a:cs typeface="华康魏碑W7" panose="03000709000000000000" charset="-122"/>
                <a:sym typeface="+mn-ea"/>
              </a:rPr>
              <a:t>电能与电功</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10" name="文本框 9"/>
          <p:cNvSpPr txBox="1"/>
          <p:nvPr/>
        </p:nvSpPr>
        <p:spPr>
          <a:xfrm>
            <a:off x="940687" y="758281"/>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sp>
        <p:nvSpPr>
          <p:cNvPr id="6" name="TextBox 2"/>
          <p:cNvSpPr txBox="1"/>
          <p:nvPr/>
        </p:nvSpPr>
        <p:spPr>
          <a:xfrm>
            <a:off x="1226185" y="1280160"/>
            <a:ext cx="9432290" cy="923290"/>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rPr>
              <a:t>【2019湖南衡阳</a:t>
            </a:r>
            <a:r>
              <a:rPr lang="zh-CN" altLang="en-US" sz="2000" kern="0" dirty="0" smtClean="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小明家上次查看电能表示数为</a:t>
            </a:r>
            <a:r>
              <a:rPr lang="zh-CN" altLang="en-US" sz="2000" kern="0" spc="11193"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    本次查看时电能表读数如图所示,则下列说法正确的是</a:t>
            </a:r>
            <a:r>
              <a:rPr lang="zh-CN" altLang="en-US" sz="2000" kern="0" spc="302"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　　)</a:t>
            </a:r>
            <a:endParaRPr lang="zh-CN" altLang="en-US" sz="2000" dirty="0">
              <a:latin typeface="微软雅黑" panose="020B0503020204020204" charset="-122"/>
              <a:ea typeface="微软雅黑" panose="020B0503020204020204" charset="-122"/>
              <a:cs typeface="微软雅黑" panose="020B0503020204020204" charset="-122"/>
            </a:endParaRPr>
          </a:p>
        </p:txBody>
      </p:sp>
      <p:pic>
        <p:nvPicPr>
          <p:cNvPr id="7" name="图片 3" descr="textimage0.jpeg"/>
          <p:cNvPicPr>
            <a:picLocks noChangeAspect="1"/>
          </p:cNvPicPr>
          <p:nvPr/>
        </p:nvPicPr>
        <p:blipFill>
          <a:blip r:embed="rId3"/>
          <a:stretch>
            <a:fillRect/>
          </a:stretch>
        </p:blipFill>
        <p:spPr>
          <a:xfrm>
            <a:off x="6784288" y="1389700"/>
            <a:ext cx="1752600" cy="371475"/>
          </a:xfrm>
          <a:prstGeom prst="rect">
            <a:avLst/>
          </a:prstGeom>
        </p:spPr>
      </p:pic>
      <p:pic>
        <p:nvPicPr>
          <p:cNvPr id="8" name="图片 4" descr="textimage1.jpeg"/>
          <p:cNvPicPr>
            <a:picLocks noChangeAspect="1"/>
          </p:cNvPicPr>
          <p:nvPr/>
        </p:nvPicPr>
        <p:blipFill>
          <a:blip r:embed="rId4"/>
          <a:stretch>
            <a:fillRect/>
          </a:stretch>
        </p:blipFill>
        <p:spPr>
          <a:xfrm>
            <a:off x="8213090" y="2032635"/>
            <a:ext cx="1882140" cy="2240280"/>
          </a:xfrm>
          <a:prstGeom prst="rect">
            <a:avLst/>
          </a:prstGeom>
        </p:spPr>
      </p:pic>
      <p:sp>
        <p:nvSpPr>
          <p:cNvPr id="2" name="文本框 1"/>
          <p:cNvSpPr txBox="1"/>
          <p:nvPr/>
        </p:nvSpPr>
        <p:spPr>
          <a:xfrm>
            <a:off x="1367155" y="2203450"/>
            <a:ext cx="6346825" cy="2399665"/>
          </a:xfrm>
          <a:prstGeom prst="rect">
            <a:avLst/>
          </a:prstGeom>
          <a:noFill/>
        </p:spPr>
        <p:txBody>
          <a:bodyPr wrap="square" rtlCol="0" anchor="t">
            <a:spAutoFit/>
          </a:bodyPr>
          <a:lstStyle/>
          <a:p>
            <a:pPr marL="0" indent="0" eaLnBrk="0" latinLnBrk="1" hangingPunct="0">
              <a:lnSpc>
                <a:spcPct val="150000"/>
              </a:lnSpc>
              <a:spcBef>
                <a:spcPts val="1025"/>
              </a:spcBef>
              <a:buNone/>
            </a:pPr>
            <a:r>
              <a:rPr lang="zh-CN" altLang="en-US" sz="2000" kern="0" dirty="0" smtClean="0">
                <a:solidFill>
                  <a:schemeClr val="tx1"/>
                </a:solidFill>
                <a:latin typeface="微软雅黑" panose="020B0503020204020204" charset="-122"/>
                <a:ea typeface="微软雅黑" panose="020B0503020204020204" charset="-122"/>
                <a:cs typeface="微软雅黑" panose="020B0503020204020204" charset="-122"/>
                <a:sym typeface="+mn-ea"/>
              </a:rPr>
              <a:t>A.他家在这段时间内消耗的电能为903 kW·h</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sz="2000" kern="0" dirty="0" smtClean="0">
                <a:solidFill>
                  <a:schemeClr val="tx1"/>
                </a:solidFill>
                <a:latin typeface="微软雅黑" panose="020B0503020204020204" charset="-122"/>
                <a:ea typeface="微软雅黑" panose="020B0503020204020204" charset="-122"/>
                <a:cs typeface="微软雅黑" panose="020B0503020204020204" charset="-122"/>
                <a:sym typeface="+mn-ea"/>
              </a:rPr>
              <a:t>B.电能表是测量电功率的仪表</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sz="2000" kern="0" dirty="0" smtClean="0">
                <a:solidFill>
                  <a:schemeClr val="tx1"/>
                </a:solidFill>
                <a:latin typeface="微软雅黑" panose="020B0503020204020204" charset="-122"/>
                <a:ea typeface="微软雅黑" panose="020B0503020204020204" charset="-122"/>
                <a:cs typeface="微软雅黑" panose="020B0503020204020204" charset="-122"/>
                <a:sym typeface="+mn-ea"/>
              </a:rPr>
              <a:t>C.若只让一个标有“220 V　1 000 W”的电热水器正常工作10 min,则电能表的圆盘转了600转</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marL="0" indent="0" eaLnBrk="0" latinLnBrk="1" hangingPunct="0">
              <a:lnSpc>
                <a:spcPct val="150000"/>
              </a:lnSpc>
              <a:spcBef>
                <a:spcPts val="0"/>
              </a:spcBef>
              <a:buNone/>
            </a:pPr>
            <a:r>
              <a:rPr lang="zh-CN" altLang="en-US" sz="2000" kern="0" dirty="0" smtClean="0">
                <a:solidFill>
                  <a:schemeClr val="tx1"/>
                </a:solidFill>
                <a:latin typeface="微软雅黑" panose="020B0503020204020204" charset="-122"/>
                <a:ea typeface="微软雅黑" panose="020B0503020204020204" charset="-122"/>
                <a:cs typeface="微软雅黑" panose="020B0503020204020204" charset="-122"/>
                <a:sym typeface="+mn-ea"/>
              </a:rPr>
              <a:t>D.这个电能表的额定功率为2 200 W</a:t>
            </a:r>
          </a:p>
        </p:txBody>
      </p:sp>
      <p:grpSp>
        <p:nvGrpSpPr>
          <p:cNvPr id="3" name="组合 2"/>
          <p:cNvGrpSpPr/>
          <p:nvPr/>
        </p:nvGrpSpPr>
        <p:grpSpPr>
          <a:xfrm>
            <a:off x="1367155" y="4911090"/>
            <a:ext cx="9372674" cy="1846580"/>
            <a:chOff x="2462" y="3134"/>
            <a:chExt cx="13227" cy="2908"/>
          </a:xfrm>
        </p:grpSpPr>
        <p:grpSp>
          <p:nvGrpSpPr>
            <p:cNvPr id="5" name="组合 4"/>
            <p:cNvGrpSpPr/>
            <p:nvPr/>
          </p:nvGrpSpPr>
          <p:grpSpPr>
            <a:xfrm>
              <a:off x="2462" y="3134"/>
              <a:ext cx="13227" cy="2908"/>
              <a:chOff x="850" y="1349"/>
              <a:chExt cx="13227" cy="2908"/>
            </a:xfrm>
          </p:grpSpPr>
          <p:sp>
            <p:nvSpPr>
              <p:cNvPr id="9" name="TextBox 2"/>
              <p:cNvSpPr txBox="1"/>
              <p:nvPr/>
            </p:nvSpPr>
            <p:spPr>
              <a:xfrm>
                <a:off x="850" y="1349"/>
                <a:ext cx="13227" cy="2908"/>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1600" b="1" kern="0" dirty="0" smtClean="0">
                    <a:solidFill>
                      <a:srgbClr val="FF0000"/>
                    </a:solidFill>
                    <a:latin typeface="微软雅黑" panose="020B0503020204020204" charset="-122"/>
                    <a:ea typeface="微软雅黑" panose="020B0503020204020204" charset="-122"/>
                    <a:cs typeface="微软雅黑" panose="020B0503020204020204" charset="-122"/>
                  </a:rPr>
                  <a:t>【解析】 </a:t>
                </a:r>
                <a:r>
                  <a:rPr lang="zh-CN" altLang="en-US" sz="1600" b="1" i="1"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600" b="1"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600" kern="0" dirty="0" smtClean="0">
                    <a:solidFill>
                      <a:srgbClr val="000000"/>
                    </a:solidFill>
                    <a:latin typeface="微软雅黑" panose="020B0503020204020204" charset="-122"/>
                    <a:ea typeface="微软雅黑" panose="020B0503020204020204" charset="-122"/>
                    <a:cs typeface="微软雅黑" panose="020B0503020204020204" charset="-122"/>
                  </a:rPr>
                  <a:t>电能表前后两次的示数之差就是,这段时间内消耗的电能是8 633.5 kW·h-8 543.2 kW·h=90.3 kW·h,故A错误;    电能表是测量消耗电能的仪表,故B错误;电路中每消耗1 kW·h的电能,电能表的圆盘转过3 600 r,所以,若只让一个标有“220 V　1 000 W”的电热水器正常工作10 min,消耗电能是</a:t>
                </a:r>
                <a:r>
                  <a:rPr lang="zh-CN" altLang="en-US" sz="1600" i="1" kern="0" dirty="0" smtClean="0">
                    <a:solidFill>
                      <a:srgbClr val="000000"/>
                    </a:solidFill>
                    <a:latin typeface="微软雅黑" panose="020B0503020204020204" charset="-122"/>
                    <a:ea typeface="微软雅黑" panose="020B0503020204020204" charset="-122"/>
                    <a:cs typeface="微软雅黑" panose="020B0503020204020204" charset="-122"/>
                  </a:rPr>
                  <a:t>W</a:t>
                </a:r>
                <a:r>
                  <a:rPr lang="zh-CN" altLang="en-US" sz="16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1600" i="1" kern="0" dirty="0" smtClean="0">
                    <a:solidFill>
                      <a:srgbClr val="000000"/>
                    </a:solidFill>
                    <a:latin typeface="微软雅黑" panose="020B0503020204020204" charset="-122"/>
                    <a:ea typeface="微软雅黑" panose="020B0503020204020204" charset="-122"/>
                    <a:cs typeface="微软雅黑" panose="020B0503020204020204" charset="-122"/>
                  </a:rPr>
                  <a:t>Pt</a:t>
                </a:r>
                <a:r>
                  <a:rPr lang="zh-CN" altLang="en-US" sz="1600" kern="0" dirty="0" smtClean="0">
                    <a:solidFill>
                      <a:srgbClr val="000000"/>
                    </a:solidFill>
                    <a:latin typeface="微软雅黑" panose="020B0503020204020204" charset="-122"/>
                    <a:ea typeface="微软雅黑" panose="020B0503020204020204" charset="-122"/>
                    <a:cs typeface="微软雅黑" panose="020B0503020204020204" charset="-122"/>
                  </a:rPr>
                  <a:t>=1 kW×</a:t>
                </a:r>
                <a:r>
                  <a:rPr lang="zh-CN" altLang="en-US" sz="1600" kern="0" spc="-728"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600" kern="0" dirty="0" smtClean="0">
                    <a:solidFill>
                      <a:srgbClr val="000000"/>
                    </a:solidFill>
                    <a:latin typeface="微软雅黑" panose="020B0503020204020204" charset="-122"/>
                    <a:ea typeface="微软雅黑" panose="020B0503020204020204" charset="-122"/>
                    <a:cs typeface="微软雅黑" panose="020B0503020204020204" charset="-122"/>
                  </a:rPr>
                  <a:t> h=</a:t>
                </a:r>
                <a:r>
                  <a:rPr lang="zh-CN" altLang="en-US" sz="1600" kern="0" spc="-728"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600" kern="0" dirty="0" smtClean="0">
                    <a:solidFill>
                      <a:srgbClr val="000000"/>
                    </a:solidFill>
                    <a:latin typeface="微软雅黑" panose="020B0503020204020204" charset="-122"/>
                    <a:ea typeface="微软雅黑" panose="020B0503020204020204" charset="-122"/>
                    <a:cs typeface="微软雅黑" panose="020B0503020204020204" charset="-122"/>
                  </a:rPr>
                  <a:t> kW·h,圆盘转过</a:t>
                </a:r>
                <a:r>
                  <a:rPr lang="zh-CN" altLang="en-US" sz="1600" i="1" kern="0" dirty="0" smtClean="0">
                    <a:solidFill>
                      <a:srgbClr val="000000"/>
                    </a:solidFill>
                    <a:latin typeface="微软雅黑" panose="020B0503020204020204" charset="-122"/>
                    <a:ea typeface="微软雅黑" panose="020B0503020204020204" charset="-122"/>
                    <a:cs typeface="微软雅黑" panose="020B0503020204020204" charset="-122"/>
                  </a:rPr>
                  <a:t>N</a:t>
                </a:r>
                <a:r>
                  <a:rPr lang="zh-CN" altLang="en-US" sz="16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1600" kern="0" spc="-728"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600" kern="0" dirty="0" smtClean="0">
                    <a:solidFill>
                      <a:srgbClr val="000000"/>
                    </a:solidFill>
                    <a:latin typeface="微软雅黑" panose="020B0503020204020204" charset="-122"/>
                    <a:ea typeface="微软雅黑" panose="020B0503020204020204" charset="-122"/>
                    <a:cs typeface="微软雅黑" panose="020B0503020204020204" charset="-122"/>
                  </a:rPr>
                  <a:t> kW·h×3 600 r/(kW·h)=600 r,故C正确;,电能表属于测量仪表,本身耗电极少,可忽略不计,所以电能表没有功率这个指标,当然也不存在额定功率,故D错误。</a:t>
                </a:r>
                <a:endParaRPr lang="zh-CN" altLang="en-US" sz="1600" dirty="0">
                  <a:latin typeface="微软雅黑" panose="020B0503020204020204" charset="-122"/>
                  <a:ea typeface="微软雅黑" panose="020B0503020204020204" charset="-122"/>
                  <a:cs typeface="微软雅黑" panose="020B0503020204020204" charset="-122"/>
                </a:endParaRPr>
              </a:p>
            </p:txBody>
          </p:sp>
          <p:graphicFrame>
            <p:nvGraphicFramePr>
              <p:cNvPr id="11" name="对象 10"/>
              <p:cNvGraphicFramePr>
                <a:graphicFrameLocks noChangeAspect="1"/>
              </p:cNvGraphicFramePr>
              <p:nvPr/>
            </p:nvGraphicFramePr>
            <p:xfrm>
              <a:off x="1588" y="2997"/>
              <a:ext cx="225" cy="630"/>
            </p:xfrm>
            <a:graphic>
              <a:graphicData uri="http://schemas.openxmlformats.org/presentationml/2006/ole">
                <mc:AlternateContent xmlns:mc="http://schemas.openxmlformats.org/markup-compatibility/2006">
                  <mc:Choice xmlns:v="urn:schemas-microsoft-com:vml" Requires="v">
                    <p:oleObj spid="_x0000_s1031" name="Equation" r:id="rId5" imgW="3657600" imgH="10668000" progId="Equation.DSMT4">
                      <p:embed/>
                    </p:oleObj>
                  </mc:Choice>
                  <mc:Fallback>
                    <p:oleObj name="Equation" r:id="rId5" imgW="3657600" imgH="10668000" progId="Equation.DSMT4">
                      <p:embed/>
                      <p:pic>
                        <p:nvPicPr>
                          <p:cNvPr id="0" name="图片 1024" descr="image7"/>
                          <p:cNvPicPr>
                            <a:picLocks noChangeAspect="1"/>
                          </p:cNvPicPr>
                          <p:nvPr/>
                        </p:nvPicPr>
                        <p:blipFill>
                          <a:blip r:embed="rId6"/>
                          <a:stretch>
                            <a:fillRect/>
                          </a:stretch>
                        </p:blipFill>
                        <p:spPr>
                          <a:xfrm>
                            <a:off x="1588" y="2997"/>
                            <a:ext cx="225" cy="630"/>
                          </a:xfrm>
                          <a:prstGeom prst="rect">
                            <a:avLst/>
                          </a:prstGeom>
                          <a:noFill/>
                          <a:ln w="9525">
                            <a:noFill/>
                          </a:ln>
                        </p:spPr>
                      </p:pic>
                    </p:oleObj>
                  </mc:Fallback>
                </mc:AlternateContent>
              </a:graphicData>
            </a:graphic>
          </p:graphicFrame>
          <p:graphicFrame>
            <p:nvGraphicFramePr>
              <p:cNvPr id="12" name="对象 11"/>
              <p:cNvGraphicFramePr>
                <a:graphicFrameLocks noChangeAspect="1"/>
              </p:cNvGraphicFramePr>
              <p:nvPr/>
            </p:nvGraphicFramePr>
            <p:xfrm>
              <a:off x="2159" y="2997"/>
              <a:ext cx="225" cy="630"/>
            </p:xfrm>
            <a:graphic>
              <a:graphicData uri="http://schemas.openxmlformats.org/presentationml/2006/ole">
                <mc:AlternateContent xmlns:mc="http://schemas.openxmlformats.org/markup-compatibility/2006">
                  <mc:Choice xmlns:v="urn:schemas-microsoft-com:vml" Requires="v">
                    <p:oleObj spid="_x0000_s1032" name="Equation" r:id="rId7" imgW="3657600" imgH="10668000" progId="Equation.DSMT4">
                      <p:embed/>
                    </p:oleObj>
                  </mc:Choice>
                  <mc:Fallback>
                    <p:oleObj name="Equation" r:id="rId7" imgW="3657600" imgH="10668000" progId="Equation.DSMT4">
                      <p:embed/>
                      <p:pic>
                        <p:nvPicPr>
                          <p:cNvPr id="0" name="图片 1026" descr="image8"/>
                          <p:cNvPicPr>
                            <a:picLocks noChangeAspect="1"/>
                          </p:cNvPicPr>
                          <p:nvPr/>
                        </p:nvPicPr>
                        <p:blipFill>
                          <a:blip r:embed="rId8"/>
                          <a:stretch>
                            <a:fillRect/>
                          </a:stretch>
                        </p:blipFill>
                        <p:spPr>
                          <a:xfrm>
                            <a:off x="2159" y="2997"/>
                            <a:ext cx="225" cy="630"/>
                          </a:xfrm>
                          <a:prstGeom prst="rect">
                            <a:avLst/>
                          </a:prstGeom>
                          <a:noFill/>
                          <a:ln w="9525">
                            <a:noFill/>
                          </a:ln>
                        </p:spPr>
                      </p:pic>
                    </p:oleObj>
                  </mc:Fallback>
                </mc:AlternateContent>
              </a:graphicData>
            </a:graphic>
          </p:graphicFrame>
        </p:grpSp>
        <p:graphicFrame>
          <p:nvGraphicFramePr>
            <p:cNvPr id="13" name="对象 12"/>
            <p:cNvGraphicFramePr>
              <a:graphicFrameLocks noChangeAspect="1"/>
            </p:cNvGraphicFramePr>
            <p:nvPr/>
          </p:nvGraphicFramePr>
          <p:xfrm>
            <a:off x="6345" y="4782"/>
            <a:ext cx="225" cy="630"/>
          </p:xfrm>
          <a:graphic>
            <a:graphicData uri="http://schemas.openxmlformats.org/presentationml/2006/ole">
              <mc:AlternateContent xmlns:mc="http://schemas.openxmlformats.org/markup-compatibility/2006">
                <mc:Choice xmlns:v="urn:schemas-microsoft-com:vml" Requires="v">
                  <p:oleObj spid="_x0000_s1033" name="Equation" r:id="rId9" imgW="3657600" imgH="10668000" progId="Equation.DSMT4">
                    <p:embed/>
                  </p:oleObj>
                </mc:Choice>
                <mc:Fallback>
                  <p:oleObj name="Equation" r:id="rId9" imgW="3657600" imgH="10668000" progId="Equation.DSMT4">
                    <p:embed/>
                    <p:pic>
                      <p:nvPicPr>
                        <p:cNvPr id="0" name="图片 1026" descr="image8"/>
                        <p:cNvPicPr>
                          <a:picLocks noChangeAspect="1"/>
                        </p:cNvPicPr>
                        <p:nvPr/>
                      </p:nvPicPr>
                      <p:blipFill>
                        <a:blip r:embed="rId8"/>
                        <a:stretch>
                          <a:fillRect/>
                        </a:stretch>
                      </p:blipFill>
                      <p:spPr>
                        <a:xfrm>
                          <a:off x="6345" y="4782"/>
                          <a:ext cx="225" cy="630"/>
                        </a:xfrm>
                        <a:prstGeom prst="rect">
                          <a:avLst/>
                        </a:prstGeom>
                        <a:noFill/>
                        <a:ln w="9525">
                          <a:noFill/>
                        </a:ln>
                      </p:spPr>
                    </p:pic>
                  </p:oleObj>
                </mc:Fallback>
              </mc:AlternateContent>
            </a:graphicData>
          </a:graphic>
        </p:graphicFrame>
      </p:grpSp>
      <p:sp>
        <p:nvSpPr>
          <p:cNvPr id="15" name="文本框 14"/>
          <p:cNvSpPr txBox="1"/>
          <p:nvPr/>
        </p:nvSpPr>
        <p:spPr>
          <a:xfrm>
            <a:off x="1226185" y="4603115"/>
            <a:ext cx="1630045" cy="368300"/>
          </a:xfrm>
          <a:prstGeom prst="rect">
            <a:avLst/>
          </a:prstGeom>
          <a:noFill/>
        </p:spPr>
        <p:txBody>
          <a:bodyPr wrap="square" rtlCol="0">
            <a:spAutoFit/>
          </a:bodyPr>
          <a:lstStyle/>
          <a:p>
            <a:r>
              <a:rPr lang="zh-CN" altLang="en-US" b="1">
                <a:solidFill>
                  <a:srgbClr val="FF0000"/>
                </a:solidFill>
                <a:latin typeface="微软雅黑" panose="020B0503020204020204" charset="-122"/>
                <a:ea typeface="微软雅黑" panose="020B0503020204020204" charset="-122"/>
                <a:cs typeface="微软雅黑" panose="020B0503020204020204" charset="-122"/>
              </a:rPr>
              <a:t>【答案】</a:t>
            </a:r>
            <a:r>
              <a:rPr lang="en-US" altLang="zh-CN">
                <a:solidFill>
                  <a:schemeClr val="tx1"/>
                </a:solidFill>
                <a:latin typeface="微软雅黑" panose="020B0503020204020204" charset="-122"/>
                <a:ea typeface="微软雅黑" panose="020B0503020204020204" charset="-122"/>
                <a:cs typeface="微软雅黑" panose="020B0503020204020204" charset="-122"/>
              </a:rPr>
              <a: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 grpId="0"/>
      <p:bldP spid="2" grpId="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992757" y="768441"/>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p>
        </p:txBody>
      </p:sp>
      <p:sp>
        <p:nvSpPr>
          <p:cNvPr id="4" name="文本框 3"/>
          <p:cNvSpPr txBox="1"/>
          <p:nvPr/>
        </p:nvSpPr>
        <p:spPr>
          <a:xfrm>
            <a:off x="3930015" y="146050"/>
            <a:ext cx="4500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1—</a:t>
            </a:r>
            <a:r>
              <a:rPr lang="zh-CN" altLang="en-US" sz="4000">
                <a:latin typeface="华康魏碑W7" panose="03000709000000000000" charset="-122"/>
                <a:ea typeface="华康魏碑W7" panose="03000709000000000000" charset="-122"/>
                <a:cs typeface="华康魏碑W7" panose="03000709000000000000" charset="-122"/>
                <a:sym typeface="+mn-ea"/>
              </a:rPr>
              <a:t>电能与电功</a:t>
            </a:r>
            <a:endParaRPr lang="zh-CN" altLang="en-US" sz="4000">
              <a:latin typeface="华康魏碑W7" panose="03000709000000000000" charset="-122"/>
              <a:ea typeface="华康魏碑W7" panose="03000709000000000000" charset="-122"/>
              <a:cs typeface="华康魏碑W7" panose="03000709000000000000" charset="-122"/>
            </a:endParaRPr>
          </a:p>
        </p:txBody>
      </p:sp>
      <p:grpSp>
        <p:nvGrpSpPr>
          <p:cNvPr id="9" name="组合 8"/>
          <p:cNvGrpSpPr/>
          <p:nvPr/>
        </p:nvGrpSpPr>
        <p:grpSpPr>
          <a:xfrm>
            <a:off x="1628140" y="1436370"/>
            <a:ext cx="9105265" cy="2804795"/>
            <a:chOff x="2564" y="2262"/>
            <a:chExt cx="14339" cy="4417"/>
          </a:xfrm>
        </p:grpSpPr>
        <p:sp>
          <p:nvSpPr>
            <p:cNvPr id="100" name="文本框 99"/>
            <p:cNvSpPr txBox="1"/>
            <p:nvPr/>
          </p:nvSpPr>
          <p:spPr>
            <a:xfrm>
              <a:off x="2564" y="2262"/>
              <a:ext cx="14175" cy="1113"/>
            </a:xfrm>
            <a:prstGeom prst="rect">
              <a:avLst/>
            </a:prstGeom>
            <a:noFill/>
            <a:ln w="9525">
              <a:noFill/>
            </a:ln>
          </p:spPr>
          <p:txBody>
            <a:bodyPr wrap="square">
              <a:spAutoFit/>
            </a:bodyPr>
            <a:lstStyle/>
            <a:p>
              <a:pPr indent="0"/>
              <a:r>
                <a:rPr lang="zh-CN" sz="2000" b="1">
                  <a:solidFill>
                    <a:srgbClr val="FF0000"/>
                  </a:solidFill>
                  <a:latin typeface="微软雅黑" panose="020B0503020204020204" charset="-122"/>
                  <a:ea typeface="微软雅黑" panose="020B0503020204020204" charset="-122"/>
                  <a:cs typeface="微软雅黑" panose="020B0503020204020204" charset="-122"/>
                </a:rPr>
                <a:t>【2019海南】</a:t>
              </a:r>
              <a:r>
                <a:rPr lang="zh-CN" sz="2000" b="0">
                  <a:solidFill>
                    <a:srgbClr val="000000"/>
                  </a:solidFill>
                  <a:latin typeface="微软雅黑" panose="020B0503020204020204" charset="-122"/>
                  <a:ea typeface="微软雅黑" panose="020B0503020204020204" charset="-122"/>
                  <a:cs typeface="微软雅黑" panose="020B0503020204020204" charset="-122"/>
                </a:rPr>
                <a:t>小明根据如图甲所示的电路组装成调光灯，并进行测试。电源电压保持不变，小灯泡的额定电压是6V，小灯泡的</a:t>
              </a:r>
              <a:r>
                <a:rPr lang="en-US" sz="2000" b="0" i="1">
                  <a:solidFill>
                    <a:srgbClr val="000000"/>
                  </a:solidFill>
                  <a:latin typeface="微软雅黑" panose="020B0503020204020204" charset="-122"/>
                  <a:ea typeface="微软雅黑" panose="020B0503020204020204" charset="-122"/>
                  <a:cs typeface="微软雅黑" panose="020B0503020204020204" charset="-122"/>
                </a:rPr>
                <a:t>I</a:t>
              </a:r>
              <a:r>
                <a:rPr lang="en-US" sz="2000" b="0">
                  <a:solidFill>
                    <a:srgbClr val="000000"/>
                  </a:solidFill>
                  <a:latin typeface="微软雅黑" panose="020B0503020204020204" charset="-122"/>
                  <a:ea typeface="微软雅黑" panose="020B0503020204020204" charset="-122"/>
                  <a:cs typeface="微软雅黑" panose="020B0503020204020204" charset="-122"/>
                </a:rPr>
                <a:t>-</a:t>
              </a:r>
              <a:r>
                <a:rPr lang="en-US" sz="2000" b="0" i="1">
                  <a:solidFill>
                    <a:srgbClr val="000000"/>
                  </a:solidFill>
                  <a:latin typeface="微软雅黑" panose="020B0503020204020204" charset="-122"/>
                  <a:ea typeface="微软雅黑" panose="020B0503020204020204" charset="-122"/>
                  <a:cs typeface="微软雅黑" panose="020B0503020204020204" charset="-122"/>
                </a:rPr>
                <a:t>U </a:t>
              </a:r>
              <a:r>
                <a:rPr lang="zh-CN" sz="2000" b="0">
                  <a:solidFill>
                    <a:srgbClr val="000000"/>
                  </a:solidFill>
                  <a:latin typeface="微软雅黑" panose="020B0503020204020204" charset="-122"/>
                  <a:ea typeface="微软雅黑" panose="020B0503020204020204" charset="-122"/>
                  <a:cs typeface="微软雅黑" panose="020B0503020204020204" charset="-122"/>
                </a:rPr>
                <a:t>图像如图乙所示。求：</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2" name="图片 87" descr=" "/>
            <p:cNvPicPr>
              <a:picLocks noChangeAspect="1"/>
            </p:cNvPicPr>
            <p:nvPr/>
          </p:nvPicPr>
          <p:blipFill>
            <a:blip r:embed="rId4"/>
            <a:stretch>
              <a:fillRect/>
            </a:stretch>
          </p:blipFill>
          <p:spPr>
            <a:xfrm>
              <a:off x="10083" y="3893"/>
              <a:ext cx="6820" cy="2786"/>
            </a:xfrm>
            <a:prstGeom prst="rect">
              <a:avLst/>
            </a:prstGeom>
            <a:noFill/>
            <a:ln w="9525">
              <a:noFill/>
            </a:ln>
          </p:spPr>
        </p:pic>
        <p:sp>
          <p:nvSpPr>
            <p:cNvPr id="3" name="文本框 2"/>
            <p:cNvSpPr txBox="1"/>
            <p:nvPr/>
          </p:nvSpPr>
          <p:spPr>
            <a:xfrm>
              <a:off x="2564" y="4306"/>
              <a:ext cx="7408" cy="1113"/>
            </a:xfrm>
            <a:prstGeom prst="rect">
              <a:avLst/>
            </a:prstGeom>
            <a:noFill/>
            <a:ln w="9525">
              <a:noFill/>
            </a:ln>
          </p:spPr>
          <p:txBody>
            <a:bodyPr wrap="square">
              <a:spAutoFit/>
            </a:bodyPr>
            <a:lstStyle/>
            <a:p>
              <a:pPr indent="0"/>
              <a:r>
                <a:rPr lang="zh-CN" sz="2000" b="0">
                  <a:solidFill>
                    <a:srgbClr val="000000"/>
                  </a:solidFill>
                  <a:cs typeface="华文仿宋" charset="0"/>
                </a:rPr>
                <a:t>（1）小灯泡正常发光时的电阻。</a:t>
              </a:r>
            </a:p>
            <a:p>
              <a:pPr indent="0"/>
              <a:r>
                <a:rPr lang="zh-CN" sz="2000" b="0">
                  <a:solidFill>
                    <a:srgbClr val="000000"/>
                  </a:solidFill>
                  <a:cs typeface="华文仿宋" charset="0"/>
                </a:rPr>
                <a:t>（2）小灯泡正常发光10min消耗的电能。</a:t>
              </a:r>
              <a:endParaRPr lang="zh-CN" altLang="en-US" sz="2000"/>
            </a:p>
          </p:txBody>
        </p:sp>
      </p:grpSp>
      <p:grpSp>
        <p:nvGrpSpPr>
          <p:cNvPr id="8" name="组合 7"/>
          <p:cNvGrpSpPr/>
          <p:nvPr/>
        </p:nvGrpSpPr>
        <p:grpSpPr>
          <a:xfrm>
            <a:off x="1680210" y="4671695"/>
            <a:ext cx="8357870" cy="1478280"/>
            <a:chOff x="2646" y="7357"/>
            <a:chExt cx="13162" cy="2328"/>
          </a:xfrm>
        </p:grpSpPr>
        <p:sp>
          <p:nvSpPr>
            <p:cNvPr id="6" name="文本框 5"/>
            <p:cNvSpPr txBox="1"/>
            <p:nvPr/>
          </p:nvSpPr>
          <p:spPr>
            <a:xfrm>
              <a:off x="2646" y="7357"/>
              <a:ext cx="13162" cy="1113"/>
            </a:xfrm>
            <a:prstGeom prst="rect">
              <a:avLst/>
            </a:prstGeom>
            <a:noFill/>
            <a:ln w="9525">
              <a:noFill/>
            </a:ln>
          </p:spPr>
          <p:txBody>
            <a:bodyPr wrap="square">
              <a:spAutoFit/>
            </a:bodyPr>
            <a:lstStyle/>
            <a:p>
              <a:pPr indent="0"/>
              <a:r>
                <a:rPr lang="zh-CN" sz="2000" b="1">
                  <a:solidFill>
                    <a:srgbClr val="FF0000"/>
                  </a:solidFill>
                  <a:latin typeface="微软雅黑" panose="020B0503020204020204" charset="-122"/>
                  <a:ea typeface="微软雅黑" panose="020B0503020204020204" charset="-122"/>
                  <a:cs typeface="微软雅黑" panose="020B0503020204020204" charset="-122"/>
                </a:rPr>
                <a:t>【解答】</a:t>
              </a:r>
              <a:r>
                <a:rPr lang="zh-CN" sz="2000" b="0">
                  <a:solidFill>
                    <a:srgbClr val="000000"/>
                  </a:solidFill>
                  <a:latin typeface="微软雅黑" panose="020B0503020204020204" charset="-122"/>
                  <a:ea typeface="微软雅黑" panose="020B0503020204020204" charset="-122"/>
                  <a:cs typeface="微软雅黑" panose="020B0503020204020204" charset="-122"/>
                </a:rPr>
                <a:t>由图乙可知，小灯泡正常发光时的电流</a:t>
              </a:r>
              <a:r>
                <a:rPr lang="en-US" sz="2000" b="0" i="1">
                  <a:solidFill>
                    <a:srgbClr val="000000"/>
                  </a:solidFill>
                  <a:latin typeface="微软雅黑" panose="020B0503020204020204" charset="-122"/>
                  <a:ea typeface="微软雅黑" panose="020B0503020204020204" charset="-122"/>
                  <a:cs typeface="微软雅黑" panose="020B0503020204020204" charset="-122"/>
                </a:rPr>
                <a:t>I</a:t>
              </a:r>
              <a:r>
                <a:rPr lang="zh-CN" sz="2000" b="0" baseline="-25000">
                  <a:solidFill>
                    <a:srgbClr val="000000"/>
                  </a:solidFill>
                  <a:latin typeface="微软雅黑" panose="020B0503020204020204" charset="-122"/>
                  <a:ea typeface="微软雅黑" panose="020B0503020204020204" charset="-122"/>
                  <a:cs typeface="微软雅黑" panose="020B0503020204020204" charset="-122"/>
                </a:rPr>
                <a:t>额</a:t>
              </a:r>
              <a:r>
                <a:rPr lang="zh-CN" sz="2000" b="0">
                  <a:solidFill>
                    <a:srgbClr val="000000"/>
                  </a:solidFill>
                  <a:latin typeface="微软雅黑" panose="020B0503020204020204" charset="-122"/>
                  <a:ea typeface="微软雅黑" panose="020B0503020204020204" charset="-122"/>
                  <a:cs typeface="微软雅黑" panose="020B0503020204020204" charset="-122"/>
                </a:rPr>
                <a:t>=1A，额定电压</a:t>
              </a:r>
              <a:r>
                <a:rPr lang="en-US" sz="2000" b="0" i="1">
                  <a:solidFill>
                    <a:srgbClr val="000000"/>
                  </a:solidFill>
                  <a:latin typeface="微软雅黑" panose="020B0503020204020204" charset="-122"/>
                  <a:ea typeface="微软雅黑" panose="020B0503020204020204" charset="-122"/>
                  <a:cs typeface="微软雅黑" panose="020B0503020204020204" charset="-122"/>
                </a:rPr>
                <a:t>U</a:t>
              </a:r>
              <a:r>
                <a:rPr lang="zh-CN" sz="2000" b="0" baseline="-25000">
                  <a:solidFill>
                    <a:srgbClr val="000000"/>
                  </a:solidFill>
                  <a:latin typeface="微软雅黑" panose="020B0503020204020204" charset="-122"/>
                  <a:ea typeface="微软雅黑" panose="020B0503020204020204" charset="-122"/>
                  <a:cs typeface="微软雅黑" panose="020B0503020204020204" charset="-122"/>
                </a:rPr>
                <a:t>额</a:t>
              </a:r>
              <a:r>
                <a:rPr lang="zh-CN" sz="2000" b="0">
                  <a:solidFill>
                    <a:srgbClr val="000000"/>
                  </a:solidFill>
                  <a:latin typeface="微软雅黑" panose="020B0503020204020204" charset="-122"/>
                  <a:ea typeface="微软雅黑" panose="020B0503020204020204" charset="-122"/>
                  <a:cs typeface="微软雅黑" panose="020B0503020204020204" charset="-122"/>
                </a:rPr>
                <a:t>=6V，小灯泡正常发光时的电阻R=                =6Ω；</a:t>
              </a:r>
            </a:p>
          </p:txBody>
        </p:sp>
        <p:graphicFrame>
          <p:nvGraphicFramePr>
            <p:cNvPr id="5" name="对象 88" descr=" "/>
            <p:cNvGraphicFramePr>
              <a:graphicFrameLocks noChangeAspect="1"/>
            </p:cNvGraphicFramePr>
            <p:nvPr/>
          </p:nvGraphicFramePr>
          <p:xfrm>
            <a:off x="9310" y="7817"/>
            <a:ext cx="1307" cy="960"/>
          </p:xfrm>
          <a:graphic>
            <a:graphicData uri="http://schemas.openxmlformats.org/presentationml/2006/ole">
              <mc:AlternateContent xmlns:mc="http://schemas.openxmlformats.org/markup-compatibility/2006">
                <mc:Choice xmlns:v="urn:schemas-microsoft-com:vml" Requires="v">
                  <p:oleObj spid="_x0000_s3079" r:id="rId5" imgW="622300" imgH="457200" progId="Equation.DSMT4">
                    <p:embed/>
                  </p:oleObj>
                </mc:Choice>
                <mc:Fallback>
                  <p:oleObj r:id="rId5" imgW="622300" imgH="457200" progId="Equation.DSMT4">
                    <p:embed/>
                    <p:pic>
                      <p:nvPicPr>
                        <p:cNvPr id="0" name="图片 3075"/>
                        <p:cNvPicPr/>
                        <p:nvPr/>
                      </p:nvPicPr>
                      <p:blipFill>
                        <a:blip r:embed="rId6"/>
                        <a:stretch>
                          <a:fillRect/>
                        </a:stretch>
                      </p:blipFill>
                      <p:spPr>
                        <a:xfrm>
                          <a:off x="9310" y="7817"/>
                          <a:ext cx="1307" cy="960"/>
                        </a:xfrm>
                        <a:prstGeom prst="rect">
                          <a:avLst/>
                        </a:prstGeom>
                        <a:noFill/>
                        <a:ln w="38100">
                          <a:noFill/>
                          <a:miter/>
                        </a:ln>
                      </p:spPr>
                    </p:pic>
                  </p:oleObj>
                </mc:Fallback>
              </mc:AlternateContent>
            </a:graphicData>
          </a:graphic>
        </p:graphicFrame>
        <p:sp>
          <p:nvSpPr>
            <p:cNvPr id="7" name="文本框 6"/>
            <p:cNvSpPr txBox="1"/>
            <p:nvPr/>
          </p:nvSpPr>
          <p:spPr>
            <a:xfrm>
              <a:off x="2862" y="9057"/>
              <a:ext cx="12117" cy="628"/>
            </a:xfrm>
            <a:prstGeom prst="rect">
              <a:avLst/>
            </a:prstGeom>
            <a:noFill/>
            <a:ln w="9525">
              <a:noFill/>
            </a:ln>
          </p:spPr>
          <p:txBody>
            <a:bodyPr wrap="square">
              <a:spAutoFit/>
            </a:bodyPr>
            <a:lstStyle/>
            <a:p>
              <a:pPr indent="0"/>
              <a:r>
                <a:rPr lang="zh-CN" sz="2000" b="0">
                  <a:solidFill>
                    <a:srgbClr val="000000"/>
                  </a:solidFill>
                  <a:latin typeface="微软雅黑" panose="020B0503020204020204" charset="-122"/>
                  <a:ea typeface="微软雅黑" panose="020B0503020204020204" charset="-122"/>
                  <a:cs typeface="微软雅黑" panose="020B0503020204020204" charset="-122"/>
                </a:rPr>
                <a:t>（2）小灯泡正常发光消耗的电</a:t>
              </a:r>
              <a:r>
                <a:rPr lang="en-US" sz="2000" b="0" i="1">
                  <a:solidFill>
                    <a:srgbClr val="000000"/>
                  </a:solidFill>
                  <a:latin typeface="微软雅黑" panose="020B0503020204020204" charset="-122"/>
                  <a:ea typeface="微软雅黑" panose="020B0503020204020204" charset="-122"/>
                  <a:cs typeface="微软雅黑" panose="020B0503020204020204" charset="-122"/>
                </a:rPr>
                <a:t>W</a:t>
              </a:r>
              <a:r>
                <a:rPr lang="en-US" sz="2000" b="0">
                  <a:solidFill>
                    <a:srgbClr val="000000"/>
                  </a:solidFill>
                  <a:latin typeface="微软雅黑" panose="020B0503020204020204" charset="-122"/>
                  <a:ea typeface="微软雅黑" panose="020B0503020204020204" charset="-122"/>
                  <a:cs typeface="微软雅黑" panose="020B0503020204020204" charset="-122"/>
                </a:rPr>
                <a:t>=</a:t>
              </a:r>
              <a:r>
                <a:rPr lang="en-US" sz="2000" b="0" i="1">
                  <a:solidFill>
                    <a:srgbClr val="000000"/>
                  </a:solidFill>
                  <a:latin typeface="微软雅黑" panose="020B0503020204020204" charset="-122"/>
                  <a:ea typeface="微软雅黑" panose="020B0503020204020204" charset="-122"/>
                  <a:cs typeface="微软雅黑" panose="020B0503020204020204" charset="-122"/>
                </a:rPr>
                <a:t>UIt=</a:t>
              </a:r>
              <a:r>
                <a:rPr lang="zh-CN" sz="2000" b="0">
                  <a:solidFill>
                    <a:srgbClr val="000000"/>
                  </a:solidFill>
                  <a:latin typeface="微软雅黑" panose="020B0503020204020204" charset="-122"/>
                  <a:ea typeface="微软雅黑" panose="020B0503020204020204" charset="-122"/>
                  <a:cs typeface="微软雅黑" panose="020B0503020204020204" charset="-122"/>
                </a:rPr>
                <a:t>6V×1A×10×60s=3600J；</a:t>
              </a:r>
              <a:endParaRPr lang="zh-CN" altLang="en-US" sz="2000">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51985" y="233680"/>
            <a:ext cx="5008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2—</a:t>
            </a:r>
            <a:r>
              <a:rPr lang="zh-CN" altLang="en-US" sz="4000">
                <a:latin typeface="华康魏碑W7" panose="03000709000000000000" charset="-122"/>
                <a:ea typeface="华康魏碑W7" panose="03000709000000000000" charset="-122"/>
                <a:cs typeface="华康魏碑W7" panose="03000709000000000000" charset="-122"/>
                <a:sym typeface="+mn-ea"/>
              </a:rPr>
              <a:t>电功率及计算</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10" name="文本框 9"/>
          <p:cNvSpPr txBox="1"/>
          <p:nvPr/>
        </p:nvSpPr>
        <p:spPr>
          <a:xfrm>
            <a:off x="980692" y="748756"/>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考点详情</a:t>
            </a:r>
          </a:p>
        </p:txBody>
      </p:sp>
      <p:pic>
        <p:nvPicPr>
          <p:cNvPr id="4" name="图片 3"/>
          <p:cNvPicPr>
            <a:picLocks noChangeAspect="1"/>
          </p:cNvPicPr>
          <p:nvPr/>
        </p:nvPicPr>
        <p:blipFill>
          <a:blip r:embed="rId2"/>
          <a:stretch>
            <a:fillRect/>
          </a:stretch>
        </p:blipFill>
        <p:spPr>
          <a:xfrm>
            <a:off x="2212975" y="1609090"/>
            <a:ext cx="7766050" cy="4006850"/>
          </a:xfrm>
          <a:prstGeom prst="rect">
            <a:avLst/>
          </a:prstGeom>
        </p:spPr>
      </p:pic>
      <p:pic>
        <p:nvPicPr>
          <p:cNvPr id="6" name="图片 5" descr="u=394821744,926081798&amp;fm=26&amp;gp=0[1]"/>
          <p:cNvPicPr>
            <a:picLocks noChangeAspect="1"/>
          </p:cNvPicPr>
          <p:nvPr/>
        </p:nvPicPr>
        <p:blipFill>
          <a:blip r:embed="rId3"/>
          <a:srcRect r="5125" b="9050"/>
          <a:stretch>
            <a:fillRect/>
          </a:stretch>
        </p:blipFill>
        <p:spPr>
          <a:xfrm>
            <a:off x="7585710" y="1920875"/>
            <a:ext cx="1183005" cy="113411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980692" y="748756"/>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endParaRPr lang="en-US" altLang="zh-CN" sz="2800" dirty="0">
              <a:solidFill>
                <a:srgbClr val="00B0F0"/>
              </a:solidFill>
              <a:latin typeface="华文新魏" panose="02010800040101010101" pitchFamily="2" charset="-122"/>
              <a:ea typeface="华文新魏" panose="02010800040101010101" pitchFamily="2" charset="-122"/>
            </a:endParaRPr>
          </a:p>
        </p:txBody>
      </p:sp>
      <p:sp>
        <p:nvSpPr>
          <p:cNvPr id="2" name="文本框 1"/>
          <p:cNvSpPr txBox="1"/>
          <p:nvPr/>
        </p:nvSpPr>
        <p:spPr>
          <a:xfrm>
            <a:off x="3591560" y="184150"/>
            <a:ext cx="5008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2—</a:t>
            </a:r>
            <a:r>
              <a:rPr lang="zh-CN" altLang="en-US" sz="4000">
                <a:latin typeface="华康魏碑W7" panose="03000709000000000000" charset="-122"/>
                <a:ea typeface="华康魏碑W7" panose="03000709000000000000" charset="-122"/>
                <a:cs typeface="华康魏碑W7" panose="03000709000000000000" charset="-122"/>
                <a:sym typeface="+mn-ea"/>
              </a:rPr>
              <a:t>电功率及计算</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3" name="文本框 2"/>
          <p:cNvSpPr txBox="1"/>
          <p:nvPr/>
        </p:nvSpPr>
        <p:spPr>
          <a:xfrm>
            <a:off x="980440" y="1270635"/>
            <a:ext cx="10631805" cy="1476375"/>
          </a:xfrm>
          <a:prstGeom prst="rect">
            <a:avLst/>
          </a:prstGeom>
          <a:noFill/>
        </p:spPr>
        <p:txBody>
          <a:bodyPr wrap="square" rtlCol="0" anchor="t">
            <a:spAutoFit/>
          </a:bodyPr>
          <a:lstStyle/>
          <a:p>
            <a:pPr marL="0" indent="0" eaLnBrk="0" latinLnBrk="1" hangingPunct="0">
              <a:lnSpc>
                <a:spcPct val="150000"/>
              </a:lnSpc>
              <a:spcBef>
                <a:spcPts val="0"/>
              </a:spcBef>
              <a:buNone/>
            </a:pP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sym typeface="+mn-ea"/>
              </a:rPr>
              <a:t>【2019湖南衡阳】</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如图所示,电源电压不变,</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R</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sym typeface="+mn-ea"/>
              </a:rPr>
              <a:t>1</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是定值电阻,闭合开关,将滑动变阻器</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R</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sym typeface="+mn-ea"/>
              </a:rPr>
              <a:t>2</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的滑片逐</a:t>
            </a:r>
            <a:r>
              <a:rPr sz="2000" dirty="0">
                <a:latin typeface="微软雅黑" panose="020B0503020204020204" charset="-122"/>
                <a:ea typeface="微软雅黑" panose="020B0503020204020204" charset="-122"/>
                <a:cs typeface="微软雅黑" panose="020B0503020204020204" charset="-122"/>
                <a:sym typeface="+mn-ea"/>
              </a:rPr>
              <a:t/>
            </a:r>
            <a:br>
              <a:rPr sz="2000" dirty="0">
                <a:latin typeface="微软雅黑" panose="020B0503020204020204" charset="-122"/>
                <a:ea typeface="微软雅黑" panose="020B0503020204020204" charset="-122"/>
                <a:cs typeface="微软雅黑" panose="020B0503020204020204" charset="-122"/>
                <a:sym typeface="+mn-ea"/>
              </a:rPr>
            </a:b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渐从</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a</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端滑到</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b</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端,电流表示数为</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I</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,电压表示数为</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U</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,电路消耗的总功率为</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P</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,下列能正确反映两个物理量之间关系的图像是</a:t>
            </a:r>
            <a:r>
              <a:rPr lang="zh-CN" altLang="en-US" sz="2000" kern="0" spc="302" dirty="0" smtClean="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sym typeface="+mn-ea"/>
              </a:rPr>
              <a:t>(　　)</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4" name="图片 3" descr="textimage5.jpeg"/>
          <p:cNvPicPr>
            <a:picLocks noChangeAspect="1"/>
          </p:cNvPicPr>
          <p:nvPr/>
        </p:nvPicPr>
        <p:blipFill>
          <a:blip r:embed="rId2"/>
          <a:stretch>
            <a:fillRect/>
          </a:stretch>
        </p:blipFill>
        <p:spPr>
          <a:xfrm>
            <a:off x="8291195" y="2549525"/>
            <a:ext cx="1673225" cy="1758950"/>
          </a:xfrm>
          <a:prstGeom prst="rect">
            <a:avLst/>
          </a:prstGeom>
        </p:spPr>
      </p:pic>
      <p:pic>
        <p:nvPicPr>
          <p:cNvPr id="5" name="图片 4" descr="textimage6.jpeg"/>
          <p:cNvPicPr>
            <a:picLocks noChangeAspect="1"/>
          </p:cNvPicPr>
          <p:nvPr/>
        </p:nvPicPr>
        <p:blipFill>
          <a:blip r:embed="rId3"/>
          <a:stretch>
            <a:fillRect/>
          </a:stretch>
        </p:blipFill>
        <p:spPr>
          <a:xfrm>
            <a:off x="1199807" y="2914655"/>
            <a:ext cx="6070773" cy="1421332"/>
          </a:xfrm>
          <a:prstGeom prst="rect">
            <a:avLst/>
          </a:prstGeom>
        </p:spPr>
      </p:pic>
      <p:sp>
        <p:nvSpPr>
          <p:cNvPr id="6" name="TextBox 2"/>
          <p:cNvSpPr txBox="1"/>
          <p:nvPr/>
        </p:nvSpPr>
        <p:spPr>
          <a:xfrm>
            <a:off x="1199515" y="4521200"/>
            <a:ext cx="9499600" cy="1661795"/>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b="1" kern="0" dirty="0" smtClean="0">
                <a:solidFill>
                  <a:srgbClr val="FF0000"/>
                </a:solidFill>
                <a:latin typeface="微软雅黑" panose="020B0503020204020204" charset="-122"/>
                <a:ea typeface="微软雅黑" panose="020B0503020204020204" charset="-122"/>
                <a:cs typeface="微软雅黑" panose="020B0503020204020204" charset="-122"/>
              </a:rPr>
              <a:t>【答案】</a:t>
            </a:r>
            <a:r>
              <a:rPr lang="zh-CN" altLang="en-US" b="1"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 AC　</a:t>
            </a:r>
          </a:p>
          <a:p>
            <a:pPr marL="0" indent="0" eaLnBrk="0" latinLnBrk="1" hangingPunct="0">
              <a:lnSpc>
                <a:spcPct val="150000"/>
              </a:lnSpc>
              <a:spcBef>
                <a:spcPts val="0"/>
              </a:spcBef>
              <a:buNone/>
            </a:pPr>
            <a:r>
              <a:rPr lang="zh-CN" altLang="en-US" b="1" kern="0" dirty="0" smtClean="0">
                <a:solidFill>
                  <a:srgbClr val="FF0000"/>
                </a:solidFill>
                <a:latin typeface="微软雅黑" panose="020B0503020204020204" charset="-122"/>
                <a:ea typeface="微软雅黑" panose="020B0503020204020204" charset="-122"/>
                <a:cs typeface="微软雅黑" panose="020B0503020204020204" charset="-122"/>
              </a:rPr>
              <a:t>【解析】</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由电路图知,</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R</a:t>
            </a:r>
            <a:r>
              <a:rPr lang="zh-CN" altLang="en-US" kern="0" baseline="-15000" dirty="0" smtClean="0">
                <a:solidFill>
                  <a:srgbClr val="000000"/>
                </a:solidFill>
                <a:latin typeface="微软雅黑" panose="020B0503020204020204" charset="-122"/>
                <a:ea typeface="微软雅黑" panose="020B0503020204020204" charset="-122"/>
                <a:cs typeface="微软雅黑" panose="020B0503020204020204" charset="-122"/>
              </a:rPr>
              <a:t>1</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R</a:t>
            </a:r>
            <a:r>
              <a:rPr lang="zh-CN" altLang="en-US" kern="0" baseline="-15000" dirty="0" smtClean="0">
                <a:solidFill>
                  <a:srgbClr val="000000"/>
                </a:solidFill>
                <a:latin typeface="微软雅黑" panose="020B0503020204020204" charset="-122"/>
                <a:ea typeface="微软雅黑" panose="020B0503020204020204" charset="-122"/>
                <a:cs typeface="微软雅黑" panose="020B0503020204020204" charset="-122"/>
              </a:rPr>
              <a:t>2</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串联,电流表测电路中电流,电压表测</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R</a:t>
            </a:r>
            <a:r>
              <a:rPr lang="zh-CN" altLang="en-US" kern="0" baseline="-15000" dirty="0" smtClean="0">
                <a:solidFill>
                  <a:srgbClr val="000000"/>
                </a:solidFill>
                <a:latin typeface="微软雅黑" panose="020B0503020204020204" charset="-122"/>
                <a:ea typeface="微软雅黑" panose="020B0503020204020204" charset="-122"/>
                <a:cs typeface="微软雅黑" panose="020B0503020204020204" charset="-122"/>
              </a:rPr>
              <a:t>2</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两端的电压,由串联电路的特点知道,</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U</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U</a:t>
            </a:r>
            <a:r>
              <a:rPr lang="zh-CN" altLang="en-US" kern="0" baseline="-15000" dirty="0" smtClean="0">
                <a:solidFill>
                  <a:srgbClr val="000000"/>
                </a:solidFill>
                <a:latin typeface="微软雅黑" panose="020B0503020204020204" charset="-122"/>
                <a:ea typeface="微软雅黑" panose="020B0503020204020204" charset="-122"/>
                <a:cs typeface="微软雅黑" panose="020B0503020204020204" charset="-122"/>
              </a:rPr>
              <a:t>电源</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IR</a:t>
            </a:r>
            <a:r>
              <a:rPr lang="zh-CN" altLang="en-US" kern="0" baseline="-15000" dirty="0" smtClean="0">
                <a:solidFill>
                  <a:srgbClr val="000000"/>
                </a:solidFill>
                <a:latin typeface="微软雅黑" panose="020B0503020204020204" charset="-122"/>
                <a:ea typeface="微软雅黑" panose="020B0503020204020204" charset="-122"/>
                <a:cs typeface="微软雅黑" panose="020B0503020204020204" charset="-122"/>
              </a:rPr>
              <a:t>1</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,即</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U</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与</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I</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的图像是一条倾斜的直线,故A符合题意,B不符合题意;由</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P</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UI </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知,电路消耗的总功率</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P</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与电路的电流</a:t>
            </a:r>
            <a:r>
              <a:rPr lang="zh-CN" altLang="en-US" i="1" kern="0" dirty="0" smtClean="0">
                <a:solidFill>
                  <a:srgbClr val="000000"/>
                </a:solidFill>
                <a:latin typeface="微软雅黑" panose="020B0503020204020204" charset="-122"/>
                <a:ea typeface="微软雅黑" panose="020B0503020204020204" charset="-122"/>
                <a:cs typeface="微软雅黑" panose="020B0503020204020204" charset="-122"/>
              </a:rPr>
              <a:t>I</a:t>
            </a:r>
            <a:r>
              <a:rPr lang="zh-CN" altLang="en-US" kern="0" dirty="0" smtClean="0">
                <a:solidFill>
                  <a:srgbClr val="000000"/>
                </a:solidFill>
                <a:latin typeface="微软雅黑" panose="020B0503020204020204" charset="-122"/>
                <a:ea typeface="微软雅黑" panose="020B0503020204020204" charset="-122"/>
                <a:cs typeface="微软雅黑" panose="020B0503020204020204" charset="-122"/>
              </a:rPr>
              <a:t>成正比,故C符合题意,D不符合题意。</a:t>
            </a:r>
            <a:endParaRPr lang="zh-CN" altLang="en-US"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980692" y="748756"/>
            <a:ext cx="2713560" cy="521970"/>
          </a:xfrm>
          <a:prstGeom prst="rect">
            <a:avLst/>
          </a:prstGeom>
          <a:noFill/>
        </p:spPr>
        <p:txBody>
          <a:bodyPr wrap="square" rtlCol="0">
            <a:spAutoFit/>
          </a:bodyPr>
          <a:lstStyle/>
          <a:p>
            <a:r>
              <a:rPr lang="zh-CN" altLang="en-US" sz="2800" dirty="0">
                <a:solidFill>
                  <a:srgbClr val="00B0F0"/>
                </a:solidFill>
                <a:latin typeface="华文新魏" panose="02010800040101010101" pitchFamily="2" charset="-122"/>
                <a:ea typeface="华文新魏" panose="02010800040101010101" pitchFamily="2" charset="-122"/>
              </a:rPr>
              <a:t>真题演练</a:t>
            </a:r>
            <a:endParaRPr lang="en-US" altLang="zh-CN" sz="2800" dirty="0">
              <a:solidFill>
                <a:srgbClr val="00B0F0"/>
              </a:solidFill>
              <a:latin typeface="华文新魏" panose="02010800040101010101" pitchFamily="2" charset="-122"/>
              <a:ea typeface="华文新魏" panose="02010800040101010101" pitchFamily="2" charset="-122"/>
            </a:endParaRPr>
          </a:p>
        </p:txBody>
      </p:sp>
      <p:sp>
        <p:nvSpPr>
          <p:cNvPr id="2" name="文本框 1"/>
          <p:cNvSpPr txBox="1"/>
          <p:nvPr/>
        </p:nvSpPr>
        <p:spPr>
          <a:xfrm>
            <a:off x="3591560" y="184150"/>
            <a:ext cx="5008880" cy="706755"/>
          </a:xfrm>
          <a:prstGeom prst="rect">
            <a:avLst/>
          </a:prstGeom>
          <a:noFill/>
        </p:spPr>
        <p:txBody>
          <a:bodyPr wrap="none" rtlCol="0" anchor="t">
            <a:spAutoFit/>
          </a:bodyPr>
          <a:lstStyle/>
          <a:p>
            <a:r>
              <a:rPr lang="zh-CN" altLang="en-US" sz="4000">
                <a:latin typeface="华康魏碑W7" panose="03000709000000000000" charset="-122"/>
                <a:ea typeface="华康魏碑W7" panose="03000709000000000000" charset="-122"/>
                <a:cs typeface="华康魏碑W7" panose="03000709000000000000" charset="-122"/>
                <a:sym typeface="+mn-ea"/>
              </a:rPr>
              <a:t>考点</a:t>
            </a:r>
            <a:r>
              <a:rPr lang="en-US" altLang="zh-CN" sz="4000">
                <a:latin typeface="华康魏碑W7" panose="03000709000000000000" charset="-122"/>
                <a:ea typeface="华康魏碑W7" panose="03000709000000000000" charset="-122"/>
                <a:cs typeface="华康魏碑W7" panose="03000709000000000000" charset="-122"/>
                <a:sym typeface="+mn-ea"/>
              </a:rPr>
              <a:t>2—</a:t>
            </a:r>
            <a:r>
              <a:rPr lang="zh-CN" altLang="en-US" sz="4000">
                <a:latin typeface="华康魏碑W7" panose="03000709000000000000" charset="-122"/>
                <a:ea typeface="华康魏碑W7" panose="03000709000000000000" charset="-122"/>
                <a:cs typeface="华康魏碑W7" panose="03000709000000000000" charset="-122"/>
                <a:sym typeface="+mn-ea"/>
              </a:rPr>
              <a:t>电功率及计算</a:t>
            </a:r>
            <a:endParaRPr lang="zh-CN" altLang="en-US" sz="4000">
              <a:latin typeface="华康魏碑W7" panose="03000709000000000000" charset="-122"/>
              <a:ea typeface="华康魏碑W7" panose="03000709000000000000" charset="-122"/>
              <a:cs typeface="华康魏碑W7" panose="03000709000000000000" charset="-122"/>
            </a:endParaRPr>
          </a:p>
        </p:txBody>
      </p:sp>
      <p:sp>
        <p:nvSpPr>
          <p:cNvPr id="3" name="TextBox 2"/>
          <p:cNvSpPr txBox="1"/>
          <p:nvPr/>
        </p:nvSpPr>
        <p:spPr>
          <a:xfrm>
            <a:off x="1187450" y="1424305"/>
            <a:ext cx="9649460" cy="1384935"/>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rPr>
              <a:t>【2019江西】</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如图所示,将规格相同的小灯泡按照甲、乙两种连接方式接入电压均为</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U</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且保持不变的电路中,通过分别调节滑动变阻器</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R</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和</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R</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2</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使所有灯泡均正常发光。则甲、乙两电路中的总电流之比</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I</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甲</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I</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乙</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,两电路的总功率之比</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P</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甲</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P</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乙</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u="sng" kern="0" dirty="0"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2000" dirty="0">
              <a:latin typeface="微软雅黑" panose="020B0503020204020204" charset="-122"/>
              <a:ea typeface="微软雅黑" panose="020B0503020204020204" charset="-122"/>
              <a:cs typeface="微软雅黑" panose="020B0503020204020204" charset="-122"/>
            </a:endParaRPr>
          </a:p>
        </p:txBody>
      </p:sp>
      <p:pic>
        <p:nvPicPr>
          <p:cNvPr id="4" name="图片 3" descr="textimage10.jpeg"/>
          <p:cNvPicPr>
            <a:picLocks noChangeAspect="1"/>
          </p:cNvPicPr>
          <p:nvPr/>
        </p:nvPicPr>
        <p:blipFill>
          <a:blip r:embed="rId2"/>
          <a:stretch>
            <a:fillRect/>
          </a:stretch>
        </p:blipFill>
        <p:spPr>
          <a:xfrm>
            <a:off x="5958205" y="3235960"/>
            <a:ext cx="4107180" cy="1363345"/>
          </a:xfrm>
          <a:prstGeom prst="rect">
            <a:avLst/>
          </a:prstGeom>
        </p:spPr>
      </p:pic>
      <p:sp>
        <p:nvSpPr>
          <p:cNvPr id="5" name="TextBox 2"/>
          <p:cNvSpPr txBox="1"/>
          <p:nvPr/>
        </p:nvSpPr>
        <p:spPr>
          <a:xfrm>
            <a:off x="1336040" y="3111500"/>
            <a:ext cx="4540885" cy="461645"/>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rPr>
              <a:t>【答案】</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　2∶1　2∶1</a:t>
            </a:r>
            <a:endParaRPr lang="zh-CN" altLang="en-US" sz="2000" dirty="0">
              <a:latin typeface="微软雅黑" panose="020B0503020204020204" charset="-122"/>
              <a:ea typeface="微软雅黑" panose="020B0503020204020204" charset="-122"/>
              <a:cs typeface="微软雅黑" panose="020B0503020204020204" charset="-122"/>
            </a:endParaRPr>
          </a:p>
        </p:txBody>
      </p:sp>
      <p:sp>
        <p:nvSpPr>
          <p:cNvPr id="6" name="TextBox 2"/>
          <p:cNvSpPr txBox="1"/>
          <p:nvPr/>
        </p:nvSpPr>
        <p:spPr>
          <a:xfrm>
            <a:off x="1115060" y="4744085"/>
            <a:ext cx="9216390" cy="1384935"/>
          </a:xfrm>
          <a:prstGeom prst="rect">
            <a:avLst/>
          </a:prstGeom>
          <a:noFill/>
        </p:spPr>
        <p:txBody>
          <a:bodyPr wrap="square" lIns="0" tIns="0" rIns="0" bIns="0" rtlCol="0">
            <a:spAutoFit/>
          </a:bodyPr>
          <a:lstStyle/>
          <a:p>
            <a:pPr marL="0" indent="0" eaLnBrk="0" latinLnBrk="1" hangingPunct="0">
              <a:lnSpc>
                <a:spcPct val="150000"/>
              </a:lnSpc>
              <a:spcBef>
                <a:spcPts val="0"/>
              </a:spcBef>
              <a:buNone/>
            </a:pPr>
            <a:r>
              <a:rPr lang="zh-CN" altLang="en-US" sz="1390" b="1" kern="0" dirty="0" smtClean="0">
                <a:solidFill>
                  <a:srgbClr val="FF0000"/>
                </a:solidFill>
                <a:latin typeface="微软雅黑" panose="020B0503020204020204" charset="-122"/>
                <a:ea typeface="微软雅黑" panose="020B0503020204020204" charset="-122"/>
                <a:cs typeface="微软雅黑" panose="020B0503020204020204" charset="-122"/>
              </a:rPr>
              <a:t>　</a:t>
            </a:r>
            <a:r>
              <a:rPr lang="zh-CN" altLang="en-US" sz="2000" b="1" kern="0" dirty="0" smtClean="0">
                <a:solidFill>
                  <a:srgbClr val="FF0000"/>
                </a:solidFill>
                <a:latin typeface="微软雅黑" panose="020B0503020204020204" charset="-122"/>
                <a:ea typeface="微软雅黑" panose="020B0503020204020204" charset="-122"/>
                <a:cs typeface="微软雅黑" panose="020B0503020204020204" charset="-122"/>
              </a:rPr>
              <a:t>【解析】</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小灯泡的规格相同,因此其额定电压及额定电流均相同,甲、乙两电路中小灯泡均正常发光,因此</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I</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甲</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I</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额</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I</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额</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=2</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I</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额</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I</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乙</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I</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额</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,故</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I</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甲</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I</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乙</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=2∶1。电源电压相等,根据</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P</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UI</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可知,两电路的总功率之比:</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P</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甲</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P</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乙</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U</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×2</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I</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额</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i="1" kern="0" dirty="0" smtClean="0">
                <a:solidFill>
                  <a:srgbClr val="000000"/>
                </a:solidFill>
                <a:latin typeface="微软雅黑" panose="020B0503020204020204" charset="-122"/>
                <a:ea typeface="微软雅黑" panose="020B0503020204020204" charset="-122"/>
                <a:cs typeface="微软雅黑" panose="020B0503020204020204" charset="-122"/>
              </a:rPr>
              <a:t>UI</a:t>
            </a:r>
            <a:r>
              <a:rPr lang="zh-CN" altLang="en-US" sz="2000" kern="0" baseline="-15000" dirty="0" smtClean="0">
                <a:solidFill>
                  <a:srgbClr val="000000"/>
                </a:solidFill>
                <a:latin typeface="微软雅黑" panose="020B0503020204020204" charset="-122"/>
                <a:ea typeface="微软雅黑" panose="020B0503020204020204" charset="-122"/>
                <a:cs typeface="微软雅黑" panose="020B0503020204020204" charset="-122"/>
              </a:rPr>
              <a:t>额</a:t>
            </a:r>
            <a:r>
              <a:rPr lang="zh-CN" altLang="en-US" sz="2000" kern="0" dirty="0" smtClean="0">
                <a:solidFill>
                  <a:srgbClr val="000000"/>
                </a:solidFill>
                <a:latin typeface="微软雅黑" panose="020B0503020204020204" charset="-122"/>
                <a:ea typeface="微软雅黑" panose="020B0503020204020204" charset="-122"/>
                <a:cs typeface="微软雅黑" panose="020B0503020204020204" charset="-122"/>
              </a:rPr>
              <a:t>)=2∶1。</a:t>
            </a:r>
            <a:endParaRPr lang="zh-CN" altLang="en-US" sz="20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TABLE_BEAUTIFY" val="smartTable{6a52776f-606e-40fc-8711-0e141851095c}"/>
</p:tagLst>
</file>

<file path=ppt/tags/tag64.xml><?xml version="1.0" encoding="utf-8"?>
<p:tagLst xmlns:a="http://schemas.openxmlformats.org/drawingml/2006/main" xmlns:r="http://schemas.openxmlformats.org/officeDocument/2006/relationships" xmlns:p="http://schemas.openxmlformats.org/presentationml/2006/main">
  <p:tag name="KSO_WM_UNIT_TABLE_BEAUTIFY" val="smartTable{9197d067-8582-451d-9910-e330bc51f1bc}"/>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3154</Words>
  <Application>Microsoft Office PowerPoint</Application>
  <PresentationFormat>自定义</PresentationFormat>
  <Paragraphs>174</Paragraphs>
  <Slides>28</Slides>
  <Notes>4</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2</vt:i4>
      </vt:variant>
      <vt:variant>
        <vt:lpstr>幻灯片标题</vt:lpstr>
      </vt:variant>
      <vt:variant>
        <vt:i4>28</vt:i4>
      </vt:variant>
    </vt:vector>
  </HeadingPairs>
  <TitlesOfParts>
    <vt:vector size="40" baseType="lpstr">
      <vt:lpstr>Arial</vt:lpstr>
      <vt:lpstr>宋体</vt:lpstr>
      <vt:lpstr>华康魏碑W7</vt:lpstr>
      <vt:lpstr>微软雅黑</vt:lpstr>
      <vt:lpstr>Wingdings</vt:lpstr>
      <vt:lpstr>Times New Roman</vt:lpstr>
      <vt:lpstr>华文新魏</vt:lpstr>
      <vt:lpstr>华文仿宋</vt:lpstr>
      <vt:lpstr>Calibri</vt:lpstr>
      <vt:lpstr>自定义设计方案</vt:lpstr>
      <vt:lpstr>Equation</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User</cp:lastModifiedBy>
  <cp:revision>1</cp:revision>
  <dcterms:created xsi:type="dcterms:W3CDTF">2020-02-04T14:33:00Z</dcterms:created>
  <dcterms:modified xsi:type="dcterms:W3CDTF">2020-07-04T02:05:54Z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