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5"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8" userDrawn="1">
          <p15:clr>
            <a:srgbClr val="A4A3A4"/>
          </p15:clr>
        </p15:guide>
        <p15:guide id="2" pos="383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6" d="100"/>
          <a:sy n="86" d="100"/>
        </p:scale>
        <p:origin x="562" y="72"/>
      </p:cViewPr>
      <p:guideLst>
        <p:guide orient="horz" pos="2118"/>
        <p:guide pos="383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905114" y="5773420"/>
            <a:ext cx="636061" cy="514985"/>
            <a:chOff x="3590"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90"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RJ</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descr="E:/LOGO/木牍中考logo/木牍中考logo效果图/木牍中考logo-5%蓝-11.png木牍中考logo-5%蓝-11"/>
          <p:cNvPicPr>
            <a:picLocks noChangeAspect="1"/>
          </p:cNvPicPr>
          <p:nvPr userDrawn="1"/>
        </p:nvPicPr>
        <p:blipFill>
          <a:blip r:embed="rId5"/>
          <a:srcRect r="25347" b="26975"/>
          <a:stretch>
            <a:fillRect/>
          </a:stretch>
        </p:blipFill>
        <p:spPr>
          <a:xfrm>
            <a:off x="8159750" y="2906395"/>
            <a:ext cx="4032250" cy="3945255"/>
          </a:xfrm>
          <a:prstGeom prst="rect">
            <a:avLst/>
          </a:prstGeom>
        </p:spPr>
      </p:pic>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6"/>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文本框 173"/>
          <p:cNvSpPr txBox="1"/>
          <p:nvPr userDrawn="1"/>
        </p:nvSpPr>
        <p:spPr>
          <a:xfrm>
            <a:off x="0" y="2076450"/>
            <a:ext cx="12192000" cy="2308324"/>
          </a:xfrm>
          <a:prstGeom prst="rect">
            <a:avLst/>
          </a:prstGeom>
          <a:noFill/>
          <a:effectLst/>
        </p:spPr>
        <p:txBody>
          <a:bodyPr wrap="square" rtlCol="0">
            <a:spAutoFit/>
            <a:scene3d>
              <a:camera prst="orthographicFront"/>
              <a:lightRig rig="threePt" dir="t"/>
            </a:scene3d>
            <a:sp3d contourW="12700"/>
          </a:bodyPr>
          <a:lstStyle/>
          <a:p>
            <a:pPr algn="ctr"/>
            <a:r>
              <a:rPr lang="en-US" sz="7200" b="1" dirty="0">
                <a:solidFill>
                  <a:schemeClr val="bg1"/>
                </a:solidFill>
                <a:latin typeface="微软雅黑" panose="020B0503020204020204" charset="-122"/>
                <a:ea typeface="微软雅黑" panose="020B0503020204020204" charset="-122"/>
                <a:cs typeface="微软雅黑" panose="020B0503020204020204" charset="-122"/>
                <a:sym typeface="+mn-ea"/>
              </a:rPr>
              <a:t>9.5  </a:t>
            </a:r>
            <a:r>
              <a:rPr lang="zh-CN" altLang="en-US" sz="7200" b="1" dirty="0">
                <a:solidFill>
                  <a:schemeClr val="bg1"/>
                </a:solidFill>
                <a:latin typeface="微软雅黑" panose="020B0503020204020204" charset="-122"/>
                <a:ea typeface="微软雅黑" panose="020B0503020204020204" charset="-122"/>
                <a:cs typeface="微软雅黑" panose="020B0503020204020204" charset="-122"/>
                <a:sym typeface="+mn-ea"/>
              </a:rPr>
              <a:t>流体压强与</a:t>
            </a:r>
          </a:p>
          <a:p>
            <a:pPr algn="ctr"/>
            <a:r>
              <a:rPr lang="zh-CN" altLang="en-US" sz="7200" b="1" dirty="0">
                <a:solidFill>
                  <a:schemeClr val="bg1"/>
                </a:solidFill>
                <a:latin typeface="微软雅黑" panose="020B0503020204020204" charset="-122"/>
                <a:ea typeface="微软雅黑" panose="020B0503020204020204" charset="-122"/>
                <a:cs typeface="微软雅黑" panose="020B0503020204020204" charset="-122"/>
                <a:sym typeface="+mn-ea"/>
              </a:rPr>
              <a:t>流速的关系</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9678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71955"/>
            <a:ext cx="10102215" cy="138366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更多的实验结果表明</a:t>
            </a:r>
            <a:r>
              <a:rPr lang="zh-CN" altLang="en-US" sz="2800"/>
              <a:t>：在气体和液体中，流速越大的位置，压强越小。</a:t>
            </a:r>
          </a:p>
        </p:txBody>
      </p:sp>
      <p:pic>
        <p:nvPicPr>
          <p:cNvPr id="10" name="图片 9"/>
          <p:cNvPicPr>
            <a:picLocks noChangeAspect="1"/>
          </p:cNvPicPr>
          <p:nvPr/>
        </p:nvPicPr>
        <p:blipFill>
          <a:blip r:embed="rId3"/>
          <a:srcRect l="11194" t="2763" r="12722" b="16621"/>
          <a:stretch>
            <a:fillRect/>
          </a:stretch>
        </p:blipFill>
        <p:spPr>
          <a:xfrm>
            <a:off x="899998" y="3055405"/>
            <a:ext cx="5049793" cy="3008243"/>
          </a:xfrm>
          <a:prstGeom prst="rect">
            <a:avLst/>
          </a:prstGeom>
        </p:spPr>
      </p:pic>
      <p:sp>
        <p:nvSpPr>
          <p:cNvPr id="11" name="文本框 10"/>
          <p:cNvSpPr txBox="1"/>
          <p:nvPr/>
        </p:nvSpPr>
        <p:spPr>
          <a:xfrm>
            <a:off x="827405" y="6158865"/>
            <a:ext cx="5195570" cy="460375"/>
          </a:xfrm>
          <a:prstGeom prst="rect">
            <a:avLst/>
          </a:prstGeom>
          <a:noFill/>
        </p:spPr>
        <p:txBody>
          <a:bodyPr wrap="square" rtlCol="0">
            <a:spAutoFit/>
          </a:bodyPr>
          <a:lstStyle/>
          <a:p>
            <a:r>
              <a:rPr lang="zh-CN" altLang="en-US" sz="2400"/>
              <a:t>向两小船中间冲水，小船向中间靠拢</a:t>
            </a:r>
          </a:p>
        </p:txBody>
      </p:sp>
      <p:sp>
        <p:nvSpPr>
          <p:cNvPr id="12" name="文本框 11"/>
          <p:cNvSpPr txBox="1"/>
          <p:nvPr/>
        </p:nvSpPr>
        <p:spPr>
          <a:xfrm>
            <a:off x="7691120" y="5946140"/>
            <a:ext cx="2763520" cy="46037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rPr>
              <a:t>乒乓球不会掉下来</a:t>
            </a:r>
          </a:p>
        </p:txBody>
      </p:sp>
      <p:grpSp>
        <p:nvGrpSpPr>
          <p:cNvPr id="21" name="组合 20"/>
          <p:cNvGrpSpPr/>
          <p:nvPr/>
        </p:nvGrpSpPr>
        <p:grpSpPr>
          <a:xfrm>
            <a:off x="7653655" y="2903220"/>
            <a:ext cx="2800350" cy="3042920"/>
            <a:chOff x="11820" y="4956"/>
            <a:chExt cx="4322" cy="4701"/>
          </a:xfrm>
        </p:grpSpPr>
        <p:pic>
          <p:nvPicPr>
            <p:cNvPr id="13" name="Picture 2"/>
            <p:cNvPicPr>
              <a:picLocks noChangeAspect="1"/>
            </p:cNvPicPr>
            <p:nvPr/>
          </p:nvPicPr>
          <p:blipFill>
            <a:blip r:embed="rId4"/>
            <a:srcRect l="12350" t="12198" b="9145"/>
            <a:stretch>
              <a:fillRect/>
            </a:stretch>
          </p:blipFill>
          <p:spPr>
            <a:xfrm>
              <a:off x="11820" y="4956"/>
              <a:ext cx="4323" cy="4225"/>
            </a:xfrm>
            <a:prstGeom prst="rect">
              <a:avLst/>
            </a:prstGeom>
            <a:noFill/>
            <a:ln w="9525">
              <a:noFill/>
            </a:ln>
          </p:spPr>
        </p:pic>
        <p:sp>
          <p:nvSpPr>
            <p:cNvPr id="20" name="AutoShape 12"/>
            <p:cNvSpPr/>
            <p:nvPr/>
          </p:nvSpPr>
          <p:spPr>
            <a:xfrm>
              <a:off x="13749" y="6951"/>
              <a:ext cx="143" cy="283"/>
            </a:xfrm>
            <a:prstGeom prst="downArrow">
              <a:avLst>
                <a:gd name="adj1" fmla="val 50000"/>
                <a:gd name="adj2" fmla="val 49487"/>
              </a:avLst>
            </a:prstGeom>
            <a:solidFill>
              <a:srgbClr val="990000"/>
            </a:solidFill>
            <a:ln w="9525" cap="flat" cmpd="sng">
              <a:solidFill>
                <a:srgbClr val="990000"/>
              </a:solidFill>
              <a:prstDash val="solid"/>
              <a:miter/>
              <a:headEnd type="none" w="med" len="med"/>
              <a:tailEnd type="none" w="med" len="med"/>
            </a:ln>
          </p:spPr>
          <p:txBody>
            <a:bodyPr vert="eaVert" wrap="none" anchor="ctr"/>
            <a:lstStyle/>
            <a:p>
              <a:endParaRPr lang="zh-CN" altLang="en-US" dirty="0">
                <a:latin typeface="Times New Roman" panose="02020603050405020304" pitchFamily="18" charset="0"/>
                <a:ea typeface="黑体" panose="02010600030101010101" charset="-122"/>
              </a:endParaRPr>
            </a:p>
          </p:txBody>
        </p:sp>
        <p:sp>
          <p:nvSpPr>
            <p:cNvPr id="22" name="AutoShape 13"/>
            <p:cNvSpPr/>
            <p:nvPr/>
          </p:nvSpPr>
          <p:spPr>
            <a:xfrm>
              <a:off x="13749" y="8877"/>
              <a:ext cx="143" cy="780"/>
            </a:xfrm>
            <a:prstGeom prst="upArrow">
              <a:avLst>
                <a:gd name="adj1" fmla="val 50000"/>
                <a:gd name="adj2" fmla="val 136638"/>
              </a:avLst>
            </a:prstGeom>
            <a:solidFill>
              <a:srgbClr val="990000"/>
            </a:solidFill>
            <a:ln w="9525" cap="flat" cmpd="sng">
              <a:solidFill>
                <a:srgbClr val="990000"/>
              </a:solidFill>
              <a:prstDash val="solid"/>
              <a:miter/>
              <a:headEnd type="none" w="med" len="med"/>
              <a:tailEnd type="none" w="med" len="med"/>
            </a:ln>
          </p:spPr>
          <p:txBody>
            <a:bodyPr vert="eaVert" wrap="none" anchor="ctr"/>
            <a:lstStyle/>
            <a:p>
              <a:endParaRPr lang="zh-CN" altLang="en-US" dirty="0">
                <a:latin typeface="Times New Roman" panose="02020603050405020304" pitchFamily="18" charset="0"/>
                <a:ea typeface="黑体" panose="02010600030101010101" charset="-122"/>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9678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71955"/>
            <a:ext cx="1701165" cy="737235"/>
          </a:xfrm>
          <a:prstGeom prst="rect">
            <a:avLst/>
          </a:prstGeom>
          <a:noFill/>
        </p:spPr>
        <p:txBody>
          <a:bodyPr wrap="square" rtlCol="0">
            <a:spAutoFit/>
          </a:bodyPr>
          <a:lstStyle/>
          <a:p>
            <a:pPr>
              <a:lnSpc>
                <a:spcPct val="150000"/>
              </a:lnSpc>
            </a:pPr>
            <a:r>
              <a:rPr lang="zh-CN" altLang="en-US" sz="2800"/>
              <a:t>生活实例</a:t>
            </a:r>
          </a:p>
        </p:txBody>
      </p:sp>
      <p:pic>
        <p:nvPicPr>
          <p:cNvPr id="21506" name="Picture 9" descr="铁路站台上的安全线"/>
          <p:cNvPicPr>
            <a:picLocks noChangeAspect="1"/>
          </p:cNvPicPr>
          <p:nvPr/>
        </p:nvPicPr>
        <p:blipFill>
          <a:blip r:embed="rId3">
            <a:clrChange>
              <a:clrFrom>
                <a:srgbClr val="FFFFFF"/>
              </a:clrFrom>
              <a:clrTo>
                <a:srgbClr val="FFFFFF">
                  <a:alpha val="0"/>
                </a:srgbClr>
              </a:clrTo>
            </a:clrChange>
          </a:blip>
          <a:stretch>
            <a:fillRect/>
          </a:stretch>
        </p:blipFill>
        <p:spPr>
          <a:xfrm>
            <a:off x="4281170" y="2534920"/>
            <a:ext cx="3534410" cy="3037840"/>
          </a:xfrm>
          <a:prstGeom prst="rect">
            <a:avLst/>
          </a:prstGeom>
          <a:noFill/>
          <a:ln w="9525">
            <a:noFill/>
          </a:ln>
        </p:spPr>
      </p:pic>
      <p:pic>
        <p:nvPicPr>
          <p:cNvPr id="100" name="图片 99"/>
          <p:cNvPicPr/>
          <p:nvPr/>
        </p:nvPicPr>
        <p:blipFill>
          <a:blip r:embed="rId4"/>
          <a:srcRect l="49756" t="45500"/>
          <a:stretch>
            <a:fillRect/>
          </a:stretch>
        </p:blipFill>
        <p:spPr>
          <a:xfrm>
            <a:off x="7815580" y="2534920"/>
            <a:ext cx="3640455" cy="3037840"/>
          </a:xfrm>
          <a:prstGeom prst="rect">
            <a:avLst/>
          </a:prstGeom>
          <a:noFill/>
          <a:ln w="9525">
            <a:noFill/>
          </a:ln>
        </p:spPr>
      </p:pic>
      <p:sp>
        <p:nvSpPr>
          <p:cNvPr id="27" name="文本框 26"/>
          <p:cNvSpPr txBox="1"/>
          <p:nvPr/>
        </p:nvSpPr>
        <p:spPr>
          <a:xfrm>
            <a:off x="899795" y="3342640"/>
            <a:ext cx="2835910" cy="1210945"/>
          </a:xfrm>
          <a:prstGeom prst="rect">
            <a:avLst/>
          </a:prstGeom>
          <a:noFill/>
        </p:spPr>
        <p:txBody>
          <a:bodyPr wrap="square" rtlCol="0">
            <a:spAutoFit/>
          </a:bodyPr>
          <a:lstStyle/>
          <a:p>
            <a:pPr lvl="0" algn="l">
              <a:lnSpc>
                <a:spcPct val="130000"/>
              </a:lnSpc>
              <a:buClrTx/>
              <a:buSzTx/>
              <a:buFontTx/>
            </a:pPr>
            <a:r>
              <a:rPr lang="zh-CN" altLang="en-US" sz="2800">
                <a:latin typeface="宋体" panose="02010600030101010101" pitchFamily="2" charset="-122"/>
                <a:ea typeface="宋体" panose="02010600030101010101" pitchFamily="2" charset="-122"/>
                <a:sym typeface="+mn-ea"/>
              </a:rPr>
              <a:t>火车站、地铁站站台旁的安全线</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9678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71955"/>
            <a:ext cx="1701165" cy="737235"/>
          </a:xfrm>
          <a:prstGeom prst="rect">
            <a:avLst/>
          </a:prstGeom>
          <a:noFill/>
        </p:spPr>
        <p:txBody>
          <a:bodyPr wrap="square" rtlCol="0">
            <a:spAutoFit/>
          </a:bodyPr>
          <a:lstStyle/>
          <a:p>
            <a:pPr>
              <a:lnSpc>
                <a:spcPct val="150000"/>
              </a:lnSpc>
            </a:pPr>
            <a:r>
              <a:rPr lang="zh-CN" altLang="en-US" sz="2800"/>
              <a:t>生活实例</a:t>
            </a:r>
          </a:p>
        </p:txBody>
      </p:sp>
      <p:pic>
        <p:nvPicPr>
          <p:cNvPr id="10" name="https://docer-ks3.wpscdn.cn/picture/24073119/6e027923983ed01fab1afaac45e56223_612.jpg" descr="真空吸尘器,环境净化,用具,清洁工,机器,镶花地板,家务,电,家常杂务,卫生"/>
          <p:cNvPicPr>
            <a:picLocks noChangeAspect="1"/>
          </p:cNvPicPr>
          <p:nvPr/>
        </p:nvPicPr>
        <p:blipFill>
          <a:blip r:embed="rId3"/>
          <a:stretch>
            <a:fillRect/>
          </a:stretch>
        </p:blipFill>
        <p:spPr>
          <a:xfrm>
            <a:off x="1246505" y="2673985"/>
            <a:ext cx="3937000" cy="2783840"/>
          </a:xfrm>
          <a:prstGeom prst="rect">
            <a:avLst/>
          </a:prstGeom>
        </p:spPr>
      </p:pic>
      <p:pic>
        <p:nvPicPr>
          <p:cNvPr id="11" name="图片 10"/>
          <p:cNvPicPr>
            <a:picLocks noChangeAspect="1"/>
          </p:cNvPicPr>
          <p:nvPr/>
        </p:nvPicPr>
        <p:blipFill>
          <a:blip r:embed="rId4"/>
          <a:stretch>
            <a:fillRect/>
          </a:stretch>
        </p:blipFill>
        <p:spPr>
          <a:xfrm>
            <a:off x="7219950" y="2355850"/>
            <a:ext cx="3420110" cy="3420110"/>
          </a:xfrm>
          <a:prstGeom prst="rect">
            <a:avLst/>
          </a:prstGeom>
        </p:spPr>
      </p:pic>
      <p:sp>
        <p:nvSpPr>
          <p:cNvPr id="12" name="文本框 11"/>
          <p:cNvSpPr txBox="1"/>
          <p:nvPr/>
        </p:nvSpPr>
        <p:spPr>
          <a:xfrm>
            <a:off x="2439670" y="5620385"/>
            <a:ext cx="1550035" cy="521970"/>
          </a:xfrm>
          <a:prstGeom prst="rect">
            <a:avLst/>
          </a:prstGeom>
          <a:noFill/>
        </p:spPr>
        <p:txBody>
          <a:bodyPr wrap="square" rtlCol="0">
            <a:spAutoFit/>
          </a:bodyPr>
          <a:lstStyle/>
          <a:p>
            <a:pPr algn="ctr"/>
            <a:r>
              <a:rPr lang="zh-CN" altLang="en-US" sz="2800"/>
              <a:t>吸尘器</a:t>
            </a:r>
          </a:p>
        </p:txBody>
      </p:sp>
      <p:sp>
        <p:nvSpPr>
          <p:cNvPr id="13" name="文本框 12"/>
          <p:cNvSpPr txBox="1"/>
          <p:nvPr/>
        </p:nvSpPr>
        <p:spPr>
          <a:xfrm>
            <a:off x="7983855" y="5947410"/>
            <a:ext cx="1901190" cy="521970"/>
          </a:xfrm>
          <a:prstGeom prst="rect">
            <a:avLst/>
          </a:prstGeom>
          <a:noFill/>
        </p:spPr>
        <p:txBody>
          <a:bodyPr wrap="square" rtlCol="0">
            <a:spAutoFit/>
          </a:bodyPr>
          <a:lstStyle/>
          <a:p>
            <a:pPr algn="ctr"/>
            <a:r>
              <a:rPr lang="zh-CN" altLang="en-US" sz="2800"/>
              <a:t>抽油烟机</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9678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671955"/>
            <a:ext cx="1701165" cy="737235"/>
          </a:xfrm>
          <a:prstGeom prst="rect">
            <a:avLst/>
          </a:prstGeom>
          <a:noFill/>
        </p:spPr>
        <p:txBody>
          <a:bodyPr wrap="square" rtlCol="0">
            <a:spAutoFit/>
          </a:bodyPr>
          <a:lstStyle/>
          <a:p>
            <a:pPr>
              <a:lnSpc>
                <a:spcPct val="150000"/>
              </a:lnSpc>
            </a:pPr>
            <a:r>
              <a:rPr lang="zh-CN" altLang="en-US" sz="2800"/>
              <a:t>生活实例</a:t>
            </a:r>
          </a:p>
        </p:txBody>
      </p:sp>
      <p:pic>
        <p:nvPicPr>
          <p:cNvPr id="10" name="图片 9" descr="src=http___images.shobserver.com_img_2019_7_5_394a95dc7bd249dd81f1bd8681bb58af.gif&amp;refer=http___images.shobserver"/>
          <p:cNvPicPr>
            <a:picLocks noChangeAspect="1"/>
          </p:cNvPicPr>
          <p:nvPr/>
        </p:nvPicPr>
        <p:blipFill>
          <a:blip r:embed="rId3">
            <a:lum bright="18000" contrast="30000"/>
          </a:blip>
          <a:stretch>
            <a:fillRect/>
          </a:stretch>
        </p:blipFill>
        <p:spPr>
          <a:xfrm>
            <a:off x="6145530" y="1276350"/>
            <a:ext cx="3152775" cy="5055235"/>
          </a:xfrm>
          <a:prstGeom prst="rect">
            <a:avLst/>
          </a:prstGeom>
          <a:ln>
            <a:noFill/>
          </a:ln>
        </p:spPr>
      </p:pic>
      <p:sp>
        <p:nvSpPr>
          <p:cNvPr id="11" name="文本框 10"/>
          <p:cNvSpPr txBox="1"/>
          <p:nvPr/>
        </p:nvSpPr>
        <p:spPr>
          <a:xfrm>
            <a:off x="899160" y="3796665"/>
            <a:ext cx="4094480" cy="521970"/>
          </a:xfrm>
          <a:prstGeom prst="rect">
            <a:avLst/>
          </a:prstGeom>
          <a:noFill/>
        </p:spPr>
        <p:txBody>
          <a:bodyPr wrap="none" rtlCol="0" anchor="t">
            <a:spAutoFit/>
          </a:bodyPr>
          <a:lstStyle/>
          <a:p>
            <a:pPr lvl="0" algn="l">
              <a:buClrTx/>
              <a:buSzTx/>
              <a:buFontTx/>
            </a:pPr>
            <a:r>
              <a:rPr lang="zh-CN" altLang="en-US" sz="2800">
                <a:latin typeface="宋体" panose="02010600030101010101" pitchFamily="2" charset="-122"/>
                <a:ea typeface="宋体" panose="02010600030101010101" pitchFamily="2" charset="-122"/>
                <a:sym typeface="+mn-ea"/>
              </a:rPr>
              <a:t>龙卷风将物体卷向半空。</a:t>
            </a:r>
            <a:endParaRPr lang="zh-CN" altLang="en-US" sz="280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899795" y="1025525"/>
            <a:ext cx="241617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飞机的升力</a:t>
            </a:r>
          </a:p>
        </p:txBody>
      </p:sp>
      <p:sp>
        <p:nvSpPr>
          <p:cNvPr id="7" name="文本框 6"/>
          <p:cNvSpPr txBox="1"/>
          <p:nvPr/>
        </p:nvSpPr>
        <p:spPr>
          <a:xfrm>
            <a:off x="837565" y="2136140"/>
            <a:ext cx="4036695" cy="2330450"/>
          </a:xfrm>
          <a:prstGeom prst="rect">
            <a:avLst/>
          </a:prstGeom>
          <a:noFill/>
        </p:spPr>
        <p:txBody>
          <a:bodyPr wrap="square" rtlCol="0">
            <a:spAutoFit/>
          </a:bodyPr>
          <a:lstStyle/>
          <a:p>
            <a:pPr defTabSz="685165">
              <a:lnSpc>
                <a:spcPct val="130000"/>
              </a:lnSpc>
              <a:buClrTx/>
              <a:buSzTx/>
              <a:buFontTx/>
            </a:pP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方正姚体" panose="02010601030101010101" charset="-122"/>
                <a:sym typeface="+mn-ea"/>
              </a:rPr>
              <a:t>上百吨的飞机为什么能够在空中飞行？</a:t>
            </a:r>
          </a:p>
          <a:p>
            <a:pPr defTabSz="685165">
              <a:lnSpc>
                <a:spcPct val="130000"/>
              </a:lnSpc>
              <a:buClrTx/>
              <a:buSzTx/>
              <a:buFontTx/>
            </a:pP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方正姚体" panose="02010601030101010101" charset="-122"/>
                <a:sym typeface="+mn-ea"/>
              </a:rPr>
              <a:t>其中一个重要的因素就是机翼的形状。</a:t>
            </a:r>
          </a:p>
        </p:txBody>
      </p:sp>
      <p:pic>
        <p:nvPicPr>
          <p:cNvPr id="2" name="https://photo-static-api.fotomore.com/creative/vcg/veer/612/veer-147877866.jpg" descr="云,在上面,喷气式飞机,飞机,航空业,天空,蓝色,无人,高视角,飞"/>
          <p:cNvPicPr>
            <a:picLocks noChangeAspect="1"/>
          </p:cNvPicPr>
          <p:nvPr/>
        </p:nvPicPr>
        <p:blipFill>
          <a:blip r:embed="rId3"/>
          <a:stretch>
            <a:fillRect/>
          </a:stretch>
        </p:blipFill>
        <p:spPr>
          <a:xfrm>
            <a:off x="5676900" y="1609090"/>
            <a:ext cx="5925185" cy="3994785"/>
          </a:xfrm>
          <a:prstGeom prst="rect">
            <a:avLst/>
          </a:prstGeom>
        </p:spPr>
      </p:pic>
      <p:grpSp>
        <p:nvGrpSpPr>
          <p:cNvPr id="3" name="组合 2"/>
          <p:cNvGrpSpPr/>
          <p:nvPr/>
        </p:nvGrpSpPr>
        <p:grpSpPr>
          <a:xfrm>
            <a:off x="378715" y="5054312"/>
            <a:ext cx="295322" cy="210471"/>
            <a:chOff x="435463" y="1226414"/>
            <a:chExt cx="295380" cy="210512"/>
          </a:xfrm>
        </p:grpSpPr>
        <p:sp>
          <p:nvSpPr>
            <p:cNvPr id="4" name="矩形 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718185" y="4704715"/>
            <a:ext cx="4275455" cy="1383665"/>
          </a:xfrm>
          <a:prstGeom prst="rect">
            <a:avLst/>
          </a:prstGeom>
          <a:noFill/>
        </p:spPr>
        <p:txBody>
          <a:bodyPr wrap="square" rtlCol="0">
            <a:spAutoFit/>
          </a:bodyPr>
          <a:lstStyle/>
          <a:p>
            <a:pPr>
              <a:lnSpc>
                <a:spcPct val="150000"/>
              </a:lnSpc>
            </a:pPr>
            <a:r>
              <a:rPr lang="zh-CN" altLang="en-US" sz="2800"/>
              <a:t>机翼使飞机在水平飞行时能获得</a:t>
            </a:r>
            <a:r>
              <a:rPr lang="zh-CN" altLang="en-US" sz="2800" b="1"/>
              <a:t>向上</a:t>
            </a:r>
            <a:r>
              <a:rPr lang="zh-CN" altLang="en-US" sz="2800"/>
              <a:t>的升力。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14"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down)">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899795" y="1025525"/>
            <a:ext cx="241617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飞机的升力</a:t>
            </a:r>
          </a:p>
        </p:txBody>
      </p:sp>
      <p:pic>
        <p:nvPicPr>
          <p:cNvPr id="5" name="图片 4" descr="u=4231870168,2424154177&amp;fm=26&amp;gp=0"/>
          <p:cNvPicPr>
            <a:picLocks noChangeAspect="1"/>
          </p:cNvPicPr>
          <p:nvPr/>
        </p:nvPicPr>
        <p:blipFill>
          <a:blip r:embed="rId3"/>
          <a:srcRect l="279" t="48517" b="-157"/>
          <a:stretch>
            <a:fillRect/>
          </a:stretch>
        </p:blipFill>
        <p:spPr>
          <a:xfrm flipH="1">
            <a:off x="6257290" y="2372360"/>
            <a:ext cx="5661025" cy="2837180"/>
          </a:xfrm>
          <a:prstGeom prst="rect">
            <a:avLst/>
          </a:prstGeom>
          <a:ln w="19050">
            <a:noFill/>
          </a:ln>
        </p:spPr>
      </p:pic>
      <p:sp>
        <p:nvSpPr>
          <p:cNvPr id="12" name="文本框 11"/>
          <p:cNvSpPr txBox="1"/>
          <p:nvPr/>
        </p:nvSpPr>
        <p:spPr>
          <a:xfrm>
            <a:off x="899795" y="2914015"/>
            <a:ext cx="4682490" cy="203009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借助左图，我们可以看到机翼横截面的大致形状，其</a:t>
            </a:r>
            <a:r>
              <a:rPr lang="zh-CN" altLang="en-US" sz="2800" b="1">
                <a:latin typeface="宋体" panose="02010600030101010101" pitchFamily="2" charset="-122"/>
                <a:ea typeface="宋体" panose="02010600030101010101" pitchFamily="2" charset="-122"/>
              </a:rPr>
              <a:t>上表面弯曲</a:t>
            </a:r>
            <a:r>
              <a:rPr lang="zh-CN" altLang="en-US" sz="2800">
                <a:latin typeface="宋体" panose="02010600030101010101" pitchFamily="2" charset="-122"/>
                <a:ea typeface="宋体" panose="02010600030101010101" pitchFamily="2" charset="-122"/>
              </a:rPr>
              <a:t>，</a:t>
            </a:r>
            <a:r>
              <a:rPr lang="zh-CN" altLang="en-US" sz="2800" b="1">
                <a:latin typeface="宋体" panose="02010600030101010101" pitchFamily="2" charset="-122"/>
                <a:ea typeface="宋体" panose="02010600030101010101" pitchFamily="2" charset="-122"/>
              </a:rPr>
              <a:t>下表面比较平</a:t>
            </a:r>
            <a:r>
              <a:rPr lang="zh-CN" altLang="en-US" sz="2800">
                <a:latin typeface="宋体" panose="02010600030101010101" pitchFamily="2" charset="-122"/>
                <a:ea typeface="宋体" panose="02010600030101010101" pitchFamily="2" charset="-122"/>
              </a:rPr>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34900" y="1853912"/>
            <a:ext cx="295322" cy="210471"/>
            <a:chOff x="435463" y="1226414"/>
            <a:chExt cx="295380" cy="210512"/>
          </a:xfrm>
        </p:grpSpPr>
        <p:sp>
          <p:nvSpPr>
            <p:cNvPr id="14" name="矩形 13"/>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818515" y="1724660"/>
            <a:ext cx="5568315" cy="4399915"/>
          </a:xfrm>
          <a:prstGeom prst="rect">
            <a:avLst/>
          </a:prstGeom>
          <a:noFill/>
        </p:spPr>
        <p:txBody>
          <a:bodyPr wrap="square" rtlCol="0">
            <a:spAutoFit/>
          </a:bodyPr>
          <a:lstStyle/>
          <a:p>
            <a:r>
              <a:rPr lang="zh-CN" altLang="en-US" sz="2800"/>
              <a:t>原理：飞机前进时，机翼与周围的空气发生相对运动，相当于气流迎面流过机翼。气流被机翼分成上、下两部分，由于机翼横截面的形状上、下不对称，</a:t>
            </a:r>
            <a:r>
              <a:rPr lang="zh-CN" altLang="en-US" sz="2800">
                <a:solidFill>
                  <a:schemeClr val="accent5"/>
                </a:solidFill>
              </a:rPr>
              <a:t>机翼上方的气流速度较大，对机翼上表面压强较小；</a:t>
            </a:r>
          </a:p>
          <a:p>
            <a:r>
              <a:rPr lang="zh-CN" altLang="en-US" sz="2800">
                <a:solidFill>
                  <a:schemeClr val="accent5"/>
                </a:solidFill>
              </a:rPr>
              <a:t>下方气流的速度较小，对机翼下表面的压强较大</a:t>
            </a:r>
            <a:r>
              <a:rPr lang="zh-CN" altLang="en-US" sz="2800"/>
              <a:t>。</a:t>
            </a:r>
          </a:p>
          <a:p>
            <a:r>
              <a:rPr lang="zh-CN" altLang="en-US" sz="2800"/>
              <a:t>这样，机翼上、下表面就存在着</a:t>
            </a:r>
            <a:r>
              <a:rPr lang="zh-CN" altLang="en-US" sz="2800">
                <a:solidFill>
                  <a:schemeClr val="accent5"/>
                </a:solidFill>
              </a:rPr>
              <a:t>压强差</a:t>
            </a:r>
            <a:r>
              <a:rPr lang="zh-CN" altLang="en-US" sz="2800"/>
              <a:t>，因而有</a:t>
            </a:r>
            <a:r>
              <a:rPr lang="zh-CN" altLang="en-US" sz="2800">
                <a:solidFill>
                  <a:schemeClr val="accent5"/>
                </a:solidFill>
              </a:rPr>
              <a:t>压力差</a:t>
            </a:r>
            <a:r>
              <a:rPr lang="zh-CN" altLang="en-US" sz="2800"/>
              <a:t>，</a:t>
            </a:r>
            <a:r>
              <a:rPr lang="zh-CN" altLang="en-US" sz="2800">
                <a:solidFill>
                  <a:schemeClr val="accent5"/>
                </a:solidFill>
              </a:rPr>
              <a:t>产生了升力</a:t>
            </a:r>
            <a:r>
              <a:rPr lang="zh-CN" altLang="en-US" sz="2800"/>
              <a:t>。</a:t>
            </a:r>
          </a:p>
        </p:txBody>
      </p:sp>
      <p:grpSp>
        <p:nvGrpSpPr>
          <p:cNvPr id="6" name="组合 5"/>
          <p:cNvGrpSpPr/>
          <p:nvPr/>
        </p:nvGrpSpPr>
        <p:grpSpPr>
          <a:xfrm>
            <a:off x="334900" y="121256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899795" y="1025525"/>
            <a:ext cx="241617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飞机的升力</a:t>
            </a:r>
          </a:p>
        </p:txBody>
      </p:sp>
      <p:pic>
        <p:nvPicPr>
          <p:cNvPr id="2" name="图片 1"/>
          <p:cNvPicPr>
            <a:picLocks noChangeAspect="1"/>
          </p:cNvPicPr>
          <p:nvPr/>
        </p:nvPicPr>
        <p:blipFill>
          <a:blip r:embed="rId3"/>
          <a:stretch>
            <a:fillRect/>
          </a:stretch>
        </p:blipFill>
        <p:spPr>
          <a:xfrm>
            <a:off x="6386830" y="1736725"/>
            <a:ext cx="5573395" cy="3949700"/>
          </a:xfrm>
          <a:prstGeom prst="rect">
            <a:avLst/>
          </a:prstGeom>
        </p:spPr>
      </p:pic>
      <p:grpSp>
        <p:nvGrpSpPr>
          <p:cNvPr id="5" name="组合 4"/>
          <p:cNvGrpSpPr/>
          <p:nvPr/>
        </p:nvGrpSpPr>
        <p:grpSpPr>
          <a:xfrm>
            <a:off x="9495790" y="2508250"/>
            <a:ext cx="685800" cy="854710"/>
            <a:chOff x="14954" y="3950"/>
            <a:chExt cx="1080" cy="1346"/>
          </a:xfrm>
        </p:grpSpPr>
        <p:cxnSp>
          <p:nvCxnSpPr>
            <p:cNvPr id="3" name="直接箭头连接符 2"/>
            <p:cNvCxnSpPr/>
            <p:nvPr/>
          </p:nvCxnSpPr>
          <p:spPr>
            <a:xfrm>
              <a:off x="14954" y="4201"/>
              <a:ext cx="0" cy="1095"/>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14954" y="3950"/>
              <a:ext cx="1080" cy="725"/>
            </a:xfrm>
            <a:prstGeom prst="rect">
              <a:avLst/>
            </a:prstGeom>
            <a:noFill/>
          </p:spPr>
          <p:txBody>
            <a:bodyPr wrap="square" rtlCol="0">
              <a:spAutoFit/>
            </a:bodyPr>
            <a:lstStyle/>
            <a:p>
              <a:r>
                <a:rPr lang="en-US" altLang="zh-CN" sz="2400">
                  <a:solidFill>
                    <a:srgbClr val="FF0000"/>
                  </a:solidFill>
                </a:rPr>
                <a:t>F</a:t>
              </a:r>
              <a:r>
                <a:rPr lang="en-US" altLang="zh-CN" sz="2400" baseline="-25000">
                  <a:solidFill>
                    <a:srgbClr val="FF0000"/>
                  </a:solidFill>
                </a:rPr>
                <a:t>1</a:t>
              </a:r>
            </a:p>
          </p:txBody>
        </p:sp>
      </p:grpSp>
      <p:grpSp>
        <p:nvGrpSpPr>
          <p:cNvPr id="11" name="组合 10"/>
          <p:cNvGrpSpPr/>
          <p:nvPr/>
        </p:nvGrpSpPr>
        <p:grpSpPr>
          <a:xfrm>
            <a:off x="9495790" y="3754755"/>
            <a:ext cx="685800" cy="693420"/>
            <a:chOff x="14954" y="5913"/>
            <a:chExt cx="1080" cy="1092"/>
          </a:xfrm>
        </p:grpSpPr>
        <p:cxnSp>
          <p:nvCxnSpPr>
            <p:cNvPr id="7" name="直接箭头连接符 6"/>
            <p:cNvCxnSpPr/>
            <p:nvPr/>
          </p:nvCxnSpPr>
          <p:spPr>
            <a:xfrm flipV="1">
              <a:off x="14954" y="5913"/>
              <a:ext cx="0" cy="95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4954" y="6280"/>
              <a:ext cx="1080" cy="725"/>
            </a:xfrm>
            <a:prstGeom prst="rect">
              <a:avLst/>
            </a:prstGeom>
            <a:noFill/>
          </p:spPr>
          <p:txBody>
            <a:bodyPr wrap="square" rtlCol="0">
              <a:spAutoFit/>
            </a:bodyPr>
            <a:lstStyle/>
            <a:p>
              <a:r>
                <a:rPr lang="en-US" altLang="zh-CN" sz="2400">
                  <a:solidFill>
                    <a:srgbClr val="FF0000"/>
                  </a:solidFill>
                </a:rPr>
                <a:t>F</a:t>
              </a:r>
              <a:r>
                <a:rPr lang="en-US" altLang="zh-CN" sz="2400" baseline="-25000">
                  <a:solidFill>
                    <a:srgbClr val="FF0000"/>
                  </a:solidFill>
                </a:rPr>
                <a:t>2</a:t>
              </a:r>
            </a:p>
          </p:txBody>
        </p:sp>
      </p:grpSp>
      <p:sp>
        <p:nvSpPr>
          <p:cNvPr id="12" name="文本框 11"/>
          <p:cNvSpPr txBox="1"/>
          <p:nvPr/>
        </p:nvSpPr>
        <p:spPr>
          <a:xfrm>
            <a:off x="818515" y="6124575"/>
            <a:ext cx="7892415" cy="521970"/>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此外，飞机的飞行姿态等也会影响升力的大小。</a:t>
            </a:r>
          </a:p>
        </p:txBody>
      </p:sp>
      <p:grpSp>
        <p:nvGrpSpPr>
          <p:cNvPr id="18" name="组合 17"/>
          <p:cNvGrpSpPr/>
          <p:nvPr/>
        </p:nvGrpSpPr>
        <p:grpSpPr>
          <a:xfrm>
            <a:off x="376175" y="6279862"/>
            <a:ext cx="295322" cy="210471"/>
            <a:chOff x="435463" y="1226414"/>
            <a:chExt cx="295380" cy="210512"/>
          </a:xfrm>
        </p:grpSpPr>
        <p:sp>
          <p:nvSpPr>
            <p:cNvPr id="19" name="矩形 1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7"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
                                            <p:txEl>
                                              <p:pRg st="0" end="0"/>
                                            </p:txEl>
                                          </p:spTgt>
                                        </p:tgtEl>
                                        <p:attrNameLst>
                                          <p:attrName>fill.type</p:attrName>
                                        </p:attrNameLst>
                                      </p:cBhvr>
                                      <p:to>
                                        <p:strVal val="solid"/>
                                      </p:to>
                                    </p:se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17">
                                            <p:txEl>
                                              <p:pRg st="1" end="1"/>
                                            </p:txEl>
                                          </p:spTgt>
                                        </p:tgtEl>
                                        <p:attrNameLst>
                                          <p:attrName>style.visibility</p:attrName>
                                        </p:attrNameLst>
                                      </p:cBhvr>
                                      <p:to>
                                        <p:strVal val="visible"/>
                                      </p:to>
                                    </p:set>
                                    <p:anim calcmode="discrete" valueType="clr">
                                      <p:cBhvr override="childStyle">
                                        <p:cTn id="17" dur="80"/>
                                        <p:tgtEl>
                                          <p:spTgt spid="1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7">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17">
                                            <p:txEl>
                                              <p:pRg st="1" end="1"/>
                                            </p:txEl>
                                          </p:spTgt>
                                        </p:tgtEl>
                                        <p:attrNameLst>
                                          <p:attrName>fill.type</p:attrName>
                                        </p:attrNameLst>
                                      </p:cBhvr>
                                      <p:to>
                                        <p:strVal val="solid"/>
                                      </p:to>
                                    </p:se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7">
                                            <p:txEl>
                                              <p:pRg st="2" end="2"/>
                                            </p:txEl>
                                          </p:spTgt>
                                        </p:tgtEl>
                                        <p:attrNameLst>
                                          <p:attrName>style.visibility</p:attrName>
                                        </p:attrNameLst>
                                      </p:cBhvr>
                                      <p:to>
                                        <p:strVal val="visible"/>
                                      </p:to>
                                    </p:set>
                                    <p:anim calcmode="discrete" valueType="clr">
                                      <p:cBhvr override="childStyle">
                                        <p:cTn id="27" dur="80"/>
                                        <p:tgtEl>
                                          <p:spTgt spid="1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7">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17">
                                            <p:txEl>
                                              <p:pRg st="2" end="2"/>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3">
            <a:alphaModFix amt="75000"/>
          </a:blip>
          <a:srcRect t="8098" b="7556"/>
          <a:stretch>
            <a:fillRect/>
          </a:stretch>
        </p:blipFill>
        <p:spPr>
          <a:xfrm>
            <a:off x="635" y="600710"/>
            <a:ext cx="12188825" cy="6256655"/>
          </a:xfrm>
          <a:prstGeom prst="rect">
            <a:avLst/>
          </a:prstGeom>
          <a:noFill/>
          <a:ln w="9525">
            <a:noFill/>
          </a:ln>
        </p:spPr>
      </p:pic>
      <p:sp>
        <p:nvSpPr>
          <p:cNvPr id="7" name="文本框 6"/>
          <p:cNvSpPr txBox="1"/>
          <p:nvPr/>
        </p:nvSpPr>
        <p:spPr>
          <a:xfrm>
            <a:off x="899795" y="1797050"/>
            <a:ext cx="2923540" cy="650875"/>
          </a:xfrm>
          <a:prstGeom prst="rect">
            <a:avLst/>
          </a:prstGeom>
          <a:noFill/>
        </p:spPr>
        <p:txBody>
          <a:bodyPr wrap="square" rtlCol="0">
            <a:spAutoFit/>
          </a:bodyPr>
          <a:lstStyle/>
          <a:p>
            <a:pPr defTabSz="685165">
              <a:lnSpc>
                <a:spcPct val="130000"/>
              </a:lnSpc>
              <a:buClrTx/>
              <a:buSzTx/>
              <a:buFontTx/>
            </a:pP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方正姚体" panose="02010601030101010101" charset="-122"/>
                <a:sym typeface="+mn-ea"/>
              </a:rPr>
              <a:t>升力产生的原因</a:t>
            </a:r>
          </a:p>
        </p:txBody>
      </p:sp>
      <p:sp>
        <p:nvSpPr>
          <p:cNvPr id="3" name="文本框 2"/>
          <p:cNvSpPr txBox="1"/>
          <p:nvPr/>
        </p:nvSpPr>
        <p:spPr>
          <a:xfrm>
            <a:off x="1124585" y="3423285"/>
            <a:ext cx="9939655" cy="1383665"/>
          </a:xfrm>
          <a:prstGeom prst="rect">
            <a:avLst/>
          </a:prstGeom>
          <a:solidFill>
            <a:srgbClr val="036EB8">
              <a:alpha val="56000"/>
            </a:srgbClr>
          </a:solidFill>
        </p:spPr>
        <p:txBody>
          <a:bodyPr wrap="square" rtlCol="0" anchor="t">
            <a:spAutoFit/>
          </a:bodyPr>
          <a:lstStyle/>
          <a:p>
            <a:pPr>
              <a:lnSpc>
                <a:spcPct val="150000"/>
              </a:lnSpc>
            </a:pPr>
            <a:r>
              <a:rPr lang="zh-CN" altLang="en-US" sz="2800">
                <a:solidFill>
                  <a:schemeClr val="bg1"/>
                </a:solidFill>
                <a:latin typeface="微软雅黑" panose="020B0503020204020204" charset="-122"/>
                <a:ea typeface="微软雅黑" panose="020B0503020204020204" charset="-122"/>
                <a:sym typeface="+mn-ea"/>
              </a:rPr>
              <a:t>当飞机前进的速度越大，这个压强差，即升力也就越大。所以飞机起飞时必须高速前行，这样就可以让飞机升上天空。</a:t>
            </a:r>
          </a:p>
        </p:txBody>
      </p:sp>
      <p:grpSp>
        <p:nvGrpSpPr>
          <p:cNvPr id="6" name="组合 5"/>
          <p:cNvGrpSpPr/>
          <p:nvPr/>
        </p:nvGrpSpPr>
        <p:grpSpPr>
          <a:xfrm>
            <a:off x="334900" y="121256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899795" y="1025525"/>
            <a:ext cx="241617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飞机的升力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899795" y="1025525"/>
            <a:ext cx="241617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飞机的升力</a:t>
            </a:r>
          </a:p>
        </p:txBody>
      </p:sp>
      <p:sp>
        <p:nvSpPr>
          <p:cNvPr id="7" name="文本框 6"/>
          <p:cNvSpPr txBox="1"/>
          <p:nvPr/>
        </p:nvSpPr>
        <p:spPr>
          <a:xfrm>
            <a:off x="899795" y="1797050"/>
            <a:ext cx="6141720" cy="650875"/>
          </a:xfrm>
          <a:prstGeom prst="rect">
            <a:avLst/>
          </a:prstGeom>
          <a:noFill/>
        </p:spPr>
        <p:txBody>
          <a:bodyPr wrap="square" rtlCol="0">
            <a:spAutoFit/>
          </a:bodyPr>
          <a:lstStyle/>
          <a:p>
            <a:pPr defTabSz="685165">
              <a:lnSpc>
                <a:spcPct val="130000"/>
              </a:lnSpc>
              <a:buClrTx/>
              <a:buSzTx/>
              <a:buFontTx/>
            </a:pP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方正姚体" panose="02010601030101010101" charset="-122"/>
                <a:sym typeface="+mn-ea"/>
              </a:rPr>
              <a:t>用传感器研究气体流速与压强的关系</a:t>
            </a:r>
          </a:p>
        </p:txBody>
      </p:sp>
      <p:pic>
        <p:nvPicPr>
          <p:cNvPr id="4" name="实验9-9用传感器研究气体流速与压强的关系">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3018155" y="2546350"/>
            <a:ext cx="6153150" cy="358902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bldLst>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8" name="矩形 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899795" y="1025525"/>
            <a:ext cx="241617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飞机的升力</a:t>
            </a:r>
          </a:p>
        </p:txBody>
      </p:sp>
      <p:sp>
        <p:nvSpPr>
          <p:cNvPr id="7" name="文本框 6"/>
          <p:cNvSpPr txBox="1"/>
          <p:nvPr/>
        </p:nvSpPr>
        <p:spPr>
          <a:xfrm>
            <a:off x="899795" y="1797050"/>
            <a:ext cx="3578225" cy="650875"/>
          </a:xfrm>
          <a:prstGeom prst="rect">
            <a:avLst/>
          </a:prstGeom>
          <a:noFill/>
        </p:spPr>
        <p:txBody>
          <a:bodyPr wrap="square" rtlCol="0">
            <a:spAutoFit/>
          </a:bodyPr>
          <a:lstStyle/>
          <a:p>
            <a:pPr defTabSz="685165">
              <a:lnSpc>
                <a:spcPct val="130000"/>
              </a:lnSpc>
              <a:buClrTx/>
              <a:buSzTx/>
              <a:buFontTx/>
            </a:pP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方正姚体" panose="02010601030101010101" charset="-122"/>
                <a:sym typeface="+mn-ea"/>
              </a:rPr>
              <a:t>生活实例：水翼船</a:t>
            </a:r>
          </a:p>
        </p:txBody>
      </p:sp>
      <p:pic>
        <p:nvPicPr>
          <p:cNvPr id="3" name="图片 2" descr="9f1011b3a68e6b99d8335a4d"/>
          <p:cNvPicPr>
            <a:picLocks noChangeAspect="1"/>
          </p:cNvPicPr>
          <p:nvPr/>
        </p:nvPicPr>
        <p:blipFill>
          <a:blip r:embed="rId3"/>
          <a:srcRect l="6649" t="13669" r="11144" b="15058"/>
          <a:stretch>
            <a:fillRect/>
          </a:stretch>
        </p:blipFill>
        <p:spPr>
          <a:xfrm>
            <a:off x="5977890" y="1895475"/>
            <a:ext cx="5638800" cy="3678555"/>
          </a:xfrm>
          <a:prstGeom prst="rect">
            <a:avLst/>
          </a:prstGeom>
          <a:ln>
            <a:solidFill>
              <a:schemeClr val="accent1"/>
            </a:solidFill>
          </a:ln>
        </p:spPr>
      </p:pic>
      <p:sp>
        <p:nvSpPr>
          <p:cNvPr id="61" name="文本框 60"/>
          <p:cNvSpPr txBox="1"/>
          <p:nvPr/>
        </p:nvSpPr>
        <p:spPr>
          <a:xfrm>
            <a:off x="899795" y="2635885"/>
            <a:ext cx="4440555" cy="521970"/>
          </a:xfrm>
          <a:prstGeom prst="rect">
            <a:avLst/>
          </a:prstGeom>
          <a:noFill/>
        </p:spPr>
        <p:txBody>
          <a:bodyPr wrap="square" rtlCol="0">
            <a:spAutoFit/>
          </a:bodyPr>
          <a:lstStyle/>
          <a:p>
            <a:r>
              <a:rPr lang="zh-CN" altLang="en-US" sz="2800">
                <a:latin typeface="微软雅黑" panose="020B0503020204020204" charset="-122"/>
                <a:ea typeface="微软雅黑" panose="020B0503020204020204" charset="-122"/>
              </a:rPr>
              <a:t>水翼船是怎么快速航行的？</a:t>
            </a:r>
          </a:p>
        </p:txBody>
      </p:sp>
      <p:pic>
        <p:nvPicPr>
          <p:cNvPr id="4" name="图片 3" descr="src=http___res.tongyi.com_resources_article_student_junior_2010_0821_wuli_44.files_image012.jpg&amp;refer=http___res.tongyi"/>
          <p:cNvPicPr>
            <a:picLocks noChangeAspect="1"/>
          </p:cNvPicPr>
          <p:nvPr/>
        </p:nvPicPr>
        <p:blipFill>
          <a:blip r:embed="rId4"/>
          <a:stretch>
            <a:fillRect/>
          </a:stretch>
        </p:blipFill>
        <p:spPr>
          <a:xfrm>
            <a:off x="774065" y="3562985"/>
            <a:ext cx="5203825" cy="1863725"/>
          </a:xfrm>
          <a:prstGeom prst="rect">
            <a:avLst/>
          </a:prstGeom>
        </p:spPr>
      </p:pic>
      <p:sp>
        <p:nvSpPr>
          <p:cNvPr id="12" name="文本框 11"/>
          <p:cNvSpPr txBox="1"/>
          <p:nvPr/>
        </p:nvSpPr>
        <p:spPr>
          <a:xfrm>
            <a:off x="774065" y="5574030"/>
            <a:ext cx="9465310" cy="1124585"/>
          </a:xfrm>
          <a:prstGeom prst="rect">
            <a:avLst/>
          </a:prstGeom>
          <a:noFill/>
        </p:spPr>
        <p:txBody>
          <a:bodyPr wrap="square" rtlCol="0">
            <a:spAutoFit/>
          </a:bodyPr>
          <a:lstStyle/>
          <a:p>
            <a:pPr>
              <a:lnSpc>
                <a:spcPct val="120000"/>
              </a:lnSpc>
            </a:pPr>
            <a:r>
              <a:rPr lang="zh-CN" altLang="en-US" sz="2800">
                <a:latin typeface="宋体" panose="02010600030101010101" pitchFamily="2" charset="-122"/>
                <a:ea typeface="宋体" panose="02010600030101010101" pitchFamily="2" charset="-122"/>
              </a:rPr>
              <a:t>水翼提供的升力会把船身抬离水面从而大大减少水的阻力来增加航行速度。</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6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0600" y="798195"/>
            <a:ext cx="10187940" cy="5262245"/>
          </a:xfrm>
          <a:prstGeom prst="rect">
            <a:avLst/>
          </a:prstGeom>
          <a:noFill/>
        </p:spPr>
        <p:txBody>
          <a:bodyPr wrap="square" rtlCol="0">
            <a:spAutoFit/>
          </a:bodyPr>
          <a:lstStyle/>
          <a:p>
            <a:pPr>
              <a:lnSpc>
                <a:spcPct val="150000"/>
              </a:lnSpc>
            </a:pPr>
            <a:r>
              <a:rPr lang="en-US" altLang="zh-CN" sz="2800"/>
              <a:t>1. </a:t>
            </a:r>
            <a:r>
              <a:rPr lang="zh-CN" altLang="en-US" sz="2800"/>
              <a:t>如图所示，在倒置的漏斗里放一个乒乓球，从漏斗口用力向下吹气并将手指移开，乒乓球不会下落。下列现象的科学道理与上述现象相同的是（　　）</a:t>
            </a:r>
          </a:p>
          <a:p>
            <a:pPr>
              <a:lnSpc>
                <a:spcPct val="150000"/>
              </a:lnSpc>
            </a:pPr>
            <a:endParaRPr lang="en-US" altLang="zh-CN" sz="2800"/>
          </a:p>
          <a:p>
            <a:pPr indent="457200">
              <a:lnSpc>
                <a:spcPct val="150000"/>
              </a:lnSpc>
            </a:pPr>
            <a:r>
              <a:rPr lang="en-US" altLang="zh-CN" sz="2800"/>
              <a:t>A</a:t>
            </a:r>
            <a:r>
              <a:rPr lang="zh-CN" altLang="en-US" sz="2800"/>
              <a:t>．用吸管把饮料吸进嘴里</a:t>
            </a:r>
            <a:r>
              <a:rPr lang="en-US" altLang="zh-CN" sz="2800"/>
              <a:t>	</a:t>
            </a:r>
          </a:p>
          <a:p>
            <a:pPr indent="457200">
              <a:lnSpc>
                <a:spcPct val="150000"/>
              </a:lnSpc>
            </a:pPr>
            <a:r>
              <a:rPr lang="en-US" altLang="zh-CN" sz="2800"/>
              <a:t>B</a:t>
            </a:r>
            <a:r>
              <a:rPr lang="zh-CN" altLang="en-US" sz="2800"/>
              <a:t>．大风把茅草屋顶掀翻</a:t>
            </a:r>
            <a:r>
              <a:rPr lang="en-US" altLang="zh-CN" sz="2800"/>
              <a:t>	</a:t>
            </a:r>
          </a:p>
          <a:p>
            <a:pPr indent="457200">
              <a:lnSpc>
                <a:spcPct val="150000"/>
              </a:lnSpc>
            </a:pPr>
            <a:r>
              <a:rPr lang="en-US" altLang="zh-CN" sz="2800"/>
              <a:t>C</a:t>
            </a:r>
            <a:r>
              <a:rPr lang="zh-CN" altLang="en-US" sz="2800"/>
              <a:t>．抽水机把水从低处抽往高处</a:t>
            </a:r>
            <a:r>
              <a:rPr lang="en-US" altLang="zh-CN" sz="2800"/>
              <a:t>	</a:t>
            </a:r>
          </a:p>
          <a:p>
            <a:pPr indent="457200">
              <a:lnSpc>
                <a:spcPct val="150000"/>
              </a:lnSpc>
            </a:pPr>
            <a:r>
              <a:rPr lang="en-US" altLang="zh-CN" sz="2800"/>
              <a:t>D</a:t>
            </a:r>
            <a:r>
              <a:rPr lang="zh-CN" altLang="en-US" sz="2800"/>
              <a:t>．壁虎紧贴墙面向上爬行</a:t>
            </a:r>
          </a:p>
        </p:txBody>
      </p:sp>
      <p:pic>
        <p:nvPicPr>
          <p:cNvPr id="4" name="图片24" descr="菁优网：http://www.jyeoo.com"/>
          <p:cNvPicPr>
            <a:picLocks noChangeAspect="1"/>
          </p:cNvPicPr>
          <p:nvPr/>
        </p:nvPicPr>
        <p:blipFill>
          <a:blip r:embed="rId3"/>
          <a:stretch>
            <a:fillRect/>
          </a:stretch>
        </p:blipFill>
        <p:spPr>
          <a:xfrm>
            <a:off x="7253605" y="2557780"/>
            <a:ext cx="3237865" cy="2974340"/>
          </a:xfrm>
          <a:prstGeom prst="rect">
            <a:avLst/>
          </a:prstGeom>
          <a:noFill/>
          <a:ln w="9525">
            <a:noFill/>
          </a:ln>
        </p:spPr>
      </p:pic>
      <p:sp>
        <p:nvSpPr>
          <p:cNvPr id="3" name="文本框 2"/>
          <p:cNvSpPr txBox="1"/>
          <p:nvPr/>
        </p:nvSpPr>
        <p:spPr>
          <a:xfrm>
            <a:off x="3790315" y="2258060"/>
            <a:ext cx="988060" cy="583565"/>
          </a:xfrm>
          <a:prstGeom prst="rect">
            <a:avLst/>
          </a:prstGeom>
          <a:noFill/>
        </p:spPr>
        <p:txBody>
          <a:bodyPr wrap="square" rtlCol="0">
            <a:spAutoFit/>
          </a:bodyPr>
          <a:lstStyle/>
          <a:p>
            <a:pPr algn="ctr"/>
            <a:r>
              <a:rPr lang="en-US" altLang="zh-CN" sz="3200">
                <a:solidFill>
                  <a:srgbClr val="FF0000"/>
                </a:solidFill>
              </a:rPr>
              <a:t>B</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6250" y="798195"/>
            <a:ext cx="11264265" cy="4615815"/>
          </a:xfrm>
          <a:prstGeom prst="rect">
            <a:avLst/>
          </a:prstGeom>
          <a:noFill/>
        </p:spPr>
        <p:txBody>
          <a:bodyPr wrap="square" rtlCol="0">
            <a:spAutoFit/>
          </a:bodyPr>
          <a:lstStyle/>
          <a:p>
            <a:pPr>
              <a:lnSpc>
                <a:spcPct val="150000"/>
              </a:lnSpc>
            </a:pPr>
            <a:r>
              <a:rPr lang="en-US" sz="2800"/>
              <a:t>2. </a:t>
            </a:r>
            <a:r>
              <a:rPr lang="zh-CN" altLang="en-US" sz="2800"/>
              <a:t>以下所示事例中，不能作为支持证据验证</a:t>
            </a:r>
            <a:r>
              <a:rPr lang="en-US" altLang="zh-CN" sz="2800"/>
              <a:t>“</a:t>
            </a:r>
            <a:r>
              <a:rPr lang="zh-CN" altLang="en-US" sz="2800"/>
              <a:t>流体的压强与流速的关系</a:t>
            </a:r>
            <a:r>
              <a:rPr lang="en-US" altLang="zh-CN" sz="2800"/>
              <a:t>”</a:t>
            </a:r>
            <a:r>
              <a:rPr lang="zh-CN" altLang="en-US" sz="2800"/>
              <a:t>的是（　　）</a:t>
            </a:r>
          </a:p>
          <a:p>
            <a:pPr>
              <a:lnSpc>
                <a:spcPct val="150000"/>
              </a:lnSpc>
            </a:pPr>
            <a:endParaRPr lang="zh-CN" altLang="en-US" sz="2800"/>
          </a:p>
          <a:p>
            <a:pPr indent="457200">
              <a:lnSpc>
                <a:spcPct val="150000"/>
              </a:lnSpc>
            </a:pPr>
            <a:r>
              <a:rPr lang="en-US" altLang="zh-CN" sz="2800"/>
              <a:t>A</a:t>
            </a:r>
            <a:r>
              <a:rPr lang="zh-CN" altLang="en-US" sz="2800"/>
              <a:t>．中间喷水，纸船相互靠拢</a:t>
            </a:r>
            <a:r>
              <a:rPr lang="en-US" altLang="zh-CN" sz="2800"/>
              <a:t>	B</a:t>
            </a:r>
            <a:r>
              <a:rPr lang="zh-CN" altLang="en-US" sz="2800"/>
              <a:t>．水平吹气，水从玻璃管上端喷出</a:t>
            </a:r>
            <a:r>
              <a:rPr lang="en-US" altLang="zh-CN" sz="2800"/>
              <a:t>	</a:t>
            </a:r>
          </a:p>
          <a:p>
            <a:pPr indent="457200">
              <a:lnSpc>
                <a:spcPct val="150000"/>
              </a:lnSpc>
            </a:pPr>
            <a:endParaRPr lang="en-US" altLang="zh-CN" sz="2800"/>
          </a:p>
          <a:p>
            <a:pPr indent="457200">
              <a:lnSpc>
                <a:spcPct val="150000"/>
              </a:lnSpc>
            </a:pPr>
            <a:r>
              <a:rPr lang="en-US" altLang="zh-CN" sz="2800"/>
              <a:t>C</a:t>
            </a:r>
            <a:r>
              <a:rPr lang="zh-CN" altLang="en-US" sz="2800"/>
              <a:t>．飞机机翼做成图示形状</a:t>
            </a:r>
            <a:r>
              <a:rPr lang="en-US" altLang="zh-CN" sz="2800"/>
              <a:t>	D</a:t>
            </a:r>
            <a:r>
              <a:rPr lang="zh-CN" altLang="en-US" sz="2800"/>
              <a:t>．用吸管将饮料吸入口中</a:t>
            </a:r>
          </a:p>
        </p:txBody>
      </p:sp>
      <p:sp>
        <p:nvSpPr>
          <p:cNvPr id="4" name="文本框 3"/>
          <p:cNvSpPr txBox="1"/>
          <p:nvPr/>
        </p:nvSpPr>
        <p:spPr>
          <a:xfrm>
            <a:off x="1504315" y="1572260"/>
            <a:ext cx="988060" cy="583565"/>
          </a:xfrm>
          <a:prstGeom prst="rect">
            <a:avLst/>
          </a:prstGeom>
          <a:noFill/>
        </p:spPr>
        <p:txBody>
          <a:bodyPr wrap="square" rtlCol="0">
            <a:spAutoFit/>
          </a:bodyPr>
          <a:lstStyle/>
          <a:p>
            <a:pPr algn="ctr"/>
            <a:r>
              <a:rPr lang="en-US" altLang="zh-CN" sz="3200">
                <a:solidFill>
                  <a:srgbClr val="FF0000"/>
                </a:solidFill>
              </a:rPr>
              <a:t>D</a:t>
            </a:r>
          </a:p>
        </p:txBody>
      </p:sp>
      <p:pic>
        <p:nvPicPr>
          <p:cNvPr id="3" name="图片24" descr="菁优网：http://www.jyeoo.com"/>
          <p:cNvPicPr>
            <a:picLocks noChangeAspect="1"/>
          </p:cNvPicPr>
          <p:nvPr/>
        </p:nvPicPr>
        <p:blipFill>
          <a:blip r:embed="rId3"/>
          <a:stretch>
            <a:fillRect/>
          </a:stretch>
        </p:blipFill>
        <p:spPr>
          <a:xfrm>
            <a:off x="2324100" y="3366770"/>
            <a:ext cx="2324735" cy="1461770"/>
          </a:xfrm>
          <a:prstGeom prst="rect">
            <a:avLst/>
          </a:prstGeom>
          <a:noFill/>
          <a:ln w="9525">
            <a:noFill/>
          </a:ln>
        </p:spPr>
      </p:pic>
      <p:pic>
        <p:nvPicPr>
          <p:cNvPr id="5" name="图片24" descr="菁优网：http://www.jyeoo.com"/>
          <p:cNvPicPr>
            <a:picLocks noChangeAspect="1"/>
          </p:cNvPicPr>
          <p:nvPr/>
        </p:nvPicPr>
        <p:blipFill>
          <a:blip r:embed="rId4"/>
          <a:stretch>
            <a:fillRect/>
          </a:stretch>
        </p:blipFill>
        <p:spPr>
          <a:xfrm>
            <a:off x="7110095" y="3366770"/>
            <a:ext cx="1972310" cy="1460500"/>
          </a:xfrm>
          <a:prstGeom prst="rect">
            <a:avLst/>
          </a:prstGeom>
          <a:noFill/>
          <a:ln w="9525">
            <a:noFill/>
          </a:ln>
        </p:spPr>
      </p:pic>
      <p:pic>
        <p:nvPicPr>
          <p:cNvPr id="6" name="图片24" descr="菁优网：http://www.jyeoo.com"/>
          <p:cNvPicPr>
            <a:picLocks noChangeAspect="1"/>
          </p:cNvPicPr>
          <p:nvPr/>
        </p:nvPicPr>
        <p:blipFill>
          <a:blip r:embed="rId5"/>
          <a:stretch>
            <a:fillRect/>
          </a:stretch>
        </p:blipFill>
        <p:spPr>
          <a:xfrm>
            <a:off x="2324100" y="5405755"/>
            <a:ext cx="2025015" cy="1382395"/>
          </a:xfrm>
          <a:prstGeom prst="rect">
            <a:avLst/>
          </a:prstGeom>
          <a:noFill/>
          <a:ln w="9525">
            <a:noFill/>
          </a:ln>
        </p:spPr>
      </p:pic>
      <p:pic>
        <p:nvPicPr>
          <p:cNvPr id="7" name="图片24" descr="菁优网：http://www.jyeoo.com"/>
          <p:cNvPicPr>
            <a:picLocks noChangeAspect="1"/>
          </p:cNvPicPr>
          <p:nvPr/>
        </p:nvPicPr>
        <p:blipFill>
          <a:blip r:embed="rId6"/>
          <a:stretch>
            <a:fillRect/>
          </a:stretch>
        </p:blipFill>
        <p:spPr>
          <a:xfrm>
            <a:off x="7796530" y="5314950"/>
            <a:ext cx="885825" cy="1491615"/>
          </a:xfrm>
          <a:prstGeom prst="rect">
            <a:avLst/>
          </a:prstGeom>
          <a:noFill/>
          <a:ln w="9525">
            <a:noFill/>
          </a:ln>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90600" y="893445"/>
            <a:ext cx="5105400" cy="5262245"/>
          </a:xfrm>
          <a:prstGeom prst="rect">
            <a:avLst/>
          </a:prstGeom>
          <a:noFill/>
        </p:spPr>
        <p:txBody>
          <a:bodyPr wrap="square" rtlCol="0">
            <a:spAutoFit/>
          </a:bodyPr>
          <a:lstStyle/>
          <a:p>
            <a:pPr>
              <a:lnSpc>
                <a:spcPct val="150000"/>
              </a:lnSpc>
            </a:pPr>
            <a:r>
              <a:rPr lang="en-US" altLang="zh-CN" sz="2800"/>
              <a:t>3. </a:t>
            </a:r>
            <a:r>
              <a:rPr lang="zh-CN" altLang="en-US" sz="2800"/>
              <a:t>风洞是一种检测飞行器性能的设施。如图，将飞行器固定在风洞中，通过人工产生并控制气流，模拟飞行器飞行时周围气体的流动。检测时，飞行器相对气流是</a:t>
            </a:r>
            <a:r>
              <a:rPr lang="en-US" altLang="zh-CN" sz="2800" u="sng"/>
              <a:t> </a:t>
            </a:r>
            <a:r>
              <a:rPr lang="zh-CN" altLang="en-US" sz="2800" u="sng"/>
              <a:t>　</a:t>
            </a:r>
            <a:r>
              <a:rPr lang="en-US" altLang="zh-CN" sz="2800" u="sng"/>
              <a:t>     </a:t>
            </a:r>
            <a:r>
              <a:rPr lang="zh-CN" altLang="en-US" sz="2800" u="sng"/>
              <a:t>　</a:t>
            </a:r>
            <a:r>
              <a:rPr lang="zh-CN" altLang="en-US" sz="2800"/>
              <a:t>的，其上方气体流速大，压强</a:t>
            </a:r>
            <a:r>
              <a:rPr lang="en-US" altLang="zh-CN" sz="2800" u="sng"/>
              <a:t> </a:t>
            </a:r>
            <a:r>
              <a:rPr lang="zh-CN" altLang="en-US" sz="2800" u="sng"/>
              <a:t>　</a:t>
            </a:r>
            <a:r>
              <a:rPr lang="en-US" altLang="zh-CN" sz="2800" u="sng"/>
              <a:t>   </a:t>
            </a:r>
            <a:r>
              <a:rPr lang="zh-CN" altLang="en-US" sz="2800" u="sng"/>
              <a:t>　</a:t>
            </a:r>
            <a:r>
              <a:rPr lang="zh-CN" altLang="en-US" sz="2800"/>
              <a:t>，从而获得向上的升力。</a:t>
            </a:r>
          </a:p>
        </p:txBody>
      </p:sp>
      <p:sp>
        <p:nvSpPr>
          <p:cNvPr id="4" name="文本框 3"/>
          <p:cNvSpPr txBox="1"/>
          <p:nvPr/>
        </p:nvSpPr>
        <p:spPr>
          <a:xfrm>
            <a:off x="3237865" y="4201160"/>
            <a:ext cx="1206500" cy="583565"/>
          </a:xfrm>
          <a:prstGeom prst="rect">
            <a:avLst/>
          </a:prstGeom>
          <a:noFill/>
        </p:spPr>
        <p:txBody>
          <a:bodyPr wrap="square" rtlCol="0">
            <a:spAutoFit/>
          </a:bodyPr>
          <a:lstStyle/>
          <a:p>
            <a:pPr algn="ctr"/>
            <a:r>
              <a:rPr lang="zh-CN" altLang="en-US" sz="3200">
                <a:solidFill>
                  <a:srgbClr val="FF0000"/>
                </a:solidFill>
              </a:rPr>
              <a:t>运动</a:t>
            </a:r>
          </a:p>
        </p:txBody>
      </p:sp>
      <p:pic>
        <p:nvPicPr>
          <p:cNvPr id="3" name="图片24" descr="菁优网：http://www.jyeoo.com"/>
          <p:cNvPicPr>
            <a:picLocks noChangeAspect="1"/>
          </p:cNvPicPr>
          <p:nvPr/>
        </p:nvPicPr>
        <p:blipFill>
          <a:blip r:embed="rId3"/>
          <a:stretch>
            <a:fillRect/>
          </a:stretch>
        </p:blipFill>
        <p:spPr>
          <a:xfrm>
            <a:off x="6096000" y="2258060"/>
            <a:ext cx="5832475" cy="2607945"/>
          </a:xfrm>
          <a:prstGeom prst="rect">
            <a:avLst/>
          </a:prstGeom>
          <a:noFill/>
          <a:ln w="9525">
            <a:noFill/>
          </a:ln>
        </p:spPr>
      </p:pic>
      <p:sp>
        <p:nvSpPr>
          <p:cNvPr id="5" name="文本框 4"/>
          <p:cNvSpPr txBox="1"/>
          <p:nvPr/>
        </p:nvSpPr>
        <p:spPr>
          <a:xfrm>
            <a:off x="4231640" y="4845050"/>
            <a:ext cx="1206500" cy="583565"/>
          </a:xfrm>
          <a:prstGeom prst="rect">
            <a:avLst/>
          </a:prstGeom>
          <a:noFill/>
        </p:spPr>
        <p:txBody>
          <a:bodyPr wrap="square" rtlCol="0">
            <a:spAutoFit/>
          </a:bodyPr>
          <a:lstStyle/>
          <a:p>
            <a:pPr algn="ctr"/>
            <a:r>
              <a:rPr lang="zh-CN" altLang="en-US" sz="3200">
                <a:solidFill>
                  <a:srgbClr val="FF0000"/>
                </a:solidFill>
              </a:rPr>
              <a:t>小</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27325" y="1991360"/>
            <a:ext cx="2929255" cy="1056259"/>
          </a:xfrm>
          <a:prstGeom prst="roundRect">
            <a:avLst/>
          </a:prstGeom>
          <a:noFill/>
          <a:ln>
            <a:solidFill>
              <a:srgbClr val="036EB8"/>
            </a:solidFill>
          </a:ln>
        </p:spPr>
        <p:txBody>
          <a:bodyPr wrap="square" rtlCol="0">
            <a:spAutoFit/>
          </a:bodyPr>
          <a:lstStyle/>
          <a:p>
            <a:pPr algn="ctr"/>
            <a:r>
              <a:rPr lang="en-US" altLang="zh-CN" sz="2800" dirty="0">
                <a:latin typeface="微软雅黑" panose="020B0503020204020204" charset="-122"/>
                <a:ea typeface="微软雅黑" panose="020B0503020204020204" charset="-122"/>
                <a:sym typeface="+mn-ea"/>
              </a:rPr>
              <a:t> </a:t>
            </a:r>
            <a:r>
              <a:rPr lang="zh-CN" altLang="en-US" sz="2800" dirty="0">
                <a:latin typeface="微软雅黑" panose="020B0503020204020204" charset="-122"/>
                <a:ea typeface="微软雅黑" panose="020B0503020204020204" charset="-122"/>
                <a:sym typeface="+mn-ea"/>
              </a:rPr>
              <a:t>流体压强与流速的关系</a:t>
            </a:r>
          </a:p>
        </p:txBody>
      </p:sp>
      <p:sp>
        <p:nvSpPr>
          <p:cNvPr id="25" name="文本框 24"/>
          <p:cNvSpPr txBox="1"/>
          <p:nvPr/>
        </p:nvSpPr>
        <p:spPr>
          <a:xfrm>
            <a:off x="6750685" y="1266190"/>
            <a:ext cx="206565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流体的概念</a:t>
            </a:r>
          </a:p>
        </p:txBody>
      </p:sp>
      <p:sp>
        <p:nvSpPr>
          <p:cNvPr id="2" name="圆角矩形 1"/>
          <p:cNvSpPr/>
          <p:nvPr/>
        </p:nvSpPr>
        <p:spPr>
          <a:xfrm>
            <a:off x="695960" y="1071880"/>
            <a:ext cx="716280" cy="536892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t>流体压强与流速的关系</a:t>
            </a:r>
          </a:p>
        </p:txBody>
      </p:sp>
      <p:sp>
        <p:nvSpPr>
          <p:cNvPr id="14" name="左大括号 13"/>
          <p:cNvSpPr/>
          <p:nvPr/>
        </p:nvSpPr>
        <p:spPr>
          <a:xfrm>
            <a:off x="1790065" y="2487295"/>
            <a:ext cx="906145" cy="288163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左大括号 7"/>
          <p:cNvSpPr/>
          <p:nvPr/>
        </p:nvSpPr>
        <p:spPr>
          <a:xfrm>
            <a:off x="5892165" y="1524000"/>
            <a:ext cx="769620" cy="192913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2768600" y="5040630"/>
            <a:ext cx="2846070"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飞机的升力</a:t>
            </a:r>
          </a:p>
        </p:txBody>
      </p:sp>
      <p:sp>
        <p:nvSpPr>
          <p:cNvPr id="6" name="左大括号 5"/>
          <p:cNvSpPr/>
          <p:nvPr/>
        </p:nvSpPr>
        <p:spPr>
          <a:xfrm>
            <a:off x="5846445" y="4537075"/>
            <a:ext cx="806450" cy="163957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6750685" y="2042795"/>
            <a:ext cx="4476115" cy="953135"/>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结论：在流体中，流速越大的位置压强越小</a:t>
            </a:r>
          </a:p>
        </p:txBody>
      </p:sp>
      <p:sp>
        <p:nvSpPr>
          <p:cNvPr id="7" name="文本框 6"/>
          <p:cNvSpPr txBox="1"/>
          <p:nvPr/>
        </p:nvSpPr>
        <p:spPr>
          <a:xfrm>
            <a:off x="6750685" y="4374515"/>
            <a:ext cx="206565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机翼的结构</a:t>
            </a:r>
          </a:p>
        </p:txBody>
      </p:sp>
      <p:sp>
        <p:nvSpPr>
          <p:cNvPr id="11" name="文本框 10"/>
          <p:cNvSpPr txBox="1"/>
          <p:nvPr/>
        </p:nvSpPr>
        <p:spPr>
          <a:xfrm>
            <a:off x="6750685" y="5146675"/>
            <a:ext cx="284861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升力产生的原因</a:t>
            </a:r>
          </a:p>
        </p:txBody>
      </p:sp>
      <p:sp>
        <p:nvSpPr>
          <p:cNvPr id="10" name="文本框 9"/>
          <p:cNvSpPr txBox="1"/>
          <p:nvPr/>
        </p:nvSpPr>
        <p:spPr>
          <a:xfrm>
            <a:off x="6750685" y="3168015"/>
            <a:ext cx="179895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生活实例</a:t>
            </a:r>
          </a:p>
        </p:txBody>
      </p:sp>
      <p:sp>
        <p:nvSpPr>
          <p:cNvPr id="9" name="文本框 8"/>
          <p:cNvSpPr txBox="1"/>
          <p:nvPr/>
        </p:nvSpPr>
        <p:spPr>
          <a:xfrm>
            <a:off x="6751320" y="5918835"/>
            <a:ext cx="139192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水翼船</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8" grpId="0" bldLvl="0" animBg="1"/>
      <p:bldP spid="3" grpId="0" bldLvl="0" animBg="1"/>
      <p:bldP spid="6" grpId="0" bldLvl="0" animBg="1"/>
      <p:bldP spid="4" grpId="0" bldLvl="0" animBg="1"/>
      <p:bldP spid="7" grpId="0" bldLvl="0" animBg="1"/>
      <p:bldP spid="11" grpId="0" bldLvl="0" animBg="1"/>
      <p:bldP spid="10" grpId="0" bldLvl="0" animBg="1"/>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38910" y="956310"/>
            <a:ext cx="9313545" cy="1383665"/>
          </a:xfrm>
          <a:prstGeom prst="rect">
            <a:avLst/>
          </a:prstGeom>
          <a:noFill/>
        </p:spPr>
        <p:txBody>
          <a:bodyPr wrap="square" rtlCol="0">
            <a:spAutoFit/>
          </a:bodyPr>
          <a:lstStyle/>
          <a:p>
            <a:pPr>
              <a:lnSpc>
                <a:spcPct val="150000"/>
              </a:lnSpc>
            </a:pPr>
            <a:r>
              <a:rPr lang="zh-CN" altLang="en-US" sz="2800">
                <a:latin typeface="Times New Roman" panose="02020603050405020304" pitchFamily="18" charset="0"/>
                <a:ea typeface="宋体" panose="02010600030101010101" pitchFamily="2" charset="-122"/>
                <a:cs typeface="Times New Roman" panose="02020603050405020304" pitchFamily="18" charset="0"/>
              </a:rPr>
              <a:t>中国国产大飞机</a:t>
            </a:r>
            <a:r>
              <a:rPr lang="en-US" altLang="zh-CN" sz="2800">
                <a:latin typeface="Times New Roman" panose="02020603050405020304" pitchFamily="18" charset="0"/>
                <a:ea typeface="宋体" panose="02010600030101010101" pitchFamily="2" charset="-122"/>
                <a:cs typeface="Times New Roman" panose="02020603050405020304" pitchFamily="18" charset="0"/>
              </a:rPr>
              <a:t>C919</a:t>
            </a:r>
            <a:r>
              <a:rPr lang="zh-CN" altLang="en-US" sz="2800">
                <a:latin typeface="Times New Roman" panose="02020603050405020304" pitchFamily="18" charset="0"/>
                <a:ea typeface="宋体" panose="02010600030101010101" pitchFamily="2" charset="-122"/>
                <a:cs typeface="Times New Roman" panose="02020603050405020304" pitchFamily="18" charset="0"/>
              </a:rPr>
              <a:t>于</a:t>
            </a:r>
            <a:r>
              <a:rPr lang="en-US" altLang="zh-CN" sz="2800">
                <a:latin typeface="Times New Roman" panose="02020603050405020304" pitchFamily="18" charset="0"/>
                <a:ea typeface="宋体" panose="02010600030101010101" pitchFamily="2" charset="-122"/>
                <a:cs typeface="Times New Roman" panose="02020603050405020304" pitchFamily="18" charset="0"/>
              </a:rPr>
              <a:t>2017</a:t>
            </a:r>
            <a:r>
              <a:rPr lang="zh-CN" altLang="en-US" sz="2800">
                <a:latin typeface="Times New Roman" panose="02020603050405020304" pitchFamily="18" charset="0"/>
                <a:ea typeface="宋体" panose="02010600030101010101" pitchFamily="2" charset="-122"/>
                <a:cs typeface="Times New Roman" panose="02020603050405020304" pitchFamily="18" charset="0"/>
              </a:rPr>
              <a:t>年首次试飞成功，</a:t>
            </a:r>
            <a:r>
              <a:rPr lang="en-US" altLang="zh-CN" sz="2800">
                <a:latin typeface="Times New Roman" panose="02020603050405020304" pitchFamily="18" charset="0"/>
                <a:ea typeface="宋体" panose="02010600030101010101" pitchFamily="2" charset="-122"/>
                <a:cs typeface="Times New Roman" panose="02020603050405020304" pitchFamily="18" charset="0"/>
              </a:rPr>
              <a:t>2022</a:t>
            </a:r>
            <a:r>
              <a:rPr lang="zh-CN" altLang="en-US" sz="2800">
                <a:latin typeface="Times New Roman" panose="02020603050405020304" pitchFamily="18" charset="0"/>
                <a:ea typeface="宋体" panose="02010600030101010101" pitchFamily="2" charset="-122"/>
                <a:cs typeface="Times New Roman" panose="02020603050405020304" pitchFamily="18" charset="0"/>
              </a:rPr>
              <a:t>年</a:t>
            </a:r>
            <a:r>
              <a:rPr lang="en-US" altLang="zh-CN" sz="2800">
                <a:latin typeface="Times New Roman" panose="02020603050405020304" pitchFamily="18" charset="0"/>
                <a:ea typeface="宋体" panose="02010600030101010101" pitchFamily="2" charset="-122"/>
                <a:cs typeface="Times New Roman" panose="02020603050405020304" pitchFamily="18" charset="0"/>
              </a:rPr>
              <a:t>12</a:t>
            </a:r>
            <a:r>
              <a:rPr lang="zh-CN" altLang="en-US" sz="2800">
                <a:latin typeface="Times New Roman" panose="02020603050405020304" pitchFamily="18" charset="0"/>
                <a:ea typeface="宋体" panose="02010600030101010101" pitchFamily="2" charset="-122"/>
                <a:cs typeface="Times New Roman" panose="02020603050405020304" pitchFamily="18" charset="0"/>
              </a:rPr>
              <a:t>月</a:t>
            </a:r>
            <a:r>
              <a:rPr lang="en-US" altLang="zh-CN" sz="2800">
                <a:latin typeface="Times New Roman" panose="02020603050405020304" pitchFamily="18" charset="0"/>
                <a:ea typeface="宋体" panose="02010600030101010101" pitchFamily="2" charset="-122"/>
                <a:cs typeface="Times New Roman" panose="02020603050405020304" pitchFamily="18" charset="0"/>
              </a:rPr>
              <a:t>9</a:t>
            </a:r>
            <a:r>
              <a:rPr lang="zh-CN" altLang="en-US" sz="2800">
                <a:latin typeface="Times New Roman" panose="02020603050405020304" pitchFamily="18" charset="0"/>
                <a:ea typeface="宋体" panose="02010600030101010101" pitchFamily="2" charset="-122"/>
                <a:cs typeface="Times New Roman" panose="02020603050405020304" pitchFamily="18" charset="0"/>
              </a:rPr>
              <a:t>日首架</a:t>
            </a:r>
            <a:r>
              <a:rPr lang="en-US" altLang="zh-CN" sz="2800">
                <a:latin typeface="Times New Roman" panose="02020603050405020304" pitchFamily="18" charset="0"/>
                <a:ea typeface="宋体" panose="02010600030101010101" pitchFamily="2" charset="-122"/>
                <a:cs typeface="Times New Roman" panose="02020603050405020304" pitchFamily="18" charset="0"/>
              </a:rPr>
              <a:t>C919</a:t>
            </a:r>
            <a:r>
              <a:rPr lang="zh-CN" altLang="en-US" sz="2800">
                <a:latin typeface="Times New Roman" panose="02020603050405020304" pitchFamily="18" charset="0"/>
                <a:ea typeface="宋体" panose="02010600030101010101" pitchFamily="2" charset="-122"/>
                <a:cs typeface="Times New Roman" panose="02020603050405020304" pitchFamily="18" charset="0"/>
              </a:rPr>
              <a:t>交付航司，据了解，</a:t>
            </a:r>
            <a:r>
              <a:rPr lang="en-US" altLang="zh-CN" sz="2800">
                <a:latin typeface="Times New Roman" panose="02020603050405020304" pitchFamily="18" charset="0"/>
                <a:ea typeface="宋体" panose="02010600030101010101" pitchFamily="2" charset="-122"/>
                <a:cs typeface="Times New Roman" panose="02020603050405020304" pitchFamily="18" charset="0"/>
              </a:rPr>
              <a:t>C919</a:t>
            </a:r>
            <a:r>
              <a:rPr lang="zh-CN" altLang="en-US" sz="2800">
                <a:latin typeface="Times New Roman" panose="02020603050405020304" pitchFamily="18" charset="0"/>
                <a:ea typeface="宋体" panose="02010600030101010101" pitchFamily="2" charset="-122"/>
                <a:cs typeface="Times New Roman" panose="02020603050405020304" pitchFamily="18" charset="0"/>
              </a:rPr>
              <a:t>的空载质量为</a:t>
            </a:r>
            <a:r>
              <a:rPr lang="en-US" altLang="zh-CN" sz="2800">
                <a:latin typeface="Times New Roman" panose="02020603050405020304" pitchFamily="18" charset="0"/>
                <a:ea typeface="宋体" panose="02010600030101010101" pitchFamily="2" charset="-122"/>
                <a:cs typeface="Times New Roman" panose="02020603050405020304" pitchFamily="18" charset="0"/>
              </a:rPr>
              <a:t>45.7</a:t>
            </a:r>
            <a:r>
              <a:rPr lang="zh-CN" altLang="en-US" sz="2800">
                <a:latin typeface="Times New Roman" panose="02020603050405020304" pitchFamily="18" charset="0"/>
                <a:ea typeface="宋体" panose="02010600030101010101" pitchFamily="2" charset="-122"/>
                <a:cs typeface="Times New Roman" panose="02020603050405020304" pitchFamily="18" charset="0"/>
              </a:rPr>
              <a:t>吨。</a:t>
            </a:r>
          </a:p>
        </p:txBody>
      </p:sp>
      <p:pic>
        <p:nvPicPr>
          <p:cNvPr id="4" name="17066203_da3-1-16">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248535" y="2339975"/>
            <a:ext cx="7695565" cy="43287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0" fill="hold" display="1">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02055" y="1360805"/>
            <a:ext cx="4064000" cy="396938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手持一张纸条，由于纸条会受到重力的作用，会自然下垂。如果在纸条上方朝水平方向吹气，你认为纸条会如何运动？为什么？</a:t>
            </a:r>
          </a:p>
        </p:txBody>
      </p:sp>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6096000" y="1524000"/>
            <a:ext cx="5081905" cy="3813175"/>
          </a:xfrm>
          <a:prstGeom prst="roundRect">
            <a:avLst>
              <a:gd name="adj" fmla="val 10582"/>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sp>
        <p:nvSpPr>
          <p:cNvPr id="2" name="文本框 1"/>
          <p:cNvSpPr txBox="1"/>
          <p:nvPr/>
        </p:nvSpPr>
        <p:spPr>
          <a:xfrm>
            <a:off x="899795" y="2025015"/>
            <a:ext cx="5196840" cy="119888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在吹纸条的时候我们发现，朝</a:t>
            </a:r>
            <a:r>
              <a:rPr lang="zh-CN" altLang="en-US" sz="2400" b="1">
                <a:latin typeface="微软雅黑" panose="020B0503020204020204" charset="-122"/>
                <a:ea typeface="微软雅黑" panose="020B0503020204020204" charset="-122"/>
              </a:rPr>
              <a:t>水平方向</a:t>
            </a:r>
            <a:r>
              <a:rPr lang="zh-CN" altLang="en-US" sz="2400">
                <a:latin typeface="宋体" panose="02010600030101010101" pitchFamily="2" charset="-122"/>
                <a:ea typeface="宋体" panose="02010600030101010101" pitchFamily="2" charset="-122"/>
              </a:rPr>
              <a:t>吹气，纸条会</a:t>
            </a:r>
            <a:r>
              <a:rPr lang="zh-CN" altLang="en-US" sz="2400" b="1">
                <a:latin typeface="宋体" panose="02010600030101010101" pitchFamily="2" charset="-122"/>
                <a:ea typeface="宋体" panose="02010600030101010101" pitchFamily="2" charset="-122"/>
              </a:rPr>
              <a:t>向上运动</a:t>
            </a:r>
            <a:r>
              <a:rPr lang="zh-CN" altLang="en-US" sz="2400">
                <a:latin typeface="宋体" panose="02010600030101010101" pitchFamily="2" charset="-122"/>
                <a:ea typeface="宋体" panose="02010600030101010101" pitchFamily="2" charset="-122"/>
              </a:rPr>
              <a:t>；一旦</a:t>
            </a:r>
            <a:r>
              <a:rPr lang="zh-CN" altLang="en-US" sz="2400" b="1">
                <a:latin typeface="微软雅黑" panose="020B0503020204020204" charset="-122"/>
                <a:ea typeface="微软雅黑" panose="020B0503020204020204" charset="-122"/>
              </a:rPr>
              <a:t>停止吹气</a:t>
            </a:r>
            <a:r>
              <a:rPr lang="zh-CN" altLang="en-US" sz="2400">
                <a:latin typeface="宋体" panose="02010600030101010101" pitchFamily="2" charset="-122"/>
                <a:ea typeface="宋体" panose="02010600030101010101" pitchFamily="2" charset="-122"/>
              </a:rPr>
              <a:t>，纸条就会</a:t>
            </a:r>
            <a:r>
              <a:rPr lang="zh-CN" altLang="en-US" sz="2400" b="1">
                <a:latin typeface="微软雅黑" panose="020B0503020204020204" charset="-122"/>
                <a:ea typeface="微软雅黑" panose="020B0503020204020204" charset="-122"/>
              </a:rPr>
              <a:t>下垂</a:t>
            </a:r>
            <a:r>
              <a:rPr lang="zh-CN" altLang="en-US" sz="2400">
                <a:latin typeface="宋体" panose="02010600030101010101" pitchFamily="2" charset="-122"/>
                <a:ea typeface="宋体" panose="02010600030101010101" pitchFamily="2" charset="-122"/>
              </a:rPr>
              <a:t>。</a:t>
            </a:r>
          </a:p>
        </p:txBody>
      </p:sp>
      <p:sp>
        <p:nvSpPr>
          <p:cNvPr id="3" name="文本框 2"/>
          <p:cNvSpPr txBox="1"/>
          <p:nvPr/>
        </p:nvSpPr>
        <p:spPr>
          <a:xfrm>
            <a:off x="899795" y="3543300"/>
            <a:ext cx="5197475" cy="156845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纸条向上运动，说明吹气后其上、下表面的受力情况发生了变化。吹气前、后纸条下方的气压变化应该不大，纸条向上运动，说明</a:t>
            </a:r>
            <a:r>
              <a:rPr lang="zh-CN" altLang="en-US" sz="2400" b="1">
                <a:latin typeface="微软雅黑" panose="020B0503020204020204" charset="-122"/>
                <a:ea typeface="微软雅黑" panose="020B0503020204020204" charset="-122"/>
              </a:rPr>
              <a:t>上方气压变小</a:t>
            </a:r>
            <a:r>
              <a:rPr lang="zh-CN" altLang="en-US" sz="2400">
                <a:latin typeface="宋体" panose="02010600030101010101" pitchFamily="2" charset="-122"/>
                <a:ea typeface="宋体" panose="02010600030101010101" pitchFamily="2" charset="-122"/>
              </a:rPr>
              <a:t>。</a:t>
            </a:r>
          </a:p>
        </p:txBody>
      </p:sp>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a:off x="6856095" y="1524000"/>
            <a:ext cx="5081905" cy="3813175"/>
          </a:xfrm>
          <a:prstGeom prst="roundRect">
            <a:avLst>
              <a:gd name="adj" fmla="val 10582"/>
            </a:avLst>
          </a:prstGeom>
        </p:spPr>
      </p:pic>
      <p:grpSp>
        <p:nvGrpSpPr>
          <p:cNvPr id="14" name="组合 13"/>
          <p:cNvGrpSpPr/>
          <p:nvPr/>
        </p:nvGrpSpPr>
        <p:grpSpPr>
          <a:xfrm>
            <a:off x="7583170" y="2237105"/>
            <a:ext cx="786130" cy="1808480"/>
            <a:chOff x="11942" y="3523"/>
            <a:chExt cx="1238" cy="2848"/>
          </a:xfrm>
        </p:grpSpPr>
        <p:sp>
          <p:nvSpPr>
            <p:cNvPr id="11" name="弧形 10"/>
            <p:cNvSpPr/>
            <p:nvPr/>
          </p:nvSpPr>
          <p:spPr>
            <a:xfrm rot="8640000">
              <a:off x="11942" y="3523"/>
              <a:ext cx="1238" cy="2848"/>
            </a:xfrm>
            <a:prstGeom prst="arc">
              <a:avLst/>
            </a:prstGeom>
            <a:ln w="28575">
              <a:solidFill>
                <a:srgbClr val="FF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13" name="直接箭头连接符 12"/>
            <p:cNvCxnSpPr/>
            <p:nvPr/>
          </p:nvCxnSpPr>
          <p:spPr>
            <a:xfrm flipH="1" flipV="1">
              <a:off x="12058" y="5312"/>
              <a:ext cx="250" cy="31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grpSp>
      <p:sp>
        <p:nvSpPr>
          <p:cNvPr id="15" name="文本框 14"/>
          <p:cNvSpPr txBox="1"/>
          <p:nvPr/>
        </p:nvSpPr>
        <p:spPr>
          <a:xfrm>
            <a:off x="1561465" y="5591810"/>
            <a:ext cx="7264400" cy="829945"/>
          </a:xfrm>
          <a:prstGeom prst="rect">
            <a:avLst/>
          </a:prstGeom>
          <a:noFill/>
        </p:spPr>
        <p:txBody>
          <a:bodyPr wrap="square" rtlCol="0">
            <a:spAutoFit/>
          </a:bodyPr>
          <a:lstStyle/>
          <a:p>
            <a:r>
              <a:rPr lang="zh-CN" altLang="en-US" sz="2400"/>
              <a:t>空气流动起来的压强比静止时的压强小，气体的压强是不是跟其流速有关？</a:t>
            </a:r>
          </a:p>
        </p:txBody>
      </p:sp>
      <p:pic>
        <p:nvPicPr>
          <p:cNvPr id="16" name="图片 15" descr="思考"/>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735" y="5537200"/>
            <a:ext cx="914400" cy="9144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059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0695"/>
            <a:ext cx="1651000" cy="521970"/>
          </a:xfrm>
          <a:prstGeom prst="rect">
            <a:avLst/>
          </a:prstGeom>
          <a:noFill/>
        </p:spPr>
        <p:txBody>
          <a:bodyPr wrap="square" rtlCol="0">
            <a:spAutoFit/>
          </a:bodyPr>
          <a:lstStyle/>
          <a:p>
            <a:r>
              <a:rPr lang="zh-CN" altLang="en-US" sz="2800"/>
              <a:t>流体</a:t>
            </a:r>
          </a:p>
        </p:txBody>
      </p:sp>
      <p:sp>
        <p:nvSpPr>
          <p:cNvPr id="10" name="文本框 9"/>
          <p:cNvSpPr txBox="1"/>
          <p:nvPr/>
        </p:nvSpPr>
        <p:spPr>
          <a:xfrm>
            <a:off x="899795" y="2387600"/>
            <a:ext cx="9607550" cy="521970"/>
          </a:xfrm>
          <a:prstGeom prst="rect">
            <a:avLst/>
          </a:prstGeom>
          <a:noFill/>
        </p:spPr>
        <p:txBody>
          <a:bodyPr wrap="square" rtlCol="0">
            <a:spAutoFit/>
          </a:bodyPr>
          <a:lstStyle/>
          <a:p>
            <a:r>
              <a:rPr lang="zh-CN" altLang="en-US" sz="2800"/>
              <a:t>定义：物理学把</a:t>
            </a:r>
            <a:r>
              <a:rPr lang="zh-CN" altLang="en-US" sz="2800" b="1"/>
              <a:t>具有流动性</a:t>
            </a:r>
            <a:r>
              <a:rPr lang="zh-CN" altLang="en-US" sz="2800"/>
              <a:t>的</a:t>
            </a:r>
            <a:r>
              <a:rPr lang="zh-CN" altLang="en-US" sz="2800" b="1"/>
              <a:t>液体</a:t>
            </a:r>
            <a:r>
              <a:rPr lang="zh-CN" altLang="en-US" sz="2800"/>
              <a:t>和</a:t>
            </a:r>
            <a:r>
              <a:rPr lang="zh-CN" altLang="en-US" sz="2800" b="1"/>
              <a:t>气体</a:t>
            </a:r>
            <a:r>
              <a:rPr lang="zh-CN" altLang="en-US" sz="2800"/>
              <a:t>统称为流体。</a:t>
            </a:r>
          </a:p>
        </p:txBody>
      </p:sp>
      <p:sp>
        <p:nvSpPr>
          <p:cNvPr id="11" name="文本框 10"/>
          <p:cNvSpPr txBox="1"/>
          <p:nvPr/>
        </p:nvSpPr>
        <p:spPr>
          <a:xfrm>
            <a:off x="899795" y="3023870"/>
            <a:ext cx="9568815" cy="565150"/>
          </a:xfrm>
          <a:prstGeom prst="rect">
            <a:avLst/>
          </a:prstGeom>
          <a:noFill/>
        </p:spPr>
        <p:txBody>
          <a:bodyPr wrap="square" rtlCol="0">
            <a:spAutoFit/>
          </a:bodyPr>
          <a:lstStyle/>
          <a:p>
            <a:pPr>
              <a:lnSpc>
                <a:spcPct val="110000"/>
              </a:lnSpc>
            </a:pPr>
            <a:r>
              <a:rPr lang="zh-CN" altLang="en-US" sz="2800" dirty="0">
                <a:latin typeface="宋体" panose="02010600030101010101" pitchFamily="2" charset="-122"/>
                <a:ea typeface="宋体" panose="02010600030101010101" pitchFamily="2" charset="-122"/>
                <a:cs typeface="方正姚体" panose="02010601030101010101" charset="-122"/>
                <a:sym typeface="字魂58号-创中黑" panose="00000500000000000000" pitchFamily="2" charset="-122"/>
              </a:rPr>
              <a:t>前面学过的液体内部压强和大气压都是流体</a:t>
            </a:r>
            <a:r>
              <a:rPr lang="zh-CN" altLang="en-US" sz="2800" b="1" dirty="0">
                <a:latin typeface="宋体" panose="02010600030101010101" pitchFamily="2" charset="-122"/>
                <a:ea typeface="宋体" panose="02010600030101010101" pitchFamily="2" charset="-122"/>
                <a:cs typeface="方正姚体" panose="02010601030101010101" charset="-122"/>
                <a:sym typeface="字魂58号-创中黑" panose="00000500000000000000" pitchFamily="2" charset="-122"/>
              </a:rPr>
              <a:t>静止</a:t>
            </a:r>
            <a:r>
              <a:rPr lang="zh-CN" altLang="en-US" sz="2800" dirty="0">
                <a:latin typeface="宋体" panose="02010600030101010101" pitchFamily="2" charset="-122"/>
                <a:ea typeface="宋体" panose="02010600030101010101" pitchFamily="2" charset="-122"/>
                <a:cs typeface="方正姚体" panose="02010601030101010101" charset="-122"/>
                <a:sym typeface="字魂58号-创中黑" panose="00000500000000000000" pitchFamily="2" charset="-122"/>
              </a:rPr>
              <a:t>时的压强。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04" name="图片 103"/>
          <p:cNvPicPr/>
          <p:nvPr/>
        </p:nvPicPr>
        <p:blipFill>
          <a:blip r:embed="rId3"/>
          <a:srcRect l="49783" b="12710"/>
          <a:stretch>
            <a:fillRect/>
          </a:stretch>
        </p:blipFill>
        <p:spPr>
          <a:xfrm>
            <a:off x="1038860" y="3875405"/>
            <a:ext cx="3852545" cy="2480945"/>
          </a:xfrm>
          <a:prstGeom prst="rect">
            <a:avLst/>
          </a:prstGeom>
          <a:noFill/>
          <a:ln w="9525">
            <a:noFill/>
          </a:ln>
        </p:spPr>
      </p:pic>
      <p:pic>
        <p:nvPicPr>
          <p:cNvPr id="12" name="图片 11" descr="C:\Documents and Settings\Administrator\桌面\资料\u=4145407550,1621683171&amp;fm=26&amp;gp=0.jpgu=4145407550,1621683171&amp;fm=26&amp;gp=0"/>
          <p:cNvPicPr>
            <a:picLocks noChangeAspect="1"/>
          </p:cNvPicPr>
          <p:nvPr/>
        </p:nvPicPr>
        <p:blipFill>
          <a:blip r:embed="rId4"/>
          <a:srcRect/>
          <a:stretch>
            <a:fillRect/>
          </a:stretch>
        </p:blipFill>
        <p:spPr>
          <a:xfrm>
            <a:off x="5937250" y="3949700"/>
            <a:ext cx="4932045" cy="240665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wipe(down)">
                                      <p:cBhvr>
                                        <p:cTn id="16" dur="500"/>
                                        <p:tgtEl>
                                          <p:spTgt spid="10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059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0695"/>
            <a:ext cx="1651000" cy="521970"/>
          </a:xfrm>
          <a:prstGeom prst="rect">
            <a:avLst/>
          </a:prstGeom>
          <a:noFill/>
        </p:spPr>
        <p:txBody>
          <a:bodyPr wrap="square" rtlCol="0">
            <a:spAutoFit/>
          </a:bodyPr>
          <a:lstStyle/>
          <a:p>
            <a:r>
              <a:rPr lang="zh-CN" altLang="en-US" sz="2800"/>
              <a:t>想想做做</a:t>
            </a:r>
          </a:p>
        </p:txBody>
      </p:sp>
      <p:sp>
        <p:nvSpPr>
          <p:cNvPr id="10" name="文本框 9"/>
          <p:cNvSpPr txBox="1"/>
          <p:nvPr/>
        </p:nvSpPr>
        <p:spPr>
          <a:xfrm>
            <a:off x="1462405" y="2595245"/>
            <a:ext cx="4064000" cy="267652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如图所示，手握两张纸，让纸自然下垂。在两张纸的中间向下吹气，这两张纸会怎样运动？</a:t>
            </a: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6532245" y="1169035"/>
            <a:ext cx="4160520" cy="486918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34900" y="190598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0695"/>
            <a:ext cx="1651000" cy="521970"/>
          </a:xfrm>
          <a:prstGeom prst="rect">
            <a:avLst/>
          </a:prstGeom>
          <a:noFill/>
        </p:spPr>
        <p:txBody>
          <a:bodyPr wrap="square" rtlCol="0">
            <a:spAutoFit/>
          </a:bodyPr>
          <a:lstStyle/>
          <a:p>
            <a:r>
              <a:rPr lang="zh-CN" altLang="en-US" sz="2800"/>
              <a:t>想想做做</a:t>
            </a:r>
          </a:p>
        </p:txBody>
      </p:sp>
      <p:pic>
        <p:nvPicPr>
          <p:cNvPr id="10" name="实验9-7探究气体流速与压强的关系">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437130" y="2414270"/>
            <a:ext cx="7317740" cy="411607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10"/>
                </p:tgtEl>
              </p:cMediaNode>
            </p:vide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40309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流体压强与流速的关系</a:t>
            </a:r>
          </a:p>
        </p:txBody>
      </p:sp>
      <p:grpSp>
        <p:nvGrpSpPr>
          <p:cNvPr id="2" name="组合 1"/>
          <p:cNvGrpSpPr/>
          <p:nvPr/>
        </p:nvGrpSpPr>
        <p:grpSpPr>
          <a:xfrm>
            <a:off x="378715" y="571153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0695"/>
            <a:ext cx="1651000" cy="521970"/>
          </a:xfrm>
          <a:prstGeom prst="rect">
            <a:avLst/>
          </a:prstGeom>
          <a:noFill/>
        </p:spPr>
        <p:txBody>
          <a:bodyPr wrap="square" rtlCol="0">
            <a:spAutoFit/>
          </a:bodyPr>
          <a:lstStyle/>
          <a:p>
            <a:r>
              <a:rPr lang="zh-CN" altLang="en-US" sz="2800"/>
              <a:t>想想做做</a:t>
            </a:r>
          </a:p>
        </p:txBody>
      </p:sp>
      <p:sp>
        <p:nvSpPr>
          <p:cNvPr id="10" name="文本框 9"/>
          <p:cNvSpPr txBox="1"/>
          <p:nvPr/>
        </p:nvSpPr>
        <p:spPr>
          <a:xfrm>
            <a:off x="997585" y="2296160"/>
            <a:ext cx="5699760" cy="645160"/>
          </a:xfrm>
          <a:prstGeom prst="rect">
            <a:avLst/>
          </a:prstGeom>
          <a:noFill/>
        </p:spPr>
        <p:txBody>
          <a:bodyPr wrap="square" rtlCol="0">
            <a:spAutoFit/>
          </a:bodyPr>
          <a:lstStyle/>
          <a:p>
            <a:pPr>
              <a:lnSpc>
                <a:spcPct val="150000"/>
              </a:lnSpc>
            </a:pPr>
            <a:r>
              <a:rPr lang="zh-CN" altLang="en-US" sz="2400">
                <a:latin typeface="宋体" panose="02010600030101010101" pitchFamily="2" charset="-122"/>
                <a:ea typeface="宋体" panose="02010600030101010101" pitchFamily="2" charset="-122"/>
              </a:rPr>
              <a:t>现象：向中间吹气时，两张纸向</a:t>
            </a:r>
            <a:r>
              <a:rPr lang="zh-CN" altLang="en-US" sz="2400">
                <a:latin typeface="微软雅黑" panose="020B0503020204020204" charset="-122"/>
                <a:ea typeface="微软雅黑" panose="020B0503020204020204" charset="-122"/>
              </a:rPr>
              <a:t>中间</a:t>
            </a:r>
            <a:r>
              <a:rPr lang="zh-CN" altLang="en-US" sz="2400">
                <a:latin typeface="宋体" panose="02010600030101010101" pitchFamily="2" charset="-122"/>
                <a:ea typeface="宋体" panose="02010600030101010101" pitchFamily="2" charset="-122"/>
              </a:rPr>
              <a:t>靠拢。</a:t>
            </a:r>
          </a:p>
        </p:txBody>
      </p:sp>
      <p:sp>
        <p:nvSpPr>
          <p:cNvPr id="11" name="文本框 10"/>
          <p:cNvSpPr txBox="1"/>
          <p:nvPr/>
        </p:nvSpPr>
        <p:spPr>
          <a:xfrm>
            <a:off x="997585" y="3084195"/>
            <a:ext cx="5699760" cy="2306955"/>
          </a:xfrm>
          <a:prstGeom prst="rect">
            <a:avLst/>
          </a:prstGeom>
          <a:noFill/>
        </p:spPr>
        <p:txBody>
          <a:bodyPr wrap="square" rtlCol="0">
            <a:spAutoFit/>
          </a:bodyPr>
          <a:lstStyle/>
          <a:p>
            <a:pPr>
              <a:lnSpc>
                <a:spcPct val="150000"/>
              </a:lnSpc>
            </a:pPr>
            <a:r>
              <a:rPr lang="zh-CN" altLang="en-US" sz="2400">
                <a:latin typeface="宋体" panose="02010600030101010101" pitchFamily="2" charset="-122"/>
                <a:ea typeface="宋体" panose="02010600030101010101" pitchFamily="2" charset="-122"/>
              </a:rPr>
              <a:t>分析：吹气时，两张纸外部的大气压力没有发生较大的变化，两张纸向中间靠拢，说明中间的气体向外的压力变小了。纸张两侧的面积一样，压力小，说明压强也小。</a:t>
            </a:r>
          </a:p>
        </p:txBody>
      </p:sp>
      <p:sp>
        <p:nvSpPr>
          <p:cNvPr id="12" name="文本框 11"/>
          <p:cNvSpPr txBox="1"/>
          <p:nvPr/>
        </p:nvSpPr>
        <p:spPr>
          <a:xfrm>
            <a:off x="997585" y="5391150"/>
            <a:ext cx="6251575" cy="737235"/>
          </a:xfrm>
          <a:prstGeom prst="rect">
            <a:avLst/>
          </a:prstGeom>
          <a:noFill/>
        </p:spPr>
        <p:txBody>
          <a:bodyPr wrap="square" rtlCol="0">
            <a:spAutoFit/>
          </a:bodyPr>
          <a:lstStyle/>
          <a:p>
            <a:pPr>
              <a:lnSpc>
                <a:spcPct val="150000"/>
              </a:lnSpc>
            </a:pPr>
            <a:r>
              <a:rPr lang="zh-CN" altLang="en-US" sz="2800"/>
              <a:t>结论：空气流动时的压强比静止时小。</a:t>
            </a:r>
          </a:p>
        </p:txBody>
      </p:sp>
      <p:pic>
        <p:nvPicPr>
          <p:cNvPr id="17" name="图片 16"/>
          <p:cNvPicPr>
            <a:picLocks noChangeAspect="1"/>
          </p:cNvPicPr>
          <p:nvPr/>
        </p:nvPicPr>
        <p:blipFill>
          <a:blip r:embed="rId3"/>
          <a:stretch>
            <a:fillRect/>
          </a:stretch>
        </p:blipFill>
        <p:spPr>
          <a:xfrm>
            <a:off x="6820535" y="2110105"/>
            <a:ext cx="5302885" cy="328104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21569068],&quot;65&quot;:[2020508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21569068],&quot;65&quot;:[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942</Words>
  <Application>Microsoft Office PowerPoint</Application>
  <PresentationFormat>宽屏</PresentationFormat>
  <Paragraphs>84</Paragraphs>
  <Slides>23</Slides>
  <Notes>0</Notes>
  <HiddenSlides>0</HiddenSlides>
  <MMClips>3</MMClips>
  <ScaleCrop>false</ScaleCrop>
  <HeadingPairs>
    <vt:vector size="6" baseType="variant">
      <vt:variant>
        <vt:lpstr>已用的字体</vt:lpstr>
      </vt:variant>
      <vt:variant>
        <vt:i4>5</vt:i4>
      </vt:variant>
      <vt:variant>
        <vt:lpstr>主题</vt:lpstr>
      </vt:variant>
      <vt:variant>
        <vt:i4>3</vt:i4>
      </vt:variant>
      <vt:variant>
        <vt:lpstr>幻灯片标题</vt:lpstr>
      </vt:variant>
      <vt:variant>
        <vt:i4>23</vt:i4>
      </vt:variant>
    </vt:vector>
  </HeadingPairs>
  <TitlesOfParts>
    <vt:vector size="31" baseType="lpstr">
      <vt:lpstr>宋体</vt:lpstr>
      <vt:lpstr>微软雅黑</vt:lpstr>
      <vt:lpstr>Arial</vt:lpstr>
      <vt:lpstr>Calibri</vt:lpstr>
      <vt:lpstr>Times New Roman</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lastModifiedBy>Administrator</cp:lastModifiedBy>
  <cp:revision>1</cp:revision>
  <dcterms:created xsi:type="dcterms:W3CDTF">2019-06-19T02:08:00Z</dcterms:created>
  <dcterms:modified xsi:type="dcterms:W3CDTF">2025-03-03T07:58:36Z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BDCA6CC7CC9A40ECAF8CDAC1377E0517_11</vt:lpwstr>
  </property>
</Properties>
</file>