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1" r:id="rId2"/>
    <p:sldId id="299" r:id="rId3"/>
    <p:sldId id="273" r:id="rId4"/>
    <p:sldId id="263" r:id="rId5"/>
    <p:sldId id="265" r:id="rId6"/>
    <p:sldId id="267" r:id="rId7"/>
    <p:sldId id="269" r:id="rId8"/>
    <p:sldId id="270" r:id="rId9"/>
    <p:sldId id="271" r:id="rId10"/>
    <p:sldId id="276" r:id="rId11"/>
    <p:sldId id="302" r:id="rId12"/>
    <p:sldId id="303" r:id="rId13"/>
    <p:sldId id="282" r:id="rId14"/>
    <p:sldId id="279" r:id="rId15"/>
    <p:sldId id="283" r:id="rId16"/>
    <p:sldId id="287" r:id="rId17"/>
    <p:sldId id="285" r:id="rId18"/>
    <p:sldId id="295" r:id="rId19"/>
    <p:sldId id="28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A5C5-C1BE-40FF-AFFD-C390C2F3452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8B29C-4F70-45DE-836E-DDA41AC4AE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5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BA5BA5B-AA49-4C28-A259-7A7F5A2A4C44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CN" smtClean="0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3CC6EC1-374A-4B46-A079-D2CD0561327B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A522366-56AD-4C77-9C29-F3E8E177D680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miter lim="800000"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CN" smtClean="0"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213" y="6184900"/>
            <a:ext cx="1219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黄果树图片"/>
          <p:cNvPicPr>
            <a:picLocks noChangeAspect="1" noChangeArrowheads="1"/>
          </p:cNvPicPr>
          <p:nvPr/>
        </p:nvPicPr>
        <p:blipFill>
          <a:blip r:embed="rId3" cstate="print"/>
          <a:srcRect b="10081"/>
          <a:stretch>
            <a:fillRect/>
          </a:stretch>
        </p:blipFill>
        <p:spPr bwMode="auto">
          <a:xfrm>
            <a:off x="0" y="1500174"/>
            <a:ext cx="40719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U1335P27T1D343934F3DT20060113094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357298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158" y="214290"/>
            <a:ext cx="76327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观察下列三幅图，它们有什么共同之处？</a:t>
            </a:r>
            <a:r>
              <a:rPr kumimoji="1" lang="zh-CN" altLang="en-US" sz="5400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3" name="图片 22" descr="pic_231258"/>
          <p:cNvPicPr>
            <a:picLocks noChangeAspect="1" noChangeArrowheads="1"/>
          </p:cNvPicPr>
          <p:nvPr/>
        </p:nvPicPr>
        <p:blipFill>
          <a:blip r:embed="rId5" cstate="print"/>
          <a:srcRect l="10834" t="8865" r="48795" b="73441"/>
          <a:stretch>
            <a:fillRect/>
          </a:stretch>
        </p:blipFill>
        <p:spPr bwMode="auto">
          <a:xfrm>
            <a:off x="195624" y="1184274"/>
            <a:ext cx="8662656" cy="44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42910" y="6072206"/>
            <a:ext cx="689292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这是因为地球上的一切物体都受到地球的吸引。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357290" y="5572140"/>
            <a:ext cx="44037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是什么力使蹦极的人急速下？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610600" cy="4540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大小：</a:t>
            </a:r>
            <a:r>
              <a:rPr kumimoji="1"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 = mg</a:t>
            </a: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</a:p>
          <a:p>
            <a:pPr>
              <a:spcBef>
                <a:spcPct val="30000"/>
              </a:spcBef>
            </a:pP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 G </a:t>
            </a:r>
            <a:r>
              <a:rPr kumimoji="1" lang="en-US" altLang="zh-CN" sz="4000" b="1">
                <a:latin typeface="华文中宋" panose="02010600040101010101" charset="-122"/>
                <a:ea typeface="黑体" panose="02010609060101010101" pitchFamily="2" charset="-122"/>
              </a:rPr>
              <a:t>—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重力（</a:t>
            </a: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）；</a:t>
            </a: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g = </a:t>
            </a:r>
            <a:r>
              <a:rPr kumimoji="1"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9.8 </a:t>
            </a:r>
            <a:r>
              <a:rPr kumimoji="1"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牛</a:t>
            </a:r>
            <a:r>
              <a:rPr kumimoji="1"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kumimoji="1"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千克</a:t>
            </a:r>
          </a:p>
          <a:p>
            <a:pPr>
              <a:spcBef>
                <a:spcPct val="30000"/>
              </a:spcBef>
            </a:pP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2.g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的物理意义：</a:t>
            </a:r>
          </a:p>
          <a:p>
            <a:pPr>
              <a:spcBef>
                <a:spcPct val="30000"/>
              </a:spcBef>
            </a:pP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  表示质量为</a:t>
            </a: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千克的物体受到的重力为</a:t>
            </a:r>
            <a:r>
              <a:rPr kumimoji="1"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9.8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牛</a:t>
            </a: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. g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的单位：</a:t>
            </a:r>
            <a:r>
              <a:rPr lang="en-US" altLang="zh-CN" b="1">
                <a:solidFill>
                  <a:srgbClr val="FF0000"/>
                </a:solidFill>
              </a:rPr>
              <a:t>N/kg</a:t>
            </a:r>
            <a:endParaRPr kumimoji="1" lang="en-US" altLang="zh-CN" sz="4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30000"/>
              </a:spcBef>
            </a:pP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kumimoji="1"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粗略计算时取</a:t>
            </a:r>
            <a:r>
              <a:rPr kumimoji="1"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 N/kg</a:t>
            </a:r>
            <a:r>
              <a:rPr kumimoji="1"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4800" y="273050"/>
            <a:ext cx="48006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四</a:t>
            </a:r>
            <a:r>
              <a:rPr kumimoji="1"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kumimoji="1"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重力的大小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3213" y="6184900"/>
            <a:ext cx="1219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内容占位符 46081" descr="苹果落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28868"/>
            <a:ext cx="2852738" cy="300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占位符 46083"/>
          <p:cNvSpPr txBox="1">
            <a:spLocks noChangeArrowheads="1"/>
          </p:cNvSpPr>
          <p:nvPr/>
        </p:nvSpPr>
        <p:spPr>
          <a:xfrm>
            <a:off x="4356100" y="2997200"/>
            <a:ext cx="4211638" cy="25035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latin typeface="+mn-ea"/>
              </a:rPr>
              <a:t>图中树上熟透的苹果沿着竖直向下的方向下落，这说明了</a:t>
            </a:r>
            <a:r>
              <a:rPr lang="zh-CN" altLang="en-US" sz="2800" b="1" dirty="0" smtClean="0">
                <a:solidFill>
                  <a:srgbClr val="FF00FF"/>
                </a:solidFill>
                <a:latin typeface="+mn-ea"/>
              </a:rPr>
              <a:t>重力的方向</a:t>
            </a:r>
            <a:r>
              <a:rPr lang="zh-CN" altLang="en-US" sz="2800" b="1" dirty="0" smtClean="0">
                <a:latin typeface="+mn-ea"/>
              </a:rPr>
              <a:t>是什么</a:t>
            </a:r>
            <a:r>
              <a:rPr lang="zh-CN" altLang="en-US" sz="2800" b="1" dirty="0" smtClean="0">
                <a:solidFill>
                  <a:srgbClr val="FF00FF"/>
                </a:solidFill>
                <a:latin typeface="+mn-ea"/>
              </a:rPr>
              <a:t>？</a:t>
            </a:r>
          </a:p>
        </p:txBody>
      </p:sp>
      <p:sp>
        <p:nvSpPr>
          <p:cNvPr id="36" name="文本框 46084"/>
          <p:cNvSpPr txBox="1">
            <a:spLocks noChangeArrowheads="1"/>
          </p:cNvSpPr>
          <p:nvPr/>
        </p:nvSpPr>
        <p:spPr bwMode="auto">
          <a:xfrm>
            <a:off x="4786314" y="1785926"/>
            <a:ext cx="2222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宋体" panose="02010600030101010101" pitchFamily="2" charset="-122"/>
                <a:cs typeface="Times New Roman" panose="02020603050405020304" pitchFamily="18" charset="0"/>
              </a:rPr>
              <a:t>观察与思考：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0" y="571480"/>
            <a:ext cx="571504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/>
              <a:t>二：探</a:t>
            </a:r>
            <a:r>
              <a:rPr lang="zh-CN" altLang="en-US" sz="3600" b="1" dirty="0"/>
              <a:t>究重力的</a:t>
            </a:r>
            <a:r>
              <a:rPr lang="zh-CN" altLang="en-US" sz="4400" b="1" dirty="0">
                <a:solidFill>
                  <a:srgbClr val="FF0000"/>
                </a:solidFill>
              </a:rPr>
              <a:t>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1" y="5125852"/>
            <a:ext cx="799329" cy="1326094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图片 2" descr="上条蓝窄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41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kumimoji="1" lang="zh-CN" altLang="en-US"/>
          </a:p>
        </p:txBody>
      </p:sp>
      <p:sp>
        <p:nvSpPr>
          <p:cNvPr id="28679" name="文本框 2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457200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868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213" y="6184900"/>
            <a:ext cx="1219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4789488" y="3971925"/>
            <a:ext cx="950912" cy="1790700"/>
          </a:xfrm>
          <a:prstGeom prst="line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47" name="文本框 93192"/>
          <p:cNvSpPr txBox="1">
            <a:spLocks noChangeArrowheads="1"/>
          </p:cNvSpPr>
          <p:nvPr/>
        </p:nvSpPr>
        <p:spPr bwMode="auto">
          <a:xfrm>
            <a:off x="1073150" y="2268538"/>
            <a:ext cx="4419600" cy="2220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　　用一根线把物体悬挂起来，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defTabSz="4572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物体静止时，线的方向跟重力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defTabSz="4572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方向一致，这个方向叫做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竖直</a:t>
            </a:r>
            <a:endParaRPr lang="en-US" altLang="zh-CN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defTabSz="4572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向下</a:t>
            </a:r>
            <a:r>
              <a:rPr lang="zh-CN" altLang="en-US" sz="2400" b="1" dirty="0" smtClean="0">
                <a:latin typeface="+mn-ea"/>
                <a:ea typeface="+mn-ea"/>
              </a:rPr>
              <a:t>。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022350" y="1549400"/>
            <a:ext cx="7315200" cy="4619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hangingPunct="1"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重力的方向：</a:t>
            </a:r>
            <a:r>
              <a:rPr lang="zh-CN" altLang="en-US" sz="2400" b="1" dirty="0" smtClean="0">
                <a:latin typeface="+mn-ea"/>
                <a:ea typeface="+mn-ea"/>
              </a:rPr>
              <a:t>物体自由落向地面的方向。</a:t>
            </a: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5603875" y="2271713"/>
            <a:ext cx="1655763" cy="2921000"/>
            <a:chOff x="3203848" y="3429000"/>
            <a:chExt cx="1656184" cy="2920390"/>
          </a:xfrm>
        </p:grpSpPr>
        <p:pic>
          <p:nvPicPr>
            <p:cNvPr id="28685" name="图片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BEDEC"/>
                </a:clrFrom>
                <a:clrTo>
                  <a:srgbClr val="EBEDEC">
                    <a:alpha val="0"/>
                  </a:srgbClr>
                </a:clrTo>
              </a:clrChange>
              <a:lum contrast="46000"/>
            </a:blip>
            <a:srcRect/>
            <a:stretch>
              <a:fillRect/>
            </a:stretch>
          </p:blipFill>
          <p:spPr bwMode="auto">
            <a:xfrm>
              <a:off x="3275856" y="3429000"/>
              <a:ext cx="1584176" cy="245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文本框 120836"/>
            <p:cNvSpPr txBox="1">
              <a:spLocks noChangeArrowheads="1"/>
            </p:cNvSpPr>
            <p:nvPr/>
          </p:nvSpPr>
          <p:spPr bwMode="auto">
            <a:xfrm>
              <a:off x="3203848" y="5949424"/>
              <a:ext cx="1368773" cy="3999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zh-CN" altLang="en-US" sz="2000" b="1" dirty="0">
                  <a:latin typeface="+mn-ea"/>
                  <a:ea typeface="+mn-ea"/>
                </a:rPr>
                <a:t>竖直向下</a:t>
              </a:r>
            </a:p>
          </p:txBody>
        </p:sp>
      </p:grpSp>
      <p:pic>
        <p:nvPicPr>
          <p:cNvPr id="28687" name="图片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88" y="6330950"/>
            <a:ext cx="30908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23850" y="3141663"/>
            <a:ext cx="26638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pic>
        <p:nvPicPr>
          <p:cNvPr id="71695" name="Picture 15" descr="水平仪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6F5"/>
              </a:clrFrom>
              <a:clrTo>
                <a:srgbClr val="F2F6F5">
                  <a:alpha val="0"/>
                </a:srgbClr>
              </a:clrTo>
            </a:clrChange>
            <a:lum bright="-12000" contrast="30000"/>
          </a:blip>
          <a:srcRect l="64215" t="13177" b="18018"/>
          <a:stretch>
            <a:fillRect/>
          </a:stretch>
        </p:blipFill>
        <p:spPr bwMode="auto">
          <a:xfrm>
            <a:off x="539750" y="1268413"/>
            <a:ext cx="2447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6" descr="DSC_0938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 l="4285" t="15732" r="3908" b="17622"/>
          <a:stretch>
            <a:fillRect/>
          </a:stretch>
        </p:blipFill>
        <p:spPr bwMode="auto">
          <a:xfrm>
            <a:off x="6149975" y="1557338"/>
            <a:ext cx="216693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7" descr="DSC_0939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2667" r="2667" b="24623"/>
          <a:stretch>
            <a:fillRect/>
          </a:stretch>
        </p:blipFill>
        <p:spPr bwMode="auto">
          <a:xfrm>
            <a:off x="3203575" y="1484313"/>
            <a:ext cx="2520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403350" y="4005263"/>
            <a:ext cx="7283450" cy="1223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solidFill>
                  <a:schemeClr val="tx2"/>
                </a:solidFill>
              </a:rPr>
              <a:t>重锤仪</a:t>
            </a:r>
            <a:r>
              <a:rPr lang="en-US" altLang="zh-CN" sz="3200" b="1"/>
              <a:t>-----</a:t>
            </a:r>
            <a:r>
              <a:rPr lang="zh-CN" altLang="en-US" sz="3200" b="1"/>
              <a:t>判断墙壁是否竖直，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3200" b="1"/>
              <a:t>                墙上的画是否挂正。</a:t>
            </a:r>
          </a:p>
        </p:txBody>
      </p:sp>
      <p:sp>
        <p:nvSpPr>
          <p:cNvPr id="14343" name="AutoShape 20"/>
          <p:cNvSpPr>
            <a:spLocks noChangeArrowheads="1"/>
          </p:cNvSpPr>
          <p:nvPr/>
        </p:nvSpPr>
        <p:spPr bwMode="auto">
          <a:xfrm>
            <a:off x="34925" y="-26988"/>
            <a:ext cx="3240088" cy="1484313"/>
          </a:xfrm>
          <a:prstGeom prst="horizontalScroll">
            <a:avLst>
              <a:gd name="adj" fmla="val 119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323850" y="404813"/>
            <a:ext cx="31686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物理与生活</a:t>
            </a:r>
          </a:p>
        </p:txBody>
      </p:sp>
      <p:sp>
        <p:nvSpPr>
          <p:cNvPr id="14345" name="Text Box 22"/>
          <p:cNvSpPr txBox="1">
            <a:spLocks noChangeArrowheads="1"/>
          </p:cNvSpPr>
          <p:nvPr/>
        </p:nvSpPr>
        <p:spPr bwMode="auto">
          <a:xfrm>
            <a:off x="3419475" y="620713"/>
            <a:ext cx="46799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重力方向竖直向下的应用</a:t>
            </a: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1476375" y="5157788"/>
            <a:ext cx="64611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>
                <a:solidFill>
                  <a:schemeClr val="tx2"/>
                </a:solidFill>
              </a:rPr>
              <a:t>水平仪</a:t>
            </a:r>
            <a:r>
              <a:rPr lang="en-US" altLang="zh-CN" sz="3200" b="1"/>
              <a:t>-----</a:t>
            </a:r>
            <a:r>
              <a:rPr lang="zh-CN" altLang="en-US" sz="3200" b="1"/>
              <a:t>判断台面是否水平。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/>
      <p:bldP spid="717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39963" y="5691188"/>
            <a:ext cx="431323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重力的方向指向地心</a:t>
            </a:r>
          </a:p>
        </p:txBody>
      </p:sp>
      <p:sp>
        <p:nvSpPr>
          <p:cNvPr id="5837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301625"/>
            <a:ext cx="247808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>
                <a:latin typeface="Tahoma" panose="020B0604030504040204" pitchFamily="34" charset="0"/>
                <a:ea typeface="黑体" panose="02010609060101010101" pitchFamily="2" charset="-122"/>
              </a:rPr>
              <a:t>想想议议：</a:t>
            </a:r>
          </a:p>
        </p:txBody>
      </p:sp>
      <p:pic>
        <p:nvPicPr>
          <p:cNvPr id="58372" name="Picture 4" descr="重力方向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143000"/>
            <a:ext cx="4648200" cy="4135438"/>
          </a:xfrm>
          <a:prstGeom prst="rect">
            <a:avLst/>
          </a:prstGeom>
          <a:noFill/>
        </p:spPr>
      </p:pic>
      <p:sp>
        <p:nvSpPr>
          <p:cNvPr id="58373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87675" y="292100"/>
            <a:ext cx="47720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>
                <a:latin typeface="Tahoma" panose="020B0604030504040204" pitchFamily="34" charset="0"/>
                <a:ea typeface="黑体" panose="02010609060101010101" pitchFamily="2" charset="-122"/>
              </a:rPr>
              <a:t>重力的方向指向哪里？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1029"/>
          <p:cNvPicPr>
            <a:picLocks noChangeAspect="1" noChangeArrowheads="1"/>
          </p:cNvPicPr>
          <p:nvPr/>
        </p:nvPicPr>
        <p:blipFill>
          <a:blip r:embed="rId2" cstate="print">
            <a:lum bright="-18000" contrast="66000"/>
          </a:blip>
          <a:srcRect/>
          <a:stretch>
            <a:fillRect/>
          </a:stretch>
        </p:blipFill>
        <p:spPr bwMode="auto">
          <a:xfrm>
            <a:off x="1035050" y="1268413"/>
            <a:ext cx="7848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287338" y="639763"/>
            <a:ext cx="313213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四、重心</a:t>
            </a:r>
          </a:p>
        </p:txBody>
      </p:sp>
      <p:pic>
        <p:nvPicPr>
          <p:cNvPr id="25603" name="Picture 1027"/>
          <p:cNvPicPr>
            <a:picLocks noChangeAspect="1" noChangeArrowheads="1"/>
          </p:cNvPicPr>
          <p:nvPr/>
        </p:nvPicPr>
        <p:blipFill>
          <a:blip r:embed="rId3" cstate="print">
            <a:lum bright="-6000" contrast="54000"/>
          </a:blip>
          <a:srcRect/>
          <a:stretch>
            <a:fillRect/>
          </a:stretch>
        </p:blipFill>
        <p:spPr bwMode="auto">
          <a:xfrm>
            <a:off x="574675" y="1801813"/>
            <a:ext cx="1755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28"/>
          <p:cNvPicPr>
            <a:picLocks noChangeAspect="1" noChangeArrowheads="1"/>
          </p:cNvPicPr>
          <p:nvPr/>
        </p:nvPicPr>
        <p:blipFill>
          <a:blip r:embed="rId4" cstate="print">
            <a:lum bright="-18000" contrast="72000"/>
          </a:blip>
          <a:srcRect/>
          <a:stretch>
            <a:fillRect/>
          </a:stretch>
        </p:blipFill>
        <p:spPr bwMode="auto">
          <a:xfrm>
            <a:off x="2509838" y="1878013"/>
            <a:ext cx="18780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863600" y="5372100"/>
            <a:ext cx="741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</a:rPr>
              <a:t>质地均匀、外形规则</a:t>
            </a:r>
            <a:r>
              <a:rPr lang="zh-CN" altLang="en-US" sz="2800" b="1">
                <a:latin typeface="Tahoma" panose="020B0604030504040204" pitchFamily="34" charset="0"/>
              </a:rPr>
              <a:t>物体的重心</a:t>
            </a:r>
          </a:p>
        </p:txBody>
      </p:sp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2555875" y="692150"/>
            <a:ext cx="60118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800" b="1">
                <a:ea typeface="楷体_GB2312" pitchFamily="49" charset="-122"/>
              </a:rPr>
              <a:t>——</a:t>
            </a:r>
            <a:r>
              <a:rPr lang="zh-CN" altLang="en-US" sz="1800" b="1">
                <a:latin typeface="楷体_GB2312" pitchFamily="49" charset="-122"/>
                <a:ea typeface="楷体_GB2312" pitchFamily="49" charset="-122"/>
              </a:rPr>
              <a:t>重力在物体上的作用点叫做重心</a:t>
            </a:r>
          </a:p>
        </p:txBody>
      </p:sp>
      <p:pic>
        <p:nvPicPr>
          <p:cNvPr id="25609" name="Picture 1033" descr="质量分布均匀的唱片的重心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75" y="170815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1030288" y="4795838"/>
            <a:ext cx="7177087" cy="346075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/>
              <a:t>质量均匀、外形规则的唱片的重心在它的</a:t>
            </a:r>
            <a:r>
              <a:rPr lang="zh-CN" altLang="en-US" sz="1600" b="1">
                <a:solidFill>
                  <a:srgbClr val="FF0000"/>
                </a:solidFill>
              </a:rPr>
              <a:t>圆心</a:t>
            </a:r>
            <a:r>
              <a:rPr lang="zh-CN" altLang="en-US" sz="1600"/>
              <a:t>上．</a:t>
            </a:r>
          </a:p>
        </p:txBody>
      </p:sp>
      <p:sp>
        <p:nvSpPr>
          <p:cNvPr id="25611" name="Rectangle 1035"/>
          <p:cNvSpPr>
            <a:spLocks noChangeArrowheads="1"/>
          </p:cNvSpPr>
          <p:nvPr/>
        </p:nvSpPr>
        <p:spPr bwMode="auto">
          <a:xfrm>
            <a:off x="863600" y="6249988"/>
            <a:ext cx="33988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/>
              <a:t>在它的</a:t>
            </a:r>
            <a:r>
              <a:rPr lang="zh-CN" altLang="en-US" sz="2800" b="1" dirty="0">
                <a:solidFill>
                  <a:srgbClr val="FF0000"/>
                </a:solidFill>
              </a:rPr>
              <a:t>几何中心</a:t>
            </a:r>
            <a:r>
              <a:rPr lang="zh-CN" altLang="en-US" sz="2800" b="1" dirty="0"/>
              <a:t>上．</a:t>
            </a:r>
          </a:p>
        </p:txBody>
      </p:sp>
      <p:sp>
        <p:nvSpPr>
          <p:cNvPr id="29707" name="AutoShape 103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5775" y="6264275"/>
            <a:ext cx="966788" cy="620713"/>
          </a:xfrm>
          <a:prstGeom prst="actionButtonBlank">
            <a:avLst/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1600">
                <a:solidFill>
                  <a:schemeClr val="bg2"/>
                </a:solidFill>
                <a:ea typeface="隶书" panose="02010509060101010101" pitchFamily="49" charset="-122"/>
              </a:rPr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10" grpId="0" animBg="1"/>
      <p:bldP spid="256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40961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1809750" cy="11652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信息窗</a:t>
            </a:r>
          </a:p>
        </p:txBody>
      </p:sp>
      <p:sp>
        <p:nvSpPr>
          <p:cNvPr id="40963" name="文本框 40962"/>
          <p:cNvSpPr txBox="1">
            <a:spLocks noChangeArrowheads="1"/>
          </p:cNvSpPr>
          <p:nvPr/>
        </p:nvSpPr>
        <p:spPr bwMode="auto">
          <a:xfrm>
            <a:off x="3563938" y="908050"/>
            <a:ext cx="3740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chemeClr val="hlink"/>
                </a:solidFill>
                <a:latin typeface="Tahoma" panose="020B0604030504040204" pitchFamily="34" charset="0"/>
              </a:rPr>
              <a:t>提高稳度的诀窍</a:t>
            </a:r>
          </a:p>
        </p:txBody>
      </p:sp>
      <p:pic>
        <p:nvPicPr>
          <p:cNvPr id="40964" name="图片 40963" descr="Sna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91440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文本框 40964"/>
          <p:cNvSpPr txBox="1">
            <a:spLocks noChangeArrowheads="1"/>
          </p:cNvSpPr>
          <p:nvPr/>
        </p:nvSpPr>
        <p:spPr bwMode="auto">
          <a:xfrm>
            <a:off x="250825" y="4581525"/>
            <a:ext cx="43005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latin typeface="Tahoma" panose="020B0604030504040204" pitchFamily="34" charset="0"/>
              </a:rPr>
              <a:t>(a)</a:t>
            </a:r>
            <a:r>
              <a:rPr lang="zh-CN" altLang="en-US" b="1">
                <a:solidFill>
                  <a:schemeClr val="hlink"/>
                </a:solidFill>
                <a:latin typeface="Tahoma" panose="020B0604030504040204" pitchFamily="34" charset="0"/>
              </a:rPr>
              <a:t>起重汽车放下支腿扩大支面</a:t>
            </a:r>
          </a:p>
        </p:txBody>
      </p:sp>
      <p:sp>
        <p:nvSpPr>
          <p:cNvPr id="40966" name="文本框 40965"/>
          <p:cNvSpPr txBox="1">
            <a:spLocks noChangeArrowheads="1"/>
          </p:cNvSpPr>
          <p:nvPr/>
        </p:nvSpPr>
        <p:spPr bwMode="auto">
          <a:xfrm>
            <a:off x="4356100" y="4868863"/>
            <a:ext cx="27860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3333FF"/>
                </a:solidFill>
                <a:latin typeface="Tahoma" panose="020B0604030504040204" pitchFamily="34" charset="0"/>
              </a:rPr>
              <a:t>(b)</a:t>
            </a:r>
            <a:r>
              <a:rPr lang="zh-CN" altLang="en-US" b="1">
                <a:solidFill>
                  <a:srgbClr val="3333FF"/>
                </a:solidFill>
                <a:latin typeface="Tahoma" panose="020B0604030504040204" pitchFamily="34" charset="0"/>
              </a:rPr>
              <a:t>台灯有个大底座</a:t>
            </a:r>
          </a:p>
        </p:txBody>
      </p:sp>
      <p:sp>
        <p:nvSpPr>
          <p:cNvPr id="40967" name="文本框 40966"/>
          <p:cNvSpPr txBox="1">
            <a:spLocks noChangeArrowheads="1"/>
          </p:cNvSpPr>
          <p:nvPr/>
        </p:nvSpPr>
        <p:spPr bwMode="auto">
          <a:xfrm>
            <a:off x="6816725" y="4508500"/>
            <a:ext cx="232727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  <a:latin typeface="Tahoma" panose="020B0604030504040204" pitchFamily="34" charset="0"/>
              </a:rPr>
              <a:t>(c)</a:t>
            </a:r>
            <a:r>
              <a:rPr lang="zh-CN" altLang="en-US" sz="2000" b="1">
                <a:solidFill>
                  <a:schemeClr val="hlink"/>
                </a:solidFill>
                <a:latin typeface="Tahoma" panose="020B0604030504040204" pitchFamily="34" charset="0"/>
              </a:rPr>
              <a:t>下大上小的茶壶</a:t>
            </a:r>
          </a:p>
        </p:txBody>
      </p:sp>
      <p:sp>
        <p:nvSpPr>
          <p:cNvPr id="40968" name="文本框 40967"/>
          <p:cNvSpPr txBox="1">
            <a:spLocks noChangeArrowheads="1"/>
          </p:cNvSpPr>
          <p:nvPr/>
        </p:nvSpPr>
        <p:spPr bwMode="auto">
          <a:xfrm>
            <a:off x="2916238" y="5505133"/>
            <a:ext cx="362775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Tahoma" panose="020B0604030504040204" pitchFamily="34" charset="0"/>
              </a:rPr>
              <a:t>增大支撑面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/>
      <p:bldP spid="40965" grpId="0"/>
      <p:bldP spid="40966" grpId="0"/>
      <p:bldP spid="40967" grpId="0"/>
      <p:bldP spid="409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27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1547813" y="1655763"/>
            <a:ext cx="396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6180773" y="2566988"/>
            <a:ext cx="225107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Tahoma" panose="020B0604030504040204" pitchFamily="34" charset="0"/>
                <a:ea typeface="楷体_GB2312" pitchFamily="49" charset="-122"/>
              </a:rPr>
              <a:t>不倒翁</a:t>
            </a:r>
          </a:p>
        </p:txBody>
      </p:sp>
      <p:sp>
        <p:nvSpPr>
          <p:cNvPr id="27660" name="Text Box 1036"/>
          <p:cNvSpPr txBox="1">
            <a:spLocks noChangeArrowheads="1"/>
          </p:cNvSpPr>
          <p:nvPr/>
        </p:nvSpPr>
        <p:spPr bwMode="auto">
          <a:xfrm>
            <a:off x="250825" y="503238"/>
            <a:ext cx="7850188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/>
              <a:t>物体的重心越低越稳定</a:t>
            </a:r>
          </a:p>
        </p:txBody>
      </p:sp>
      <p:sp>
        <p:nvSpPr>
          <p:cNvPr id="40968" name="文本框 40967"/>
          <p:cNvSpPr txBox="1">
            <a:spLocks noChangeArrowheads="1"/>
          </p:cNvSpPr>
          <p:nvPr/>
        </p:nvSpPr>
        <p:spPr bwMode="auto">
          <a:xfrm>
            <a:off x="3065463" y="5424488"/>
            <a:ext cx="293878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Tahoma" panose="020B0604030504040204" pitchFamily="34" charset="0"/>
              </a:rPr>
              <a:t>降低重心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60" grpId="0"/>
      <p:bldP spid="409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47105"/>
          <p:cNvSpPr txBox="1">
            <a:spLocks noChangeArrowheads="1"/>
          </p:cNvSpPr>
          <p:nvPr/>
        </p:nvSpPr>
        <p:spPr bwMode="auto">
          <a:xfrm>
            <a:off x="684213" y="188913"/>
            <a:ext cx="7543800" cy="203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4800">
                <a:solidFill>
                  <a:schemeClr val="tx2"/>
                </a:solidFill>
                <a:latin typeface="Times New Roman" panose="02020603050405020304" pitchFamily="18" charset="0"/>
              </a:rPr>
              <a:t>假如失去重力，我们的生活会怎样呢？</a:t>
            </a:r>
          </a:p>
          <a:p>
            <a:endParaRPr lang="zh-CN" altLang="zh-CN" sz="4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文本框 47106"/>
          <p:cNvSpPr txBox="1">
            <a:spLocks noChangeArrowheads="1"/>
          </p:cNvSpPr>
          <p:nvPr/>
        </p:nvSpPr>
        <p:spPr bwMode="auto">
          <a:xfrm>
            <a:off x="762000" y="2514600"/>
            <a:ext cx="6481763" cy="252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200">
                <a:latin typeface="Times New Roman" panose="02020603050405020304" pitchFamily="18" charset="0"/>
              </a:rPr>
              <a:t>1：我们可以在天花板下方睡觉。 </a:t>
            </a:r>
          </a:p>
          <a:p>
            <a:r>
              <a:rPr lang="zh-CN" altLang="zh-CN" sz="3200">
                <a:latin typeface="Times New Roman" panose="02020603050405020304" pitchFamily="18" charset="0"/>
              </a:rPr>
              <a:t>2：我们要用水枪来喝水。 </a:t>
            </a:r>
          </a:p>
          <a:p>
            <a:r>
              <a:rPr lang="zh-CN" altLang="zh-CN" sz="3200">
                <a:latin typeface="Times New Roman" panose="02020603050405020304" pitchFamily="18" charset="0"/>
              </a:rPr>
              <a:t>3：我们的食物要做成牙膏状。 </a:t>
            </a:r>
          </a:p>
          <a:p>
            <a:r>
              <a:rPr lang="zh-CN" altLang="zh-CN" sz="3200">
                <a:latin typeface="Times New Roman" panose="02020603050405020304" pitchFamily="18" charset="0"/>
              </a:rPr>
              <a:t>4</a:t>
            </a:r>
            <a:r>
              <a:rPr lang="zh-CN" altLang="zh-CN" sz="3200">
                <a:latin typeface="宋体" panose="02010600030101010101" pitchFamily="2" charset="-122"/>
              </a:rPr>
              <a:t>：我们可以像鸟一样在天空中飞。</a:t>
            </a:r>
          </a:p>
          <a:p>
            <a:r>
              <a:rPr lang="zh-CN" altLang="zh-CN" sz="3200" b="1">
                <a:latin typeface="Times New Roman" panose="02020603050405020304" pitchFamily="18" charset="0"/>
              </a:rPr>
              <a:t>……</a:t>
            </a:r>
            <a:r>
              <a:rPr lang="zh-CN" altLang="zh-CN" sz="32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14400" y="927100"/>
            <a:ext cx="73152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</a:rPr>
              <a:t>         </a:t>
            </a:r>
            <a:r>
              <a:rPr lang="zh-CN" altLang="en-US" sz="2800" b="1">
                <a:solidFill>
                  <a:schemeClr val="accent2"/>
                </a:solidFill>
              </a:rPr>
              <a:t>用力的图示法画出挂在竖直墙上质量为</a:t>
            </a:r>
            <a:r>
              <a:rPr lang="en-US" altLang="zh-CN" sz="2800" b="1">
                <a:solidFill>
                  <a:schemeClr val="accent2"/>
                </a:solidFill>
              </a:rPr>
              <a:t>3000</a:t>
            </a:r>
            <a:r>
              <a:rPr lang="zh-CN" altLang="en-US" sz="2800" b="1">
                <a:solidFill>
                  <a:schemeClr val="accent2"/>
                </a:solidFill>
              </a:rPr>
              <a:t>克的球所受的重力。</a:t>
            </a:r>
          </a:p>
        </p:txBody>
      </p:sp>
      <p:grpSp>
        <p:nvGrpSpPr>
          <p:cNvPr id="2" name="Group 4"/>
          <p:cNvGrpSpPr/>
          <p:nvPr/>
        </p:nvGrpSpPr>
        <p:grpSpPr bwMode="auto">
          <a:xfrm rot="5400000">
            <a:off x="2590800" y="4279900"/>
            <a:ext cx="3048000" cy="152400"/>
            <a:chOff x="1056" y="3600"/>
            <a:chExt cx="3600" cy="144"/>
          </a:xfrm>
        </p:grpSpPr>
        <p:sp>
          <p:nvSpPr>
            <p:cNvPr id="30729" name="Line 5"/>
            <p:cNvSpPr>
              <a:spLocks noChangeShapeType="1"/>
            </p:cNvSpPr>
            <p:nvPr/>
          </p:nvSpPr>
          <p:spPr bwMode="auto">
            <a:xfrm>
              <a:off x="1056" y="3600"/>
              <a:ext cx="36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 flipH="1">
              <a:off x="1248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8"/>
            <p:cNvSpPr>
              <a:spLocks noChangeShapeType="1"/>
            </p:cNvSpPr>
            <p:nvPr/>
          </p:nvSpPr>
          <p:spPr bwMode="auto">
            <a:xfrm flipH="1">
              <a:off x="1621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9"/>
            <p:cNvSpPr>
              <a:spLocks noChangeShapeType="1"/>
            </p:cNvSpPr>
            <p:nvPr/>
          </p:nvSpPr>
          <p:spPr bwMode="auto">
            <a:xfrm flipH="1">
              <a:off x="1067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 flipH="1">
              <a:off x="1979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 flipH="1">
              <a:off x="2171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 flipH="1">
              <a:off x="235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13"/>
            <p:cNvSpPr>
              <a:spLocks noChangeShapeType="1"/>
            </p:cNvSpPr>
            <p:nvPr/>
          </p:nvSpPr>
          <p:spPr bwMode="auto">
            <a:xfrm flipH="1">
              <a:off x="1798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14"/>
            <p:cNvSpPr>
              <a:spLocks noChangeShapeType="1"/>
            </p:cNvSpPr>
            <p:nvPr/>
          </p:nvSpPr>
          <p:spPr bwMode="auto">
            <a:xfrm flipH="1">
              <a:off x="2699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Line 15"/>
            <p:cNvSpPr>
              <a:spLocks noChangeShapeType="1"/>
            </p:cNvSpPr>
            <p:nvPr/>
          </p:nvSpPr>
          <p:spPr bwMode="auto">
            <a:xfrm flipH="1">
              <a:off x="2891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Line 16"/>
            <p:cNvSpPr>
              <a:spLocks noChangeShapeType="1"/>
            </p:cNvSpPr>
            <p:nvPr/>
          </p:nvSpPr>
          <p:spPr bwMode="auto">
            <a:xfrm flipH="1">
              <a:off x="307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Line 17"/>
            <p:cNvSpPr>
              <a:spLocks noChangeShapeType="1"/>
            </p:cNvSpPr>
            <p:nvPr/>
          </p:nvSpPr>
          <p:spPr bwMode="auto">
            <a:xfrm flipH="1">
              <a:off x="2518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 flipH="1">
              <a:off x="343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 flipH="1">
              <a:off x="362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4" name="Line 20"/>
            <p:cNvSpPr>
              <a:spLocks noChangeShapeType="1"/>
            </p:cNvSpPr>
            <p:nvPr/>
          </p:nvSpPr>
          <p:spPr bwMode="auto">
            <a:xfrm flipH="1">
              <a:off x="3803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5" name="Line 21"/>
            <p:cNvSpPr>
              <a:spLocks noChangeShapeType="1"/>
            </p:cNvSpPr>
            <p:nvPr/>
          </p:nvSpPr>
          <p:spPr bwMode="auto">
            <a:xfrm flipH="1">
              <a:off x="3249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Line 22"/>
            <p:cNvSpPr>
              <a:spLocks noChangeShapeType="1"/>
            </p:cNvSpPr>
            <p:nvPr/>
          </p:nvSpPr>
          <p:spPr bwMode="auto">
            <a:xfrm flipH="1">
              <a:off x="3973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7" name="Line 23"/>
            <p:cNvSpPr>
              <a:spLocks noChangeShapeType="1"/>
            </p:cNvSpPr>
            <p:nvPr/>
          </p:nvSpPr>
          <p:spPr bwMode="auto">
            <a:xfrm flipH="1">
              <a:off x="4154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Line 24"/>
            <p:cNvSpPr>
              <a:spLocks noChangeShapeType="1"/>
            </p:cNvSpPr>
            <p:nvPr/>
          </p:nvSpPr>
          <p:spPr bwMode="auto">
            <a:xfrm flipH="1">
              <a:off x="451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>
              <a:off x="4331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4" name="Oval 26"/>
          <p:cNvSpPr>
            <a:spLocks noChangeArrowheads="1"/>
          </p:cNvSpPr>
          <p:nvPr/>
        </p:nvSpPr>
        <p:spPr bwMode="auto">
          <a:xfrm>
            <a:off x="4191000" y="4432300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5" name="Line 27"/>
          <p:cNvSpPr>
            <a:spLocks noChangeShapeType="1"/>
          </p:cNvSpPr>
          <p:nvPr/>
        </p:nvSpPr>
        <p:spPr bwMode="auto">
          <a:xfrm>
            <a:off x="4191000" y="35941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9660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60925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83738">
            <a:off x="3924300" y="5005388"/>
            <a:ext cx="1514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7" y="5786455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056" descr="地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1" y="19968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矩形 13315"/>
          <p:cNvSpPr/>
          <p:nvPr/>
        </p:nvSpPr>
        <p:spPr>
          <a:xfrm>
            <a:off x="539552" y="3501008"/>
            <a:ext cx="8066088" cy="2159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 fontAlgn="base"/>
            <a:r>
              <a:rPr lang="en-US" altLang="zh-CN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>
                    <a:alpha val="100000"/>
                  </a:srgbClr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第四节    </a:t>
            </a:r>
          </a:p>
          <a:p>
            <a:pPr algn="ctr" fontAlgn="base"/>
            <a:r>
              <a:rPr lang="zh-CN" altLang="en-US" sz="3600" b="1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来自地球的力</a:t>
            </a:r>
          </a:p>
        </p:txBody>
      </p:sp>
      <p:sp>
        <p:nvSpPr>
          <p:cNvPr id="3075" name="文本框 1"/>
          <p:cNvSpPr txBox="1"/>
          <p:nvPr/>
        </p:nvSpPr>
        <p:spPr>
          <a:xfrm>
            <a:off x="1187624" y="1921668"/>
            <a:ext cx="6543779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第六章 陌生而熟悉的力</a:t>
            </a:r>
          </a:p>
        </p:txBody>
      </p:sp>
      <p:sp>
        <p:nvSpPr>
          <p:cNvPr id="3076" name="文本框 2"/>
          <p:cNvSpPr txBox="1"/>
          <p:nvPr/>
        </p:nvSpPr>
        <p:spPr>
          <a:xfrm>
            <a:off x="1094125" y="328613"/>
            <a:ext cx="6340197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沪科版物理八年级教学课件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04583" y="378143"/>
            <a:ext cx="7416800" cy="3324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kumimoji="1"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  <a:r>
              <a:rPr kumimoji="1"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</a:p>
          <a:p>
            <a:pPr algn="l"/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了解重力概念，知道重力产生的原因，知道重力的施力物体、方向、作用点。</a:t>
            </a:r>
          </a:p>
          <a:p>
            <a:pPr algn="l"/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2.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通过实验探究，了解物体所受重力和物体质量的关系。</a:t>
            </a:r>
          </a:p>
          <a:p>
            <a:pPr algn="l"/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．知道 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g = 9.8N/kg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所表示的物理意义。</a:t>
            </a:r>
          </a:p>
          <a:p>
            <a:pPr algn="l"/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．知道重力方向的广泛应用。</a:t>
            </a:r>
            <a:r>
              <a:rPr kumimoji="1" lang="zh-CN" altLang="en-US" sz="3200" b="1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7175" name="WordArt 8"/>
          <p:cNvSpPr>
            <a:spLocks noChangeArrowheads="1" noChangeShapeType="1" noTextEdit="1"/>
          </p:cNvSpPr>
          <p:nvPr/>
        </p:nvSpPr>
        <p:spPr bwMode="auto">
          <a:xfrm>
            <a:off x="1710690" y="4114165"/>
            <a:ext cx="4572000" cy="795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重点与难点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710690" y="5300663"/>
            <a:ext cx="477202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10004"/>
                </a:solidFill>
                <a:ea typeface="楷体_GB2312" pitchFamily="49" charset="-122"/>
              </a:rPr>
              <a:t>探究重力与质量的关系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540750" cy="482441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ea typeface="黑体" panose="02010609060101010101" pitchFamily="2" charset="-122"/>
              </a:rPr>
              <a:t>1.</a:t>
            </a:r>
            <a:r>
              <a:rPr lang="zh-CN" altLang="en-US" sz="4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原来，地球</a:t>
            </a: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表面附近的一切物体</a:t>
            </a:r>
            <a:r>
              <a:rPr lang="zh-CN" altLang="en-US" sz="4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都要</a:t>
            </a: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受到地球的吸引</a:t>
            </a:r>
            <a:r>
              <a:rPr lang="zh-CN" altLang="en-US" sz="4000" b="1" dirty="0" smtClean="0">
                <a:ea typeface="黑体" panose="02010609060101010101" pitchFamily="2" charset="-122"/>
              </a:rPr>
              <a:t>。</a:t>
            </a:r>
          </a:p>
          <a:p>
            <a:pPr>
              <a:spcBef>
                <a:spcPct val="50000"/>
              </a:spcBef>
              <a:buFontTx/>
              <a:buNone/>
            </a:pPr>
            <a:endParaRPr lang="zh-CN" altLang="en-US" sz="4000" b="1" dirty="0" smtClean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2.</a:t>
            </a:r>
            <a:r>
              <a:rPr lang="zh-CN" altLang="en-US" sz="4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物理学中把由于地球对物体的吸引而产生的力叫做</a:t>
            </a:r>
            <a:r>
              <a:rPr lang="zh-CN" altLang="en-US" sz="4000" b="1" dirty="0" smtClean="0">
                <a:solidFill>
                  <a:srgbClr val="FF3300"/>
                </a:solidFill>
                <a:ea typeface="黑体" panose="02010609060101010101" pitchFamily="2" charset="-122"/>
              </a:rPr>
              <a:t>重力</a:t>
            </a:r>
            <a:r>
              <a:rPr lang="zh-CN" altLang="en-US" sz="4000" dirty="0" smtClean="0">
                <a:ea typeface="黑体" panose="02010609060101010101" pitchFamily="2" charset="-122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   重力的</a:t>
            </a: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施力</a:t>
            </a:r>
            <a:r>
              <a:rPr lang="zh-CN" altLang="en-US" sz="4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物体是</a:t>
            </a:r>
            <a:r>
              <a:rPr lang="zh-CN" altLang="en-US" sz="4000" b="1" u="sng" dirty="0" smtClean="0">
                <a:solidFill>
                  <a:srgbClr val="000000"/>
                </a:solidFill>
                <a:ea typeface="黑体" panose="02010609060101010101" pitchFamily="2" charset="-122"/>
              </a:rPr>
              <a:t>        </a:t>
            </a:r>
          </a:p>
        </p:txBody>
      </p:sp>
      <p:pic>
        <p:nvPicPr>
          <p:cNvPr id="8195" name="Picture 3" descr="新知探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30257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76825" y="4076700"/>
            <a:ext cx="1366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292725" y="4581525"/>
            <a:ext cx="12954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33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地球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5076825" y="5373688"/>
            <a:ext cx="1657350" cy="0"/>
          </a:xfrm>
          <a:prstGeom prst="line">
            <a:avLst/>
          </a:prstGeom>
          <a:noFill/>
          <a:ln w="63500">
            <a:solidFill>
              <a:srgbClr val="000000"/>
            </a:solidFill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812088" y="6237288"/>
            <a:ext cx="11525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400">
                <a:solidFill>
                  <a:schemeClr val="folHlink"/>
                </a:solidFill>
                <a:latin typeface="Tahoma" panose="020B0604030504040204" pitchFamily="34" charset="0"/>
              </a:rPr>
              <a:t>taolun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4097" descr="BJ1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984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文本框 4098"/>
          <p:cNvSpPr txBox="1">
            <a:spLocks noChangeArrowheads="1"/>
          </p:cNvSpPr>
          <p:nvPr/>
        </p:nvSpPr>
        <p:spPr bwMode="auto">
          <a:xfrm>
            <a:off x="500034" y="1071546"/>
            <a:ext cx="770098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accent2"/>
                </a:solidFill>
                <a:latin typeface="宋体" panose="02010600030101010101" pitchFamily="2" charset="-122"/>
              </a:rPr>
              <a:t>★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重力的三要</a:t>
            </a:r>
            <a:r>
              <a:rPr lang="zh-CN" alt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素</a:t>
            </a:r>
            <a:r>
              <a:rPr lang="zh-CN" altLang="en-US" sz="32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09" name="矩形 4108"/>
          <p:cNvSpPr>
            <a:spLocks noChangeArrowheads="1"/>
          </p:cNvSpPr>
          <p:nvPr/>
        </p:nvSpPr>
        <p:spPr bwMode="auto">
          <a:xfrm>
            <a:off x="571472" y="2928934"/>
            <a:ext cx="721995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</a:rPr>
              <a:t>物体所受重力的大小简称为</a:t>
            </a: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物重</a:t>
            </a:r>
          </a:p>
        </p:txBody>
      </p:sp>
      <p:sp>
        <p:nvSpPr>
          <p:cNvPr id="4110" name="矩形 4109"/>
          <p:cNvSpPr>
            <a:spLocks noChangeArrowheads="1"/>
          </p:cNvSpPr>
          <p:nvPr/>
        </p:nvSpPr>
        <p:spPr bwMode="auto">
          <a:xfrm>
            <a:off x="1214414" y="3786190"/>
            <a:ext cx="221297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</a:rPr>
              <a:t>用</a:t>
            </a:r>
            <a:r>
              <a:rPr lang="en-US" altLang="zh-CN"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3600" dirty="0">
                <a:latin typeface="Times New Roman" panose="02020603050405020304" pitchFamily="18" charset="0"/>
              </a:rPr>
              <a:t>表示</a:t>
            </a:r>
          </a:p>
        </p:txBody>
      </p:sp>
      <p:sp>
        <p:nvSpPr>
          <p:cNvPr id="4111" name="矩形 4110"/>
          <p:cNvSpPr>
            <a:spLocks noChangeArrowheads="1"/>
          </p:cNvSpPr>
          <p:nvPr/>
        </p:nvSpPr>
        <p:spPr bwMode="auto">
          <a:xfrm>
            <a:off x="609600" y="1524000"/>
            <a:ext cx="48387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㈠</a:t>
            </a:r>
            <a:r>
              <a:rPr lang="zh-CN" altLang="en-US" sz="3600" dirty="0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重力的大小</a:t>
            </a:r>
          </a:p>
        </p:txBody>
      </p:sp>
      <p:sp>
        <p:nvSpPr>
          <p:cNvPr id="4112" name="矩形 4111"/>
          <p:cNvSpPr>
            <a:spLocks noChangeArrowheads="1"/>
          </p:cNvSpPr>
          <p:nvPr/>
        </p:nvSpPr>
        <p:spPr bwMode="auto">
          <a:xfrm>
            <a:off x="3857620" y="1428736"/>
            <a:ext cx="757242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⑴   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物体所受重力</a:t>
            </a:r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的</a:t>
            </a:r>
            <a:endParaRPr lang="en-US" altLang="zh-CN" sz="3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大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小可以用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弹簧</a:t>
            </a:r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测</a:t>
            </a:r>
            <a:endParaRPr lang="en-US" altLang="zh-CN" sz="3200" dirty="0" smtClean="0">
              <a:solidFill>
                <a:schemeClr val="tx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力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计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来测量</a:t>
            </a:r>
          </a:p>
        </p:txBody>
      </p:sp>
      <p:pic>
        <p:nvPicPr>
          <p:cNvPr id="4113" name="图片 411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9128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42860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力的三要素：大小、方向、作用点</a:t>
            </a:r>
            <a:endParaRPr lang="zh-CN" altLang="en-US" sz="2800" dirty="0"/>
          </a:p>
        </p:txBody>
      </p:sp>
      <p:sp>
        <p:nvSpPr>
          <p:cNvPr id="11" name="文本框 11270"/>
          <p:cNvSpPr txBox="1">
            <a:spLocks noChangeArrowheads="1"/>
          </p:cNvSpPr>
          <p:nvPr/>
        </p:nvSpPr>
        <p:spPr bwMode="auto">
          <a:xfrm>
            <a:off x="642910" y="5214950"/>
            <a:ext cx="472440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⑵ </a:t>
            </a:r>
            <a:r>
              <a:rPr lang="zh-CN" altLang="en-US" sz="4800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质量</a:t>
            </a:r>
            <a:r>
              <a:rPr lang="zh-CN" altLang="en-US" sz="24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71670" y="4857760"/>
            <a:ext cx="8242333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物体所含物质的多</a:t>
            </a:r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少</a:t>
            </a:r>
            <a:endParaRPr lang="en-US" altLang="zh-CN" sz="3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叫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做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质量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.  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用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m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表示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dvAuto="0"/>
      <p:bldP spid="4109" grpId="0"/>
      <p:bldP spid="4110" grpId="0"/>
      <p:bldP spid="4111" grpId="0"/>
      <p:bldP spid="4112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8433" descr="BJ1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18434"/>
          <p:cNvSpPr>
            <a:spLocks noChangeArrowheads="1"/>
          </p:cNvSpPr>
          <p:nvPr/>
        </p:nvSpPr>
        <p:spPr bwMode="auto">
          <a:xfrm>
            <a:off x="428596" y="1571612"/>
            <a:ext cx="80295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ea typeface="黑体" panose="02010609060101010101" pitchFamily="2" charset="-122"/>
              </a:rPr>
              <a:t>⑶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探究重力的大小跟质量的关系</a:t>
            </a:r>
          </a:p>
        </p:txBody>
      </p:sp>
      <p:sp>
        <p:nvSpPr>
          <p:cNvPr id="18473" name="矩形 18472"/>
          <p:cNvSpPr>
            <a:spLocks noChangeArrowheads="1"/>
          </p:cNvSpPr>
          <p:nvPr/>
        </p:nvSpPr>
        <p:spPr bwMode="auto">
          <a:xfrm>
            <a:off x="928662" y="3286124"/>
            <a:ext cx="7489825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1</a:t>
            </a:r>
            <a:r>
              <a:rPr lang="zh-CN" altLang="en-US" sz="3600" dirty="0">
                <a:latin typeface="Times New Roman" panose="02020603050405020304" pitchFamily="18" charset="0"/>
              </a:rPr>
              <a:t>、明确设计实验的目的是什么？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2</a:t>
            </a:r>
            <a:r>
              <a:rPr lang="zh-CN" altLang="en-US" sz="3600" dirty="0">
                <a:latin typeface="Times New Roman" panose="02020603050405020304" pitchFamily="18" charset="0"/>
              </a:rPr>
              <a:t>、实验应该按什么步骤进行？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3</a:t>
            </a:r>
            <a:r>
              <a:rPr lang="zh-CN" altLang="en-US" sz="3600" dirty="0">
                <a:latin typeface="Times New Roman" panose="02020603050405020304" pitchFamily="18" charset="0"/>
              </a:rPr>
              <a:t>、应该记录哪些数据？</a:t>
            </a: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4</a:t>
            </a:r>
            <a:r>
              <a:rPr lang="zh-CN" altLang="en-US" sz="3600" dirty="0">
                <a:latin typeface="Times New Roman" panose="02020603050405020304" pitchFamily="18" charset="0"/>
              </a:rPr>
              <a:t>、分析数据，可以得出什么结论？</a:t>
            </a:r>
          </a:p>
        </p:txBody>
      </p:sp>
      <p:sp>
        <p:nvSpPr>
          <p:cNvPr id="18474" name="矩形 18473"/>
          <p:cNvSpPr>
            <a:spLocks noChangeArrowheads="1"/>
          </p:cNvSpPr>
          <p:nvPr/>
        </p:nvSpPr>
        <p:spPr bwMode="auto">
          <a:xfrm>
            <a:off x="785786" y="2357430"/>
            <a:ext cx="70659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</a:rPr>
              <a:t>设计实验研究影响重力大小的因素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0034" y="571480"/>
            <a:ext cx="7832725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在国际单位制中质量的单位是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千克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73" grpId="0"/>
      <p:bldP spid="1847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0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14356"/>
            <a:ext cx="370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1285852" y="1142984"/>
            <a:ext cx="28797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latin typeface="Tahoma" panose="020B0604030504040204" pitchFamily="34" charset="0"/>
              </a:rPr>
              <a:t>2.</a:t>
            </a:r>
            <a:r>
              <a:rPr lang="zh-CN" altLang="en-US" sz="4000" b="1" dirty="0">
                <a:latin typeface="Tahoma" panose="020B0604030504040204" pitchFamily="34" charset="0"/>
              </a:rPr>
              <a:t>设计实验</a:t>
            </a: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785786" y="2571744"/>
            <a:ext cx="3805237" cy="201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楷体_GB2312" pitchFamily="49" charset="-122"/>
              </a:rPr>
              <a:t>◆</a:t>
            </a: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</a:rPr>
              <a:t>用弹簧测力计测出不</a:t>
            </a:r>
            <a:br>
              <a:rPr lang="zh-CN" altLang="en-US" sz="2800" b="1" dirty="0">
                <a:latin typeface="Tahoma" panose="020B0604030504040204" pitchFamily="34" charset="0"/>
                <a:ea typeface="楷体_GB2312" pitchFamily="49" charset="-122"/>
              </a:rPr>
            </a:b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</a:rPr>
              <a:t>   同钩码的重力，如右 </a:t>
            </a:r>
            <a:br>
              <a:rPr lang="zh-CN" altLang="en-US" sz="2800" b="1" dirty="0">
                <a:latin typeface="Tahoma" panose="020B0604030504040204" pitchFamily="34" charset="0"/>
                <a:ea typeface="楷体_GB2312" pitchFamily="49" charset="-122"/>
              </a:rPr>
            </a:br>
            <a:r>
              <a:rPr lang="zh-CN" altLang="en-US" sz="2800" b="1" dirty="0">
                <a:latin typeface="Tahoma" panose="020B0604030504040204" pitchFamily="34" charset="0"/>
                <a:ea typeface="楷体_GB2312" pitchFamily="49" charset="-122"/>
              </a:rPr>
              <a:t>   图所示。</a:t>
            </a:r>
          </a:p>
        </p:txBody>
      </p:sp>
      <p:grpSp>
        <p:nvGrpSpPr>
          <p:cNvPr id="2" name="Group 28"/>
          <p:cNvGrpSpPr/>
          <p:nvPr/>
        </p:nvGrpSpPr>
        <p:grpSpPr bwMode="auto">
          <a:xfrm>
            <a:off x="5143504" y="857232"/>
            <a:ext cx="3500438" cy="4724400"/>
            <a:chOff x="3408" y="768"/>
            <a:chExt cx="2205" cy="2976"/>
          </a:xfrm>
        </p:grpSpPr>
        <p:pic>
          <p:nvPicPr>
            <p:cNvPr id="20485" name="Picture 23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8" y="768"/>
              <a:ext cx="67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24" descr="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4" y="864"/>
              <a:ext cx="57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25" descr="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0" y="864"/>
              <a:ext cx="573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8" name="WordArt 29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624638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290500" prstMaterial="legacyMatte">
              <a:extrusionClr>
                <a:srgbClr val="CCFF99"/>
              </a:extrusionClr>
            </a:sp3d>
          </a:bodyPr>
          <a:lstStyle/>
          <a:p>
            <a:pPr algn="ctr"/>
            <a:r>
              <a:rPr lang="zh-CN" altLang="en-US" sz="3600" b="1" kern="10">
                <a:ln w="12700" cap="sq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探究重力的大小跟什么因素有关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71472" y="4500570"/>
            <a:ext cx="26844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6600FF"/>
                </a:solidFill>
                <a:latin typeface="Tahoma" panose="020B0604030504040204" pitchFamily="34" charset="0"/>
              </a:rPr>
              <a:t>◆</a:t>
            </a:r>
            <a:r>
              <a:rPr lang="zh-CN" altLang="en-US" sz="2800" b="1" dirty="0">
                <a:solidFill>
                  <a:srgbClr val="6600FF"/>
                </a:solidFill>
                <a:latin typeface="Tahoma" panose="020B0604030504040204" pitchFamily="34" charset="0"/>
              </a:rPr>
              <a:t>实验记录表格</a:t>
            </a:r>
          </a:p>
        </p:txBody>
      </p:sp>
      <p:graphicFrame>
        <p:nvGraphicFramePr>
          <p:cNvPr id="16" name="Group 261"/>
          <p:cNvGraphicFramePr>
            <a:graphicFrameLocks noGrp="1"/>
          </p:cNvGraphicFramePr>
          <p:nvPr/>
        </p:nvGraphicFramePr>
        <p:xfrm>
          <a:off x="1357290" y="5214950"/>
          <a:ext cx="5357849" cy="1428760"/>
        </p:xfrm>
        <a:graphic>
          <a:graphicData uri="http://schemas.openxmlformats.org/drawingml/2006/table">
            <a:tbl>
              <a:tblPr/>
              <a:tblGrid>
                <a:gridCol w="678064"/>
                <a:gridCol w="826629"/>
                <a:gridCol w="660923"/>
                <a:gridCol w="937099"/>
                <a:gridCol w="659017"/>
                <a:gridCol w="847579"/>
                <a:gridCol w="748538"/>
              </a:tblGrid>
              <a:tr h="855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质量</a:t>
                      </a:r>
                      <a:r>
                        <a:rPr kumimoji="1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m/kg</a:t>
                      </a:r>
                      <a:endParaRPr kumimoji="1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重力</a:t>
                      </a:r>
                      <a:r>
                        <a:rPr kumimoji="1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G/N</a:t>
                      </a:r>
                      <a:endParaRPr kumimoji="1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143240" y="1071546"/>
            <a:ext cx="641350" cy="3960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3000" b="1" dirty="0">
                <a:solidFill>
                  <a:srgbClr val="66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◆</a:t>
            </a:r>
            <a:r>
              <a:rPr lang="zh-CN" altLang="en-US" sz="3000" b="1" dirty="0">
                <a:solidFill>
                  <a:srgbClr val="66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重力与质量关系图象</a:t>
            </a:r>
          </a:p>
        </p:txBody>
      </p:sp>
      <p:pic>
        <p:nvPicPr>
          <p:cNvPr id="22531" name="Picture 31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50" y="0"/>
            <a:ext cx="352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2"/>
          <p:cNvSpPr txBox="1">
            <a:spLocks noChangeArrowheads="1"/>
          </p:cNvSpPr>
          <p:nvPr/>
        </p:nvSpPr>
        <p:spPr bwMode="auto">
          <a:xfrm>
            <a:off x="0" y="1142984"/>
            <a:ext cx="793750" cy="381635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0" scaled="1"/>
          </a:gradFill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、分析与论证</a:t>
            </a:r>
          </a:p>
        </p:txBody>
      </p:sp>
      <p:pic>
        <p:nvPicPr>
          <p:cNvPr id="22533" name="Picture 33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42"/>
            <a:ext cx="2466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41"/>
          <p:cNvSpPr txBox="1">
            <a:spLocks noChangeArrowheads="1"/>
          </p:cNvSpPr>
          <p:nvPr/>
        </p:nvSpPr>
        <p:spPr bwMode="auto">
          <a:xfrm>
            <a:off x="6372225" y="476250"/>
            <a:ext cx="2520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2540" name="Text Box 42"/>
          <p:cNvSpPr txBox="1">
            <a:spLocks noChangeArrowheads="1"/>
          </p:cNvSpPr>
          <p:nvPr/>
        </p:nvSpPr>
        <p:spPr bwMode="auto">
          <a:xfrm>
            <a:off x="6443663" y="260350"/>
            <a:ext cx="2089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22567" name="Picture 2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71480"/>
            <a:ext cx="439261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28728" y="5143512"/>
            <a:ext cx="24114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ahoma" panose="020B0604030504040204" pitchFamily="34" charset="0"/>
              </a:rPr>
              <a:t>实验结论：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357554" y="5072074"/>
            <a:ext cx="5843266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 dirty="0"/>
              <a:t>物体所受的重力与物</a:t>
            </a:r>
            <a:r>
              <a:rPr lang="zh-CN" altLang="en-US" sz="4400" b="1" dirty="0" smtClean="0"/>
              <a:t>体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的</a:t>
            </a:r>
            <a:r>
              <a:rPr lang="zh-CN" altLang="en-US" sz="4400" b="1" dirty="0"/>
              <a:t>质量成</a:t>
            </a:r>
            <a:r>
              <a:rPr lang="zh-CN" altLang="en-US" sz="4400" b="1" dirty="0">
                <a:solidFill>
                  <a:srgbClr val="FF0000"/>
                </a:solidFill>
              </a:rPr>
              <a:t>正比</a:t>
            </a:r>
            <a:r>
              <a:rPr lang="zh-CN" altLang="en-US" sz="3200" b="1" dirty="0"/>
              <a:t>。</a:t>
            </a:r>
          </a:p>
        </p:txBody>
      </p:sp>
    </p:spTree>
  </p:cSld>
  <p:clrMapOvr>
    <a:masterClrMapping/>
  </p:clrMapOvr>
  <p:transition spd="med">
    <p:zo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835150" y="1268413"/>
            <a:ext cx="57499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latin typeface="Tahoma" panose="020B0604030504040204" pitchFamily="34" charset="0"/>
              </a:rPr>
              <a:t>G/m=9.8</a:t>
            </a:r>
            <a:r>
              <a:rPr lang="en-US" altLang="zh-CN"/>
              <a:t>N/kg</a:t>
            </a:r>
            <a:r>
              <a:rPr lang="zh-CN" altLang="en-US"/>
              <a:t>　</a:t>
            </a:r>
            <a:r>
              <a:rPr lang="zh-CN" altLang="en-US" sz="3200">
                <a:latin typeface="Tahoma" panose="020B0604030504040204" pitchFamily="34" charset="0"/>
              </a:rPr>
              <a:t>用</a:t>
            </a:r>
            <a:r>
              <a:rPr lang="en-US" altLang="zh-CN" sz="3200">
                <a:latin typeface="Tahoma" panose="020B0604030504040204" pitchFamily="34" charset="0"/>
              </a:rPr>
              <a:t>g=9.8</a:t>
            </a:r>
            <a:r>
              <a:rPr lang="en-US" altLang="zh-CN"/>
              <a:t>N/kg</a:t>
            </a:r>
            <a:r>
              <a:rPr lang="zh-CN" altLang="en-US"/>
              <a:t>表示　</a:t>
            </a:r>
            <a:endParaRPr lang="zh-CN" altLang="en-US" sz="3200">
              <a:latin typeface="Tahoma" panose="020B0604030504040204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2190750" y="2362200"/>
            <a:ext cx="1384300" cy="1341438"/>
            <a:chOff x="1380" y="1488"/>
            <a:chExt cx="872" cy="845"/>
          </a:xfrm>
        </p:grpSpPr>
        <p:sp>
          <p:nvSpPr>
            <p:cNvPr id="24580" name="Text Box 14"/>
            <p:cNvSpPr txBox="1">
              <a:spLocks noChangeArrowheads="1"/>
            </p:cNvSpPr>
            <p:nvPr/>
          </p:nvSpPr>
          <p:spPr bwMode="auto">
            <a:xfrm>
              <a:off x="1380" y="1488"/>
              <a:ext cx="819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5050"/>
                  </a:solidFill>
                  <a:latin typeface="Tahoma" panose="020B0604030504040204" pitchFamily="34" charset="0"/>
                </a:rPr>
                <a:t>G</a:t>
              </a:r>
              <a:r>
                <a:rPr lang="en-US" altLang="zh-CN" sz="3200" b="1">
                  <a:solidFill>
                    <a:srgbClr val="FF5050"/>
                  </a:solidFill>
                </a:rPr>
                <a:t>——</a:t>
              </a:r>
              <a:endParaRPr lang="en-US" altLang="zh-CN" sz="3200" b="1">
                <a:solidFill>
                  <a:srgbClr val="FF505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581" name="Text Box 15"/>
            <p:cNvSpPr txBox="1">
              <a:spLocks noChangeArrowheads="1"/>
            </p:cNvSpPr>
            <p:nvPr/>
          </p:nvSpPr>
          <p:spPr bwMode="auto">
            <a:xfrm>
              <a:off x="1380" y="1968"/>
              <a:ext cx="872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FF5050"/>
                  </a:solidFill>
                  <a:latin typeface="Tahoma" panose="020B0604030504040204" pitchFamily="34" charset="0"/>
                </a:rPr>
                <a:t>m</a:t>
              </a:r>
              <a:r>
                <a:rPr lang="en-US" altLang="zh-CN" sz="3200" b="1">
                  <a:solidFill>
                    <a:srgbClr val="FF5050"/>
                  </a:solidFill>
                </a:rPr>
                <a:t>——</a:t>
              </a:r>
              <a:endParaRPr lang="en-US" altLang="zh-CN" sz="3200" b="1">
                <a:solidFill>
                  <a:srgbClr val="FF505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268538" y="3860800"/>
            <a:ext cx="6480175" cy="2106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G=m g</a:t>
            </a:r>
            <a:r>
              <a:rPr lang="zh-CN" altLang="en-US"/>
              <a:t>，</a:t>
            </a:r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</a:rPr>
              <a:t>g=9.8N/kg</a:t>
            </a:r>
            <a:r>
              <a:rPr lang="zh-CN" altLang="en-US" sz="2800">
                <a:latin typeface="Tahoma" panose="020B0604030504040204" pitchFamily="34" charset="0"/>
              </a:rPr>
              <a:t>。它表示质量为</a:t>
            </a:r>
            <a:r>
              <a:rPr lang="en-US" altLang="zh-CN" sz="2800">
                <a:latin typeface="Tahoma" panose="020B0604030504040204" pitchFamily="34" charset="0"/>
              </a:rPr>
              <a:t>1kg </a:t>
            </a:r>
            <a:r>
              <a:rPr lang="zh-CN" altLang="en-US" sz="2800">
                <a:latin typeface="Tahoma" panose="020B0604030504040204" pitchFamily="34" charset="0"/>
              </a:rPr>
              <a:t>的物体所受到的重力是</a:t>
            </a:r>
            <a:r>
              <a:rPr lang="en-US" altLang="zh-CN" sz="2800">
                <a:latin typeface="Tahoma" panose="020B0604030504040204" pitchFamily="34" charset="0"/>
              </a:rPr>
              <a:t>9.8N</a:t>
            </a:r>
            <a:r>
              <a:rPr lang="zh-CN" altLang="en-US" sz="2800">
                <a:latin typeface="Tahoma" panose="020B0604030504040204" pitchFamily="34" charset="0"/>
              </a:rPr>
              <a:t>，为计算方便在粗略计算时可以取</a:t>
            </a:r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</a:rPr>
              <a:t>g=10N/kg</a:t>
            </a: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。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425825" y="2349500"/>
            <a:ext cx="37385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/>
              <a:t>重力</a:t>
            </a:r>
            <a:r>
              <a:rPr lang="en-US" altLang="zh-CN" sz="3200" b="1"/>
              <a:t>——</a:t>
            </a:r>
            <a:r>
              <a:rPr lang="zh-CN" altLang="en-US" sz="3200" b="1"/>
              <a:t>牛顿（</a:t>
            </a:r>
            <a:r>
              <a:rPr lang="en-US" altLang="zh-CN" sz="3200" b="1"/>
              <a:t>N</a:t>
            </a:r>
            <a:r>
              <a:rPr lang="zh-CN" altLang="en-US" sz="3200" b="1"/>
              <a:t>）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425825" y="3141663"/>
            <a:ext cx="33274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/>
              <a:t>质量</a:t>
            </a:r>
            <a:r>
              <a:rPr lang="en-US" altLang="zh-CN" sz="3200" b="1"/>
              <a:t>——</a:t>
            </a:r>
            <a:r>
              <a:rPr lang="zh-CN" altLang="en-US" sz="3200" b="1"/>
              <a:t>千克</a:t>
            </a:r>
            <a:r>
              <a:rPr lang="en-US" altLang="zh-CN" sz="3200" b="1"/>
              <a:t>(kg)</a:t>
            </a:r>
          </a:p>
        </p:txBody>
      </p:sp>
      <p:pic>
        <p:nvPicPr>
          <p:cNvPr id="24586" name="Picture 22"/>
          <p:cNvPicPr>
            <a:picLocks noChangeAspect="1" noChangeArrowheads="1"/>
          </p:cNvPicPr>
          <p:nvPr/>
        </p:nvPicPr>
        <p:blipFill>
          <a:blip r:embed="rId4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179388" y="1125538"/>
            <a:ext cx="16557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bldLvl="0" animBg="1"/>
      <p:bldP spid="19472" grpId="0" bldLvl="0" animBg="1"/>
      <p:bldP spid="19474" grpId="0" bldLvl="0" animBg="1"/>
      <p:bldP spid="19475" grpId="0" bldLvl="0" animBg="1"/>
    </p:bldLst>
  </p:timing>
</p:sld>
</file>

<file path=ppt/theme/theme1.xml><?xml version="1.0" encoding="utf-8"?>
<a:theme xmlns:a="http://schemas.openxmlformats.org/drawingml/2006/main" name="2019-2020学年沪科版八年级物理全册教学课件：6.4来自地球的力 (19张PP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2019-2020学年沪科版八年级物理全册教学课件：6.4来自地球的力 (19张PPT)</Template>
  <TotalTime>3</TotalTime>
  <Words>724</Words>
  <Application>Microsoft Office PowerPoint</Application>
  <PresentationFormat>全屏显示(4:3)</PresentationFormat>
  <Paragraphs>119</Paragraphs>
  <Slides>19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2019-2020学年沪科版八年级物理全册教学课件：6.4来自地球的力 (19张PPT)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2020-02-05T02:31:42Z</dcterms:created>
  <dcterms:modified xsi:type="dcterms:W3CDTF">2020-02-05T02:35:02Z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