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9"/>
  </p:notesMasterIdLst>
  <p:sldIdLst>
    <p:sldId id="258" r:id="rId2"/>
    <p:sldId id="260" r:id="rId3"/>
    <p:sldId id="261" r:id="rId4"/>
    <p:sldId id="329" r:id="rId5"/>
    <p:sldId id="262" r:id="rId6"/>
    <p:sldId id="268" r:id="rId7"/>
    <p:sldId id="267" r:id="rId8"/>
    <p:sldId id="266" r:id="rId9"/>
    <p:sldId id="269" r:id="rId10"/>
    <p:sldId id="270" r:id="rId11"/>
    <p:sldId id="271" r:id="rId12"/>
    <p:sldId id="272" r:id="rId13"/>
    <p:sldId id="281" r:id="rId14"/>
    <p:sldId id="276" r:id="rId15"/>
    <p:sldId id="282" r:id="rId16"/>
    <p:sldId id="277" r:id="rId17"/>
    <p:sldId id="285" r:id="rId18"/>
    <p:sldId id="287" r:id="rId19"/>
    <p:sldId id="286" r:id="rId20"/>
    <p:sldId id="290" r:id="rId21"/>
    <p:sldId id="292" r:id="rId22"/>
    <p:sldId id="300" r:id="rId23"/>
    <p:sldId id="295" r:id="rId24"/>
    <p:sldId id="296" r:id="rId25"/>
    <p:sldId id="297" r:id="rId26"/>
    <p:sldId id="298" r:id="rId27"/>
    <p:sldId id="299" r:id="rId28"/>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p:scale>
          <a:sx n="100" d="100"/>
          <a:sy n="100" d="100"/>
        </p:scale>
        <p:origin x="-1944" y="-264"/>
      </p:cViewPr>
      <p:guideLst>
        <p:guide orient="horz" pos="2160"/>
        <p:guide pos="288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33A6A2A-E7F9-4748-B1E9-F7E413C79F0E}" type="datetimeFigureOut">
              <a:rPr lang="zh-CN" altLang="en-US"/>
              <a:pPr>
                <a:defRPr/>
              </a:pPr>
              <a:t>2020/2/5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6BDB44E-AC8E-4181-B672-CA6011CA3708}" type="slidenum">
              <a:rPr lang="zh-CN" altLang="en-US"/>
              <a:pPr/>
              <a:t>‹#›</a:t>
            </a:fld>
            <a:endParaRPr lang="zh-CN" altLang="en-US"/>
          </a:p>
        </p:txBody>
      </p:sp>
    </p:spTree>
    <p:extLst>
      <p:ext uri="{BB962C8B-B14F-4D97-AF65-F5344CB8AC3E}">
        <p14:creationId xmlns:p14="http://schemas.microsoft.com/office/powerpoint/2010/main" val="33861427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14338"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433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4F7AF19-4154-4C33-AF4D-7922B0389B42}" type="slidenum">
              <a:rPr lang="zh-CN" altLang="en-US"/>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24578"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457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6FC1BE3-D6A9-49D1-9060-3DE2EE52F6DD}" type="slidenum">
              <a:rPr lang="zh-CN" altLang="en-US">
                <a:latin typeface="Calibri" pitchFamily="34" charset="0"/>
              </a:rPr>
              <a:pPr/>
              <a:t>10</a:t>
            </a:fld>
            <a:endParaRPr lang="zh-CN" alt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32770"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277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3953CEE-F150-4A66-BD55-C619858DB1B1}" type="slidenum">
              <a:rPr lang="zh-CN" altLang="en-US">
                <a:latin typeface="Calibri" pitchFamily="34" charset="0"/>
              </a:rPr>
              <a:pPr/>
              <a:t>17</a:t>
            </a:fld>
            <a:endParaRPr lang="zh-CN" alt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43010"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301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BCDD2D1-E9EC-4FFC-8151-4971B3A9CFD7}" type="slidenum">
              <a:rPr lang="zh-CN" altLang="en-US">
                <a:latin typeface="Calibri" pitchFamily="34" charset="0"/>
              </a:rPr>
              <a:pPr/>
              <a:t>26</a:t>
            </a:fld>
            <a:endParaRPr lang="zh-CN" alt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矩形 3"/>
          <p:cNvSpPr/>
          <p:nvPr/>
        </p:nvSpPr>
        <p:spPr>
          <a:xfrm>
            <a:off x="685800" y="3197225"/>
            <a:ext cx="77724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ctrTitle"/>
          </p:nvPr>
        </p:nvSpPr>
        <p:spPr>
          <a:xfrm>
            <a:off x="685800" y="1676401"/>
            <a:ext cx="7772400" cy="1538286"/>
          </a:xfrm>
        </p:spPr>
        <p:txBody>
          <a:bodyPr anchor="b"/>
          <a:lstStyle/>
          <a:p>
            <a:r>
              <a:rPr lang="zh-CN" altLang="en-US" noProof="1" smtClean="0"/>
              <a:t>单击此处编辑母版标题样式</a:t>
            </a:r>
            <a:endParaRPr lang="en-US" noProof="1"/>
          </a:p>
        </p:txBody>
      </p:sp>
      <p:sp>
        <p:nvSpPr>
          <p:cNvPr id="3"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smtClean="0"/>
              <a:t>单击此处编辑母版副标题样式</a:t>
            </a:r>
            <a:endParaRPr lang="en-US" noProof="1"/>
          </a:p>
        </p:txBody>
      </p:sp>
      <p:sp>
        <p:nvSpPr>
          <p:cNvPr id="5" name="日期占位符 3"/>
          <p:cNvSpPr>
            <a:spLocks noGrp="1"/>
          </p:cNvSpPr>
          <p:nvPr>
            <p:ph type="dt" sz="half" idx="10"/>
          </p:nvPr>
        </p:nvSpPr>
        <p:spPr/>
        <p:txBody>
          <a:bodyPr/>
          <a:lstStyle>
            <a:lvl1pPr>
              <a:defRPr/>
            </a:lvl1pPr>
          </a:lstStyle>
          <a:p>
            <a:pPr>
              <a:defRPr/>
            </a:pPr>
            <a:endParaRPr lang="zh-CN" altLang="zh-CN"/>
          </a:p>
        </p:txBody>
      </p:sp>
      <p:sp>
        <p:nvSpPr>
          <p:cNvPr id="6" name="页脚占位符 4"/>
          <p:cNvSpPr>
            <a:spLocks noGrp="1"/>
          </p:cNvSpPr>
          <p:nvPr>
            <p:ph type="ftr" sz="quarter" idx="11"/>
          </p:nvPr>
        </p:nvSpPr>
        <p:spPr/>
        <p:txBody>
          <a:bodyPr/>
          <a:lstStyle>
            <a:lvl1pPr>
              <a:defRPr/>
            </a:lvl1pPr>
          </a:lstStyle>
          <a:p>
            <a:pPr>
              <a:defRPr/>
            </a:pPr>
            <a:endParaRPr lang="zh-CN" altLang="zh-CN"/>
          </a:p>
        </p:txBody>
      </p:sp>
      <p:sp>
        <p:nvSpPr>
          <p:cNvPr id="7" name="灯片编号占位符 5"/>
          <p:cNvSpPr>
            <a:spLocks noGrp="1"/>
          </p:cNvSpPr>
          <p:nvPr>
            <p:ph type="sldNum" sz="quarter" idx="12"/>
          </p:nvPr>
        </p:nvSpPr>
        <p:spPr/>
        <p:txBody>
          <a:bodyPr/>
          <a:lstStyle>
            <a:lvl1pPr>
              <a:defRPr/>
            </a:lvl1pPr>
          </a:lstStyle>
          <a:p>
            <a:fld id="{0386C4AD-8A67-4786-BA4B-D073BD6717AA}" type="slidenum">
              <a:rPr lang="zh-CN" altLang="zh-CN"/>
              <a:pPr/>
              <a:t>‹#›</a:t>
            </a:fld>
            <a:endParaRPr lang="zh-CN" altLang="zh-CN"/>
          </a:p>
        </p:txBody>
      </p:sp>
    </p:spTree>
    <p:extLst>
      <p:ext uri="{BB962C8B-B14F-4D97-AF65-F5344CB8AC3E}">
        <p14:creationId xmlns:p14="http://schemas.microsoft.com/office/powerpoint/2010/main" val="2905703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4" name="矩形 3"/>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title"/>
          </p:nvPr>
        </p:nvSpPr>
        <p:spPr/>
        <p:txBody>
          <a:bodyPr/>
          <a:lstStyle/>
          <a:p>
            <a:r>
              <a:rPr lang="zh-CN" altLang="en-US" noProof="1" smtClean="0"/>
              <a:t>单击此处编辑母版标题样式</a:t>
            </a:r>
            <a:endParaRPr 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5" name="日期占位符 3"/>
          <p:cNvSpPr>
            <a:spLocks noGrp="1"/>
          </p:cNvSpPr>
          <p:nvPr>
            <p:ph type="dt" sz="half" idx="10"/>
          </p:nvPr>
        </p:nvSpPr>
        <p:spPr/>
        <p:txBody>
          <a:bodyPr/>
          <a:lstStyle>
            <a:lvl1pPr>
              <a:defRPr/>
            </a:lvl1pPr>
          </a:lstStyle>
          <a:p>
            <a:pPr>
              <a:defRPr/>
            </a:pPr>
            <a:endParaRPr lang="zh-CN" altLang="zh-CN"/>
          </a:p>
        </p:txBody>
      </p:sp>
      <p:sp>
        <p:nvSpPr>
          <p:cNvPr id="6" name="页脚占位符 4"/>
          <p:cNvSpPr>
            <a:spLocks noGrp="1"/>
          </p:cNvSpPr>
          <p:nvPr>
            <p:ph type="ftr" sz="quarter" idx="11"/>
          </p:nvPr>
        </p:nvSpPr>
        <p:spPr/>
        <p:txBody>
          <a:bodyPr/>
          <a:lstStyle>
            <a:lvl1pPr>
              <a:defRPr/>
            </a:lvl1pPr>
          </a:lstStyle>
          <a:p>
            <a:pPr>
              <a:defRPr/>
            </a:pPr>
            <a:endParaRPr lang="zh-CN" altLang="zh-CN"/>
          </a:p>
        </p:txBody>
      </p:sp>
      <p:sp>
        <p:nvSpPr>
          <p:cNvPr id="7" name="灯片编号占位符 5"/>
          <p:cNvSpPr>
            <a:spLocks noGrp="1"/>
          </p:cNvSpPr>
          <p:nvPr>
            <p:ph type="sldNum" sz="quarter" idx="12"/>
          </p:nvPr>
        </p:nvSpPr>
        <p:spPr/>
        <p:txBody>
          <a:bodyPr/>
          <a:lstStyle>
            <a:lvl1pPr>
              <a:defRPr/>
            </a:lvl1pPr>
          </a:lstStyle>
          <a:p>
            <a:fld id="{6B03898C-2A54-411B-9E01-D3643FF8FE27}" type="slidenum">
              <a:rPr lang="zh-CN" altLang="zh-CN"/>
              <a:pPr/>
              <a:t>‹#›</a:t>
            </a:fld>
            <a:endParaRPr lang="zh-CN" altLang="zh-CN"/>
          </a:p>
        </p:txBody>
      </p:sp>
    </p:spTree>
    <p:extLst>
      <p:ext uri="{BB962C8B-B14F-4D97-AF65-F5344CB8AC3E}">
        <p14:creationId xmlns:p14="http://schemas.microsoft.com/office/powerpoint/2010/main" val="907924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5206" y="274638"/>
            <a:ext cx="1471594" cy="6011882"/>
          </a:xfrm>
        </p:spPr>
        <p:txBody>
          <a:bodyPr vert="eaVert"/>
          <a:lstStyle/>
          <a:p>
            <a:r>
              <a:rPr lang="zh-CN" altLang="en-US" noProof="1" smtClean="0"/>
              <a:t>单击此处编辑母版标题样式</a:t>
            </a:r>
            <a:endParaRPr lang="en-US" noProof="1"/>
          </a:p>
        </p:txBody>
      </p:sp>
      <p:sp>
        <p:nvSpPr>
          <p:cNvPr id="3" name="竖排文字占位符 2"/>
          <p:cNvSpPr>
            <a:spLocks noGrp="1"/>
          </p:cNvSpPr>
          <p:nvPr>
            <p:ph type="body" orient="vert" idx="1"/>
          </p:nvPr>
        </p:nvSpPr>
        <p:spPr>
          <a:xfrm>
            <a:off x="457200" y="274638"/>
            <a:ext cx="6686568" cy="6011882"/>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4" name="日期占位符 3"/>
          <p:cNvSpPr>
            <a:spLocks noGrp="1"/>
          </p:cNvSpPr>
          <p:nvPr>
            <p:ph type="dt" sz="half" idx="10"/>
          </p:nvPr>
        </p:nvSpPr>
        <p:spPr/>
        <p:txBody>
          <a:bodyPr/>
          <a:lstStyle>
            <a:lvl1pPr>
              <a:defRPr/>
            </a:lvl1pPr>
          </a:lstStyle>
          <a:p>
            <a:pPr>
              <a:defRPr/>
            </a:pPr>
            <a:endParaRPr lang="zh-CN" altLang="zh-CN"/>
          </a:p>
        </p:txBody>
      </p:sp>
      <p:sp>
        <p:nvSpPr>
          <p:cNvPr id="5" name="页脚占位符 4"/>
          <p:cNvSpPr>
            <a:spLocks noGrp="1"/>
          </p:cNvSpPr>
          <p:nvPr>
            <p:ph type="ftr" sz="quarter" idx="11"/>
          </p:nvPr>
        </p:nvSpPr>
        <p:spPr/>
        <p:txBody>
          <a:bodyPr/>
          <a:lstStyle>
            <a:lvl1pPr>
              <a:defRPr/>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fld id="{AE214B08-775D-492A-8FA0-786010D2CFF7}" type="slidenum">
              <a:rPr lang="zh-CN" altLang="zh-CN"/>
              <a:pPr/>
              <a:t>‹#›</a:t>
            </a:fld>
            <a:endParaRPr lang="zh-CN" altLang="zh-CN"/>
          </a:p>
        </p:txBody>
      </p:sp>
    </p:spTree>
    <p:extLst>
      <p:ext uri="{BB962C8B-B14F-4D97-AF65-F5344CB8AC3E}">
        <p14:creationId xmlns:p14="http://schemas.microsoft.com/office/powerpoint/2010/main" val="1650859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3" name="日期占位符 3"/>
          <p:cNvSpPr>
            <a:spLocks noGrp="1"/>
          </p:cNvSpPr>
          <p:nvPr>
            <p:ph type="dt" sz="half" idx="10"/>
          </p:nvPr>
        </p:nvSpPr>
        <p:spPr/>
        <p:txBody>
          <a:bodyPr/>
          <a:lstStyle>
            <a:lvl1pPr>
              <a:defRPr/>
            </a:lvl1pPr>
          </a:lstStyle>
          <a:p>
            <a:pPr>
              <a:defRPr/>
            </a:pPr>
            <a:endParaRPr lang="zh-CN" altLang="zh-CN"/>
          </a:p>
        </p:txBody>
      </p:sp>
      <p:sp>
        <p:nvSpPr>
          <p:cNvPr id="4" name="页脚占位符 4"/>
          <p:cNvSpPr>
            <a:spLocks noGrp="1"/>
          </p:cNvSpPr>
          <p:nvPr>
            <p:ph type="ftr" sz="quarter" idx="11"/>
          </p:nvPr>
        </p:nvSpPr>
        <p:spPr/>
        <p:txBody>
          <a:bodyPr/>
          <a:lstStyle>
            <a:lvl1pPr>
              <a:defRPr/>
            </a:lvl1pPr>
          </a:lstStyle>
          <a:p>
            <a:pPr>
              <a:defRPr/>
            </a:pPr>
            <a:endParaRPr lang="zh-CN" altLang="zh-CN"/>
          </a:p>
        </p:txBody>
      </p:sp>
      <p:sp>
        <p:nvSpPr>
          <p:cNvPr id="5" name="灯片编号占位符 5"/>
          <p:cNvSpPr>
            <a:spLocks noGrp="1"/>
          </p:cNvSpPr>
          <p:nvPr>
            <p:ph type="sldNum" sz="quarter" idx="12"/>
          </p:nvPr>
        </p:nvSpPr>
        <p:spPr/>
        <p:txBody>
          <a:bodyPr/>
          <a:lstStyle>
            <a:lvl1pPr>
              <a:defRPr/>
            </a:lvl1pPr>
          </a:lstStyle>
          <a:p>
            <a:fld id="{64D239F6-99B4-4052-9ADA-0CD4E5436DA1}" type="slidenum">
              <a:rPr lang="zh-CN" altLang="zh-CN"/>
              <a:pPr/>
              <a:t>‹#›</a:t>
            </a:fld>
            <a:endParaRPr lang="zh-CN" altLang="zh-CN"/>
          </a:p>
        </p:txBody>
      </p:sp>
    </p:spTree>
    <p:extLst>
      <p:ext uri="{BB962C8B-B14F-4D97-AF65-F5344CB8AC3E}">
        <p14:creationId xmlns:p14="http://schemas.microsoft.com/office/powerpoint/2010/main" val="3128491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矩形 3"/>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title"/>
          </p:nvPr>
        </p:nvSpPr>
        <p:spPr/>
        <p:txBody>
          <a:bodyPr/>
          <a:lstStyle/>
          <a:p>
            <a:r>
              <a:rPr lang="zh-CN" altLang="en-US" noProof="1" smtClean="0"/>
              <a:t>单击此处编辑母版标题样式</a:t>
            </a:r>
            <a:endParaRPr 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5" name="日期占位符 3"/>
          <p:cNvSpPr>
            <a:spLocks noGrp="1"/>
          </p:cNvSpPr>
          <p:nvPr>
            <p:ph type="dt" sz="half" idx="10"/>
          </p:nvPr>
        </p:nvSpPr>
        <p:spPr>
          <a:xfrm>
            <a:off x="73025" y="6400800"/>
            <a:ext cx="3200400" cy="284163"/>
          </a:xfrm>
        </p:spPr>
        <p:txBody>
          <a:bodyPr/>
          <a:lstStyle>
            <a:lvl1pPr>
              <a:defRPr/>
            </a:lvl1pPr>
          </a:lstStyle>
          <a:p>
            <a:pPr>
              <a:defRPr/>
            </a:pPr>
            <a:endParaRPr lang="zh-CN" altLang="zh-CN"/>
          </a:p>
        </p:txBody>
      </p:sp>
      <p:sp>
        <p:nvSpPr>
          <p:cNvPr id="6" name="页脚占位符 4"/>
          <p:cNvSpPr>
            <a:spLocks noGrp="1"/>
          </p:cNvSpPr>
          <p:nvPr>
            <p:ph type="ftr" sz="quarter" idx="11"/>
          </p:nvPr>
        </p:nvSpPr>
        <p:spPr>
          <a:xfrm>
            <a:off x="5330825" y="6400800"/>
            <a:ext cx="3733800" cy="284163"/>
          </a:xfrm>
        </p:spPr>
        <p:txBody>
          <a:bodyPr/>
          <a:lstStyle>
            <a:lvl1pPr>
              <a:defRPr/>
            </a:lvl1pPr>
          </a:lstStyle>
          <a:p>
            <a:pPr>
              <a:defRPr/>
            </a:pPr>
            <a:endParaRPr lang="zh-CN" altLang="zh-CN"/>
          </a:p>
        </p:txBody>
      </p:sp>
      <p:sp>
        <p:nvSpPr>
          <p:cNvPr id="7" name="灯片编号占位符 5"/>
          <p:cNvSpPr>
            <a:spLocks noGrp="1"/>
          </p:cNvSpPr>
          <p:nvPr>
            <p:ph type="sldNum" sz="quarter" idx="12"/>
          </p:nvPr>
        </p:nvSpPr>
        <p:spPr/>
        <p:txBody>
          <a:bodyPr/>
          <a:lstStyle>
            <a:lvl1pPr>
              <a:defRPr/>
            </a:lvl1pPr>
          </a:lstStyle>
          <a:p>
            <a:fld id="{994EDBF2-F3CA-4D41-A80E-DB7984CF2FB9}" type="slidenum">
              <a:rPr lang="zh-CN" altLang="zh-CN"/>
              <a:pPr/>
              <a:t>‹#›</a:t>
            </a:fld>
            <a:endParaRPr lang="zh-CN" altLang="zh-CN"/>
          </a:p>
        </p:txBody>
      </p:sp>
    </p:spTree>
    <p:extLst>
      <p:ext uri="{BB962C8B-B14F-4D97-AF65-F5344CB8AC3E}">
        <p14:creationId xmlns:p14="http://schemas.microsoft.com/office/powerpoint/2010/main" val="194947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p:nvSpPr>
        <p:spPr>
          <a:xfrm>
            <a:off x="685800" y="3143250"/>
            <a:ext cx="77724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title"/>
          </p:nvPr>
        </p:nvSpPr>
        <p:spPr>
          <a:xfrm>
            <a:off x="722313" y="3143248"/>
            <a:ext cx="7772400" cy="1362075"/>
          </a:xfrm>
        </p:spPr>
        <p:txBody>
          <a:bodyPr anchor="t"/>
          <a:lstStyle>
            <a:lvl1pPr algn="ctr">
              <a:defRPr sz="4000" b="0" cap="all"/>
            </a:lvl1pPr>
          </a:lstStyle>
          <a:p>
            <a:r>
              <a:rPr lang="zh-CN" altLang="en-US" noProof="1" smtClean="0"/>
              <a:t>单击此处编辑母版标题样式</a:t>
            </a:r>
            <a:endParaRPr lang="en-US" noProof="1"/>
          </a:p>
        </p:txBody>
      </p:sp>
      <p:sp>
        <p:nvSpPr>
          <p:cNvPr id="3" name="文本占位符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5" name="日期占位符 3"/>
          <p:cNvSpPr>
            <a:spLocks noGrp="1"/>
          </p:cNvSpPr>
          <p:nvPr>
            <p:ph type="dt" sz="half" idx="10"/>
          </p:nvPr>
        </p:nvSpPr>
        <p:spPr/>
        <p:txBody>
          <a:bodyPr/>
          <a:lstStyle>
            <a:lvl1pPr>
              <a:defRPr/>
            </a:lvl1pPr>
          </a:lstStyle>
          <a:p>
            <a:pPr>
              <a:defRPr/>
            </a:pPr>
            <a:endParaRPr lang="zh-CN" altLang="zh-CN"/>
          </a:p>
        </p:txBody>
      </p:sp>
      <p:sp>
        <p:nvSpPr>
          <p:cNvPr id="6" name="页脚占位符 4"/>
          <p:cNvSpPr>
            <a:spLocks noGrp="1"/>
          </p:cNvSpPr>
          <p:nvPr>
            <p:ph type="ftr" sz="quarter" idx="11"/>
          </p:nvPr>
        </p:nvSpPr>
        <p:spPr/>
        <p:txBody>
          <a:bodyPr/>
          <a:lstStyle>
            <a:lvl1pPr>
              <a:defRPr/>
            </a:lvl1pPr>
          </a:lstStyle>
          <a:p>
            <a:pPr>
              <a:defRPr/>
            </a:pPr>
            <a:endParaRPr lang="zh-CN" altLang="zh-CN"/>
          </a:p>
        </p:txBody>
      </p:sp>
      <p:sp>
        <p:nvSpPr>
          <p:cNvPr id="7" name="灯片编号占位符 5"/>
          <p:cNvSpPr>
            <a:spLocks noGrp="1"/>
          </p:cNvSpPr>
          <p:nvPr>
            <p:ph type="sldNum" sz="quarter" idx="12"/>
          </p:nvPr>
        </p:nvSpPr>
        <p:spPr/>
        <p:txBody>
          <a:bodyPr/>
          <a:lstStyle>
            <a:lvl1pPr>
              <a:defRPr/>
            </a:lvl1pPr>
          </a:lstStyle>
          <a:p>
            <a:fld id="{7F259972-13E6-4906-BF6C-4191F59AF1FB}" type="slidenum">
              <a:rPr lang="zh-CN" altLang="zh-CN"/>
              <a:pPr/>
              <a:t>‹#›</a:t>
            </a:fld>
            <a:endParaRPr lang="zh-CN" altLang="zh-CN"/>
          </a:p>
        </p:txBody>
      </p:sp>
    </p:spTree>
    <p:extLst>
      <p:ext uri="{BB962C8B-B14F-4D97-AF65-F5344CB8AC3E}">
        <p14:creationId xmlns:p14="http://schemas.microsoft.com/office/powerpoint/2010/main" val="3153778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矩形 4"/>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title"/>
          </p:nvPr>
        </p:nvSpPr>
        <p:spPr/>
        <p:txBody>
          <a:bodyPr/>
          <a:lstStyle/>
          <a:p>
            <a:r>
              <a:rPr lang="zh-CN" altLang="en-US" noProof="1" smtClean="0"/>
              <a:t>单击此处编辑母版标题样式</a:t>
            </a:r>
            <a:endParaRPr lang="en-US"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6" name="日期占位符 4"/>
          <p:cNvSpPr>
            <a:spLocks noGrp="1"/>
          </p:cNvSpPr>
          <p:nvPr>
            <p:ph type="dt" sz="half" idx="10"/>
          </p:nvPr>
        </p:nvSpPr>
        <p:spPr/>
        <p:txBody>
          <a:bodyPr/>
          <a:lstStyle>
            <a:lvl1pPr>
              <a:defRPr/>
            </a:lvl1pPr>
          </a:lstStyle>
          <a:p>
            <a:pPr>
              <a:defRPr/>
            </a:pPr>
            <a:endParaRPr lang="zh-CN" altLang="zh-CN"/>
          </a:p>
        </p:txBody>
      </p:sp>
      <p:sp>
        <p:nvSpPr>
          <p:cNvPr id="7" name="页脚占位符 5"/>
          <p:cNvSpPr>
            <a:spLocks noGrp="1"/>
          </p:cNvSpPr>
          <p:nvPr>
            <p:ph type="ftr" sz="quarter" idx="11"/>
          </p:nvPr>
        </p:nvSpPr>
        <p:spPr/>
        <p:txBody>
          <a:bodyPr/>
          <a:lstStyle>
            <a:lvl1pPr>
              <a:defRPr/>
            </a:lvl1pPr>
          </a:lstStyle>
          <a:p>
            <a:pPr>
              <a:defRPr/>
            </a:pPr>
            <a:endParaRPr lang="zh-CN" altLang="zh-CN"/>
          </a:p>
        </p:txBody>
      </p:sp>
      <p:sp>
        <p:nvSpPr>
          <p:cNvPr id="8" name="灯片编号占位符 6"/>
          <p:cNvSpPr>
            <a:spLocks noGrp="1"/>
          </p:cNvSpPr>
          <p:nvPr>
            <p:ph type="sldNum" sz="quarter" idx="12"/>
          </p:nvPr>
        </p:nvSpPr>
        <p:spPr/>
        <p:txBody>
          <a:bodyPr/>
          <a:lstStyle>
            <a:lvl1pPr>
              <a:defRPr/>
            </a:lvl1pPr>
          </a:lstStyle>
          <a:p>
            <a:fld id="{4C121BDE-F645-4D0B-A5A4-4F5F192206C2}" type="slidenum">
              <a:rPr lang="zh-CN" altLang="zh-CN"/>
              <a:pPr/>
              <a:t>‹#›</a:t>
            </a:fld>
            <a:endParaRPr lang="zh-CN" altLang="zh-CN"/>
          </a:p>
        </p:txBody>
      </p:sp>
    </p:spTree>
    <p:extLst>
      <p:ext uri="{BB962C8B-B14F-4D97-AF65-F5344CB8AC3E}">
        <p14:creationId xmlns:p14="http://schemas.microsoft.com/office/powerpoint/2010/main" val="1253967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8" name="日期占位符 6"/>
          <p:cNvSpPr>
            <a:spLocks noGrp="1"/>
          </p:cNvSpPr>
          <p:nvPr>
            <p:ph type="dt" sz="half" idx="10"/>
          </p:nvPr>
        </p:nvSpPr>
        <p:spPr/>
        <p:txBody>
          <a:bodyPr/>
          <a:lstStyle>
            <a:lvl1pPr>
              <a:defRPr/>
            </a:lvl1pPr>
          </a:lstStyle>
          <a:p>
            <a:pPr>
              <a:defRPr/>
            </a:pPr>
            <a:endParaRPr lang="zh-CN" altLang="zh-CN"/>
          </a:p>
        </p:txBody>
      </p:sp>
      <p:sp>
        <p:nvSpPr>
          <p:cNvPr id="9" name="页脚占位符 7"/>
          <p:cNvSpPr>
            <a:spLocks noGrp="1"/>
          </p:cNvSpPr>
          <p:nvPr>
            <p:ph type="ftr" sz="quarter" idx="11"/>
          </p:nvPr>
        </p:nvSpPr>
        <p:spPr/>
        <p:txBody>
          <a:bodyPr/>
          <a:lstStyle>
            <a:lvl1pPr>
              <a:defRPr/>
            </a:lvl1pPr>
          </a:lstStyle>
          <a:p>
            <a:pPr>
              <a:defRPr/>
            </a:pPr>
            <a:endParaRPr lang="zh-CN" altLang="zh-CN"/>
          </a:p>
        </p:txBody>
      </p:sp>
      <p:sp>
        <p:nvSpPr>
          <p:cNvPr id="10" name="灯片编号占位符 8"/>
          <p:cNvSpPr>
            <a:spLocks noGrp="1"/>
          </p:cNvSpPr>
          <p:nvPr>
            <p:ph type="sldNum" sz="quarter" idx="12"/>
          </p:nvPr>
        </p:nvSpPr>
        <p:spPr/>
        <p:txBody>
          <a:bodyPr/>
          <a:lstStyle>
            <a:lvl1pPr>
              <a:defRPr/>
            </a:lvl1pPr>
          </a:lstStyle>
          <a:p>
            <a:fld id="{7DB8FAD7-9C7A-4340-8C71-25AC25179F06}" type="slidenum">
              <a:rPr lang="zh-CN" altLang="zh-CN"/>
              <a:pPr/>
              <a:t>‹#›</a:t>
            </a:fld>
            <a:endParaRPr lang="zh-CN" altLang="zh-CN"/>
          </a:p>
        </p:txBody>
      </p:sp>
    </p:spTree>
    <p:extLst>
      <p:ext uri="{BB962C8B-B14F-4D97-AF65-F5344CB8AC3E}">
        <p14:creationId xmlns:p14="http://schemas.microsoft.com/office/powerpoint/2010/main" val="2889521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矩形 2"/>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title"/>
          </p:nvPr>
        </p:nvSpPr>
        <p:spPr/>
        <p:txBody>
          <a:bodyPr/>
          <a:lstStyle/>
          <a:p>
            <a:r>
              <a:rPr lang="zh-CN" altLang="en-US" noProof="1" smtClean="0"/>
              <a:t>单击此处编辑母版标题样式</a:t>
            </a:r>
            <a:endParaRPr lang="en-US" noProof="1"/>
          </a:p>
        </p:txBody>
      </p:sp>
      <p:sp>
        <p:nvSpPr>
          <p:cNvPr id="4" name="日期占位符 2"/>
          <p:cNvSpPr>
            <a:spLocks noGrp="1"/>
          </p:cNvSpPr>
          <p:nvPr>
            <p:ph type="dt" sz="half" idx="10"/>
          </p:nvPr>
        </p:nvSpPr>
        <p:spPr/>
        <p:txBody>
          <a:bodyPr/>
          <a:lstStyle>
            <a:lvl1pPr>
              <a:defRPr/>
            </a:lvl1pPr>
          </a:lstStyle>
          <a:p>
            <a:pPr>
              <a:defRPr/>
            </a:pPr>
            <a:endParaRPr lang="zh-CN" altLang="zh-CN"/>
          </a:p>
        </p:txBody>
      </p:sp>
      <p:sp>
        <p:nvSpPr>
          <p:cNvPr id="5" name="页脚占位符 3"/>
          <p:cNvSpPr>
            <a:spLocks noGrp="1"/>
          </p:cNvSpPr>
          <p:nvPr>
            <p:ph type="ftr" sz="quarter" idx="11"/>
          </p:nvPr>
        </p:nvSpPr>
        <p:spPr/>
        <p:txBody>
          <a:bodyPr/>
          <a:lstStyle>
            <a:lvl1pPr>
              <a:defRPr/>
            </a:lvl1pPr>
          </a:lstStyle>
          <a:p>
            <a:pPr>
              <a:defRPr/>
            </a:pPr>
            <a:endParaRPr lang="zh-CN" altLang="zh-CN"/>
          </a:p>
        </p:txBody>
      </p:sp>
      <p:sp>
        <p:nvSpPr>
          <p:cNvPr id="6" name="灯片编号占位符 4"/>
          <p:cNvSpPr>
            <a:spLocks noGrp="1"/>
          </p:cNvSpPr>
          <p:nvPr>
            <p:ph type="sldNum" sz="quarter" idx="12"/>
          </p:nvPr>
        </p:nvSpPr>
        <p:spPr/>
        <p:txBody>
          <a:bodyPr/>
          <a:lstStyle>
            <a:lvl1pPr>
              <a:defRPr/>
            </a:lvl1pPr>
          </a:lstStyle>
          <a:p>
            <a:fld id="{F56FF5F0-3DCB-4055-B245-137872DEA615}" type="slidenum">
              <a:rPr lang="zh-CN" altLang="zh-CN"/>
              <a:pPr/>
              <a:t>‹#›</a:t>
            </a:fld>
            <a:endParaRPr lang="zh-CN" altLang="zh-CN"/>
          </a:p>
        </p:txBody>
      </p:sp>
    </p:spTree>
    <p:extLst>
      <p:ext uri="{BB962C8B-B14F-4D97-AF65-F5344CB8AC3E}">
        <p14:creationId xmlns:p14="http://schemas.microsoft.com/office/powerpoint/2010/main" val="1679141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endParaRPr lang="zh-CN" altLang="zh-CN"/>
          </a:p>
        </p:txBody>
      </p:sp>
      <p:sp>
        <p:nvSpPr>
          <p:cNvPr id="3" name="页脚占位符 2"/>
          <p:cNvSpPr>
            <a:spLocks noGrp="1"/>
          </p:cNvSpPr>
          <p:nvPr>
            <p:ph type="ftr" sz="quarter" idx="11"/>
          </p:nvPr>
        </p:nvSpPr>
        <p:spPr/>
        <p:txBody>
          <a:bodyPr/>
          <a:lstStyle>
            <a:lvl1pPr>
              <a:defRPr/>
            </a:lvl1pPr>
          </a:lstStyle>
          <a:p>
            <a:pPr>
              <a:defRPr/>
            </a:pPr>
            <a:endParaRPr lang="zh-CN" altLang="zh-CN"/>
          </a:p>
        </p:txBody>
      </p:sp>
      <p:sp>
        <p:nvSpPr>
          <p:cNvPr id="4" name="灯片编号占位符 3"/>
          <p:cNvSpPr>
            <a:spLocks noGrp="1"/>
          </p:cNvSpPr>
          <p:nvPr>
            <p:ph type="sldNum" sz="quarter" idx="12"/>
          </p:nvPr>
        </p:nvSpPr>
        <p:spPr/>
        <p:txBody>
          <a:bodyPr/>
          <a:lstStyle>
            <a:lvl1pPr>
              <a:defRPr/>
            </a:lvl1pPr>
          </a:lstStyle>
          <a:p>
            <a:fld id="{896328C7-DB49-4FF9-BB20-A396BF0D0F04}" type="slidenum">
              <a:rPr lang="zh-CN" altLang="zh-CN"/>
              <a:pPr/>
              <a:t>‹#›</a:t>
            </a:fld>
            <a:endParaRPr lang="zh-CN" altLang="zh-CN"/>
          </a:p>
        </p:txBody>
      </p:sp>
    </p:spTree>
    <p:extLst>
      <p:ext uri="{BB962C8B-B14F-4D97-AF65-F5344CB8AC3E}">
        <p14:creationId xmlns:p14="http://schemas.microsoft.com/office/powerpoint/2010/main" val="78943278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矩形 4"/>
          <p:cNvSpPr/>
          <p:nvPr/>
        </p:nvSpPr>
        <p:spPr>
          <a:xfrm>
            <a:off x="2786063" y="1054100"/>
            <a:ext cx="5903912"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title"/>
          </p:nvPr>
        </p:nvSpPr>
        <p:spPr>
          <a:xfrm>
            <a:off x="2786050" y="228600"/>
            <a:ext cx="5900752" cy="842946"/>
          </a:xfrm>
        </p:spPr>
        <p:txBody>
          <a:bodyPr anchor="b"/>
          <a:lstStyle>
            <a:lvl1pPr algn="ctr">
              <a:defRPr sz="2800" b="0"/>
            </a:lvl1pPr>
          </a:lstStyle>
          <a:p>
            <a:r>
              <a:rPr lang="zh-CN" altLang="en-US" noProof="1" smtClean="0"/>
              <a:t>单击此处编辑母版标题样式</a:t>
            </a:r>
            <a:endParaRPr lang="en-US" noProof="1"/>
          </a:p>
        </p:txBody>
      </p:sp>
      <p:sp>
        <p:nvSpPr>
          <p:cNvPr id="3" name="内容占位符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4" name="文本占位符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6" name="日期占位符 4"/>
          <p:cNvSpPr>
            <a:spLocks noGrp="1"/>
          </p:cNvSpPr>
          <p:nvPr>
            <p:ph type="dt" sz="half" idx="10"/>
          </p:nvPr>
        </p:nvSpPr>
        <p:spPr/>
        <p:txBody>
          <a:bodyPr/>
          <a:lstStyle>
            <a:lvl1pPr>
              <a:defRPr/>
            </a:lvl1pPr>
          </a:lstStyle>
          <a:p>
            <a:pPr>
              <a:defRPr/>
            </a:pPr>
            <a:endParaRPr lang="zh-CN" altLang="zh-CN"/>
          </a:p>
        </p:txBody>
      </p:sp>
      <p:sp>
        <p:nvSpPr>
          <p:cNvPr id="7" name="页脚占位符 5"/>
          <p:cNvSpPr>
            <a:spLocks noGrp="1"/>
          </p:cNvSpPr>
          <p:nvPr>
            <p:ph type="ftr" sz="quarter" idx="11"/>
          </p:nvPr>
        </p:nvSpPr>
        <p:spPr/>
        <p:txBody>
          <a:bodyPr/>
          <a:lstStyle>
            <a:lvl1pPr>
              <a:defRPr/>
            </a:lvl1pPr>
          </a:lstStyle>
          <a:p>
            <a:pPr>
              <a:defRPr/>
            </a:pPr>
            <a:endParaRPr lang="zh-CN" altLang="zh-CN"/>
          </a:p>
        </p:txBody>
      </p:sp>
      <p:sp>
        <p:nvSpPr>
          <p:cNvPr id="8" name="灯片编号占位符 6"/>
          <p:cNvSpPr>
            <a:spLocks noGrp="1"/>
          </p:cNvSpPr>
          <p:nvPr>
            <p:ph type="sldNum" sz="quarter" idx="12"/>
          </p:nvPr>
        </p:nvSpPr>
        <p:spPr/>
        <p:txBody>
          <a:bodyPr/>
          <a:lstStyle>
            <a:lvl1pPr>
              <a:defRPr/>
            </a:lvl1pPr>
          </a:lstStyle>
          <a:p>
            <a:fld id="{62DDAA9D-4007-4F2E-BB9C-8D2ED2DBA9B3}" type="slidenum">
              <a:rPr lang="zh-CN" altLang="zh-CN"/>
              <a:pPr/>
              <a:t>‹#›</a:t>
            </a:fld>
            <a:endParaRPr lang="zh-CN" altLang="zh-CN"/>
          </a:p>
        </p:txBody>
      </p:sp>
    </p:spTree>
    <p:extLst>
      <p:ext uri="{BB962C8B-B14F-4D97-AF65-F5344CB8AC3E}">
        <p14:creationId xmlns:p14="http://schemas.microsoft.com/office/powerpoint/2010/main" val="1555171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3400" y="304800"/>
            <a:ext cx="6400800" cy="685800"/>
          </a:xfrm>
        </p:spPr>
        <p:txBody>
          <a:bodyPr/>
          <a:lstStyle>
            <a:lvl1pPr algn="l">
              <a:defRPr sz="2400" b="0"/>
            </a:lvl1pPr>
          </a:lstStyle>
          <a:p>
            <a:r>
              <a:rPr lang="zh-CN" altLang="en-US" noProof="1" smtClean="0"/>
              <a:t>单击此处编辑母版标题样式</a:t>
            </a:r>
            <a:endParaRPr lang="en-US" noProof="1"/>
          </a:p>
        </p:txBody>
      </p:sp>
      <p:sp>
        <p:nvSpPr>
          <p:cNvPr id="3" name="图片占位符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a:p>
        </p:txBody>
      </p:sp>
      <p:sp>
        <p:nvSpPr>
          <p:cNvPr id="4" name="文本占位符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5" name="日期占位符 4"/>
          <p:cNvSpPr>
            <a:spLocks noGrp="1"/>
          </p:cNvSpPr>
          <p:nvPr>
            <p:ph type="dt" sz="half" idx="10"/>
          </p:nvPr>
        </p:nvSpPr>
        <p:spPr/>
        <p:txBody>
          <a:bodyPr/>
          <a:lstStyle>
            <a:lvl1pPr>
              <a:defRPr/>
            </a:lvl1pPr>
          </a:lstStyle>
          <a:p>
            <a:pPr>
              <a:defRPr/>
            </a:pPr>
            <a:endParaRPr lang="zh-CN" altLang="zh-CN"/>
          </a:p>
        </p:txBody>
      </p:sp>
      <p:sp>
        <p:nvSpPr>
          <p:cNvPr id="6" name="页脚占位符 5"/>
          <p:cNvSpPr>
            <a:spLocks noGrp="1"/>
          </p:cNvSpPr>
          <p:nvPr>
            <p:ph type="ftr" sz="quarter" idx="11"/>
          </p:nvPr>
        </p:nvSpPr>
        <p:spPr/>
        <p:txBody>
          <a:bodyPr/>
          <a:lstStyle>
            <a:lvl1pPr>
              <a:defRPr/>
            </a:lvl1pPr>
          </a:lstStyle>
          <a:p>
            <a:pPr>
              <a:defRPr/>
            </a:pPr>
            <a:endParaRPr lang="zh-CN" altLang="zh-CN"/>
          </a:p>
        </p:txBody>
      </p:sp>
      <p:sp>
        <p:nvSpPr>
          <p:cNvPr id="7" name="灯片编号占位符 6"/>
          <p:cNvSpPr>
            <a:spLocks noGrp="1"/>
          </p:cNvSpPr>
          <p:nvPr>
            <p:ph type="sldNum" sz="quarter" idx="12"/>
          </p:nvPr>
        </p:nvSpPr>
        <p:spPr/>
        <p:txBody>
          <a:bodyPr/>
          <a:lstStyle>
            <a:lvl1pPr>
              <a:defRPr/>
            </a:lvl1pPr>
          </a:lstStyle>
          <a:p>
            <a:fld id="{3E3A9D58-32C2-46CE-B16C-0BA14FD551A8}" type="slidenum">
              <a:rPr lang="zh-CN" altLang="zh-CN"/>
              <a:pPr/>
              <a:t>‹#›</a:t>
            </a:fld>
            <a:endParaRPr lang="zh-CN" altLang="zh-CN"/>
          </a:p>
        </p:txBody>
      </p:sp>
    </p:spTree>
    <p:extLst>
      <p:ext uri="{BB962C8B-B14F-4D97-AF65-F5344CB8AC3E}">
        <p14:creationId xmlns:p14="http://schemas.microsoft.com/office/powerpoint/2010/main" val="295230535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613"/>
            <a:ext cx="9144000" cy="179387"/>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27" name="标题占位符 1"/>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1028" name="文本占位符 2"/>
          <p:cNvSpPr>
            <a:spLocks noGrp="1" noChangeArrowheads="1"/>
          </p:cNvSpPr>
          <p:nvPr>
            <p:ph type="body" idx="4294967295"/>
          </p:nvPr>
        </p:nvSpPr>
        <p:spPr bwMode="auto">
          <a:xfrm>
            <a:off x="457200" y="1600200"/>
            <a:ext cx="82296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4" name="日期占位符 3"/>
          <p:cNvSpPr>
            <a:spLocks noGrp="1"/>
          </p:cNvSpPr>
          <p:nvPr>
            <p:ph type="dt" sz="half" idx="2"/>
          </p:nvPr>
        </p:nvSpPr>
        <p:spPr>
          <a:xfrm>
            <a:off x="76200" y="6400800"/>
            <a:ext cx="3200400" cy="284163"/>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pPr>
              <a:defRPr/>
            </a:pPr>
            <a:endParaRPr lang="zh-CN" altLang="zh-CN"/>
          </a:p>
        </p:txBody>
      </p:sp>
      <p:sp>
        <p:nvSpPr>
          <p:cNvPr id="5" name="页脚占位符 4"/>
          <p:cNvSpPr>
            <a:spLocks noGrp="1"/>
          </p:cNvSpPr>
          <p:nvPr>
            <p:ph type="ftr" sz="quarter" idx="3"/>
          </p:nvPr>
        </p:nvSpPr>
        <p:spPr>
          <a:xfrm>
            <a:off x="5334000" y="6400800"/>
            <a:ext cx="3733800" cy="284163"/>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pPr>
              <a:defRPr/>
            </a:pPr>
            <a:endParaRPr lang="zh-CN" altLang="zh-CN"/>
          </a:p>
        </p:txBody>
      </p:sp>
      <p:sp>
        <p:nvSpPr>
          <p:cNvPr id="6" name="灯片编号占位符 5"/>
          <p:cNvSpPr>
            <a:spLocks noGrp="1"/>
          </p:cNvSpPr>
          <p:nvPr>
            <p:ph type="sldNum" sz="quarter" idx="4"/>
          </p:nvPr>
        </p:nvSpPr>
        <p:spPr>
          <a:xfrm>
            <a:off x="4114800" y="6400800"/>
            <a:ext cx="914400" cy="284163"/>
          </a:xfrm>
          <a:prstGeom prst="rect">
            <a:avLst/>
          </a:prstGeom>
          <a:noFill/>
        </p:spPr>
        <p:txBody>
          <a:bodyPr vert="horz" wrap="square" lIns="45720" tIns="45720" rIns="45720" bIns="45720" numCol="1" anchor="ctr" anchorCtr="0" compatLnSpc="1">
            <a:prstTxWarp prst="textNoShape">
              <a:avLst/>
            </a:prstTxWarp>
          </a:bodyPr>
          <a:lstStyle>
            <a:lvl1pPr algn="ctr">
              <a:defRPr sz="1100">
                <a:solidFill>
                  <a:srgbClr val="636363"/>
                </a:solidFill>
              </a:defRPr>
            </a:lvl1pPr>
          </a:lstStyle>
          <a:p>
            <a:fld id="{0E5F6511-3172-46BF-A918-8002359C9E5F}" type="slidenum">
              <a:rPr lang="zh-CN" altLang="zh-CN"/>
              <a:pPr/>
              <a:t>‹#›</a:t>
            </a:fld>
            <a:endParaRPr lang="zh-CN" altLang="zh-CN"/>
          </a:p>
        </p:txBody>
      </p:sp>
      <p:sp>
        <p:nvSpPr>
          <p:cNvPr id="8" name="矩形 7"/>
          <p:cNvSpPr/>
          <p:nvPr/>
        </p:nvSpPr>
        <p:spPr>
          <a:xfrm>
            <a:off x="0" y="0"/>
            <a:ext cx="9144000" cy="10795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08" r:id="rId11"/>
    <p:sldLayoutId id="2147483707" r:id="rId12"/>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Franklin Gothic Medium" panose="020B0603020102020204" pitchFamily="34" charset="0"/>
          <a:ea typeface="微软雅黑" panose="020B0503020204020204" pitchFamily="34" charset="-122"/>
        </a:defRPr>
      </a:lvl2pPr>
      <a:lvl3pPr algn="ctr" rtl="0" eaLnBrk="1" fontAlgn="base" hangingPunct="1">
        <a:spcBef>
          <a:spcPct val="0"/>
        </a:spcBef>
        <a:spcAft>
          <a:spcPct val="0"/>
        </a:spcAft>
        <a:defRPr sz="4400">
          <a:solidFill>
            <a:schemeClr val="tx2"/>
          </a:solidFill>
          <a:latin typeface="Franklin Gothic Medium" panose="020B0603020102020204" pitchFamily="34" charset="0"/>
          <a:ea typeface="微软雅黑" panose="020B0503020204020204" pitchFamily="34" charset="-122"/>
        </a:defRPr>
      </a:lvl3pPr>
      <a:lvl4pPr algn="ctr" rtl="0" eaLnBrk="1" fontAlgn="base" hangingPunct="1">
        <a:spcBef>
          <a:spcPct val="0"/>
        </a:spcBef>
        <a:spcAft>
          <a:spcPct val="0"/>
        </a:spcAft>
        <a:defRPr sz="4400">
          <a:solidFill>
            <a:schemeClr val="tx2"/>
          </a:solidFill>
          <a:latin typeface="Franklin Gothic Medium" panose="020B0603020102020204" pitchFamily="34" charset="0"/>
          <a:ea typeface="微软雅黑" panose="020B0503020204020204" pitchFamily="34" charset="-122"/>
        </a:defRPr>
      </a:lvl4pPr>
      <a:lvl5pPr algn="ctr" rtl="0" eaLnBrk="1" fontAlgn="base" hangingPunct="1">
        <a:spcBef>
          <a:spcPct val="0"/>
        </a:spcBef>
        <a:spcAft>
          <a:spcPct val="0"/>
        </a:spcAft>
        <a:defRPr sz="4400">
          <a:solidFill>
            <a:schemeClr val="tx2"/>
          </a:solidFill>
          <a:latin typeface="Franklin Gothic Medium" panose="020B0603020102020204" pitchFamily="34" charset="0"/>
          <a:ea typeface="微软雅黑" panose="020B0503020204020204" pitchFamily="34"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fontAlgn="base" hangingPunct="1">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file:///D:\&#39640;&#20013;&#29289;&#29702;&#36164;&#26009;&#22841;\05&#26032;&#35838;&#31243;&#22791;&#35838;xr\&#31532;&#19977;&#31456;&#29289;&#20307;&#30340;&#30456;&#20114;&#20316;&#29992;\&#36164;&#26009;\&#38745;&#25705;&#25830;&#21147;&#30340;&#24212;&#29992;.MPG" TargetMode="Externa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hyperlink" Target="&#22686;&#21152;&#21387;&#21147;2.M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hyperlink" Target="file:///C:\Documents%20and%20Settings\Administrator\Local%20Settings\Temp\8-&#35270;&#39057;-07&#20943;&#23567;&#25705;&#25830;-&#36724;&#25215;.mpg" TargetMode="External"/><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23.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7.xml"/><Relationship Id="rId7" Type="http://schemas.openxmlformats.org/officeDocument/2006/relationships/image" Target="../media/image38.jpeg"/><Relationship Id="rId2" Type="http://schemas.openxmlformats.org/officeDocument/2006/relationships/video" Target="file:///D:\&#26377;&#29992;\&#25945;&#23398;\&#35838;&#22530;&#25237;&#24433;\&#21021;&#20108;\&#20843;&#19979;\&#25705;&#25830;&#21147;\&#28378;&#21160;&#36724;&#25215;.mpg" TargetMode="External"/><Relationship Id="rId1" Type="http://schemas.openxmlformats.org/officeDocument/2006/relationships/vmlDrawing" Target="../drawings/vmlDrawing1.vml"/><Relationship Id="rId6" Type="http://schemas.openxmlformats.org/officeDocument/2006/relationships/image" Target="../media/image36.png"/><Relationship Id="rId5" Type="http://schemas.openxmlformats.org/officeDocument/2006/relationships/oleObject" Target="../embeddings/oleObject1.bin"/><Relationship Id="rId10" Type="http://schemas.openxmlformats.org/officeDocument/2006/relationships/image" Target="../media/image41.jpeg"/><Relationship Id="rId4" Type="http://schemas.openxmlformats.org/officeDocument/2006/relationships/image" Target="../media/image37.jpeg"/><Relationship Id="rId9" Type="http://schemas.openxmlformats.org/officeDocument/2006/relationships/image" Target="../media/image4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标题 2"/>
          <p:cNvSpPr txBox="1"/>
          <p:nvPr/>
        </p:nvSpPr>
        <p:spPr bwMode="auto">
          <a:xfrm>
            <a:off x="2843213" y="0"/>
            <a:ext cx="2555875" cy="714375"/>
          </a:xfrm>
          <a:prstGeom prst="rect">
            <a:avLst/>
          </a:prstGeom>
          <a:noFill/>
          <a:ln w="9525">
            <a:noFill/>
            <a:miter lim="800000"/>
          </a:ln>
        </p:spPr>
        <p:txBody>
          <a:bodyPr/>
          <a:lstStyle/>
          <a:p>
            <a:pPr marL="273050" indent="-273050">
              <a:spcBef>
                <a:spcPts val="600"/>
              </a:spcBef>
              <a:buClr>
                <a:schemeClr val="accent1"/>
              </a:buClr>
              <a:buSzPct val="70000"/>
              <a:defRPr/>
            </a:pPr>
            <a:r>
              <a:rPr lang="zh-CN" altLang="en-US" sz="3200" b="1" cap="small" dirty="0">
                <a:solidFill>
                  <a:srgbClr val="000099"/>
                </a:solidFill>
                <a:latin typeface="+mn-ea"/>
                <a:cs typeface="+mj-cs"/>
              </a:rPr>
              <a:t>观察与思考</a:t>
            </a:r>
          </a:p>
        </p:txBody>
      </p:sp>
      <p:pic>
        <p:nvPicPr>
          <p:cNvPr id="9" name="Picture 9" descr="车轮上的防滑链"/>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28688"/>
            <a:ext cx="4468813" cy="431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0" descr="http://imgs1.rybbaby.com/uploadfile/20130425/20130425212634_456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3925" y="928688"/>
            <a:ext cx="435610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4886325" y="4130675"/>
            <a:ext cx="3816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solidFill>
                  <a:srgbClr val="FF0000"/>
                </a:solidFill>
                <a:latin typeface="华文楷体" pitchFamily="2" charset="-122"/>
                <a:ea typeface="华文楷体" pitchFamily="2" charset="-122"/>
              </a:rPr>
              <a:t>从滑梯上滑下的小朋友，在水平面上滑行一段距离后会停下来</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1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0250"/>
                                        </p:tgtEl>
                                        <p:attrNameLst>
                                          <p:attrName>style.visibility</p:attrName>
                                        </p:attrNameLst>
                                      </p:cBhvr>
                                      <p:to>
                                        <p:strVal val="visible"/>
                                      </p:to>
                                    </p:set>
                                    <p:anim calcmode="lin" valueType="num">
                                      <p:cBhvr>
                                        <p:cTn id="12" dur="500" fill="hold"/>
                                        <p:tgtEl>
                                          <p:spTgt spid="10250"/>
                                        </p:tgtEl>
                                        <p:attrNameLst>
                                          <p:attrName>ppt_x</p:attrName>
                                        </p:attrNameLst>
                                      </p:cBhvr>
                                      <p:tavLst>
                                        <p:tav tm="0">
                                          <p:val>
                                            <p:strVal val="#ppt_x"/>
                                          </p:val>
                                        </p:tav>
                                        <p:tav tm="100000">
                                          <p:val>
                                            <p:strVal val="#ppt_x"/>
                                          </p:val>
                                        </p:tav>
                                      </p:tavLst>
                                    </p:anim>
                                    <p:anim calcmode="lin" valueType="num">
                                      <p:cBhvr>
                                        <p:cTn id="13" dur="500" fill="hold"/>
                                        <p:tgtEl>
                                          <p:spTgt spid="1025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副标题 2"/>
          <p:cNvSpPr txBox="1"/>
          <p:nvPr/>
        </p:nvSpPr>
        <p:spPr bwMode="auto">
          <a:xfrm>
            <a:off x="2843213" y="1935163"/>
            <a:ext cx="3384550" cy="485775"/>
          </a:xfrm>
          <a:prstGeom prst="rect">
            <a:avLst/>
          </a:prstGeom>
          <a:noFill/>
          <a:ln w="9525">
            <a:noFill/>
            <a:miter lim="800000"/>
          </a:ln>
        </p:spPr>
        <p:txBody>
          <a:bodyPr/>
          <a:lstStyle/>
          <a:p>
            <a:pPr marL="273050" indent="-273050">
              <a:spcBef>
                <a:spcPts val="600"/>
              </a:spcBef>
              <a:buClr>
                <a:schemeClr val="accent1"/>
              </a:buClr>
              <a:buSzPct val="70000"/>
              <a:defRPr/>
            </a:pPr>
            <a:r>
              <a:rPr lang="zh-CN" altLang="en-US" sz="2800" cap="small" dirty="0">
                <a:solidFill>
                  <a:srgbClr val="FF0000"/>
                </a:solidFill>
                <a:latin typeface="黑体" panose="02010609060101010101" pitchFamily="49" charset="-122"/>
                <a:ea typeface="黑体" panose="02010609060101010101" pitchFamily="49" charset="-122"/>
                <a:cs typeface="+mj-cs"/>
              </a:rPr>
              <a:t>小实验：感知摩擦力</a:t>
            </a:r>
          </a:p>
        </p:txBody>
      </p:sp>
      <p:sp>
        <p:nvSpPr>
          <p:cNvPr id="10" name="副标题 2"/>
          <p:cNvSpPr txBox="1"/>
          <p:nvPr/>
        </p:nvSpPr>
        <p:spPr bwMode="auto">
          <a:xfrm>
            <a:off x="1017588" y="2636838"/>
            <a:ext cx="7062787" cy="3240087"/>
          </a:xfrm>
          <a:prstGeom prst="rect">
            <a:avLst/>
          </a:prstGeom>
          <a:noFill/>
          <a:ln w="9525">
            <a:noFill/>
            <a:miter lim="800000"/>
          </a:ln>
        </p:spPr>
        <p:txBody>
          <a:bodyPr/>
          <a:lstStyle/>
          <a:p>
            <a:pPr indent="-273050">
              <a:lnSpc>
                <a:spcPct val="120000"/>
              </a:lnSpc>
              <a:spcBef>
                <a:spcPts val="0"/>
              </a:spcBef>
              <a:buClr>
                <a:schemeClr val="accent1"/>
              </a:buClr>
              <a:buSzPct val="70000"/>
              <a:defRPr/>
            </a:pPr>
            <a:r>
              <a:rPr lang="en-US" altLang="zh-CN" sz="2500" cap="small" dirty="0">
                <a:ea typeface="黑体" panose="02010609060101010101" pitchFamily="49" charset="-122"/>
                <a:cs typeface="Times New Roman" panose="02020603050405020304" pitchFamily="18" charset="0"/>
              </a:rPr>
              <a:t>1</a:t>
            </a:r>
            <a:r>
              <a:rPr lang="zh-CN" altLang="en-US" sz="2500" cap="small" dirty="0">
                <a:ea typeface="黑体" panose="02010609060101010101" pitchFamily="49" charset="-122"/>
                <a:cs typeface="Times New Roman" panose="02020603050405020304" pitchFamily="18" charset="0"/>
              </a:rPr>
              <a:t>、用手压住桌面，手向前推，感受滑动摩擦力的大小。</a:t>
            </a:r>
            <a:endParaRPr lang="en-US" altLang="zh-CN" sz="2500" cap="small" dirty="0">
              <a:ea typeface="黑体" panose="02010609060101010101" pitchFamily="49" charset="-122"/>
              <a:cs typeface="Times New Roman" panose="02020603050405020304" pitchFamily="18" charset="0"/>
            </a:endParaRPr>
          </a:p>
          <a:p>
            <a:pPr indent="-273050">
              <a:lnSpc>
                <a:spcPct val="120000"/>
              </a:lnSpc>
              <a:spcBef>
                <a:spcPts val="0"/>
              </a:spcBef>
              <a:buClr>
                <a:schemeClr val="accent1"/>
              </a:buClr>
              <a:buSzPct val="70000"/>
              <a:defRPr/>
            </a:pPr>
            <a:r>
              <a:rPr lang="en-US" altLang="zh-CN" sz="2500" cap="small" dirty="0">
                <a:ea typeface="黑体" panose="02010609060101010101" pitchFamily="49" charset="-122"/>
                <a:cs typeface="Times New Roman" panose="02020603050405020304" pitchFamily="18" charset="0"/>
              </a:rPr>
              <a:t>2</a:t>
            </a:r>
            <a:r>
              <a:rPr lang="zh-CN" altLang="en-US" sz="2500" cap="small" dirty="0">
                <a:ea typeface="黑体" panose="02010609060101010101" pitchFamily="49" charset="-122"/>
                <a:cs typeface="Times New Roman" panose="02020603050405020304" pitchFamily="18" charset="0"/>
              </a:rPr>
              <a:t>、增大手压桌面的力，手再向前推，再次感受滑动摩擦力的大小，并与第</a:t>
            </a:r>
            <a:r>
              <a:rPr lang="en-US" altLang="zh-CN" sz="2500" cap="small" dirty="0">
                <a:ea typeface="黑体" panose="02010609060101010101" pitchFamily="49" charset="-122"/>
                <a:cs typeface="Times New Roman" panose="02020603050405020304" pitchFamily="18" charset="0"/>
              </a:rPr>
              <a:t>1</a:t>
            </a:r>
            <a:r>
              <a:rPr lang="zh-CN" altLang="en-US" sz="2500" cap="small" dirty="0">
                <a:ea typeface="黑体" panose="02010609060101010101" pitchFamily="49" charset="-122"/>
                <a:cs typeface="Times New Roman" panose="02020603050405020304" pitchFamily="18" charset="0"/>
              </a:rPr>
              <a:t>次进行比较。</a:t>
            </a:r>
            <a:endParaRPr lang="en-US" altLang="zh-CN" sz="2500" cap="small" dirty="0">
              <a:ea typeface="黑体" panose="02010609060101010101" pitchFamily="49" charset="-122"/>
              <a:cs typeface="Times New Roman" panose="02020603050405020304" pitchFamily="18" charset="0"/>
            </a:endParaRPr>
          </a:p>
          <a:p>
            <a:pPr indent="-273050">
              <a:lnSpc>
                <a:spcPct val="120000"/>
              </a:lnSpc>
              <a:spcBef>
                <a:spcPts val="0"/>
              </a:spcBef>
              <a:buClr>
                <a:schemeClr val="accent1"/>
              </a:buClr>
              <a:buSzPct val="70000"/>
              <a:defRPr/>
            </a:pPr>
            <a:r>
              <a:rPr lang="en-US" altLang="zh-CN" sz="2500" cap="small" dirty="0">
                <a:ea typeface="黑体" panose="02010609060101010101" pitchFamily="49" charset="-122"/>
                <a:cs typeface="Times New Roman" panose="02020603050405020304" pitchFamily="18" charset="0"/>
              </a:rPr>
              <a:t>3</a:t>
            </a:r>
            <a:r>
              <a:rPr lang="zh-CN" altLang="en-US" sz="2500" cap="small" dirty="0">
                <a:ea typeface="黑体" panose="02010609060101010101" pitchFamily="49" charset="-122"/>
                <a:cs typeface="Times New Roman" panose="02020603050405020304" pitchFamily="18" charset="0"/>
              </a:rPr>
              <a:t>、用手压住铺在桌面上的毛巾表面（注意：所用的力要与第</a:t>
            </a:r>
            <a:r>
              <a:rPr lang="en-US" altLang="zh-CN" sz="2500" cap="small" dirty="0">
                <a:ea typeface="黑体" panose="02010609060101010101" pitchFamily="49" charset="-122"/>
                <a:cs typeface="Times New Roman" panose="02020603050405020304" pitchFamily="18" charset="0"/>
              </a:rPr>
              <a:t>1</a:t>
            </a:r>
            <a:r>
              <a:rPr lang="zh-CN" altLang="en-US" sz="2500" cap="small" dirty="0">
                <a:ea typeface="黑体" panose="02010609060101010101" pitchFamily="49" charset="-122"/>
                <a:cs typeface="Times New Roman" panose="02020603050405020304" pitchFamily="18" charset="0"/>
              </a:rPr>
              <a:t>次差不多），手向前推，感受滑动摩擦力的大小，并与第</a:t>
            </a:r>
            <a:r>
              <a:rPr lang="en-US" altLang="zh-CN" sz="2500" cap="small" dirty="0">
                <a:ea typeface="黑体" panose="02010609060101010101" pitchFamily="49" charset="-122"/>
                <a:cs typeface="Times New Roman" panose="02020603050405020304" pitchFamily="18" charset="0"/>
              </a:rPr>
              <a:t>1</a:t>
            </a:r>
            <a:r>
              <a:rPr lang="zh-CN" altLang="en-US" sz="2500" cap="small" dirty="0">
                <a:ea typeface="黑体" panose="02010609060101010101" pitchFamily="49" charset="-122"/>
                <a:cs typeface="Times New Roman" panose="02020603050405020304" pitchFamily="18" charset="0"/>
              </a:rPr>
              <a:t>次进行比较。</a:t>
            </a:r>
          </a:p>
        </p:txBody>
      </p:sp>
      <p:sp>
        <p:nvSpPr>
          <p:cNvPr id="6" name="圆角矩形 34"/>
          <p:cNvSpPr>
            <a:spLocks noChangeArrowheads="1"/>
          </p:cNvSpPr>
          <p:nvPr/>
        </p:nvSpPr>
        <p:spPr bwMode="auto">
          <a:xfrm>
            <a:off x="990600" y="981075"/>
            <a:ext cx="4589463" cy="577850"/>
          </a:xfrm>
          <a:prstGeom prst="roundRect">
            <a:avLst>
              <a:gd name="adj" fmla="val 16667"/>
            </a:avLst>
          </a:prstGeom>
          <a:noFill/>
          <a:ln w="19050" algn="ctr">
            <a:solidFill>
              <a:srgbClr val="FF0000"/>
            </a:solidFill>
            <a:round/>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dirty="0" smtClean="0">
                <a:solidFill>
                  <a:srgbClr val="FF0000"/>
                </a:solidFill>
                <a:latin typeface="+mn-ea"/>
                <a:ea typeface="+mn-ea"/>
              </a:rPr>
              <a:t>二、影响摩擦力大小的因素</a:t>
            </a:r>
            <a:endParaRPr lang="zh-CN" altLang="en-US" sz="2800" dirty="0">
              <a:solidFill>
                <a:srgbClr val="FF0000"/>
              </a:solidFill>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a:xfrm>
            <a:off x="179388" y="1052513"/>
            <a:ext cx="8964612" cy="3671887"/>
          </a:xfrm>
        </p:spPr>
        <p:txBody>
          <a:bodyPr/>
          <a:lstStyle/>
          <a:p>
            <a:pPr eaLnBrk="1" hangingPunct="1">
              <a:buFontTx/>
              <a:buNone/>
            </a:pPr>
            <a:r>
              <a:rPr lang="zh-CN" altLang="en-US" sz="4400" smtClean="0"/>
              <a:t>滑动摩擦力的大小与什么有关？</a:t>
            </a:r>
          </a:p>
          <a:p>
            <a:pPr eaLnBrk="1" hangingPunct="1">
              <a:buFontTx/>
              <a:buNone/>
            </a:pPr>
            <a:r>
              <a:rPr lang="zh-CN" altLang="en-US" smtClean="0"/>
              <a:t>猜想：</a:t>
            </a:r>
            <a:r>
              <a:rPr lang="en-US" altLang="zh-CN" smtClean="0"/>
              <a:t>1.</a:t>
            </a:r>
            <a:r>
              <a:rPr lang="zh-CN" altLang="en-US" smtClean="0"/>
              <a:t>接触面所受的压力</a:t>
            </a:r>
          </a:p>
          <a:p>
            <a:pPr eaLnBrk="1" hangingPunct="1">
              <a:buFontTx/>
              <a:buNone/>
            </a:pPr>
            <a:r>
              <a:rPr lang="zh-CN" altLang="en-US" smtClean="0"/>
              <a:t>           </a:t>
            </a:r>
            <a:r>
              <a:rPr lang="en-US" altLang="zh-CN" smtClean="0"/>
              <a:t>2.</a:t>
            </a:r>
            <a:r>
              <a:rPr lang="zh-CN" altLang="en-US" smtClean="0"/>
              <a:t>接触面的粗糙程度</a:t>
            </a:r>
          </a:p>
          <a:p>
            <a:pPr eaLnBrk="1" hangingPunct="1">
              <a:buFontTx/>
              <a:buNone/>
            </a:pPr>
            <a:r>
              <a:rPr lang="zh-CN" altLang="en-US" smtClean="0"/>
              <a:t>           </a:t>
            </a:r>
            <a:r>
              <a:rPr lang="en-US" altLang="zh-CN" smtClean="0"/>
              <a:t>3. ……</a:t>
            </a:r>
          </a:p>
          <a:p>
            <a:pPr eaLnBrk="1" hangingPunct="1">
              <a:buFontTx/>
              <a:buNone/>
            </a:pPr>
            <a:r>
              <a:rPr lang="zh-CN" altLang="en-US" smtClean="0"/>
              <a:t>猜想依据：当你推箱子时</a:t>
            </a:r>
            <a:r>
              <a:rPr lang="en-US" altLang="zh-CN" smtClean="0"/>
              <a:t>,</a:t>
            </a:r>
            <a:r>
              <a:rPr lang="zh-CN" altLang="en-US" smtClean="0"/>
              <a:t>箱子越重</a:t>
            </a:r>
            <a:r>
              <a:rPr lang="en-US" altLang="zh-CN" smtClean="0"/>
              <a:t>,</a:t>
            </a:r>
            <a:r>
              <a:rPr lang="zh-CN" altLang="en-US" smtClean="0"/>
              <a:t>推起来越费力</a:t>
            </a:r>
            <a:r>
              <a:rPr lang="en-US" altLang="zh-CN" smtClean="0"/>
              <a:t>;</a:t>
            </a:r>
            <a:r>
              <a:rPr lang="zh-CN" altLang="en-US" smtClean="0"/>
              <a:t>地面越粗糙</a:t>
            </a:r>
            <a:r>
              <a:rPr lang="en-US" altLang="zh-CN" smtClean="0"/>
              <a:t>, </a:t>
            </a:r>
            <a:r>
              <a:rPr lang="zh-CN" altLang="en-US" smtClean="0"/>
              <a:t>推起来越费力</a:t>
            </a:r>
            <a:r>
              <a:rPr lang="en-US" altLang="zh-CN" smtClean="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87">
                                            <p:txEl>
                                              <p:pRg st="1" end="1"/>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587">
                                            <p:txEl>
                                              <p:pRg st="2" end="2"/>
                                            </p:txEl>
                                          </p:spTgt>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587">
                                            <p:txEl>
                                              <p:pRg st="3" end="3"/>
                                            </p:txEl>
                                          </p:spTgt>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587">
                                            <p:txEl>
                                              <p:pRg st="4" end="4"/>
                                            </p:txEl>
                                          </p:spTgt>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Text Box 4"/>
          <p:cNvSpPr>
            <a:spLocks noGrp="1" noChangeArrowheads="1"/>
          </p:cNvSpPr>
          <p:nvPr>
            <p:ph idx="1"/>
          </p:nvPr>
        </p:nvSpPr>
        <p:spPr>
          <a:xfrm>
            <a:off x="428625" y="1785938"/>
            <a:ext cx="8229600" cy="4525962"/>
          </a:xfrm>
        </p:spPr>
        <p:txBody>
          <a:bodyPr/>
          <a:lstStyle/>
          <a:p>
            <a:pPr eaLnBrk="1" hangingPunct="1">
              <a:spcBef>
                <a:spcPct val="0"/>
              </a:spcBef>
              <a:buFontTx/>
              <a:buNone/>
            </a:pPr>
            <a:r>
              <a:rPr lang="zh-CN" altLang="en-US" smtClean="0"/>
              <a:t>设计实验：</a:t>
            </a:r>
          </a:p>
        </p:txBody>
      </p:sp>
      <p:sp>
        <p:nvSpPr>
          <p:cNvPr id="89093" name="Text Box 5"/>
          <p:cNvSpPr txBox="1">
            <a:spLocks noChangeArrowheads="1"/>
          </p:cNvSpPr>
          <p:nvPr/>
        </p:nvSpPr>
        <p:spPr bwMode="auto">
          <a:xfrm>
            <a:off x="539750" y="1038225"/>
            <a:ext cx="14398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600" b="1">
                <a:latin typeface="宋体" pitchFamily="2" charset="-122"/>
              </a:rPr>
              <a:t>器材</a:t>
            </a:r>
            <a:r>
              <a:rPr lang="en-US" altLang="zh-CN" sz="3600" b="1">
                <a:latin typeface="宋体" pitchFamily="2" charset="-122"/>
              </a:rPr>
              <a:t>:</a:t>
            </a:r>
          </a:p>
        </p:txBody>
      </p:sp>
      <p:sp>
        <p:nvSpPr>
          <p:cNvPr id="89094" name="Text Box 6"/>
          <p:cNvSpPr txBox="1">
            <a:spLocks noChangeArrowheads="1"/>
          </p:cNvSpPr>
          <p:nvPr/>
        </p:nvSpPr>
        <p:spPr bwMode="auto">
          <a:xfrm>
            <a:off x="2289175" y="1916113"/>
            <a:ext cx="62563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latin typeface="Times New Roman" pitchFamily="18" charset="0"/>
                <a:ea typeface="仿宋_GB2312" charset="-122"/>
              </a:rPr>
              <a:t>木板、木块、弹簧测力计、钩码、毛巾</a:t>
            </a:r>
          </a:p>
        </p:txBody>
      </p:sp>
      <p:sp>
        <p:nvSpPr>
          <p:cNvPr id="89095" name="Text Box 7"/>
          <p:cNvSpPr txBox="1">
            <a:spLocks noChangeArrowheads="1"/>
          </p:cNvSpPr>
          <p:nvPr/>
        </p:nvSpPr>
        <p:spPr bwMode="auto">
          <a:xfrm>
            <a:off x="755650" y="2636838"/>
            <a:ext cx="10175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latin typeface="Times New Roman" pitchFamily="18" charset="0"/>
                <a:ea typeface="仿宋_GB2312" charset="-122"/>
              </a:rPr>
              <a:t>原理</a:t>
            </a:r>
            <a:r>
              <a:rPr lang="en-US" altLang="zh-CN" sz="2800" b="1">
                <a:latin typeface="Times New Roman" pitchFamily="18" charset="0"/>
                <a:ea typeface="仿宋_GB2312" charset="-122"/>
              </a:rPr>
              <a:t>:</a:t>
            </a:r>
          </a:p>
        </p:txBody>
      </p:sp>
      <p:sp>
        <p:nvSpPr>
          <p:cNvPr id="89096" name="Text Box 8"/>
          <p:cNvSpPr txBox="1">
            <a:spLocks noChangeArrowheads="1"/>
          </p:cNvSpPr>
          <p:nvPr/>
        </p:nvSpPr>
        <p:spPr bwMode="auto">
          <a:xfrm>
            <a:off x="1974850" y="2608263"/>
            <a:ext cx="26844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latin typeface="Times New Roman" pitchFamily="18" charset="0"/>
                <a:ea typeface="仿宋_GB2312" charset="-122"/>
              </a:rPr>
              <a:t>二力平衡的条件</a:t>
            </a:r>
          </a:p>
        </p:txBody>
      </p:sp>
      <p:pic>
        <p:nvPicPr>
          <p:cNvPr id="89097" name="Picture 9" descr="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644900"/>
            <a:ext cx="46799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4"/>
          <p:cNvGrpSpPr>
            <a:grpSpLocks/>
          </p:cNvGrpSpPr>
          <p:nvPr/>
        </p:nvGrpSpPr>
        <p:grpSpPr bwMode="auto">
          <a:xfrm>
            <a:off x="5724525" y="4221163"/>
            <a:ext cx="3048000" cy="1066800"/>
            <a:chOff x="1680" y="1248"/>
            <a:chExt cx="1920" cy="672"/>
          </a:xfrm>
        </p:grpSpPr>
        <p:grpSp>
          <p:nvGrpSpPr>
            <p:cNvPr id="26632" name="Group 19"/>
            <p:cNvGrpSpPr>
              <a:grpSpLocks/>
            </p:cNvGrpSpPr>
            <p:nvPr/>
          </p:nvGrpSpPr>
          <p:grpSpPr bwMode="auto">
            <a:xfrm>
              <a:off x="1680" y="1392"/>
              <a:ext cx="1920" cy="384"/>
              <a:chOff x="528" y="1632"/>
              <a:chExt cx="1920" cy="384"/>
            </a:xfrm>
          </p:grpSpPr>
          <p:sp>
            <p:nvSpPr>
              <p:cNvPr id="26633" name="Line 3"/>
              <p:cNvSpPr>
                <a:spLocks noChangeShapeType="1"/>
              </p:cNvSpPr>
              <p:nvPr/>
            </p:nvSpPr>
            <p:spPr bwMode="auto">
              <a:xfrm>
                <a:off x="528" y="2016"/>
                <a:ext cx="1920" cy="0"/>
              </a:xfrm>
              <a:prstGeom prst="line">
                <a:avLst/>
              </a:prstGeom>
              <a:noFill/>
              <a:ln w="57150">
                <a:solidFill>
                  <a:srgbClr val="FF66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634" name="Rectangle 4"/>
              <p:cNvSpPr>
                <a:spLocks noChangeArrowheads="1"/>
              </p:cNvSpPr>
              <p:nvPr/>
            </p:nvSpPr>
            <p:spPr bwMode="auto">
              <a:xfrm>
                <a:off x="1008" y="1632"/>
                <a:ext cx="912" cy="384"/>
              </a:xfrm>
              <a:prstGeom prst="rect">
                <a:avLst/>
              </a:prstGeom>
              <a:noFill/>
              <a:ln w="2857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zh-CN" altLang="en-US" sz="3200" b="1" i="1">
                  <a:solidFill>
                    <a:srgbClr val="E72C07"/>
                  </a:solidFill>
                  <a:latin typeface="黑体" pitchFamily="49" charset="-122"/>
                  <a:ea typeface="黑体" pitchFamily="49" charset="-122"/>
                </a:endParaRPr>
              </a:p>
            </p:txBody>
          </p:sp>
        </p:grpSp>
        <p:grpSp>
          <p:nvGrpSpPr>
            <p:cNvPr id="26635" name="Group 16"/>
            <p:cNvGrpSpPr>
              <a:grpSpLocks/>
            </p:cNvGrpSpPr>
            <p:nvPr/>
          </p:nvGrpSpPr>
          <p:grpSpPr bwMode="auto">
            <a:xfrm>
              <a:off x="1872" y="1776"/>
              <a:ext cx="1392" cy="144"/>
              <a:chOff x="672" y="2064"/>
              <a:chExt cx="1392" cy="144"/>
            </a:xfrm>
          </p:grpSpPr>
          <p:sp>
            <p:nvSpPr>
              <p:cNvPr id="26636" name="Line 10"/>
              <p:cNvSpPr>
                <a:spLocks noChangeShapeType="1"/>
              </p:cNvSpPr>
              <p:nvPr/>
            </p:nvSpPr>
            <p:spPr bwMode="auto">
              <a:xfrm flipH="1">
                <a:off x="672" y="2064"/>
                <a:ext cx="144" cy="144"/>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637" name="Line 11"/>
              <p:cNvSpPr>
                <a:spLocks noChangeShapeType="1"/>
              </p:cNvSpPr>
              <p:nvPr/>
            </p:nvSpPr>
            <p:spPr bwMode="auto">
              <a:xfrm flipH="1">
                <a:off x="864" y="2064"/>
                <a:ext cx="144" cy="144"/>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638" name="Line 12"/>
              <p:cNvSpPr>
                <a:spLocks noChangeShapeType="1"/>
              </p:cNvSpPr>
              <p:nvPr/>
            </p:nvSpPr>
            <p:spPr bwMode="auto">
              <a:xfrm flipH="1">
                <a:off x="1152" y="2064"/>
                <a:ext cx="96" cy="144"/>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639" name="Line 13"/>
              <p:cNvSpPr>
                <a:spLocks noChangeShapeType="1"/>
              </p:cNvSpPr>
              <p:nvPr/>
            </p:nvSpPr>
            <p:spPr bwMode="auto">
              <a:xfrm flipH="1">
                <a:off x="1440" y="2064"/>
                <a:ext cx="96" cy="144"/>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640" name="Line 14"/>
              <p:cNvSpPr>
                <a:spLocks noChangeShapeType="1"/>
              </p:cNvSpPr>
              <p:nvPr/>
            </p:nvSpPr>
            <p:spPr bwMode="auto">
              <a:xfrm flipH="1">
                <a:off x="1728" y="2064"/>
                <a:ext cx="96" cy="144"/>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641" name="Line 15"/>
              <p:cNvSpPr>
                <a:spLocks noChangeShapeType="1"/>
              </p:cNvSpPr>
              <p:nvPr/>
            </p:nvSpPr>
            <p:spPr bwMode="auto">
              <a:xfrm flipH="1">
                <a:off x="1968" y="2064"/>
                <a:ext cx="96" cy="144"/>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6642" name="Text Box 21"/>
            <p:cNvSpPr txBox="1">
              <a:spLocks noChangeArrowheads="1"/>
            </p:cNvSpPr>
            <p:nvPr/>
          </p:nvSpPr>
          <p:spPr bwMode="auto">
            <a:xfrm>
              <a:off x="2544" y="1248"/>
              <a:ext cx="28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4000" b="1" i="1">
                  <a:solidFill>
                    <a:schemeClr val="folHlink"/>
                  </a:solidFill>
                  <a:latin typeface="黑体" pitchFamily="49" charset="-122"/>
                  <a:ea typeface="黑体" pitchFamily="49" charset="-122"/>
                </a:rPr>
                <a:t>.</a:t>
              </a:r>
            </a:p>
          </p:txBody>
        </p:sp>
      </p:grpSp>
      <p:grpSp>
        <p:nvGrpSpPr>
          <p:cNvPr id="5" name="Group 27"/>
          <p:cNvGrpSpPr>
            <a:grpSpLocks/>
          </p:cNvGrpSpPr>
          <p:nvPr/>
        </p:nvGrpSpPr>
        <p:grpSpPr bwMode="auto">
          <a:xfrm>
            <a:off x="6443663" y="3357563"/>
            <a:ext cx="1600200" cy="579437"/>
            <a:chOff x="2352" y="912"/>
            <a:chExt cx="1008" cy="365"/>
          </a:xfrm>
        </p:grpSpPr>
        <p:sp>
          <p:nvSpPr>
            <p:cNvPr id="26644" name="Line 17"/>
            <p:cNvSpPr>
              <a:spLocks noChangeShapeType="1"/>
            </p:cNvSpPr>
            <p:nvPr/>
          </p:nvSpPr>
          <p:spPr bwMode="auto">
            <a:xfrm>
              <a:off x="2352" y="1152"/>
              <a:ext cx="672" cy="0"/>
            </a:xfrm>
            <a:prstGeom prst="line">
              <a:avLst/>
            </a:prstGeom>
            <a:noFill/>
            <a:ln w="952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6645" name="Text Box 18"/>
            <p:cNvSpPr txBox="1">
              <a:spLocks noChangeArrowheads="1"/>
            </p:cNvSpPr>
            <p:nvPr/>
          </p:nvSpPr>
          <p:spPr bwMode="auto">
            <a:xfrm>
              <a:off x="3024" y="912"/>
              <a:ext cx="33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200" b="1" i="1">
                  <a:solidFill>
                    <a:srgbClr val="E72C07"/>
                  </a:solidFill>
                  <a:latin typeface="黑体" pitchFamily="49" charset="-122"/>
                  <a:ea typeface="黑体" pitchFamily="49" charset="-122"/>
                </a:rPr>
                <a:t>v</a:t>
              </a:r>
            </a:p>
          </p:txBody>
        </p:sp>
      </p:grpSp>
      <p:grpSp>
        <p:nvGrpSpPr>
          <p:cNvPr id="7" name="Group 26"/>
          <p:cNvGrpSpPr>
            <a:grpSpLocks/>
          </p:cNvGrpSpPr>
          <p:nvPr/>
        </p:nvGrpSpPr>
        <p:grpSpPr bwMode="auto">
          <a:xfrm>
            <a:off x="5435600" y="4437063"/>
            <a:ext cx="1828800" cy="579437"/>
            <a:chOff x="1488" y="1392"/>
            <a:chExt cx="1152" cy="365"/>
          </a:xfrm>
        </p:grpSpPr>
        <p:sp>
          <p:nvSpPr>
            <p:cNvPr id="26647" name="Line 6"/>
            <p:cNvSpPr>
              <a:spLocks noChangeShapeType="1"/>
            </p:cNvSpPr>
            <p:nvPr/>
          </p:nvSpPr>
          <p:spPr bwMode="auto">
            <a:xfrm flipH="1">
              <a:off x="1872" y="1584"/>
              <a:ext cx="76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6648" name="Text Box 9"/>
            <p:cNvSpPr txBox="1">
              <a:spLocks noChangeArrowheads="1"/>
            </p:cNvSpPr>
            <p:nvPr/>
          </p:nvSpPr>
          <p:spPr bwMode="auto">
            <a:xfrm>
              <a:off x="1488" y="1392"/>
              <a:ext cx="3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200" b="1" i="1">
                  <a:latin typeface="黑体" pitchFamily="49" charset="-122"/>
                  <a:ea typeface="黑体" pitchFamily="49" charset="-122"/>
                </a:rPr>
                <a:t>f</a:t>
              </a:r>
            </a:p>
          </p:txBody>
        </p:sp>
      </p:grpSp>
      <p:grpSp>
        <p:nvGrpSpPr>
          <p:cNvPr id="8" name="Group 25"/>
          <p:cNvGrpSpPr>
            <a:grpSpLocks/>
          </p:cNvGrpSpPr>
          <p:nvPr/>
        </p:nvGrpSpPr>
        <p:grpSpPr bwMode="auto">
          <a:xfrm>
            <a:off x="7239000" y="4437063"/>
            <a:ext cx="1905000" cy="579437"/>
            <a:chOff x="2640" y="1392"/>
            <a:chExt cx="1200" cy="365"/>
          </a:xfrm>
        </p:grpSpPr>
        <p:sp>
          <p:nvSpPr>
            <p:cNvPr id="26650" name="Line 5"/>
            <p:cNvSpPr>
              <a:spLocks noChangeShapeType="1"/>
            </p:cNvSpPr>
            <p:nvPr/>
          </p:nvSpPr>
          <p:spPr bwMode="auto">
            <a:xfrm>
              <a:off x="2640" y="1584"/>
              <a:ext cx="816"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6651" name="Text Box 8"/>
            <p:cNvSpPr txBox="1">
              <a:spLocks noChangeArrowheads="1"/>
            </p:cNvSpPr>
            <p:nvPr/>
          </p:nvSpPr>
          <p:spPr bwMode="auto">
            <a:xfrm>
              <a:off x="3552" y="1392"/>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200" b="1" i="1">
                  <a:latin typeface="黑体" pitchFamily="49" charset="-122"/>
                  <a:ea typeface="黑体" pitchFamily="49" charset="-122"/>
                </a:rPr>
                <a:t>F</a:t>
              </a:r>
            </a:p>
          </p:txBody>
        </p:sp>
      </p:grpSp>
      <p:sp>
        <p:nvSpPr>
          <p:cNvPr id="26652" name="文本框 5"/>
          <p:cNvSpPr txBox="1">
            <a:spLocks noChangeArrowheads="1"/>
          </p:cNvSpPr>
          <p:nvPr/>
        </p:nvSpPr>
        <p:spPr bwMode="auto">
          <a:xfrm>
            <a:off x="395288" y="261938"/>
            <a:ext cx="2193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600">
                <a:solidFill>
                  <a:srgbClr val="975730"/>
                </a:solidFill>
              </a:rPr>
              <a:t>实验探究</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3"/>
                                        </p:tgtEl>
                                        <p:attrNameLst>
                                          <p:attrName>style.visibility</p:attrName>
                                        </p:attrNameLst>
                                      </p:cBhvr>
                                      <p:to>
                                        <p:strVal val="visible"/>
                                      </p:to>
                                    </p:set>
                                  </p:childTnLst>
                                </p:cTn>
                              </p:par>
                              <p:par>
                                <p:cTn id="7" presetID="18" presetClass="entr" presetSubtype="3" fill="hold" grpId="0" nodeType="withEffect">
                                  <p:stCondLst>
                                    <p:cond delay="0"/>
                                  </p:stCondLst>
                                  <p:childTnLst>
                                    <p:set>
                                      <p:cBhvr>
                                        <p:cTn id="8" dur="1" fill="hold">
                                          <p:stCondLst>
                                            <p:cond delay="0"/>
                                          </p:stCondLst>
                                        </p:cTn>
                                        <p:tgtEl>
                                          <p:spTgt spid="89094"/>
                                        </p:tgtEl>
                                        <p:attrNameLst>
                                          <p:attrName>style.visibility</p:attrName>
                                        </p:attrNameLst>
                                      </p:cBhvr>
                                      <p:to>
                                        <p:strVal val="visible"/>
                                      </p:to>
                                    </p:set>
                                    <p:animEffect transition="in" filter="strips(upRight)">
                                      <p:cBhvr>
                                        <p:cTn id="9" dur="3000"/>
                                        <p:tgtEl>
                                          <p:spTgt spid="890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909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89097"/>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9095"/>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2"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right)">
                                      <p:cBhvr>
                                        <p:cTn id="35" dur="500"/>
                                        <p:tgtEl>
                                          <p:spTgt spid="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90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p:bldP spid="89093" grpId="0"/>
      <p:bldP spid="89094" grpId="0"/>
      <p:bldP spid="89095" grpId="0"/>
      <p:bldP spid="8909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466725" y="1211263"/>
            <a:ext cx="56959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latin typeface="Times New Roman" pitchFamily="18" charset="0"/>
              </a:rPr>
              <a:t>1</a:t>
            </a:r>
            <a:r>
              <a:rPr lang="zh-CN" altLang="en-US" sz="2800" b="1">
                <a:latin typeface="Times New Roman" pitchFamily="18" charset="0"/>
              </a:rPr>
              <a:t>、怎样改变对接触面的压力大小？</a:t>
            </a:r>
          </a:p>
        </p:txBody>
      </p:sp>
      <p:sp>
        <p:nvSpPr>
          <p:cNvPr id="70659" name="Text Box 3"/>
          <p:cNvSpPr txBox="1">
            <a:spLocks noChangeArrowheads="1"/>
          </p:cNvSpPr>
          <p:nvPr/>
        </p:nvSpPr>
        <p:spPr bwMode="auto">
          <a:xfrm>
            <a:off x="466725" y="2292350"/>
            <a:ext cx="6407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latin typeface="Times New Roman" pitchFamily="18" charset="0"/>
              </a:rPr>
              <a:t>2</a:t>
            </a:r>
            <a:r>
              <a:rPr lang="zh-CN" altLang="en-US" sz="2800" b="1">
                <a:latin typeface="Times New Roman" pitchFamily="18" charset="0"/>
              </a:rPr>
              <a:t>、用什么工具测摩擦力大小？怎样测？</a:t>
            </a:r>
          </a:p>
        </p:txBody>
      </p:sp>
      <p:sp>
        <p:nvSpPr>
          <p:cNvPr id="70660" name="Text Box 4"/>
          <p:cNvSpPr txBox="1">
            <a:spLocks noChangeArrowheads="1"/>
          </p:cNvSpPr>
          <p:nvPr/>
        </p:nvSpPr>
        <p:spPr bwMode="auto">
          <a:xfrm>
            <a:off x="322263" y="4403725"/>
            <a:ext cx="3917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latin typeface="Times New Roman" pitchFamily="18" charset="0"/>
              </a:rPr>
              <a:t>3</a:t>
            </a:r>
            <a:r>
              <a:rPr lang="zh-CN" altLang="en-US" sz="2800" b="1">
                <a:latin typeface="Times New Roman" pitchFamily="18" charset="0"/>
              </a:rPr>
              <a:t>、用到什么科学方法？</a:t>
            </a:r>
          </a:p>
        </p:txBody>
      </p:sp>
      <p:sp>
        <p:nvSpPr>
          <p:cNvPr id="70661" name="Text Box 5"/>
          <p:cNvSpPr txBox="1">
            <a:spLocks noChangeArrowheads="1"/>
          </p:cNvSpPr>
          <p:nvPr/>
        </p:nvSpPr>
        <p:spPr bwMode="auto">
          <a:xfrm>
            <a:off x="1258888" y="1716088"/>
            <a:ext cx="26844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solidFill>
                  <a:srgbClr val="F41B0A"/>
                </a:solidFill>
                <a:latin typeface="Times New Roman" pitchFamily="18" charset="0"/>
              </a:rPr>
              <a:t>在木块上放钩码</a:t>
            </a:r>
          </a:p>
        </p:txBody>
      </p:sp>
      <p:sp>
        <p:nvSpPr>
          <p:cNvPr id="70662" name="Text Box 6"/>
          <p:cNvSpPr txBox="1">
            <a:spLocks noChangeArrowheads="1"/>
          </p:cNvSpPr>
          <p:nvPr/>
        </p:nvSpPr>
        <p:spPr bwMode="auto">
          <a:xfrm>
            <a:off x="665163" y="2798763"/>
            <a:ext cx="1962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solidFill>
                  <a:srgbClr val="F41B0A"/>
                </a:solidFill>
                <a:latin typeface="Times New Roman" pitchFamily="18" charset="0"/>
              </a:rPr>
              <a:t>弹簧测力计</a:t>
            </a:r>
          </a:p>
        </p:txBody>
      </p:sp>
      <p:sp>
        <p:nvSpPr>
          <p:cNvPr id="70663" name="Text Box 7"/>
          <p:cNvSpPr txBox="1">
            <a:spLocks noChangeArrowheads="1"/>
          </p:cNvSpPr>
          <p:nvPr/>
        </p:nvSpPr>
        <p:spPr bwMode="auto">
          <a:xfrm>
            <a:off x="1035050" y="5076825"/>
            <a:ext cx="1962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solidFill>
                  <a:srgbClr val="F41B0A"/>
                </a:solidFill>
                <a:latin typeface="Times New Roman" pitchFamily="18" charset="0"/>
              </a:rPr>
              <a:t>控制变量法</a:t>
            </a:r>
          </a:p>
        </p:txBody>
      </p:sp>
      <p:sp>
        <p:nvSpPr>
          <p:cNvPr id="5" name="Text Box 3"/>
          <p:cNvSpPr txBox="1">
            <a:spLocks noChangeArrowheads="1"/>
          </p:cNvSpPr>
          <p:nvPr/>
        </p:nvSpPr>
        <p:spPr bwMode="auto">
          <a:xfrm>
            <a:off x="558800" y="3317875"/>
            <a:ext cx="73564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zh-CN" sz="2800">
                <a:latin typeface="黑体" pitchFamily="49" charset="-122"/>
                <a:ea typeface="黑体" pitchFamily="49" charset="-122"/>
              </a:rPr>
              <a:t>    在</a:t>
            </a:r>
            <a:r>
              <a:rPr lang="zh-CN" altLang="zh-CN" sz="2800">
                <a:solidFill>
                  <a:srgbClr val="FF0000"/>
                </a:solidFill>
                <a:latin typeface="黑体" pitchFamily="49" charset="-122"/>
                <a:ea typeface="黑体" pitchFamily="49" charset="-122"/>
              </a:rPr>
              <a:t>水平桌面</a:t>
            </a:r>
            <a:r>
              <a:rPr lang="zh-CN" altLang="zh-CN" sz="2800">
                <a:latin typeface="黑体" pitchFamily="49" charset="-122"/>
                <a:ea typeface="黑体" pitchFamily="49" charset="-122"/>
              </a:rPr>
              <a:t>上沿</a:t>
            </a:r>
            <a:r>
              <a:rPr lang="zh-CN" altLang="zh-CN" sz="2800">
                <a:solidFill>
                  <a:srgbClr val="FF0000"/>
                </a:solidFill>
                <a:latin typeface="黑体" pitchFamily="49" charset="-122"/>
                <a:ea typeface="黑体" pitchFamily="49" charset="-122"/>
              </a:rPr>
              <a:t>水平方向</a:t>
            </a:r>
            <a:r>
              <a:rPr lang="zh-CN" altLang="en-US" sz="2800" b="1">
                <a:solidFill>
                  <a:srgbClr val="F41B0A"/>
                </a:solidFill>
                <a:latin typeface="Times New Roman" pitchFamily="18" charset="0"/>
                <a:sym typeface="+mn-ea"/>
              </a:rPr>
              <a:t>匀速</a:t>
            </a:r>
            <a:r>
              <a:rPr lang="zh-CN" altLang="zh-CN" sz="2800">
                <a:latin typeface="黑体" pitchFamily="49" charset="-122"/>
                <a:ea typeface="黑体" pitchFamily="49" charset="-122"/>
              </a:rPr>
              <a:t>拉动木块，此时测力计的示数等于滑动摩擦力的大小。</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6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0659">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66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70660"/>
                                        </p:tgtEl>
                                        <p:attrNameLst>
                                          <p:attrName>style.visibility</p:attrName>
                                        </p:attrNameLst>
                                      </p:cBhvr>
                                      <p:to>
                                        <p:strVal val="visible"/>
                                      </p:to>
                                    </p:set>
                                    <p:animEffect transition="in" filter="fade">
                                      <p:cBhvr>
                                        <p:cTn id="29" dur="770" decel="100000"/>
                                        <p:tgtEl>
                                          <p:spTgt spid="70660"/>
                                        </p:tgtEl>
                                      </p:cBhvr>
                                    </p:animEffect>
                                    <p:animScale>
                                      <p:cBhvr>
                                        <p:cTn id="30" dur="770" decel="100000"/>
                                        <p:tgtEl>
                                          <p:spTgt spid="70660"/>
                                        </p:tgtEl>
                                      </p:cBhvr>
                                      <p:from x="10000" y="10000"/>
                                      <p:to x="200000" y="450000"/>
                                    </p:animScale>
                                    <p:animScale>
                                      <p:cBhvr>
                                        <p:cTn id="31" dur="1230" accel="100000" fill="hold">
                                          <p:stCondLst>
                                            <p:cond delay="770"/>
                                          </p:stCondLst>
                                        </p:cTn>
                                        <p:tgtEl>
                                          <p:spTgt spid="70660"/>
                                        </p:tgtEl>
                                      </p:cBhvr>
                                      <p:from x="200000" y="450000"/>
                                      <p:to x="100000" y="100000"/>
                                    </p:animScale>
                                    <p:set>
                                      <p:cBhvr>
                                        <p:cTn id="32" dur="770" fill="hold"/>
                                        <p:tgtEl>
                                          <p:spTgt spid="70660"/>
                                        </p:tgtEl>
                                        <p:attrNameLst>
                                          <p:attrName>ppt_x</p:attrName>
                                        </p:attrNameLst>
                                      </p:cBhvr>
                                      <p:to>
                                        <p:strVal val="(0.5)"/>
                                      </p:to>
                                    </p:set>
                                    <p:anim from="(0.5)" to="(#ppt_x)" calcmode="lin" valueType="num">
                                      <p:cBhvr>
                                        <p:cTn id="33" dur="1230" accel="100000" fill="hold">
                                          <p:stCondLst>
                                            <p:cond delay="770"/>
                                          </p:stCondLst>
                                        </p:cTn>
                                        <p:tgtEl>
                                          <p:spTgt spid="70660"/>
                                        </p:tgtEl>
                                        <p:attrNameLst>
                                          <p:attrName>ppt_x</p:attrName>
                                        </p:attrNameLst>
                                      </p:cBhvr>
                                    </p:anim>
                                    <p:set>
                                      <p:cBhvr>
                                        <p:cTn id="34" dur="770" fill="hold"/>
                                        <p:tgtEl>
                                          <p:spTgt spid="70660"/>
                                        </p:tgtEl>
                                        <p:attrNameLst>
                                          <p:attrName>ppt_y</p:attrName>
                                        </p:attrNameLst>
                                      </p:cBhvr>
                                      <p:to>
                                        <p:strVal val="(#ppt_y+0.4)"/>
                                      </p:to>
                                    </p:set>
                                    <p:anim from="(#ppt_y+0.4)" to="(#ppt_y)" calcmode="lin" valueType="num">
                                      <p:cBhvr>
                                        <p:cTn id="35" dur="1230" accel="100000" fill="hold">
                                          <p:stCondLst>
                                            <p:cond delay="770"/>
                                          </p:stCondLst>
                                        </p:cTn>
                                        <p:tgtEl>
                                          <p:spTgt spid="70660"/>
                                        </p:tgtEl>
                                        <p:attrNameLst>
                                          <p:attrName>ppt_y</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706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p:bldP spid="70660" grpId="0" bldLvl="0" animBg="1"/>
      <p:bldP spid="70661" grpId="0"/>
      <p:bldP spid="70662" grpId="0" bldLvl="0" animBg="1"/>
      <p:bldP spid="70663" grpId="0" bldLvl="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图片 10241" descr="20039113271187114"/>
          <p:cNvPicPr>
            <a:picLocks noChangeAspect="1" noChangeArrowheads="1"/>
          </p:cNvPicPr>
          <p:nvPr/>
        </p:nvPicPr>
        <p:blipFill>
          <a:blip r:embed="rId2">
            <a:lum bright="30000" contrast="-3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8674" name="图片 10242" descr="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76800"/>
            <a:ext cx="1676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横卷形 10243"/>
          <p:cNvSpPr>
            <a:spLocks noChangeArrowheads="1"/>
          </p:cNvSpPr>
          <p:nvPr/>
        </p:nvSpPr>
        <p:spPr bwMode="auto">
          <a:xfrm>
            <a:off x="684213" y="549275"/>
            <a:ext cx="3382962" cy="935038"/>
          </a:xfrm>
          <a:prstGeom prst="horizontalScroll">
            <a:avLst>
              <a:gd name="adj" fmla="val 12500"/>
            </a:avLst>
          </a:prstGeom>
          <a:solidFill>
            <a:schemeClr val="accent1"/>
          </a:solidFill>
          <a:ln w="9525">
            <a:solidFill>
              <a:schemeClr val="tx1"/>
            </a:solidFill>
            <a:round/>
            <a:headEnd/>
            <a:tailEnd/>
          </a:ln>
        </p:spPr>
        <p:txBody>
          <a:bodyPr wrap="none" anchor="ctr"/>
          <a:lstStyle/>
          <a:p>
            <a:pPr algn="ctr"/>
            <a:r>
              <a:rPr lang="zh-CN" altLang="en-US" sz="4400" b="1">
                <a:solidFill>
                  <a:srgbClr val="FF0000"/>
                </a:solidFill>
              </a:rPr>
              <a:t>实验探究</a:t>
            </a:r>
          </a:p>
        </p:txBody>
      </p:sp>
      <p:sp>
        <p:nvSpPr>
          <p:cNvPr id="10245" name="文本框 10244"/>
          <p:cNvSpPr txBox="1">
            <a:spLocks noChangeArrowheads="1"/>
          </p:cNvSpPr>
          <p:nvPr/>
        </p:nvSpPr>
        <p:spPr bwMode="auto">
          <a:xfrm>
            <a:off x="827088" y="1989138"/>
            <a:ext cx="48974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3600" b="1">
                <a:solidFill>
                  <a:srgbClr val="FF0000"/>
                </a:solidFill>
              </a:rPr>
              <a:t>制订计划与设计实验：</a:t>
            </a:r>
          </a:p>
        </p:txBody>
      </p:sp>
      <p:sp>
        <p:nvSpPr>
          <p:cNvPr id="10246" name="文本框 10245"/>
          <p:cNvSpPr txBox="1">
            <a:spLocks noChangeArrowheads="1"/>
          </p:cNvSpPr>
          <p:nvPr/>
        </p:nvSpPr>
        <p:spPr bwMode="auto">
          <a:xfrm>
            <a:off x="755650" y="3141663"/>
            <a:ext cx="3600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3600" b="1">
                <a:solidFill>
                  <a:srgbClr val="FF0000"/>
                </a:solidFill>
              </a:rPr>
              <a:t>（控制变量法）</a:t>
            </a:r>
            <a:endParaRPr lang="zh-CN" altLang="en-US" sz="3600" b="1"/>
          </a:p>
        </p:txBody>
      </p:sp>
      <p:sp>
        <p:nvSpPr>
          <p:cNvPr id="10247" name="文本框 10246"/>
          <p:cNvSpPr txBox="1">
            <a:spLocks noChangeArrowheads="1"/>
          </p:cNvSpPr>
          <p:nvPr/>
        </p:nvSpPr>
        <p:spPr bwMode="auto">
          <a:xfrm>
            <a:off x="971550" y="4221163"/>
            <a:ext cx="3600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3600" b="1">
                <a:solidFill>
                  <a:srgbClr val="FF0000"/>
                </a:solidFill>
              </a:rPr>
              <a:t>实验表格：</a:t>
            </a:r>
            <a:endParaRPr lang="zh-CN" altLang="en-US" sz="36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blinds(horizontal)">
                                      <p:cBhvr>
                                        <p:cTn id="7" dur="500"/>
                                        <p:tgtEl>
                                          <p:spTgt spid="102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6"/>
                                        </p:tgtEl>
                                        <p:attrNameLst>
                                          <p:attrName>style.visibility</p:attrName>
                                        </p:attrNameLst>
                                      </p:cBhvr>
                                      <p:to>
                                        <p:strVal val="visible"/>
                                      </p:to>
                                    </p:set>
                                    <p:animEffect transition="in" filter="blinds(horizontal)">
                                      <p:cBhvr>
                                        <p:cTn id="12" dur="500"/>
                                        <p:tgtEl>
                                          <p:spTgt spid="102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47"/>
                                        </p:tgtEl>
                                        <p:attrNameLst>
                                          <p:attrName>style.visibility</p:attrName>
                                        </p:attrNameLst>
                                      </p:cBhvr>
                                      <p:to>
                                        <p:strVal val="visible"/>
                                      </p:to>
                                    </p:set>
                                    <p:animEffect transition="in" filter="blinds(horizontal)">
                                      <p:cBhvr>
                                        <p:cTn id="17" dur="5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0246" grpId="0"/>
      <p:bldP spid="102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61913" y="965200"/>
            <a:ext cx="10144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solidFill>
                  <a:srgbClr val="F41B0A"/>
                </a:solidFill>
                <a:latin typeface="Times New Roman" pitchFamily="18" charset="0"/>
                <a:ea typeface="仿宋_GB2312" charset="-122"/>
              </a:rPr>
              <a:t>步骤</a:t>
            </a:r>
            <a:r>
              <a:rPr lang="en-US" altLang="zh-CN" sz="2800" b="1">
                <a:solidFill>
                  <a:srgbClr val="F41B0A"/>
                </a:solidFill>
                <a:latin typeface="Times New Roman" pitchFamily="18" charset="0"/>
                <a:ea typeface="仿宋_GB2312" charset="-122"/>
              </a:rPr>
              <a:t>:</a:t>
            </a:r>
          </a:p>
        </p:txBody>
      </p:sp>
      <p:sp>
        <p:nvSpPr>
          <p:cNvPr id="69635" name="Text Box 3"/>
          <p:cNvSpPr txBox="1">
            <a:spLocks noChangeArrowheads="1"/>
          </p:cNvSpPr>
          <p:nvPr/>
        </p:nvSpPr>
        <p:spPr bwMode="auto">
          <a:xfrm>
            <a:off x="1116013" y="898525"/>
            <a:ext cx="714851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latin typeface="Times New Roman" pitchFamily="18" charset="0"/>
                <a:ea typeface="仿宋_GB2312" charset="-122"/>
              </a:rPr>
              <a:t>1</a:t>
            </a:r>
            <a:r>
              <a:rPr lang="zh-CN" altLang="en-US" sz="2800" b="1">
                <a:latin typeface="Times New Roman" pitchFamily="18" charset="0"/>
                <a:ea typeface="仿宋_GB2312" charset="-122"/>
              </a:rPr>
              <a:t>、把木块放在木板上，用弹簧测力计拉木块</a:t>
            </a:r>
          </a:p>
          <a:p>
            <a:r>
              <a:rPr lang="zh-CN" altLang="en-US" sz="2800" b="1">
                <a:latin typeface="Times New Roman" pitchFamily="18" charset="0"/>
                <a:ea typeface="仿宋_GB2312" charset="-122"/>
              </a:rPr>
              <a:t>匀速运动，读出这时的拉力</a:t>
            </a:r>
            <a:r>
              <a:rPr lang="en-US" altLang="zh-CN" sz="2800" b="1">
                <a:latin typeface="Times New Roman" pitchFamily="18" charset="0"/>
                <a:ea typeface="仿宋_GB2312" charset="-122"/>
              </a:rPr>
              <a:t>F</a:t>
            </a:r>
            <a:r>
              <a:rPr lang="en-US" altLang="zh-CN" sz="2800" b="1" baseline="-25000">
                <a:latin typeface="Times New Roman" pitchFamily="18" charset="0"/>
                <a:ea typeface="仿宋_GB2312" charset="-122"/>
              </a:rPr>
              <a:t>1</a:t>
            </a:r>
          </a:p>
        </p:txBody>
      </p:sp>
      <p:sp>
        <p:nvSpPr>
          <p:cNvPr id="69636" name="Text Box 4"/>
          <p:cNvSpPr txBox="1">
            <a:spLocks noChangeArrowheads="1"/>
          </p:cNvSpPr>
          <p:nvPr/>
        </p:nvSpPr>
        <p:spPr bwMode="auto">
          <a:xfrm>
            <a:off x="1066800" y="2857500"/>
            <a:ext cx="67913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latin typeface="Times New Roman" pitchFamily="18" charset="0"/>
                <a:ea typeface="仿宋_GB2312" charset="-122"/>
              </a:rPr>
              <a:t>2</a:t>
            </a:r>
            <a:r>
              <a:rPr lang="zh-CN" altLang="en-US" sz="2800" b="1">
                <a:latin typeface="Times New Roman" pitchFamily="18" charset="0"/>
                <a:ea typeface="仿宋_GB2312" charset="-122"/>
              </a:rPr>
              <a:t>、在木块上放钩码，用弹簧测力计拉木块</a:t>
            </a:r>
          </a:p>
          <a:p>
            <a:r>
              <a:rPr lang="zh-CN" altLang="en-US" sz="2800" b="1">
                <a:latin typeface="Times New Roman" pitchFamily="18" charset="0"/>
                <a:ea typeface="仿宋_GB2312" charset="-122"/>
              </a:rPr>
              <a:t>匀速运动，读出这时的拉力</a:t>
            </a:r>
            <a:r>
              <a:rPr lang="en-US" altLang="zh-CN" sz="2800" b="1">
                <a:latin typeface="Times New Roman" pitchFamily="18" charset="0"/>
                <a:ea typeface="仿宋_GB2312" charset="-122"/>
              </a:rPr>
              <a:t>F</a:t>
            </a:r>
            <a:r>
              <a:rPr lang="en-US" altLang="zh-CN" sz="2800" b="1" baseline="-25000">
                <a:latin typeface="Times New Roman" pitchFamily="18" charset="0"/>
                <a:ea typeface="仿宋_GB2312" charset="-122"/>
              </a:rPr>
              <a:t>2</a:t>
            </a:r>
          </a:p>
        </p:txBody>
      </p:sp>
      <p:sp>
        <p:nvSpPr>
          <p:cNvPr id="69637" name="Text Box 5"/>
          <p:cNvSpPr txBox="1">
            <a:spLocks noChangeArrowheads="1"/>
          </p:cNvSpPr>
          <p:nvPr/>
        </p:nvSpPr>
        <p:spPr bwMode="auto">
          <a:xfrm>
            <a:off x="1143000" y="4845050"/>
            <a:ext cx="71485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latin typeface="Times New Roman" pitchFamily="18" charset="0"/>
                <a:ea typeface="仿宋_GB2312" charset="-122"/>
              </a:rPr>
              <a:t>3</a:t>
            </a:r>
            <a:r>
              <a:rPr lang="zh-CN" altLang="en-US" sz="2800" b="1">
                <a:latin typeface="Times New Roman" pitchFamily="18" charset="0"/>
                <a:ea typeface="仿宋_GB2312" charset="-122"/>
              </a:rPr>
              <a:t>、在木板上固定好毛巾，放上木块，用弹簧</a:t>
            </a:r>
          </a:p>
          <a:p>
            <a:r>
              <a:rPr lang="zh-CN" altLang="en-US" sz="2800" b="1">
                <a:latin typeface="Times New Roman" pitchFamily="18" charset="0"/>
                <a:ea typeface="仿宋_GB2312" charset="-122"/>
              </a:rPr>
              <a:t>测力计拉木块匀速运动，读出这时的拉力</a:t>
            </a:r>
            <a:r>
              <a:rPr lang="en-US" altLang="zh-CN" sz="2800" b="1">
                <a:latin typeface="Times New Roman" pitchFamily="18" charset="0"/>
                <a:ea typeface="仿宋_GB2312" charset="-122"/>
              </a:rPr>
              <a:t>F</a:t>
            </a:r>
            <a:r>
              <a:rPr lang="en-US" altLang="zh-CN" sz="2800" b="1" baseline="-25000">
                <a:latin typeface="Times New Roman" pitchFamily="18" charset="0"/>
                <a:ea typeface="仿宋_GB2312" charset="-122"/>
              </a:rPr>
              <a:t>3</a:t>
            </a:r>
          </a:p>
        </p:txBody>
      </p:sp>
      <p:grpSp>
        <p:nvGrpSpPr>
          <p:cNvPr id="2" name="Group 6"/>
          <p:cNvGrpSpPr>
            <a:grpSpLocks/>
          </p:cNvGrpSpPr>
          <p:nvPr/>
        </p:nvGrpSpPr>
        <p:grpSpPr bwMode="auto">
          <a:xfrm>
            <a:off x="2124075" y="2036763"/>
            <a:ext cx="2743200" cy="457200"/>
            <a:chOff x="1296" y="1113"/>
            <a:chExt cx="1728" cy="288"/>
          </a:xfrm>
        </p:grpSpPr>
        <p:sp>
          <p:nvSpPr>
            <p:cNvPr id="29702" name="Rectangle 7" descr="深色木质"/>
            <p:cNvSpPr>
              <a:spLocks noChangeArrowheads="1"/>
            </p:cNvSpPr>
            <p:nvPr/>
          </p:nvSpPr>
          <p:spPr bwMode="auto">
            <a:xfrm>
              <a:off x="1296" y="1113"/>
              <a:ext cx="480" cy="288"/>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29703" name="Rectangle 8"/>
            <p:cNvSpPr>
              <a:spLocks noChangeArrowheads="1"/>
            </p:cNvSpPr>
            <p:nvPr/>
          </p:nvSpPr>
          <p:spPr bwMode="auto">
            <a:xfrm>
              <a:off x="2112" y="1213"/>
              <a:ext cx="624" cy="9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29704" name="Oval 9"/>
            <p:cNvSpPr>
              <a:spLocks noChangeArrowheads="1"/>
            </p:cNvSpPr>
            <p:nvPr/>
          </p:nvSpPr>
          <p:spPr bwMode="auto">
            <a:xfrm>
              <a:off x="2880" y="1187"/>
              <a:ext cx="144" cy="144"/>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29705" name="Line 10"/>
            <p:cNvSpPr>
              <a:spLocks noChangeShapeType="1"/>
            </p:cNvSpPr>
            <p:nvPr/>
          </p:nvSpPr>
          <p:spPr bwMode="auto">
            <a:xfrm>
              <a:off x="1776" y="1248"/>
              <a:ext cx="3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06" name="Line 11"/>
            <p:cNvSpPr>
              <a:spLocks noChangeShapeType="1"/>
            </p:cNvSpPr>
            <p:nvPr/>
          </p:nvSpPr>
          <p:spPr bwMode="auto">
            <a:xfrm>
              <a:off x="2736" y="1248"/>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3" name="Group 12"/>
          <p:cNvGrpSpPr>
            <a:grpSpLocks/>
          </p:cNvGrpSpPr>
          <p:nvPr/>
        </p:nvGrpSpPr>
        <p:grpSpPr bwMode="auto">
          <a:xfrm>
            <a:off x="2133600" y="4241800"/>
            <a:ext cx="2743200" cy="457200"/>
            <a:chOff x="1296" y="1113"/>
            <a:chExt cx="1728" cy="288"/>
          </a:xfrm>
        </p:grpSpPr>
        <p:sp>
          <p:nvSpPr>
            <p:cNvPr id="29708" name="Rectangle 13" descr="深色木质"/>
            <p:cNvSpPr>
              <a:spLocks noChangeArrowheads="1"/>
            </p:cNvSpPr>
            <p:nvPr/>
          </p:nvSpPr>
          <p:spPr bwMode="auto">
            <a:xfrm>
              <a:off x="1296" y="1113"/>
              <a:ext cx="480" cy="288"/>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29709" name="Rectangle 14"/>
            <p:cNvSpPr>
              <a:spLocks noChangeArrowheads="1"/>
            </p:cNvSpPr>
            <p:nvPr/>
          </p:nvSpPr>
          <p:spPr bwMode="auto">
            <a:xfrm>
              <a:off x="2112" y="1213"/>
              <a:ext cx="624" cy="9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29710" name="Oval 15"/>
            <p:cNvSpPr>
              <a:spLocks noChangeArrowheads="1"/>
            </p:cNvSpPr>
            <p:nvPr/>
          </p:nvSpPr>
          <p:spPr bwMode="auto">
            <a:xfrm>
              <a:off x="2880" y="1187"/>
              <a:ext cx="144" cy="144"/>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29711" name="Line 16"/>
            <p:cNvSpPr>
              <a:spLocks noChangeShapeType="1"/>
            </p:cNvSpPr>
            <p:nvPr/>
          </p:nvSpPr>
          <p:spPr bwMode="auto">
            <a:xfrm>
              <a:off x="1776" y="1248"/>
              <a:ext cx="3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12" name="Line 17"/>
            <p:cNvSpPr>
              <a:spLocks noChangeShapeType="1"/>
            </p:cNvSpPr>
            <p:nvPr/>
          </p:nvSpPr>
          <p:spPr bwMode="auto">
            <a:xfrm>
              <a:off x="2736" y="1248"/>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4" name="Group 18"/>
          <p:cNvGrpSpPr>
            <a:grpSpLocks/>
          </p:cNvGrpSpPr>
          <p:nvPr/>
        </p:nvGrpSpPr>
        <p:grpSpPr bwMode="auto">
          <a:xfrm>
            <a:off x="2151063" y="6054725"/>
            <a:ext cx="2743200" cy="457200"/>
            <a:chOff x="1296" y="1113"/>
            <a:chExt cx="1728" cy="288"/>
          </a:xfrm>
        </p:grpSpPr>
        <p:sp>
          <p:nvSpPr>
            <p:cNvPr id="29714" name="Rectangle 19" descr="深色木质"/>
            <p:cNvSpPr>
              <a:spLocks noChangeArrowheads="1"/>
            </p:cNvSpPr>
            <p:nvPr/>
          </p:nvSpPr>
          <p:spPr bwMode="auto">
            <a:xfrm>
              <a:off x="1296" y="1113"/>
              <a:ext cx="480" cy="288"/>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29715" name="Rectangle 20"/>
            <p:cNvSpPr>
              <a:spLocks noChangeArrowheads="1"/>
            </p:cNvSpPr>
            <p:nvPr/>
          </p:nvSpPr>
          <p:spPr bwMode="auto">
            <a:xfrm>
              <a:off x="2112" y="1213"/>
              <a:ext cx="624" cy="9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29716" name="Oval 21"/>
            <p:cNvSpPr>
              <a:spLocks noChangeArrowheads="1"/>
            </p:cNvSpPr>
            <p:nvPr/>
          </p:nvSpPr>
          <p:spPr bwMode="auto">
            <a:xfrm>
              <a:off x="2880" y="1187"/>
              <a:ext cx="144" cy="144"/>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29717" name="Line 22"/>
            <p:cNvSpPr>
              <a:spLocks noChangeShapeType="1"/>
            </p:cNvSpPr>
            <p:nvPr/>
          </p:nvSpPr>
          <p:spPr bwMode="auto">
            <a:xfrm>
              <a:off x="1776" y="1248"/>
              <a:ext cx="3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18" name="Line 23"/>
            <p:cNvSpPr>
              <a:spLocks noChangeShapeType="1"/>
            </p:cNvSpPr>
            <p:nvPr/>
          </p:nvSpPr>
          <p:spPr bwMode="auto">
            <a:xfrm>
              <a:off x="2736" y="1248"/>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 name="Group 24"/>
          <p:cNvGrpSpPr>
            <a:grpSpLocks/>
          </p:cNvGrpSpPr>
          <p:nvPr/>
        </p:nvGrpSpPr>
        <p:grpSpPr bwMode="auto">
          <a:xfrm>
            <a:off x="2341563" y="3813175"/>
            <a:ext cx="304800" cy="436563"/>
            <a:chOff x="5171" y="2029"/>
            <a:chExt cx="192" cy="371"/>
          </a:xfrm>
        </p:grpSpPr>
        <p:sp>
          <p:nvSpPr>
            <p:cNvPr id="29720" name="Rectangle 25"/>
            <p:cNvSpPr>
              <a:spLocks noChangeArrowheads="1"/>
            </p:cNvSpPr>
            <p:nvPr/>
          </p:nvSpPr>
          <p:spPr bwMode="auto">
            <a:xfrm>
              <a:off x="5171" y="2112"/>
              <a:ext cx="192" cy="28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29721" name="Rectangle 26"/>
            <p:cNvSpPr>
              <a:spLocks noChangeArrowheads="1"/>
            </p:cNvSpPr>
            <p:nvPr/>
          </p:nvSpPr>
          <p:spPr bwMode="auto">
            <a:xfrm>
              <a:off x="5219" y="2029"/>
              <a:ext cx="96" cy="9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sp>
        <p:nvSpPr>
          <p:cNvPr id="69659" name="Line 27"/>
          <p:cNvSpPr>
            <a:spLocks noChangeShapeType="1"/>
          </p:cNvSpPr>
          <p:nvPr/>
        </p:nvSpPr>
        <p:spPr bwMode="auto">
          <a:xfrm>
            <a:off x="1074738" y="2482850"/>
            <a:ext cx="7086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9660" name="Text Box 28"/>
          <p:cNvSpPr txBox="1">
            <a:spLocks noChangeArrowheads="1"/>
          </p:cNvSpPr>
          <p:nvPr/>
        </p:nvSpPr>
        <p:spPr bwMode="auto">
          <a:xfrm>
            <a:off x="8137525" y="2198688"/>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rgbClr val="F41B0A"/>
                </a:solidFill>
                <a:latin typeface="Times New Roman" pitchFamily="18" charset="0"/>
              </a:rPr>
              <a:t>木板</a:t>
            </a:r>
          </a:p>
        </p:txBody>
      </p:sp>
      <p:sp>
        <p:nvSpPr>
          <p:cNvPr id="69661" name="Line 29"/>
          <p:cNvSpPr>
            <a:spLocks noChangeShapeType="1"/>
          </p:cNvSpPr>
          <p:nvPr/>
        </p:nvSpPr>
        <p:spPr bwMode="auto">
          <a:xfrm>
            <a:off x="963613" y="4706938"/>
            <a:ext cx="7086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9662" name="Text Box 30"/>
          <p:cNvSpPr txBox="1">
            <a:spLocks noChangeArrowheads="1"/>
          </p:cNvSpPr>
          <p:nvPr/>
        </p:nvSpPr>
        <p:spPr bwMode="auto">
          <a:xfrm>
            <a:off x="8115300" y="423545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rgbClr val="F41B0A"/>
                </a:solidFill>
                <a:latin typeface="Times New Roman" pitchFamily="18" charset="0"/>
              </a:rPr>
              <a:t>木板</a:t>
            </a:r>
          </a:p>
        </p:txBody>
      </p:sp>
      <p:sp>
        <p:nvSpPr>
          <p:cNvPr id="69663" name="Line 31"/>
          <p:cNvSpPr>
            <a:spLocks noChangeShapeType="1"/>
          </p:cNvSpPr>
          <p:nvPr/>
        </p:nvSpPr>
        <p:spPr bwMode="auto">
          <a:xfrm>
            <a:off x="955675" y="6521450"/>
            <a:ext cx="7086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9664" name="Text Box 32"/>
          <p:cNvSpPr txBox="1">
            <a:spLocks noChangeArrowheads="1"/>
          </p:cNvSpPr>
          <p:nvPr/>
        </p:nvSpPr>
        <p:spPr bwMode="auto">
          <a:xfrm>
            <a:off x="8156575" y="614045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rgbClr val="F41B0A"/>
                </a:solidFill>
                <a:latin typeface="Times New Roman" pitchFamily="18" charset="0"/>
              </a:rPr>
              <a:t>毛巾</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963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9659"/>
                                        </p:tgtEl>
                                        <p:attrNameLst>
                                          <p:attrName>style.visibility</p:attrName>
                                        </p:attrNameLst>
                                      </p:cBhvr>
                                      <p:to>
                                        <p:strVal val="visible"/>
                                      </p:to>
                                    </p:set>
                                  </p:childTnLst>
                                </p:cTn>
                              </p:par>
                              <p:par>
                                <p:cTn id="17" presetID="18" presetClass="entr" presetSubtype="12" fill="hold" grpId="0" nodeType="withEffect">
                                  <p:stCondLst>
                                    <p:cond delay="0"/>
                                  </p:stCondLst>
                                  <p:childTnLst>
                                    <p:set>
                                      <p:cBhvr>
                                        <p:cTn id="18" dur="1" fill="hold">
                                          <p:stCondLst>
                                            <p:cond delay="0"/>
                                          </p:stCondLst>
                                        </p:cTn>
                                        <p:tgtEl>
                                          <p:spTgt spid="69660"/>
                                        </p:tgtEl>
                                        <p:attrNameLst>
                                          <p:attrName>style.visibility</p:attrName>
                                        </p:attrNameLst>
                                      </p:cBhvr>
                                      <p:to>
                                        <p:strVal val="visible"/>
                                      </p:to>
                                    </p:set>
                                    <p:animEffect transition="in" filter="strips(downLeft)">
                                      <p:cBhvr>
                                        <p:cTn id="19" dur="500"/>
                                        <p:tgtEl>
                                          <p:spTgt spid="6966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63" presetClass="path" presetSubtype="0" accel="50000" decel="50000" fill="hold" nodeType="clickEffect">
                                  <p:stCondLst>
                                    <p:cond delay="0"/>
                                  </p:stCondLst>
                                  <p:childTnLst>
                                    <p:animMotion origin="layout" path="M -4.44444E-6 -1.44509E-6 L 0.25 -1.44509E-6 " pathEditMode="relative" rAng="0" ptsTypes="AA">
                                      <p:cBhvr>
                                        <p:cTn id="27" dur="2000" fill="hold"/>
                                        <p:tgtEl>
                                          <p:spTgt spid="2"/>
                                        </p:tgtEl>
                                        <p:attrNameLst>
                                          <p:attrName>ppt_x,ppt_y</p:attrName>
                                        </p:attrNameLst>
                                      </p:cBhvr>
                                      <p:rCtr x="1250000" y="0"/>
                                    </p:animMotion>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9636"/>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966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69662"/>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1"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ppt_x"/>
                                          </p:val>
                                        </p:tav>
                                        <p:tav tm="100000">
                                          <p:val>
                                            <p:strVal val="#ppt_x"/>
                                          </p:val>
                                        </p:tav>
                                      </p:tavLst>
                                    </p:anim>
                                    <p:anim calcmode="lin" valueType="num">
                                      <p:cBhvr additive="base">
                                        <p:cTn id="4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1" nodeType="clickEffect">
                                  <p:stCondLst>
                                    <p:cond delay="0"/>
                                  </p:stCondLst>
                                  <p:childTnLst>
                                    <p:set>
                                      <p:cBhvr>
                                        <p:cTn id="51" dur="1" fill="hold">
                                          <p:stCondLst>
                                            <p:cond delay="0"/>
                                          </p:stCondLst>
                                        </p:cTn>
                                        <p:tgtEl>
                                          <p:spTgt spid="69662"/>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63" presetClass="path" presetSubtype="0" accel="50000" decel="50000" fill="hold" nodeType="clickEffect">
                                  <p:stCondLst>
                                    <p:cond delay="0"/>
                                  </p:stCondLst>
                                  <p:childTnLst>
                                    <p:animMotion origin="layout" path="M 0.0 0.0  L 0.25 0.0  E" pathEditMode="relative" rAng="0" ptsTypes="">
                                      <p:cBhvr>
                                        <p:cTn id="55" dur="2000" fill="hold"/>
                                        <p:tgtEl>
                                          <p:spTgt spid="3"/>
                                        </p:tgtEl>
                                        <p:attrNameLst>
                                          <p:attrName>ppt_x,ppt_y</p:attrName>
                                        </p:attrNameLst>
                                      </p:cBhvr>
                                      <p:rCtr x="0" y="0"/>
                                    </p:animMotion>
                                  </p:childTnLst>
                                </p:cTn>
                              </p:par>
                              <p:par>
                                <p:cTn id="56" presetID="63" presetClass="path" presetSubtype="0" accel="50000" decel="50000" fill="hold" nodeType="withEffect">
                                  <p:stCondLst>
                                    <p:cond delay="0"/>
                                  </p:stCondLst>
                                  <p:childTnLst>
                                    <p:animMotion origin="layout" path="M 0.0 0.0  L 0.25 0.0  E" pathEditMode="relative" rAng="0" ptsTypes="">
                                      <p:cBhvr>
                                        <p:cTn id="57" dur="2000" fill="hold"/>
                                        <p:tgtEl>
                                          <p:spTgt spid="5"/>
                                        </p:tgtEl>
                                        <p:attrNameLst>
                                          <p:attrName>ppt_x,ppt_y</p:attrName>
                                        </p:attrNameLst>
                                      </p:cBhvr>
                                      <p:rCtr x="0" y="0"/>
                                    </p:animMotion>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69637"/>
                                        </p:tgtEl>
                                        <p:attrNameLst>
                                          <p:attrName>style.visibility</p:attrName>
                                        </p:attrNameLst>
                                      </p:cBhvr>
                                      <p:to>
                                        <p:strVal val="visible"/>
                                      </p:to>
                                    </p:set>
                                    <p:anim calcmode="lin" valueType="num">
                                      <p:cBhvr additive="base">
                                        <p:cTn id="62" dur="500" fill="hold"/>
                                        <p:tgtEl>
                                          <p:spTgt spid="69637"/>
                                        </p:tgtEl>
                                        <p:attrNameLst>
                                          <p:attrName>ppt_x</p:attrName>
                                        </p:attrNameLst>
                                      </p:cBhvr>
                                      <p:tavLst>
                                        <p:tav tm="0">
                                          <p:val>
                                            <p:strVal val="#ppt_x"/>
                                          </p:val>
                                        </p:tav>
                                        <p:tav tm="100000">
                                          <p:val>
                                            <p:strVal val="#ppt_x"/>
                                          </p:val>
                                        </p:tav>
                                      </p:tavLst>
                                    </p:anim>
                                    <p:anim calcmode="lin" valueType="num">
                                      <p:cBhvr additive="base">
                                        <p:cTn id="63" dur="500" fill="hold"/>
                                        <p:tgtEl>
                                          <p:spTgt spid="69637"/>
                                        </p:tgtEl>
                                        <p:attrNameLst>
                                          <p:attrName>ppt_y</p:attrName>
                                        </p:attrNameLst>
                                      </p:cBhvr>
                                      <p:tavLst>
                                        <p:tav tm="0">
                                          <p:val>
                                            <p:strVal val="1+#ppt_h/2"/>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69663"/>
                                        </p:tgtEl>
                                        <p:attrNameLst>
                                          <p:attrName>style.visibility</p:attrName>
                                        </p:attrNameLst>
                                      </p:cBhvr>
                                      <p:to>
                                        <p:strVal val="visible"/>
                                      </p:to>
                                    </p:set>
                                  </p:childTnLst>
                                </p:cTn>
                              </p:par>
                            </p:childTnLst>
                          </p:cTn>
                        </p:par>
                        <p:par>
                          <p:cTn id="68" fill="hold" nodeType="afterGroup">
                            <p:stCondLst>
                              <p:cond delay="1"/>
                            </p:stCondLst>
                            <p:childTnLst>
                              <p:par>
                                <p:cTn id="69" presetID="1" presetClass="entr" presetSubtype="0" fill="hold" grpId="0" nodeType="afterEffect">
                                  <p:stCondLst>
                                    <p:cond delay="0"/>
                                  </p:stCondLst>
                                  <p:childTnLst>
                                    <p:set>
                                      <p:cBhvr>
                                        <p:cTn id="70" dur="1" fill="hold">
                                          <p:stCondLst>
                                            <p:cond delay="0"/>
                                          </p:stCondLst>
                                        </p:cTn>
                                        <p:tgtEl>
                                          <p:spTgt spid="69664"/>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4"/>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63" presetClass="path" presetSubtype="0" accel="50000" decel="50000" fill="hold" nodeType="clickEffect">
                                  <p:stCondLst>
                                    <p:cond delay="0"/>
                                  </p:stCondLst>
                                  <p:childTnLst>
                                    <p:animMotion origin="layout" path="M 0.0 0.0  L 0.25 0.0  E" pathEditMode="relative" rAng="0" ptsTypes="">
                                      <p:cBhvr>
                                        <p:cTn id="78" dur="2000" fill="hold"/>
                                        <p:tgtEl>
                                          <p:spTgt spid="4"/>
                                        </p:tgtEl>
                                        <p:attrNameLst>
                                          <p:attrName>ppt_x,ppt_y</p:attrName>
                                        </p:attrNameLst>
                                      </p:cBhvr>
                                      <p:rCtr x="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P spid="69636" grpId="0"/>
      <p:bldP spid="69637" grpId="0"/>
      <p:bldP spid="69659" grpId="0" animBg="1"/>
      <p:bldP spid="69660" grpId="0"/>
      <p:bldP spid="69661" grpId="0" animBg="1"/>
      <p:bldP spid="69662" grpId="0"/>
      <p:bldP spid="69662" grpId="1"/>
      <p:bldP spid="69663" grpId="0" animBg="1"/>
      <p:bldP spid="6966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41" name="表格 12440"/>
          <p:cNvGraphicFramePr/>
          <p:nvPr/>
        </p:nvGraphicFramePr>
        <p:xfrm>
          <a:off x="250825" y="1052513"/>
          <a:ext cx="8675688" cy="2372118"/>
        </p:xfrm>
        <a:graphic>
          <a:graphicData uri="http://schemas.openxmlformats.org/drawingml/2006/table">
            <a:tbl>
              <a:tblPr/>
              <a:tblGrid>
                <a:gridCol w="1225550"/>
                <a:gridCol w="3311525"/>
                <a:gridCol w="2305050"/>
                <a:gridCol w="1833563"/>
              </a:tblGrid>
              <a:tr h="578965">
                <a:tc rowSpan="2">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chemeClr val="bg1"/>
                        </a:buClr>
                        <a:buNone/>
                      </a:pPr>
                      <a:r>
                        <a:rPr lang="zh-CN" altLang="en-US" sz="3200" b="1" dirty="0">
                          <a:solidFill>
                            <a:srgbClr val="000000"/>
                          </a:solidFill>
                          <a:latin typeface="黑体" panose="02010609060101010101" pitchFamily="49" charset="-122"/>
                          <a:ea typeface="黑体" panose="02010609060101010101" pitchFamily="49" charset="-122"/>
                        </a:rPr>
                        <a:t>实验次数</a:t>
                      </a:r>
                      <a:endParaRPr lang="zh-CN" altLang="en-US" sz="3200" b="1" dirty="0">
                        <a:latin typeface="黑体" panose="02010609060101010101" pitchFamily="49" charset="-122"/>
                        <a:ea typeface="黑体" panose="02010609060101010101" pitchFamily="49" charset="-122"/>
                      </a:endParaRPr>
                    </a:p>
                  </a:txBody>
                  <a:tcPr marT="45708" marB="45708">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chemeClr val="bg1"/>
                        </a:buClr>
                        <a:buNone/>
                      </a:pPr>
                      <a:r>
                        <a:rPr lang="zh-CN" altLang="en-US" sz="3200" b="1" dirty="0">
                          <a:solidFill>
                            <a:srgbClr val="000000"/>
                          </a:solidFill>
                          <a:latin typeface="黑体" panose="02010609060101010101" pitchFamily="49" charset="-122"/>
                          <a:ea typeface="黑体" panose="02010609060101010101" pitchFamily="49" charset="-122"/>
                        </a:rPr>
                        <a:t>实验条件</a:t>
                      </a:r>
                      <a:endParaRPr lang="zh-CN" altLang="en-US" sz="3200" b="1" dirty="0">
                        <a:latin typeface="黑体" panose="02010609060101010101" pitchFamily="49" charset="-122"/>
                        <a:ea typeface="黑体" panose="02010609060101010101" pitchFamily="49" charset="-122"/>
                      </a:endParaRPr>
                    </a:p>
                  </a:txBody>
                  <a:tcPr marT="45708" marB="45708">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rowSpan="2">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chemeClr val="bg1"/>
                        </a:buClr>
                        <a:buNone/>
                      </a:pPr>
                      <a:r>
                        <a:rPr lang="zh-CN" altLang="en-US" sz="3200" b="1" dirty="0">
                          <a:solidFill>
                            <a:srgbClr val="000000"/>
                          </a:solidFill>
                          <a:latin typeface="黑体" panose="02010609060101010101" pitchFamily="49" charset="-122"/>
                          <a:ea typeface="黑体" panose="02010609060101010101" pitchFamily="49" charset="-122"/>
                        </a:rPr>
                        <a:t>测力计</a:t>
                      </a:r>
                    </a:p>
                    <a:p>
                      <a:pPr marL="0" lvl="0" indent="0" algn="ctr">
                        <a:spcBef>
                          <a:spcPct val="0"/>
                        </a:spcBef>
                        <a:buClr>
                          <a:schemeClr val="bg1"/>
                        </a:buClr>
                        <a:buNone/>
                      </a:pPr>
                      <a:r>
                        <a:rPr lang="zh-CN" altLang="en-US" sz="3200" b="1" dirty="0">
                          <a:solidFill>
                            <a:srgbClr val="000000"/>
                          </a:solidFill>
                          <a:latin typeface="黑体" panose="02010609060101010101" pitchFamily="49" charset="-122"/>
                          <a:ea typeface="黑体" panose="02010609060101010101" pitchFamily="49" charset="-122"/>
                        </a:rPr>
                        <a:t>的示数</a:t>
                      </a:r>
                      <a:endParaRPr lang="zh-CN" altLang="en-US" sz="3200" b="1" dirty="0">
                        <a:latin typeface="黑体" panose="02010609060101010101" pitchFamily="49" charset="-122"/>
                        <a:ea typeface="黑体" panose="02010609060101010101" pitchFamily="49" charset="-122"/>
                      </a:endParaRPr>
                    </a:p>
                  </a:txBody>
                  <a:tcPr marT="45708" marB="45708">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34830">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chemeClr val="bg1"/>
                        </a:buClr>
                        <a:buNone/>
                      </a:pPr>
                      <a:r>
                        <a:rPr lang="zh-CN" altLang="en-US" sz="3200" b="1" dirty="0">
                          <a:solidFill>
                            <a:srgbClr val="000000"/>
                          </a:solidFill>
                          <a:latin typeface="黑体" panose="02010609060101010101" pitchFamily="49" charset="-122"/>
                          <a:ea typeface="黑体" panose="02010609060101010101" pitchFamily="49" charset="-122"/>
                        </a:rPr>
                        <a:t>压力情况</a:t>
                      </a:r>
                      <a:endParaRPr lang="zh-CN" altLang="en-US" sz="3200" b="1" dirty="0">
                        <a:latin typeface="黑体" panose="02010609060101010101" pitchFamily="49" charset="-122"/>
                        <a:ea typeface="黑体" panose="02010609060101010101" pitchFamily="49" charset="-122"/>
                      </a:endParaRPr>
                    </a:p>
                  </a:txBody>
                  <a:tcPr marT="45708" marB="45708">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chemeClr val="bg1"/>
                        </a:buClr>
                        <a:buNone/>
                      </a:pPr>
                      <a:r>
                        <a:rPr lang="zh-CN" altLang="en-US" sz="3200" b="1" dirty="0">
                          <a:solidFill>
                            <a:srgbClr val="000000"/>
                          </a:solidFill>
                          <a:latin typeface="黑体" panose="02010609060101010101" pitchFamily="49" charset="-122"/>
                          <a:ea typeface="黑体" panose="02010609060101010101" pitchFamily="49" charset="-122"/>
                        </a:rPr>
                        <a:t>接触面情况</a:t>
                      </a:r>
                      <a:endParaRPr lang="zh-CN" altLang="en-US" sz="3200" b="1" dirty="0">
                        <a:latin typeface="黑体" panose="02010609060101010101" pitchFamily="49" charset="-122"/>
                        <a:ea typeface="黑体" panose="02010609060101010101" pitchFamily="49" charset="-122"/>
                      </a:endParaRPr>
                    </a:p>
                  </a:txBody>
                  <a:tcPr marT="45708" marB="45708">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r h="57896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chemeClr val="bg1"/>
                        </a:buClr>
                        <a:buNone/>
                      </a:pPr>
                      <a:r>
                        <a:rPr lang="en-US" altLang="zh-CN" sz="3200" b="1">
                          <a:solidFill>
                            <a:srgbClr val="000000"/>
                          </a:solidFill>
                          <a:latin typeface="黑体" panose="02010609060101010101" pitchFamily="49" charset="-122"/>
                          <a:ea typeface="黑体" panose="02010609060101010101" pitchFamily="49" charset="-122"/>
                        </a:rPr>
                        <a:t>1</a:t>
                      </a:r>
                      <a:endParaRPr lang="zh-CN" altLang="en-US" sz="3200" b="1">
                        <a:latin typeface="黑体" panose="02010609060101010101" pitchFamily="49" charset="-122"/>
                        <a:ea typeface="黑体" panose="02010609060101010101" pitchFamily="49" charset="-122"/>
                      </a:endParaRPr>
                    </a:p>
                  </a:txBody>
                  <a:tcPr marT="45708" marB="45708">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chemeClr val="bg1"/>
                        </a:buClr>
                        <a:buNone/>
                      </a:pPr>
                      <a:r>
                        <a:rPr lang="zh-CN" altLang="en-US" sz="3200" b="1" dirty="0">
                          <a:solidFill>
                            <a:srgbClr val="000000"/>
                          </a:solidFill>
                          <a:latin typeface="黑体" panose="02010609060101010101" pitchFamily="49" charset="-122"/>
                          <a:ea typeface="黑体" panose="02010609060101010101" pitchFamily="49" charset="-122"/>
                        </a:rPr>
                        <a:t>木块</a:t>
                      </a:r>
                      <a:endParaRPr lang="zh-CN" altLang="en-US" sz="3200" b="1" dirty="0">
                        <a:latin typeface="黑体" panose="02010609060101010101" pitchFamily="49" charset="-122"/>
                        <a:ea typeface="黑体" panose="02010609060101010101" pitchFamily="49" charset="-122"/>
                      </a:endParaRPr>
                    </a:p>
                  </a:txBody>
                  <a:tcPr marT="45708" marB="45708">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chemeClr val="bg1"/>
                        </a:buClr>
                        <a:buNone/>
                      </a:pPr>
                      <a:r>
                        <a:rPr lang="zh-CN" altLang="en-US" sz="3200" b="1" dirty="0">
                          <a:solidFill>
                            <a:srgbClr val="000000"/>
                          </a:solidFill>
                          <a:latin typeface="黑体" panose="02010609060101010101" pitchFamily="49" charset="-122"/>
                          <a:ea typeface="黑体" panose="02010609060101010101" pitchFamily="49" charset="-122"/>
                        </a:rPr>
                        <a:t>木板</a:t>
                      </a:r>
                      <a:endParaRPr lang="zh-CN" altLang="en-US" sz="3200" b="1" dirty="0">
                        <a:latin typeface="黑体" panose="02010609060101010101" pitchFamily="49" charset="-122"/>
                        <a:ea typeface="黑体" panose="02010609060101010101" pitchFamily="49" charset="-122"/>
                      </a:endParaRPr>
                    </a:p>
                  </a:txBody>
                  <a:tcPr marT="45708" marB="45708">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3200" b="1" dirty="0">
                        <a:latin typeface="黑体" panose="02010609060101010101" pitchFamily="49" charset="-122"/>
                        <a:ea typeface="黑体" panose="02010609060101010101" pitchFamily="49" charset="-122"/>
                      </a:endParaRPr>
                    </a:p>
                  </a:txBody>
                  <a:tcPr marT="45708" marB="45708">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7896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chemeClr val="bg1"/>
                        </a:buClr>
                        <a:buNone/>
                      </a:pPr>
                      <a:r>
                        <a:rPr lang="en-US" altLang="zh-CN" sz="3200" b="1">
                          <a:solidFill>
                            <a:srgbClr val="000000"/>
                          </a:solidFill>
                          <a:latin typeface="黑体" panose="02010609060101010101" pitchFamily="49" charset="-122"/>
                          <a:ea typeface="黑体" panose="02010609060101010101" pitchFamily="49" charset="-122"/>
                        </a:rPr>
                        <a:t>2</a:t>
                      </a:r>
                      <a:endParaRPr lang="zh-CN" altLang="en-US" sz="3200" b="1">
                        <a:latin typeface="黑体" panose="02010609060101010101" pitchFamily="49" charset="-122"/>
                        <a:ea typeface="黑体" panose="02010609060101010101" pitchFamily="49" charset="-122"/>
                      </a:endParaRPr>
                    </a:p>
                  </a:txBody>
                  <a:tcPr marT="45708" marB="45708">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chemeClr val="bg1"/>
                        </a:buClr>
                        <a:buNone/>
                      </a:pPr>
                      <a:r>
                        <a:rPr lang="zh-CN" altLang="en-US" sz="3200" b="1" dirty="0">
                          <a:solidFill>
                            <a:srgbClr val="000000"/>
                          </a:solidFill>
                          <a:latin typeface="黑体" panose="02010609060101010101" pitchFamily="49" charset="-122"/>
                          <a:ea typeface="黑体" panose="02010609060101010101" pitchFamily="49" charset="-122"/>
                        </a:rPr>
                        <a:t>木块</a:t>
                      </a:r>
                      <a:endParaRPr lang="zh-CN" altLang="en-US" sz="3200" b="1" dirty="0">
                        <a:latin typeface="黑体" panose="02010609060101010101" pitchFamily="49" charset="-122"/>
                        <a:ea typeface="黑体" panose="02010609060101010101" pitchFamily="49" charset="-122"/>
                      </a:endParaRPr>
                    </a:p>
                  </a:txBody>
                  <a:tcPr marT="45708" marB="45708">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chemeClr val="bg1"/>
                        </a:buClr>
                        <a:buNone/>
                      </a:pPr>
                      <a:r>
                        <a:rPr lang="zh-CN" altLang="en-US" sz="3200" b="1" dirty="0">
                          <a:solidFill>
                            <a:srgbClr val="000000"/>
                          </a:solidFill>
                          <a:latin typeface="黑体" panose="02010609060101010101" pitchFamily="49" charset="-122"/>
                          <a:ea typeface="黑体" panose="02010609060101010101" pitchFamily="49" charset="-122"/>
                        </a:rPr>
                        <a:t>棉布</a:t>
                      </a:r>
                    </a:p>
                  </a:txBody>
                  <a:tcPr marT="45708" marB="45708">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3200" b="1" dirty="0">
                        <a:latin typeface="黑体" panose="02010609060101010101" pitchFamily="49" charset="-122"/>
                        <a:ea typeface="黑体" panose="02010609060101010101" pitchFamily="49" charset="-122"/>
                      </a:endParaRPr>
                    </a:p>
                  </a:txBody>
                  <a:tcPr marT="45708" marB="45708">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12492" name="内容占位符 12491"/>
          <p:cNvGraphicFramePr>
            <a:graphicFrameLocks noGrp="1"/>
          </p:cNvGraphicFramePr>
          <p:nvPr>
            <p:ph idx="4294967295"/>
          </p:nvPr>
        </p:nvGraphicFramePr>
        <p:xfrm>
          <a:off x="214313" y="3500438"/>
          <a:ext cx="8642350" cy="579437"/>
        </p:xfrm>
        <a:graphic>
          <a:graphicData uri="http://schemas.openxmlformats.org/drawingml/2006/table">
            <a:tbl>
              <a:tblPr/>
              <a:tblGrid>
                <a:gridCol w="1225550"/>
                <a:gridCol w="3311525"/>
                <a:gridCol w="2305050"/>
                <a:gridCol w="1800225"/>
              </a:tblGrid>
              <a:tr h="579437">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chemeClr val="bg1"/>
                        </a:buClr>
                        <a:buNone/>
                      </a:pPr>
                      <a:r>
                        <a:rPr lang="en-US" altLang="zh-CN" sz="3200" b="1" dirty="0" smtClean="0">
                          <a:solidFill>
                            <a:srgbClr val="000000"/>
                          </a:solidFill>
                          <a:latin typeface="黑体" panose="02010609060101010101" pitchFamily="49" charset="-122"/>
                          <a:ea typeface="黑体" panose="02010609060101010101" pitchFamily="49" charset="-122"/>
                        </a:rPr>
                        <a:t>3</a:t>
                      </a:r>
                      <a:endParaRPr lang="zh-CN" altLang="en-US" sz="3200" b="1" dirty="0">
                        <a:latin typeface="黑体" panose="02010609060101010101" pitchFamily="49" charset="-122"/>
                        <a:ea typeface="黑体" panose="02010609060101010101" pitchFamily="49" charset="-122"/>
                      </a:endParaRPr>
                    </a:p>
                  </a:txBody>
                  <a:tcPr marT="45745" marB="45745">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chemeClr val="bg1"/>
                        </a:buClr>
                        <a:buNone/>
                      </a:pPr>
                      <a:r>
                        <a:rPr lang="zh-CN" altLang="en-US" sz="3200" b="1" dirty="0">
                          <a:solidFill>
                            <a:srgbClr val="000000"/>
                          </a:solidFill>
                          <a:latin typeface="黑体" panose="02010609060101010101" pitchFamily="49" charset="-122"/>
                          <a:ea typeface="黑体" panose="02010609060101010101" pitchFamily="49" charset="-122"/>
                        </a:rPr>
                        <a:t>木块</a:t>
                      </a:r>
                      <a:r>
                        <a:rPr lang="en-US" altLang="zh-CN" sz="3200" b="1">
                          <a:solidFill>
                            <a:srgbClr val="000000"/>
                          </a:solidFill>
                          <a:latin typeface="黑体" panose="02010609060101010101" pitchFamily="49" charset="-122"/>
                          <a:ea typeface="黑体" panose="02010609060101010101" pitchFamily="49" charset="-122"/>
                        </a:rPr>
                        <a:t>+</a:t>
                      </a:r>
                      <a:r>
                        <a:rPr lang="zh-CN" altLang="en-US" sz="3200" b="1" dirty="0">
                          <a:solidFill>
                            <a:srgbClr val="000000"/>
                          </a:solidFill>
                          <a:latin typeface="黑体" panose="02010609060101010101" pitchFamily="49" charset="-122"/>
                          <a:ea typeface="黑体" panose="02010609060101010101" pitchFamily="49" charset="-122"/>
                        </a:rPr>
                        <a:t>两个钩码</a:t>
                      </a:r>
                      <a:endParaRPr lang="zh-CN" altLang="en-US" sz="3200" b="1" dirty="0">
                        <a:latin typeface="黑体" panose="02010609060101010101" pitchFamily="49" charset="-122"/>
                        <a:ea typeface="黑体" panose="02010609060101010101" pitchFamily="49" charset="-122"/>
                      </a:endParaRPr>
                    </a:p>
                  </a:txBody>
                  <a:tcPr marT="45745" marB="45745">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chemeClr val="bg1"/>
                        </a:buClr>
                        <a:buNone/>
                      </a:pPr>
                      <a:r>
                        <a:rPr lang="zh-CN" altLang="en-US" sz="3200" b="1" dirty="0">
                          <a:solidFill>
                            <a:srgbClr val="000000"/>
                          </a:solidFill>
                          <a:latin typeface="黑体" panose="02010609060101010101" pitchFamily="49" charset="-122"/>
                          <a:ea typeface="黑体" panose="02010609060101010101" pitchFamily="49" charset="-122"/>
                        </a:rPr>
                        <a:t>木板</a:t>
                      </a:r>
                      <a:endParaRPr lang="zh-CN" altLang="en-US" sz="3200" b="1" dirty="0">
                        <a:latin typeface="黑体" panose="02010609060101010101" pitchFamily="49" charset="-122"/>
                        <a:ea typeface="黑体" panose="02010609060101010101" pitchFamily="49" charset="-122"/>
                      </a:endParaRPr>
                    </a:p>
                  </a:txBody>
                  <a:tcPr marT="45745" marB="45745">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3200" b="1" dirty="0">
                        <a:latin typeface="黑体" panose="02010609060101010101" pitchFamily="49" charset="-122"/>
                        <a:ea typeface="黑体" panose="02010609060101010101" pitchFamily="49" charset="-122"/>
                      </a:endParaRPr>
                    </a:p>
                  </a:txBody>
                  <a:tcPr marT="45745" marB="45745">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2494" name="矩形 12493"/>
          <p:cNvSpPr>
            <a:spLocks noChangeArrowheads="1"/>
          </p:cNvSpPr>
          <p:nvPr/>
        </p:nvSpPr>
        <p:spPr bwMode="auto">
          <a:xfrm>
            <a:off x="2411413" y="5734050"/>
            <a:ext cx="28082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000" b="1">
                <a:solidFill>
                  <a:srgbClr val="FF0000"/>
                </a:solidFill>
                <a:ea typeface="黑体" pitchFamily="49" charset="-122"/>
              </a:rPr>
              <a:t>控制变量法</a:t>
            </a:r>
          </a:p>
        </p:txBody>
      </p:sp>
      <p:sp>
        <p:nvSpPr>
          <p:cNvPr id="30758" name="矩形 12494"/>
          <p:cNvSpPr>
            <a:spLocks noChangeArrowheads="1"/>
          </p:cNvSpPr>
          <p:nvPr/>
        </p:nvSpPr>
        <p:spPr bwMode="auto">
          <a:xfrm>
            <a:off x="106363" y="260350"/>
            <a:ext cx="7058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800100" lvl="1" indent="-342900">
              <a:buClr>
                <a:schemeClr val="bg1"/>
              </a:buClr>
            </a:pPr>
            <a:r>
              <a:rPr lang="zh-CN" altLang="en-US" sz="3200" b="1">
                <a:solidFill>
                  <a:srgbClr val="FF0000"/>
                </a:solidFill>
                <a:latin typeface="黑体" pitchFamily="49" charset="-122"/>
                <a:ea typeface="黑体" pitchFamily="49" charset="-122"/>
              </a:rPr>
              <a:t>滑动摩擦力与哪些因素有关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494"/>
                                        </p:tgtEl>
                                        <p:attrNameLst>
                                          <p:attrName>style.visibility</p:attrName>
                                        </p:attrNameLst>
                                      </p:cBhvr>
                                      <p:to>
                                        <p:strVal val="visible"/>
                                      </p:to>
                                    </p:set>
                                    <p:animEffect transition="in" filter="blinds(horizontal)">
                                      <p:cBhvr>
                                        <p:cTn id="7" dur="500"/>
                                        <p:tgtEl>
                                          <p:spTgt spid="12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835150" y="2413000"/>
            <a:ext cx="5932488" cy="366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spcBef>
                <a:spcPct val="50000"/>
              </a:spcBef>
            </a:pPr>
            <a:r>
              <a:rPr lang="zh-CN" altLang="zh-CN" sz="2800">
                <a:ea typeface="黑体" pitchFamily="49" charset="-122"/>
              </a:rPr>
              <a:t>a.由1、2两次实验可得出什么结论：       </a:t>
            </a:r>
          </a:p>
          <a:p>
            <a:pPr>
              <a:lnSpc>
                <a:spcPct val="130000"/>
              </a:lnSpc>
            </a:pPr>
            <a:r>
              <a:rPr lang="zh-CN" altLang="zh-CN" sz="2800">
                <a:ea typeface="黑体" pitchFamily="49" charset="-122"/>
              </a:rPr>
              <a:t>  ___________________________</a:t>
            </a:r>
          </a:p>
          <a:p>
            <a:pPr>
              <a:lnSpc>
                <a:spcPct val="130000"/>
              </a:lnSpc>
            </a:pPr>
            <a:r>
              <a:rPr lang="zh-CN" altLang="zh-CN" sz="2800">
                <a:ea typeface="黑体" pitchFamily="49" charset="-122"/>
              </a:rPr>
              <a:t>  ___________________________。</a:t>
            </a:r>
          </a:p>
          <a:p>
            <a:pPr>
              <a:lnSpc>
                <a:spcPct val="130000"/>
              </a:lnSpc>
              <a:spcBef>
                <a:spcPct val="50000"/>
              </a:spcBef>
            </a:pPr>
            <a:r>
              <a:rPr lang="zh-CN" altLang="zh-CN" sz="2800">
                <a:ea typeface="黑体" pitchFamily="49" charset="-122"/>
              </a:rPr>
              <a:t>b.由</a:t>
            </a:r>
            <a:r>
              <a:rPr lang="en-US" altLang="zh-CN" sz="2800">
                <a:ea typeface="黑体" pitchFamily="49" charset="-122"/>
              </a:rPr>
              <a:t>1</a:t>
            </a:r>
            <a:r>
              <a:rPr lang="zh-CN" altLang="zh-CN" sz="2800">
                <a:ea typeface="黑体" pitchFamily="49" charset="-122"/>
              </a:rPr>
              <a:t>、3两次实验可得出什么结论：</a:t>
            </a:r>
          </a:p>
          <a:p>
            <a:pPr>
              <a:lnSpc>
                <a:spcPct val="130000"/>
              </a:lnSpc>
            </a:pPr>
            <a:r>
              <a:rPr lang="zh-CN" altLang="zh-CN" sz="2800">
                <a:ea typeface="黑体" pitchFamily="49" charset="-122"/>
              </a:rPr>
              <a:t>   ___________________________</a:t>
            </a:r>
          </a:p>
          <a:p>
            <a:pPr>
              <a:lnSpc>
                <a:spcPct val="130000"/>
              </a:lnSpc>
            </a:pPr>
            <a:r>
              <a:rPr lang="zh-CN" altLang="zh-CN" sz="2800">
                <a:ea typeface="黑体" pitchFamily="49" charset="-122"/>
              </a:rPr>
              <a:t>   ___________________________。</a:t>
            </a:r>
          </a:p>
        </p:txBody>
      </p:sp>
      <p:sp>
        <p:nvSpPr>
          <p:cNvPr id="15363" name="Text Box 3"/>
          <p:cNvSpPr txBox="1">
            <a:spLocks noChangeArrowheads="1"/>
          </p:cNvSpPr>
          <p:nvPr/>
        </p:nvSpPr>
        <p:spPr bwMode="auto">
          <a:xfrm>
            <a:off x="2286000" y="2903538"/>
            <a:ext cx="4481513"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spcBef>
                <a:spcPct val="50000"/>
              </a:spcBef>
            </a:pPr>
            <a:r>
              <a:rPr lang="zh-CN" altLang="zh-CN" sz="2800">
                <a:solidFill>
                  <a:srgbClr val="FF0000"/>
                </a:solidFill>
                <a:latin typeface="Times New Roman" pitchFamily="18" charset="0"/>
                <a:ea typeface="黑体" pitchFamily="49" charset="-122"/>
              </a:rPr>
              <a:t>当接触面粗糙程度相同时，压力越大，滑动摩擦力越大。</a:t>
            </a:r>
          </a:p>
        </p:txBody>
      </p:sp>
      <p:sp>
        <p:nvSpPr>
          <p:cNvPr id="15364" name="Text Box 4"/>
          <p:cNvSpPr txBox="1">
            <a:spLocks noChangeArrowheads="1"/>
          </p:cNvSpPr>
          <p:nvPr/>
        </p:nvSpPr>
        <p:spPr bwMode="auto">
          <a:xfrm>
            <a:off x="2286000" y="4791075"/>
            <a:ext cx="4843463"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zh-CN" sz="2800">
                <a:solidFill>
                  <a:srgbClr val="FF0000"/>
                </a:solidFill>
                <a:latin typeface="Times New Roman" pitchFamily="18" charset="0"/>
                <a:ea typeface="黑体" pitchFamily="49" charset="-122"/>
              </a:rPr>
              <a:t>当压力相同时，接触面越粗糙，</a:t>
            </a:r>
          </a:p>
          <a:p>
            <a:pPr>
              <a:lnSpc>
                <a:spcPct val="130000"/>
              </a:lnSpc>
              <a:spcBef>
                <a:spcPct val="5000"/>
              </a:spcBef>
            </a:pPr>
            <a:r>
              <a:rPr lang="zh-CN" altLang="zh-CN" sz="2800">
                <a:solidFill>
                  <a:srgbClr val="FF0000"/>
                </a:solidFill>
                <a:latin typeface="Times New Roman" pitchFamily="18" charset="0"/>
                <a:ea typeface="黑体" pitchFamily="49" charset="-122"/>
              </a:rPr>
              <a:t>滑动摩擦力越大。</a:t>
            </a:r>
          </a:p>
        </p:txBody>
      </p:sp>
      <p:sp>
        <p:nvSpPr>
          <p:cNvPr id="10" name="副标题 2"/>
          <p:cNvSpPr txBox="1"/>
          <p:nvPr/>
        </p:nvSpPr>
        <p:spPr bwMode="auto">
          <a:xfrm>
            <a:off x="1065213" y="1758950"/>
            <a:ext cx="1616075" cy="558800"/>
          </a:xfrm>
          <a:prstGeom prst="rect">
            <a:avLst/>
          </a:prstGeom>
          <a:noFill/>
          <a:ln w="9525">
            <a:noFill/>
            <a:miter lim="800000"/>
          </a:ln>
        </p:spPr>
        <p:txBody>
          <a:bodyPr/>
          <a:lstStyle/>
          <a:p>
            <a:pPr marL="273050" indent="-273050">
              <a:spcBef>
                <a:spcPts val="600"/>
              </a:spcBef>
              <a:buClr>
                <a:schemeClr val="accent1"/>
              </a:buClr>
              <a:buSzPct val="70000"/>
              <a:defRPr/>
            </a:pPr>
            <a:r>
              <a:rPr lang="zh-CN" altLang="en-US" sz="2800" cap="small" dirty="0">
                <a:solidFill>
                  <a:srgbClr val="FF0000"/>
                </a:solidFill>
                <a:latin typeface="黑体" panose="02010609060101010101" pitchFamily="49" charset="-122"/>
                <a:ea typeface="黑体" panose="02010609060101010101" pitchFamily="49" charset="-122"/>
                <a:cs typeface="+mj-cs"/>
              </a:rPr>
              <a:t>数据分析</a:t>
            </a:r>
          </a:p>
        </p:txBody>
      </p:sp>
      <p:sp>
        <p:nvSpPr>
          <p:cNvPr id="9" name="圆角矩形 34"/>
          <p:cNvSpPr>
            <a:spLocks noChangeArrowheads="1"/>
          </p:cNvSpPr>
          <p:nvPr/>
        </p:nvSpPr>
        <p:spPr bwMode="auto">
          <a:xfrm>
            <a:off x="152400" y="928688"/>
            <a:ext cx="4589463" cy="577850"/>
          </a:xfrm>
          <a:prstGeom prst="roundRect">
            <a:avLst>
              <a:gd name="adj" fmla="val 16667"/>
            </a:avLst>
          </a:prstGeom>
          <a:noFill/>
          <a:ln w="19050" algn="ctr">
            <a:solidFill>
              <a:srgbClr val="FF0000"/>
            </a:solidFill>
            <a:round/>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dirty="0" smtClean="0">
                <a:solidFill>
                  <a:srgbClr val="FF0000"/>
                </a:solidFill>
                <a:latin typeface="+mn-ea"/>
                <a:ea typeface="+mn-ea"/>
              </a:rPr>
              <a:t>二、影响摩擦力大小的因素</a:t>
            </a:r>
            <a:endParaRPr lang="zh-CN" altLang="en-US" sz="2800" dirty="0">
              <a:solidFill>
                <a:srgbClr val="FF0000"/>
              </a:solidFill>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 calcmode="lin" valueType="num">
                                      <p:cBhvr additive="base">
                                        <p:cTn id="7" dur="5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362">
                                            <p:txEl>
                                              <p:pRg st="1" end="1"/>
                                            </p:txEl>
                                          </p:spTgt>
                                        </p:tgtEl>
                                        <p:attrNameLst>
                                          <p:attrName>style.visibility</p:attrName>
                                        </p:attrNameLst>
                                      </p:cBhvr>
                                      <p:to>
                                        <p:strVal val="visible"/>
                                      </p:to>
                                    </p:set>
                                    <p:anim calcmode="lin" valueType="num">
                                      <p:cBhvr additive="base">
                                        <p:cTn id="11" dur="500" fill="hold"/>
                                        <p:tgtEl>
                                          <p:spTgt spid="1536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36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362">
                                            <p:txEl>
                                              <p:pRg st="2" end="2"/>
                                            </p:txEl>
                                          </p:spTgt>
                                        </p:tgtEl>
                                        <p:attrNameLst>
                                          <p:attrName>style.visibility</p:attrName>
                                        </p:attrNameLst>
                                      </p:cBhvr>
                                      <p:to>
                                        <p:strVal val="visible"/>
                                      </p:to>
                                    </p:set>
                                    <p:anim calcmode="lin" valueType="num">
                                      <p:cBhvr additive="base">
                                        <p:cTn id="15" dur="500" fill="hold"/>
                                        <p:tgtEl>
                                          <p:spTgt spid="1536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36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363"/>
                                        </p:tgtEl>
                                        <p:attrNameLst>
                                          <p:attrName>style.visibility</p:attrName>
                                        </p:attrNameLst>
                                      </p:cBhvr>
                                      <p:to>
                                        <p:strVal val="visible"/>
                                      </p:to>
                                    </p:set>
                                    <p:anim calcmode="lin" valueType="num">
                                      <p:cBhvr additive="base">
                                        <p:cTn id="21" dur="500" fill="hold"/>
                                        <p:tgtEl>
                                          <p:spTgt spid="15363"/>
                                        </p:tgtEl>
                                        <p:attrNameLst>
                                          <p:attrName>ppt_x</p:attrName>
                                        </p:attrNameLst>
                                      </p:cBhvr>
                                      <p:tavLst>
                                        <p:tav tm="0">
                                          <p:val>
                                            <p:strVal val="#ppt_x"/>
                                          </p:val>
                                        </p:tav>
                                        <p:tav tm="100000">
                                          <p:val>
                                            <p:strVal val="#ppt_x"/>
                                          </p:val>
                                        </p:tav>
                                      </p:tavLst>
                                    </p:anim>
                                    <p:anim calcmode="lin" valueType="num">
                                      <p:cBhvr additive="base">
                                        <p:cTn id="22" dur="500" fill="hold"/>
                                        <p:tgtEl>
                                          <p:spTgt spid="15363"/>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5362">
                                            <p:txEl>
                                              <p:pRg st="3" end="3"/>
                                            </p:txEl>
                                          </p:spTgt>
                                        </p:tgtEl>
                                        <p:attrNameLst>
                                          <p:attrName>style.visibility</p:attrName>
                                        </p:attrNameLst>
                                      </p:cBhvr>
                                      <p:to>
                                        <p:strVal val="visible"/>
                                      </p:to>
                                    </p:set>
                                    <p:anim calcmode="lin" valueType="num">
                                      <p:cBhvr additive="base">
                                        <p:cTn id="27" dur="500" fill="hold"/>
                                        <p:tgtEl>
                                          <p:spTgt spid="1536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362">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362">
                                            <p:txEl>
                                              <p:pRg st="4" end="4"/>
                                            </p:txEl>
                                          </p:spTgt>
                                        </p:tgtEl>
                                        <p:attrNameLst>
                                          <p:attrName>style.visibility</p:attrName>
                                        </p:attrNameLst>
                                      </p:cBhvr>
                                      <p:to>
                                        <p:strVal val="visible"/>
                                      </p:to>
                                    </p:set>
                                    <p:anim calcmode="lin" valueType="num">
                                      <p:cBhvr additive="base">
                                        <p:cTn id="31" dur="500" fill="hold"/>
                                        <p:tgtEl>
                                          <p:spTgt spid="1536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2">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362">
                                            <p:txEl>
                                              <p:pRg st="5" end="5"/>
                                            </p:txEl>
                                          </p:spTgt>
                                        </p:tgtEl>
                                        <p:attrNameLst>
                                          <p:attrName>style.visibility</p:attrName>
                                        </p:attrNameLst>
                                      </p:cBhvr>
                                      <p:to>
                                        <p:strVal val="visible"/>
                                      </p:to>
                                    </p:set>
                                    <p:anim calcmode="lin" valueType="num">
                                      <p:cBhvr additive="base">
                                        <p:cTn id="35" dur="500" fill="hold"/>
                                        <p:tgtEl>
                                          <p:spTgt spid="15362">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36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5364"/>
                                        </p:tgtEl>
                                        <p:attrNameLst>
                                          <p:attrName>style.visibility</p:attrName>
                                        </p:attrNameLst>
                                      </p:cBhvr>
                                      <p:to>
                                        <p:strVal val="visible"/>
                                      </p:to>
                                    </p:set>
                                    <p:anim calcmode="lin" valueType="num">
                                      <p:cBhvr additive="base">
                                        <p:cTn id="41" dur="500" fill="hold"/>
                                        <p:tgtEl>
                                          <p:spTgt spid="15364"/>
                                        </p:tgtEl>
                                        <p:attrNameLst>
                                          <p:attrName>ppt_x</p:attrName>
                                        </p:attrNameLst>
                                      </p:cBhvr>
                                      <p:tavLst>
                                        <p:tav tm="0">
                                          <p:val>
                                            <p:strVal val="#ppt_x"/>
                                          </p:val>
                                        </p:tav>
                                        <p:tav tm="100000">
                                          <p:val>
                                            <p:strVal val="#ppt_x"/>
                                          </p:val>
                                        </p:tav>
                                      </p:tavLst>
                                    </p:anim>
                                    <p:anim calcmode="lin" valueType="num">
                                      <p:cBhvr additive="base">
                                        <p:cTn id="42" dur="500" fill="hold"/>
                                        <p:tgtEl>
                                          <p:spTgt spid="153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2"/>
          <p:cNvSpPr txBox="1">
            <a:spLocks noChangeArrowheads="1"/>
          </p:cNvSpPr>
          <p:nvPr/>
        </p:nvSpPr>
        <p:spPr bwMode="auto">
          <a:xfrm>
            <a:off x="1371600" y="533400"/>
            <a:ext cx="1446213"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endParaRPr lang="zh-CN" altLang="en-US" sz="4400">
              <a:solidFill>
                <a:srgbClr val="FF0000"/>
              </a:solidFill>
              <a:latin typeface="Times New Roman" pitchFamily="18" charset="0"/>
            </a:endParaRPr>
          </a:p>
          <a:p>
            <a:pPr eaLnBrk="0" hangingPunct="0"/>
            <a:endParaRPr lang="zh-CN" altLang="en-US" sz="3200">
              <a:latin typeface="Times New Roman" pitchFamily="18" charset="0"/>
            </a:endParaRPr>
          </a:p>
        </p:txBody>
      </p:sp>
      <p:sp>
        <p:nvSpPr>
          <p:cNvPr id="9219" name="Text Box 3"/>
          <p:cNvSpPr txBox="1">
            <a:spLocks noChangeArrowheads="1"/>
          </p:cNvSpPr>
          <p:nvPr/>
        </p:nvSpPr>
        <p:spPr bwMode="auto">
          <a:xfrm>
            <a:off x="0" y="1989138"/>
            <a:ext cx="9144000"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lvl="1" eaLnBrk="0" hangingPunct="0">
              <a:lnSpc>
                <a:spcPct val="130000"/>
              </a:lnSpc>
            </a:pPr>
            <a:r>
              <a:rPr lang="en-US" altLang="zh-CN" sz="2800" b="1">
                <a:latin typeface="楷体_GB2312" pitchFamily="49" charset="-122"/>
                <a:ea typeface="楷体_GB2312" pitchFamily="49" charset="-122"/>
              </a:rPr>
              <a:t>1.</a:t>
            </a:r>
            <a:r>
              <a:rPr lang="zh-CN" altLang="en-US" sz="2800" b="1">
                <a:latin typeface="楷体_GB2312" pitchFamily="49" charset="-122"/>
                <a:ea typeface="楷体_GB2312" pitchFamily="49" charset="-122"/>
              </a:rPr>
              <a:t>用铅笔写字时</a:t>
            </a:r>
            <a:r>
              <a:rPr lang="en-US" altLang="zh-CN" sz="2800" b="1">
                <a:latin typeface="楷体_GB2312" pitchFamily="49" charset="-122"/>
                <a:ea typeface="楷体_GB2312" pitchFamily="49" charset="-122"/>
              </a:rPr>
              <a:t>,</a:t>
            </a:r>
            <a:r>
              <a:rPr lang="zh-CN" altLang="en-US" sz="2800" b="1">
                <a:latin typeface="楷体_GB2312" pitchFamily="49" charset="-122"/>
                <a:ea typeface="楷体_GB2312" pitchFamily="49" charset="-122"/>
              </a:rPr>
              <a:t>铅笔尖与纸之间的摩擦</a:t>
            </a:r>
          </a:p>
          <a:p>
            <a:pPr lvl="1" eaLnBrk="0" hangingPunct="0">
              <a:lnSpc>
                <a:spcPct val="130000"/>
              </a:lnSpc>
            </a:pPr>
            <a:r>
              <a:rPr lang="en-US" altLang="zh-CN" sz="2800" b="1">
                <a:latin typeface="楷体_GB2312" pitchFamily="49" charset="-122"/>
                <a:ea typeface="楷体_GB2312" pitchFamily="49" charset="-122"/>
              </a:rPr>
              <a:t>2.</a:t>
            </a:r>
            <a:r>
              <a:rPr lang="zh-CN" altLang="en-US" sz="2800" b="1">
                <a:latin typeface="楷体_GB2312" pitchFamily="49" charset="-122"/>
                <a:ea typeface="楷体_GB2312" pitchFamily="49" charset="-122"/>
              </a:rPr>
              <a:t>用小刀削铅笔时</a:t>
            </a:r>
            <a:r>
              <a:rPr lang="en-US" altLang="zh-CN" sz="2800" b="1">
                <a:latin typeface="楷体_GB2312" pitchFamily="49" charset="-122"/>
                <a:ea typeface="楷体_GB2312" pitchFamily="49" charset="-122"/>
              </a:rPr>
              <a:t>,</a:t>
            </a:r>
            <a:r>
              <a:rPr lang="zh-CN" altLang="en-US" sz="2800" b="1">
                <a:latin typeface="楷体_GB2312" pitchFamily="49" charset="-122"/>
                <a:ea typeface="楷体_GB2312" pitchFamily="49" charset="-122"/>
              </a:rPr>
              <a:t>铅笔与小刀之间的摩擦</a:t>
            </a:r>
          </a:p>
          <a:p>
            <a:pPr lvl="1" eaLnBrk="0" hangingPunct="0">
              <a:lnSpc>
                <a:spcPct val="130000"/>
              </a:lnSpc>
            </a:pPr>
            <a:r>
              <a:rPr lang="en-US" altLang="zh-CN" sz="2800" b="1">
                <a:latin typeface="楷体_GB2312" pitchFamily="49" charset="-122"/>
                <a:ea typeface="楷体_GB2312" pitchFamily="49" charset="-122"/>
              </a:rPr>
              <a:t>3.</a:t>
            </a:r>
            <a:r>
              <a:rPr lang="zh-CN" altLang="en-US" sz="2800" b="1">
                <a:latin typeface="楷体_GB2312" pitchFamily="49" charset="-122"/>
                <a:ea typeface="楷体_GB2312" pitchFamily="49" charset="-122"/>
              </a:rPr>
              <a:t>手在桌面上滑动时</a:t>
            </a:r>
            <a:r>
              <a:rPr lang="en-US" altLang="zh-CN" sz="2800" b="1">
                <a:latin typeface="楷体_GB2312" pitchFamily="49" charset="-122"/>
                <a:ea typeface="楷体_GB2312" pitchFamily="49" charset="-122"/>
              </a:rPr>
              <a:t>,</a:t>
            </a:r>
            <a:r>
              <a:rPr lang="zh-CN" altLang="en-US" sz="2800" b="1">
                <a:latin typeface="楷体_GB2312" pitchFamily="49" charset="-122"/>
                <a:ea typeface="楷体_GB2312" pitchFamily="49" charset="-122"/>
              </a:rPr>
              <a:t>手与桌面之间的摩擦</a:t>
            </a:r>
          </a:p>
          <a:p>
            <a:pPr lvl="1" eaLnBrk="0" hangingPunct="0">
              <a:lnSpc>
                <a:spcPct val="130000"/>
              </a:lnSpc>
            </a:pPr>
            <a:r>
              <a:rPr lang="en-US" altLang="zh-CN" sz="2800" b="1">
                <a:latin typeface="楷体_GB2312" pitchFamily="49" charset="-122"/>
                <a:ea typeface="楷体_GB2312" pitchFamily="49" charset="-122"/>
              </a:rPr>
              <a:t>4.</a:t>
            </a:r>
            <a:r>
              <a:rPr lang="zh-CN" altLang="en-US" sz="2800" b="1">
                <a:latin typeface="楷体_GB2312" pitchFamily="49" charset="-122"/>
                <a:ea typeface="楷体_GB2312" pitchFamily="49" charset="-122"/>
              </a:rPr>
              <a:t>用黑板擦擦黑板时</a:t>
            </a:r>
            <a:r>
              <a:rPr lang="en-US" altLang="zh-CN" sz="2800" b="1">
                <a:latin typeface="楷体_GB2312" pitchFamily="49" charset="-122"/>
                <a:ea typeface="楷体_GB2312" pitchFamily="49" charset="-122"/>
              </a:rPr>
              <a:t>,</a:t>
            </a:r>
            <a:r>
              <a:rPr lang="zh-CN" altLang="en-US" sz="2800" b="1">
                <a:latin typeface="楷体_GB2312" pitchFamily="49" charset="-122"/>
                <a:ea typeface="楷体_GB2312" pitchFamily="49" charset="-122"/>
              </a:rPr>
              <a:t>黑板擦与黑板之间的摩擦</a:t>
            </a:r>
          </a:p>
          <a:p>
            <a:pPr lvl="1" eaLnBrk="0" hangingPunct="0">
              <a:lnSpc>
                <a:spcPct val="130000"/>
              </a:lnSpc>
            </a:pPr>
            <a:r>
              <a:rPr lang="en-US" altLang="zh-CN" sz="2800" b="1">
                <a:latin typeface="楷体_GB2312" pitchFamily="49" charset="-122"/>
                <a:ea typeface="楷体_GB2312" pitchFamily="49" charset="-122"/>
              </a:rPr>
              <a:t>5.</a:t>
            </a:r>
            <a:r>
              <a:rPr lang="zh-CN" altLang="en-US" sz="2800" b="1">
                <a:latin typeface="楷体_GB2312" pitchFamily="49" charset="-122"/>
                <a:ea typeface="楷体_GB2312" pitchFamily="49" charset="-122"/>
              </a:rPr>
              <a:t>在地面上推、拉桌子</a:t>
            </a:r>
            <a:r>
              <a:rPr lang="en-US" altLang="zh-CN" sz="2800" b="1">
                <a:latin typeface="楷体_GB2312" pitchFamily="49" charset="-122"/>
                <a:ea typeface="楷体_GB2312" pitchFamily="49" charset="-122"/>
              </a:rPr>
              <a:t>.</a:t>
            </a:r>
          </a:p>
          <a:p>
            <a:pPr lvl="1" eaLnBrk="0" hangingPunct="0">
              <a:lnSpc>
                <a:spcPct val="130000"/>
              </a:lnSpc>
            </a:pPr>
            <a:r>
              <a:rPr lang="en-US" altLang="zh-CN" sz="2800" b="1">
                <a:latin typeface="楷体_GB2312" pitchFamily="49" charset="-122"/>
                <a:ea typeface="楷体_GB2312" pitchFamily="49" charset="-122"/>
              </a:rPr>
              <a:t>6.</a:t>
            </a:r>
            <a:r>
              <a:rPr lang="zh-CN" altLang="en-US" sz="2800" b="1">
                <a:latin typeface="楷体_GB2312" pitchFamily="49" charset="-122"/>
                <a:ea typeface="楷体_GB2312" pitchFamily="49" charset="-122"/>
              </a:rPr>
              <a:t>走路时，鞋底和路面间的摩擦。</a:t>
            </a:r>
          </a:p>
          <a:p>
            <a:pPr lvl="1" eaLnBrk="0" hangingPunct="0">
              <a:lnSpc>
                <a:spcPct val="130000"/>
              </a:lnSpc>
            </a:pPr>
            <a:r>
              <a:rPr lang="en-US" altLang="zh-CN" sz="2800" b="1">
                <a:latin typeface="楷体_GB2312" pitchFamily="49" charset="-122"/>
                <a:ea typeface="楷体_GB2312" pitchFamily="49" charset="-122"/>
              </a:rPr>
              <a:t>7</a:t>
            </a:r>
            <a:r>
              <a:rPr lang="zh-CN" altLang="en-US" sz="2800" b="1">
                <a:latin typeface="楷体_GB2312" pitchFamily="49" charset="-122"/>
                <a:ea typeface="楷体_GB2312" pitchFamily="49" charset="-122"/>
              </a:rPr>
              <a:t>、拿东西时，手和物体间的摩擦。</a:t>
            </a:r>
          </a:p>
        </p:txBody>
      </p:sp>
      <p:sp>
        <p:nvSpPr>
          <p:cNvPr id="31748" name="WordArt 5"/>
          <p:cNvSpPr>
            <a:spLocks noChangeArrowheads="1" noChangeShapeType="1" noTextEdit="1"/>
          </p:cNvSpPr>
          <p:nvPr/>
        </p:nvSpPr>
        <p:spPr bwMode="auto">
          <a:xfrm>
            <a:off x="547688" y="1182688"/>
            <a:ext cx="3124200" cy="609600"/>
          </a:xfrm>
          <a:prstGeom prst="rect">
            <a:avLst/>
          </a:prstGeom>
        </p:spPr>
        <p:txBody>
          <a:bodyPr wrap="none" fromWordArt="1">
            <a:prstTxWarp prst="textPlain">
              <a:avLst>
                <a:gd name="adj" fmla="val 50000"/>
              </a:avLst>
            </a:prstTxWarp>
          </a:bodyPr>
          <a:lstStyle/>
          <a:p>
            <a:pPr algn="ctr"/>
            <a:r>
              <a:rPr lang="zh-CN" altLang="en-US" sz="3600" kern="10">
                <a:ln w="19050">
                  <a:solidFill>
                    <a:srgbClr val="FF6600"/>
                  </a:solidFill>
                  <a:round/>
                  <a:headEnd/>
                  <a:tailEnd/>
                </a:ln>
                <a:solidFill>
                  <a:srgbClr val="FF6600"/>
                </a:solidFill>
                <a:effectLst>
                  <a:outerShdw dist="35921" dir="2700000" algn="ctr" rotWithShape="0">
                    <a:srgbClr val="990000"/>
                  </a:outerShdw>
                </a:effectLst>
                <a:latin typeface="宋体"/>
                <a:ea typeface="宋体"/>
              </a:rPr>
              <a:t>生活中的摩擦</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blinds(horizontal)">
                                      <p:cBhvr>
                                        <p:cTn id="7" dur="500"/>
                                        <p:tgtEl>
                                          <p:spTgt spid="317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219"/>
                                        </p:tgtEl>
                                        <p:attrNameLst>
                                          <p:attrName>style.visibility</p:attrName>
                                        </p:attrNameLst>
                                      </p:cBhvr>
                                      <p:to>
                                        <p:strVal val="visible"/>
                                      </p:to>
                                    </p:set>
                                    <p:anim calcmode="lin" valueType="num">
                                      <p:cBhvr additive="base">
                                        <p:cTn id="12" dur="500" fill="hold"/>
                                        <p:tgtEl>
                                          <p:spTgt spid="9219"/>
                                        </p:tgtEl>
                                        <p:attrNameLst>
                                          <p:attrName>ppt_x</p:attrName>
                                        </p:attrNameLst>
                                      </p:cBhvr>
                                      <p:tavLst>
                                        <p:tav tm="0">
                                          <p:val>
                                            <p:strVal val="0-#ppt_w/2"/>
                                          </p:val>
                                        </p:tav>
                                        <p:tav tm="100000">
                                          <p:val>
                                            <p:strVal val="#ppt_x"/>
                                          </p:val>
                                        </p:tav>
                                      </p:tavLst>
                                    </p:anim>
                                    <p:anim calcmode="lin" valueType="num">
                                      <p:cBhvr additive="base">
                                        <p:cTn id="13" dur="500" fill="hold"/>
                                        <p:tgtEl>
                                          <p:spTgt spid="92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ldLvl="0" animBg="1"/>
      <p:bldP spid="317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42875"/>
            <a:ext cx="9144000" cy="6858000"/>
          </a:xfrm>
        </p:spPr>
      </p:pic>
      <p:pic>
        <p:nvPicPr>
          <p:cNvPr id="3481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7875" y="0"/>
            <a:ext cx="2417763"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857250" y="500063"/>
            <a:ext cx="43211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600" b="1">
                <a:solidFill>
                  <a:srgbClr val="FF0000"/>
                </a:solidFill>
              </a:rPr>
              <a:t>在实际生活中摩擦力大了好还是小了好</a:t>
            </a:r>
            <a:r>
              <a:rPr lang="en-US" altLang="zh-CN" sz="3600" b="1">
                <a:solidFill>
                  <a:srgbClr val="FF0000"/>
                </a:solidFill>
              </a:rPr>
              <a:t>?</a:t>
            </a:r>
          </a:p>
        </p:txBody>
      </p:sp>
      <p:sp>
        <p:nvSpPr>
          <p:cNvPr id="7" name="TextBox 1"/>
          <p:cNvSpPr txBox="1">
            <a:spLocks noChangeArrowheads="1"/>
          </p:cNvSpPr>
          <p:nvPr/>
        </p:nvSpPr>
        <p:spPr bwMode="auto">
          <a:xfrm>
            <a:off x="142875" y="2143125"/>
            <a:ext cx="5287963"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4000" b="1">
                <a:latin typeface="宋体" pitchFamily="2" charset="-122"/>
              </a:rPr>
              <a:t>三、摩擦的利用和防止</a:t>
            </a:r>
          </a:p>
        </p:txBody>
      </p:sp>
      <p:sp>
        <p:nvSpPr>
          <p:cNvPr id="8" name="TextBox 2"/>
          <p:cNvSpPr txBox="1">
            <a:spLocks noChangeArrowheads="1"/>
          </p:cNvSpPr>
          <p:nvPr/>
        </p:nvSpPr>
        <p:spPr bwMode="auto">
          <a:xfrm>
            <a:off x="285750" y="3000375"/>
            <a:ext cx="4852988" cy="544513"/>
          </a:xfrm>
          <a:prstGeom prst="rect">
            <a:avLst/>
          </a:prstGeom>
          <a:solidFill>
            <a:schemeClr val="bg1"/>
          </a:solidFill>
          <a:ln w="25400">
            <a:solidFill>
              <a:srgbClr val="F79646"/>
            </a:solidFill>
            <a:miter lim="800000"/>
            <a:headEnd/>
            <a:tailEnd/>
          </a:ln>
        </p:spPr>
        <p:txBody>
          <a:bodyPr wrap="none">
            <a:spAutoFit/>
          </a:bodyPr>
          <a:lstStyle/>
          <a:p>
            <a:r>
              <a:rPr lang="zh-CN" altLang="en-US" sz="2800" b="1">
                <a:solidFill>
                  <a:srgbClr val="000000"/>
                </a:solidFill>
                <a:latin typeface="宋体" pitchFamily="2" charset="-122"/>
              </a:rPr>
              <a:t>在许多情况下摩擦是有用的。</a:t>
            </a:r>
          </a:p>
        </p:txBody>
      </p:sp>
      <p:grpSp>
        <p:nvGrpSpPr>
          <p:cNvPr id="2" name="Group 5"/>
          <p:cNvGrpSpPr>
            <a:grpSpLocks/>
          </p:cNvGrpSpPr>
          <p:nvPr/>
        </p:nvGrpSpPr>
        <p:grpSpPr bwMode="auto">
          <a:xfrm>
            <a:off x="428625" y="3714750"/>
            <a:ext cx="3214688" cy="2786063"/>
            <a:chOff x="0" y="53"/>
            <a:chExt cx="2070" cy="2085"/>
          </a:xfrm>
        </p:grpSpPr>
        <p:pic>
          <p:nvPicPr>
            <p:cNvPr id="34823" name="静摩擦力的应用.MPG">
              <a:hlinkClick r:id="" action="ppaction://media"/>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0" y="53"/>
              <a:ext cx="2070" cy="1694"/>
            </a:xfrm>
            <a:prstGeom prst="rect">
              <a:avLst/>
            </a:prstGeom>
            <a:noFill/>
            <a:ln w="76200">
              <a:solidFill>
                <a:srgbClr val="66FFFF"/>
              </a:solidFill>
              <a:miter lim="800000"/>
              <a:headEnd/>
              <a:tailEnd/>
            </a:ln>
            <a:extLst>
              <a:ext uri="{909E8E84-426E-40DD-AFC4-6F175D3DCCD1}">
                <a14:hiddenFill xmlns:a14="http://schemas.microsoft.com/office/drawing/2010/main">
                  <a:solidFill>
                    <a:srgbClr val="FFFFFF"/>
                  </a:solidFill>
                </a14:hiddenFill>
              </a:ext>
            </a:extLst>
          </p:spPr>
        </p:pic>
        <p:sp>
          <p:nvSpPr>
            <p:cNvPr id="34824" name="TextBox 7"/>
            <p:cNvSpPr txBox="1">
              <a:spLocks noChangeArrowheads="1"/>
            </p:cNvSpPr>
            <p:nvPr/>
          </p:nvSpPr>
          <p:spPr bwMode="auto">
            <a:xfrm>
              <a:off x="585" y="1811"/>
              <a:ext cx="7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solidFill>
                    <a:srgbClr val="002060"/>
                  </a:solidFill>
                  <a:latin typeface="宋体" pitchFamily="2" charset="-122"/>
                </a:rPr>
                <a:t>传送带</a:t>
              </a:r>
            </a:p>
          </p:txBody>
        </p:sp>
      </p:grpSp>
      <p:grpSp>
        <p:nvGrpSpPr>
          <p:cNvPr id="3" name="Group 8"/>
          <p:cNvGrpSpPr>
            <a:grpSpLocks/>
          </p:cNvGrpSpPr>
          <p:nvPr/>
        </p:nvGrpSpPr>
        <p:grpSpPr bwMode="auto">
          <a:xfrm>
            <a:off x="3857625" y="3714750"/>
            <a:ext cx="1781175" cy="2714625"/>
            <a:chOff x="0" y="0"/>
            <a:chExt cx="1781187" cy="2714644"/>
          </a:xfrm>
        </p:grpSpPr>
        <p:pic>
          <p:nvPicPr>
            <p:cNvPr id="34826" name="图片 5" descr="2010081205121873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3" y="0"/>
              <a:ext cx="1285884" cy="2714644"/>
            </a:xfrm>
            <a:prstGeom prst="rect">
              <a:avLst/>
            </a:prstGeom>
            <a:noFill/>
            <a:ln>
              <a:noFill/>
            </a:ln>
            <a:effectLst>
              <a:outerShdw dist="139700" dir="2700000" algn="ctr" rotWithShape="0">
                <a:srgbClr val="333333">
                  <a:alpha val="5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7" name="TextBox 9"/>
            <p:cNvSpPr txBox="1">
              <a:spLocks noChangeArrowheads="1"/>
            </p:cNvSpPr>
            <p:nvPr/>
          </p:nvSpPr>
          <p:spPr bwMode="auto">
            <a:xfrm>
              <a:off x="0" y="857256"/>
              <a:ext cx="611191" cy="79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r>
                <a:rPr lang="zh-CN" altLang="en-US" sz="2800" b="1">
                  <a:solidFill>
                    <a:srgbClr val="002060"/>
                  </a:solidFill>
                  <a:latin typeface="宋体" pitchFamily="2" charset="-122"/>
                </a:rPr>
                <a:t>走路</a:t>
              </a:r>
            </a:p>
          </p:txBody>
        </p:sp>
      </p:grpSp>
      <p:grpSp>
        <p:nvGrpSpPr>
          <p:cNvPr id="4" name="Group 11"/>
          <p:cNvGrpSpPr>
            <a:grpSpLocks/>
          </p:cNvGrpSpPr>
          <p:nvPr/>
        </p:nvGrpSpPr>
        <p:grpSpPr bwMode="auto">
          <a:xfrm>
            <a:off x="6000750" y="3857625"/>
            <a:ext cx="2571750" cy="2740025"/>
            <a:chOff x="0" y="0"/>
            <a:chExt cx="2250" cy="1996"/>
          </a:xfrm>
        </p:grpSpPr>
        <p:pic>
          <p:nvPicPr>
            <p:cNvPr id="34829" name="Picture 16" descr="8-图片-43生活中的摩擦-拔河的摩擦"/>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250" cy="1558"/>
            </a:xfrm>
            <a:prstGeom prst="rect">
              <a:avLst/>
            </a:prstGeom>
            <a:noFill/>
            <a:ln>
              <a:noFill/>
            </a:ln>
            <a:effectLst>
              <a:outerShdw dist="139700" dir="2700000" algn="ctr" rotWithShape="0">
                <a:srgbClr val="333333">
                  <a:alpha val="5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0" name="TextBox 11"/>
            <p:cNvSpPr txBox="1">
              <a:spLocks noChangeArrowheads="1"/>
            </p:cNvSpPr>
            <p:nvPr/>
          </p:nvSpPr>
          <p:spPr bwMode="auto">
            <a:xfrm>
              <a:off x="810" y="1669"/>
              <a:ext cx="56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solidFill>
                    <a:srgbClr val="000000"/>
                  </a:solidFill>
                  <a:latin typeface="宋体" pitchFamily="2" charset="-122"/>
                </a:rPr>
                <a:t>拔河</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additive="base">
                                        <p:cTn id="7" dur="500" fill="hold"/>
                                        <p:tgtEl>
                                          <p:spTgt spid="19459"/>
                                        </p:tgtEl>
                                        <p:attrNameLst>
                                          <p:attrName>ppt_x</p:attrName>
                                        </p:attrNameLst>
                                      </p:cBhvr>
                                      <p:tavLst>
                                        <p:tav tm="0">
                                          <p:val>
                                            <p:strVal val="#ppt_x"/>
                                          </p:val>
                                        </p:tav>
                                        <p:tav tm="100000">
                                          <p:val>
                                            <p:strVal val="#ppt_x"/>
                                          </p:val>
                                        </p:tav>
                                      </p:tavLst>
                                    </p:anim>
                                    <p:anim calcmode="lin" valueType="num">
                                      <p:cBhvr additive="base">
                                        <p:cTn id="8" dur="500" fill="hold"/>
                                        <p:tgtEl>
                                          <p:spTgt spid="1945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linds(horizontal)">
                                      <p:cBhvr>
                                        <p:cTn id="28" dur="500"/>
                                        <p:tgtEl>
                                          <p:spTgt spid="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linds(horizont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7" grpId="0"/>
      <p:bldP spid="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3"/>
          <p:cNvSpPr txBox="1">
            <a:spLocks noChangeArrowheads="1"/>
          </p:cNvSpPr>
          <p:nvPr/>
        </p:nvSpPr>
        <p:spPr bwMode="auto">
          <a:xfrm>
            <a:off x="323528" y="692696"/>
            <a:ext cx="83423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zh-CN" altLang="en-US" sz="5400" dirty="0">
                <a:solidFill>
                  <a:srgbClr val="FF0000"/>
                </a:solidFill>
                <a:latin typeface="隶书" pitchFamily="49" charset="-122"/>
                <a:ea typeface="隶书" pitchFamily="49" charset="-122"/>
              </a:rPr>
              <a:t>第五节 </a:t>
            </a:r>
            <a:r>
              <a:rPr lang="zh-CN" altLang="en-US" sz="5400" dirty="0" smtClean="0">
                <a:solidFill>
                  <a:srgbClr val="FF0000"/>
                </a:solidFill>
                <a:latin typeface="隶书" pitchFamily="49" charset="-122"/>
                <a:ea typeface="隶书" pitchFamily="49" charset="-122"/>
              </a:rPr>
              <a:t>科学</a:t>
            </a:r>
            <a:r>
              <a:rPr lang="zh-CN" altLang="en-US" sz="5400" dirty="0">
                <a:solidFill>
                  <a:srgbClr val="FF0000"/>
                </a:solidFill>
                <a:latin typeface="隶书" pitchFamily="49" charset="-122"/>
                <a:ea typeface="隶书" pitchFamily="49" charset="-122"/>
              </a:rPr>
              <a:t>探究：摩擦力</a:t>
            </a:r>
          </a:p>
        </p:txBody>
      </p:sp>
      <p:pic>
        <p:nvPicPr>
          <p:cNvPr id="15362" name="Picture 4" descr="2004109165557479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3488" y="1857375"/>
            <a:ext cx="3995737"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 descr="cx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928813"/>
            <a:ext cx="5311775"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9" descr="E:\李燃\教师教学用书\2012人教教师用书项目\ppt\物理\图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875" y="142875"/>
            <a:ext cx="8826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Box 9"/>
          <p:cNvSpPr txBox="1">
            <a:spLocks noChangeArrowheads="1"/>
          </p:cNvSpPr>
          <p:nvPr/>
        </p:nvSpPr>
        <p:spPr bwMode="auto">
          <a:xfrm>
            <a:off x="-146050" y="4649788"/>
            <a:ext cx="989965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000000"/>
                </a:solidFill>
                <a:latin typeface="宋体" pitchFamily="2" charset="-122"/>
              </a:rPr>
              <a:t>（1）增大压力：</a:t>
            </a:r>
            <a:r>
              <a:rPr lang="zh-CN" altLang="en-US" sz="2800" b="1">
                <a:latin typeface="宋体" pitchFamily="2" charset="-122"/>
              </a:rPr>
              <a:t>如</a:t>
            </a:r>
            <a:r>
              <a:rPr lang="zh-CN" altLang="en-US" sz="2800" b="1">
                <a:solidFill>
                  <a:srgbClr val="FF3300"/>
                </a:solidFill>
                <a:latin typeface="宋体" pitchFamily="2" charset="-122"/>
              </a:rPr>
              <a:t>用力捏刹车闸、捏紧物体、</a:t>
            </a:r>
          </a:p>
          <a:p>
            <a:r>
              <a:rPr lang="zh-CN" altLang="en-US" sz="2800" b="1">
                <a:solidFill>
                  <a:srgbClr val="FF3300"/>
                </a:solidFill>
                <a:latin typeface="宋体" pitchFamily="2" charset="-122"/>
              </a:rPr>
              <a:t>                 张紧皮带</a:t>
            </a:r>
            <a:r>
              <a:rPr lang="zh-CN" altLang="en-US" sz="2800" b="1">
                <a:latin typeface="宋体" pitchFamily="2" charset="-122"/>
              </a:rPr>
              <a:t>等；</a:t>
            </a:r>
          </a:p>
        </p:txBody>
      </p:sp>
      <p:sp>
        <p:nvSpPr>
          <p:cNvPr id="39941" name="TextBox 10"/>
          <p:cNvSpPr txBox="1">
            <a:spLocks noChangeArrowheads="1"/>
          </p:cNvSpPr>
          <p:nvPr/>
        </p:nvSpPr>
        <p:spPr bwMode="auto">
          <a:xfrm>
            <a:off x="-146050" y="5594350"/>
            <a:ext cx="944245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000000"/>
                </a:solidFill>
                <a:latin typeface="宋体" pitchFamily="2" charset="-122"/>
              </a:rPr>
              <a:t>（2）增大接触面粗糙程度：如</a:t>
            </a:r>
            <a:r>
              <a:rPr lang="zh-CN" altLang="en-US" sz="2800" b="1">
                <a:solidFill>
                  <a:srgbClr val="FF0000"/>
                </a:solidFill>
                <a:latin typeface="Times New Roman" pitchFamily="18" charset="0"/>
              </a:rPr>
              <a:t>涂松香、撒灰渣、放草席、</a:t>
            </a:r>
          </a:p>
          <a:p>
            <a:r>
              <a:rPr lang="zh-CN" altLang="en-US" sz="2800" b="1">
                <a:solidFill>
                  <a:srgbClr val="FF0000"/>
                </a:solidFill>
                <a:latin typeface="Times New Roman" pitchFamily="18" charset="0"/>
              </a:rPr>
              <a:t>        刻凹凸不平的花纹、缠防滑铁链、</a:t>
            </a:r>
            <a:r>
              <a:rPr lang="zh-CN" altLang="en-US" sz="2800" b="1">
                <a:solidFill>
                  <a:srgbClr val="FF3300"/>
                </a:solidFill>
                <a:latin typeface="宋体" pitchFamily="2" charset="-122"/>
              </a:rPr>
              <a:t>涂防滑粉</a:t>
            </a:r>
            <a:r>
              <a:rPr lang="zh-CN" altLang="en-US" sz="2800" b="1">
                <a:latin typeface="宋体" pitchFamily="2" charset="-122"/>
              </a:rPr>
              <a:t>等</a:t>
            </a:r>
            <a:r>
              <a:rPr lang="zh-CN" altLang="en-US" sz="2800" b="1">
                <a:solidFill>
                  <a:srgbClr val="FF3300"/>
                </a:solidFill>
                <a:latin typeface="宋体" pitchFamily="2" charset="-122"/>
              </a:rPr>
              <a:t>。</a:t>
            </a:r>
          </a:p>
        </p:txBody>
      </p:sp>
      <p:grpSp>
        <p:nvGrpSpPr>
          <p:cNvPr id="2" name="Group 6"/>
          <p:cNvGrpSpPr>
            <a:grpSpLocks/>
          </p:cNvGrpSpPr>
          <p:nvPr/>
        </p:nvGrpSpPr>
        <p:grpSpPr bwMode="auto">
          <a:xfrm>
            <a:off x="15875" y="874713"/>
            <a:ext cx="2571750" cy="3506787"/>
            <a:chOff x="0" y="0"/>
            <a:chExt cx="1762" cy="2001"/>
          </a:xfrm>
        </p:grpSpPr>
        <p:grpSp>
          <p:nvGrpSpPr>
            <p:cNvPr id="35845" name="Group 7"/>
            <p:cNvGrpSpPr>
              <a:grpSpLocks/>
            </p:cNvGrpSpPr>
            <p:nvPr/>
          </p:nvGrpSpPr>
          <p:grpSpPr bwMode="auto">
            <a:xfrm>
              <a:off x="0" y="0"/>
              <a:ext cx="1762" cy="1620"/>
              <a:chOff x="0" y="0"/>
              <a:chExt cx="1873" cy="1710"/>
            </a:xfrm>
          </p:grpSpPr>
          <p:pic>
            <p:nvPicPr>
              <p:cNvPr id="35846" name="Picture 2"/>
              <p:cNvPicPr>
                <a:picLocks noChangeAspect="1" noChangeArrowheads="1"/>
              </p:cNvPicPr>
              <p:nvPr/>
            </p:nvPicPr>
            <p:blipFill>
              <a:blip r:embed="rId3">
                <a:lum contrast="48000"/>
                <a:extLst>
                  <a:ext uri="{28A0092B-C50C-407E-A947-70E740481C1C}">
                    <a14:useLocalDpi xmlns:a14="http://schemas.microsoft.com/office/drawing/2010/main" val="0"/>
                  </a:ext>
                </a:extLst>
              </a:blip>
              <a:srcRect/>
              <a:stretch>
                <a:fillRect/>
              </a:stretch>
            </p:blipFill>
            <p:spPr bwMode="auto">
              <a:xfrm>
                <a:off x="0" y="0"/>
                <a:ext cx="1873" cy="1710"/>
              </a:xfrm>
              <a:prstGeom prst="rect">
                <a:avLst/>
              </a:prstGeom>
              <a:noFill/>
              <a:ln>
                <a:noFill/>
              </a:ln>
              <a:effectLst>
                <a:outerShdw dist="139700" dir="2700000" algn="ctr" rotWithShape="0">
                  <a:srgbClr val="333333">
                    <a:alpha val="5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Rectangle 9"/>
              <p:cNvSpPr>
                <a:spLocks noChangeArrowheads="1"/>
              </p:cNvSpPr>
              <p:nvPr/>
            </p:nvSpPr>
            <p:spPr bwMode="auto">
              <a:xfrm>
                <a:off x="356" y="1484"/>
                <a:ext cx="1179" cy="1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sp>
          <p:nvSpPr>
            <p:cNvPr id="35848" name="TextBox 14"/>
            <p:cNvSpPr txBox="1">
              <a:spLocks noChangeArrowheads="1"/>
            </p:cNvSpPr>
            <p:nvPr/>
          </p:nvSpPr>
          <p:spPr bwMode="auto">
            <a:xfrm>
              <a:off x="332" y="1702"/>
              <a:ext cx="1350"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002060"/>
                  </a:solidFill>
                  <a:latin typeface="宋体" pitchFamily="2" charset="-122"/>
                </a:rPr>
                <a:t>自行车车闸</a:t>
              </a:r>
            </a:p>
          </p:txBody>
        </p:sp>
      </p:grpSp>
      <p:pic>
        <p:nvPicPr>
          <p:cNvPr id="39947" name="Picture 6" descr="传送带3">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989013"/>
            <a:ext cx="395763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12" descr="DSCF269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874713"/>
            <a:ext cx="2438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1" name="Rectangle 2"/>
          <p:cNvSpPr>
            <a:spLocks noChangeArrowheads="1"/>
          </p:cNvSpPr>
          <p:nvPr/>
        </p:nvSpPr>
        <p:spPr bwMode="auto">
          <a:xfrm>
            <a:off x="184150" y="142875"/>
            <a:ext cx="467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r>
              <a:rPr lang="en-US" altLang="zh-CN" sz="4000" b="1">
                <a:solidFill>
                  <a:schemeClr val="accent2"/>
                </a:solidFill>
              </a:rPr>
              <a:t>1</a:t>
            </a:r>
            <a:r>
              <a:rPr lang="zh-CN" altLang="en-US" sz="4000" b="1">
                <a:solidFill>
                  <a:schemeClr val="accent2"/>
                </a:solidFill>
              </a:rPr>
              <a:t>、增大有益摩擦</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9948"/>
                                        </p:tgtEl>
                                        <p:attrNameLst>
                                          <p:attrName>style.visibility</p:attrName>
                                        </p:attrNameLst>
                                      </p:cBhvr>
                                      <p:to>
                                        <p:strVal val="visible"/>
                                      </p:to>
                                    </p:set>
                                    <p:anim calcmode="lin" valueType="num">
                                      <p:cBhvr additive="base">
                                        <p:cTn id="12" dur="500" fill="hold"/>
                                        <p:tgtEl>
                                          <p:spTgt spid="39948"/>
                                        </p:tgtEl>
                                        <p:attrNameLst>
                                          <p:attrName>ppt_x</p:attrName>
                                        </p:attrNameLst>
                                      </p:cBhvr>
                                      <p:tavLst>
                                        <p:tav tm="0">
                                          <p:val>
                                            <p:strVal val="#ppt_x"/>
                                          </p:val>
                                        </p:tav>
                                        <p:tav tm="100000">
                                          <p:val>
                                            <p:strVal val="#ppt_x"/>
                                          </p:val>
                                        </p:tav>
                                      </p:tavLst>
                                    </p:anim>
                                    <p:anim calcmode="lin" valueType="num">
                                      <p:cBhvr additive="base">
                                        <p:cTn id="13" dur="500" fill="hold"/>
                                        <p:tgtEl>
                                          <p:spTgt spid="3994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39947"/>
                                        </p:tgtEl>
                                        <p:attrNameLst>
                                          <p:attrName>style.visibility</p:attrName>
                                        </p:attrNameLst>
                                      </p:cBhvr>
                                      <p:to>
                                        <p:strVal val="visible"/>
                                      </p:to>
                                    </p:set>
                                    <p:animEffect transition="in" filter="checkerboard(across)">
                                      <p:cBhvr>
                                        <p:cTn id="18" dur="500"/>
                                        <p:tgtEl>
                                          <p:spTgt spid="3994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9940"/>
                                        </p:tgtEl>
                                        <p:attrNameLst>
                                          <p:attrName>style.visibility</p:attrName>
                                        </p:attrNameLst>
                                      </p:cBhvr>
                                      <p:to>
                                        <p:strVal val="visible"/>
                                      </p:to>
                                    </p:set>
                                    <p:animEffect transition="in" filter="blinds(horizontal)">
                                      <p:cBhvr>
                                        <p:cTn id="21" dur="500"/>
                                        <p:tgtEl>
                                          <p:spTgt spid="3994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39941">
                                            <p:txEl>
                                              <p:pRg st="0" end="0"/>
                                            </p:txEl>
                                          </p:spTgt>
                                        </p:tgtEl>
                                        <p:attrNameLst>
                                          <p:attrName>style.visibility</p:attrName>
                                        </p:attrNameLst>
                                      </p:cBhvr>
                                      <p:to>
                                        <p:strVal val="visible"/>
                                      </p:to>
                                    </p:set>
                                    <p:anim calcmode="lin" valueType="num">
                                      <p:cBhvr additive="base">
                                        <p:cTn id="26" dur="500" fill="hold"/>
                                        <p:tgtEl>
                                          <p:spTgt spid="39941">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9941">
                                            <p:txEl>
                                              <p:pRg st="0" end="0"/>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9941">
                                            <p:txEl>
                                              <p:pRg st="1" end="1"/>
                                            </p:txEl>
                                          </p:spTgt>
                                        </p:tgtEl>
                                        <p:attrNameLst>
                                          <p:attrName>style.visibility</p:attrName>
                                        </p:attrNameLst>
                                      </p:cBhvr>
                                      <p:to>
                                        <p:strVal val="visible"/>
                                      </p:to>
                                    </p:set>
                                    <p:anim calcmode="lin" valueType="num">
                                      <p:cBhvr additive="base">
                                        <p:cTn id="30" dur="500" fill="hold"/>
                                        <p:tgtEl>
                                          <p:spTgt spid="39941">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994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liangxie-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981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5" descr="轮胎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52400"/>
            <a:ext cx="2819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13" descr="506932007969084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733800"/>
            <a:ext cx="3886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p:cNvGrpSpPr>
            <a:grpSpLocks/>
          </p:cNvGrpSpPr>
          <p:nvPr/>
        </p:nvGrpSpPr>
        <p:grpSpPr bwMode="auto">
          <a:xfrm>
            <a:off x="4191000" y="3505200"/>
            <a:ext cx="4572000" cy="3657600"/>
            <a:chOff x="0" y="0"/>
            <a:chExt cx="3286148" cy="2661599"/>
          </a:xfrm>
        </p:grpSpPr>
        <p:pic>
          <p:nvPicPr>
            <p:cNvPr id="36869" name="Picture 2" descr="U581P249T3D60190F37DT200408121658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286148" cy="2125583"/>
            </a:xfrm>
            <a:prstGeom prst="rect">
              <a:avLst/>
            </a:prstGeom>
            <a:noFill/>
            <a:ln>
              <a:noFill/>
            </a:ln>
            <a:effectLst>
              <a:outerShdw dist="139700" dir="2700000" algn="ctr" rotWithShape="0">
                <a:srgbClr val="333333">
                  <a:alpha val="5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Box 12"/>
            <p:cNvSpPr txBox="1">
              <a:spLocks noChangeArrowheads="1"/>
            </p:cNvSpPr>
            <p:nvPr/>
          </p:nvSpPr>
          <p:spPr bwMode="auto">
            <a:xfrm>
              <a:off x="357190" y="2142611"/>
              <a:ext cx="1612911" cy="51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solidFill>
                    <a:srgbClr val="002060"/>
                  </a:solidFill>
                  <a:latin typeface="宋体" pitchFamily="2" charset="-122"/>
                </a:rPr>
                <a:t>涂防滑粉</a:t>
              </a:r>
            </a:p>
          </p:txBody>
        </p:sp>
      </p:grpSp>
      <p:pic>
        <p:nvPicPr>
          <p:cNvPr id="5428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3813" y="293688"/>
            <a:ext cx="1828800" cy="3100387"/>
          </a:xfrm>
          <a:prstGeom prst="rect">
            <a:avLst/>
          </a:prstGeom>
          <a:noFill/>
          <a:ln>
            <a:noFill/>
          </a:ln>
          <a:effectLst>
            <a:outerShdw dist="139700" dir="2700000" algn="ctr" rotWithShape="0">
              <a:srgbClr val="333333">
                <a:alpha val="5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Picture 11" descr="钳口上有增大摩擦的条纹"/>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2613" y="171450"/>
            <a:ext cx="20574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2" name="Text Box 12"/>
          <p:cNvSpPr txBox="1">
            <a:spLocks noChangeArrowheads="1"/>
          </p:cNvSpPr>
          <p:nvPr/>
        </p:nvSpPr>
        <p:spPr bwMode="auto">
          <a:xfrm>
            <a:off x="533400" y="3276600"/>
            <a:ext cx="267335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latin typeface="Times New Roman" pitchFamily="18" charset="0"/>
              </a:rPr>
              <a:t>凹凸不平的花纹</a:t>
            </a:r>
          </a:p>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500" fill="hold"/>
                                        <p:tgtEl>
                                          <p:spTgt spid="40962"/>
                                        </p:tgtEl>
                                        <p:attrNameLst>
                                          <p:attrName>ppt_x</p:attrName>
                                        </p:attrNameLst>
                                      </p:cBhvr>
                                      <p:tavLst>
                                        <p:tav tm="0">
                                          <p:val>
                                            <p:strVal val="0-#ppt_w/2"/>
                                          </p:val>
                                        </p:tav>
                                        <p:tav tm="100000">
                                          <p:val>
                                            <p:strVal val="#ppt_x"/>
                                          </p:val>
                                        </p:tav>
                                      </p:tavLst>
                                    </p:anim>
                                    <p:anim calcmode="lin" valueType="num">
                                      <p:cBhvr additive="base">
                                        <p:cTn id="8" dur="500" fill="hold"/>
                                        <p:tgtEl>
                                          <p:spTgt spid="4096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40963"/>
                                        </p:tgtEl>
                                        <p:attrNameLst>
                                          <p:attrName>style.visibility</p:attrName>
                                        </p:attrNameLst>
                                      </p:cBhvr>
                                      <p:to>
                                        <p:strVal val="visible"/>
                                      </p:to>
                                    </p:set>
                                    <p:animEffect transition="in" filter="checkerboard(across)">
                                      <p:cBhvr>
                                        <p:cTn id="13" dur="500"/>
                                        <p:tgtEl>
                                          <p:spTgt spid="4096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54280"/>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0972"/>
                                        </p:tgtEl>
                                        <p:attrNameLst>
                                          <p:attrName>style.visibility</p:attrName>
                                        </p:attrNameLst>
                                      </p:cBhvr>
                                      <p:to>
                                        <p:strVal val="visible"/>
                                      </p:to>
                                    </p:set>
                                    <p:anim calcmode="lin" valueType="num">
                                      <p:cBhvr additive="base">
                                        <p:cTn id="22" dur="500" fill="hold"/>
                                        <p:tgtEl>
                                          <p:spTgt spid="40972"/>
                                        </p:tgtEl>
                                        <p:attrNameLst>
                                          <p:attrName>ppt_x</p:attrName>
                                        </p:attrNameLst>
                                      </p:cBhvr>
                                      <p:tavLst>
                                        <p:tav tm="0">
                                          <p:val>
                                            <p:strVal val="#ppt_x"/>
                                          </p:val>
                                        </p:tav>
                                        <p:tav tm="100000">
                                          <p:val>
                                            <p:strVal val="#ppt_x"/>
                                          </p:val>
                                        </p:tav>
                                      </p:tavLst>
                                    </p:anim>
                                    <p:anim calcmode="lin" valueType="num">
                                      <p:cBhvr additive="base">
                                        <p:cTn id="23" dur="500" fill="hold"/>
                                        <p:tgtEl>
                                          <p:spTgt spid="40972"/>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40971"/>
                                        </p:tgtEl>
                                        <p:attrNameLst>
                                          <p:attrName>style.visibility</p:attrName>
                                        </p:attrNameLst>
                                      </p:cBhvr>
                                      <p:to>
                                        <p:strVal val="visible"/>
                                      </p:to>
                                    </p:set>
                                    <p:anim calcmode="lin" valueType="num">
                                      <p:cBhvr additive="base">
                                        <p:cTn id="28" dur="500" fill="hold"/>
                                        <p:tgtEl>
                                          <p:spTgt spid="40971"/>
                                        </p:tgtEl>
                                        <p:attrNameLst>
                                          <p:attrName>ppt_x</p:attrName>
                                        </p:attrNameLst>
                                      </p:cBhvr>
                                      <p:tavLst>
                                        <p:tav tm="0">
                                          <p:val>
                                            <p:strVal val="#ppt_x"/>
                                          </p:val>
                                        </p:tav>
                                        <p:tav tm="100000">
                                          <p:val>
                                            <p:strVal val="#ppt_x"/>
                                          </p:val>
                                        </p:tav>
                                      </p:tavLst>
                                    </p:anim>
                                    <p:anim calcmode="lin" valueType="num">
                                      <p:cBhvr additive="base">
                                        <p:cTn id="29" dur="500" fill="hold"/>
                                        <p:tgtEl>
                                          <p:spTgt spid="40971"/>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40964"/>
                                        </p:tgtEl>
                                        <p:attrNameLst>
                                          <p:attrName>style.visibility</p:attrName>
                                        </p:attrNameLst>
                                      </p:cBhvr>
                                      <p:to>
                                        <p:strVal val="visible"/>
                                      </p:to>
                                    </p:set>
                                    <p:anim calcmode="lin" valueType="num">
                                      <p:cBhvr additive="base">
                                        <p:cTn id="34" dur="500" fill="hold"/>
                                        <p:tgtEl>
                                          <p:spTgt spid="40964"/>
                                        </p:tgtEl>
                                        <p:attrNameLst>
                                          <p:attrName>ppt_x</p:attrName>
                                        </p:attrNameLst>
                                      </p:cBhvr>
                                      <p:tavLst>
                                        <p:tav tm="0">
                                          <p:val>
                                            <p:strVal val="#ppt_x"/>
                                          </p:val>
                                        </p:tav>
                                        <p:tav tm="100000">
                                          <p:val>
                                            <p:strVal val="#ppt_x"/>
                                          </p:val>
                                        </p:tav>
                                      </p:tavLst>
                                    </p:anim>
                                    <p:anim calcmode="lin" valueType="num">
                                      <p:cBhvr additive="base">
                                        <p:cTn id="35" dur="500" fill="hold"/>
                                        <p:tgtEl>
                                          <p:spTgt spid="40964"/>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linds(horizontal)">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2" grpId="0" bldLvl="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1"/>
          <p:cNvSpPr txBox="1">
            <a:spLocks noChangeArrowheads="1"/>
          </p:cNvSpPr>
          <p:nvPr/>
        </p:nvSpPr>
        <p:spPr bwMode="auto">
          <a:xfrm>
            <a:off x="304800" y="152400"/>
            <a:ext cx="3562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latin typeface="宋体" pitchFamily="2" charset="-122"/>
              </a:rPr>
              <a:t>2、减小摩擦的方法：</a:t>
            </a:r>
          </a:p>
        </p:txBody>
      </p:sp>
      <p:sp>
        <p:nvSpPr>
          <p:cNvPr id="47107" name="TextBox 2"/>
          <p:cNvSpPr txBox="1">
            <a:spLocks noChangeArrowheads="1"/>
          </p:cNvSpPr>
          <p:nvPr/>
        </p:nvSpPr>
        <p:spPr bwMode="auto">
          <a:xfrm>
            <a:off x="-69850" y="685800"/>
            <a:ext cx="572452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20000"/>
              </a:lnSpc>
            </a:pPr>
            <a:r>
              <a:rPr lang="zh-CN" altLang="en-US" sz="2800" b="1">
                <a:latin typeface="宋体" pitchFamily="2" charset="-122"/>
              </a:rPr>
              <a:t>（1）减小压力</a:t>
            </a:r>
            <a:endParaRPr lang="en-US" altLang="zh-CN" sz="2800" b="1">
              <a:latin typeface="宋体" pitchFamily="2" charset="-122"/>
            </a:endParaRPr>
          </a:p>
          <a:p>
            <a:pPr>
              <a:lnSpc>
                <a:spcPct val="120000"/>
              </a:lnSpc>
            </a:pPr>
            <a:r>
              <a:rPr lang="zh-CN" altLang="en-US" sz="2800" b="1">
                <a:latin typeface="宋体" pitchFamily="2" charset="-122"/>
              </a:rPr>
              <a:t>（2）减小接触面粗糙程度</a:t>
            </a:r>
            <a:endParaRPr lang="en-US" altLang="zh-CN" sz="2800" b="1">
              <a:latin typeface="宋体" pitchFamily="2" charset="-122"/>
            </a:endParaRPr>
          </a:p>
          <a:p>
            <a:pPr>
              <a:lnSpc>
                <a:spcPct val="120000"/>
              </a:lnSpc>
            </a:pPr>
            <a:r>
              <a:rPr lang="zh-CN" altLang="en-US" sz="2800" b="1">
                <a:latin typeface="宋体" pitchFamily="2" charset="-122"/>
              </a:rPr>
              <a:t>（3）用滚动代替滑动</a:t>
            </a:r>
            <a:r>
              <a:rPr lang="zh-CN" altLang="en-US" sz="2800" b="1">
                <a:latin typeface="Courier New" pitchFamily="49" charset="0"/>
              </a:rPr>
              <a:t>（滚动轴承）</a:t>
            </a:r>
          </a:p>
          <a:p>
            <a:pPr>
              <a:lnSpc>
                <a:spcPct val="120000"/>
              </a:lnSpc>
            </a:pPr>
            <a:r>
              <a:rPr lang="zh-CN" altLang="en-US" sz="2800" b="1">
                <a:latin typeface="宋体" pitchFamily="2" charset="-122"/>
              </a:rPr>
              <a:t>（4）使接触面分离</a:t>
            </a:r>
            <a:endParaRPr lang="zh-CN" altLang="en-US" sz="3200" b="1">
              <a:latin typeface="宋体" pitchFamily="2" charset="-122"/>
            </a:endParaRPr>
          </a:p>
        </p:txBody>
      </p:sp>
      <p:pic>
        <p:nvPicPr>
          <p:cNvPr id="4710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175000"/>
            <a:ext cx="16764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p:cNvGrpSpPr>
            <a:grpSpLocks/>
          </p:cNvGrpSpPr>
          <p:nvPr/>
        </p:nvGrpSpPr>
        <p:grpSpPr bwMode="auto">
          <a:xfrm>
            <a:off x="2209800" y="3733800"/>
            <a:ext cx="2438400" cy="2667000"/>
            <a:chOff x="0" y="0"/>
            <a:chExt cx="1057" cy="1271"/>
          </a:xfrm>
        </p:grpSpPr>
        <p:grpSp>
          <p:nvGrpSpPr>
            <p:cNvPr id="37893" name="Group 6"/>
            <p:cNvGrpSpPr>
              <a:grpSpLocks/>
            </p:cNvGrpSpPr>
            <p:nvPr/>
          </p:nvGrpSpPr>
          <p:grpSpPr bwMode="auto">
            <a:xfrm>
              <a:off x="0" y="0"/>
              <a:ext cx="1035" cy="945"/>
              <a:chOff x="0" y="0"/>
              <a:chExt cx="1643074" cy="1500198"/>
            </a:xfrm>
          </p:grpSpPr>
          <p:sp>
            <p:nvSpPr>
              <p:cNvPr id="37894" name="椭圆形标注 8"/>
              <p:cNvSpPr>
                <a:spLocks noChangeArrowheads="1"/>
              </p:cNvSpPr>
              <p:nvPr/>
            </p:nvSpPr>
            <p:spPr bwMode="auto">
              <a:xfrm>
                <a:off x="0" y="0"/>
                <a:ext cx="1643074" cy="1500198"/>
              </a:xfrm>
              <a:prstGeom prst="wedgeEllipseCallout">
                <a:avLst>
                  <a:gd name="adj1" fmla="val -81944"/>
                  <a:gd name="adj2" fmla="val 25356"/>
                </a:avLst>
              </a:prstGeom>
              <a:solidFill>
                <a:schemeClr val="accent1"/>
              </a:solidFill>
              <a:ln w="25400">
                <a:solidFill>
                  <a:srgbClr val="385D8A"/>
                </a:solidFill>
                <a:miter lim="800000"/>
                <a:headEnd/>
                <a:tailEnd/>
              </a:ln>
            </p:spPr>
            <p:txBody>
              <a:bodyPr anchor="ctr"/>
              <a:lstStyle/>
              <a:p>
                <a:pPr algn="ctr"/>
                <a:endParaRPr lang="zh-CN" altLang="en-US">
                  <a:solidFill>
                    <a:srgbClr val="FFFFFF"/>
                  </a:solidFill>
                </a:endParaRPr>
              </a:p>
            </p:txBody>
          </p:sp>
          <p:pic>
            <p:nvPicPr>
              <p:cNvPr id="37895" name="Picture 22">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060" y="-52300"/>
                <a:ext cx="1987296" cy="255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896" name="TextBox 16"/>
            <p:cNvSpPr txBox="1">
              <a:spLocks noChangeArrowheads="1"/>
            </p:cNvSpPr>
            <p:nvPr/>
          </p:nvSpPr>
          <p:spPr bwMode="auto">
            <a:xfrm>
              <a:off x="45" y="944"/>
              <a:ext cx="101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solidFill>
                    <a:srgbClr val="FF0000"/>
                  </a:solidFill>
                  <a:latin typeface="宋体" pitchFamily="2" charset="-122"/>
                </a:rPr>
                <a:t>滚动轴承</a:t>
              </a:r>
            </a:p>
          </p:txBody>
        </p:sp>
      </p:grpSp>
      <p:pic>
        <p:nvPicPr>
          <p:cNvPr id="37897" name="Picture 9" descr="E:\李燃\教师教学用书\2012人教教师用书项目\ppt\物理\图标.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3875" y="142875"/>
            <a:ext cx="8826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5" name="Text Box 11"/>
          <p:cNvSpPr txBox="1">
            <a:spLocks noChangeArrowheads="1"/>
          </p:cNvSpPr>
          <p:nvPr/>
        </p:nvSpPr>
        <p:spPr bwMode="auto">
          <a:xfrm>
            <a:off x="5638800" y="1905000"/>
            <a:ext cx="338455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latin typeface="Tahoma" pitchFamily="34" charset="0"/>
              </a:rPr>
              <a:t>加润滑油</a:t>
            </a:r>
          </a:p>
          <a:p>
            <a:r>
              <a:rPr lang="zh-CN" altLang="en-US" sz="2800" b="1">
                <a:latin typeface="Tahoma" pitchFamily="34" charset="0"/>
              </a:rPr>
              <a:t>加气垫</a:t>
            </a:r>
            <a:r>
              <a:rPr lang="zh-CN" altLang="en-US" sz="2800" b="1">
                <a:solidFill>
                  <a:srgbClr val="FF3300"/>
                </a:solidFill>
                <a:latin typeface="黑体" pitchFamily="49" charset="-122"/>
                <a:ea typeface="黑体" pitchFamily="49" charset="-122"/>
              </a:rPr>
              <a:t>(气垫船)</a:t>
            </a:r>
          </a:p>
          <a:p>
            <a:r>
              <a:rPr lang="zh-CN" altLang="en-US" sz="2800" b="1">
                <a:latin typeface="Tahoma" pitchFamily="34" charset="0"/>
              </a:rPr>
              <a:t>电磁场使接触面分离</a:t>
            </a:r>
          </a:p>
          <a:p>
            <a:r>
              <a:rPr lang="zh-CN" altLang="en-US" sz="2800" b="1">
                <a:solidFill>
                  <a:srgbClr val="FF0000"/>
                </a:solidFill>
                <a:latin typeface="黑体" pitchFamily="49" charset="-122"/>
                <a:ea typeface="黑体" pitchFamily="49" charset="-122"/>
              </a:rPr>
              <a:t>(磁悬浮列车)</a:t>
            </a:r>
          </a:p>
        </p:txBody>
      </p:sp>
      <p:sp>
        <p:nvSpPr>
          <p:cNvPr id="47116" name="AutoShape 4"/>
          <p:cNvSpPr>
            <a:spLocks/>
          </p:cNvSpPr>
          <p:nvPr/>
        </p:nvSpPr>
        <p:spPr bwMode="auto">
          <a:xfrm>
            <a:off x="5410200" y="2057400"/>
            <a:ext cx="228600" cy="1066800"/>
          </a:xfrm>
          <a:prstGeom prst="leftBrace">
            <a:avLst>
              <a:gd name="adj1" fmla="val 48136"/>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zh-CN" altLang="en-US">
                <a:solidFill>
                  <a:srgbClr val="FF0000"/>
                </a:solidFill>
                <a:latin typeface="Tahoma" pitchFamily="34" charset="0"/>
              </a:rPr>
              <a:t>            </a:t>
            </a:r>
          </a:p>
        </p:txBody>
      </p:sp>
      <p:grpSp>
        <p:nvGrpSpPr>
          <p:cNvPr id="4" name="Group 13"/>
          <p:cNvGrpSpPr>
            <a:grpSpLocks/>
          </p:cNvGrpSpPr>
          <p:nvPr/>
        </p:nvGrpSpPr>
        <p:grpSpPr bwMode="auto">
          <a:xfrm>
            <a:off x="4876800" y="3810000"/>
            <a:ext cx="3733800" cy="3144838"/>
            <a:chOff x="0" y="0"/>
            <a:chExt cx="1872" cy="1597"/>
          </a:xfrm>
        </p:grpSpPr>
        <p:pic>
          <p:nvPicPr>
            <p:cNvPr id="37901" name="Picture 3" descr="11005896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872" cy="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2" name="TextBox 5"/>
            <p:cNvSpPr txBox="1">
              <a:spLocks noChangeArrowheads="1"/>
            </p:cNvSpPr>
            <p:nvPr/>
          </p:nvSpPr>
          <p:spPr bwMode="auto">
            <a:xfrm>
              <a:off x="405" y="1270"/>
              <a:ext cx="101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solidFill>
                    <a:srgbClr val="FF0000"/>
                  </a:solidFill>
                  <a:latin typeface="宋体" pitchFamily="2" charset="-122"/>
                </a:rPr>
                <a:t>加润滑油</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animEffect transition="in" filter="blinds(horizontal)">
                                      <p:cBhvr>
                                        <p:cTn id="7" dur="500"/>
                                        <p:tgtEl>
                                          <p:spTgt spid="471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7107">
                                            <p:txEl>
                                              <p:pRg st="0" end="0"/>
                                            </p:txEl>
                                          </p:spTgt>
                                        </p:tgtEl>
                                        <p:attrNameLst>
                                          <p:attrName>style.visibility</p:attrName>
                                        </p:attrNameLst>
                                      </p:cBhvr>
                                      <p:to>
                                        <p:strVal val="visible"/>
                                      </p:to>
                                    </p:set>
                                    <p:anim calcmode="lin" valueType="num">
                                      <p:cBhvr additive="base">
                                        <p:cTn id="12" dur="5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7107">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7107">
                                            <p:txEl>
                                              <p:pRg st="1" end="1"/>
                                            </p:txEl>
                                          </p:spTgt>
                                        </p:tgtEl>
                                        <p:attrNameLst>
                                          <p:attrName>style.visibility</p:attrName>
                                        </p:attrNameLst>
                                      </p:cBhvr>
                                      <p:to>
                                        <p:strVal val="visible"/>
                                      </p:to>
                                    </p:set>
                                    <p:anim calcmode="lin" valueType="num">
                                      <p:cBhvr additive="base">
                                        <p:cTn id="16" dur="5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71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47107">
                                            <p:txEl>
                                              <p:pRg st="2" end="2"/>
                                            </p:txEl>
                                          </p:spTgt>
                                        </p:tgtEl>
                                        <p:attrNameLst>
                                          <p:attrName>style.visibility</p:attrName>
                                        </p:attrNameLst>
                                      </p:cBhvr>
                                      <p:to>
                                        <p:strVal val="visible"/>
                                      </p:to>
                                    </p:set>
                                    <p:animEffect transition="in" filter="box(in)">
                                      <p:cBhvr>
                                        <p:cTn id="22" dur="500"/>
                                        <p:tgtEl>
                                          <p:spTgt spid="4710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nodeType="clickEffect">
                                  <p:stCondLst>
                                    <p:cond delay="0"/>
                                  </p:stCondLst>
                                  <p:childTnLst>
                                    <p:set>
                                      <p:cBhvr>
                                        <p:cTn id="26" dur="1" fill="hold">
                                          <p:stCondLst>
                                            <p:cond delay="0"/>
                                          </p:stCondLst>
                                        </p:cTn>
                                        <p:tgtEl>
                                          <p:spTgt spid="47107">
                                            <p:txEl>
                                              <p:pRg st="3" end="3"/>
                                            </p:txEl>
                                          </p:spTgt>
                                        </p:tgtEl>
                                        <p:attrNameLst>
                                          <p:attrName>style.visibility</p:attrName>
                                        </p:attrNameLst>
                                      </p:cBhvr>
                                      <p:to>
                                        <p:strVal val="visible"/>
                                      </p:to>
                                    </p:set>
                                    <p:anim calcmode="lin" valueType="num">
                                      <p:cBhvr>
                                        <p:cTn id="27" dur="500" fill="hold"/>
                                        <p:tgtEl>
                                          <p:spTgt spid="47107">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47107">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47107">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47108"/>
                                        </p:tgtEl>
                                        <p:attrNameLst>
                                          <p:attrName>style.visibility</p:attrName>
                                        </p:attrNameLst>
                                      </p:cBhvr>
                                      <p:to>
                                        <p:strVal val="visible"/>
                                      </p:to>
                                    </p:set>
                                    <p:anim calcmode="lin" valueType="num">
                                      <p:cBhvr additive="base">
                                        <p:cTn id="34" dur="500" fill="hold"/>
                                        <p:tgtEl>
                                          <p:spTgt spid="47108"/>
                                        </p:tgtEl>
                                        <p:attrNameLst>
                                          <p:attrName>ppt_x</p:attrName>
                                        </p:attrNameLst>
                                      </p:cBhvr>
                                      <p:tavLst>
                                        <p:tav tm="0">
                                          <p:val>
                                            <p:strVal val="#ppt_x"/>
                                          </p:val>
                                        </p:tav>
                                        <p:tav tm="100000">
                                          <p:val>
                                            <p:strVal val="#ppt_x"/>
                                          </p:val>
                                        </p:tav>
                                      </p:tavLst>
                                    </p:anim>
                                    <p:anim calcmode="lin" valueType="num">
                                      <p:cBhvr additive="base">
                                        <p:cTn id="35" dur="500" fill="hold"/>
                                        <p:tgtEl>
                                          <p:spTgt spid="47108"/>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47116"/>
                                        </p:tgtEl>
                                        <p:attrNameLst>
                                          <p:attrName>style.visibility</p:attrName>
                                        </p:attrNameLst>
                                      </p:cBhvr>
                                      <p:to>
                                        <p:strVal val="visible"/>
                                      </p:to>
                                    </p:set>
                                    <p:anim calcmode="lin" valueType="num">
                                      <p:cBhvr>
                                        <p:cTn id="46" dur="500" fill="hold"/>
                                        <p:tgtEl>
                                          <p:spTgt spid="47116"/>
                                        </p:tgtEl>
                                        <p:attrNameLst>
                                          <p:attrName>ppt_w</p:attrName>
                                        </p:attrNameLst>
                                      </p:cBhvr>
                                      <p:tavLst>
                                        <p:tav tm="0">
                                          <p:val>
                                            <p:fltVal val="0"/>
                                          </p:val>
                                        </p:tav>
                                        <p:tav tm="100000">
                                          <p:val>
                                            <p:strVal val="#ppt_w"/>
                                          </p:val>
                                        </p:tav>
                                      </p:tavLst>
                                    </p:anim>
                                    <p:anim calcmode="lin" valueType="num">
                                      <p:cBhvr>
                                        <p:cTn id="47" dur="500" fill="hold"/>
                                        <p:tgtEl>
                                          <p:spTgt spid="47116"/>
                                        </p:tgtEl>
                                        <p:attrNameLst>
                                          <p:attrName>ppt_h</p:attrName>
                                        </p:attrNameLst>
                                      </p:cBhvr>
                                      <p:tavLst>
                                        <p:tav tm="0">
                                          <p:val>
                                            <p:fltVal val="0"/>
                                          </p:val>
                                        </p:tav>
                                        <p:tav tm="100000">
                                          <p:val>
                                            <p:strVal val="#ppt_h"/>
                                          </p:val>
                                        </p:tav>
                                      </p:tavLst>
                                    </p:anim>
                                    <p:animEffect transition="in" filter="fade">
                                      <p:cBhvr>
                                        <p:cTn id="48" dur="500"/>
                                        <p:tgtEl>
                                          <p:spTgt spid="4711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8" presetClass="entr" presetSubtype="16" fill="hold" nodeType="clickEffect">
                                  <p:stCondLst>
                                    <p:cond delay="0"/>
                                  </p:stCondLst>
                                  <p:childTnLst>
                                    <p:set>
                                      <p:cBhvr>
                                        <p:cTn id="52" dur="1" fill="hold">
                                          <p:stCondLst>
                                            <p:cond delay="0"/>
                                          </p:stCondLst>
                                        </p:cTn>
                                        <p:tgtEl>
                                          <p:spTgt spid="47115">
                                            <p:txEl>
                                              <p:pRg st="0" end="0"/>
                                            </p:txEl>
                                          </p:spTgt>
                                        </p:tgtEl>
                                        <p:attrNameLst>
                                          <p:attrName>style.visibility</p:attrName>
                                        </p:attrNameLst>
                                      </p:cBhvr>
                                      <p:to>
                                        <p:strVal val="visible"/>
                                      </p:to>
                                    </p:set>
                                    <p:animEffect transition="in" filter="diamond(in)">
                                      <p:cBhvr>
                                        <p:cTn id="53" dur="2000"/>
                                        <p:tgtEl>
                                          <p:spTgt spid="47115">
                                            <p:txEl>
                                              <p:pRg st="0" end="0"/>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box(in)">
                                      <p:cBhvr>
                                        <p:cTn id="58" dur="500"/>
                                        <p:tgtEl>
                                          <p:spTgt spid="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 presetClass="entr" presetSubtype="10" fill="hold" nodeType="clickEffect">
                                  <p:stCondLst>
                                    <p:cond delay="0"/>
                                  </p:stCondLst>
                                  <p:childTnLst>
                                    <p:set>
                                      <p:cBhvr>
                                        <p:cTn id="62" dur="1" fill="hold">
                                          <p:stCondLst>
                                            <p:cond delay="0"/>
                                          </p:stCondLst>
                                        </p:cTn>
                                        <p:tgtEl>
                                          <p:spTgt spid="47115">
                                            <p:txEl>
                                              <p:pRg st="1" end="1"/>
                                            </p:txEl>
                                          </p:spTgt>
                                        </p:tgtEl>
                                        <p:attrNameLst>
                                          <p:attrName>style.visibility</p:attrName>
                                        </p:attrNameLst>
                                      </p:cBhvr>
                                      <p:to>
                                        <p:strVal val="visible"/>
                                      </p:to>
                                    </p:set>
                                    <p:animEffect transition="in" filter="checkerboard(across)">
                                      <p:cBhvr>
                                        <p:cTn id="63" dur="500"/>
                                        <p:tgtEl>
                                          <p:spTgt spid="47115">
                                            <p:txEl>
                                              <p:pRg st="1" end="1"/>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 presetClass="entr" presetSubtype="10" fill="hold" nodeType="clickEffect">
                                  <p:stCondLst>
                                    <p:cond delay="0"/>
                                  </p:stCondLst>
                                  <p:childTnLst>
                                    <p:set>
                                      <p:cBhvr>
                                        <p:cTn id="67" dur="1" fill="hold">
                                          <p:stCondLst>
                                            <p:cond delay="0"/>
                                          </p:stCondLst>
                                        </p:cTn>
                                        <p:tgtEl>
                                          <p:spTgt spid="47115">
                                            <p:txEl>
                                              <p:pRg st="2" end="2"/>
                                            </p:txEl>
                                          </p:spTgt>
                                        </p:tgtEl>
                                        <p:attrNameLst>
                                          <p:attrName>style.visibility</p:attrName>
                                        </p:attrNameLst>
                                      </p:cBhvr>
                                      <p:to>
                                        <p:strVal val="visible"/>
                                      </p:to>
                                    </p:set>
                                    <p:animEffect transition="in" filter="checkerboard(across)">
                                      <p:cBhvr>
                                        <p:cTn id="68" dur="500"/>
                                        <p:tgtEl>
                                          <p:spTgt spid="47115">
                                            <p:txEl>
                                              <p:pRg st="2" end="2"/>
                                            </p:txEl>
                                          </p:spTgt>
                                        </p:tgtEl>
                                      </p:cBhvr>
                                    </p:animEffect>
                                  </p:childTnLst>
                                </p:cTn>
                              </p:par>
                              <p:par>
                                <p:cTn id="69" presetID="5" presetClass="entr" presetSubtype="10" fill="hold" nodeType="withEffect">
                                  <p:stCondLst>
                                    <p:cond delay="0"/>
                                  </p:stCondLst>
                                  <p:childTnLst>
                                    <p:set>
                                      <p:cBhvr>
                                        <p:cTn id="70" dur="1" fill="hold">
                                          <p:stCondLst>
                                            <p:cond delay="0"/>
                                          </p:stCondLst>
                                        </p:cTn>
                                        <p:tgtEl>
                                          <p:spTgt spid="47115">
                                            <p:txEl>
                                              <p:pRg st="3" end="3"/>
                                            </p:txEl>
                                          </p:spTgt>
                                        </p:tgtEl>
                                        <p:attrNameLst>
                                          <p:attrName>style.visibility</p:attrName>
                                        </p:attrNameLst>
                                      </p:cBhvr>
                                      <p:to>
                                        <p:strVal val="visible"/>
                                      </p:to>
                                    </p:set>
                                    <p:animEffect transition="in" filter="checkerboard(across)">
                                      <p:cBhvr>
                                        <p:cTn id="71" dur="500"/>
                                        <p:tgtEl>
                                          <p:spTgt spid="471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6"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3" name="组合 43016"/>
          <p:cNvGrpSpPr>
            <a:grpSpLocks/>
          </p:cNvGrpSpPr>
          <p:nvPr/>
        </p:nvGrpSpPr>
        <p:grpSpPr bwMode="auto">
          <a:xfrm>
            <a:off x="5943600" y="0"/>
            <a:ext cx="3200400" cy="2133600"/>
            <a:chOff x="1824" y="0"/>
            <a:chExt cx="3936" cy="2976"/>
          </a:xfrm>
        </p:grpSpPr>
        <p:pic>
          <p:nvPicPr>
            <p:cNvPr id="38914" name="图片 4301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4" y="0"/>
              <a:ext cx="3936" cy="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8915" name="对象 43018"/>
            <p:cNvGraphicFramePr>
              <a:graphicFrameLocks noChangeAspect="1"/>
            </p:cNvGraphicFramePr>
            <p:nvPr/>
          </p:nvGraphicFramePr>
          <p:xfrm>
            <a:off x="3792" y="2160"/>
            <a:ext cx="1968" cy="805"/>
          </p:xfrm>
          <a:graphic>
            <a:graphicData uri="http://schemas.openxmlformats.org/presentationml/2006/ole">
              <mc:AlternateContent xmlns:mc="http://schemas.openxmlformats.org/markup-compatibility/2006">
                <mc:Choice xmlns:v="urn:schemas-microsoft-com:vml" Requires="v">
                  <p:oleObj spid="_x0000_s38928" r:id="rId5" imgW="1419048" imgH="457143" progId="Paint.Picture">
                    <p:embed/>
                  </p:oleObj>
                </mc:Choice>
                <mc:Fallback>
                  <p:oleObj r:id="rId5" imgW="1419048" imgH="457143" progId="Paint.Picture">
                    <p:embed/>
                    <p:pic>
                      <p:nvPicPr>
                        <p:cNvPr id="0" name="对象 430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2" y="2160"/>
                          <a:ext cx="1968" cy="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sp>
        <p:nvSpPr>
          <p:cNvPr id="38916" name="矩形 43019"/>
          <p:cNvSpPr>
            <a:spLocks noChangeArrowheads="1"/>
          </p:cNvSpPr>
          <p:nvPr/>
        </p:nvSpPr>
        <p:spPr bwMode="auto">
          <a:xfrm>
            <a:off x="7162800" y="1905000"/>
            <a:ext cx="1247775"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endParaRPr lang="zh-CN" altLang="zh-CN" sz="4000" b="1">
              <a:latin typeface="黑体" pitchFamily="49" charset="-122"/>
              <a:ea typeface="黑体" pitchFamily="49" charset="-122"/>
            </a:endParaRPr>
          </a:p>
        </p:txBody>
      </p:sp>
      <p:pic>
        <p:nvPicPr>
          <p:cNvPr id="38917" name="图片 4302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2209800"/>
            <a:ext cx="3048000"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矩形 43020"/>
          <p:cNvSpPr>
            <a:spLocks noChangeArrowheads="1"/>
          </p:cNvSpPr>
          <p:nvPr/>
        </p:nvSpPr>
        <p:spPr bwMode="auto">
          <a:xfrm>
            <a:off x="6400800" y="2590800"/>
            <a:ext cx="12382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zh-CN" sz="4000" b="1">
                <a:solidFill>
                  <a:srgbClr val="FF0000"/>
                </a:solidFill>
                <a:latin typeface="宋体" pitchFamily="2" charset="-122"/>
              </a:rPr>
              <a:t>车胎</a:t>
            </a:r>
          </a:p>
        </p:txBody>
      </p:sp>
      <p:pic>
        <p:nvPicPr>
          <p:cNvPr id="43023" name="滚动轴承.mpg">
            <a:hlinkClick r:id="" action="ppaction://media"/>
          </p:cNvPr>
          <p:cNvPicPr>
            <a:picLocks noRot="1" noChangeArrowheads="1"/>
          </p:cNvPicPr>
          <p:nvPr>
            <a:videoFile r:link="rId2"/>
          </p:nvPr>
        </p:nvPicPr>
        <p:blipFill>
          <a:blip r:embed="rId8">
            <a:extLst>
              <a:ext uri="{28A0092B-C50C-407E-A947-70E740481C1C}">
                <a14:useLocalDpi xmlns:a14="http://schemas.microsoft.com/office/drawing/2010/main" val="0"/>
              </a:ext>
            </a:extLst>
          </a:blip>
          <a:srcRect/>
          <a:stretch>
            <a:fillRect/>
          </a:stretch>
        </p:blipFill>
        <p:spPr bwMode="auto">
          <a:xfrm>
            <a:off x="6019800" y="4514850"/>
            <a:ext cx="31242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矩形 43023"/>
          <p:cNvSpPr>
            <a:spLocks noChangeArrowheads="1"/>
          </p:cNvSpPr>
          <p:nvPr/>
        </p:nvSpPr>
        <p:spPr bwMode="auto">
          <a:xfrm>
            <a:off x="7162800" y="1447800"/>
            <a:ext cx="1203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4000" b="1">
                <a:solidFill>
                  <a:srgbClr val="FF0000"/>
                </a:solidFill>
                <a:latin typeface="Times New Roman" pitchFamily="18" charset="0"/>
              </a:rPr>
              <a:t>车把</a:t>
            </a:r>
          </a:p>
        </p:txBody>
      </p:sp>
      <p:pic>
        <p:nvPicPr>
          <p:cNvPr id="38921" name="图片 4302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9400" y="4168775"/>
            <a:ext cx="31242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2" name="矩形 43025"/>
          <p:cNvSpPr>
            <a:spLocks noChangeArrowheads="1"/>
          </p:cNvSpPr>
          <p:nvPr/>
        </p:nvSpPr>
        <p:spPr bwMode="auto">
          <a:xfrm>
            <a:off x="3352800" y="4343400"/>
            <a:ext cx="1905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zh-CN" sz="4000" b="1">
                <a:solidFill>
                  <a:srgbClr val="FF0000"/>
                </a:solidFill>
                <a:latin typeface="宋体" pitchFamily="2" charset="-122"/>
              </a:rPr>
              <a:t>脚踏板</a:t>
            </a:r>
          </a:p>
        </p:txBody>
      </p:sp>
      <p:sp>
        <p:nvSpPr>
          <p:cNvPr id="38923" name="矩形 43026"/>
          <p:cNvSpPr>
            <a:spLocks noChangeArrowheads="1"/>
          </p:cNvSpPr>
          <p:nvPr/>
        </p:nvSpPr>
        <p:spPr bwMode="auto">
          <a:xfrm>
            <a:off x="6172200" y="4419600"/>
            <a:ext cx="2222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4000" b="1">
                <a:solidFill>
                  <a:srgbClr val="FF0000"/>
                </a:solidFill>
                <a:latin typeface="Times New Roman" pitchFamily="18" charset="0"/>
              </a:rPr>
              <a:t>滚动轴承</a:t>
            </a:r>
          </a:p>
        </p:txBody>
      </p:sp>
      <p:sp>
        <p:nvSpPr>
          <p:cNvPr id="38924" name="矩形 43027"/>
          <p:cNvSpPr>
            <a:spLocks noChangeArrowheads="1"/>
          </p:cNvSpPr>
          <p:nvPr/>
        </p:nvSpPr>
        <p:spPr bwMode="auto">
          <a:xfrm>
            <a:off x="76200" y="533400"/>
            <a:ext cx="6172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zh-CN" altLang="zh-CN" sz="3600" b="1">
                <a:latin typeface="华文中宋" pitchFamily="2" charset="-122"/>
                <a:ea typeface="华文中宋" pitchFamily="2" charset="-122"/>
              </a:rPr>
              <a:t>研究自行车上的摩擦：</a:t>
            </a:r>
          </a:p>
          <a:p>
            <a:pPr>
              <a:spcBef>
                <a:spcPct val="20000"/>
              </a:spcBef>
            </a:pPr>
            <a:r>
              <a:rPr lang="zh-CN" altLang="zh-CN" sz="3600" b="1">
                <a:latin typeface="华文中宋" pitchFamily="2" charset="-122"/>
                <a:ea typeface="华文中宋" pitchFamily="2" charset="-122"/>
              </a:rPr>
              <a:t>（1）那些部位存在摩擦？</a:t>
            </a:r>
          </a:p>
          <a:p>
            <a:pPr>
              <a:spcBef>
                <a:spcPct val="20000"/>
              </a:spcBef>
            </a:pPr>
            <a:r>
              <a:rPr lang="zh-CN" altLang="zh-CN" sz="3600" b="1">
                <a:latin typeface="华文中宋" pitchFamily="2" charset="-122"/>
                <a:ea typeface="华文中宋" pitchFamily="2" charset="-122"/>
              </a:rPr>
              <a:t>（2）那些摩擦是有益的？</a:t>
            </a:r>
          </a:p>
          <a:p>
            <a:pPr>
              <a:spcBef>
                <a:spcPct val="20000"/>
              </a:spcBef>
            </a:pPr>
            <a:r>
              <a:rPr lang="zh-CN" altLang="zh-CN" sz="3600" b="1">
                <a:latin typeface="华文中宋" pitchFamily="2" charset="-122"/>
                <a:ea typeface="华文中宋" pitchFamily="2" charset="-122"/>
              </a:rPr>
              <a:t>（3）那些摩擦是有害的？</a:t>
            </a:r>
          </a:p>
          <a:p>
            <a:pPr>
              <a:spcBef>
                <a:spcPct val="20000"/>
              </a:spcBef>
            </a:pPr>
            <a:r>
              <a:rPr lang="zh-CN" altLang="zh-CN" sz="3600" b="1">
                <a:latin typeface="华文中宋" pitchFamily="2" charset="-122"/>
                <a:ea typeface="华文中宋" pitchFamily="2" charset="-122"/>
              </a:rPr>
              <a:t>（4）如何增大和减小摩擦？</a:t>
            </a:r>
          </a:p>
        </p:txBody>
      </p:sp>
      <p:pic>
        <p:nvPicPr>
          <p:cNvPr id="38925" name="图片 43028"/>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5130800"/>
            <a:ext cx="28194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30" name="Date Placeholder 1"/>
          <p:cNvSpPr>
            <a:spLocks noGrp="1"/>
          </p:cNvSpPr>
          <p:nvPr>
            <p:ph type="dt" sz="quarter" idx="10"/>
          </p:nvPr>
        </p:nvSpPr>
        <p:spPr/>
        <p:txBody>
          <a:bodyPr/>
          <a:lstStyle/>
          <a:p>
            <a:pPr>
              <a:defRPr/>
            </a:pPr>
            <a:endParaRPr sz="1000">
              <a:effectLst>
                <a:outerShdw blurRad="38100" dist="38100" dir="2700000" algn="tl">
                  <a:schemeClr val="bg2"/>
                </a:outerShdw>
              </a:effectLst>
              <a:latin typeface="Verdana" panose="020B0604030504040204" pitchFamily="34" charset="0"/>
            </a:endParaRPr>
          </a:p>
        </p:txBody>
      </p:sp>
      <p:sp>
        <p:nvSpPr>
          <p:cNvPr id="43031" name="Footer Placeholder 2"/>
          <p:cNvSpPr>
            <a:spLocks noGrp="1"/>
          </p:cNvSpPr>
          <p:nvPr>
            <p:ph type="ftr" sz="quarter" idx="11"/>
          </p:nvPr>
        </p:nvSpPr>
        <p:spPr/>
        <p:txBody>
          <a:bodyPr/>
          <a:lstStyle/>
          <a:p>
            <a:pPr>
              <a:defRPr/>
            </a:pPr>
            <a:endParaRPr sz="1000">
              <a:effectLst>
                <a:outerShdw blurRad="38100" dist="38100" dir="2700000" algn="tl">
                  <a:schemeClr val="bg2"/>
                </a:outerShdw>
              </a:effectLst>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302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childTnLst>
                                    <p:cmd type="evt" cmd="togglePause">
                                      <p:cBhvr>
                                        <p:cTn id="6" dur="1" fill="hold"/>
                                        <p:tgtEl>
                                          <p:spTgt spid="43023"/>
                                        </p:tgtEl>
                                      </p:cBhvr>
                                    </p:cmd>
                                  </p:childTnLst>
                                </p:cTn>
                              </p:par>
                            </p:childTnLst>
                          </p:cTn>
                        </p:par>
                      </p:childTnLst>
                    </p:cTn>
                  </p:par>
                </p:childTnLst>
              </p:cTn>
              <p:nextCondLst>
                <p:cond evt="onClick" delay="0">
                  <p:tgtEl>
                    <p:spTgt spid="43023"/>
                  </p:tgtEl>
                </p:cond>
              </p:nextCondLst>
            </p:seq>
            <p:video>
              <p:cMediaNode>
                <p:cTn id="7"/>
                <p:tgtEl>
                  <p:spTgt spid="43023"/>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33793"/>
          <p:cNvSpPr/>
          <p:nvPr/>
        </p:nvSpPr>
        <p:spPr>
          <a:xfrm>
            <a:off x="1588" y="2978150"/>
            <a:ext cx="669925" cy="2971800"/>
          </a:xfrm>
          <a:prstGeom prst="rect">
            <a:avLst/>
          </a:prstGeom>
          <a:noFill/>
          <a:ln>
            <a:noFill/>
            <a:miter lim="800000"/>
          </a:ln>
        </p:spPr>
        <p:txBody>
          <a:bodyPr vert="vert">
            <a:spAutoFit/>
          </a:bodyPr>
          <a:lstStyle>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kumimoji="0" lang="zh-CN" altLang="en-US" sz="1800" b="0" i="0" u="none">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kumimoji="0" lang="zh-CN" altLang="en-US" sz="1800" b="0" i="0" u="none">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kumimoji="0" lang="zh-CN" altLang="en-US" sz="1800" b="0" i="0" u="none">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kumimoji="0" lang="zh-CN" altLang="en-US" sz="1800" b="0" i="0" u="none">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kumimoji="0" lang="zh-CN" altLang="en-US" sz="1800" b="0" i="0" u="none">
                <a:solidFill>
                  <a:schemeClr val="tx1"/>
                </a:solidFill>
                <a:latin typeface="Arial" panose="020B0604020202020204" pitchFamily="34" charset="0"/>
                <a:ea typeface="宋体" panose="02010600030101010101" pitchFamily="2" charset="-122"/>
              </a:defRPr>
            </a:lvl5pPr>
          </a:lstStyle>
          <a:p>
            <a:pPr>
              <a:spcBef>
                <a:spcPct val="50000"/>
              </a:spcBef>
              <a:defRPr/>
            </a:pPr>
            <a:r>
              <a:rPr sz="3200" b="1" noProof="1">
                <a:solidFill>
                  <a:srgbClr val="0000CC"/>
                </a:solidFill>
                <a:latin typeface="Times New Roman" panose="02020603050405020304" pitchFamily="18" charset="0"/>
              </a:rPr>
              <a:t>摩擦力</a:t>
            </a:r>
          </a:p>
        </p:txBody>
      </p:sp>
      <p:sp>
        <p:nvSpPr>
          <p:cNvPr id="39938" name="矩形 33794"/>
          <p:cNvSpPr>
            <a:spLocks noChangeArrowheads="1"/>
          </p:cNvSpPr>
          <p:nvPr/>
        </p:nvSpPr>
        <p:spPr bwMode="auto">
          <a:xfrm>
            <a:off x="990600" y="17526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400" b="1">
                <a:solidFill>
                  <a:srgbClr val="FF33CC"/>
                </a:solidFill>
                <a:latin typeface="Times New Roman" pitchFamily="18" charset="0"/>
              </a:rPr>
              <a:t>影响摩擦力大小的因素</a:t>
            </a:r>
          </a:p>
        </p:txBody>
      </p:sp>
      <p:sp>
        <p:nvSpPr>
          <p:cNvPr id="39939" name="矩形 33795"/>
          <p:cNvSpPr>
            <a:spLocks noChangeArrowheads="1"/>
          </p:cNvSpPr>
          <p:nvPr/>
        </p:nvSpPr>
        <p:spPr bwMode="auto">
          <a:xfrm>
            <a:off x="4716463" y="1412875"/>
            <a:ext cx="2044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400" b="1">
                <a:solidFill>
                  <a:srgbClr val="FF3300"/>
                </a:solidFill>
                <a:latin typeface="Times New Roman" pitchFamily="18" charset="0"/>
              </a:rPr>
              <a:t>压力的大小</a:t>
            </a:r>
          </a:p>
        </p:txBody>
      </p:sp>
      <p:sp>
        <p:nvSpPr>
          <p:cNvPr id="39940" name="矩形 33796"/>
          <p:cNvSpPr>
            <a:spLocks noChangeArrowheads="1"/>
          </p:cNvSpPr>
          <p:nvPr/>
        </p:nvSpPr>
        <p:spPr bwMode="auto">
          <a:xfrm>
            <a:off x="4787900" y="2205038"/>
            <a:ext cx="288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400" b="1">
                <a:solidFill>
                  <a:srgbClr val="660033"/>
                </a:solidFill>
                <a:latin typeface="Times New Roman" pitchFamily="18" charset="0"/>
              </a:rPr>
              <a:t>接触面的粗糙程度</a:t>
            </a:r>
          </a:p>
        </p:txBody>
      </p:sp>
      <p:sp>
        <p:nvSpPr>
          <p:cNvPr id="39941" name="矩形 33797"/>
          <p:cNvSpPr>
            <a:spLocks noChangeArrowheads="1"/>
          </p:cNvSpPr>
          <p:nvPr/>
        </p:nvSpPr>
        <p:spPr bwMode="auto">
          <a:xfrm>
            <a:off x="1066800" y="33528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400" b="1">
                <a:solidFill>
                  <a:srgbClr val="3333FF"/>
                </a:solidFill>
                <a:latin typeface="Times New Roman" pitchFamily="18" charset="0"/>
              </a:rPr>
              <a:t>增大摩擦的方法</a:t>
            </a:r>
          </a:p>
        </p:txBody>
      </p:sp>
      <p:sp>
        <p:nvSpPr>
          <p:cNvPr id="39942" name="矩形 33798"/>
          <p:cNvSpPr>
            <a:spLocks noChangeArrowheads="1"/>
          </p:cNvSpPr>
          <p:nvPr/>
        </p:nvSpPr>
        <p:spPr bwMode="auto">
          <a:xfrm>
            <a:off x="3733800" y="2636838"/>
            <a:ext cx="541020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101850" indent="-2101850">
              <a:spcBef>
                <a:spcPct val="50000"/>
              </a:spcBef>
            </a:pPr>
            <a:r>
              <a:rPr lang="zh-CN" altLang="en-US" sz="2400" b="1">
                <a:latin typeface="Times New Roman" pitchFamily="18" charset="0"/>
              </a:rPr>
              <a:t>增大压力。如：刹车时，就是利用增大刹车片与车轮之间的压力来增大摩擦的。</a:t>
            </a:r>
          </a:p>
        </p:txBody>
      </p:sp>
      <p:sp>
        <p:nvSpPr>
          <p:cNvPr id="39943" name="矩形 33799"/>
          <p:cNvSpPr>
            <a:spLocks noChangeArrowheads="1"/>
          </p:cNvSpPr>
          <p:nvPr/>
        </p:nvSpPr>
        <p:spPr bwMode="auto">
          <a:xfrm>
            <a:off x="3657600" y="3810000"/>
            <a:ext cx="5257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235325" indent="-3144838">
              <a:spcBef>
                <a:spcPct val="50000"/>
              </a:spcBef>
            </a:pPr>
            <a:r>
              <a:rPr lang="zh-CN" altLang="en-US" sz="2400" b="1">
                <a:solidFill>
                  <a:srgbClr val="CC3300"/>
                </a:solidFill>
                <a:latin typeface="Times New Roman" pitchFamily="18" charset="0"/>
              </a:rPr>
              <a:t>增大接触面的粗糙程度。如鞋底、轮胎上有凸凹不平的花纹。等</a:t>
            </a:r>
          </a:p>
        </p:txBody>
      </p:sp>
      <p:sp>
        <p:nvSpPr>
          <p:cNvPr id="33801" name="矩形 33800"/>
          <p:cNvSpPr/>
          <p:nvPr/>
        </p:nvSpPr>
        <p:spPr>
          <a:xfrm>
            <a:off x="1143000" y="4495800"/>
            <a:ext cx="549275" cy="2286000"/>
          </a:xfrm>
          <a:prstGeom prst="rect">
            <a:avLst/>
          </a:prstGeom>
          <a:noFill/>
          <a:ln>
            <a:noFill/>
            <a:miter lim="800000"/>
          </a:ln>
        </p:spPr>
        <p:txBody>
          <a:bodyPr vert="vert">
            <a:spAutoFit/>
          </a:bodyPr>
          <a:lstStyle>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kumimoji="0" lang="zh-CN" altLang="en-US" sz="1800" b="0" i="0" u="none">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kumimoji="0" lang="zh-CN" altLang="en-US" sz="1800" b="0" i="0" u="none">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kumimoji="0" lang="zh-CN" altLang="en-US" sz="1800" b="0" i="0" u="none">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kumimoji="0" lang="zh-CN" altLang="en-US" sz="1800" b="0" i="0" u="none">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kumimoji="0" lang="zh-CN" altLang="en-US" sz="1800" b="0" i="0" u="none">
                <a:solidFill>
                  <a:schemeClr val="tx1"/>
                </a:solidFill>
                <a:latin typeface="Arial" panose="020B0604020202020204" pitchFamily="34" charset="0"/>
                <a:ea typeface="宋体" panose="02010600030101010101" pitchFamily="2" charset="-122"/>
              </a:defRPr>
            </a:lvl5pPr>
          </a:lstStyle>
          <a:p>
            <a:pPr>
              <a:spcBef>
                <a:spcPct val="50000"/>
              </a:spcBef>
              <a:defRPr/>
            </a:pPr>
            <a:r>
              <a:rPr sz="2400" b="1" noProof="1">
                <a:solidFill>
                  <a:srgbClr val="D60093"/>
                </a:solidFill>
                <a:latin typeface="Times New Roman" panose="02020603050405020304" pitchFamily="18" charset="0"/>
              </a:rPr>
              <a:t>减小摩擦的方法</a:t>
            </a:r>
          </a:p>
        </p:txBody>
      </p:sp>
      <p:sp>
        <p:nvSpPr>
          <p:cNvPr id="39945" name="矩形 33801"/>
          <p:cNvSpPr>
            <a:spLocks noChangeArrowheads="1"/>
          </p:cNvSpPr>
          <p:nvPr/>
        </p:nvSpPr>
        <p:spPr bwMode="auto">
          <a:xfrm>
            <a:off x="2057400" y="47244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400" b="1">
                <a:solidFill>
                  <a:srgbClr val="CC6600"/>
                </a:solidFill>
                <a:latin typeface="Times New Roman" pitchFamily="18" charset="0"/>
              </a:rPr>
              <a:t>减小压力</a:t>
            </a:r>
          </a:p>
        </p:txBody>
      </p:sp>
      <p:sp>
        <p:nvSpPr>
          <p:cNvPr id="39946" name="矩形 33802"/>
          <p:cNvSpPr>
            <a:spLocks noChangeArrowheads="1"/>
          </p:cNvSpPr>
          <p:nvPr/>
        </p:nvSpPr>
        <p:spPr bwMode="auto">
          <a:xfrm>
            <a:off x="2057400" y="5229225"/>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400" b="1">
                <a:solidFill>
                  <a:srgbClr val="009900"/>
                </a:solidFill>
                <a:latin typeface="Times New Roman" pitchFamily="18" charset="0"/>
              </a:rPr>
              <a:t>减小接触面的粗糙程度</a:t>
            </a:r>
          </a:p>
        </p:txBody>
      </p:sp>
      <p:sp>
        <p:nvSpPr>
          <p:cNvPr id="39947" name="矩形 33803"/>
          <p:cNvSpPr>
            <a:spLocks noChangeArrowheads="1"/>
          </p:cNvSpPr>
          <p:nvPr/>
        </p:nvSpPr>
        <p:spPr bwMode="auto">
          <a:xfrm>
            <a:off x="2057400" y="57912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400" b="1">
                <a:solidFill>
                  <a:srgbClr val="003300"/>
                </a:solidFill>
                <a:latin typeface="Times New Roman" pitchFamily="18" charset="0"/>
              </a:rPr>
              <a:t>用滚动代替滑动</a:t>
            </a:r>
          </a:p>
        </p:txBody>
      </p:sp>
      <p:sp>
        <p:nvSpPr>
          <p:cNvPr id="39948" name="矩形 33804"/>
          <p:cNvSpPr>
            <a:spLocks noChangeArrowheads="1"/>
          </p:cNvSpPr>
          <p:nvPr/>
        </p:nvSpPr>
        <p:spPr bwMode="auto">
          <a:xfrm>
            <a:off x="1981200" y="6324600"/>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400" b="1">
                <a:solidFill>
                  <a:srgbClr val="008000"/>
                </a:solidFill>
                <a:latin typeface="Times New Roman" pitchFamily="18" charset="0"/>
              </a:rPr>
              <a:t>使两个接触面的摩擦面彼此离开</a:t>
            </a:r>
          </a:p>
        </p:txBody>
      </p:sp>
      <p:sp>
        <p:nvSpPr>
          <p:cNvPr id="39949" name="矩形 33805"/>
          <p:cNvSpPr>
            <a:spLocks noChangeArrowheads="1"/>
          </p:cNvSpPr>
          <p:nvPr/>
        </p:nvSpPr>
        <p:spPr bwMode="auto">
          <a:xfrm>
            <a:off x="6629400" y="59436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400" b="1">
                <a:solidFill>
                  <a:srgbClr val="FF9933"/>
                </a:solidFill>
                <a:latin typeface="Times New Roman" pitchFamily="18" charset="0"/>
              </a:rPr>
              <a:t>加润滑油</a:t>
            </a:r>
          </a:p>
        </p:txBody>
      </p:sp>
      <p:sp>
        <p:nvSpPr>
          <p:cNvPr id="39950" name="矩形 33806"/>
          <p:cNvSpPr>
            <a:spLocks noChangeArrowheads="1"/>
          </p:cNvSpPr>
          <p:nvPr/>
        </p:nvSpPr>
        <p:spPr bwMode="auto">
          <a:xfrm>
            <a:off x="6629400" y="64008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400" b="1">
                <a:solidFill>
                  <a:srgbClr val="FF00FF"/>
                </a:solidFill>
                <a:latin typeface="Times New Roman" pitchFamily="18" charset="0"/>
              </a:rPr>
              <a:t>利用气垫</a:t>
            </a:r>
          </a:p>
        </p:txBody>
      </p:sp>
      <p:sp>
        <p:nvSpPr>
          <p:cNvPr id="39951" name="左大括号 33807"/>
          <p:cNvSpPr>
            <a:spLocks/>
          </p:cNvSpPr>
          <p:nvPr/>
        </p:nvSpPr>
        <p:spPr bwMode="auto">
          <a:xfrm>
            <a:off x="609600" y="1844675"/>
            <a:ext cx="290513" cy="4022725"/>
          </a:xfrm>
          <a:prstGeom prst="leftBrace">
            <a:avLst>
              <a:gd name="adj1" fmla="val 115071"/>
              <a:gd name="adj2" fmla="val 50000"/>
            </a:avLst>
          </a:prstGeom>
          <a:noFill/>
          <a:ln w="38100">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952" name="左大括号 33808"/>
          <p:cNvSpPr>
            <a:spLocks/>
          </p:cNvSpPr>
          <p:nvPr/>
        </p:nvSpPr>
        <p:spPr bwMode="auto">
          <a:xfrm>
            <a:off x="4427538" y="1557338"/>
            <a:ext cx="228600" cy="914400"/>
          </a:xfrm>
          <a:prstGeom prst="leftBrace">
            <a:avLst>
              <a:gd name="adj1" fmla="val 33222"/>
              <a:gd name="adj2" fmla="val 40106"/>
            </a:avLst>
          </a:prstGeom>
          <a:noFill/>
          <a:ln w="28575">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953" name="左大括号 33809"/>
          <p:cNvSpPr>
            <a:spLocks/>
          </p:cNvSpPr>
          <p:nvPr/>
        </p:nvSpPr>
        <p:spPr bwMode="auto">
          <a:xfrm>
            <a:off x="3581400" y="2708275"/>
            <a:ext cx="198438" cy="1330325"/>
          </a:xfrm>
          <a:prstGeom prst="leftBrace">
            <a:avLst>
              <a:gd name="adj1" fmla="val 55711"/>
              <a:gd name="adj2" fmla="val 50000"/>
            </a:avLst>
          </a:prstGeom>
          <a:noFill/>
          <a:ln w="28575">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954" name="左大括号 33810"/>
          <p:cNvSpPr>
            <a:spLocks/>
          </p:cNvSpPr>
          <p:nvPr/>
        </p:nvSpPr>
        <p:spPr bwMode="auto">
          <a:xfrm>
            <a:off x="1828800" y="4876800"/>
            <a:ext cx="228600" cy="1752600"/>
          </a:xfrm>
          <a:prstGeom prst="leftBrace">
            <a:avLst>
              <a:gd name="adj1" fmla="val 63711"/>
              <a:gd name="adj2" fmla="val 50000"/>
            </a:avLst>
          </a:prstGeom>
          <a:noFill/>
          <a:ln w="28575">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955" name="左大括号 33811"/>
          <p:cNvSpPr>
            <a:spLocks/>
          </p:cNvSpPr>
          <p:nvPr/>
        </p:nvSpPr>
        <p:spPr bwMode="auto">
          <a:xfrm>
            <a:off x="6400800" y="6172200"/>
            <a:ext cx="228600" cy="609600"/>
          </a:xfrm>
          <a:prstGeom prst="leftBrace">
            <a:avLst>
              <a:gd name="adj1" fmla="val 22148"/>
              <a:gd name="adj2" fmla="val 66042"/>
            </a:avLst>
          </a:prstGeom>
          <a:noFill/>
          <a:ln w="19050">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956" name="矩形 33812"/>
          <p:cNvSpPr>
            <a:spLocks noChangeArrowheads="1"/>
          </p:cNvSpPr>
          <p:nvPr/>
        </p:nvSpPr>
        <p:spPr bwMode="auto">
          <a:xfrm>
            <a:off x="2411413" y="260350"/>
            <a:ext cx="3240087"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4800" b="1">
                <a:solidFill>
                  <a:srgbClr val="FF33CC"/>
                </a:solidFill>
                <a:latin typeface="Tahoma" pitchFamily="34" charset="0"/>
                <a:ea typeface="黑体" pitchFamily="49" charset="-122"/>
              </a:rPr>
              <a:t>总结梳理</a:t>
            </a:r>
            <a:endParaRPr lang="en-US" altLang="zh-CN" sz="4800" b="1">
              <a:solidFill>
                <a:srgbClr val="FF33CC"/>
              </a:solidFill>
              <a:latin typeface="Tahoma" pitchFamily="34" charset="0"/>
              <a:ea typeface="黑体" pitchFamily="49" charset="-122"/>
            </a:endParaRPr>
          </a:p>
        </p:txBody>
      </p:sp>
    </p:spTree>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3"/>
          <p:cNvSpPr txBox="1">
            <a:spLocks noChangeArrowheads="1"/>
          </p:cNvSpPr>
          <p:nvPr/>
        </p:nvSpPr>
        <p:spPr bwMode="auto">
          <a:xfrm>
            <a:off x="746125" y="957263"/>
            <a:ext cx="7924800" cy="341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a:solidFill>
                  <a:srgbClr val="0000FF"/>
                </a:solidFill>
                <a:ea typeface="黑体" pitchFamily="49" charset="-122"/>
              </a:rPr>
              <a:t>1</a:t>
            </a:r>
            <a:r>
              <a:rPr lang="zh-CN" altLang="en-US" sz="3600">
                <a:solidFill>
                  <a:srgbClr val="0000FF"/>
                </a:solidFill>
                <a:ea typeface="黑体" pitchFamily="49" charset="-122"/>
              </a:rPr>
              <a:t>、对于两个相互接触的物体，下列说法中正确的是：（     ）</a:t>
            </a:r>
          </a:p>
          <a:p>
            <a:r>
              <a:rPr lang="zh-CN" altLang="en-US" sz="3600">
                <a:solidFill>
                  <a:srgbClr val="0000FF"/>
                </a:solidFill>
                <a:ea typeface="黑体" pitchFamily="49" charset="-122"/>
              </a:rPr>
              <a:t>      </a:t>
            </a:r>
            <a:r>
              <a:rPr lang="en-US" altLang="zh-CN" sz="3600">
                <a:solidFill>
                  <a:srgbClr val="0000FF"/>
                </a:solidFill>
                <a:ea typeface="黑体" pitchFamily="49" charset="-122"/>
              </a:rPr>
              <a:t>A</a:t>
            </a:r>
            <a:r>
              <a:rPr lang="zh-CN" altLang="en-US" sz="3600">
                <a:solidFill>
                  <a:srgbClr val="0000FF"/>
                </a:solidFill>
                <a:ea typeface="黑体" pitchFamily="49" charset="-122"/>
              </a:rPr>
              <a:t>、有弹力必有摩擦力</a:t>
            </a:r>
          </a:p>
          <a:p>
            <a:r>
              <a:rPr lang="zh-CN" altLang="en-US" sz="3600">
                <a:solidFill>
                  <a:srgbClr val="0000FF"/>
                </a:solidFill>
                <a:ea typeface="黑体" pitchFamily="49" charset="-122"/>
              </a:rPr>
              <a:t>      </a:t>
            </a:r>
            <a:r>
              <a:rPr lang="en-US" altLang="zh-CN" sz="3600">
                <a:solidFill>
                  <a:srgbClr val="0000FF"/>
                </a:solidFill>
                <a:ea typeface="黑体" pitchFamily="49" charset="-122"/>
              </a:rPr>
              <a:t>B</a:t>
            </a:r>
            <a:r>
              <a:rPr lang="zh-CN" altLang="en-US" sz="3600">
                <a:solidFill>
                  <a:srgbClr val="0000FF"/>
                </a:solidFill>
                <a:ea typeface="黑体" pitchFamily="49" charset="-122"/>
              </a:rPr>
              <a:t>、有弹力不一定有摩擦力</a:t>
            </a:r>
          </a:p>
          <a:p>
            <a:r>
              <a:rPr lang="zh-CN" altLang="en-US" sz="3600">
                <a:solidFill>
                  <a:srgbClr val="0000FF"/>
                </a:solidFill>
                <a:ea typeface="黑体" pitchFamily="49" charset="-122"/>
              </a:rPr>
              <a:t>      </a:t>
            </a:r>
            <a:r>
              <a:rPr lang="en-US" altLang="zh-CN" sz="3600">
                <a:solidFill>
                  <a:srgbClr val="0000FF"/>
                </a:solidFill>
                <a:ea typeface="黑体" pitchFamily="49" charset="-122"/>
              </a:rPr>
              <a:t>C</a:t>
            </a:r>
            <a:r>
              <a:rPr lang="zh-CN" altLang="en-US" sz="3600">
                <a:solidFill>
                  <a:srgbClr val="0000FF"/>
                </a:solidFill>
                <a:ea typeface="黑体" pitchFamily="49" charset="-122"/>
              </a:rPr>
              <a:t>、有摩擦力必有弹力</a:t>
            </a:r>
          </a:p>
          <a:p>
            <a:r>
              <a:rPr lang="zh-CN" altLang="en-US" sz="3600">
                <a:solidFill>
                  <a:srgbClr val="0000FF"/>
                </a:solidFill>
                <a:ea typeface="黑体" pitchFamily="49" charset="-122"/>
              </a:rPr>
              <a:t>      </a:t>
            </a:r>
            <a:r>
              <a:rPr lang="en-US" altLang="zh-CN" sz="3600">
                <a:solidFill>
                  <a:srgbClr val="0000FF"/>
                </a:solidFill>
                <a:ea typeface="黑体" pitchFamily="49" charset="-122"/>
              </a:rPr>
              <a:t>D</a:t>
            </a:r>
            <a:r>
              <a:rPr lang="zh-CN" altLang="en-US" sz="3600">
                <a:solidFill>
                  <a:srgbClr val="0000FF"/>
                </a:solidFill>
                <a:ea typeface="黑体" pitchFamily="49" charset="-122"/>
              </a:rPr>
              <a:t>、有摩擦力不一定有弹力</a:t>
            </a:r>
          </a:p>
        </p:txBody>
      </p:sp>
      <p:sp>
        <p:nvSpPr>
          <p:cNvPr id="54276" name="Text Box 4"/>
          <p:cNvSpPr txBox="1">
            <a:spLocks noChangeArrowheads="1"/>
          </p:cNvSpPr>
          <p:nvPr/>
        </p:nvSpPr>
        <p:spPr bwMode="auto">
          <a:xfrm>
            <a:off x="4457700" y="1468438"/>
            <a:ext cx="8048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200">
                <a:solidFill>
                  <a:srgbClr val="FF0000"/>
                </a:solidFill>
                <a:ea typeface="黑体" pitchFamily="49" charset="-122"/>
              </a:rPr>
              <a:t>BC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275"/>
                                        </p:tgtEl>
                                        <p:attrNameLst>
                                          <p:attrName>style.visibility</p:attrName>
                                        </p:attrNameLst>
                                      </p:cBhvr>
                                      <p:to>
                                        <p:strVal val="visible"/>
                                      </p:to>
                                    </p:set>
                                    <p:animEffect transition="in" filter="dissolve">
                                      <p:cBhvr>
                                        <p:cTn id="7" dur="500"/>
                                        <p:tgtEl>
                                          <p:spTgt spid="542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54276"/>
                                        </p:tgtEl>
                                        <p:attrNameLst>
                                          <p:attrName>style.visibility</p:attrName>
                                        </p:attrNameLst>
                                      </p:cBhvr>
                                      <p:to>
                                        <p:strVal val="visible"/>
                                      </p:to>
                                    </p:set>
                                    <p:animEffect transition="in" filter="fade">
                                      <p:cBhvr>
                                        <p:cTn id="12" dur="770" decel="100000"/>
                                        <p:tgtEl>
                                          <p:spTgt spid="54276"/>
                                        </p:tgtEl>
                                      </p:cBhvr>
                                    </p:animEffect>
                                    <p:animScale>
                                      <p:cBhvr>
                                        <p:cTn id="13" dur="770" decel="100000"/>
                                        <p:tgtEl>
                                          <p:spTgt spid="54276"/>
                                        </p:tgtEl>
                                      </p:cBhvr>
                                      <p:from x="10000" y="10000"/>
                                      <p:to x="200000" y="450000"/>
                                    </p:animScale>
                                    <p:animScale>
                                      <p:cBhvr>
                                        <p:cTn id="14" dur="1230" accel="100000" fill="hold">
                                          <p:stCondLst>
                                            <p:cond delay="770"/>
                                          </p:stCondLst>
                                        </p:cTn>
                                        <p:tgtEl>
                                          <p:spTgt spid="54276"/>
                                        </p:tgtEl>
                                      </p:cBhvr>
                                      <p:from x="200000" y="450000"/>
                                      <p:to x="100000" y="100000"/>
                                    </p:animScale>
                                    <p:set>
                                      <p:cBhvr>
                                        <p:cTn id="15" dur="770" fill="hold"/>
                                        <p:tgtEl>
                                          <p:spTgt spid="54276"/>
                                        </p:tgtEl>
                                        <p:attrNameLst>
                                          <p:attrName>ppt_x</p:attrName>
                                        </p:attrNameLst>
                                      </p:cBhvr>
                                      <p:to>
                                        <p:strVal val="(0.5)"/>
                                      </p:to>
                                    </p:set>
                                    <p:anim from="(0.5)" to="(#ppt_x)" calcmode="lin" valueType="num">
                                      <p:cBhvr>
                                        <p:cTn id="16" dur="1230" accel="100000" fill="hold">
                                          <p:stCondLst>
                                            <p:cond delay="770"/>
                                          </p:stCondLst>
                                        </p:cTn>
                                        <p:tgtEl>
                                          <p:spTgt spid="54276"/>
                                        </p:tgtEl>
                                        <p:attrNameLst>
                                          <p:attrName>ppt_x</p:attrName>
                                        </p:attrNameLst>
                                      </p:cBhvr>
                                    </p:anim>
                                    <p:set>
                                      <p:cBhvr>
                                        <p:cTn id="17" dur="770" fill="hold"/>
                                        <p:tgtEl>
                                          <p:spTgt spid="54276"/>
                                        </p:tgtEl>
                                        <p:attrNameLst>
                                          <p:attrName>ppt_y</p:attrName>
                                        </p:attrNameLst>
                                      </p:cBhvr>
                                      <p:to>
                                        <p:strVal val="(#ppt_y+0.4)"/>
                                      </p:to>
                                    </p:set>
                                    <p:anim from="(#ppt_y+0.4)" to="(#ppt_y)" calcmode="lin" valueType="num">
                                      <p:cBhvr>
                                        <p:cTn id="18" dur="1230" accel="100000" fill="hold">
                                          <p:stCondLst>
                                            <p:cond delay="770"/>
                                          </p:stCondLst>
                                        </p:cTn>
                                        <p:tgtEl>
                                          <p:spTgt spid="5427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P spid="5427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2"/>
          <p:cNvSpPr txBox="1">
            <a:spLocks noChangeArrowheads="1"/>
          </p:cNvSpPr>
          <p:nvPr/>
        </p:nvSpPr>
        <p:spPr bwMode="auto">
          <a:xfrm>
            <a:off x="1003300" y="1093788"/>
            <a:ext cx="6786563" cy="26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spcBef>
                <a:spcPct val="50000"/>
              </a:spcBef>
            </a:pPr>
            <a:r>
              <a:rPr lang="en-US" altLang="zh-CN" sz="2800">
                <a:latin typeface="Times New Roman" pitchFamily="18" charset="0"/>
                <a:ea typeface="黑体" pitchFamily="49" charset="-122"/>
              </a:rPr>
              <a:t>2</a:t>
            </a:r>
            <a:r>
              <a:rPr lang="zh-CN" altLang="en-US" sz="2800">
                <a:latin typeface="Times New Roman" pitchFamily="18" charset="0"/>
                <a:ea typeface="黑体" pitchFamily="49" charset="-122"/>
              </a:rPr>
              <a:t>、</a:t>
            </a:r>
            <a:r>
              <a:rPr lang="zh-CN" altLang="zh-CN" sz="2800">
                <a:latin typeface="Times New Roman" pitchFamily="18" charset="0"/>
                <a:ea typeface="黑体" pitchFamily="49" charset="-122"/>
              </a:rPr>
              <a:t>下列各摩擦中属于有害摩擦的是（   ）</a:t>
            </a:r>
          </a:p>
          <a:p>
            <a:pPr>
              <a:lnSpc>
                <a:spcPct val="120000"/>
              </a:lnSpc>
            </a:pPr>
            <a:r>
              <a:rPr lang="zh-CN" altLang="zh-CN" sz="2800">
                <a:latin typeface="Times New Roman" pitchFamily="18" charset="0"/>
                <a:ea typeface="黑体" pitchFamily="49" charset="-122"/>
              </a:rPr>
              <a:t>A</a:t>
            </a:r>
            <a:r>
              <a:rPr lang="zh-CN" altLang="en-US" sz="2800">
                <a:latin typeface="Times New Roman" pitchFamily="18" charset="0"/>
                <a:ea typeface="黑体" pitchFamily="49" charset="-122"/>
              </a:rPr>
              <a:t>、</a:t>
            </a:r>
            <a:r>
              <a:rPr lang="zh-CN" altLang="zh-CN" sz="2800">
                <a:latin typeface="Times New Roman" pitchFamily="18" charset="0"/>
                <a:ea typeface="黑体" pitchFamily="49" charset="-122"/>
              </a:rPr>
              <a:t>自行车刹车皮与钢圈之间的摩擦</a:t>
            </a:r>
            <a:br>
              <a:rPr lang="zh-CN" altLang="zh-CN" sz="2800">
                <a:latin typeface="Times New Roman" pitchFamily="18" charset="0"/>
                <a:ea typeface="黑体" pitchFamily="49" charset="-122"/>
              </a:rPr>
            </a:br>
            <a:r>
              <a:rPr lang="zh-CN" altLang="zh-CN" sz="2800">
                <a:latin typeface="Times New Roman" pitchFamily="18" charset="0"/>
                <a:ea typeface="黑体" pitchFamily="49" charset="-122"/>
              </a:rPr>
              <a:t>B</a:t>
            </a:r>
            <a:r>
              <a:rPr lang="zh-CN" altLang="en-US" sz="2800">
                <a:latin typeface="Times New Roman" pitchFamily="18" charset="0"/>
                <a:ea typeface="黑体" pitchFamily="49" charset="-122"/>
              </a:rPr>
              <a:t>、</a:t>
            </a:r>
            <a:r>
              <a:rPr lang="zh-CN" altLang="zh-CN" sz="2800">
                <a:latin typeface="Times New Roman" pitchFamily="18" charset="0"/>
                <a:ea typeface="黑体" pitchFamily="49" charset="-122"/>
              </a:rPr>
              <a:t>单杠运动员上杠时，手与单杠的摩擦</a:t>
            </a:r>
            <a:br>
              <a:rPr lang="zh-CN" altLang="zh-CN" sz="2800">
                <a:latin typeface="Times New Roman" pitchFamily="18" charset="0"/>
                <a:ea typeface="黑体" pitchFamily="49" charset="-122"/>
              </a:rPr>
            </a:br>
            <a:r>
              <a:rPr lang="zh-CN" altLang="zh-CN" sz="2800">
                <a:latin typeface="Times New Roman" pitchFamily="18" charset="0"/>
                <a:ea typeface="黑体" pitchFamily="49" charset="-122"/>
              </a:rPr>
              <a:t>C</a:t>
            </a:r>
            <a:r>
              <a:rPr lang="zh-CN" altLang="en-US" sz="2800">
                <a:latin typeface="Times New Roman" pitchFamily="18" charset="0"/>
                <a:ea typeface="黑体" pitchFamily="49" charset="-122"/>
              </a:rPr>
              <a:t>、</a:t>
            </a:r>
            <a:r>
              <a:rPr lang="zh-CN" altLang="zh-CN" sz="2800">
                <a:latin typeface="Times New Roman" pitchFamily="18" charset="0"/>
                <a:ea typeface="黑体" pitchFamily="49" charset="-122"/>
              </a:rPr>
              <a:t>汽车行驶时与空气之间的摩擦</a:t>
            </a:r>
            <a:br>
              <a:rPr lang="zh-CN" altLang="zh-CN" sz="2800">
                <a:latin typeface="Times New Roman" pitchFamily="18" charset="0"/>
                <a:ea typeface="黑体" pitchFamily="49" charset="-122"/>
              </a:rPr>
            </a:br>
            <a:r>
              <a:rPr lang="zh-CN" altLang="zh-CN" sz="2800">
                <a:latin typeface="Times New Roman" pitchFamily="18" charset="0"/>
                <a:ea typeface="黑体" pitchFamily="49" charset="-122"/>
              </a:rPr>
              <a:t>D</a:t>
            </a:r>
            <a:r>
              <a:rPr lang="zh-CN" altLang="en-US" sz="2800">
                <a:latin typeface="Times New Roman" pitchFamily="18" charset="0"/>
                <a:ea typeface="黑体" pitchFamily="49" charset="-122"/>
              </a:rPr>
              <a:t>、</a:t>
            </a:r>
            <a:r>
              <a:rPr lang="zh-CN" altLang="zh-CN" sz="2800">
                <a:latin typeface="Times New Roman" pitchFamily="18" charset="0"/>
                <a:ea typeface="黑体" pitchFamily="49" charset="-122"/>
              </a:rPr>
              <a:t>人走路时，鞋子与地面之间的摩擦</a:t>
            </a:r>
          </a:p>
        </p:txBody>
      </p:sp>
      <p:sp>
        <p:nvSpPr>
          <p:cNvPr id="24579" name="Rectangle 3"/>
          <p:cNvSpPr>
            <a:spLocks noChangeArrowheads="1"/>
          </p:cNvSpPr>
          <p:nvPr/>
        </p:nvSpPr>
        <p:spPr bwMode="auto">
          <a:xfrm>
            <a:off x="6875463" y="1074738"/>
            <a:ext cx="423862"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20000"/>
              </a:lnSpc>
            </a:pPr>
            <a:r>
              <a:rPr lang="zh-CN" altLang="zh-CN" sz="2800">
                <a:solidFill>
                  <a:srgbClr val="FF0000"/>
                </a:solidFill>
                <a:ea typeface="黑体" pitchFamily="49" charset="-122"/>
              </a:rPr>
              <a:t>C</a:t>
            </a:r>
          </a:p>
        </p:txBody>
      </p:sp>
      <p:sp>
        <p:nvSpPr>
          <p:cNvPr id="24580" name="Text Box 4"/>
          <p:cNvSpPr txBox="1">
            <a:spLocks noChangeArrowheads="1"/>
          </p:cNvSpPr>
          <p:nvPr/>
        </p:nvSpPr>
        <p:spPr bwMode="auto">
          <a:xfrm>
            <a:off x="1003300" y="3789363"/>
            <a:ext cx="716915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spcBef>
                <a:spcPct val="50000"/>
              </a:spcBef>
            </a:pPr>
            <a:r>
              <a:rPr lang="en-US" altLang="zh-CN" sz="2800">
                <a:latin typeface="Times New Roman" pitchFamily="18" charset="0"/>
                <a:ea typeface="黑体" pitchFamily="49" charset="-122"/>
              </a:rPr>
              <a:t>3</a:t>
            </a:r>
            <a:r>
              <a:rPr lang="zh-CN" altLang="en-US" sz="2800">
                <a:latin typeface="Times New Roman" pitchFamily="18" charset="0"/>
                <a:ea typeface="黑体" pitchFamily="49" charset="-122"/>
              </a:rPr>
              <a:t>、</a:t>
            </a:r>
            <a:r>
              <a:rPr lang="zh-CN" altLang="zh-CN" sz="2800">
                <a:latin typeface="Times New Roman" pitchFamily="18" charset="0"/>
                <a:ea typeface="黑体" pitchFamily="49" charset="-122"/>
              </a:rPr>
              <a:t>用弹簧秤在水平方向上拉动一个置于地面的物体，使它做匀速直线运动时，弹簧秤示数5N，它受到的摩擦力大小是 (  </a:t>
            </a:r>
            <a:r>
              <a:rPr lang="en-US" altLang="zh-CN" sz="2800">
                <a:latin typeface="Times New Roman" pitchFamily="18" charset="0"/>
                <a:ea typeface="黑体" pitchFamily="49" charset="-122"/>
              </a:rPr>
              <a:t> </a:t>
            </a:r>
            <a:r>
              <a:rPr lang="zh-CN" altLang="zh-CN" sz="2800">
                <a:latin typeface="Times New Roman" pitchFamily="18" charset="0"/>
                <a:ea typeface="黑体" pitchFamily="49" charset="-122"/>
              </a:rPr>
              <a:t> )</a:t>
            </a:r>
          </a:p>
          <a:p>
            <a:pPr>
              <a:lnSpc>
                <a:spcPct val="120000"/>
              </a:lnSpc>
            </a:pPr>
            <a:r>
              <a:rPr lang="zh-CN" altLang="zh-CN" sz="2800">
                <a:latin typeface="Times New Roman" pitchFamily="18" charset="0"/>
                <a:ea typeface="黑体" pitchFamily="49" charset="-122"/>
              </a:rPr>
              <a:t>A</a:t>
            </a:r>
            <a:r>
              <a:rPr lang="zh-CN" altLang="en-US" sz="2800">
                <a:latin typeface="Times New Roman" pitchFamily="18" charset="0"/>
                <a:ea typeface="黑体" pitchFamily="49" charset="-122"/>
              </a:rPr>
              <a:t>、</a:t>
            </a:r>
            <a:r>
              <a:rPr lang="zh-CN" altLang="zh-CN" sz="2800">
                <a:latin typeface="Times New Roman" pitchFamily="18" charset="0"/>
                <a:ea typeface="黑体" pitchFamily="49" charset="-122"/>
              </a:rPr>
              <a:t>6N     B</a:t>
            </a:r>
            <a:r>
              <a:rPr lang="zh-CN" altLang="en-US" sz="2800">
                <a:latin typeface="Times New Roman" pitchFamily="18" charset="0"/>
                <a:ea typeface="黑体" pitchFamily="49" charset="-122"/>
              </a:rPr>
              <a:t>、</a:t>
            </a:r>
            <a:r>
              <a:rPr lang="zh-CN" altLang="zh-CN" sz="2800">
                <a:latin typeface="Times New Roman" pitchFamily="18" charset="0"/>
                <a:ea typeface="黑体" pitchFamily="49" charset="-122"/>
              </a:rPr>
              <a:t>5N     C</a:t>
            </a:r>
            <a:r>
              <a:rPr lang="zh-CN" altLang="en-US" sz="2800">
                <a:latin typeface="Times New Roman" pitchFamily="18" charset="0"/>
                <a:ea typeface="黑体" pitchFamily="49" charset="-122"/>
              </a:rPr>
              <a:t>、</a:t>
            </a:r>
            <a:r>
              <a:rPr lang="zh-CN" altLang="zh-CN" sz="2800">
                <a:latin typeface="Times New Roman" pitchFamily="18" charset="0"/>
                <a:ea typeface="黑体" pitchFamily="49" charset="-122"/>
              </a:rPr>
              <a:t>1N     D</a:t>
            </a:r>
            <a:r>
              <a:rPr lang="zh-CN" altLang="en-US" sz="2800">
                <a:latin typeface="Times New Roman" pitchFamily="18" charset="0"/>
                <a:ea typeface="黑体" pitchFamily="49" charset="-122"/>
              </a:rPr>
              <a:t>、</a:t>
            </a:r>
            <a:r>
              <a:rPr lang="zh-CN" altLang="zh-CN" sz="2800">
                <a:latin typeface="Times New Roman" pitchFamily="18" charset="0"/>
                <a:ea typeface="黑体" pitchFamily="49" charset="-122"/>
              </a:rPr>
              <a:t>11N</a:t>
            </a:r>
            <a:r>
              <a:rPr lang="en-US" altLang="zh-CN" sz="2800">
                <a:latin typeface="Times New Roman" pitchFamily="18" charset="0"/>
                <a:ea typeface="黑体" pitchFamily="49" charset="-122"/>
              </a:rPr>
              <a:t> </a:t>
            </a:r>
            <a:endParaRPr lang="zh-CN" altLang="zh-CN" sz="2800">
              <a:latin typeface="Times New Roman" pitchFamily="18" charset="0"/>
              <a:ea typeface="黑体" pitchFamily="49" charset="-122"/>
            </a:endParaRPr>
          </a:p>
        </p:txBody>
      </p:sp>
      <p:sp>
        <p:nvSpPr>
          <p:cNvPr id="24581" name="Rectangle 5"/>
          <p:cNvSpPr>
            <a:spLocks noChangeArrowheads="1"/>
          </p:cNvSpPr>
          <p:nvPr/>
        </p:nvSpPr>
        <p:spPr bwMode="auto">
          <a:xfrm>
            <a:off x="6011863" y="4868863"/>
            <a:ext cx="423862"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20000"/>
              </a:lnSpc>
            </a:pPr>
            <a:r>
              <a:rPr lang="zh-CN" altLang="zh-CN" sz="2800">
                <a:solidFill>
                  <a:srgbClr val="FF0000"/>
                </a:solidFill>
                <a:ea typeface="黑体" pitchFamily="49" charset="-122"/>
              </a:rPr>
              <a:t>B</a:t>
            </a:r>
          </a:p>
        </p:txBody>
      </p:sp>
      <p:sp>
        <p:nvSpPr>
          <p:cNvPr id="8" name="圆角矩形 7"/>
          <p:cNvSpPr/>
          <p:nvPr/>
        </p:nvSpPr>
        <p:spPr bwMode="auto">
          <a:xfrm>
            <a:off x="7631113" y="177800"/>
            <a:ext cx="1262062" cy="442913"/>
          </a:xfrm>
          <a:prstGeom prst="roundRect">
            <a:avLst/>
          </a:prstGeom>
          <a:noFill/>
          <a:ln w="19050">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zh-CN" altLang="en-US" sz="2000" dirty="0">
                <a:solidFill>
                  <a:srgbClr val="FF0000"/>
                </a:solidFill>
                <a:latin typeface="黑体" panose="02010609060101010101" pitchFamily="49" charset="-122"/>
              </a:rPr>
              <a:t>随堂练习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blinds(horizontal)">
                                      <p:cBhvr>
                                        <p:cTn id="7" dur="500"/>
                                        <p:tgtEl>
                                          <p:spTgt spid="245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580"/>
                                        </p:tgtEl>
                                        <p:attrNameLst>
                                          <p:attrName>style.visibility</p:attrName>
                                        </p:attrNameLst>
                                      </p:cBhvr>
                                      <p:to>
                                        <p:strVal val="visible"/>
                                      </p:to>
                                    </p:set>
                                    <p:animEffect transition="in" filter="blinds(horizontal)">
                                      <p:cBhvr>
                                        <p:cTn id="12" dur="500"/>
                                        <p:tgtEl>
                                          <p:spTgt spid="245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581"/>
                                        </p:tgtEl>
                                        <p:attrNameLst>
                                          <p:attrName>style.visibility</p:attrName>
                                        </p:attrNameLst>
                                      </p:cBhvr>
                                      <p:to>
                                        <p:strVal val="visible"/>
                                      </p:to>
                                    </p:set>
                                    <p:animEffect transition="in" filter="blinds(horizontal)">
                                      <p:cBhvr>
                                        <p:cTn id="17" dur="5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580" grpId="0"/>
      <p:bldP spid="2458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87325" y="804863"/>
            <a:ext cx="8343900" cy="2676525"/>
          </a:xfrm>
          <a:prstGeom prst="rect">
            <a:avLst/>
          </a:prstGeom>
          <a:noFill/>
          <a:ln w="9525">
            <a:noFill/>
          </a:ln>
        </p:spPr>
        <p:txBody>
          <a:bodyPr>
            <a:spAutoFit/>
          </a:bodyPr>
          <a:lstStyle/>
          <a:p>
            <a:pPr indent="266700">
              <a:defRPr/>
            </a:pPr>
            <a:r>
              <a:rPr lang="en-US" altLang="zh-CN" sz="2800" dirty="0">
                <a:latin typeface="Times New Roman" panose="02020603050405020304" pitchFamily="18" charset="0"/>
                <a:cs typeface="Times New Roman" panose="02020603050405020304" pitchFamily="18" charset="0"/>
              </a:rPr>
              <a:t>4. </a:t>
            </a:r>
            <a:r>
              <a:rPr lang="zh-CN" altLang="en-US" sz="2800" dirty="0" smtClean="0">
                <a:latin typeface="宋体" panose="02010600030101010101" pitchFamily="2" charset="-122"/>
                <a:cs typeface="宋体" panose="02010600030101010101" pitchFamily="2" charset="-122"/>
              </a:rPr>
              <a:t>班级</a:t>
            </a:r>
            <a:r>
              <a:rPr lang="zh-CN" altLang="en-US" sz="2800" dirty="0">
                <a:latin typeface="宋体" panose="02010600030101010101" pitchFamily="2" charset="-122"/>
                <a:cs typeface="宋体" panose="02010600030101010101" pitchFamily="2" charset="-122"/>
              </a:rPr>
              <a:t>大扫除，小天发现许多现象与摩擦有关，其中减小摩擦的措施是</a:t>
            </a:r>
            <a:r>
              <a:rPr lang="en-US" altLang="zh-CN" sz="2800" dirty="0">
                <a:latin typeface="Times New Roman" panose="02020603050405020304" pitchFamily="18" charset="0"/>
                <a:cs typeface="Times New Roman" panose="02020603050405020304" pitchFamily="18" charset="0"/>
              </a:rPr>
              <a:t>(</a:t>
            </a:r>
            <a:r>
              <a:rPr lang="zh-CN" altLang="en-US" sz="2800" dirty="0">
                <a:latin typeface="宋体" panose="02010600030101010101" pitchFamily="2" charset="-122"/>
                <a:cs typeface="宋体" panose="02010600030101010101" pitchFamily="2" charset="-122"/>
              </a:rPr>
              <a:t>　　</a:t>
            </a:r>
            <a:r>
              <a:rPr lang="en-US" altLang="zh-CN" sz="2800" dirty="0">
                <a:latin typeface="Times New Roman" panose="02020603050405020304" pitchFamily="18" charset="0"/>
                <a:cs typeface="Times New Roman" panose="02020603050405020304" pitchFamily="18" charset="0"/>
              </a:rPr>
              <a:t>)</a:t>
            </a:r>
            <a:r>
              <a:rPr lang="zh-CN" altLang="en-US" sz="2800" dirty="0">
                <a:latin typeface="宋体" panose="02010600030101010101" pitchFamily="2" charset="-122"/>
                <a:cs typeface="宋体" panose="02010600030101010101" pitchFamily="2" charset="-122"/>
              </a:rPr>
              <a:t>．</a:t>
            </a:r>
            <a:endParaRPr lang="zh-CN" altLang="en-US" sz="2800" dirty="0">
              <a:latin typeface="Times New Roman" panose="02020603050405020304" pitchFamily="18" charset="0"/>
              <a:cs typeface="Times New Roman" panose="02020603050405020304" pitchFamily="18" charset="0"/>
            </a:endParaRPr>
          </a:p>
          <a:p>
            <a:pPr>
              <a:defRPr/>
            </a:pPr>
            <a:r>
              <a:rPr lang="en-US" altLang="zh-CN" sz="2800" dirty="0">
                <a:latin typeface="Times New Roman" panose="02020603050405020304" pitchFamily="18" charset="0"/>
                <a:cs typeface="Times New Roman" panose="02020603050405020304" pitchFamily="18" charset="0"/>
              </a:rPr>
              <a:t>A. </a:t>
            </a:r>
            <a:r>
              <a:rPr lang="zh-CN" altLang="en-US" sz="2800" dirty="0">
                <a:latin typeface="宋体" panose="02010600030101010101" pitchFamily="2" charset="-122"/>
                <a:cs typeface="宋体" panose="02010600030101010101" pitchFamily="2" charset="-122"/>
              </a:rPr>
              <a:t>擦玻璃时把抹布压紧在玻璃上去擦</a:t>
            </a:r>
            <a:endParaRPr lang="zh-CN" altLang="en-US" sz="2800" dirty="0">
              <a:latin typeface="Times New Roman" panose="02020603050405020304" pitchFamily="18" charset="0"/>
              <a:cs typeface="Times New Roman" panose="02020603050405020304" pitchFamily="18" charset="0"/>
            </a:endParaRPr>
          </a:p>
          <a:p>
            <a:pPr>
              <a:defRPr/>
            </a:pPr>
            <a:r>
              <a:rPr lang="en-US" altLang="zh-CN" sz="2800" dirty="0">
                <a:latin typeface="Times New Roman" panose="02020603050405020304" pitchFamily="18" charset="0"/>
                <a:cs typeface="Times New Roman" panose="02020603050405020304" pitchFamily="18" charset="0"/>
              </a:rPr>
              <a:t>B. </a:t>
            </a:r>
            <a:r>
              <a:rPr lang="zh-CN" altLang="en-US" sz="2800" dirty="0">
                <a:latin typeface="宋体" panose="02010600030101010101" pitchFamily="2" charset="-122"/>
                <a:cs typeface="宋体" panose="02010600030101010101" pitchFamily="2" charset="-122"/>
              </a:rPr>
              <a:t>书柜下装有滚轮便于移动位置</a:t>
            </a:r>
            <a:endParaRPr lang="zh-CN" altLang="en-US" sz="2800" dirty="0">
              <a:latin typeface="Times New Roman" panose="02020603050405020304" pitchFamily="18" charset="0"/>
              <a:cs typeface="Times New Roman" panose="02020603050405020304" pitchFamily="18" charset="0"/>
            </a:endParaRPr>
          </a:p>
          <a:p>
            <a:pPr>
              <a:defRPr/>
            </a:pPr>
            <a:r>
              <a:rPr lang="en-US" altLang="zh-CN" sz="2800" dirty="0">
                <a:latin typeface="Times New Roman" panose="02020603050405020304" pitchFamily="18" charset="0"/>
                <a:cs typeface="Times New Roman" panose="02020603050405020304" pitchFamily="18" charset="0"/>
              </a:rPr>
              <a:t>C. </a:t>
            </a:r>
            <a:r>
              <a:rPr lang="zh-CN" altLang="en-US" sz="2800" dirty="0">
                <a:latin typeface="宋体" panose="02010600030101010101" pitchFamily="2" charset="-122"/>
                <a:cs typeface="宋体" panose="02010600030101010101" pitchFamily="2" charset="-122"/>
              </a:rPr>
              <a:t>黑板擦的刷面选用更粗糙的材料制成</a:t>
            </a:r>
            <a:endParaRPr lang="zh-CN" altLang="en-US" sz="2800" dirty="0">
              <a:latin typeface="Times New Roman" panose="02020603050405020304" pitchFamily="18" charset="0"/>
              <a:cs typeface="Times New Roman" panose="02020603050405020304" pitchFamily="18" charset="0"/>
            </a:endParaRPr>
          </a:p>
          <a:p>
            <a:pPr>
              <a:defRPr/>
            </a:pPr>
            <a:r>
              <a:rPr lang="en-US" altLang="zh-CN" sz="2800" dirty="0">
                <a:latin typeface="Times New Roman" panose="02020603050405020304" pitchFamily="18" charset="0"/>
                <a:cs typeface="Times New Roman" panose="02020603050405020304" pitchFamily="18" charset="0"/>
              </a:rPr>
              <a:t>D. </a:t>
            </a:r>
            <a:r>
              <a:rPr lang="zh-CN" altLang="en-US" sz="2800" dirty="0">
                <a:latin typeface="宋体" panose="02010600030101010101" pitchFamily="2" charset="-122"/>
                <a:cs typeface="宋体" panose="02010600030101010101" pitchFamily="2" charset="-122"/>
              </a:rPr>
              <a:t>水桶的手柄上刻有凹凸不平的花纹</a:t>
            </a:r>
            <a:endParaRPr lang="zh-CN" altLang="en-US" sz="2800" dirty="0"/>
          </a:p>
        </p:txBody>
      </p:sp>
      <p:sp>
        <p:nvSpPr>
          <p:cNvPr id="44034" name="文本框 101"/>
          <p:cNvSpPr txBox="1">
            <a:spLocks noChangeArrowheads="1"/>
          </p:cNvSpPr>
          <p:nvPr/>
        </p:nvSpPr>
        <p:spPr bwMode="auto">
          <a:xfrm>
            <a:off x="187325" y="3481388"/>
            <a:ext cx="8769350"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dirty="0">
                <a:latin typeface="宋体" pitchFamily="2" charset="-122"/>
              </a:rPr>
              <a:t>5</a:t>
            </a:r>
            <a:r>
              <a:rPr lang="zh-CN" altLang="en-US" sz="2800" dirty="0" smtClean="0">
                <a:latin typeface="宋体" pitchFamily="2" charset="-122"/>
              </a:rPr>
              <a:t>．日常生活</a:t>
            </a:r>
            <a:r>
              <a:rPr lang="zh-CN" altLang="en-US" sz="2800" dirty="0">
                <a:latin typeface="宋体" pitchFamily="2" charset="-122"/>
              </a:rPr>
              <a:t>中经常需要增大或减小摩擦，下列实例中，为了增大摩擦的是（</a:t>
            </a:r>
            <a:r>
              <a:rPr lang="zh-CN" altLang="en-US" sz="2800" dirty="0">
                <a:latin typeface="Calibri" pitchFamily="34" charset="0"/>
              </a:rPr>
              <a:t>     </a:t>
            </a:r>
            <a:r>
              <a:rPr lang="zh-CN" altLang="en-US" sz="2800" dirty="0">
                <a:latin typeface="宋体" pitchFamily="2" charset="-122"/>
              </a:rPr>
              <a:t>）</a:t>
            </a:r>
          </a:p>
          <a:p>
            <a:r>
              <a:rPr lang="en-US" altLang="zh-CN" sz="2800" dirty="0">
                <a:latin typeface="宋体" pitchFamily="2" charset="-122"/>
              </a:rPr>
              <a:t>A</a:t>
            </a:r>
            <a:r>
              <a:rPr lang="zh-CN" altLang="zh-CN" sz="2800" dirty="0">
                <a:latin typeface="宋体" pitchFamily="2" charset="-122"/>
              </a:rPr>
              <a:t>、</a:t>
            </a:r>
            <a:r>
              <a:rPr lang="zh-CN" altLang="en-US" sz="2800" dirty="0"/>
              <a:t> 气垫船底和水面间的空气垫</a:t>
            </a:r>
            <a:r>
              <a:rPr lang="zh-CN" altLang="en-US" sz="2800" dirty="0">
                <a:latin typeface="Times New Roman" pitchFamily="18" charset="0"/>
              </a:rPr>
              <a:t>  </a:t>
            </a:r>
          </a:p>
          <a:p>
            <a:r>
              <a:rPr lang="zh-CN" altLang="en-US" sz="2800" dirty="0">
                <a:latin typeface="Times New Roman" pitchFamily="18" charset="0"/>
              </a:rPr>
              <a:t> </a:t>
            </a:r>
            <a:r>
              <a:rPr lang="en-US" altLang="zh-CN" sz="2800" dirty="0">
                <a:latin typeface="Times New Roman" pitchFamily="18" charset="0"/>
              </a:rPr>
              <a:t>B</a:t>
            </a:r>
            <a:r>
              <a:rPr lang="zh-CN" altLang="en-US" sz="2800" dirty="0">
                <a:latin typeface="宋体" pitchFamily="2" charset="-122"/>
              </a:rPr>
              <a:t>．汽车轮胎表面凹凸不平的花纹</a:t>
            </a:r>
            <a:endParaRPr lang="zh-CN" altLang="en-US" sz="2800" dirty="0">
              <a:latin typeface="Calibri" pitchFamily="34" charset="0"/>
            </a:endParaRPr>
          </a:p>
          <a:p>
            <a:r>
              <a:rPr lang="en-US" altLang="zh-CN" sz="3200" dirty="0">
                <a:latin typeface="Calibri" pitchFamily="34" charset="0"/>
              </a:rPr>
              <a:t>C</a:t>
            </a:r>
            <a:r>
              <a:rPr lang="zh-CN" altLang="en-US" sz="2800" dirty="0">
                <a:latin typeface="宋体" pitchFamily="2" charset="-122"/>
              </a:rPr>
              <a:t>．缝衣针的表面做得很光滑</a:t>
            </a:r>
            <a:r>
              <a:rPr lang="zh-CN" altLang="en-US" sz="2800" dirty="0">
                <a:latin typeface="Calibri" pitchFamily="34" charset="0"/>
              </a:rPr>
              <a:t>       </a:t>
            </a:r>
          </a:p>
          <a:p>
            <a:r>
              <a:rPr lang="zh-CN" altLang="en-US" sz="2800" dirty="0">
                <a:latin typeface="Calibri" pitchFamily="34" charset="0"/>
              </a:rPr>
              <a:t>  </a:t>
            </a:r>
            <a:r>
              <a:rPr lang="en-US" altLang="zh-CN" sz="2800" dirty="0">
                <a:latin typeface="Calibri" pitchFamily="34" charset="0"/>
              </a:rPr>
              <a:t>D</a:t>
            </a:r>
            <a:r>
              <a:rPr lang="zh-CN" altLang="en-US" sz="2800" dirty="0">
                <a:latin typeface="宋体" pitchFamily="2" charset="-122"/>
              </a:rPr>
              <a:t>．为了移动重物，在它下面垫上圆柱形钢管</a:t>
            </a:r>
            <a:endParaRPr lang="zh-CN" altLang="en-US" sz="2800" dirty="0"/>
          </a:p>
        </p:txBody>
      </p:sp>
      <p:sp>
        <p:nvSpPr>
          <p:cNvPr id="2" name="文本框 1"/>
          <p:cNvSpPr txBox="1">
            <a:spLocks noChangeArrowheads="1"/>
          </p:cNvSpPr>
          <p:nvPr/>
        </p:nvSpPr>
        <p:spPr bwMode="auto">
          <a:xfrm>
            <a:off x="3724449" y="1196752"/>
            <a:ext cx="6238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a:solidFill>
                  <a:srgbClr val="C00000"/>
                </a:solidFill>
              </a:rPr>
              <a:t>B</a:t>
            </a:r>
          </a:p>
        </p:txBody>
      </p:sp>
      <p:sp>
        <p:nvSpPr>
          <p:cNvPr id="4" name="文本框 3"/>
          <p:cNvSpPr txBox="1">
            <a:spLocks noChangeArrowheads="1"/>
          </p:cNvSpPr>
          <p:nvPr/>
        </p:nvSpPr>
        <p:spPr bwMode="auto">
          <a:xfrm>
            <a:off x="3491880" y="3911600"/>
            <a:ext cx="4651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dirty="0">
                <a:solidFill>
                  <a:srgbClr val="C00000"/>
                </a:solidFill>
              </a:rPr>
              <a:t>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rrowheads="1"/>
          </p:cNvSpPr>
          <p:nvPr/>
        </p:nvSpPr>
        <p:spPr bwMode="auto">
          <a:xfrm>
            <a:off x="495300" y="2000250"/>
            <a:ext cx="7675563" cy="40322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3200" dirty="0">
                <a:latin typeface="Times New Roman" panose="02020603050405020304" pitchFamily="18" charset="0"/>
                <a:ea typeface="+mn-ea"/>
                <a:cs typeface="Times New Roman" panose="02020603050405020304" pitchFamily="18" charset="0"/>
              </a:rPr>
              <a:t>（</a:t>
            </a:r>
            <a:r>
              <a:rPr lang="en-US" altLang="zh-CN" sz="3200" dirty="0">
                <a:latin typeface="Times New Roman" panose="02020603050405020304" pitchFamily="18" charset="0"/>
                <a:ea typeface="+mn-ea"/>
                <a:cs typeface="Times New Roman" panose="02020603050405020304" pitchFamily="18" charset="0"/>
              </a:rPr>
              <a:t>1</a:t>
            </a:r>
            <a:r>
              <a:rPr lang="zh-CN" altLang="en-US" sz="3200" dirty="0">
                <a:latin typeface="Times New Roman" panose="02020603050405020304" pitchFamily="18" charset="0"/>
                <a:ea typeface="+mn-ea"/>
                <a:cs typeface="Times New Roman" panose="02020603050405020304" pitchFamily="18" charset="0"/>
              </a:rPr>
              <a:t>）知道摩擦力的概念及分类</a:t>
            </a:r>
          </a:p>
          <a:p>
            <a:pPr eaLnBrk="1" hangingPunct="1">
              <a:defRPr/>
            </a:pPr>
            <a:endParaRPr lang="zh-CN" altLang="en-US" sz="3200" dirty="0">
              <a:latin typeface="Times New Roman" panose="02020603050405020304" pitchFamily="18" charset="0"/>
              <a:ea typeface="+mn-ea"/>
              <a:cs typeface="Times New Roman" panose="02020603050405020304" pitchFamily="18" charset="0"/>
            </a:endParaRPr>
          </a:p>
          <a:p>
            <a:pPr eaLnBrk="1" hangingPunct="1">
              <a:defRPr/>
            </a:pPr>
            <a:r>
              <a:rPr lang="zh-CN" altLang="en-US" sz="3200" dirty="0">
                <a:latin typeface="Times New Roman" panose="02020603050405020304" pitchFamily="18" charset="0"/>
                <a:ea typeface="+mn-ea"/>
                <a:cs typeface="Times New Roman" panose="02020603050405020304" pitchFamily="18" charset="0"/>
              </a:rPr>
              <a:t>（</a:t>
            </a:r>
            <a:r>
              <a:rPr lang="en-US" altLang="zh-CN" sz="3200" dirty="0">
                <a:latin typeface="Times New Roman" panose="02020603050405020304" pitchFamily="18" charset="0"/>
                <a:ea typeface="+mn-ea"/>
                <a:cs typeface="Times New Roman" panose="02020603050405020304" pitchFamily="18" charset="0"/>
              </a:rPr>
              <a:t>2</a:t>
            </a:r>
            <a:r>
              <a:rPr lang="zh-CN" altLang="en-US" sz="3200" dirty="0">
                <a:latin typeface="Times New Roman" panose="02020603050405020304" pitchFamily="18" charset="0"/>
                <a:ea typeface="+mn-ea"/>
                <a:cs typeface="Times New Roman" panose="02020603050405020304" pitchFamily="18" charset="0"/>
              </a:rPr>
              <a:t>）知道滑动摩擦现象及</a:t>
            </a:r>
            <a:r>
              <a:rPr lang="zh-CN" altLang="en-US" sz="3200" dirty="0">
                <a:solidFill>
                  <a:srgbClr val="C00000"/>
                </a:solidFill>
                <a:latin typeface="Times New Roman" panose="02020603050405020304" pitchFamily="18" charset="0"/>
                <a:ea typeface="+mn-ea"/>
                <a:cs typeface="Times New Roman" panose="02020603050405020304" pitchFamily="18" charset="0"/>
              </a:rPr>
              <a:t>产生原因</a:t>
            </a:r>
            <a:r>
              <a:rPr lang="zh-CN" altLang="en-US" sz="3200" dirty="0">
                <a:latin typeface="Times New Roman" panose="02020603050405020304" pitchFamily="18" charset="0"/>
                <a:ea typeface="+mn-ea"/>
                <a:cs typeface="Times New Roman" panose="02020603050405020304" pitchFamily="18" charset="0"/>
              </a:rPr>
              <a:t>；</a:t>
            </a:r>
            <a:endParaRPr lang="en-US" altLang="zh-CN" sz="3200" dirty="0">
              <a:latin typeface="Times New Roman" panose="02020603050405020304" pitchFamily="18" charset="0"/>
              <a:ea typeface="+mn-ea"/>
              <a:cs typeface="Times New Roman" panose="02020603050405020304" pitchFamily="18" charset="0"/>
            </a:endParaRPr>
          </a:p>
          <a:p>
            <a:pPr eaLnBrk="1" hangingPunct="1">
              <a:defRPr/>
            </a:pPr>
            <a:endParaRPr lang="en-US" altLang="zh-CN" sz="3200" dirty="0">
              <a:latin typeface="Times New Roman" panose="02020603050405020304" pitchFamily="18" charset="0"/>
              <a:ea typeface="+mn-ea"/>
              <a:cs typeface="Times New Roman" panose="02020603050405020304" pitchFamily="18" charset="0"/>
            </a:endParaRPr>
          </a:p>
          <a:p>
            <a:pPr eaLnBrk="1" hangingPunct="1">
              <a:defRPr/>
            </a:pPr>
            <a:r>
              <a:rPr lang="zh-CN" altLang="en-US" sz="3200" dirty="0">
                <a:latin typeface="Times New Roman" panose="02020603050405020304" pitchFamily="18" charset="0"/>
                <a:ea typeface="+mn-ea"/>
                <a:cs typeface="Times New Roman" panose="02020603050405020304" pitchFamily="18" charset="0"/>
              </a:rPr>
              <a:t>（</a:t>
            </a:r>
            <a:r>
              <a:rPr lang="en-US" altLang="zh-CN" sz="3200" dirty="0">
                <a:latin typeface="Times New Roman" panose="02020603050405020304" pitchFamily="18" charset="0"/>
                <a:ea typeface="+mn-ea"/>
                <a:cs typeface="Times New Roman" panose="02020603050405020304" pitchFamily="18" charset="0"/>
              </a:rPr>
              <a:t>3</a:t>
            </a:r>
            <a:r>
              <a:rPr lang="zh-CN" altLang="en-US" sz="3200" dirty="0">
                <a:latin typeface="Times New Roman" panose="02020603050405020304" pitchFamily="18" charset="0"/>
                <a:ea typeface="+mn-ea"/>
                <a:cs typeface="Times New Roman" panose="02020603050405020304" pitchFamily="18" charset="0"/>
              </a:rPr>
              <a:t>）知道影响滑动摩擦力大小的</a:t>
            </a:r>
            <a:r>
              <a:rPr lang="zh-CN" altLang="en-US" sz="3200" dirty="0">
                <a:solidFill>
                  <a:srgbClr val="C00000"/>
                </a:solidFill>
                <a:latin typeface="Times New Roman" panose="02020603050405020304" pitchFamily="18" charset="0"/>
                <a:ea typeface="+mn-ea"/>
                <a:cs typeface="Times New Roman" panose="02020603050405020304" pitchFamily="18" charset="0"/>
              </a:rPr>
              <a:t>因素</a:t>
            </a:r>
            <a:r>
              <a:rPr lang="zh-CN" altLang="en-US" sz="3200" dirty="0">
                <a:latin typeface="Times New Roman" panose="02020603050405020304" pitchFamily="18" charset="0"/>
                <a:ea typeface="+mn-ea"/>
                <a:cs typeface="Times New Roman" panose="02020603050405020304" pitchFamily="18" charset="0"/>
              </a:rPr>
              <a:t>；</a:t>
            </a:r>
            <a:endParaRPr lang="en-US" altLang="zh-CN" sz="3200" dirty="0">
              <a:latin typeface="Times New Roman" panose="02020603050405020304" pitchFamily="18" charset="0"/>
              <a:ea typeface="+mn-ea"/>
              <a:cs typeface="Times New Roman" panose="02020603050405020304" pitchFamily="18" charset="0"/>
            </a:endParaRPr>
          </a:p>
          <a:p>
            <a:pPr eaLnBrk="1" hangingPunct="1">
              <a:defRPr/>
            </a:pPr>
            <a:endParaRPr lang="en-US" altLang="zh-CN" sz="3200" dirty="0">
              <a:latin typeface="Times New Roman" panose="02020603050405020304" pitchFamily="18" charset="0"/>
              <a:ea typeface="+mn-ea"/>
              <a:cs typeface="Times New Roman" panose="02020603050405020304" pitchFamily="18" charset="0"/>
            </a:endParaRPr>
          </a:p>
          <a:p>
            <a:pPr eaLnBrk="1" hangingPunct="1">
              <a:defRPr/>
            </a:pPr>
            <a:r>
              <a:rPr lang="zh-CN" altLang="en-US" sz="3200" dirty="0">
                <a:latin typeface="Times New Roman" panose="02020603050405020304" pitchFamily="18" charset="0"/>
                <a:ea typeface="+mn-ea"/>
                <a:cs typeface="Times New Roman" panose="02020603050405020304" pitchFamily="18" charset="0"/>
              </a:rPr>
              <a:t>（</a:t>
            </a:r>
            <a:r>
              <a:rPr lang="en-US" altLang="zh-CN" sz="3200" dirty="0">
                <a:latin typeface="Times New Roman" panose="02020603050405020304" pitchFamily="18" charset="0"/>
                <a:ea typeface="+mn-ea"/>
                <a:cs typeface="Times New Roman" panose="02020603050405020304" pitchFamily="18" charset="0"/>
              </a:rPr>
              <a:t>4</a:t>
            </a:r>
            <a:r>
              <a:rPr lang="zh-CN" altLang="en-US" sz="3200" dirty="0">
                <a:latin typeface="Times New Roman" panose="02020603050405020304" pitchFamily="18" charset="0"/>
                <a:ea typeface="+mn-ea"/>
                <a:cs typeface="Times New Roman" panose="02020603050405020304" pitchFamily="18" charset="0"/>
              </a:rPr>
              <a:t>）</a:t>
            </a:r>
            <a:r>
              <a:rPr lang="zh-CN" altLang="en-US" sz="3200" dirty="0">
                <a:solidFill>
                  <a:srgbClr val="000000"/>
                </a:solidFill>
                <a:latin typeface="Times New Roman" panose="02020603050405020304" pitchFamily="18" charset="0"/>
                <a:ea typeface="+mn-ea"/>
                <a:cs typeface="Times New Roman" panose="02020603050405020304" pitchFamily="18" charset="0"/>
              </a:rPr>
              <a:t>会</a:t>
            </a:r>
            <a:r>
              <a:rPr lang="zh-CN" altLang="en-US" sz="3200" dirty="0">
                <a:latin typeface="Times New Roman" panose="02020603050405020304" pitchFamily="18" charset="0"/>
                <a:ea typeface="+mn-ea"/>
                <a:cs typeface="Times New Roman" panose="02020603050405020304" pitchFamily="18" charset="0"/>
              </a:rPr>
              <a:t>举例说明</a:t>
            </a:r>
            <a:r>
              <a:rPr lang="zh-CN" altLang="en-US" sz="3200" dirty="0">
                <a:solidFill>
                  <a:srgbClr val="C00000"/>
                </a:solidFill>
                <a:latin typeface="Times New Roman" panose="02020603050405020304" pitchFamily="18" charset="0"/>
                <a:ea typeface="+mn-ea"/>
                <a:cs typeface="Times New Roman" panose="02020603050405020304" pitchFamily="18" charset="0"/>
              </a:rPr>
              <a:t>增大</a:t>
            </a:r>
            <a:r>
              <a:rPr lang="zh-CN" altLang="en-US" sz="3200" dirty="0">
                <a:latin typeface="Times New Roman" panose="02020603050405020304" pitchFamily="18" charset="0"/>
                <a:ea typeface="+mn-ea"/>
                <a:cs typeface="Times New Roman" panose="02020603050405020304" pitchFamily="18" charset="0"/>
              </a:rPr>
              <a:t>有益摩擦和</a:t>
            </a:r>
            <a:r>
              <a:rPr lang="zh-CN" altLang="en-US" sz="3200" dirty="0">
                <a:solidFill>
                  <a:srgbClr val="C00000"/>
                </a:solidFill>
                <a:latin typeface="Times New Roman" panose="02020603050405020304" pitchFamily="18" charset="0"/>
                <a:ea typeface="+mn-ea"/>
                <a:cs typeface="Times New Roman" panose="02020603050405020304" pitchFamily="18" charset="0"/>
              </a:rPr>
              <a:t>减小</a:t>
            </a:r>
            <a:r>
              <a:rPr lang="zh-CN" altLang="en-US" sz="3200" dirty="0">
                <a:latin typeface="Times New Roman" panose="02020603050405020304" pitchFamily="18" charset="0"/>
                <a:ea typeface="+mn-ea"/>
                <a:cs typeface="Times New Roman" panose="02020603050405020304" pitchFamily="18" charset="0"/>
              </a:rPr>
              <a:t>有害摩擦的方法</a:t>
            </a:r>
            <a:r>
              <a:rPr lang="zh-CN" altLang="en-US" sz="2500" dirty="0">
                <a:latin typeface="Times New Roman" panose="02020603050405020304" pitchFamily="18" charset="0"/>
                <a:ea typeface="+mn-ea"/>
                <a:cs typeface="Times New Roman" panose="02020603050405020304" pitchFamily="18" charset="0"/>
              </a:rPr>
              <a:t>；</a:t>
            </a:r>
            <a:endParaRPr lang="en-US" altLang="zh-CN" sz="2500" dirty="0">
              <a:latin typeface="Times New Roman" panose="02020603050405020304" pitchFamily="18" charset="0"/>
              <a:ea typeface="+mn-ea"/>
              <a:cs typeface="Times New Roman" panose="02020603050405020304" pitchFamily="18" charset="0"/>
            </a:endParaRPr>
          </a:p>
        </p:txBody>
      </p:sp>
      <p:sp>
        <p:nvSpPr>
          <p:cNvPr id="7" name="TextBox 6"/>
          <p:cNvSpPr txBox="1">
            <a:spLocks noChangeArrowheads="1"/>
          </p:cNvSpPr>
          <p:nvPr/>
        </p:nvSpPr>
        <p:spPr bwMode="auto">
          <a:xfrm>
            <a:off x="2786063" y="1071563"/>
            <a:ext cx="2417762" cy="768350"/>
          </a:xfrm>
          <a:prstGeom prst="rect">
            <a:avLst/>
          </a:prstGeom>
          <a:noFill/>
          <a:ln>
            <a:noFill/>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4400" dirty="0">
                <a:solidFill>
                  <a:srgbClr val="C00000"/>
                </a:solidFill>
                <a:latin typeface="+mn-ea"/>
                <a:ea typeface="+mn-ea"/>
              </a:rPr>
              <a:t>学习目标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AutoShape 24"/>
          <p:cNvSpPr>
            <a:spLocks noChangeArrowheads="1"/>
          </p:cNvSpPr>
          <p:nvPr/>
        </p:nvSpPr>
        <p:spPr bwMode="auto">
          <a:xfrm>
            <a:off x="1674813" y="4238625"/>
            <a:ext cx="5819775" cy="1135063"/>
          </a:xfrm>
          <a:prstGeom prst="cube">
            <a:avLst>
              <a:gd name="adj" fmla="val 25000"/>
            </a:avLst>
          </a:prstGeom>
          <a:solidFill>
            <a:srgbClr val="F9AF65"/>
          </a:solidFill>
          <a:ln w="28575">
            <a:solidFill>
              <a:schemeClr val="tx1"/>
            </a:solidFill>
            <a:miter lim="800000"/>
            <a:headEnd/>
            <a:tailEnd/>
          </a:ln>
        </p:spPr>
        <p:txBody>
          <a:bodyPr wrap="none" anchor="ctr"/>
          <a:lstStyle/>
          <a:p>
            <a:pPr>
              <a:buFont typeface="Arial" pitchFamily="34" charset="0"/>
              <a:buNone/>
            </a:pPr>
            <a:endParaRPr lang="zh-CN" altLang="en-US" sz="100">
              <a:latin typeface="Calibri" pitchFamily="34" charset="0"/>
            </a:endParaRPr>
          </a:p>
        </p:txBody>
      </p:sp>
      <p:sp>
        <p:nvSpPr>
          <p:cNvPr id="19459" name="Text Box 4"/>
          <p:cNvSpPr txBox="1">
            <a:spLocks noChangeArrowheads="1"/>
          </p:cNvSpPr>
          <p:nvPr/>
        </p:nvSpPr>
        <p:spPr bwMode="auto">
          <a:xfrm>
            <a:off x="2376488" y="1589088"/>
            <a:ext cx="5592762"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buFont typeface="Arial" pitchFamily="34" charset="0"/>
              <a:buNone/>
            </a:pPr>
            <a:r>
              <a:rPr lang="zh-CN" altLang="en-US" sz="2400" b="1">
                <a:solidFill>
                  <a:srgbClr val="0000FF"/>
                </a:solidFill>
                <a:latin typeface="宋体" pitchFamily="2" charset="-122"/>
              </a:rPr>
              <a:t>要认识一个力</a:t>
            </a:r>
            <a:r>
              <a:rPr lang="en-US" altLang="zh-CN" sz="2400" b="1">
                <a:solidFill>
                  <a:srgbClr val="0000FF"/>
                </a:solidFill>
                <a:latin typeface="宋体" pitchFamily="2" charset="-122"/>
              </a:rPr>
              <a:t>,</a:t>
            </a:r>
            <a:r>
              <a:rPr lang="zh-CN" altLang="en-US" sz="2400" b="1">
                <a:solidFill>
                  <a:srgbClr val="0000FF"/>
                </a:solidFill>
                <a:latin typeface="宋体" pitchFamily="2" charset="-122"/>
              </a:rPr>
              <a:t>可以从哪几个方面入手</a:t>
            </a:r>
            <a:r>
              <a:rPr lang="en-US" altLang="zh-CN" sz="2400" b="1">
                <a:solidFill>
                  <a:srgbClr val="0000FF"/>
                </a:solidFill>
                <a:latin typeface="宋体" pitchFamily="2" charset="-122"/>
              </a:rPr>
              <a:t>?</a:t>
            </a:r>
            <a:endParaRPr lang="zh-CN" altLang="zh-CN" sz="2400" b="1">
              <a:solidFill>
                <a:srgbClr val="0000FF"/>
              </a:solidFill>
              <a:latin typeface="宋体" pitchFamily="2" charset="-122"/>
            </a:endParaRPr>
          </a:p>
        </p:txBody>
      </p:sp>
      <p:sp>
        <p:nvSpPr>
          <p:cNvPr id="244741" name="Text Box 5"/>
          <p:cNvSpPr txBox="1">
            <a:spLocks noChangeArrowheads="1"/>
          </p:cNvSpPr>
          <p:nvPr/>
        </p:nvSpPr>
        <p:spPr bwMode="auto">
          <a:xfrm>
            <a:off x="2249488" y="2967038"/>
            <a:ext cx="1187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itchFamily="34" charset="0"/>
              <a:buNone/>
            </a:pPr>
            <a:r>
              <a:rPr lang="zh-CN" altLang="en-US" b="1">
                <a:solidFill>
                  <a:srgbClr val="FF0000"/>
                </a:solidFill>
                <a:latin typeface="Times New Roman" pitchFamily="18" charset="0"/>
              </a:rPr>
              <a:t>大小</a:t>
            </a:r>
          </a:p>
        </p:txBody>
      </p:sp>
      <p:sp>
        <p:nvSpPr>
          <p:cNvPr id="244742" name="Text Box 6"/>
          <p:cNvSpPr txBox="1">
            <a:spLocks noChangeArrowheads="1"/>
          </p:cNvSpPr>
          <p:nvPr/>
        </p:nvSpPr>
        <p:spPr bwMode="auto">
          <a:xfrm>
            <a:off x="3816350" y="2967038"/>
            <a:ext cx="971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itchFamily="34" charset="0"/>
              <a:buNone/>
            </a:pPr>
            <a:r>
              <a:rPr lang="zh-CN" altLang="en-US" b="1">
                <a:solidFill>
                  <a:srgbClr val="FF0000"/>
                </a:solidFill>
                <a:latin typeface="Times New Roman" pitchFamily="18" charset="0"/>
              </a:rPr>
              <a:t>方向</a:t>
            </a:r>
          </a:p>
        </p:txBody>
      </p:sp>
      <p:sp>
        <p:nvSpPr>
          <p:cNvPr id="244743" name="Text Box 7"/>
          <p:cNvSpPr txBox="1">
            <a:spLocks noChangeArrowheads="1"/>
          </p:cNvSpPr>
          <p:nvPr/>
        </p:nvSpPr>
        <p:spPr bwMode="auto">
          <a:xfrm>
            <a:off x="5543550" y="2967038"/>
            <a:ext cx="1350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itchFamily="34" charset="0"/>
              <a:buNone/>
            </a:pPr>
            <a:r>
              <a:rPr lang="zh-CN" altLang="en-US" b="1">
                <a:solidFill>
                  <a:srgbClr val="FF0000"/>
                </a:solidFill>
                <a:latin typeface="Times New Roman" pitchFamily="18" charset="0"/>
              </a:rPr>
              <a:t>作用点</a:t>
            </a:r>
          </a:p>
        </p:txBody>
      </p:sp>
      <p:pic>
        <p:nvPicPr>
          <p:cNvPr id="244744" name="Picture 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8763" y="2936875"/>
            <a:ext cx="3384550"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745" name="Picture 9"/>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60963" y="3328988"/>
            <a:ext cx="11858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746" name="Picture 10"/>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76550" y="4149725"/>
            <a:ext cx="89376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747" name="Picture 1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79713" y="4318000"/>
            <a:ext cx="22860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748" name="Picture 1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19263" y="2771775"/>
            <a:ext cx="3436937"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文本框 38919"/>
          <p:cNvSpPr txBox="1">
            <a:spLocks noChangeArrowheads="1"/>
          </p:cNvSpPr>
          <p:nvPr/>
        </p:nvSpPr>
        <p:spPr bwMode="auto">
          <a:xfrm>
            <a:off x="268288" y="342900"/>
            <a:ext cx="19812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Font typeface="Arial" pitchFamily="34" charset="0"/>
              <a:buNone/>
            </a:pPr>
            <a:r>
              <a:rPr lang="zh-CN" altLang="en-US" sz="4000">
                <a:latin typeface="Times New Roman" pitchFamily="18" charset="0"/>
                <a:ea typeface="黑体" pitchFamily="49" charset="-122"/>
              </a:rPr>
              <a:t>小实验</a:t>
            </a:r>
          </a:p>
        </p:txBody>
      </p:sp>
      <p:sp>
        <p:nvSpPr>
          <p:cNvPr id="38919" name="文本框 38918"/>
          <p:cNvSpPr txBox="1">
            <a:spLocks noChangeArrowheads="1"/>
          </p:cNvSpPr>
          <p:nvPr/>
        </p:nvSpPr>
        <p:spPr bwMode="auto">
          <a:xfrm>
            <a:off x="365125" y="777875"/>
            <a:ext cx="99552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Font typeface="Arial" pitchFamily="34" charset="0"/>
              <a:buNone/>
            </a:pPr>
            <a:r>
              <a:rPr lang="zh-CN" altLang="en-US" sz="2800">
                <a:solidFill>
                  <a:srgbClr val="0000FF"/>
                </a:solidFill>
                <a:latin typeface="Times New Roman" pitchFamily="18" charset="0"/>
                <a:ea typeface="黑体" pitchFamily="49" charset="-122"/>
              </a:rPr>
              <a:t>把牙刷压在桌面上并用力向前拉</a:t>
            </a:r>
            <a:r>
              <a:rPr lang="zh-CN" altLang="en-US" sz="2800" b="1">
                <a:solidFill>
                  <a:srgbClr val="0000FF"/>
                </a:solidFill>
                <a:latin typeface="宋体" pitchFamily="2" charset="-122"/>
              </a:rPr>
              <a:t>观察牙刷毛的形状</a:t>
            </a:r>
            <a:endParaRPr lang="en-US" altLang="zh-CN" sz="2800">
              <a:solidFill>
                <a:srgbClr val="0000FF"/>
              </a:solidFill>
              <a:latin typeface="Times New Roman" pitchFamily="18" charset="0"/>
              <a:ea typeface="黑体"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8920"/>
                                        </p:tgtEl>
                                        <p:attrNameLst>
                                          <p:attrName>style.visibility</p:attrName>
                                        </p:attrNameLst>
                                      </p:cBhvr>
                                      <p:to>
                                        <p:strVal val="visible"/>
                                      </p:to>
                                    </p:set>
                                    <p:anim calcmode="discrete" valueType="clr">
                                      <p:cBhvr override="childStyle">
                                        <p:cTn id="7" dur="500"/>
                                        <p:tgtEl>
                                          <p:spTgt spid="38920"/>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38920"/>
                                        </p:tgtEl>
                                        <p:attrNameLst>
                                          <p:attrName>fillcolor</p:attrName>
                                        </p:attrNameLst>
                                      </p:cBhvr>
                                      <p:tavLst>
                                        <p:tav tm="0">
                                          <p:val>
                                            <p:clrVal>
                                              <a:schemeClr val="accent2"/>
                                            </p:clrVal>
                                          </p:val>
                                        </p:tav>
                                        <p:tav tm="50000">
                                          <p:val>
                                            <p:clrVal>
                                              <a:schemeClr val="hlink"/>
                                            </p:clrVal>
                                          </p:val>
                                        </p:tav>
                                      </p:tavLst>
                                    </p:anim>
                                    <p:set>
                                      <p:cBhvr>
                                        <p:cTn id="9" dur="500"/>
                                        <p:tgtEl>
                                          <p:spTgt spid="3892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8919"/>
                                        </p:tgtEl>
                                        <p:attrNameLst>
                                          <p:attrName>style.visibility</p:attrName>
                                        </p:attrNameLst>
                                      </p:cBhvr>
                                      <p:to>
                                        <p:strVal val="visible"/>
                                      </p:to>
                                    </p:set>
                                    <p:anim calcmode="discrete" valueType="clr">
                                      <p:cBhvr override="childStyle">
                                        <p:cTn id="14" dur="500"/>
                                        <p:tgtEl>
                                          <p:spTgt spid="38919"/>
                                        </p:tgtEl>
                                        <p:attrNameLst>
                                          <p:attrName>style.color</p:attrName>
                                        </p:attrNameLst>
                                      </p:cBhvr>
                                      <p:tavLst>
                                        <p:tav tm="0">
                                          <p:val>
                                            <p:clrVal>
                                              <a:schemeClr val="accent2"/>
                                            </p:clrVal>
                                          </p:val>
                                        </p:tav>
                                        <p:tav tm="50000">
                                          <p:val>
                                            <p:clrVal>
                                              <a:schemeClr val="hlink"/>
                                            </p:clrVal>
                                          </p:val>
                                        </p:tav>
                                      </p:tavLst>
                                    </p:anim>
                                    <p:anim calcmode="discrete" valueType="clr">
                                      <p:cBhvr>
                                        <p:cTn id="15" dur="500"/>
                                        <p:tgtEl>
                                          <p:spTgt spid="38919"/>
                                        </p:tgtEl>
                                        <p:attrNameLst>
                                          <p:attrName>fillcolor</p:attrName>
                                        </p:attrNameLst>
                                      </p:cBhvr>
                                      <p:tavLst>
                                        <p:tav tm="0">
                                          <p:val>
                                            <p:clrVal>
                                              <a:schemeClr val="accent2"/>
                                            </p:clrVal>
                                          </p:val>
                                        </p:tav>
                                        <p:tav tm="50000">
                                          <p:val>
                                            <p:clrVal>
                                              <a:schemeClr val="hlink"/>
                                            </p:clrVal>
                                          </p:val>
                                        </p:tav>
                                      </p:tavLst>
                                    </p:anim>
                                    <p:set>
                                      <p:cBhvr>
                                        <p:cTn id="16" dur="500"/>
                                        <p:tgtEl>
                                          <p:spTgt spid="38919"/>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9459"/>
                                        </p:tgtEl>
                                        <p:attrNameLst>
                                          <p:attrName>style.visibility</p:attrName>
                                        </p:attrNameLst>
                                      </p:cBhvr>
                                      <p:to>
                                        <p:strVal val="visible"/>
                                      </p:to>
                                    </p:set>
                                    <p:anim calcmode="lin" valueType="num">
                                      <p:cBhvr additive="base">
                                        <p:cTn id="21" dur="500" fill="hold"/>
                                        <p:tgtEl>
                                          <p:spTgt spid="19459"/>
                                        </p:tgtEl>
                                        <p:attrNameLst>
                                          <p:attrName>ppt_x</p:attrName>
                                        </p:attrNameLst>
                                      </p:cBhvr>
                                      <p:tavLst>
                                        <p:tav tm="0">
                                          <p:val>
                                            <p:strVal val="#ppt_x"/>
                                          </p:val>
                                        </p:tav>
                                        <p:tav tm="100000">
                                          <p:val>
                                            <p:strVal val="#ppt_x"/>
                                          </p:val>
                                        </p:tav>
                                      </p:tavLst>
                                    </p:anim>
                                    <p:anim calcmode="lin" valueType="num">
                                      <p:cBhvr additive="base">
                                        <p:cTn id="22" dur="500" fill="hold"/>
                                        <p:tgtEl>
                                          <p:spTgt spid="19459"/>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4" fill="hold" nodeType="clickEffect">
                                  <p:stCondLst>
                                    <p:cond delay="0"/>
                                  </p:stCondLst>
                                  <p:childTnLst>
                                    <p:set>
                                      <p:cBhvr>
                                        <p:cTn id="26" dur="1" fill="hold">
                                          <p:stCondLst>
                                            <p:cond delay="0"/>
                                          </p:stCondLst>
                                        </p:cTn>
                                        <p:tgtEl>
                                          <p:spTgt spid="244747"/>
                                        </p:tgtEl>
                                        <p:attrNameLst>
                                          <p:attrName>style.visibility</p:attrName>
                                        </p:attrNameLst>
                                      </p:cBhvr>
                                      <p:to>
                                        <p:strVal val="visible"/>
                                      </p:to>
                                    </p:set>
                                    <p:animEffect transition="in" filter="wheel(4)">
                                      <p:cBhvr>
                                        <p:cTn id="27" dur="500"/>
                                        <p:tgtEl>
                                          <p:spTgt spid="24474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9" presetClass="entr" presetSubtype="0" accel="100000" fill="hold" nodeType="clickEffect">
                                  <p:stCondLst>
                                    <p:cond delay="0"/>
                                  </p:stCondLst>
                                  <p:childTnLst>
                                    <p:set>
                                      <p:cBhvr>
                                        <p:cTn id="31" dur="1" fill="hold">
                                          <p:stCondLst>
                                            <p:cond delay="0"/>
                                          </p:stCondLst>
                                        </p:cTn>
                                        <p:tgtEl>
                                          <p:spTgt spid="244741">
                                            <p:txEl>
                                              <p:pRg st="0" end="0"/>
                                            </p:txEl>
                                          </p:spTgt>
                                        </p:tgtEl>
                                        <p:attrNameLst>
                                          <p:attrName>style.visibility</p:attrName>
                                        </p:attrNameLst>
                                      </p:cBhvr>
                                      <p:to>
                                        <p:strVal val="visible"/>
                                      </p:to>
                                    </p:set>
                                    <p:anim calcmode="lin" valueType="num">
                                      <p:cBhvr>
                                        <p:cTn id="32" dur="500" fill="hold"/>
                                        <p:tgtEl>
                                          <p:spTgt spid="24474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3" dur="500" fill="hold"/>
                                        <p:tgtEl>
                                          <p:spTgt spid="24474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4" dur="500" fill="hold"/>
                                        <p:tgtEl>
                                          <p:spTgt spid="24474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35" dur="500" fill="hold"/>
                                        <p:tgtEl>
                                          <p:spTgt spid="24474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39" presetClass="entr" presetSubtype="0" accel="100000" fill="hold" nodeType="clickEffect">
                                  <p:stCondLst>
                                    <p:cond delay="0"/>
                                  </p:stCondLst>
                                  <p:childTnLst>
                                    <p:set>
                                      <p:cBhvr>
                                        <p:cTn id="39" dur="1" fill="hold">
                                          <p:stCondLst>
                                            <p:cond delay="0"/>
                                          </p:stCondLst>
                                        </p:cTn>
                                        <p:tgtEl>
                                          <p:spTgt spid="244742">
                                            <p:txEl>
                                              <p:pRg st="0" end="0"/>
                                            </p:txEl>
                                          </p:spTgt>
                                        </p:tgtEl>
                                        <p:attrNameLst>
                                          <p:attrName>style.visibility</p:attrName>
                                        </p:attrNameLst>
                                      </p:cBhvr>
                                      <p:to>
                                        <p:strVal val="visible"/>
                                      </p:to>
                                    </p:set>
                                    <p:anim calcmode="lin" valueType="num">
                                      <p:cBhvr>
                                        <p:cTn id="40" dur="500" fill="hold"/>
                                        <p:tgtEl>
                                          <p:spTgt spid="244742">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1" dur="500" fill="hold"/>
                                        <p:tgtEl>
                                          <p:spTgt spid="244742">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2" dur="500" fill="hold"/>
                                        <p:tgtEl>
                                          <p:spTgt spid="244742">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43" dur="500" fill="hold"/>
                                        <p:tgtEl>
                                          <p:spTgt spid="24474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39" presetClass="entr" presetSubtype="0" accel="100000" fill="hold" nodeType="clickEffect">
                                  <p:stCondLst>
                                    <p:cond delay="0"/>
                                  </p:stCondLst>
                                  <p:childTnLst>
                                    <p:set>
                                      <p:cBhvr>
                                        <p:cTn id="47" dur="1" fill="hold">
                                          <p:stCondLst>
                                            <p:cond delay="0"/>
                                          </p:stCondLst>
                                        </p:cTn>
                                        <p:tgtEl>
                                          <p:spTgt spid="244743">
                                            <p:txEl>
                                              <p:pRg st="0" end="0"/>
                                            </p:txEl>
                                          </p:spTgt>
                                        </p:tgtEl>
                                        <p:attrNameLst>
                                          <p:attrName>style.visibility</p:attrName>
                                        </p:attrNameLst>
                                      </p:cBhvr>
                                      <p:to>
                                        <p:strVal val="visible"/>
                                      </p:to>
                                    </p:set>
                                    <p:anim calcmode="lin" valueType="num">
                                      <p:cBhvr>
                                        <p:cTn id="48" dur="500" fill="hold"/>
                                        <p:tgtEl>
                                          <p:spTgt spid="24474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9" dur="500" fill="hold"/>
                                        <p:tgtEl>
                                          <p:spTgt spid="24474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0" dur="500" fill="hold"/>
                                        <p:tgtEl>
                                          <p:spTgt spid="24474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51" dur="500" fill="hold"/>
                                        <p:tgtEl>
                                          <p:spTgt spid="244743">
                                            <p:txEl>
                                              <p:pRg st="0" end="0"/>
                                            </p:txEl>
                                          </p:spTgt>
                                        </p:tgtEl>
                                        <p:attrNameLst>
                                          <p:attrName>ppt_y</p:attrName>
                                        </p:attrNameLst>
                                      </p:cBhvr>
                                      <p:tavLst>
                                        <p:tav tm="0">
                                          <p:val>
                                            <p:strVal val="#ppt_y"/>
                                          </p:val>
                                        </p:tav>
                                        <p:tav tm="100000">
                                          <p:val>
                                            <p:strVal val="#ppt_y"/>
                                          </p:val>
                                        </p:tav>
                                      </p:tavLst>
                                    </p:anim>
                                  </p:childTnLst>
                                </p:cTn>
                              </p:par>
                              <p:par>
                                <p:cTn id="52" presetID="50" presetClass="entr" presetSubtype="0" decel="100000" fill="hold" nodeType="withEffect">
                                  <p:stCondLst>
                                    <p:cond delay="0"/>
                                  </p:stCondLst>
                                  <p:childTnLst>
                                    <p:set>
                                      <p:cBhvr>
                                        <p:cTn id="53" dur="1" fill="hold">
                                          <p:stCondLst>
                                            <p:cond delay="0"/>
                                          </p:stCondLst>
                                        </p:cTn>
                                        <p:tgtEl>
                                          <p:spTgt spid="244748"/>
                                        </p:tgtEl>
                                        <p:attrNameLst>
                                          <p:attrName>style.visibility</p:attrName>
                                        </p:attrNameLst>
                                      </p:cBhvr>
                                      <p:to>
                                        <p:strVal val="visible"/>
                                      </p:to>
                                    </p:set>
                                    <p:anim calcmode="lin" valueType="num">
                                      <p:cBhvr>
                                        <p:cTn id="54" dur="500" fill="hold"/>
                                        <p:tgtEl>
                                          <p:spTgt spid="244748"/>
                                        </p:tgtEl>
                                        <p:attrNameLst>
                                          <p:attrName>ppt_w</p:attrName>
                                        </p:attrNameLst>
                                      </p:cBhvr>
                                      <p:tavLst>
                                        <p:tav tm="0">
                                          <p:val>
                                            <p:strVal val="#ppt_w+.3"/>
                                          </p:val>
                                        </p:tav>
                                        <p:tav tm="100000">
                                          <p:val>
                                            <p:strVal val="#ppt_w"/>
                                          </p:val>
                                        </p:tav>
                                      </p:tavLst>
                                    </p:anim>
                                    <p:anim calcmode="lin" valueType="num">
                                      <p:cBhvr>
                                        <p:cTn id="55" dur="500" fill="hold"/>
                                        <p:tgtEl>
                                          <p:spTgt spid="244748"/>
                                        </p:tgtEl>
                                        <p:attrNameLst>
                                          <p:attrName>ppt_h</p:attrName>
                                        </p:attrNameLst>
                                      </p:cBhvr>
                                      <p:tavLst>
                                        <p:tav tm="0">
                                          <p:val>
                                            <p:strVal val="#ppt_h"/>
                                          </p:val>
                                        </p:tav>
                                        <p:tav tm="100000">
                                          <p:val>
                                            <p:strVal val="#ppt_h"/>
                                          </p:val>
                                        </p:tav>
                                      </p:tavLst>
                                    </p:anim>
                                    <p:animEffect transition="in" filter="fade">
                                      <p:cBhvr>
                                        <p:cTn id="56" dur="500"/>
                                        <p:tgtEl>
                                          <p:spTgt spid="24474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xit" presetSubtype="0" fill="hold" nodeType="clickEffect">
                                  <p:stCondLst>
                                    <p:cond delay="0"/>
                                  </p:stCondLst>
                                  <p:childTnLst>
                                    <p:set>
                                      <p:cBhvr>
                                        <p:cTn id="60" dur="1" fill="hold">
                                          <p:stCondLst>
                                            <p:cond delay="0"/>
                                          </p:stCondLst>
                                        </p:cTn>
                                        <p:tgtEl>
                                          <p:spTgt spid="244748"/>
                                        </p:tgtEl>
                                        <p:attrNameLst>
                                          <p:attrName>style.visibility</p:attrName>
                                        </p:attrNameLst>
                                      </p:cBhvr>
                                      <p:to>
                                        <p:strVal val="hidden"/>
                                      </p:to>
                                    </p:set>
                                  </p:childTnLst>
                                </p:cTn>
                              </p:par>
                            </p:childTnLst>
                          </p:cTn>
                        </p:par>
                        <p:par>
                          <p:cTn id="61" fill="hold" nodeType="afterGroup">
                            <p:stCondLst>
                              <p:cond delay="1"/>
                            </p:stCondLst>
                            <p:childTnLst>
                              <p:par>
                                <p:cTn id="62" presetID="1" presetClass="entr" presetSubtype="0" fill="hold" nodeType="afterEffect">
                                  <p:stCondLst>
                                    <p:cond delay="0"/>
                                  </p:stCondLst>
                                  <p:childTnLst>
                                    <p:set>
                                      <p:cBhvr>
                                        <p:cTn id="63" dur="1" fill="hold">
                                          <p:stCondLst>
                                            <p:cond delay="0"/>
                                          </p:stCondLst>
                                        </p:cTn>
                                        <p:tgtEl>
                                          <p:spTgt spid="244744"/>
                                        </p:tgtEl>
                                        <p:attrNameLst>
                                          <p:attrName>style.visibility</p:attrName>
                                        </p:attrNameLst>
                                      </p:cBhvr>
                                      <p:to>
                                        <p:strVal val="visible"/>
                                      </p:to>
                                    </p:set>
                                  </p:childTnLst>
                                </p:cTn>
                              </p:par>
                            </p:childTnLst>
                          </p:cTn>
                        </p:par>
                        <p:par>
                          <p:cTn id="64" fill="hold" nodeType="afterGroup">
                            <p:stCondLst>
                              <p:cond delay="2"/>
                            </p:stCondLst>
                            <p:childTnLst>
                              <p:par>
                                <p:cTn id="65" presetID="63" presetClass="path" presetSubtype="0" accel="50000" decel="50000" fill="hold" nodeType="afterEffect">
                                  <p:stCondLst>
                                    <p:cond delay="0"/>
                                  </p:stCondLst>
                                  <p:childTnLst>
                                    <p:animMotion origin="layout" path="M -3.54167E-6 2.22222E-6 L 0.25 2.22222E-6 " pathEditMode="relative" rAng="0" ptsTypes="AA">
                                      <p:cBhvr>
                                        <p:cTn id="66" dur="5000" fill="hold"/>
                                        <p:tgtEl>
                                          <p:spTgt spid="244744"/>
                                        </p:tgtEl>
                                        <p:attrNameLst>
                                          <p:attrName>ppt_x,ppt_y</p:attrName>
                                        </p:attrNameLst>
                                      </p:cBhvr>
                                      <p:rCtr x="12500" y="0"/>
                                    </p:animMotion>
                                  </p:childTnLst>
                                </p:cTn>
                              </p:par>
                            </p:childTnLst>
                          </p:cTn>
                        </p:par>
                      </p:childTnLst>
                    </p:cTn>
                  </p:par>
                  <p:par>
                    <p:cTn id="67" fill="hold" nodeType="clickPar">
                      <p:stCondLst>
                        <p:cond delay="indefinite"/>
                      </p:stCondLst>
                      <p:childTnLst>
                        <p:par>
                          <p:cTn id="68" fill="hold" nodeType="withGroup">
                            <p:stCondLst>
                              <p:cond delay="0"/>
                            </p:stCondLst>
                            <p:childTnLst>
                              <p:par>
                                <p:cTn id="69" presetID="21" presetClass="entr" presetSubtype="4" fill="hold" nodeType="clickEffect">
                                  <p:stCondLst>
                                    <p:cond delay="0"/>
                                  </p:stCondLst>
                                  <p:childTnLst>
                                    <p:set>
                                      <p:cBhvr>
                                        <p:cTn id="70" dur="1" fill="hold">
                                          <p:stCondLst>
                                            <p:cond delay="0"/>
                                          </p:stCondLst>
                                        </p:cTn>
                                        <p:tgtEl>
                                          <p:spTgt spid="244745"/>
                                        </p:tgtEl>
                                        <p:attrNameLst>
                                          <p:attrName>style.visibility</p:attrName>
                                        </p:attrNameLst>
                                      </p:cBhvr>
                                      <p:to>
                                        <p:strVal val="visible"/>
                                      </p:to>
                                    </p:set>
                                    <p:animEffect transition="in" filter="wheel(4)">
                                      <p:cBhvr>
                                        <p:cTn id="71" dur="500"/>
                                        <p:tgtEl>
                                          <p:spTgt spid="244745"/>
                                        </p:tgtEl>
                                      </p:cBhvr>
                                    </p:animEffect>
                                  </p:childTnLst>
                                </p:cTn>
                              </p:par>
                            </p:childTnLst>
                          </p:cTn>
                        </p:par>
                        <p:par>
                          <p:cTn id="72" fill="hold" nodeType="afterGroup">
                            <p:stCondLst>
                              <p:cond delay="500"/>
                            </p:stCondLst>
                            <p:childTnLst>
                              <p:par>
                                <p:cTn id="73" presetID="35" presetClass="emph" presetSubtype="0" repeatCount="3000" fill="hold" nodeType="afterEffect">
                                  <p:stCondLst>
                                    <p:cond delay="0"/>
                                  </p:stCondLst>
                                  <p:childTnLst>
                                    <p:anim calcmode="discrete" valueType="str">
                                      <p:cBhvr>
                                        <p:cTn id="74" dur="500" fill="hold"/>
                                        <p:tgtEl>
                                          <p:spTgt spid="244745"/>
                                        </p:tgtEl>
                                        <p:attrNameLst>
                                          <p:attrName>style.visibility</p:attrName>
                                        </p:attrNameLst>
                                      </p:cBhvr>
                                      <p:tavLst>
                                        <p:tav tm="0">
                                          <p:val>
                                            <p:strVal val="hidden"/>
                                          </p:val>
                                        </p:tav>
                                        <p:tav tm="50000">
                                          <p:val>
                                            <p:strVal val="visible"/>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1" presetClass="entr" presetSubtype="4" fill="hold" nodeType="clickEffect">
                                  <p:stCondLst>
                                    <p:cond delay="0"/>
                                  </p:stCondLst>
                                  <p:childTnLst>
                                    <p:set>
                                      <p:cBhvr>
                                        <p:cTn id="78" dur="1" fill="hold">
                                          <p:stCondLst>
                                            <p:cond delay="0"/>
                                          </p:stCondLst>
                                        </p:cTn>
                                        <p:tgtEl>
                                          <p:spTgt spid="244746"/>
                                        </p:tgtEl>
                                        <p:attrNameLst>
                                          <p:attrName>style.visibility</p:attrName>
                                        </p:attrNameLst>
                                      </p:cBhvr>
                                      <p:to>
                                        <p:strVal val="visible"/>
                                      </p:to>
                                    </p:set>
                                    <p:animEffect transition="in" filter="wheel(4)">
                                      <p:cBhvr>
                                        <p:cTn id="79" dur="500"/>
                                        <p:tgtEl>
                                          <p:spTgt spid="244746"/>
                                        </p:tgtEl>
                                      </p:cBhvr>
                                    </p:animEffect>
                                  </p:childTnLst>
                                </p:cTn>
                              </p:par>
                            </p:childTnLst>
                          </p:cTn>
                        </p:par>
                        <p:par>
                          <p:cTn id="80" fill="hold" nodeType="afterGroup">
                            <p:stCondLst>
                              <p:cond delay="500"/>
                            </p:stCondLst>
                            <p:childTnLst>
                              <p:par>
                                <p:cTn id="81" presetID="35" presetClass="emph" presetSubtype="0" repeatCount="3000" fill="hold" nodeType="afterEffect">
                                  <p:stCondLst>
                                    <p:cond delay="0"/>
                                  </p:stCondLst>
                                  <p:childTnLst>
                                    <p:anim calcmode="discrete" valueType="str">
                                      <p:cBhvr>
                                        <p:cTn id="82" dur="500" fill="hold"/>
                                        <p:tgtEl>
                                          <p:spTgt spid="24474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38920" grpId="0"/>
      <p:bldP spid="389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矩形 38913"/>
          <p:cNvSpPr>
            <a:spLocks noChangeArrowheads="1"/>
          </p:cNvSpPr>
          <p:nvPr/>
        </p:nvSpPr>
        <p:spPr bwMode="auto">
          <a:xfrm>
            <a:off x="88900" y="484188"/>
            <a:ext cx="8964613"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Font typeface="Arial" pitchFamily="34" charset="0"/>
              <a:buNone/>
            </a:pPr>
            <a:r>
              <a:rPr lang="zh-CN" altLang="en-US" sz="4000">
                <a:latin typeface="Times New Roman" pitchFamily="18" charset="0"/>
                <a:ea typeface="黑体" pitchFamily="49" charset="-122"/>
              </a:rPr>
              <a:t>牙刷</a:t>
            </a:r>
            <a:r>
              <a:rPr lang="zh-CN" altLang="en-US" sz="4000">
                <a:solidFill>
                  <a:srgbClr val="FF0000"/>
                </a:solidFill>
                <a:latin typeface="Times New Roman" pitchFamily="18" charset="0"/>
                <a:ea typeface="黑体" pitchFamily="49" charset="-122"/>
              </a:rPr>
              <a:t>移动</a:t>
            </a:r>
            <a:r>
              <a:rPr lang="zh-CN" altLang="en-US" sz="4000">
                <a:latin typeface="Times New Roman" pitchFamily="18" charset="0"/>
                <a:ea typeface="黑体" pitchFamily="49" charset="-122"/>
              </a:rPr>
              <a:t>过程中</a:t>
            </a:r>
            <a:r>
              <a:rPr lang="en-US" altLang="zh-CN" sz="4000">
                <a:latin typeface="Times New Roman" pitchFamily="18" charset="0"/>
                <a:ea typeface="黑体" pitchFamily="49" charset="-122"/>
              </a:rPr>
              <a:t>,</a:t>
            </a:r>
            <a:r>
              <a:rPr lang="zh-CN" altLang="en-US" sz="4000">
                <a:latin typeface="Times New Roman" pitchFamily="18" charset="0"/>
                <a:ea typeface="黑体" pitchFamily="49" charset="-122"/>
              </a:rPr>
              <a:t>会看到</a:t>
            </a:r>
            <a:r>
              <a:rPr lang="zh-CN" altLang="en-US" sz="4000">
                <a:solidFill>
                  <a:srgbClr val="FF0000"/>
                </a:solidFill>
                <a:latin typeface="Times New Roman" pitchFamily="18" charset="0"/>
                <a:ea typeface="黑体" pitchFamily="49" charset="-122"/>
              </a:rPr>
              <a:t>接触面</a:t>
            </a:r>
            <a:r>
              <a:rPr lang="zh-CN" altLang="en-US" sz="4000">
                <a:latin typeface="Times New Roman" pitchFamily="18" charset="0"/>
                <a:ea typeface="黑体" pitchFamily="49" charset="-122"/>
              </a:rPr>
              <a:t>阻碍</a:t>
            </a:r>
            <a:r>
              <a:rPr lang="zh-CN" altLang="en-US" sz="4000" u="sng">
                <a:latin typeface="Times New Roman" pitchFamily="18" charset="0"/>
                <a:ea typeface="黑体" pitchFamily="49" charset="-122"/>
              </a:rPr>
              <a:t>刷毛相对于桌面</a:t>
            </a:r>
            <a:r>
              <a:rPr lang="zh-CN" altLang="en-US" sz="4000">
                <a:latin typeface="Times New Roman" pitchFamily="18" charset="0"/>
                <a:ea typeface="黑体" pitchFamily="49" charset="-122"/>
              </a:rPr>
              <a:t>的运动。</a:t>
            </a:r>
          </a:p>
        </p:txBody>
      </p:sp>
      <p:sp>
        <p:nvSpPr>
          <p:cNvPr id="38918" name="矩形 38917"/>
          <p:cNvSpPr>
            <a:spLocks noChangeArrowheads="1"/>
          </p:cNvSpPr>
          <p:nvPr/>
        </p:nvSpPr>
        <p:spPr bwMode="auto">
          <a:xfrm>
            <a:off x="138113" y="2255838"/>
            <a:ext cx="8915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Font typeface="Arial" pitchFamily="34" charset="0"/>
              <a:buNone/>
            </a:pPr>
            <a:r>
              <a:rPr lang="zh-CN" altLang="en-US" sz="4000" i="1">
                <a:latin typeface="Times New Roman" pitchFamily="18" charset="0"/>
                <a:ea typeface="黑体" pitchFamily="49" charset="-122"/>
              </a:rPr>
              <a:t>物理学中我们把接触面</a:t>
            </a:r>
            <a:r>
              <a:rPr lang="zh-CN" altLang="en-US" sz="4000" i="1">
                <a:solidFill>
                  <a:srgbClr val="0000CC"/>
                </a:solidFill>
                <a:latin typeface="Times New Roman" pitchFamily="18" charset="0"/>
                <a:ea typeface="黑体" pitchFamily="49" charset="-122"/>
              </a:rPr>
              <a:t>阻碍物体相对运动的力</a:t>
            </a:r>
            <a:r>
              <a:rPr lang="zh-CN" altLang="en-US" sz="4000" i="1">
                <a:latin typeface="Times New Roman" pitchFamily="18" charset="0"/>
                <a:ea typeface="黑体" pitchFamily="49" charset="-122"/>
              </a:rPr>
              <a:t>统称为摩擦力</a:t>
            </a:r>
            <a:r>
              <a:rPr lang="zh-CN" altLang="en-US" sz="4000" i="1">
                <a:solidFill>
                  <a:srgbClr val="FF0066"/>
                </a:solidFill>
                <a:latin typeface="Times New Roman" pitchFamily="18" charset="0"/>
                <a:ea typeface="黑体" pitchFamily="49" charset="-122"/>
              </a:rPr>
              <a:t>。</a:t>
            </a:r>
          </a:p>
        </p:txBody>
      </p:sp>
      <p:sp>
        <p:nvSpPr>
          <p:cNvPr id="18435" name="矩形 6"/>
          <p:cNvSpPr>
            <a:spLocks noChangeArrowheads="1"/>
          </p:cNvSpPr>
          <p:nvPr/>
        </p:nvSpPr>
        <p:spPr bwMode="auto">
          <a:xfrm>
            <a:off x="381000" y="3836988"/>
            <a:ext cx="1989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latin typeface="华文楷体" pitchFamily="2" charset="-122"/>
                <a:ea typeface="华文楷体" pitchFamily="2" charset="-122"/>
              </a:rPr>
              <a:t>一、摩擦力</a:t>
            </a:r>
          </a:p>
        </p:txBody>
      </p:sp>
      <p:sp>
        <p:nvSpPr>
          <p:cNvPr id="8" name="矩形 7"/>
          <p:cNvSpPr>
            <a:spLocks noChangeArrowheads="1"/>
          </p:cNvSpPr>
          <p:nvPr/>
        </p:nvSpPr>
        <p:spPr bwMode="auto">
          <a:xfrm>
            <a:off x="138113" y="4362450"/>
            <a:ext cx="80645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rgbClr val="000099"/>
                </a:solidFill>
                <a:latin typeface="华文楷体" pitchFamily="2" charset="-122"/>
                <a:ea typeface="华文楷体" pitchFamily="2" charset="-122"/>
              </a:rPr>
              <a:t>1</a:t>
            </a:r>
            <a:r>
              <a:rPr lang="zh-CN" altLang="en-US" sz="2800" b="1">
                <a:solidFill>
                  <a:srgbClr val="000099"/>
                </a:solidFill>
                <a:latin typeface="华文楷体" pitchFamily="2" charset="-122"/>
                <a:ea typeface="华文楷体" pitchFamily="2" charset="-122"/>
              </a:rPr>
              <a:t>、定义：</a:t>
            </a:r>
            <a:endParaRPr lang="en-US" altLang="zh-CN" sz="2800" b="1">
              <a:solidFill>
                <a:srgbClr val="000099"/>
              </a:solidFill>
              <a:latin typeface="华文楷体" pitchFamily="2" charset="-122"/>
              <a:ea typeface="华文楷体" pitchFamily="2" charset="-122"/>
            </a:endParaRPr>
          </a:p>
          <a:p>
            <a:r>
              <a:rPr lang="en-US" altLang="zh-CN" sz="3200" b="1">
                <a:latin typeface="华文楷体" pitchFamily="2" charset="-122"/>
                <a:ea typeface="华文楷体" pitchFamily="2" charset="-122"/>
              </a:rPr>
              <a:t>     </a:t>
            </a:r>
            <a:r>
              <a:rPr lang="zh-CN" altLang="en-US" sz="2800" b="1">
                <a:latin typeface="华文楷体" pitchFamily="2" charset="-122"/>
                <a:ea typeface="华文楷体" pitchFamily="2" charset="-122"/>
              </a:rPr>
              <a:t>两个互相</a:t>
            </a:r>
            <a:r>
              <a:rPr lang="zh-CN" altLang="en-US" sz="2800" b="1">
                <a:solidFill>
                  <a:srgbClr val="FF0000"/>
                </a:solidFill>
                <a:latin typeface="华文楷体" pitchFamily="2" charset="-122"/>
                <a:ea typeface="华文楷体" pitchFamily="2" charset="-122"/>
              </a:rPr>
              <a:t>接触</a:t>
            </a:r>
            <a:r>
              <a:rPr lang="zh-CN" altLang="en-US" sz="2800" b="1">
                <a:latin typeface="华文楷体" pitchFamily="2" charset="-122"/>
                <a:ea typeface="华文楷体" pitchFamily="2" charset="-122"/>
              </a:rPr>
              <a:t>的物体，当它们</a:t>
            </a:r>
            <a:r>
              <a:rPr lang="zh-CN" altLang="en-US" sz="2800" b="1">
                <a:solidFill>
                  <a:srgbClr val="FF0000"/>
                </a:solidFill>
                <a:latin typeface="华文楷体" pitchFamily="2" charset="-122"/>
                <a:ea typeface="华文楷体" pitchFamily="2" charset="-122"/>
              </a:rPr>
              <a:t>做相对运动</a:t>
            </a:r>
            <a:r>
              <a:rPr lang="zh-CN" altLang="en-US" sz="2800" b="1">
                <a:latin typeface="华文楷体" pitchFamily="2" charset="-122"/>
                <a:ea typeface="华文楷体" pitchFamily="2" charset="-122"/>
              </a:rPr>
              <a:t>或将</a:t>
            </a:r>
            <a:r>
              <a:rPr lang="zh-CN" altLang="en-US" sz="2800" b="1">
                <a:solidFill>
                  <a:srgbClr val="FF0000"/>
                </a:solidFill>
                <a:latin typeface="华文楷体" pitchFamily="2" charset="-122"/>
                <a:ea typeface="华文楷体" pitchFamily="2" charset="-122"/>
              </a:rPr>
              <a:t>要做相对运动</a:t>
            </a:r>
            <a:r>
              <a:rPr lang="zh-CN" altLang="en-US" sz="2800" b="1">
                <a:latin typeface="华文楷体" pitchFamily="2" charset="-122"/>
                <a:ea typeface="华文楷体" pitchFamily="2" charset="-122"/>
              </a:rPr>
              <a:t>时，在接触面上会产生一种</a:t>
            </a:r>
            <a:r>
              <a:rPr lang="zh-CN" altLang="en-US" sz="2800" b="1">
                <a:solidFill>
                  <a:srgbClr val="FF0000"/>
                </a:solidFill>
                <a:latin typeface="华文楷体" pitchFamily="2" charset="-122"/>
                <a:ea typeface="华文楷体" pitchFamily="2" charset="-122"/>
              </a:rPr>
              <a:t>阻碍相对运动</a:t>
            </a:r>
            <a:r>
              <a:rPr lang="zh-CN" altLang="en-US" sz="2800" b="1">
                <a:latin typeface="华文楷体" pitchFamily="2" charset="-122"/>
                <a:ea typeface="华文楷体" pitchFamily="2" charset="-122"/>
              </a:rPr>
              <a:t>的力，这种力叫做摩擦力（</a:t>
            </a:r>
            <a:r>
              <a:rPr lang="en-US" altLang="zh-CN" sz="2800" b="1">
                <a:latin typeface="华文楷体" pitchFamily="2" charset="-122"/>
                <a:ea typeface="华文楷体" pitchFamily="2" charset="-122"/>
              </a:rPr>
              <a:t>f</a:t>
            </a:r>
            <a:r>
              <a:rPr lang="zh-CN" altLang="en-US" sz="2800" b="1">
                <a:latin typeface="华文楷体" pitchFamily="2" charset="-122"/>
                <a:ea typeface="华文楷体" pitchFamily="2" charset="-122"/>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8914"/>
                                        </p:tgtEl>
                                        <p:attrNameLst>
                                          <p:attrName>style.visibility</p:attrName>
                                        </p:attrNameLst>
                                      </p:cBhvr>
                                      <p:to>
                                        <p:strVal val="visible"/>
                                      </p:to>
                                    </p:set>
                                    <p:anim calcmode="discrete" valueType="clr">
                                      <p:cBhvr override="childStyle">
                                        <p:cTn id="7" dur="500"/>
                                        <p:tgtEl>
                                          <p:spTgt spid="38914"/>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38914"/>
                                        </p:tgtEl>
                                        <p:attrNameLst>
                                          <p:attrName>fillcolor</p:attrName>
                                        </p:attrNameLst>
                                      </p:cBhvr>
                                      <p:tavLst>
                                        <p:tav tm="0">
                                          <p:val>
                                            <p:clrVal>
                                              <a:schemeClr val="accent2"/>
                                            </p:clrVal>
                                          </p:val>
                                        </p:tav>
                                        <p:tav tm="50000">
                                          <p:val>
                                            <p:clrVal>
                                              <a:schemeClr val="hlink"/>
                                            </p:clrVal>
                                          </p:val>
                                        </p:tav>
                                      </p:tavLst>
                                    </p:anim>
                                    <p:set>
                                      <p:cBhvr>
                                        <p:cTn id="9" dur="500"/>
                                        <p:tgtEl>
                                          <p:spTgt spid="3891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8918"/>
                                        </p:tgtEl>
                                        <p:attrNameLst>
                                          <p:attrName>style.visibility</p:attrName>
                                        </p:attrNameLst>
                                      </p:cBhvr>
                                      <p:to>
                                        <p:strVal val="visible"/>
                                      </p:to>
                                    </p:set>
                                    <p:anim calcmode="discrete" valueType="clr">
                                      <p:cBhvr override="childStyle">
                                        <p:cTn id="14" dur="500"/>
                                        <p:tgtEl>
                                          <p:spTgt spid="38918"/>
                                        </p:tgtEl>
                                        <p:attrNameLst>
                                          <p:attrName>style.color</p:attrName>
                                        </p:attrNameLst>
                                      </p:cBhvr>
                                      <p:tavLst>
                                        <p:tav tm="0">
                                          <p:val>
                                            <p:clrVal>
                                              <a:schemeClr val="accent2"/>
                                            </p:clrVal>
                                          </p:val>
                                        </p:tav>
                                        <p:tav tm="50000">
                                          <p:val>
                                            <p:clrVal>
                                              <a:schemeClr val="hlink"/>
                                            </p:clrVal>
                                          </p:val>
                                        </p:tav>
                                      </p:tavLst>
                                    </p:anim>
                                    <p:anim calcmode="discrete" valueType="clr">
                                      <p:cBhvr>
                                        <p:cTn id="15" dur="500"/>
                                        <p:tgtEl>
                                          <p:spTgt spid="38918"/>
                                        </p:tgtEl>
                                        <p:attrNameLst>
                                          <p:attrName>fillcolor</p:attrName>
                                        </p:attrNameLst>
                                      </p:cBhvr>
                                      <p:tavLst>
                                        <p:tav tm="0">
                                          <p:val>
                                            <p:clrVal>
                                              <a:schemeClr val="accent2"/>
                                            </p:clrVal>
                                          </p:val>
                                        </p:tav>
                                        <p:tav tm="50000">
                                          <p:val>
                                            <p:clrVal>
                                              <a:schemeClr val="hlink"/>
                                            </p:clrVal>
                                          </p:val>
                                        </p:tav>
                                      </p:tavLst>
                                    </p:anim>
                                    <p:set>
                                      <p:cBhvr>
                                        <p:cTn id="16" dur="500"/>
                                        <p:tgtEl>
                                          <p:spTgt spid="38918"/>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8"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3"/>
          <p:cNvSpPr txBox="1">
            <a:spLocks noChangeArrowheads="1"/>
          </p:cNvSpPr>
          <p:nvPr/>
        </p:nvSpPr>
        <p:spPr bwMode="auto">
          <a:xfrm>
            <a:off x="609600" y="1219200"/>
            <a:ext cx="5638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700" b="1">
                <a:solidFill>
                  <a:srgbClr val="FF0000"/>
                </a:solidFill>
                <a:latin typeface="楷体_GB2312" pitchFamily="49" charset="-122"/>
                <a:ea typeface="楷体_GB2312" pitchFamily="49" charset="-122"/>
              </a:rPr>
              <a:t>  </a:t>
            </a:r>
            <a:endParaRPr lang="zh-CN" altLang="en-US" sz="2700" b="1">
              <a:solidFill>
                <a:srgbClr val="FF0000"/>
              </a:solidFill>
              <a:latin typeface="楷体_GB2312" pitchFamily="49" charset="-122"/>
              <a:ea typeface="楷体_GB2312" pitchFamily="49" charset="-122"/>
            </a:endParaRPr>
          </a:p>
        </p:txBody>
      </p:sp>
      <p:sp>
        <p:nvSpPr>
          <p:cNvPr id="19458" name="Text Box 5"/>
          <p:cNvSpPr txBox="1">
            <a:spLocks noChangeArrowheads="1"/>
          </p:cNvSpPr>
          <p:nvPr/>
        </p:nvSpPr>
        <p:spPr bwMode="auto">
          <a:xfrm>
            <a:off x="609600" y="2514600"/>
            <a:ext cx="7924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2800" b="1">
                <a:solidFill>
                  <a:srgbClr val="FFFF00"/>
                </a:solidFill>
                <a:latin typeface="楷体_GB2312" pitchFamily="49" charset="-122"/>
                <a:ea typeface="楷体_GB2312" pitchFamily="49" charset="-122"/>
              </a:rPr>
              <a:t>      </a:t>
            </a:r>
            <a:endParaRPr lang="zh-CN" altLang="en-US" sz="3600">
              <a:solidFill>
                <a:srgbClr val="003300"/>
              </a:solidFill>
              <a:latin typeface="楷体_GB2312" pitchFamily="49" charset="-122"/>
              <a:ea typeface="楷体_GB2312" pitchFamily="49" charset="-122"/>
            </a:endParaRPr>
          </a:p>
        </p:txBody>
      </p:sp>
      <p:pic>
        <p:nvPicPr>
          <p:cNvPr id="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75" y="115888"/>
            <a:ext cx="164465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8950" y="187325"/>
            <a:ext cx="1703388"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9"/>
          <p:cNvSpPr>
            <a:spLocks noChangeArrowheads="1"/>
          </p:cNvSpPr>
          <p:nvPr/>
        </p:nvSpPr>
        <p:spPr bwMode="auto">
          <a:xfrm>
            <a:off x="2212975" y="636588"/>
            <a:ext cx="31432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a:solidFill>
                  <a:srgbClr val="FF00FF"/>
                </a:solidFill>
              </a:rPr>
              <a:t>推不动书柜，你认为书柜与地面间存在摩擦力吗？</a:t>
            </a:r>
          </a:p>
        </p:txBody>
      </p:sp>
      <p:sp>
        <p:nvSpPr>
          <p:cNvPr id="18" name="TextBox 17"/>
          <p:cNvSpPr txBox="1">
            <a:spLocks noChangeArrowheads="1"/>
          </p:cNvSpPr>
          <p:nvPr/>
        </p:nvSpPr>
        <p:spPr bwMode="auto">
          <a:xfrm>
            <a:off x="7367588" y="682625"/>
            <a:ext cx="1785937"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t>推着木箱向右运动时书柜与地面之间有摩擦力吗</a:t>
            </a:r>
            <a:r>
              <a:rPr lang="zh-CN" altLang="en-US" sz="2800"/>
              <a:t>？</a:t>
            </a:r>
          </a:p>
        </p:txBody>
      </p:sp>
      <p:sp>
        <p:nvSpPr>
          <p:cNvPr id="3079" name="横卷形 3078"/>
          <p:cNvSpPr>
            <a:spLocks noChangeArrowheads="1"/>
          </p:cNvSpPr>
          <p:nvPr/>
        </p:nvSpPr>
        <p:spPr bwMode="auto">
          <a:xfrm>
            <a:off x="319088" y="2830513"/>
            <a:ext cx="3384550" cy="1079500"/>
          </a:xfrm>
          <a:prstGeom prst="horizontalScroll">
            <a:avLst>
              <a:gd name="adj" fmla="val 12500"/>
            </a:avLst>
          </a:prstGeom>
          <a:solidFill>
            <a:schemeClr val="accent1"/>
          </a:solidFill>
          <a:ln w="9525">
            <a:solidFill>
              <a:schemeClr val="tx1"/>
            </a:solidFill>
            <a:round/>
            <a:headEnd/>
            <a:tailEnd/>
          </a:ln>
        </p:spPr>
        <p:txBody>
          <a:bodyPr wrap="none" anchor="ctr"/>
          <a:lstStyle/>
          <a:p>
            <a:pPr algn="ctr">
              <a:spcBef>
                <a:spcPct val="50000"/>
              </a:spcBef>
            </a:pPr>
            <a:r>
              <a:rPr lang="en-US" altLang="zh-CN" sz="4800" b="1"/>
              <a:t>2.</a:t>
            </a:r>
            <a:r>
              <a:rPr lang="zh-CN" altLang="en-US" sz="3600" b="1"/>
              <a:t>摩擦力的分类</a:t>
            </a:r>
            <a:endParaRPr lang="zh-CN" altLang="en-US" sz="4800" b="1"/>
          </a:p>
          <a:p>
            <a:pPr algn="ctr"/>
            <a:endParaRPr lang="zh-CN" altLang="en-US"/>
          </a:p>
        </p:txBody>
      </p:sp>
      <p:sp>
        <p:nvSpPr>
          <p:cNvPr id="3076" name="椭圆形标注 3075"/>
          <p:cNvSpPr>
            <a:spLocks noChangeArrowheads="1"/>
          </p:cNvSpPr>
          <p:nvPr/>
        </p:nvSpPr>
        <p:spPr bwMode="auto">
          <a:xfrm>
            <a:off x="-204788" y="5053013"/>
            <a:ext cx="2693988" cy="1233487"/>
          </a:xfrm>
          <a:prstGeom prst="wedgeEllipseCallout">
            <a:avLst>
              <a:gd name="adj1" fmla="val 15051"/>
              <a:gd name="adj2" fmla="val -161111"/>
            </a:avLst>
          </a:prstGeom>
          <a:solidFill>
            <a:schemeClr val="accent1"/>
          </a:solidFill>
          <a:ln w="9525">
            <a:solidFill>
              <a:schemeClr val="tx1"/>
            </a:solidFill>
            <a:miter lim="800000"/>
            <a:headEnd/>
            <a:tailEnd/>
          </a:ln>
        </p:spPr>
        <p:txBody>
          <a:bodyPr/>
          <a:lstStyle/>
          <a:p>
            <a:pPr algn="ctr"/>
            <a:r>
              <a:rPr lang="zh-CN" altLang="en-US" sz="3200" b="1">
                <a:solidFill>
                  <a:srgbClr val="FF0000"/>
                </a:solidFill>
              </a:rPr>
              <a:t>静摩擦力</a:t>
            </a:r>
          </a:p>
        </p:txBody>
      </p:sp>
      <p:sp>
        <p:nvSpPr>
          <p:cNvPr id="3078" name="椭圆形标注 3077"/>
          <p:cNvSpPr>
            <a:spLocks noChangeArrowheads="1"/>
          </p:cNvSpPr>
          <p:nvPr/>
        </p:nvSpPr>
        <p:spPr bwMode="auto">
          <a:xfrm>
            <a:off x="2212975" y="5351463"/>
            <a:ext cx="3186113" cy="935037"/>
          </a:xfrm>
          <a:prstGeom prst="wedgeEllipseCallout">
            <a:avLst>
              <a:gd name="adj1" fmla="val -31181"/>
              <a:gd name="adj2" fmla="val -214963"/>
            </a:avLst>
          </a:prstGeom>
          <a:solidFill>
            <a:schemeClr val="accent1"/>
          </a:solidFill>
          <a:ln w="9525">
            <a:solidFill>
              <a:schemeClr val="tx1"/>
            </a:solidFill>
            <a:miter lim="800000"/>
            <a:headEnd/>
            <a:tailEnd/>
          </a:ln>
        </p:spPr>
        <p:txBody>
          <a:bodyPr/>
          <a:lstStyle/>
          <a:p>
            <a:pPr algn="ctr">
              <a:spcBef>
                <a:spcPct val="50000"/>
              </a:spcBef>
            </a:pPr>
            <a:r>
              <a:rPr lang="zh-CN" altLang="en-US" sz="3200" b="1">
                <a:solidFill>
                  <a:srgbClr val="FF0000"/>
                </a:solidFill>
              </a:rPr>
              <a:t>滑动摩擦  力</a:t>
            </a:r>
          </a:p>
          <a:p>
            <a:pPr algn="ctr"/>
            <a:endParaRPr lang="zh-CN" altLang="en-US" sz="3200" b="1">
              <a:solidFill>
                <a:srgbClr val="FF0000"/>
              </a:solidFill>
            </a:endParaRPr>
          </a:p>
        </p:txBody>
      </p:sp>
      <p:sp>
        <p:nvSpPr>
          <p:cNvPr id="3077" name="椭圆形标注 3076"/>
          <p:cNvSpPr>
            <a:spLocks noChangeArrowheads="1"/>
          </p:cNvSpPr>
          <p:nvPr/>
        </p:nvSpPr>
        <p:spPr bwMode="auto">
          <a:xfrm>
            <a:off x="5051425" y="5351463"/>
            <a:ext cx="3200400" cy="1584325"/>
          </a:xfrm>
          <a:prstGeom prst="wedgeEllipseCallout">
            <a:avLst>
              <a:gd name="adj1" fmla="val -92083"/>
              <a:gd name="adj2" fmla="val -173245"/>
            </a:avLst>
          </a:prstGeom>
          <a:solidFill>
            <a:schemeClr val="accent1"/>
          </a:solidFill>
          <a:ln w="9525">
            <a:solidFill>
              <a:schemeClr val="tx1"/>
            </a:solidFill>
            <a:miter lim="800000"/>
            <a:headEnd/>
            <a:tailEnd/>
          </a:ln>
        </p:spPr>
        <p:txBody>
          <a:bodyPr/>
          <a:lstStyle/>
          <a:p>
            <a:pPr algn="ctr"/>
            <a:r>
              <a:rPr lang="zh-CN" altLang="en-US" sz="3200" b="1">
                <a:solidFill>
                  <a:srgbClr val="FF0000"/>
                </a:solidFill>
              </a:rPr>
              <a:t>滚动摩擦力</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1"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079"/>
                                        </p:tgtEl>
                                        <p:attrNameLst>
                                          <p:attrName>style.visibility</p:attrName>
                                        </p:attrNameLst>
                                      </p:cBhvr>
                                      <p:to>
                                        <p:strVal val="visible"/>
                                      </p:to>
                                    </p:set>
                                    <p:animEffect transition="in" filter="blinds(horizontal)">
                                      <p:cBhvr>
                                        <p:cTn id="35" dur="500"/>
                                        <p:tgtEl>
                                          <p:spTgt spid="307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3076"/>
                                        </p:tgtEl>
                                        <p:attrNameLst>
                                          <p:attrName>style.visibility</p:attrName>
                                        </p:attrNameLst>
                                      </p:cBhvr>
                                      <p:to>
                                        <p:strVal val="visible"/>
                                      </p:to>
                                    </p:set>
                                    <p:animEffect transition="in" filter="blinds(horizontal)">
                                      <p:cBhvr>
                                        <p:cTn id="40" dur="500"/>
                                        <p:tgtEl>
                                          <p:spTgt spid="307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3078"/>
                                        </p:tgtEl>
                                        <p:attrNameLst>
                                          <p:attrName>style.visibility</p:attrName>
                                        </p:attrNameLst>
                                      </p:cBhvr>
                                      <p:to>
                                        <p:strVal val="visible"/>
                                      </p:to>
                                    </p:set>
                                    <p:animEffect transition="in" filter="blinds(horizontal)">
                                      <p:cBhvr>
                                        <p:cTn id="45" dur="500"/>
                                        <p:tgtEl>
                                          <p:spTgt spid="3078"/>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3077"/>
                                        </p:tgtEl>
                                        <p:attrNameLst>
                                          <p:attrName>style.visibility</p:attrName>
                                        </p:attrNameLst>
                                      </p:cBhvr>
                                      <p:to>
                                        <p:strVal val="visible"/>
                                      </p:to>
                                    </p:set>
                                    <p:animEffect transition="in" filter="blinds(horizontal)">
                                      <p:cBhvr>
                                        <p:cTn id="50"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p:bldP spid="18" grpId="0"/>
      <p:bldP spid="3079" grpId="0" bldLvl="0" animBg="1"/>
      <p:bldP spid="3076" grpId="0" bldLvl="0" animBg="1"/>
      <p:bldP spid="3078" grpId="0" bldLvl="0" animBg="1"/>
      <p:bldP spid="3077"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9"/>
          <p:cNvSpPr>
            <a:spLocks noChangeArrowheads="1"/>
          </p:cNvSpPr>
          <p:nvPr/>
        </p:nvSpPr>
        <p:spPr bwMode="auto">
          <a:xfrm>
            <a:off x="304800" y="831850"/>
            <a:ext cx="8382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b="1">
                <a:solidFill>
                  <a:srgbClr val="FF0000"/>
                </a:solidFill>
                <a:ea typeface="黑体" pitchFamily="49" charset="-122"/>
              </a:rPr>
              <a:t>3</a:t>
            </a:r>
            <a:r>
              <a:rPr lang="zh-CN" altLang="en-US" sz="3600" b="1">
                <a:solidFill>
                  <a:srgbClr val="FF0000"/>
                </a:solidFill>
                <a:ea typeface="黑体" pitchFamily="49" charset="-122"/>
              </a:rPr>
              <a:t>、 摩擦力的方向：</a:t>
            </a:r>
            <a:r>
              <a:rPr lang="zh-CN" altLang="en-US" sz="3600" b="1">
                <a:latin typeface="黑体" pitchFamily="49" charset="-122"/>
                <a:ea typeface="黑体" pitchFamily="49" charset="-122"/>
              </a:rPr>
              <a:t>与</a:t>
            </a:r>
            <a:r>
              <a:rPr lang="zh-CN" altLang="en-US" sz="3600" b="1">
                <a:solidFill>
                  <a:srgbClr val="FF0000"/>
                </a:solidFill>
                <a:latin typeface="黑体" pitchFamily="49" charset="-122"/>
                <a:ea typeface="黑体" pitchFamily="49" charset="-122"/>
              </a:rPr>
              <a:t>相对运动</a:t>
            </a:r>
            <a:r>
              <a:rPr lang="zh-CN" altLang="en-US" sz="3600" b="1">
                <a:latin typeface="黑体" pitchFamily="49" charset="-122"/>
                <a:ea typeface="黑体" pitchFamily="49" charset="-122"/>
              </a:rPr>
              <a:t>方向相反</a:t>
            </a:r>
            <a:r>
              <a:rPr lang="en-US" altLang="zh-CN" sz="3600" b="1">
                <a:latin typeface="黑体" pitchFamily="49" charset="-122"/>
                <a:ea typeface="黑体" pitchFamily="49" charset="-122"/>
              </a:rPr>
              <a:t>.</a:t>
            </a:r>
            <a:r>
              <a:rPr lang="zh-CN" altLang="en-US" sz="3600" b="1">
                <a:latin typeface="黑体" pitchFamily="49" charset="-122"/>
                <a:ea typeface="黑体" pitchFamily="49" charset="-122"/>
              </a:rPr>
              <a:t>而不能说与物体运动方向相反。</a:t>
            </a:r>
          </a:p>
          <a:p>
            <a:r>
              <a:rPr lang="zh-CN" altLang="en-US" sz="3600">
                <a:latin typeface="Times New Roman" pitchFamily="18" charset="0"/>
              </a:rPr>
              <a:t> </a:t>
            </a:r>
            <a:endParaRPr lang="zh-CN" altLang="en-US" sz="2800" b="1">
              <a:latin typeface="黑体" pitchFamily="49" charset="-122"/>
              <a:ea typeface="黑体" pitchFamily="49" charset="-122"/>
            </a:endParaRPr>
          </a:p>
        </p:txBody>
      </p:sp>
      <p:sp>
        <p:nvSpPr>
          <p:cNvPr id="20482" name="横卷形 5123"/>
          <p:cNvSpPr>
            <a:spLocks noChangeArrowheads="1"/>
          </p:cNvSpPr>
          <p:nvPr/>
        </p:nvSpPr>
        <p:spPr bwMode="auto">
          <a:xfrm>
            <a:off x="357188" y="2143125"/>
            <a:ext cx="4105275" cy="1511300"/>
          </a:xfrm>
          <a:prstGeom prst="horizontalScroll">
            <a:avLst>
              <a:gd name="adj" fmla="val 12500"/>
            </a:avLst>
          </a:prstGeom>
          <a:solidFill>
            <a:schemeClr val="accent1"/>
          </a:solidFill>
          <a:ln w="9525">
            <a:solidFill>
              <a:schemeClr val="tx1"/>
            </a:solidFill>
            <a:round/>
            <a:headEnd/>
            <a:tailEnd/>
          </a:ln>
        </p:spPr>
        <p:txBody>
          <a:bodyPr wrap="none" anchor="ctr"/>
          <a:lstStyle/>
          <a:p>
            <a:pPr algn="ctr"/>
            <a:r>
              <a:rPr lang="zh-CN" altLang="en-US" sz="4400" b="1">
                <a:solidFill>
                  <a:srgbClr val="FF0000"/>
                </a:solidFill>
              </a:rPr>
              <a:t>滑动摩擦力</a:t>
            </a:r>
          </a:p>
        </p:txBody>
      </p:sp>
      <p:sp>
        <p:nvSpPr>
          <p:cNvPr id="8" name="文本框 5124"/>
          <p:cNvSpPr txBox="1">
            <a:spLocks noChangeArrowheads="1"/>
          </p:cNvSpPr>
          <p:nvPr/>
        </p:nvSpPr>
        <p:spPr bwMode="auto">
          <a:xfrm>
            <a:off x="642938" y="3643313"/>
            <a:ext cx="74168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4000" b="1"/>
              <a:t>一个物体在另一个物体的表面上滑动时所受到的阻碍物体相对运动的力叫滑动摩擦力</a:t>
            </a:r>
            <a:r>
              <a:rPr lang="en-US" altLang="zh-CN" sz="4000" b="1">
                <a:solidFill>
                  <a:schemeClr val="hlink"/>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矩形 59396"/>
          <p:cNvSpPr>
            <a:spLocks noChangeArrowheads="1"/>
          </p:cNvSpPr>
          <p:nvPr/>
        </p:nvSpPr>
        <p:spPr bwMode="auto">
          <a:xfrm>
            <a:off x="152400" y="60325"/>
            <a:ext cx="69199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4000" b="1">
                <a:solidFill>
                  <a:srgbClr val="FF0000"/>
                </a:solidFill>
                <a:latin typeface="楷体_GB2312" pitchFamily="49" charset="-122"/>
                <a:ea typeface="楷体_GB2312" pitchFamily="49" charset="-122"/>
              </a:rPr>
              <a:t>想一想：</a:t>
            </a:r>
            <a:r>
              <a:rPr lang="zh-CN" altLang="en-US" sz="4000" b="1">
                <a:solidFill>
                  <a:srgbClr val="FF0000"/>
                </a:solidFill>
                <a:latin typeface="楷体_GB2312" pitchFamily="49" charset="-122"/>
                <a:ea typeface="楷体_GB2312" pitchFamily="49" charset="-122"/>
              </a:rPr>
              <a:t>做一做上次实验</a:t>
            </a:r>
            <a:endParaRPr lang="zh-CN" altLang="zh-CN" sz="4000" b="1">
              <a:solidFill>
                <a:srgbClr val="FF0000"/>
              </a:solidFill>
              <a:latin typeface="楷体_GB2312" pitchFamily="49" charset="-122"/>
              <a:ea typeface="楷体_GB2312" pitchFamily="49" charset="-122"/>
            </a:endParaRPr>
          </a:p>
        </p:txBody>
      </p:sp>
      <p:sp>
        <p:nvSpPr>
          <p:cNvPr id="59398" name="矩形 59397"/>
          <p:cNvSpPr>
            <a:spLocks noChangeArrowheads="1"/>
          </p:cNvSpPr>
          <p:nvPr/>
        </p:nvSpPr>
        <p:spPr bwMode="auto">
          <a:xfrm>
            <a:off x="381000" y="1584325"/>
            <a:ext cx="84582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4000" b="1">
                <a:solidFill>
                  <a:srgbClr val="FF0000"/>
                </a:solidFill>
                <a:latin typeface="宋体" pitchFamily="2" charset="-122"/>
              </a:rPr>
              <a:t>(1)两个物体相互接触并挤压</a:t>
            </a:r>
            <a:r>
              <a:rPr lang="zh-CN" altLang="zh-CN" sz="2800" b="1">
                <a:solidFill>
                  <a:srgbClr val="FF0000"/>
                </a:solidFill>
                <a:latin typeface="宋体" pitchFamily="2" charset="-122"/>
              </a:rPr>
              <a:t>（有压力）</a:t>
            </a:r>
          </a:p>
        </p:txBody>
      </p:sp>
      <p:sp>
        <p:nvSpPr>
          <p:cNvPr id="59399" name="矩形 59398"/>
          <p:cNvSpPr>
            <a:spLocks noChangeArrowheads="1"/>
          </p:cNvSpPr>
          <p:nvPr/>
        </p:nvSpPr>
        <p:spPr bwMode="auto">
          <a:xfrm>
            <a:off x="381000" y="838200"/>
            <a:ext cx="8610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4000" b="1">
                <a:solidFill>
                  <a:srgbClr val="00B0F0"/>
                </a:solidFill>
                <a:latin typeface="楷体_GB2312" pitchFamily="49" charset="-122"/>
                <a:ea typeface="楷体_GB2312" pitchFamily="49" charset="-122"/>
              </a:rPr>
              <a:t>1.滑动摩擦力产生的条件是什么？</a:t>
            </a:r>
          </a:p>
        </p:txBody>
      </p:sp>
      <p:sp>
        <p:nvSpPr>
          <p:cNvPr id="59400" name="矩形 59399"/>
          <p:cNvSpPr>
            <a:spLocks noChangeArrowheads="1"/>
          </p:cNvSpPr>
          <p:nvPr/>
        </p:nvSpPr>
        <p:spPr bwMode="auto">
          <a:xfrm>
            <a:off x="609600" y="4648200"/>
            <a:ext cx="83058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4000" b="1">
                <a:latin typeface="华文中宋" pitchFamily="2" charset="-122"/>
                <a:ea typeface="华文中宋" pitchFamily="2" charset="-122"/>
              </a:rPr>
              <a:t> </a:t>
            </a:r>
            <a:r>
              <a:rPr lang="zh-CN" altLang="zh-CN" sz="4000" b="1">
                <a:solidFill>
                  <a:srgbClr val="C00000"/>
                </a:solidFill>
                <a:latin typeface="华文中宋" pitchFamily="2" charset="-122"/>
                <a:ea typeface="华文中宋" pitchFamily="2" charset="-122"/>
              </a:rPr>
              <a:t>与相对运动的方向相反</a:t>
            </a:r>
          </a:p>
        </p:txBody>
      </p:sp>
      <p:sp>
        <p:nvSpPr>
          <p:cNvPr id="59401" name="矩形 59400"/>
          <p:cNvSpPr>
            <a:spLocks noChangeArrowheads="1"/>
          </p:cNvSpPr>
          <p:nvPr/>
        </p:nvSpPr>
        <p:spPr bwMode="auto">
          <a:xfrm>
            <a:off x="381000" y="3717925"/>
            <a:ext cx="8458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4000" b="1">
                <a:solidFill>
                  <a:srgbClr val="7030A0"/>
                </a:solidFill>
                <a:latin typeface="楷体_GB2312" pitchFamily="49" charset="-122"/>
                <a:ea typeface="楷体_GB2312" pitchFamily="49" charset="-122"/>
              </a:rPr>
              <a:t>2.滑动摩擦力的方向是怎样的？</a:t>
            </a:r>
          </a:p>
        </p:txBody>
      </p:sp>
      <p:sp>
        <p:nvSpPr>
          <p:cNvPr id="59402" name="矩形 59401"/>
          <p:cNvSpPr>
            <a:spLocks noChangeArrowheads="1"/>
          </p:cNvSpPr>
          <p:nvPr/>
        </p:nvSpPr>
        <p:spPr bwMode="auto">
          <a:xfrm>
            <a:off x="381000" y="2193925"/>
            <a:ext cx="8458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4000" b="1">
                <a:solidFill>
                  <a:srgbClr val="FF0000"/>
                </a:solidFill>
                <a:latin typeface="宋体" pitchFamily="2" charset="-122"/>
              </a:rPr>
              <a:t>(2)接触面不光滑</a:t>
            </a:r>
          </a:p>
        </p:txBody>
      </p:sp>
      <p:sp>
        <p:nvSpPr>
          <p:cNvPr id="59403" name="矩形 59402"/>
          <p:cNvSpPr>
            <a:spLocks noChangeArrowheads="1"/>
          </p:cNvSpPr>
          <p:nvPr/>
        </p:nvSpPr>
        <p:spPr bwMode="auto">
          <a:xfrm>
            <a:off x="381000" y="2803525"/>
            <a:ext cx="87630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4000" b="1">
                <a:solidFill>
                  <a:srgbClr val="FF0000"/>
                </a:solidFill>
                <a:latin typeface="宋体" pitchFamily="2" charset="-122"/>
              </a:rPr>
              <a:t>(3)发生相对运动</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childTnLst>
                                    <p:set>
                                      <p:cBhvr>
                                        <p:cTn id="6" dur="1" fill="hold">
                                          <p:stCondLst>
                                            <p:cond delay="0"/>
                                          </p:stCondLst>
                                        </p:cTn>
                                        <p:tgtEl>
                                          <p:spTgt spid="59399">
                                            <p:txEl>
                                              <p:pRg st="0" end="0"/>
                                            </p:txEl>
                                          </p:spTgt>
                                        </p:tgtEl>
                                        <p:attrNameLst>
                                          <p:attrName>style.visibility</p:attrName>
                                        </p:attrNameLst>
                                      </p:cBhvr>
                                      <p:to>
                                        <p:strVal val="visible"/>
                                      </p:to>
                                    </p:set>
                                    <p:animEffect transition="in" filter="wipe(left)">
                                      <p:cBhvr>
                                        <p:cTn id="7" dur="1000"/>
                                        <p:tgtEl>
                                          <p:spTgt spid="593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childTnLst>
                                    <p:set>
                                      <p:cBhvr>
                                        <p:cTn id="11" dur="1" fill="hold">
                                          <p:stCondLst>
                                            <p:cond delay="0"/>
                                          </p:stCondLst>
                                        </p:cTn>
                                        <p:tgtEl>
                                          <p:spTgt spid="59398"/>
                                        </p:tgtEl>
                                        <p:attrNameLst>
                                          <p:attrName>style.visibility</p:attrName>
                                        </p:attrNameLst>
                                      </p:cBhvr>
                                      <p:to>
                                        <p:strVal val="visible"/>
                                      </p:to>
                                    </p:set>
                                    <p:animEffect transition="in" filter="wipe(left)">
                                      <p:cBhvr>
                                        <p:cTn id="12" dur="1000"/>
                                        <p:tgtEl>
                                          <p:spTgt spid="593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childTnLst>
                                    <p:set>
                                      <p:cBhvr>
                                        <p:cTn id="16" dur="1" fill="hold">
                                          <p:stCondLst>
                                            <p:cond delay="0"/>
                                          </p:stCondLst>
                                        </p:cTn>
                                        <p:tgtEl>
                                          <p:spTgt spid="59402"/>
                                        </p:tgtEl>
                                        <p:attrNameLst>
                                          <p:attrName>style.visibility</p:attrName>
                                        </p:attrNameLst>
                                      </p:cBhvr>
                                      <p:to>
                                        <p:strVal val="visible"/>
                                      </p:to>
                                    </p:set>
                                    <p:animEffect transition="in" filter="wipe(left)">
                                      <p:cBhvr>
                                        <p:cTn id="17" dur="1000"/>
                                        <p:tgtEl>
                                          <p:spTgt spid="594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childTnLst>
                                    <p:set>
                                      <p:cBhvr>
                                        <p:cTn id="21" dur="1" fill="hold">
                                          <p:stCondLst>
                                            <p:cond delay="0"/>
                                          </p:stCondLst>
                                        </p:cTn>
                                        <p:tgtEl>
                                          <p:spTgt spid="59403"/>
                                        </p:tgtEl>
                                        <p:attrNameLst>
                                          <p:attrName>style.visibility</p:attrName>
                                        </p:attrNameLst>
                                      </p:cBhvr>
                                      <p:to>
                                        <p:strVal val="visible"/>
                                      </p:to>
                                    </p:set>
                                    <p:animEffect transition="in" filter="wipe(left)">
                                      <p:cBhvr>
                                        <p:cTn id="22" dur="1000"/>
                                        <p:tgtEl>
                                          <p:spTgt spid="5940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childTnLst>
                                    <p:set>
                                      <p:cBhvr>
                                        <p:cTn id="26" dur="1" fill="hold">
                                          <p:stCondLst>
                                            <p:cond delay="0"/>
                                          </p:stCondLst>
                                        </p:cTn>
                                        <p:tgtEl>
                                          <p:spTgt spid="59401"/>
                                        </p:tgtEl>
                                        <p:attrNameLst>
                                          <p:attrName>style.visibility</p:attrName>
                                        </p:attrNameLst>
                                      </p:cBhvr>
                                      <p:to>
                                        <p:strVal val="visible"/>
                                      </p:to>
                                    </p:set>
                                    <p:animEffect transition="in" filter="wipe(left)">
                                      <p:cBhvr>
                                        <p:cTn id="27" dur="1000"/>
                                        <p:tgtEl>
                                          <p:spTgt spid="5940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childTnLst>
                                    <p:set>
                                      <p:cBhvr>
                                        <p:cTn id="31" dur="1" fill="hold">
                                          <p:stCondLst>
                                            <p:cond delay="0"/>
                                          </p:stCondLst>
                                        </p:cTn>
                                        <p:tgtEl>
                                          <p:spTgt spid="59400">
                                            <p:txEl>
                                              <p:pRg st="0" end="0"/>
                                            </p:txEl>
                                          </p:spTgt>
                                        </p:tgtEl>
                                        <p:attrNameLst>
                                          <p:attrName>style.visibility</p:attrName>
                                        </p:attrNameLst>
                                      </p:cBhvr>
                                      <p:to>
                                        <p:strVal val="visible"/>
                                      </p:to>
                                    </p:set>
                                    <p:animEffect transition="in" filter="wipe(left)">
                                      <p:cBhvr>
                                        <p:cTn id="32" dur="1000"/>
                                        <p:tgtEl>
                                          <p:spTgt spid="594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8" grpId="0"/>
      <p:bldP spid="59401" grpId="0"/>
      <p:bldP spid="59402" grpId="0"/>
      <p:bldP spid="5940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idx="1"/>
          </p:nvPr>
        </p:nvSpPr>
        <p:spPr>
          <a:xfrm>
            <a:off x="0" y="1571625"/>
            <a:ext cx="8839200" cy="3810000"/>
          </a:xfrm>
          <a:solidFill>
            <a:srgbClr val="FFFFFF"/>
          </a:solidFill>
          <a:ln>
            <a:solidFill>
              <a:srgbClr val="000000"/>
            </a:solidFill>
            <a:miter lim="800000"/>
            <a:headEnd/>
            <a:tailEnd/>
          </a:ln>
        </p:spPr>
        <p:txBody>
          <a:bodyPr/>
          <a:lstStyle/>
          <a:p>
            <a:pPr eaLnBrk="1" hangingPunct="1">
              <a:lnSpc>
                <a:spcPct val="120000"/>
              </a:lnSpc>
              <a:buFont typeface="Wingdings" pitchFamily="2" charset="2"/>
              <a:buNone/>
            </a:pPr>
            <a:r>
              <a:rPr lang="en-US" altLang="zh-CN" sz="2800" b="1" smtClean="0"/>
              <a:t>1</a:t>
            </a:r>
            <a:r>
              <a:rPr lang="zh-CN" altLang="en-US" sz="2800" b="1" smtClean="0"/>
              <a:t>、当用铅笔写字时，笔尖与纸面之间是</a:t>
            </a:r>
            <a:r>
              <a:rPr lang="en-US" altLang="zh-CN" sz="2800" b="1" smtClean="0"/>
              <a:t>_____</a:t>
            </a:r>
            <a:r>
              <a:rPr lang="zh-CN" altLang="en-US" sz="2800" b="1" smtClean="0"/>
              <a:t>摩擦，</a:t>
            </a:r>
          </a:p>
          <a:p>
            <a:pPr eaLnBrk="1" hangingPunct="1">
              <a:lnSpc>
                <a:spcPct val="120000"/>
              </a:lnSpc>
              <a:buFont typeface="Wingdings" pitchFamily="2" charset="2"/>
              <a:buNone/>
            </a:pPr>
            <a:r>
              <a:rPr lang="zh-CN" altLang="en-US" sz="2800" b="1" smtClean="0"/>
              <a:t>      手与铅笔之间是</a:t>
            </a:r>
            <a:r>
              <a:rPr lang="en-US" altLang="zh-CN" sz="2800" b="1" smtClean="0"/>
              <a:t>_____</a:t>
            </a:r>
            <a:r>
              <a:rPr lang="zh-CN" altLang="en-US" sz="2800" b="1" smtClean="0"/>
              <a:t>摩擦</a:t>
            </a:r>
          </a:p>
          <a:p>
            <a:pPr eaLnBrk="1" hangingPunct="1">
              <a:lnSpc>
                <a:spcPct val="120000"/>
              </a:lnSpc>
              <a:buFont typeface="Wingdings" pitchFamily="2" charset="2"/>
              <a:buNone/>
            </a:pPr>
            <a:r>
              <a:rPr lang="en-US" altLang="zh-CN" sz="2800" b="1" smtClean="0"/>
              <a:t>2</a:t>
            </a:r>
            <a:r>
              <a:rPr lang="zh-CN" altLang="en-US" sz="2800" b="1" smtClean="0"/>
              <a:t>、汽车正常行驶时，前轮与地面之间是</a:t>
            </a:r>
            <a:r>
              <a:rPr lang="en-US" altLang="zh-CN" sz="2800" b="1" smtClean="0"/>
              <a:t>_____</a:t>
            </a:r>
            <a:r>
              <a:rPr lang="zh-CN" altLang="en-US" sz="2800" b="1" smtClean="0"/>
              <a:t>摩擦</a:t>
            </a:r>
          </a:p>
          <a:p>
            <a:pPr eaLnBrk="1" hangingPunct="1">
              <a:lnSpc>
                <a:spcPct val="120000"/>
              </a:lnSpc>
              <a:buFont typeface="Wingdings" pitchFamily="2" charset="2"/>
              <a:buNone/>
            </a:pPr>
            <a:r>
              <a:rPr lang="en-US" altLang="zh-CN" sz="2800" b="1" smtClean="0"/>
              <a:t>3</a:t>
            </a:r>
            <a:r>
              <a:rPr lang="zh-CN" altLang="en-US" sz="2800" b="1" smtClean="0"/>
              <a:t>、圆珠笔写字时，笔尖与纸之间是</a:t>
            </a:r>
            <a:r>
              <a:rPr lang="en-US" altLang="zh-CN" sz="2800" b="1" u="sng" smtClean="0"/>
              <a:t>_____</a:t>
            </a:r>
            <a:r>
              <a:rPr lang="zh-CN" altLang="en-US" sz="2800" b="1" smtClean="0"/>
              <a:t>摩擦</a:t>
            </a:r>
          </a:p>
          <a:p>
            <a:pPr eaLnBrk="1" hangingPunct="1">
              <a:lnSpc>
                <a:spcPct val="120000"/>
              </a:lnSpc>
              <a:buFont typeface="Wingdings" pitchFamily="2" charset="2"/>
              <a:buNone/>
            </a:pPr>
            <a:r>
              <a:rPr lang="en-US" altLang="zh-CN" sz="2800" b="1" smtClean="0"/>
              <a:t>4</a:t>
            </a:r>
            <a:r>
              <a:rPr lang="zh-CN" altLang="en-US" sz="2800" b="1" smtClean="0"/>
              <a:t>、人走路时，鞋子与地面之间是</a:t>
            </a:r>
            <a:r>
              <a:rPr lang="en-US" altLang="zh-CN" sz="2800" b="1" smtClean="0"/>
              <a:t>_____</a:t>
            </a:r>
            <a:r>
              <a:rPr lang="zh-CN" altLang="en-US" sz="2800" b="1" smtClean="0"/>
              <a:t>摩擦 </a:t>
            </a:r>
          </a:p>
          <a:p>
            <a:pPr eaLnBrk="1" hangingPunct="1">
              <a:lnSpc>
                <a:spcPct val="120000"/>
              </a:lnSpc>
              <a:buFont typeface="Wingdings" pitchFamily="2" charset="2"/>
              <a:buNone/>
            </a:pPr>
            <a:r>
              <a:rPr lang="en-US" altLang="zh-CN" sz="2800" b="1" smtClean="0"/>
              <a:t>5</a:t>
            </a:r>
            <a:r>
              <a:rPr lang="zh-CN" altLang="en-US" sz="2800" b="1" smtClean="0"/>
              <a:t>、用转笔刀削铅笔时，笔刀与铅笔之间是</a:t>
            </a:r>
            <a:r>
              <a:rPr lang="en-US" altLang="zh-CN" sz="2800" b="1" u="sng" smtClean="0"/>
              <a:t>____</a:t>
            </a:r>
            <a:r>
              <a:rPr lang="zh-CN" altLang="en-US" sz="2800" b="1" smtClean="0"/>
              <a:t>摩擦</a:t>
            </a:r>
          </a:p>
          <a:p>
            <a:pPr eaLnBrk="1" hangingPunct="1">
              <a:lnSpc>
                <a:spcPct val="120000"/>
              </a:lnSpc>
              <a:buFont typeface="Wingdings" pitchFamily="2" charset="2"/>
              <a:buNone/>
            </a:pPr>
            <a:endParaRPr lang="en-US" altLang="zh-CN" b="1" smtClean="0"/>
          </a:p>
        </p:txBody>
      </p:sp>
      <p:sp>
        <p:nvSpPr>
          <p:cNvPr id="98307" name="Text Box 3"/>
          <p:cNvSpPr txBox="1">
            <a:spLocks noChangeArrowheads="1"/>
          </p:cNvSpPr>
          <p:nvPr/>
        </p:nvSpPr>
        <p:spPr bwMode="auto">
          <a:xfrm>
            <a:off x="6500813" y="1714500"/>
            <a:ext cx="114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a:solidFill>
                  <a:srgbClr val="FF0000"/>
                </a:solidFill>
              </a:rPr>
              <a:t>滑动</a:t>
            </a:r>
          </a:p>
        </p:txBody>
      </p:sp>
      <p:sp>
        <p:nvSpPr>
          <p:cNvPr id="98308" name="Text Box 4"/>
          <p:cNvSpPr txBox="1">
            <a:spLocks noChangeArrowheads="1"/>
          </p:cNvSpPr>
          <p:nvPr/>
        </p:nvSpPr>
        <p:spPr bwMode="auto">
          <a:xfrm>
            <a:off x="3659188" y="2178050"/>
            <a:ext cx="7778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a:solidFill>
                  <a:srgbClr val="FF0000"/>
                </a:solidFill>
              </a:rPr>
              <a:t>静</a:t>
            </a:r>
          </a:p>
        </p:txBody>
      </p:sp>
      <p:sp>
        <p:nvSpPr>
          <p:cNvPr id="22532" name="Text Box 5"/>
          <p:cNvSpPr txBox="1">
            <a:spLocks noChangeArrowheads="1"/>
          </p:cNvSpPr>
          <p:nvPr/>
        </p:nvSpPr>
        <p:spPr bwMode="auto">
          <a:xfrm>
            <a:off x="7391400" y="3352800"/>
            <a:ext cx="625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sp>
        <p:nvSpPr>
          <p:cNvPr id="98310" name="Text Box 6"/>
          <p:cNvSpPr txBox="1">
            <a:spLocks noChangeArrowheads="1"/>
          </p:cNvSpPr>
          <p:nvPr/>
        </p:nvSpPr>
        <p:spPr bwMode="auto">
          <a:xfrm>
            <a:off x="6429375" y="2928938"/>
            <a:ext cx="1295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a:solidFill>
                  <a:srgbClr val="FF0000"/>
                </a:solidFill>
              </a:rPr>
              <a:t>滚动</a:t>
            </a:r>
          </a:p>
        </p:txBody>
      </p:sp>
      <p:sp>
        <p:nvSpPr>
          <p:cNvPr id="98311" name="Text Box 7"/>
          <p:cNvSpPr txBox="1">
            <a:spLocks noChangeArrowheads="1"/>
          </p:cNvSpPr>
          <p:nvPr/>
        </p:nvSpPr>
        <p:spPr bwMode="auto">
          <a:xfrm>
            <a:off x="5857875" y="3571875"/>
            <a:ext cx="114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a:solidFill>
                  <a:srgbClr val="FF0000"/>
                </a:solidFill>
              </a:rPr>
              <a:t>滚动</a:t>
            </a:r>
          </a:p>
        </p:txBody>
      </p:sp>
      <p:sp>
        <p:nvSpPr>
          <p:cNvPr id="98312" name="Text Box 8"/>
          <p:cNvSpPr txBox="1">
            <a:spLocks noChangeArrowheads="1"/>
          </p:cNvSpPr>
          <p:nvPr/>
        </p:nvSpPr>
        <p:spPr bwMode="auto">
          <a:xfrm>
            <a:off x="5572125" y="4071938"/>
            <a:ext cx="5905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b="1">
                <a:solidFill>
                  <a:srgbClr val="FF0000"/>
                </a:solidFill>
              </a:rPr>
              <a:t>静</a:t>
            </a:r>
          </a:p>
        </p:txBody>
      </p:sp>
      <p:sp>
        <p:nvSpPr>
          <p:cNvPr id="98313" name="Text Box 9"/>
          <p:cNvSpPr txBox="1">
            <a:spLocks noChangeArrowheads="1"/>
          </p:cNvSpPr>
          <p:nvPr/>
        </p:nvSpPr>
        <p:spPr bwMode="auto">
          <a:xfrm>
            <a:off x="6715125" y="4643438"/>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a:solidFill>
                  <a:srgbClr val="FF0000"/>
                </a:solidFill>
              </a:rPr>
              <a:t>滑动</a:t>
            </a:r>
          </a:p>
        </p:txBody>
      </p:sp>
      <p:sp>
        <p:nvSpPr>
          <p:cNvPr id="22537" name="WordArt 11"/>
          <p:cNvSpPr>
            <a:spLocks noChangeArrowheads="1" noChangeShapeType="1" noTextEdit="1"/>
          </p:cNvSpPr>
          <p:nvPr/>
        </p:nvSpPr>
        <p:spPr bwMode="auto">
          <a:xfrm>
            <a:off x="214313" y="642938"/>
            <a:ext cx="2514600" cy="533400"/>
          </a:xfrm>
          <a:prstGeom prst="rect">
            <a:avLst/>
          </a:prstGeom>
        </p:spPr>
        <p:txBody>
          <a:bodyPr wrap="none" fromWordArt="1">
            <a:prstTxWarp prst="textPlain">
              <a:avLst>
                <a:gd name="adj" fmla="val 50000"/>
              </a:avLst>
            </a:prstTxWarp>
          </a:bodyPr>
          <a:lstStyle/>
          <a:p>
            <a:pPr algn="ctr"/>
            <a:r>
              <a:rPr lang="zh-CN" altLang="en-US" sz="3600" b="1" kern="10">
                <a:ln w="19050">
                  <a:solidFill>
                    <a:srgbClr val="99CCFF"/>
                  </a:solidFill>
                  <a:round/>
                  <a:headEnd/>
                  <a:tailEnd/>
                </a:ln>
                <a:solidFill>
                  <a:srgbClr val="0066CC"/>
                </a:solidFill>
                <a:effectLst>
                  <a:outerShdw dist="35921" dir="2700000" algn="ctr" rotWithShape="0">
                    <a:srgbClr val="990000"/>
                  </a:outerShdw>
                </a:effectLst>
                <a:latin typeface="宋体"/>
                <a:ea typeface="宋体"/>
              </a:rPr>
              <a:t>习题小练笔</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8306">
                                            <p:txEl>
                                              <p:pRg st="0" end="0"/>
                                            </p:txEl>
                                          </p:spTgt>
                                        </p:tgtEl>
                                        <p:attrNameLst>
                                          <p:attrName>style.visibility</p:attrName>
                                        </p:attrNameLst>
                                      </p:cBhvr>
                                      <p:to>
                                        <p:strVal val="visible"/>
                                      </p:to>
                                    </p:set>
                                    <p:anim calcmode="lin" valueType="num">
                                      <p:cBhvr additive="base">
                                        <p:cTn id="7" dur="500" fill="hold"/>
                                        <p:tgtEl>
                                          <p:spTgt spid="983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3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8306">
                                            <p:txEl>
                                              <p:pRg st="1" end="1"/>
                                            </p:txEl>
                                          </p:spTgt>
                                        </p:tgtEl>
                                        <p:attrNameLst>
                                          <p:attrName>style.visibility</p:attrName>
                                        </p:attrNameLst>
                                      </p:cBhvr>
                                      <p:to>
                                        <p:strVal val="visible"/>
                                      </p:to>
                                    </p:set>
                                    <p:anim calcmode="lin" valueType="num">
                                      <p:cBhvr additive="base">
                                        <p:cTn id="13" dur="500" fill="hold"/>
                                        <p:tgtEl>
                                          <p:spTgt spid="983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30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98307"/>
                                        </p:tgtEl>
                                        <p:attrNameLst>
                                          <p:attrName>style.visibility</p:attrName>
                                        </p:attrNameLst>
                                      </p:cBhvr>
                                      <p:to>
                                        <p:strVal val="visible"/>
                                      </p:to>
                                    </p:set>
                                    <p:animEffect transition="in" filter="blinds(horizontal)">
                                      <p:cBhvr>
                                        <p:cTn id="19" dur="500"/>
                                        <p:tgtEl>
                                          <p:spTgt spid="9830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98308"/>
                                        </p:tgtEl>
                                        <p:attrNameLst>
                                          <p:attrName>style.visibility</p:attrName>
                                        </p:attrNameLst>
                                      </p:cBhvr>
                                      <p:to>
                                        <p:strVal val="visible"/>
                                      </p:to>
                                    </p:set>
                                    <p:animEffect transition="in" filter="blinds(horizontal)">
                                      <p:cBhvr>
                                        <p:cTn id="24" dur="500"/>
                                        <p:tgtEl>
                                          <p:spTgt spid="9830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98306">
                                            <p:txEl>
                                              <p:pRg st="2" end="2"/>
                                            </p:txEl>
                                          </p:spTgt>
                                        </p:tgtEl>
                                        <p:attrNameLst>
                                          <p:attrName>style.visibility</p:attrName>
                                        </p:attrNameLst>
                                      </p:cBhvr>
                                      <p:to>
                                        <p:strVal val="visible"/>
                                      </p:to>
                                    </p:set>
                                    <p:anim calcmode="lin" valueType="num">
                                      <p:cBhvr additive="base">
                                        <p:cTn id="29" dur="500" fill="hold"/>
                                        <p:tgtEl>
                                          <p:spTgt spid="98306">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830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98310"/>
                                        </p:tgtEl>
                                        <p:attrNameLst>
                                          <p:attrName>style.visibility</p:attrName>
                                        </p:attrNameLst>
                                      </p:cBhvr>
                                      <p:to>
                                        <p:strVal val="visible"/>
                                      </p:to>
                                    </p:set>
                                    <p:animEffect transition="in" filter="blinds(horizontal)">
                                      <p:cBhvr>
                                        <p:cTn id="35" dur="500"/>
                                        <p:tgtEl>
                                          <p:spTgt spid="9831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98306">
                                            <p:txEl>
                                              <p:pRg st="3" end="3"/>
                                            </p:txEl>
                                          </p:spTgt>
                                        </p:tgtEl>
                                        <p:attrNameLst>
                                          <p:attrName>style.visibility</p:attrName>
                                        </p:attrNameLst>
                                      </p:cBhvr>
                                      <p:to>
                                        <p:strVal val="visible"/>
                                      </p:to>
                                    </p:set>
                                    <p:anim calcmode="lin" valueType="num">
                                      <p:cBhvr additive="base">
                                        <p:cTn id="40" dur="500" fill="hold"/>
                                        <p:tgtEl>
                                          <p:spTgt spid="98306">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830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98311"/>
                                        </p:tgtEl>
                                        <p:attrNameLst>
                                          <p:attrName>style.visibility</p:attrName>
                                        </p:attrNameLst>
                                      </p:cBhvr>
                                      <p:to>
                                        <p:strVal val="visible"/>
                                      </p:to>
                                    </p:set>
                                    <p:animEffect transition="in" filter="blinds(horizontal)">
                                      <p:cBhvr>
                                        <p:cTn id="46" dur="500"/>
                                        <p:tgtEl>
                                          <p:spTgt spid="9831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98306">
                                            <p:txEl>
                                              <p:pRg st="4" end="4"/>
                                            </p:txEl>
                                          </p:spTgt>
                                        </p:tgtEl>
                                        <p:attrNameLst>
                                          <p:attrName>style.visibility</p:attrName>
                                        </p:attrNameLst>
                                      </p:cBhvr>
                                      <p:to>
                                        <p:strVal val="visible"/>
                                      </p:to>
                                    </p:set>
                                    <p:anim calcmode="lin" valueType="num">
                                      <p:cBhvr additive="base">
                                        <p:cTn id="51" dur="500" fill="hold"/>
                                        <p:tgtEl>
                                          <p:spTgt spid="98306">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9830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98312"/>
                                        </p:tgtEl>
                                        <p:attrNameLst>
                                          <p:attrName>style.visibility</p:attrName>
                                        </p:attrNameLst>
                                      </p:cBhvr>
                                      <p:to>
                                        <p:strVal val="visible"/>
                                      </p:to>
                                    </p:set>
                                    <p:animEffect transition="in" filter="blinds(horizontal)">
                                      <p:cBhvr>
                                        <p:cTn id="57" dur="500"/>
                                        <p:tgtEl>
                                          <p:spTgt spid="9831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98306">
                                            <p:txEl>
                                              <p:pRg st="5" end="5"/>
                                            </p:txEl>
                                          </p:spTgt>
                                        </p:tgtEl>
                                        <p:attrNameLst>
                                          <p:attrName>style.visibility</p:attrName>
                                        </p:attrNameLst>
                                      </p:cBhvr>
                                      <p:to>
                                        <p:strVal val="visible"/>
                                      </p:to>
                                    </p:set>
                                    <p:anim calcmode="lin" valueType="num">
                                      <p:cBhvr additive="base">
                                        <p:cTn id="62" dur="500" fill="hold"/>
                                        <p:tgtEl>
                                          <p:spTgt spid="98306">
                                            <p:txEl>
                                              <p:pRg st="5" end="5"/>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9830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98313"/>
                                        </p:tgtEl>
                                        <p:attrNameLst>
                                          <p:attrName>style.visibility</p:attrName>
                                        </p:attrNameLst>
                                      </p:cBhvr>
                                      <p:to>
                                        <p:strVal val="visible"/>
                                      </p:to>
                                    </p:set>
                                    <p:animEffect transition="in" filter="blinds(horizontal)">
                                      <p:cBhvr>
                                        <p:cTn id="68" dur="500"/>
                                        <p:tgtEl>
                                          <p:spTgt spid="98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p:bldP spid="98308" grpId="0"/>
      <p:bldP spid="98310" grpId="0"/>
      <p:bldP spid="98311" grpId="0"/>
      <p:bldP spid="98312" grpId="0"/>
      <p:bldP spid="9831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2019-2020学年沪科版八年级物理全册教学课件：6.5摩擦力(共27张PPT)">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2019-2020学年沪科版八年级物理全册教学课件：6.5摩擦力(共27张PPT)</Template>
  <TotalTime>1</TotalTime>
  <Words>1462</Words>
  <Application>Microsoft Office PowerPoint</Application>
  <PresentationFormat>全屏显示(4:3)</PresentationFormat>
  <Paragraphs>210</Paragraphs>
  <Slides>27</Slides>
  <Notes>4</Notes>
  <HiddenSlides>0</HiddenSlides>
  <MMClips>2</MMClips>
  <ScaleCrop>false</ScaleCrop>
  <HeadingPairs>
    <vt:vector size="8" baseType="variant">
      <vt:variant>
        <vt:lpstr>已用的字体</vt:lpstr>
      </vt:variant>
      <vt:variant>
        <vt:i4>23</vt:i4>
      </vt:variant>
      <vt:variant>
        <vt:lpstr>主题</vt:lpstr>
      </vt:variant>
      <vt:variant>
        <vt:i4>1</vt:i4>
      </vt:variant>
      <vt:variant>
        <vt:lpstr>嵌入 OLE 服务器</vt:lpstr>
      </vt:variant>
      <vt:variant>
        <vt:i4>1</vt:i4>
      </vt:variant>
      <vt:variant>
        <vt:lpstr>幻灯片标题</vt:lpstr>
      </vt:variant>
      <vt:variant>
        <vt:i4>27</vt:i4>
      </vt:variant>
    </vt:vector>
  </HeadingPairs>
  <TitlesOfParts>
    <vt:vector size="52" baseType="lpstr">
      <vt:lpstr>Arial</vt:lpstr>
      <vt:lpstr>宋体</vt:lpstr>
      <vt:lpstr>Wingdings</vt:lpstr>
      <vt:lpstr>Franklin Gothic Medium</vt:lpstr>
      <vt:lpstr>微软雅黑</vt:lpstr>
      <vt:lpstr>Franklin Gothic Book</vt:lpstr>
      <vt:lpstr>黑体</vt:lpstr>
      <vt:lpstr>Wingdings 2</vt:lpstr>
      <vt:lpstr>Calibri</vt:lpstr>
      <vt:lpstr>华文楷体</vt:lpstr>
      <vt:lpstr>Times New Roman</vt:lpstr>
      <vt:lpstr>楷体_GB2312</vt:lpstr>
      <vt:lpstr>新宋体</vt:lpstr>
      <vt:lpstr>华文中宋</vt:lpstr>
      <vt:lpstr>仿宋_GB2312</vt:lpstr>
      <vt:lpstr>仿宋</vt:lpstr>
      <vt:lpstr>+mn-ea</vt:lpstr>
      <vt:lpstr>Segoe Print</vt:lpstr>
      <vt:lpstr>Courier New</vt:lpstr>
      <vt:lpstr>Tahoma</vt:lpstr>
      <vt:lpstr>Verdana</vt:lpstr>
      <vt:lpstr>Arial</vt:lpstr>
      <vt:lpstr>Arial Unicode MS</vt:lpstr>
      <vt:lpstr>2019-2020学年沪科版八年级物理全册教学课件：6.5摩擦力(共27张PPT)</vt:lpstr>
      <vt:lpstr>Bitmap Image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User</cp:lastModifiedBy>
  <cp:revision>1</cp:revision>
  <dcterms:created xsi:type="dcterms:W3CDTF">2020-02-05T02:31:43Z</dcterms:created>
  <dcterms:modified xsi:type="dcterms:W3CDTF">2020-02-05T02:33:07Z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