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2"/>
  </p:sldMasterIdLst>
  <p:notesMasterIdLst>
    <p:notesMasterId r:id="rId3"/>
  </p:notesMasterIdLst>
  <p:sldIdLst>
    <p:sldId id="750" r:id="rId4"/>
    <p:sldId id="1096" r:id="rId5"/>
    <p:sldId id="1288" r:id="rId6"/>
    <p:sldId id="1291" r:id="rId7"/>
    <p:sldId id="1289" r:id="rId8"/>
    <p:sldId id="1290" r:id="rId9"/>
    <p:sldId id="1292" r:id="rId10"/>
    <p:sldId id="1293" r:id="rId11"/>
    <p:sldId id="1294" r:id="rId12"/>
    <p:sldId id="1097" r:id="rId13"/>
    <p:sldId id="1295" r:id="rId14"/>
    <p:sldId id="1296" r:id="rId15"/>
    <p:sldId id="1297" r:id="rId16"/>
    <p:sldId id="1298" r:id="rId17"/>
    <p:sldId id="1299" r:id="rId18"/>
    <p:sldId id="1300" r:id="rId19"/>
    <p:sldId id="1301" r:id="rId20"/>
  </p:sldIdLst>
  <p:sldSz cx="12192000" cy="6858000"/>
  <p:notesSz cx="6858000" cy="9144000"/>
  <p:custDataLst>
    <p:tags r:id="rId2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p="http://schemas.openxmlformats.org/presentationml/2006/main">
  <p:cmAuthor id="1" name="xiao" initials="x" lastIdx="0" clrIdx="0"/>
</p:cmAuthorLst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55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1014"/>
      </p:cViewPr>
      <p:guideLst>
        <p:guide orient="horz" pos="2139"/>
        <p:guide pos="383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276" y="78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ommentAuthors" Target="commentAuthors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slide" Target="slides/slide14.xml" /><Relationship Id="rId18" Type="http://schemas.openxmlformats.org/officeDocument/2006/relationships/slide" Target="slides/slide15.xml" /><Relationship Id="rId19" Type="http://schemas.openxmlformats.org/officeDocument/2006/relationships/slide" Target="slides/slide16.xml" /><Relationship Id="rId2" Type="http://schemas.openxmlformats.org/officeDocument/2006/relationships/slideMaster" Target="slideMasters/slideMaster1.xml" /><Relationship Id="rId20" Type="http://schemas.openxmlformats.org/officeDocument/2006/relationships/slide" Target="slides/slide17.xml" /><Relationship Id="rId21" Type="http://schemas.openxmlformats.org/officeDocument/2006/relationships/tags" Target="tags/tag5.xml" /><Relationship Id="rId22" Type="http://schemas.openxmlformats.org/officeDocument/2006/relationships/presProps" Target="presProps.xml" /><Relationship Id="rId23" Type="http://schemas.openxmlformats.org/officeDocument/2006/relationships/viewProps" Target="viewProps.xml" /><Relationship Id="rId24" Type="http://schemas.openxmlformats.org/officeDocument/2006/relationships/theme" Target="theme/theme1.xml" /><Relationship Id="rId25" Type="http://schemas.openxmlformats.org/officeDocument/2006/relationships/tableStyles" Target="tableStyles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3AD26-BB5B-4B58-9E34-0F1D9885EC2A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C80E95-F800-4685-9CC0-BEAD22302047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 spd="med">
    <p:wipe dir="d"/>
  </p:transition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61DF0-C4A4-4DA9-87A1-DB1A3C5C94B8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8E485-00DC-4063-B6EA-323604CC0A98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>
    <p:wipe dir="d"/>
  </p:transition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1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2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3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4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1055077" y="2418125"/>
            <a:ext cx="10081846" cy="1510035"/>
            <a:chOff x="1055077" y="2418125"/>
            <a:chExt cx="10081846" cy="1510035"/>
          </a:xfrm>
        </p:grpSpPr>
        <p:sp>
          <p:nvSpPr>
            <p:cNvPr id="10" name="矩形 9"/>
            <p:cNvSpPr/>
            <p:nvPr/>
          </p:nvSpPr>
          <p:spPr>
            <a:xfrm>
              <a:off x="1055077" y="3221405"/>
              <a:ext cx="10081846" cy="7067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4000" b="1">
                  <a:solidFill>
                    <a:srgbClr val="EE3028"/>
                  </a:solidFill>
                  <a:cs typeface="+mn-ea"/>
                  <a:sym typeface="+mn-lt"/>
                </a:rPr>
                <a:t>第六章　能源与可持续发展</a:t>
              </a:r>
              <a:endParaRPr lang="zh-CN" altLang="en-US" sz="4000" b="1">
                <a:solidFill>
                  <a:srgbClr val="EE3028"/>
                </a:solidFill>
                <a:cs typeface="+mn-ea"/>
                <a:sym typeface="+mn-lt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3462973" y="2418125"/>
              <a:ext cx="5266055" cy="655160"/>
            </a:xfrm>
            <a:prstGeom prst="roundRect">
              <a:avLst>
                <a:gd name="adj" fmla="val 50000"/>
              </a:avLst>
            </a:prstGeom>
            <a:solidFill>
              <a:srgbClr val="EE3028"/>
            </a:solidFill>
            <a:effectLst/>
          </p:spPr>
          <p:txBody>
            <a:bodyPr wrap="square" bIns="54000" rtlCol="0">
              <a:spAutoFit/>
            </a:bodyPr>
            <a:lstStyle/>
            <a:p>
              <a:pPr algn="ctr"/>
              <a:r>
                <a:rPr lang="zh-CN" altLang="en-US" sz="2400" b="1">
                  <a:solidFill>
                    <a:schemeClr val="bg1"/>
                  </a:solidFill>
                  <a:cs typeface="+mn-ea"/>
                  <a:sym typeface="+mn-lt"/>
                </a:rPr>
                <a:t>第一部分　河南中考考点过关</a:t>
              </a:r>
              <a:endParaRPr lang="zh-CN" altLang="en-US" sz="2400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能源的分类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1256665" y="1584325"/>
          <a:ext cx="10637520" cy="37280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7655"/>
                <a:gridCol w="3274060"/>
                <a:gridCol w="3100070"/>
                <a:gridCol w="2705735"/>
              </a:tblGrid>
              <a:tr h="933450">
                <a:tc>
                  <a:txBody>
                    <a:bodyPr vert="horz" wrap="square"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分类标准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定义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举例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类别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6210">
                <a:tc rowSpan="2">
                  <a:txBody>
                    <a:bodyPr vert="horz" wrap="square"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可否再生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可以从自然界中源源不断地得到的能源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太阳能、风能、地热能、生物质能等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4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①　　　　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能源 </a:t>
                      </a:r>
                      <a:endParaRPr lang="en-US" altLang="en-US" sz="2400" b="0" u="sng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8425">
                <a:tc vMerge="1">
                  <a:txBody>
                    <a:bodyPr vert="horz" wrap="square"/>
                    <a:lstStyle/>
                    <a:p/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不能在短时间内从自然界得到补充的能源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煤、石油、天然气等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4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②　　　  　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能源 </a:t>
                      </a:r>
                      <a:endParaRPr lang="en-US" altLang="en-US" sz="2400" b="0" u="sng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矩形 8"/>
          <p:cNvSpPr/>
          <p:nvPr/>
        </p:nvSpPr>
        <p:spPr>
          <a:xfrm>
            <a:off x="9639935" y="2870835"/>
            <a:ext cx="135255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可再生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537065" y="4333875"/>
            <a:ext cx="155829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不可再生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能源的分类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596900" y="1819910"/>
          <a:ext cx="10233660" cy="3738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31645"/>
                <a:gridCol w="3428365"/>
                <a:gridCol w="2403475"/>
                <a:gridCol w="2670175"/>
              </a:tblGrid>
              <a:tr h="499745">
                <a:tc>
                  <a:txBody>
                    <a:bodyPr vert="horz" wrap="square"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分类标准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定义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举例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类别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9560">
                <a:tc rowSpan="2">
                  <a:txBody>
                    <a:bodyPr vert="horz" wrap="square"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对环境的影响情况</a:t>
                      </a:r>
                      <a:endParaRPr lang="en-US" altLang="zh-CN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对环境无污染或者污染小的能源</a:t>
                      </a:r>
                      <a:endParaRPr lang="en-US" altLang="zh-CN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太阳能、风能等</a:t>
                      </a:r>
                      <a:endParaRPr lang="en-US" altLang="zh-CN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③　　　  　</a:t>
                      </a:r>
                      <a:r>
                        <a:rPr lang="en-US" altLang="zh-CN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能源 </a:t>
                      </a:r>
                      <a:endParaRPr lang="en-US" altLang="zh-CN" sz="2400" b="0" u="sng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0680">
                <a:tc vMerge="1">
                  <a:txBody>
                    <a:bodyPr vert="horz" wrap="square"/>
                    <a:lstStyle/>
                    <a:p/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对环境污染较大的能源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煤、石油等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4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④　　　  　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能源 </a:t>
                      </a:r>
                      <a:endParaRPr lang="en-US" altLang="en-US" sz="2400" b="0" u="sng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8771890" y="2912745"/>
            <a:ext cx="155829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清洁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541385" y="4417695"/>
            <a:ext cx="155829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非清洁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能源的分类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855980" y="2194560"/>
          <a:ext cx="10710545" cy="35363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1330"/>
                <a:gridCol w="3114040"/>
                <a:gridCol w="3120390"/>
                <a:gridCol w="2724785"/>
              </a:tblGrid>
              <a:tr h="793115">
                <a:tc>
                  <a:txBody>
                    <a:bodyPr vert="horz" wrap="square"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分类标准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定义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举例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类别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3115">
                <a:tc rowSpan="2">
                  <a:txBody>
                    <a:bodyPr vert="horz" wrap="square"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开发程度</a:t>
                      </a:r>
                      <a:endParaRPr lang="en-US" altLang="zh-CN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目前已经大规模生产和利用的能源</a:t>
                      </a:r>
                      <a:endParaRPr lang="en-US" altLang="zh-CN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水能、煤、石油、天然气等</a:t>
                      </a:r>
                      <a:endParaRPr lang="en-US" altLang="zh-CN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⑤　　　　</a:t>
                      </a:r>
                      <a:r>
                        <a:rPr lang="en-US" altLang="zh-CN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能源 </a:t>
                      </a:r>
                      <a:endParaRPr lang="en-US" altLang="zh-CN" sz="2400" b="0" u="sng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5595">
                <a:tc vMerge="1">
                  <a:txBody>
                    <a:bodyPr vert="horz" wrap="square"/>
                    <a:lstStyle/>
                    <a:p/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由于技术、经济等因素迄今尚未大规模使用的能源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太阳能、核能、地热能、氢能、生物质能、潮汐能等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4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⑥　　　　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能源 </a:t>
                      </a:r>
                      <a:endParaRPr lang="en-US" altLang="en-US" sz="2400" b="0" u="sng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9244965" y="3289300"/>
            <a:ext cx="155829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常规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360535" y="4667250"/>
            <a:ext cx="155829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新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能源的分类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431165" y="1173480"/>
          <a:ext cx="10831830" cy="40474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4215"/>
                <a:gridCol w="3079115"/>
                <a:gridCol w="3084830"/>
                <a:gridCol w="2693670"/>
              </a:tblGrid>
              <a:tr h="499745">
                <a:tc>
                  <a:txBody>
                    <a:bodyPr vert="horz" wrap="square"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分类标准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定义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举例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类别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99615">
                <a:tc rowSpan="2">
                  <a:txBody>
                    <a:bodyPr vert="horz" wrap="square"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能否从自然界中直接获取</a:t>
                      </a:r>
                      <a:endParaRPr lang="en-US" altLang="zh-CN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可以从自然界中直接获取的能源</a:t>
                      </a:r>
                      <a:endParaRPr lang="en-US" altLang="zh-CN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化石能源、太阳能、风能、潮汐能、地热能、核能等</a:t>
                      </a:r>
                      <a:endParaRPr lang="en-US" altLang="zh-CN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⑦　　　　</a:t>
                      </a:r>
                      <a:r>
                        <a:rPr lang="en-US" altLang="zh-CN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能源 </a:t>
                      </a:r>
                      <a:endParaRPr lang="en-US" altLang="zh-CN" sz="2400" b="0" u="sng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9235">
                <a:tc vMerge="1">
                  <a:txBody>
                    <a:bodyPr vert="horz" wrap="square"/>
                    <a:lstStyle/>
                    <a:p/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通过消耗一次能源才能得到的能源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电能、汽油、柴油等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4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⑧　　　　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能源 </a:t>
                      </a:r>
                      <a:endParaRPr lang="en-US" altLang="en-US" sz="2400" b="0" u="sng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8971280" y="2427605"/>
            <a:ext cx="155829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一次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971280" y="4205605"/>
            <a:ext cx="155829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二次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核能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703580" y="1424305"/>
            <a:ext cx="10625455" cy="5077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</a:t>
            </a:r>
            <a:r>
              <a:rPr lang="zh-CN" altLang="en-US" sz="2400" b="1">
                <a:latin typeface="+mn-ea"/>
                <a:cs typeface="+mn-ea"/>
              </a:rPr>
              <a:t>定义: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当原子核发生分裂或相互结合时释放出的能量.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2.</a:t>
            </a:r>
            <a:r>
              <a:rPr lang="zh-CN" altLang="en-US" sz="2400" b="1">
                <a:latin typeface="+mn-ea"/>
                <a:cs typeface="宋体" panose="02010600030101010101" pitchFamily="2" charset="-122"/>
              </a:rPr>
              <a:t>获得途径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(1)⑨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,应用:核电站[⑩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(选填“可控”或“不可控”)裂变]、原子弹[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11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(选填“可控”或“不可控”)裂变].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12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,应用:氢弹[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13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(选填“可控”或“不可控”)聚变]、太阳能.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3.</a:t>
            </a:r>
            <a:r>
              <a:rPr lang="zh-CN" altLang="en-US" sz="2400" b="1">
                <a:latin typeface="+mn-ea"/>
                <a:cs typeface="宋体" panose="02010600030101010101" pitchFamily="2" charset="-122"/>
              </a:rPr>
              <a:t>核电站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(1)核电站是利用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14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能发电的,其核心设备是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15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689100" y="2542540"/>
            <a:ext cx="155829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核裂变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316855" y="2542540"/>
            <a:ext cx="155829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可控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667635" y="3198495"/>
            <a:ext cx="155829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不可控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138680" y="3733165"/>
            <a:ext cx="155829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核聚变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726430" y="3732530"/>
            <a:ext cx="155829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不可控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020185" y="5333365"/>
            <a:ext cx="155829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核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158605" y="5333365"/>
            <a:ext cx="154686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反应堆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/>
      <p:bldP spid="3" grpId="0"/>
      <p:bldP spid="4" grpId="0"/>
      <p:bldP spid="6" grpId="0"/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核能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788670" y="2371090"/>
            <a:ext cx="10333355" cy="1753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(2)在反应堆中,将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16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能转化为蒸汽的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17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能,接下来利用蒸汽轮机将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18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能转化为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19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能,再利用发电机将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20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能转化为电能.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117975" y="2460625"/>
            <a:ext cx="154686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核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8289925" y="2460625"/>
            <a:ext cx="154686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内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117975" y="3017520"/>
            <a:ext cx="154686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内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366000" y="3061970"/>
            <a:ext cx="154686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机械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258695" y="3522345"/>
            <a:ext cx="154686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机械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3" grpId="0"/>
      <p:bldP spid="4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太阳能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3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85140" y="987425"/>
            <a:ext cx="10636885" cy="4523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</a:t>
            </a:r>
            <a:r>
              <a:rPr sz="2400" b="1">
                <a:latin typeface="+mn-ea"/>
                <a:cs typeface="+mn-ea"/>
              </a:rPr>
              <a:t>产生: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在太阳内部,氢原子核在超高温下发生聚变释放出巨大的核能.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2.</a:t>
            </a:r>
            <a:r>
              <a:rPr sz="2400" b="1">
                <a:latin typeface="+mn-ea"/>
                <a:cs typeface="宋体" panose="02010600030101010101" pitchFamily="2" charset="-122"/>
              </a:rPr>
              <a:t>利用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(1)太阳能转化为</a:t>
            </a:r>
            <a:r>
              <a:rPr lang="zh-CN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21</a:t>
            </a:r>
            <a:r>
              <a:rPr lang="zh-CN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,如植物进行光合作用.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(2)太阳能转化为</a:t>
            </a:r>
            <a:r>
              <a:rPr lang="zh-CN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22</a:t>
            </a:r>
            <a:r>
              <a:rPr lang="zh-CN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,如太阳能热水器、太阳灶.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(3)太阳能转化为</a:t>
            </a:r>
            <a:r>
              <a:rPr lang="zh-CN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23</a:t>
            </a:r>
            <a:r>
              <a:rPr lang="zh-CN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,如太阳能电池板.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3.</a:t>
            </a:r>
            <a:r>
              <a:rPr sz="2400" b="1">
                <a:latin typeface="+mn-ea"/>
                <a:cs typeface="宋体" panose="02010600030101010101" pitchFamily="2" charset="-122"/>
              </a:rPr>
              <a:t>优缺点</a:t>
            </a:r>
            <a:endParaRPr sz="24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优点:安全、清洁、无污染、分布广、获取方便.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缺点:利用率低、成本高、易受天气影响.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654425" y="2150110"/>
            <a:ext cx="154686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化学能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654425" y="2728595"/>
            <a:ext cx="154686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内能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654425" y="3286125"/>
            <a:ext cx="154686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电能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能源与可持续发展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4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73075" y="1545590"/>
            <a:ext cx="10200005" cy="39693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1.能量的转化和转移都是</a:t>
            </a:r>
            <a:r>
              <a:rPr lang="zh-CN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24</a:t>
            </a:r>
            <a:r>
              <a:rPr lang="zh-CN"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(选填“有”或“没有”)方向性的,人们是在能量的转化或转移的过程中利用能量的.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2.未来的理想能源必须满足以下几个条件: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(1)必须足够便宜,可以保证多数人用得起;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(2)相关的技术必须成熟,可以保证大规模使用;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(3)必须足够安全、清洁,可以保证不会严重影响环境.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3.未来的理想能源:风能、水能、太阳能等.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930775" y="1623695"/>
            <a:ext cx="154686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有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17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12471400" y="11150600"/>
            <a:ext cx="304800" cy="215900"/>
          </a:xfrm>
          <a:prstGeom prst="cube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能源的分类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5810" y="1390650"/>
            <a:ext cx="10659745" cy="4523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1.[2019河南,1]为了保护地球,人们一直在从自然界中寻求清洁的“绿色”能源,请举出一种你熟悉的“绿色”能源: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        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.写出其在生产、生活中的一项应用: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          　　　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2.[2020河南,11]关于能源、信息与材料,下列说法不正确的是	(　　)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A.垃圾分类有利于环保和节约能源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B.太阳能和核能都属于可再生能源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C.5G和4G信号的电磁波在真空中传播的速度相等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D.若用超导材料制造输电线可大大降低电能损耗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122035" y="1954530"/>
            <a:ext cx="308610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太阳能(或风能)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164840" y="2542540"/>
            <a:ext cx="380238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太阳能热水器(或风力发电)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0164445" y="3119120"/>
            <a:ext cx="178752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B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能源的分类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5810" y="1390650"/>
            <a:ext cx="10659745" cy="2861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3.[2013河南,10]关于信息、能源和材料,下列说法正确的是       	   (　　)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A.利用声波和电磁波传递信息时都需要介质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B.核能和化石能源均属于不可再生能源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C.光纤通信利用电信号传递信息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D.光伏电池和DVD光碟都应用了磁性材料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0687050" y="1552575"/>
            <a:ext cx="40322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B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能源的分类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22020" y="1998345"/>
            <a:ext cx="10659745" cy="39693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4.[2020湖北黄石]中国是一个负责任的大国,为构建人类命运共同体而不懈努力,实现可持续发展已成为21世纪各国的任务.能源可按不同方式分类,如图所示,下列四组能源中,能归入图中阴影部分的一组是        　       (　　)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A.煤炭、沼气　　　　　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B.太阳能、风能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C.水能、天然气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D.石油、核能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圆角矩形 36"/>
          <p:cNvSpPr/>
          <p:nvPr/>
        </p:nvSpPr>
        <p:spPr>
          <a:xfrm>
            <a:off x="509270" y="1333500"/>
            <a:ext cx="11485245" cy="5038090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981170" y="925883"/>
            <a:ext cx="1974499" cy="7372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拓展练习</a:t>
            </a:r>
            <a:endParaRPr lang="zh-CN" altLang="en-US" sz="2800" b="1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660" name="FLXLWLZY66.EPS" descr="id:2147499132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9015" y="3985895"/>
            <a:ext cx="1574800" cy="160528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0577830" y="3199130"/>
            <a:ext cx="40322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B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能源与可持续发展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55015" y="1663065"/>
            <a:ext cx="10671175" cy="2861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5.[2011河南,22(3)]节约能源应从点滴做起.不少家庭习惯用遥控器关电视而不断开电源,这一方式虽然便捷,但电视在待机状态下仍要消耗电能.请你就如何降低彩电的电能消耗,提出两条合理化建议: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①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                      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;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②</a:t>
            </a:r>
            <a:r>
              <a:rPr sz="2400" u="sng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                        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421765" y="3392805"/>
            <a:ext cx="666877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尽量减少待机时间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298575" y="3853180"/>
            <a:ext cx="704596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看电视时调小音量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能源与可持续发展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55015" y="1663065"/>
            <a:ext cx="10671175" cy="39693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6.[2019广西桂林]为了减少由于能源的利用而对环境造成的污染和破坏,下列做法不正确的是	                                            (　　)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A.大力发展风力发电 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B.大力发展火力发电 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C.减少化石燃料的使用 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D.开发使用电能驱动的电动汽车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圆角矩形 36"/>
          <p:cNvSpPr/>
          <p:nvPr/>
        </p:nvSpPr>
        <p:spPr>
          <a:xfrm>
            <a:off x="509270" y="1333500"/>
            <a:ext cx="10829925" cy="5038090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981170" y="925883"/>
            <a:ext cx="1974499" cy="7372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拓展练习</a:t>
            </a:r>
            <a:endParaRPr lang="zh-CN" altLang="en-US" sz="2800" b="1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541635" y="2372995"/>
            <a:ext cx="45212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B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能源与可持续发展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55015" y="1663065"/>
            <a:ext cx="10476865" cy="3415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7.[2020贵州遵义]能源的开发利用提倡节能环保,下列符合节能环保理念的是	                                                       (　　)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A.废旧电池对环境没有污染 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B.空矿泉水瓶随意丢弃 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C.水资源丰富的地方可以不节约用水 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D.购买商品时用布袋替代塑料袋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圆角矩形 36"/>
          <p:cNvSpPr/>
          <p:nvPr/>
        </p:nvSpPr>
        <p:spPr>
          <a:xfrm>
            <a:off x="509270" y="1333500"/>
            <a:ext cx="10829925" cy="5038090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981170" y="925883"/>
            <a:ext cx="1974499" cy="7372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拓展练习</a:t>
            </a:r>
            <a:endParaRPr lang="zh-CN" altLang="en-US" sz="2800" b="1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541635" y="2372995"/>
            <a:ext cx="45212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D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能源与可持续发展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55015" y="1663065"/>
            <a:ext cx="10380345" cy="39693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8.[2019黑龙江齐齐哈尔]“北国好风光,尽在黑龙江”,建设人与自然和谐共存的美丽家园,打响蓝天保卫战,能源问题已成焦点,全球能源将发生巨大变革.下列关于能源问题说法正确的是	                       (　　)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A.天然气燃烧产生的二氧化碳,不会加剧地球的温室效应 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B.煤是不可再生的化石能源,它在能源领域的重要性有所降低 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C.地下石油资源取之不尽用之不竭,可无限开采 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D.核电站可完全替代火电站,因为核能是可再生能源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圆角矩形 36"/>
          <p:cNvSpPr/>
          <p:nvPr/>
        </p:nvSpPr>
        <p:spPr>
          <a:xfrm>
            <a:off x="509270" y="1333500"/>
            <a:ext cx="10829925" cy="5038090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981170" y="925883"/>
            <a:ext cx="1974499" cy="7372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拓展练习</a:t>
            </a:r>
            <a:endParaRPr lang="zh-CN" altLang="en-US" sz="2800" b="1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092055" y="2870835"/>
            <a:ext cx="45212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B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能源与可持续发展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55015" y="1663065"/>
            <a:ext cx="10319385" cy="3415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9.[2019湖南岳阳]2019年6月4日,“美丽中国,我是行动者”环保宣传活动在岳阳南湖广场举行.下列做法与活动主题不相符的是	            (　　)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A.短距离出行用自行车代替机动车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B.将城市的生活垃圾回收后在郊区焚烧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C.禁放烟花爆竹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D.回收废旧电池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圆角矩形 36"/>
          <p:cNvSpPr/>
          <p:nvPr/>
        </p:nvSpPr>
        <p:spPr>
          <a:xfrm>
            <a:off x="509270" y="1333500"/>
            <a:ext cx="10829925" cy="5038090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981170" y="925883"/>
            <a:ext cx="1974499" cy="7372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拓展练习</a:t>
            </a:r>
            <a:endParaRPr lang="zh-CN" altLang="en-US" sz="2800" b="1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213340" y="2348865"/>
            <a:ext cx="45212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B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ags/tag1.xml><?xml version="1.0" encoding="utf-8"?>
<p:tagLst xmlns:p="http://schemas.openxmlformats.org/presentationml/2006/main">
  <p:tag name="KSO_WM_UNIT_TABLE_BEAUTIFY" val="smartTable{390545a8-24b3-4d72-bb35-1acadad15c1d}"/>
</p:tagLst>
</file>

<file path=ppt/tags/tag2.xml><?xml version="1.0" encoding="utf-8"?>
<p:tagLst xmlns:p="http://schemas.openxmlformats.org/presentationml/2006/main">
  <p:tag name="KSO_WM_UNIT_TABLE_BEAUTIFY" val="smartTable{d6938958-13a8-49d8-b5cc-436fd605f500}"/>
</p:tagLst>
</file>

<file path=ppt/tags/tag3.xml><?xml version="1.0" encoding="utf-8"?>
<p:tagLst xmlns:p="http://schemas.openxmlformats.org/presentationml/2006/main">
  <p:tag name="KSO_WM_UNIT_TABLE_BEAUTIFY" val="smartTable{7298ea5d-777b-448b-9d90-69e9dffd01d1}"/>
</p:tagLst>
</file>

<file path=ppt/tags/tag4.xml><?xml version="1.0" encoding="utf-8"?>
<p:tagLst xmlns:p="http://schemas.openxmlformats.org/presentationml/2006/main">
  <p:tag name="KSO_WM_UNIT_TABLE_BEAUTIFY" val="smartTable{095bc929-40f0-4d21-aae8-03f8d4a9020f}"/>
</p:tagLst>
</file>

<file path=ppt/tags/tag5.xml><?xml version="1.0" encoding="utf-8"?>
<p:tagLst xmlns:p="http://schemas.openxmlformats.org/presentationml/2006/main">
  <p:tag name="ARTICULATE_PROJECT_OPEN" val="0"/>
  <p:tag name="AS_OS" val="Unix 3.10 unknown"/>
  <p:tag name="AS_RELEASE_DATE" val="2020.11.30"/>
  <p:tag name="AS_TITLE" val="Aspose.Slides for Java"/>
  <p:tag name="AS_VERSION" val="20.11"/>
  <p:tag name="ISLIDE.GUIDESSETTING" val="{&quot;Id&quot;:&quot;GuidesStyle_Normal&quot;,&quot;Name&quot;:&quot;正常&quot;,&quot;HeaderHeight&quot;:15.0,&quot;FooterHeight&quot;:9.0,&quot;SideMargin&quot;:5.5,&quot;TopMargin&quot;:0.0,&quot;BottomMargin&quot;:0.0,&quot;IntervalMargin&quot;:1.5}"/>
  <p:tag name="ISPRING_RESOURCE_PATHS_HASH_PRESENTER" val="79344ea4aab3a8c51a92227a70fa2e8d10f17e"/>
</p:tagLst>
</file>

<file path=ppt/theme/theme1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E60122"/>
      </a:accent1>
      <a:accent2>
        <a:srgbClr val="125C9E"/>
      </a:accent2>
      <a:accent3>
        <a:srgbClr val="F17737"/>
      </a:accent3>
      <a:accent4>
        <a:srgbClr val="CA3962"/>
      </a:accent4>
      <a:accent5>
        <a:srgbClr val="D15B1C"/>
      </a:accent5>
      <a:accent6>
        <a:srgbClr val="F02F4C"/>
      </a:accent6>
      <a:hlink>
        <a:srgbClr val="E60122"/>
      </a:hlink>
      <a:folHlink>
        <a:srgbClr val="BFBFBF"/>
      </a:folHlink>
    </a:clrScheme>
    <a:fontScheme name="at1gy054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Paragraphs>134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微软雅黑</vt:lpstr>
      <vt:lpstr>等线 Light</vt:lpstr>
      <vt:lpstr>等线</vt:lpstr>
      <vt:lpstr>宋体</vt:lpstr>
      <vt:lpstr>Times New Roman</vt:lpstr>
      <vt:lpstr>黑体</vt:lpstr>
      <vt:lpstr>NEU-BZ-S92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20.1100</AppVersion>
  <TotalTime>0</TotalTime>
  <Application>Aspose.Slides for Java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2021-01-03T11:12:46Z</cp:lastPrinted>
  <dcterms:created xsi:type="dcterms:W3CDTF">2021-01-03T11:12:46Z</dcterms:created>
  <dcterms:modified xsi:type="dcterms:W3CDTF">2021-01-03T03:12:46Z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