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2" r:id="rId2"/>
    <p:sldId id="307" r:id="rId3"/>
    <p:sldId id="264" r:id="rId4"/>
    <p:sldId id="308" r:id="rId5"/>
    <p:sldId id="309" r:id="rId6"/>
    <p:sldId id="306" r:id="rId7"/>
    <p:sldId id="310" r:id="rId8"/>
    <p:sldId id="311" r:id="rId9"/>
    <p:sldId id="312" r:id="rId10"/>
    <p:sldId id="313" r:id="rId11"/>
    <p:sldId id="314" r:id="rId12"/>
    <p:sldId id="315" r:id="rId13"/>
    <p:sldId id="316" r:id="rId14"/>
    <p:sldId id="317" r:id="rId15"/>
    <p:sldId id="260" r:id="rId16"/>
    <p:sldId id="318"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333" autoAdjust="0"/>
  </p:normalViewPr>
  <p:slideViewPr>
    <p:cSldViewPr snapToGrid="0">
      <p:cViewPr varScale="1">
        <p:scale>
          <a:sx n="90" d="100"/>
          <a:sy n="90" d="100"/>
        </p:scale>
        <p:origin x="576" y="78"/>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2018-07-03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知识要点基础练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综合能力提升练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rgbClr val="C00000"/>
                </a:solidFill>
                <a:latin typeface="微软雅黑" panose="020B0503020204020204" pitchFamily="34" charset="-122"/>
                <a:ea typeface="微软雅黑" panose="020B0503020204020204" pitchFamily="34" charset="-122"/>
              </a:rPr>
              <a:t>拓展探究突破练</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2018-07-03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2018-07-03</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2018-07-03</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黑体" panose="02010600030101010101" pitchFamily="2" charset="-122"/>
                <a:ea typeface="黑体" panose="02010600030101010101" pitchFamily="2" charset="-122"/>
              </a:rPr>
              <a:t>第二章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2" action="ppaction://hlinksldjump" tooltip="点击进入"/>
          </p:cNvPr>
          <p:cNvSpPr/>
          <p:nvPr/>
        </p:nvSpPr>
        <p:spPr>
          <a:xfrm>
            <a:off x="2833306" y="485731"/>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知识要点基础练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p:nvPr/>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solidFill>
                  <a:schemeClr val="bg1">
                    <a:lumMod val="95000"/>
                  </a:schemeClr>
                </a:solidFill>
              </a:rPr>
              <a:t>-</a:t>
            </a:r>
            <a:fld id="{4BF17FCF-D4DA-449D-A468-DDB7E43619E6}" type="slidenum">
              <a:rPr lang="zh-CN" altLang="en-US" dirty="0" smtClean="0">
                <a:solidFill>
                  <a:schemeClr val="bg1">
                    <a:lumMod val="95000"/>
                  </a:schemeClr>
                </a:solidFill>
              </a:rPr>
              <a:t>‹#›</a:t>
            </a:fld>
            <a:r>
              <a:rPr lang="en-US" altLang="zh-CN" dirty="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3" action="ppaction://hlinksldjump" tooltip="点击进入"/>
          </p:cNvPr>
          <p:cNvSpPr/>
          <p:nvPr/>
        </p:nvSpPr>
        <p:spPr>
          <a:xfrm>
            <a:off x="5642525"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综合能力提升练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4" action="ppaction://hlinksldjump" tooltip="点击进入"/>
          </p:cNvPr>
          <p:cNvSpPr/>
          <p:nvPr/>
        </p:nvSpPr>
        <p:spPr>
          <a:xfrm>
            <a:off x="8342561" y="48573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latin typeface="微软雅黑" panose="020B0503020204020204" pitchFamily="34" charset="-122"/>
                <a:ea typeface="微软雅黑" panose="020B0503020204020204" pitchFamily="34" charset="-122"/>
              </a:rPr>
              <a:t>拓展探究突破练</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p:nvPr/>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sz="2000" b="1" i="0" kern="1200">
                <a:solidFill>
                  <a:schemeClr val="tx1"/>
                </a:solidFill>
                <a:effectLst/>
                <a:latin typeface="+mj-lt"/>
                <a:ea typeface="+mj-ea"/>
                <a:cs typeface="+mj-cs"/>
              </a:rPr>
              <a:t>第</a:t>
            </a:r>
            <a:r>
              <a:rPr lang="en-US" altLang="zh-CN" sz="2000" b="1" i="0" kern="1200">
                <a:solidFill>
                  <a:schemeClr val="tx1"/>
                </a:solidFill>
                <a:effectLst/>
                <a:latin typeface="+mj-lt"/>
                <a:ea typeface="+mj-ea"/>
                <a:cs typeface="+mj-cs"/>
              </a:rPr>
              <a:t>3</a:t>
            </a:r>
            <a:r>
              <a:rPr lang="zh-CN" altLang="zh-CN" sz="2000" b="1" i="0" kern="1200">
                <a:solidFill>
                  <a:schemeClr val="tx1"/>
                </a:solidFill>
                <a:effectLst/>
                <a:latin typeface="+mj-lt"/>
                <a:ea typeface="+mj-ea"/>
                <a:cs typeface="+mj-cs"/>
              </a:rPr>
              <a:t>节　声的利用</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Lst>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6.docx"/><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7.docx"/><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8.docx"/><Relationship Id="rId2" Type="http://schemas.openxmlformats.org/officeDocument/2006/relationships/slideLayout" Target="../slideLayouts/slideLayout5.xml"/><Relationship Id="rId1" Type="http://schemas.openxmlformats.org/officeDocument/2006/relationships/vmlDrawing" Target="../drawings/vmlDrawing9.vml"/><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Word_Document9.docx"/><Relationship Id="rId2" Type="http://schemas.openxmlformats.org/officeDocument/2006/relationships/slideLayout" Target="../slideLayouts/slideLayout5.xml"/><Relationship Id="rId1" Type="http://schemas.openxmlformats.org/officeDocument/2006/relationships/vmlDrawing" Target="../drawings/vmlDrawing10.vml"/><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第二章　声现象</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4BBB9FA-7DC3-4873-A46C-3C7BE466DD31}"/>
              </a:ext>
            </a:extLst>
          </p:cNvPr>
          <p:cNvSpPr>
            <a:spLocks noChangeAspect="1"/>
          </p:cNvSpPr>
          <p:nvPr/>
        </p:nvSpPr>
        <p:spPr>
          <a:xfrm>
            <a:off x="381000" y="1088498"/>
            <a:ext cx="11430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据说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位于美国加州圣地亚哥市的技术公司研制出一种用超声波作子弹的枪。科学家们在试验中发现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当声波达到一定的强度时就能穿透数道墙壁而不被减弱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还能穿透石头、砖块和金属。传统的房屋、屏障碰上这种武器就无安全可言。但被攻击的目标周围如果有一个很薄的隔离带的话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这类武器就无用武之地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这种很薄的隔离带是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真空带</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钢铁带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玻璃带</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海绵带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有一种电子牙刷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它能发出超声波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直达牙刷棕毛刷不到的地方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这样刷牙既干净又舒服。关于电子牙刷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正确的说法是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刷牙时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人听不到超声波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是因为超声波不能在空气中传播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超声波能传递能量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超声波洁牙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是因为超声波发生反射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超声波的音调很低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所以人听不到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id="{3B67AF21-775E-4604-96E5-19873A3C4E9F}"/>
              </a:ext>
            </a:extLst>
          </p:cNvPr>
          <p:cNvSpPr/>
          <p:nvPr/>
        </p:nvSpPr>
        <p:spPr>
          <a:xfrm>
            <a:off x="7803443" y="2456042"/>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48847D27-3FF4-4ADB-ACF4-DFC8E5DD9A24}"/>
              </a:ext>
            </a:extLst>
          </p:cNvPr>
          <p:cNvSpPr/>
          <p:nvPr/>
        </p:nvSpPr>
        <p:spPr>
          <a:xfrm>
            <a:off x="3890661" y="4050924"/>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371913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131382C2-C427-441A-A434-CD4269792B20}"/>
              </a:ext>
            </a:extLst>
          </p:cNvPr>
          <p:cNvGraphicFramePr>
            <a:graphicFrameLocks noChangeAspect="1"/>
          </p:cNvGraphicFramePr>
          <p:nvPr>
            <p:extLst>
              <p:ext uri="{D42A27DB-BD31-4B8C-83A1-F6EECF244321}">
                <p14:modId xmlns:p14="http://schemas.microsoft.com/office/powerpoint/2010/main" val="3193934729"/>
              </p:ext>
            </p:extLst>
          </p:nvPr>
        </p:nvGraphicFramePr>
        <p:xfrm>
          <a:off x="487326" y="2816933"/>
          <a:ext cx="11430000" cy="2989530"/>
        </p:xfrm>
        <a:graphic>
          <a:graphicData uri="http://schemas.openxmlformats.org/presentationml/2006/ole">
            <mc:AlternateContent xmlns:mc="http://schemas.openxmlformats.org/markup-compatibility/2006">
              <mc:Choice xmlns:v="urn:schemas-microsoft-com:vml" Requires="v">
                <p:oleObj spid="_x0000_s5125" name="Document" r:id="rId3" imgW="3847376" imgH="1006151" progId="Word.Document.12">
                  <p:embed/>
                </p:oleObj>
              </mc:Choice>
              <mc:Fallback>
                <p:oleObj name="Document" r:id="rId3" imgW="3847376" imgH="1006151" progId="Word.Document.12">
                  <p:embed/>
                  <p:pic>
                    <p:nvPicPr>
                      <p:cNvPr id="0" name=""/>
                      <p:cNvPicPr/>
                      <p:nvPr/>
                    </p:nvPicPr>
                    <p:blipFill>
                      <a:blip r:embed="rId4"/>
                      <a:stretch>
                        <a:fillRect/>
                      </a:stretch>
                    </p:blipFill>
                    <p:spPr>
                      <a:xfrm>
                        <a:off x="487326" y="2816933"/>
                        <a:ext cx="11430000" cy="2989530"/>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CE8084A3-AF21-4705-9C84-897DD0378AFF}"/>
              </a:ext>
            </a:extLst>
          </p:cNvPr>
          <p:cNvSpPr>
            <a:spLocks noChangeAspect="1"/>
          </p:cNvSpPr>
          <p:nvPr/>
        </p:nvSpPr>
        <p:spPr>
          <a:xfrm>
            <a:off x="274674" y="1051537"/>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如图所示的芯片大小只有</a:t>
            </a:r>
            <a:r>
              <a:rPr lang="en-US" altLang="zh-CN" sz="2200">
                <a:solidFill>
                  <a:srgbClr val="000000"/>
                </a:solidFill>
                <a:latin typeface="Times New Roman" panose="02020603050405020304" pitchFamily="18" charset="0"/>
                <a:cs typeface="Times New Roman" panose="02020603050405020304" pitchFamily="18" charset="0"/>
              </a:rPr>
              <a:t>1.5 mm,</a:t>
            </a:r>
            <a:r>
              <a:rPr lang="zh-CN" altLang="zh-CN" sz="2200">
                <a:solidFill>
                  <a:srgbClr val="000000"/>
                </a:solidFill>
                <a:latin typeface="Times New Roman" panose="02020603050405020304" pitchFamily="18" charset="0"/>
                <a:cs typeface="Times New Roman" panose="02020603050405020304" pitchFamily="18" charset="0"/>
              </a:rPr>
              <a:t>它内置</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cs typeface="Times New Roman" panose="02020603050405020304" pitchFamily="18" charset="0"/>
              </a:rPr>
              <a:t>个超声波发射器和</a:t>
            </a:r>
            <a:r>
              <a:rPr lang="en-US" altLang="zh-CN" sz="2200">
                <a:solidFill>
                  <a:srgbClr val="000000"/>
                </a:solidFill>
                <a:latin typeface="Times New Roman" panose="02020603050405020304" pitchFamily="18" charset="0"/>
                <a:cs typeface="Times New Roman" panose="02020603050405020304" pitchFamily="18" charset="0"/>
              </a:rPr>
              <a:t>48</a:t>
            </a:r>
            <a:r>
              <a:rPr lang="zh-CN" altLang="zh-CN" sz="2200">
                <a:solidFill>
                  <a:srgbClr val="000000"/>
                </a:solidFill>
                <a:latin typeface="Times New Roman" panose="02020603050405020304" pitchFamily="18" charset="0"/>
                <a:cs typeface="Times New Roman" panose="02020603050405020304" pitchFamily="18" charset="0"/>
              </a:rPr>
              <a:t>个接收器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当它导入心脏后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会沿着心脏中的各个主动脉或静脉移动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实时拍摄下心脏内血管的情况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并能精确提供病变位置。下列关于该芯片的说法中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错误的是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超声波能成像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超声波穿透性强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超声波方向性好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该芯片发出的超声波不是</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由振动产生的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id="{4DD43793-646E-4209-A196-8CC62213D798}"/>
              </a:ext>
            </a:extLst>
          </p:cNvPr>
          <p:cNvSpPr/>
          <p:nvPr/>
        </p:nvSpPr>
        <p:spPr>
          <a:xfrm>
            <a:off x="5421749" y="1924416"/>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61862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F6AFB00-F747-435D-ACDD-261370DC5EB8}"/>
              </a:ext>
            </a:extLst>
          </p:cNvPr>
          <p:cNvSpPr>
            <a:spLocks noChangeAspect="1"/>
          </p:cNvSpPr>
          <p:nvPr/>
        </p:nvSpPr>
        <p:spPr>
          <a:xfrm>
            <a:off x="381000" y="1660935"/>
            <a:ext cx="11430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科考船利用声呐系统对某海域的海底形状进行了测绘。具体方法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在经过该海域水平面等间距的</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五个位置时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向海底定向发射超声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测得回收信号的时间分别为</a:t>
            </a:r>
            <a:r>
              <a:rPr lang="en-US" altLang="zh-CN" sz="2200">
                <a:solidFill>
                  <a:srgbClr val="000000"/>
                </a:solidFill>
                <a:latin typeface="Times New Roman" panose="02020603050405020304" pitchFamily="18" charset="0"/>
                <a:cs typeface="Times New Roman" panose="02020603050405020304" pitchFamily="18" charset="0"/>
              </a:rPr>
              <a:t>0.30 s</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0.16 s</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0.30 s</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0.14 s</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0.30 s</a:t>
            </a:r>
            <a:r>
              <a:rPr lang="zh-CN" altLang="zh-CN" sz="2200">
                <a:solidFill>
                  <a:srgbClr val="000000"/>
                </a:solidFill>
                <a:latin typeface="Times New Roman" panose="02020603050405020304" pitchFamily="18" charset="0"/>
                <a:cs typeface="Times New Roman" panose="02020603050405020304" pitchFamily="18" charset="0"/>
              </a:rPr>
              <a:t>。根据时间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求出海底与海平面的距离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就可以绘出海底的大致形状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则该海域海底的大致形状如图中的</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A</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a:extLst>
              <a:ext uri="{FF2B5EF4-FFF2-40B4-BE49-F238E27FC236}">
                <a16:creationId xmlns:a16="http://schemas.microsoft.com/office/drawing/2014/main" id="{DB30E4FD-6DCC-4108-9292-94B63216EF7C}"/>
              </a:ext>
            </a:extLst>
          </p:cNvPr>
          <p:cNvGraphicFramePr>
            <a:graphicFrameLocks noChangeAspect="1"/>
          </p:cNvGraphicFramePr>
          <p:nvPr>
            <p:extLst>
              <p:ext uri="{D42A27DB-BD31-4B8C-83A1-F6EECF244321}">
                <p14:modId xmlns:p14="http://schemas.microsoft.com/office/powerpoint/2010/main" val="1010067996"/>
              </p:ext>
            </p:extLst>
          </p:nvPr>
        </p:nvGraphicFramePr>
        <p:xfrm>
          <a:off x="519223" y="3429000"/>
          <a:ext cx="11430000" cy="2390682"/>
        </p:xfrm>
        <a:graphic>
          <a:graphicData uri="http://schemas.openxmlformats.org/presentationml/2006/ole">
            <mc:AlternateContent xmlns:mc="http://schemas.openxmlformats.org/markup-compatibility/2006">
              <mc:Choice xmlns:v="urn:schemas-microsoft-com:vml" Requires="v">
                <p:oleObj spid="_x0000_s6149" name="Document" r:id="rId3" imgW="3847376" imgH="804993" progId="Word.Document.12">
                  <p:embed/>
                </p:oleObj>
              </mc:Choice>
              <mc:Fallback>
                <p:oleObj name="Document" r:id="rId3" imgW="3847376" imgH="804993" progId="Word.Document.12">
                  <p:embed/>
                  <p:pic>
                    <p:nvPicPr>
                      <p:cNvPr id="0" name=""/>
                      <p:cNvPicPr/>
                      <p:nvPr/>
                    </p:nvPicPr>
                    <p:blipFill>
                      <a:blip r:embed="rId4"/>
                      <a:stretch>
                        <a:fillRect/>
                      </a:stretch>
                    </p:blipFill>
                    <p:spPr>
                      <a:xfrm>
                        <a:off x="519223" y="3429000"/>
                        <a:ext cx="11430000" cy="2390682"/>
                      </a:xfrm>
                      <a:prstGeom prst="rect">
                        <a:avLst/>
                      </a:prstGeom>
                    </p:spPr>
                  </p:pic>
                </p:oleObj>
              </mc:Fallback>
            </mc:AlternateContent>
          </a:graphicData>
        </a:graphic>
      </p:graphicFrame>
      <p:sp>
        <p:nvSpPr>
          <p:cNvPr id="5" name="矩形 4">
            <a:extLst>
              <a:ext uri="{FF2B5EF4-FFF2-40B4-BE49-F238E27FC236}">
                <a16:creationId xmlns:a16="http://schemas.microsoft.com/office/drawing/2014/main" id="{1A66BF3F-70BB-4E8C-8EF1-A4B93D85BD21}"/>
              </a:ext>
            </a:extLst>
          </p:cNvPr>
          <p:cNvSpPr/>
          <p:nvPr/>
        </p:nvSpPr>
        <p:spPr>
          <a:xfrm>
            <a:off x="5209099" y="2955410"/>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356620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0E6F69C-FA1D-4B69-AA08-E67868E99BBC}"/>
              </a:ext>
            </a:extLst>
          </p:cNvPr>
          <p:cNvSpPr>
            <a:spLocks noChangeAspect="1"/>
          </p:cNvSpPr>
          <p:nvPr/>
        </p:nvSpPr>
        <p:spPr>
          <a:xfrm>
            <a:off x="381000" y="1502559"/>
            <a:ext cx="11430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如图为某国道直线路段的一处测速仪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测速仪内有能发射和接收超声波的传感器。当汽车与测速仪相距</a:t>
            </a:r>
            <a:r>
              <a:rPr lang="en-US" altLang="zh-CN" sz="2200">
                <a:solidFill>
                  <a:srgbClr val="000000"/>
                </a:solidFill>
                <a:latin typeface="Times New Roman" panose="02020603050405020304" pitchFamily="18" charset="0"/>
                <a:cs typeface="Times New Roman" panose="02020603050405020304" pitchFamily="18" charset="0"/>
              </a:rPr>
              <a:t>64 m</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测速仪从发出超声波至经该汽车反射后接收到超声波信号的时间为</a:t>
            </a:r>
            <a:r>
              <a:rPr lang="en-US" altLang="zh-CN" sz="2200">
                <a:solidFill>
                  <a:srgbClr val="000000"/>
                </a:solidFill>
                <a:latin typeface="Times New Roman" panose="02020603050405020304" pitchFamily="18" charset="0"/>
                <a:cs typeface="Times New Roman" panose="02020603050405020304" pitchFamily="18" charset="0"/>
              </a:rPr>
              <a:t>0.4 s</a:t>
            </a:r>
            <a:r>
              <a:rPr lang="zh-CN" altLang="zh-CN" sz="2200">
                <a:solidFill>
                  <a:srgbClr val="000000"/>
                </a:solidFill>
                <a:latin typeface="Times New Roman" panose="02020603050405020304" pitchFamily="18" charset="0"/>
                <a:cs typeface="Times New Roman" panose="02020603050405020304" pitchFamily="18" charset="0"/>
              </a:rPr>
              <a:t>。已知此路段限速为</a:t>
            </a:r>
            <a:r>
              <a:rPr lang="en-US" altLang="zh-CN" sz="2200">
                <a:solidFill>
                  <a:srgbClr val="000000"/>
                </a:solidFill>
                <a:latin typeface="Times New Roman" panose="02020603050405020304" pitchFamily="18" charset="0"/>
                <a:cs typeface="Times New Roman" panose="02020603050405020304" pitchFamily="18" charset="0"/>
              </a:rPr>
              <a:t>80 km/h,</a:t>
            </a:r>
            <a:r>
              <a:rPr lang="zh-CN" altLang="zh-CN" sz="2200">
                <a:solidFill>
                  <a:srgbClr val="000000"/>
                </a:solidFill>
                <a:latin typeface="Times New Roman" panose="02020603050405020304" pitchFamily="18" charset="0"/>
                <a:cs typeface="Times New Roman" panose="02020603050405020304" pitchFamily="18" charset="0"/>
              </a:rPr>
              <a:t>超声波的速度为</a:t>
            </a:r>
            <a:r>
              <a:rPr lang="en-US" altLang="zh-CN" sz="2200">
                <a:solidFill>
                  <a:srgbClr val="000000"/>
                </a:solidFill>
                <a:latin typeface="Times New Roman" panose="02020603050405020304" pitchFamily="18" charset="0"/>
                <a:cs typeface="Times New Roman" panose="02020603050405020304" pitchFamily="18" charset="0"/>
              </a:rPr>
              <a:t>340 m/s,</a:t>
            </a:r>
            <a:r>
              <a:rPr lang="zh-CN" altLang="zh-CN" sz="2200">
                <a:solidFill>
                  <a:srgbClr val="000000"/>
                </a:solidFill>
                <a:latin typeface="Times New Roman" panose="02020603050405020304" pitchFamily="18" charset="0"/>
                <a:cs typeface="Times New Roman" panose="02020603050405020304" pitchFamily="18" charset="0"/>
              </a:rPr>
              <a:t>则该汽车在此路段是否超速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a:extLst>
              <a:ext uri="{FF2B5EF4-FFF2-40B4-BE49-F238E27FC236}">
                <a16:creationId xmlns:a16="http://schemas.microsoft.com/office/drawing/2014/main" id="{E2EDBAE1-DD8B-4124-90BC-28E8E0C74058}"/>
              </a:ext>
            </a:extLst>
          </p:cNvPr>
          <p:cNvGraphicFramePr>
            <a:graphicFrameLocks noChangeAspect="1"/>
          </p:cNvGraphicFramePr>
          <p:nvPr>
            <p:extLst>
              <p:ext uri="{D42A27DB-BD31-4B8C-83A1-F6EECF244321}">
                <p14:modId xmlns:p14="http://schemas.microsoft.com/office/powerpoint/2010/main" val="1769241719"/>
              </p:ext>
            </p:extLst>
          </p:nvPr>
        </p:nvGraphicFramePr>
        <p:xfrm>
          <a:off x="381000" y="2959509"/>
          <a:ext cx="11430000" cy="1192981"/>
        </p:xfrm>
        <a:graphic>
          <a:graphicData uri="http://schemas.openxmlformats.org/presentationml/2006/ole">
            <mc:AlternateContent xmlns:mc="http://schemas.openxmlformats.org/markup-compatibility/2006">
              <mc:Choice xmlns:v="urn:schemas-microsoft-com:vml" Requires="v">
                <p:oleObj spid="_x0000_s7173" name="Document" r:id="rId3" imgW="3847376" imgH="402317" progId="Word.Document.12">
                  <p:embed/>
                </p:oleObj>
              </mc:Choice>
              <mc:Fallback>
                <p:oleObj name="Document" r:id="rId3" imgW="3847376" imgH="402317" progId="Word.Document.12">
                  <p:embed/>
                  <p:pic>
                    <p:nvPicPr>
                      <p:cNvPr id="0" name=""/>
                      <p:cNvPicPr/>
                      <p:nvPr/>
                    </p:nvPicPr>
                    <p:blipFill>
                      <a:blip r:embed="rId4"/>
                      <a:stretch>
                        <a:fillRect/>
                      </a:stretch>
                    </p:blipFill>
                    <p:spPr>
                      <a:xfrm>
                        <a:off x="381000" y="2959509"/>
                        <a:ext cx="11430000" cy="1192981"/>
                      </a:xfrm>
                      <a:prstGeom prst="rect">
                        <a:avLst/>
                      </a:prstGeom>
                    </p:spPr>
                  </p:pic>
                </p:oleObj>
              </mc:Fallback>
            </mc:AlternateContent>
          </a:graphicData>
        </a:graphic>
      </p:graphicFrame>
    </p:spTree>
    <p:extLst>
      <p:ext uri="{BB962C8B-B14F-4D97-AF65-F5344CB8AC3E}">
        <p14:creationId xmlns:p14="http://schemas.microsoft.com/office/powerpoint/2010/main" val="283155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6C39E1F9-8A1C-4AC3-B6E1-92D8B965A20C}"/>
              </a:ext>
            </a:extLst>
          </p:cNvPr>
          <p:cNvGraphicFramePr>
            <a:graphicFrameLocks noChangeAspect="1"/>
          </p:cNvGraphicFramePr>
          <p:nvPr>
            <p:extLst>
              <p:ext uri="{D42A27DB-BD31-4B8C-83A1-F6EECF244321}">
                <p14:modId xmlns:p14="http://schemas.microsoft.com/office/powerpoint/2010/main" val="2314285318"/>
              </p:ext>
            </p:extLst>
          </p:nvPr>
        </p:nvGraphicFramePr>
        <p:xfrm>
          <a:off x="1154113" y="925513"/>
          <a:ext cx="9898062" cy="5703887"/>
        </p:xfrm>
        <a:graphic>
          <a:graphicData uri="http://schemas.openxmlformats.org/presentationml/2006/ole">
            <mc:AlternateContent xmlns:mc="http://schemas.openxmlformats.org/markup-compatibility/2006">
              <mc:Choice xmlns:v="urn:schemas-microsoft-com:vml" Requires="v">
                <p:oleObj spid="_x0000_s8197" name="Document" r:id="rId3" imgW="3847376" imgH="2213461" progId="Word.Document.12">
                  <p:embed/>
                </p:oleObj>
              </mc:Choice>
              <mc:Fallback>
                <p:oleObj name="Document" r:id="rId3" imgW="3847376" imgH="2213461" progId="Word.Document.12">
                  <p:embed/>
                  <p:pic>
                    <p:nvPicPr>
                      <p:cNvPr id="0" name=""/>
                      <p:cNvPicPr/>
                      <p:nvPr/>
                    </p:nvPicPr>
                    <p:blipFill>
                      <a:blip r:embed="rId4"/>
                      <a:stretch>
                        <a:fillRect/>
                      </a:stretch>
                    </p:blipFill>
                    <p:spPr>
                      <a:xfrm>
                        <a:off x="1154113" y="925513"/>
                        <a:ext cx="9898062" cy="5703887"/>
                      </a:xfrm>
                      <a:prstGeom prst="rect">
                        <a:avLst/>
                      </a:prstGeom>
                    </p:spPr>
                  </p:pic>
                </p:oleObj>
              </mc:Fallback>
            </mc:AlternateContent>
          </a:graphicData>
        </a:graphic>
      </p:graphicFrame>
    </p:spTree>
    <p:extLst>
      <p:ext uri="{BB962C8B-B14F-4D97-AF65-F5344CB8AC3E}">
        <p14:creationId xmlns:p14="http://schemas.microsoft.com/office/powerpoint/2010/main" val="40263434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9C2F5FA3-5E1A-4AF4-9880-FAF7D972A5CF}"/>
              </a:ext>
            </a:extLst>
          </p:cNvPr>
          <p:cNvGraphicFramePr>
            <a:graphicFrameLocks noChangeAspect="1"/>
          </p:cNvGraphicFramePr>
          <p:nvPr>
            <p:extLst>
              <p:ext uri="{D42A27DB-BD31-4B8C-83A1-F6EECF244321}">
                <p14:modId xmlns:p14="http://schemas.microsoft.com/office/powerpoint/2010/main" val="1362780585"/>
              </p:ext>
            </p:extLst>
          </p:nvPr>
        </p:nvGraphicFramePr>
        <p:xfrm>
          <a:off x="1224009" y="4816543"/>
          <a:ext cx="1873203" cy="766873"/>
        </p:xfrm>
        <a:graphic>
          <a:graphicData uri="http://schemas.openxmlformats.org/presentationml/2006/ole">
            <mc:AlternateContent xmlns:mc="http://schemas.openxmlformats.org/markup-compatibility/2006">
              <mc:Choice xmlns:v="urn:schemas-microsoft-com:vml" Requires="v">
                <p:oleObj spid="_x0000_s9221" name="Document" r:id="rId3" imgW="985933" imgH="402317" progId="Word.Document.12">
                  <p:embed/>
                </p:oleObj>
              </mc:Choice>
              <mc:Fallback>
                <p:oleObj name="Document" r:id="rId3" imgW="985933" imgH="402317" progId="Word.Document.12">
                  <p:embed/>
                  <p:pic>
                    <p:nvPicPr>
                      <p:cNvPr id="0" name=""/>
                      <p:cNvPicPr/>
                      <p:nvPr/>
                    </p:nvPicPr>
                    <p:blipFill>
                      <a:blip r:embed="rId4"/>
                      <a:stretch>
                        <a:fillRect/>
                      </a:stretch>
                    </p:blipFill>
                    <p:spPr>
                      <a:xfrm>
                        <a:off x="1224009" y="4816543"/>
                        <a:ext cx="1873203" cy="766873"/>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8BD37414-B2CD-4784-A8DB-29D4F5BBC674}"/>
              </a:ext>
            </a:extLst>
          </p:cNvPr>
          <p:cNvSpPr>
            <a:spLocks noChangeAspect="1"/>
          </p:cNvSpPr>
          <p:nvPr/>
        </p:nvSpPr>
        <p:spPr>
          <a:xfrm>
            <a:off x="381000" y="1033410"/>
            <a:ext cx="11430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16.1912</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英国邮轮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泰坦尼克号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在自己的第一次航行中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发生了与冰山相撞沉没的悲剧。这次海难事件引起了全世界的关注。为了寻找沉船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美国科学家设计并制造出第一台测量水下目标的回声探测仪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1914</a:t>
            </a:r>
            <a:r>
              <a:rPr lang="zh-CN" altLang="zh-CN" sz="2200">
                <a:solidFill>
                  <a:srgbClr val="000000"/>
                </a:solidFill>
                <a:latin typeface="Times New Roman" panose="02020603050405020304" pitchFamily="18" charset="0"/>
                <a:cs typeface="Times New Roman" panose="02020603050405020304" pitchFamily="18" charset="0"/>
              </a:rPr>
              <a:t>年成功地发现了</a:t>
            </a:r>
            <a:r>
              <a:rPr lang="en-US" altLang="zh-CN" sz="2200">
                <a:solidFill>
                  <a:srgbClr val="000000"/>
                </a:solidFill>
                <a:latin typeface="Times New Roman" panose="02020603050405020304" pitchFamily="18" charset="0"/>
                <a:cs typeface="Times New Roman" panose="02020603050405020304" pitchFamily="18" charset="0"/>
              </a:rPr>
              <a:t>3 km</a:t>
            </a:r>
            <a:r>
              <a:rPr lang="zh-CN" altLang="zh-CN" sz="2200">
                <a:solidFill>
                  <a:srgbClr val="000000"/>
                </a:solidFill>
                <a:latin typeface="Times New Roman" panose="02020603050405020304" pitchFamily="18" charset="0"/>
                <a:cs typeface="Times New Roman" panose="02020603050405020304" pitchFamily="18" charset="0"/>
              </a:rPr>
              <a:t>以外的冰山。第一次世界大战时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德国潜水艇击沉了协约国大量战舰、船只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几乎中断了横跨大西洋的海上运输线。当时潜水艇潜在水下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看不见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摸不着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横行无敌。法国著名物理学家朗之万等人研究并制造了第一部主动式声呐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使得德军潜艇无处藏身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遭受了灭顶之灾。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1  )</a:t>
            </a:r>
            <a:r>
              <a:rPr lang="zh-CN" altLang="zh-CN" sz="2200">
                <a:solidFill>
                  <a:srgbClr val="000000"/>
                </a:solidFill>
                <a:latin typeface="Times New Roman" panose="02020603050405020304" pitchFamily="18" charset="0"/>
                <a:cs typeface="Times New Roman" panose="02020603050405020304" pitchFamily="18" charset="0"/>
              </a:rPr>
              <a:t>利用声呐测量海底的深度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必须知道的一个物理量及符号</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声音在海水中的传播速度</a:t>
            </a:r>
            <a:r>
              <a:rPr lang="en-US"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v</a:t>
            </a:r>
            <a:r>
              <a:rPr lang="zh-CN" altLang="zh-CN" sz="2200" u="sng" baseline="-25000">
                <a:solidFill>
                  <a:srgbClr val="FF00FF"/>
                </a:solidFill>
                <a:uFill>
                  <a:solidFill>
                    <a:srgbClr val="000000"/>
                  </a:solidFill>
                </a:uFill>
                <a:latin typeface="Times New Roman" panose="02020603050405020304" pitchFamily="18" charset="0"/>
                <a:cs typeface="Times New Roman" panose="02020603050405020304" pitchFamily="18" charset="0"/>
              </a:rPr>
              <a:t>水</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必须测量的一个物理量及符号</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发出信号与接收信号之间的时间</a:t>
            </a:r>
            <a:r>
              <a:rPr lang="en-US" altLang="zh-CN" sz="2200" i="1" u="sng">
                <a:solidFill>
                  <a:srgbClr val="FF00FF"/>
                </a:solidFill>
                <a:uFill>
                  <a:solidFill>
                    <a:srgbClr val="000000"/>
                  </a:solidFill>
                </a:uFill>
                <a:latin typeface="Times New Roman" panose="02020603050405020304" pitchFamily="18" charset="0"/>
                <a:cs typeface="Times New Roman" panose="02020603050405020304" pitchFamily="18" charset="0"/>
              </a:rPr>
              <a:t>t</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海底深度的表达</a:t>
            </a: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式</a:t>
            </a:r>
            <a:r>
              <a:rPr lang="en-US" altLang="zh-CN" sz="2200" i="1">
                <a:solidFill>
                  <a:srgbClr val="000000"/>
                </a:solidFill>
                <a:latin typeface="Times New Roman" panose="02020603050405020304" pitchFamily="18" charset="0"/>
                <a:cs typeface="Times New Roman" panose="02020603050405020304" pitchFamily="18" charset="0"/>
              </a:rPr>
              <a:t>s</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FF"/>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id="{575920C8-27E3-458B-A571-395522EB258A}"/>
              </a:ext>
            </a:extLst>
          </p:cNvPr>
          <p:cNvSpPr>
            <a:spLocks noChangeAspect="1"/>
          </p:cNvSpPr>
          <p:nvPr/>
        </p:nvSpPr>
        <p:spPr>
          <a:xfrm>
            <a:off x="221512" y="5469581"/>
            <a:ext cx="11430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  2  )</a:t>
            </a:r>
            <a:r>
              <a:rPr lang="zh-CN" altLang="zh-CN" sz="2200">
                <a:solidFill>
                  <a:srgbClr val="000000"/>
                </a:solidFill>
                <a:latin typeface="Times New Roman" panose="02020603050405020304" pitchFamily="18" charset="0"/>
                <a:cs typeface="Times New Roman" panose="02020603050405020304" pitchFamily="18" charset="0"/>
              </a:rPr>
              <a:t>科学工作者为了探测海底某处的深度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向海底垂直发射超声波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a:t>
            </a:r>
            <a:r>
              <a:rPr lang="en-US" altLang="zh-CN" sz="2200">
                <a:solidFill>
                  <a:srgbClr val="000000"/>
                </a:solidFill>
                <a:latin typeface="Times New Roman" panose="02020603050405020304" pitchFamily="18" charset="0"/>
                <a:cs typeface="Times New Roman" panose="02020603050405020304" pitchFamily="18" charset="0"/>
              </a:rPr>
              <a:t>4 s</a:t>
            </a:r>
            <a:r>
              <a:rPr lang="zh-CN" altLang="zh-CN" sz="2200">
                <a:solidFill>
                  <a:srgbClr val="000000"/>
                </a:solidFill>
                <a:latin typeface="Times New Roman" panose="02020603050405020304" pitchFamily="18" charset="0"/>
                <a:cs typeface="Times New Roman" panose="02020603050405020304" pitchFamily="18" charset="0"/>
              </a:rPr>
              <a:t>收到回波信号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海洋中该处的深度是多少米</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声音在海水中的传速度是</a:t>
            </a:r>
            <a:r>
              <a:rPr lang="en-US" altLang="zh-CN" sz="2200">
                <a:solidFill>
                  <a:srgbClr val="000000"/>
                </a:solidFill>
                <a:latin typeface="Times New Roman" panose="02020603050405020304" pitchFamily="18" charset="0"/>
                <a:cs typeface="Times New Roman" panose="02020603050405020304" pitchFamily="18" charset="0"/>
              </a:rPr>
              <a:t>1500 m/s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3  )</a:t>
            </a:r>
            <a:r>
              <a:rPr lang="zh-CN" altLang="zh-CN" sz="2200">
                <a:solidFill>
                  <a:srgbClr val="000000"/>
                </a:solidFill>
                <a:latin typeface="Times New Roman" panose="02020603050405020304" pitchFamily="18" charset="0"/>
                <a:cs typeface="Times New Roman" panose="02020603050405020304" pitchFamily="18" charset="0"/>
              </a:rPr>
              <a:t>这种方法不能用来测量月亮与地球之间的距离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其原因是什么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id="{3CC2ADD6-F571-48B3-860A-225B11CC94FB}"/>
              </a:ext>
            </a:extLst>
          </p:cNvPr>
          <p:cNvSpPr/>
          <p:nvPr/>
        </p:nvSpPr>
        <p:spPr>
          <a:xfrm>
            <a:off x="936008" y="3923337"/>
            <a:ext cx="3529665"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a:extLst>
              <a:ext uri="{FF2B5EF4-FFF2-40B4-BE49-F238E27FC236}">
                <a16:creationId xmlns:a16="http://schemas.microsoft.com/office/drawing/2014/main" id="{0D4C5DFC-FEE5-4A6C-A569-3F82986D2CC4}"/>
              </a:ext>
            </a:extLst>
          </p:cNvPr>
          <p:cNvSpPr/>
          <p:nvPr/>
        </p:nvSpPr>
        <p:spPr>
          <a:xfrm>
            <a:off x="936008" y="4336695"/>
            <a:ext cx="421015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8CDDB800-DBDD-4815-B676-9F1D9DF539A3}"/>
              </a:ext>
            </a:extLst>
          </p:cNvPr>
          <p:cNvGraphicFramePr>
            <a:graphicFrameLocks noChangeAspect="1"/>
          </p:cNvGraphicFramePr>
          <p:nvPr>
            <p:extLst>
              <p:ext uri="{D42A27DB-BD31-4B8C-83A1-F6EECF244321}">
                <p14:modId xmlns:p14="http://schemas.microsoft.com/office/powerpoint/2010/main" val="3475848015"/>
              </p:ext>
            </p:extLst>
          </p:nvPr>
        </p:nvGraphicFramePr>
        <p:xfrm>
          <a:off x="377825" y="2663825"/>
          <a:ext cx="11417300" cy="1793875"/>
        </p:xfrm>
        <a:graphic>
          <a:graphicData uri="http://schemas.openxmlformats.org/presentationml/2006/ole">
            <mc:AlternateContent xmlns:mc="http://schemas.openxmlformats.org/markup-compatibility/2006">
              <mc:Choice xmlns:v="urn:schemas-microsoft-com:vml" Requires="v">
                <p:oleObj spid="_x0000_s10245" name="Document" r:id="rId3" imgW="3847376" imgH="603475" progId="Word.Document.12">
                  <p:embed/>
                </p:oleObj>
              </mc:Choice>
              <mc:Fallback>
                <p:oleObj name="Document" r:id="rId3" imgW="3847376" imgH="603475" progId="Word.Document.12">
                  <p:embed/>
                  <p:pic>
                    <p:nvPicPr>
                      <p:cNvPr id="0" name=""/>
                      <p:cNvPicPr/>
                      <p:nvPr/>
                    </p:nvPicPr>
                    <p:blipFill>
                      <a:blip r:embed="rId4"/>
                      <a:stretch>
                        <a:fillRect/>
                      </a:stretch>
                    </p:blipFill>
                    <p:spPr>
                      <a:xfrm>
                        <a:off x="377825" y="2663825"/>
                        <a:ext cx="11417300" cy="1793875"/>
                      </a:xfrm>
                      <a:prstGeom prst="rect">
                        <a:avLst/>
                      </a:prstGeom>
                    </p:spPr>
                  </p:pic>
                </p:oleObj>
              </mc:Fallback>
            </mc:AlternateContent>
          </a:graphicData>
        </a:graphic>
      </p:graphicFrame>
    </p:spTree>
    <p:extLst>
      <p:ext uri="{BB962C8B-B14F-4D97-AF65-F5344CB8AC3E}">
        <p14:creationId xmlns:p14="http://schemas.microsoft.com/office/powerpoint/2010/main" val="1782089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a:t>第</a:t>
            </a:r>
            <a:r>
              <a:rPr lang="en-US" altLang="zh-CN"/>
              <a:t>3</a:t>
            </a:r>
            <a:r>
              <a:rPr lang="zh-CN" altLang="zh-CN"/>
              <a:t>节　声的利用</a:t>
            </a:r>
          </a:p>
        </p:txBody>
      </p:sp>
    </p:spTree>
    <p:extLst>
      <p:ext uri="{BB962C8B-B14F-4D97-AF65-F5344CB8AC3E}">
        <p14:creationId xmlns:p14="http://schemas.microsoft.com/office/powerpoint/2010/main" val="764661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55B9D6BC-D189-4AF9-8BD1-CBBEADF19349}"/>
              </a:ext>
            </a:extLst>
          </p:cNvPr>
          <p:cNvGraphicFramePr>
            <a:graphicFrameLocks noChangeAspect="1"/>
          </p:cNvGraphicFramePr>
          <p:nvPr>
            <p:extLst>
              <p:ext uri="{D42A27DB-BD31-4B8C-83A1-F6EECF244321}">
                <p14:modId xmlns:p14="http://schemas.microsoft.com/office/powerpoint/2010/main" val="16344716"/>
              </p:ext>
            </p:extLst>
          </p:nvPr>
        </p:nvGraphicFramePr>
        <p:xfrm>
          <a:off x="487326" y="2901207"/>
          <a:ext cx="11430000" cy="2989530"/>
        </p:xfrm>
        <a:graphic>
          <a:graphicData uri="http://schemas.openxmlformats.org/presentationml/2006/ole">
            <mc:AlternateContent xmlns:mc="http://schemas.openxmlformats.org/markup-compatibility/2006">
              <mc:Choice xmlns:v="urn:schemas-microsoft-com:vml" Requires="v">
                <p:oleObj spid="_x0000_s1030" name="Document" r:id="rId3" imgW="3847376" imgH="1006151" progId="Word.Document.12">
                  <p:embed/>
                </p:oleObj>
              </mc:Choice>
              <mc:Fallback>
                <p:oleObj name="Document" r:id="rId3" imgW="3847376" imgH="1006151" progId="Word.Document.12">
                  <p:embed/>
                  <p:pic>
                    <p:nvPicPr>
                      <p:cNvPr id="0" name=""/>
                      <p:cNvPicPr/>
                      <p:nvPr/>
                    </p:nvPicPr>
                    <p:blipFill>
                      <a:blip r:embed="rId4"/>
                      <a:stretch>
                        <a:fillRect/>
                      </a:stretch>
                    </p:blipFill>
                    <p:spPr>
                      <a:xfrm>
                        <a:off x="487326" y="2901207"/>
                        <a:ext cx="11430000" cy="2989530"/>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B7D0D238-9887-4DF7-93F9-70A45C7241A6}"/>
              </a:ext>
            </a:extLst>
          </p:cNvPr>
          <p:cNvSpPr>
            <a:spLocks noChangeAspect="1"/>
          </p:cNvSpPr>
          <p:nvPr/>
        </p:nvSpPr>
        <p:spPr>
          <a:xfrm>
            <a:off x="381000" y="1790753"/>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FF00FF"/>
                </a:solidFill>
                <a:latin typeface="Times New Roman" panose="02020603050405020304" pitchFamily="18" charset="0"/>
                <a:cs typeface="Times New Roman" panose="02020603050405020304" pitchFamily="18" charset="0"/>
              </a:rPr>
              <a:t>知识点</a:t>
            </a:r>
            <a:r>
              <a:rPr lang="en-US" altLang="zh-CN" sz="2200">
                <a:solidFill>
                  <a:srgbClr val="FF00FF"/>
                </a:solidFill>
                <a:latin typeface="Times New Roman" panose="02020603050405020304" pitchFamily="18" charset="0"/>
                <a:cs typeface="Times New Roman" panose="02020603050405020304" pitchFamily="18" charset="0"/>
              </a:rPr>
              <a:t>1</a:t>
            </a:r>
            <a:r>
              <a:rPr lang="zh-CN" altLang="zh-CN" sz="2200">
                <a:solidFill>
                  <a:srgbClr val="FF00FF"/>
                </a:solidFill>
                <a:latin typeface="Times New Roman" panose="02020603050405020304" pitchFamily="18" charset="0"/>
                <a:cs typeface="Times New Roman" panose="02020603050405020304" pitchFamily="18" charset="0"/>
              </a:rPr>
              <a:t>　</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声与信息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渔民利用电子发声器把鱼吸引到渔网里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是因为声音可以传递</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信息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id="{5829A4BA-4766-48C7-97B2-CD87941FE44C}"/>
              </a:ext>
            </a:extLst>
          </p:cNvPr>
          <p:cNvSpPr/>
          <p:nvPr/>
        </p:nvSpPr>
        <p:spPr>
          <a:xfrm>
            <a:off x="9462121" y="2273944"/>
            <a:ext cx="617543"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4FFA7E58-2B29-42A0-81E9-56DE0E87CABD}"/>
              </a:ext>
            </a:extLst>
          </p:cNvPr>
          <p:cNvGraphicFramePr>
            <a:graphicFrameLocks noChangeAspect="1"/>
          </p:cNvGraphicFramePr>
          <p:nvPr>
            <p:extLst>
              <p:ext uri="{D42A27DB-BD31-4B8C-83A1-F6EECF244321}">
                <p14:modId xmlns:p14="http://schemas.microsoft.com/office/powerpoint/2010/main" val="2486616463"/>
              </p:ext>
            </p:extLst>
          </p:nvPr>
        </p:nvGraphicFramePr>
        <p:xfrm>
          <a:off x="264042" y="2480640"/>
          <a:ext cx="11430000" cy="2989530"/>
        </p:xfrm>
        <a:graphic>
          <a:graphicData uri="http://schemas.openxmlformats.org/presentationml/2006/ole">
            <mc:AlternateContent xmlns:mc="http://schemas.openxmlformats.org/markup-compatibility/2006">
              <mc:Choice xmlns:v="urn:schemas-microsoft-com:vml" Requires="v">
                <p:oleObj spid="_x0000_s2053" name="Document" r:id="rId3" imgW="3847376" imgH="1006151" progId="Word.Document.12">
                  <p:embed/>
                </p:oleObj>
              </mc:Choice>
              <mc:Fallback>
                <p:oleObj name="Document" r:id="rId3" imgW="3847376" imgH="1006151" progId="Word.Document.12">
                  <p:embed/>
                  <p:pic>
                    <p:nvPicPr>
                      <p:cNvPr id="0" name=""/>
                      <p:cNvPicPr/>
                      <p:nvPr/>
                    </p:nvPicPr>
                    <p:blipFill>
                      <a:blip r:embed="rId4"/>
                      <a:stretch>
                        <a:fillRect/>
                      </a:stretch>
                    </p:blipFill>
                    <p:spPr>
                      <a:xfrm>
                        <a:off x="264042" y="2480640"/>
                        <a:ext cx="11430000" cy="2989530"/>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474F2BA0-DB6B-4206-91F4-C5AC4C3446E6}"/>
              </a:ext>
            </a:extLst>
          </p:cNvPr>
          <p:cNvSpPr>
            <a:spLocks noChangeAspect="1"/>
          </p:cNvSpPr>
          <p:nvPr/>
        </p:nvSpPr>
        <p:spPr>
          <a:xfrm>
            <a:off x="762000" y="1387830"/>
            <a:ext cx="11430000" cy="46609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蝙蝠在夜间飞行和捕食不会撞到障碍物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它所采用的方法叫</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回声定位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id="{E0B0A7C1-1DBA-42A3-B316-DA3CD44661F4}"/>
              </a:ext>
            </a:extLst>
          </p:cNvPr>
          <p:cNvSpPr/>
          <p:nvPr/>
        </p:nvSpPr>
        <p:spPr>
          <a:xfrm>
            <a:off x="9610976" y="1472894"/>
            <a:ext cx="1202335"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846773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5760701-4A28-4F5D-91B2-5F3C5C454164}"/>
              </a:ext>
            </a:extLst>
          </p:cNvPr>
          <p:cNvSpPr>
            <a:spLocks noChangeAspect="1"/>
          </p:cNvSpPr>
          <p:nvPr/>
        </p:nvSpPr>
        <p:spPr>
          <a:xfrm>
            <a:off x="381000" y="1901028"/>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FF00FF"/>
                </a:solidFill>
                <a:latin typeface="Times New Roman" panose="02020603050405020304" pitchFamily="18" charset="0"/>
                <a:cs typeface="Times New Roman" panose="02020603050405020304" pitchFamily="18" charset="0"/>
              </a:rPr>
              <a:t>知识点</a:t>
            </a:r>
            <a:r>
              <a:rPr lang="en-US" altLang="zh-CN" sz="2200">
                <a:solidFill>
                  <a:srgbClr val="FF00FF"/>
                </a:solidFill>
                <a:latin typeface="Times New Roman" panose="02020603050405020304" pitchFamily="18" charset="0"/>
                <a:cs typeface="Times New Roman" panose="02020603050405020304" pitchFamily="18" charset="0"/>
              </a:rPr>
              <a:t>2</a:t>
            </a:r>
            <a:r>
              <a:rPr lang="zh-CN" altLang="zh-CN" sz="2200">
                <a:solidFill>
                  <a:srgbClr val="FF00FF"/>
                </a:solidFill>
                <a:latin typeface="Times New Roman" panose="02020603050405020304" pitchFamily="18" charset="0"/>
                <a:cs typeface="Times New Roman" panose="02020603050405020304" pitchFamily="18" charset="0"/>
              </a:rPr>
              <a:t>　</a:t>
            </a:r>
            <a:r>
              <a:rPr lang="zh-CN" altLang="zh-CN" sz="2200">
                <a:solidFill>
                  <a:srgbClr val="FF00FF"/>
                </a:solidFill>
                <a:latin typeface="Arial" panose="020B0604020202020204" pitchFamily="34" charset="0"/>
                <a:ea typeface="黑体" panose="02010609060101010101" pitchFamily="49" charset="-122"/>
                <a:cs typeface="Times New Roman" panose="02020603050405020304" pitchFamily="18" charset="0"/>
              </a:rPr>
              <a:t>声与能量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超声波对物体有很强的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破碎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能力。它能将一般情况下不能混合的液体</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如油和水</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混合在一起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这表明超声波可以传递</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能量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下列事实不能明显说明声音具有能量的是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C</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振动的喇叭可以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灭蜡烛火焰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汽车从马路上开过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马路旁居民窗户嗡嗡作响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美妙的音乐能陶冶人的心灵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利用超声波来击碎体内结石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id="{54550875-7481-4A5C-A040-D1156F3AD9FB}"/>
              </a:ext>
            </a:extLst>
          </p:cNvPr>
          <p:cNvSpPr/>
          <p:nvPr/>
        </p:nvSpPr>
        <p:spPr>
          <a:xfrm>
            <a:off x="4454187" y="2796285"/>
            <a:ext cx="596278"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B4BEEED8-66FD-4374-93B9-72B6A47BA438}"/>
              </a:ext>
            </a:extLst>
          </p:cNvPr>
          <p:cNvSpPr/>
          <p:nvPr/>
        </p:nvSpPr>
        <p:spPr>
          <a:xfrm>
            <a:off x="5952000" y="3172899"/>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4050630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9AEDF972-4806-439E-B5B1-53781A7DC1E5}"/>
              </a:ext>
            </a:extLst>
          </p:cNvPr>
          <p:cNvGraphicFramePr>
            <a:graphicFrameLocks noChangeAspect="1"/>
          </p:cNvGraphicFramePr>
          <p:nvPr>
            <p:extLst>
              <p:ext uri="{D42A27DB-BD31-4B8C-83A1-F6EECF244321}">
                <p14:modId xmlns:p14="http://schemas.microsoft.com/office/powerpoint/2010/main" val="3576511860"/>
              </p:ext>
            </p:extLst>
          </p:nvPr>
        </p:nvGraphicFramePr>
        <p:xfrm>
          <a:off x="253410" y="3976808"/>
          <a:ext cx="11430000" cy="2390682"/>
        </p:xfrm>
        <a:graphic>
          <a:graphicData uri="http://schemas.openxmlformats.org/presentationml/2006/ole">
            <mc:AlternateContent xmlns:mc="http://schemas.openxmlformats.org/markup-compatibility/2006">
              <mc:Choice xmlns:v="urn:schemas-microsoft-com:vml" Requires="v">
                <p:oleObj spid="_x0000_s3077" name="Document" r:id="rId3" imgW="3847376" imgH="804993" progId="Word.Document.12">
                  <p:embed/>
                </p:oleObj>
              </mc:Choice>
              <mc:Fallback>
                <p:oleObj name="Document" r:id="rId3" imgW="3847376" imgH="804993" progId="Word.Document.12">
                  <p:embed/>
                  <p:pic>
                    <p:nvPicPr>
                      <p:cNvPr id="0" name=""/>
                      <p:cNvPicPr/>
                      <p:nvPr/>
                    </p:nvPicPr>
                    <p:blipFill>
                      <a:blip r:embed="rId4"/>
                      <a:stretch>
                        <a:fillRect/>
                      </a:stretch>
                    </p:blipFill>
                    <p:spPr>
                      <a:xfrm>
                        <a:off x="253410" y="3976808"/>
                        <a:ext cx="11430000" cy="2390682"/>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5DF60FF4-A8BE-4A24-A614-8CCB9FCFEAAD}"/>
              </a:ext>
            </a:extLst>
          </p:cNvPr>
          <p:cNvSpPr>
            <a:spLocks noChangeAspect="1"/>
          </p:cNvSpPr>
          <p:nvPr/>
        </p:nvSpPr>
        <p:spPr>
          <a:xfrm>
            <a:off x="381000" y="1602341"/>
            <a:ext cx="11430000" cy="127862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如图是央视《是真的吗》某期节目画面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把塑料桶底钻一个圆孔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用厚塑料膜蒙住桶口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圆孔正对几米远处叠放的纸杯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拍打塑料膜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在听到拍打声的同时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会看到纸杯纷纷落下。听到的声音是物体</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振动　</a:t>
            </a:r>
            <a:r>
              <a:rPr lang="zh-CN" altLang="zh-CN" sz="2200">
                <a:solidFill>
                  <a:srgbClr val="000000"/>
                </a:solidFill>
                <a:latin typeface="Times New Roman" panose="02020603050405020304" pitchFamily="18" charset="0"/>
                <a:cs typeface="Times New Roman" panose="02020603050405020304" pitchFamily="18" charset="0"/>
              </a:rPr>
              <a:t>产生的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纸杯被击落的现象说明声波可以传递</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能量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id="{4A6742E9-AD5B-456E-AD7E-7AD37F8650C9}"/>
              </a:ext>
            </a:extLst>
          </p:cNvPr>
          <p:cNvSpPr/>
          <p:nvPr/>
        </p:nvSpPr>
        <p:spPr>
          <a:xfrm>
            <a:off x="1742883" y="2498573"/>
            <a:ext cx="745135"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B32F475C-9A1C-468C-8F2F-F4DBE770F6F5}"/>
              </a:ext>
            </a:extLst>
          </p:cNvPr>
          <p:cNvSpPr/>
          <p:nvPr/>
        </p:nvSpPr>
        <p:spPr>
          <a:xfrm>
            <a:off x="8196847" y="2498573"/>
            <a:ext cx="745135"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6C22604-8942-4AC8-B9E5-1188F52DA467}"/>
              </a:ext>
            </a:extLst>
          </p:cNvPr>
          <p:cNvSpPr>
            <a:spLocks noChangeAspect="1"/>
          </p:cNvSpPr>
          <p:nvPr/>
        </p:nvSpPr>
        <p:spPr>
          <a:xfrm>
            <a:off x="381000" y="3119823"/>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驰名中外的北京天坛里的回音壁、三音石、圜丘三处建筑有非常美妙的声音现象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它是我国古代建筑师利用声音的</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反射　</a:t>
            </a:r>
            <a:r>
              <a:rPr lang="zh-CN" altLang="zh-CN" sz="2200">
                <a:solidFill>
                  <a:srgbClr val="000000"/>
                </a:solidFill>
                <a:latin typeface="Times New Roman" panose="02020603050405020304" pitchFamily="18" charset="0"/>
                <a:cs typeface="Times New Roman" panose="02020603050405020304" pitchFamily="18" charset="0"/>
              </a:rPr>
              <a:t>造成的音响效果。</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id="{7DDCC8B7-8DFD-4C77-84E2-32603A51EBC2}"/>
              </a:ext>
            </a:extLst>
          </p:cNvPr>
          <p:cNvSpPr/>
          <p:nvPr/>
        </p:nvSpPr>
        <p:spPr>
          <a:xfrm>
            <a:off x="3529154" y="3609165"/>
            <a:ext cx="628176"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357757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266EEC67-4CD8-4D26-BA3D-3FD1E7E9716B}"/>
              </a:ext>
            </a:extLst>
          </p:cNvPr>
          <p:cNvGraphicFramePr>
            <a:graphicFrameLocks noChangeAspect="1"/>
          </p:cNvGraphicFramePr>
          <p:nvPr>
            <p:extLst>
              <p:ext uri="{D42A27DB-BD31-4B8C-83A1-F6EECF244321}">
                <p14:modId xmlns:p14="http://schemas.microsoft.com/office/powerpoint/2010/main" val="1245918079"/>
              </p:ext>
            </p:extLst>
          </p:nvPr>
        </p:nvGraphicFramePr>
        <p:xfrm>
          <a:off x="381000" y="1316956"/>
          <a:ext cx="11430000" cy="2989530"/>
        </p:xfrm>
        <a:graphic>
          <a:graphicData uri="http://schemas.openxmlformats.org/presentationml/2006/ole">
            <mc:AlternateContent xmlns:mc="http://schemas.openxmlformats.org/markup-compatibility/2006">
              <mc:Choice xmlns:v="urn:schemas-microsoft-com:vml" Requires="v">
                <p:oleObj spid="_x0000_s4101" name="Document" r:id="rId3" imgW="3847376" imgH="1006151" progId="Word.Document.12">
                  <p:embed/>
                </p:oleObj>
              </mc:Choice>
              <mc:Fallback>
                <p:oleObj name="Document" r:id="rId3" imgW="3847376" imgH="1006151" progId="Word.Document.12">
                  <p:embed/>
                  <p:pic>
                    <p:nvPicPr>
                      <p:cNvPr id="0" name=""/>
                      <p:cNvPicPr/>
                      <p:nvPr/>
                    </p:nvPicPr>
                    <p:blipFill>
                      <a:blip r:embed="rId4"/>
                      <a:stretch>
                        <a:fillRect/>
                      </a:stretch>
                    </p:blipFill>
                    <p:spPr>
                      <a:xfrm>
                        <a:off x="381000" y="1316956"/>
                        <a:ext cx="11430000" cy="2989530"/>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ABE84BFF-02FB-41FC-AADB-0F6489045B35}"/>
              </a:ext>
            </a:extLst>
          </p:cNvPr>
          <p:cNvSpPr>
            <a:spLocks noChangeAspect="1"/>
          </p:cNvSpPr>
          <p:nvPr/>
        </p:nvSpPr>
        <p:spPr>
          <a:xfrm>
            <a:off x="487326" y="4512688"/>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如图所示是一种新概念武器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次声武器。次声武器</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不能　</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在科幻小说的太空大战中使用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原因是</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真空不能传声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id="{3261717B-B643-496C-B923-4CB7EAD20FF3}"/>
              </a:ext>
            </a:extLst>
          </p:cNvPr>
          <p:cNvSpPr/>
          <p:nvPr/>
        </p:nvSpPr>
        <p:spPr>
          <a:xfrm>
            <a:off x="7452567" y="4597752"/>
            <a:ext cx="766399"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3A92E442-25DE-458E-A6A3-B656EF48A943}"/>
              </a:ext>
            </a:extLst>
          </p:cNvPr>
          <p:cNvSpPr/>
          <p:nvPr/>
        </p:nvSpPr>
        <p:spPr>
          <a:xfrm>
            <a:off x="4475451" y="4991397"/>
            <a:ext cx="1776493"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692507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428DD60-25A0-4492-856B-AC48A2535936}"/>
              </a:ext>
            </a:extLst>
          </p:cNvPr>
          <p:cNvSpPr>
            <a:spLocks noChangeAspect="1"/>
          </p:cNvSpPr>
          <p:nvPr/>
        </p:nvSpPr>
        <p:spPr>
          <a:xfrm>
            <a:off x="381000" y="958680"/>
            <a:ext cx="11430000" cy="57475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在蜿蜒的铁路线上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铁轨医生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用探伤仪给铁轨做</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这是利用声可以传递</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信息　</a:t>
            </a:r>
            <a:r>
              <a:rPr lang="zh-CN" altLang="zh-CN" sz="2200">
                <a:solidFill>
                  <a:srgbClr val="000000"/>
                </a:solidFill>
                <a:latin typeface="Times New Roman" panose="02020603050405020304" pitchFamily="18" charset="0"/>
                <a:cs typeface="Times New Roman" panose="02020603050405020304" pitchFamily="18" charset="0"/>
              </a:rPr>
              <a:t>。探伤仪发出的超声波不能被人耳听见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原因是超声波的</a:t>
            </a:r>
            <a:r>
              <a:rPr lang="zh-CN" altLang="zh-CN" sz="2200" u="sng">
                <a:solidFill>
                  <a:srgbClr val="FF00FF"/>
                </a:solidFill>
                <a:uFill>
                  <a:solidFill>
                    <a:srgbClr val="000000"/>
                  </a:solidFill>
                </a:uFill>
                <a:latin typeface="Times New Roman" panose="02020603050405020304" pitchFamily="18" charset="0"/>
                <a:cs typeface="Times New Roman" panose="02020603050405020304" pitchFamily="18" charset="0"/>
              </a:rPr>
              <a:t>　频率　</a:t>
            </a:r>
            <a:r>
              <a:rPr lang="zh-CN" altLang="zh-CN" sz="2200">
                <a:solidFill>
                  <a:srgbClr val="000000"/>
                </a:solidFill>
                <a:latin typeface="Times New Roman" panose="02020603050405020304" pitchFamily="18" charset="0"/>
                <a:cs typeface="Times New Roman" panose="02020603050405020304" pitchFamily="18" charset="0"/>
              </a:rPr>
              <a:t>太高。</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声能够传递信息和能量。下面事例中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主要利用声传递能量的是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利用</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超检查胎儿生长情况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医生通过听诊器给病人诊病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通过声学仪器接收到的次声波等信息判断地震的方位和强度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利用超声波美白牙齿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去除牙垢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海上发生风暴时会产生次声波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次声波在空气和海水中传播的速度比风暴移动的速度大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次声波接收处理设备就是利用这一特点提前感知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预报海上风暴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从而为渔业、航海等服务。下列说法正确的是</a:t>
            </a:r>
            <a:r>
              <a:rPr lang="en-US" altLang="zh-CN" sz="2200">
                <a:solidFill>
                  <a:srgbClr val="000000"/>
                </a:solidFill>
                <a:latin typeface="Times New Roman" panose="02020603050405020304" pitchFamily="18" charset="0"/>
                <a:cs typeface="Times New Roman" panose="02020603050405020304" pitchFamily="18" charset="0"/>
              </a:rPr>
              <a:t> (  </a:t>
            </a:r>
            <a:r>
              <a:rPr lang="en-US" altLang="zh-CN" sz="2200">
                <a:solidFill>
                  <a:srgbClr val="FF00FF"/>
                </a:solidFill>
                <a:latin typeface="Times New Roman" panose="02020603050405020304" pitchFamily="18" charset="0"/>
                <a:cs typeface="Times New Roman" panose="02020603050405020304" pitchFamily="18" charset="0"/>
              </a:rPr>
              <a:t>D</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次声波不能传递信息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次声波不能传递能量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次声波在海水中比空气中传播慢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次声波是由物体振动产生的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id="{0A2620E8-EF93-4D69-92E0-C8CBF72D5652}"/>
              </a:ext>
            </a:extLst>
          </p:cNvPr>
          <p:cNvSpPr/>
          <p:nvPr/>
        </p:nvSpPr>
        <p:spPr>
          <a:xfrm>
            <a:off x="10144323" y="1041913"/>
            <a:ext cx="592842"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06489B25-C012-4664-BFBB-2BA0F87D970E}"/>
              </a:ext>
            </a:extLst>
          </p:cNvPr>
          <p:cNvSpPr/>
          <p:nvPr/>
        </p:nvSpPr>
        <p:spPr>
          <a:xfrm>
            <a:off x="6899675" y="1445950"/>
            <a:ext cx="819562"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C8AF17DF-08A2-42BF-8978-88FD790BE37A}"/>
              </a:ext>
            </a:extLst>
          </p:cNvPr>
          <p:cNvSpPr/>
          <p:nvPr/>
        </p:nvSpPr>
        <p:spPr>
          <a:xfrm>
            <a:off x="8547721" y="1913782"/>
            <a:ext cx="277302"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a:extLst>
              <a:ext uri="{FF2B5EF4-FFF2-40B4-BE49-F238E27FC236}">
                <a16:creationId xmlns:a16="http://schemas.microsoft.com/office/drawing/2014/main" id="{63969C4D-1622-4F55-A28D-99F6F40895FA}"/>
              </a:ext>
            </a:extLst>
          </p:cNvPr>
          <p:cNvSpPr/>
          <p:nvPr/>
        </p:nvSpPr>
        <p:spPr>
          <a:xfrm>
            <a:off x="2721079" y="4688880"/>
            <a:ext cx="28800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243434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theme/theme1.xml><?xml version="1.0" encoding="utf-8"?>
<a:theme xmlns:a="http://schemas.openxmlformats.org/drawingml/2006/main" name="数学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数学模板.potx" id="{A8916DFB-DAB6-4B50-B4E0-6168BC45C61A}" vid="{DD76FE68-A9DF-41BA-A7AD-B0CF016ACBC7}"/>
    </a:ext>
  </a:extLst>
</a:theme>
</file>

<file path=docProps/app.xml><?xml version="1.0" encoding="utf-8"?>
<Properties xmlns="http://schemas.openxmlformats.org/officeDocument/2006/extended-properties" xmlns:vt="http://schemas.openxmlformats.org/officeDocument/2006/docPropsVTypes">
  <Template>数学模板</Template>
  <TotalTime>92</TotalTime>
  <Words>887</Words>
  <Application>Microsoft Office PowerPoint</Application>
  <PresentationFormat>宽屏</PresentationFormat>
  <Paragraphs>50</Paragraphs>
  <Slides>16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16</vt:i4>
      </vt:variant>
    </vt:vector>
  </HeadingPairs>
  <TitlesOfParts>
    <vt:vector size="29" baseType="lpstr">
      <vt:lpstr>Adobe 黑体 Std R</vt:lpstr>
      <vt:lpstr>NEU-BZ-S92</vt:lpstr>
      <vt:lpstr>方正书宋_GBK</vt:lpstr>
      <vt:lpstr>黑体</vt:lpstr>
      <vt:lpstr>宋体</vt:lpstr>
      <vt:lpstr>微软雅黑</vt:lpstr>
      <vt:lpstr>Arial</vt:lpstr>
      <vt:lpstr>Calibri</vt:lpstr>
      <vt:lpstr>Calibri Light</vt:lpstr>
      <vt:lpstr>Times New Roman</vt:lpstr>
      <vt:lpstr>数学模板</vt:lpstr>
      <vt:lpstr>Document</vt:lpstr>
      <vt:lpstr>Microsoft Word 文档</vt:lpstr>
      <vt:lpstr>第二章　声现象</vt:lpstr>
      <vt:lpstr>第3节　声的利用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声现象</dc:title>
  <dc:creator>SunXueFeng</dc:creator>
  <cp:lastModifiedBy>SunXueFeng</cp:lastModifiedBy>
  <cp:revision>4</cp:revision>
  <dcterms:created xsi:type="dcterms:W3CDTF">2018-07-02T05:37:19Z</dcterms:created>
  <dcterms:modified xsi:type="dcterms:W3CDTF">2018-07-03T02:13:20Z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