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slide" Target="slide6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3.xml"/><Relationship Id="rId2" Type="http://schemas.openxmlformats.org/officeDocument/2006/relationships/tags" Target="../tags/tag9.xml"/><Relationship Id="rId1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0.xml"/><Relationship Id="rId1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19.emf"/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4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5.x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tiff"/><Relationship Id="rId8" Type="http://schemas.openxmlformats.org/officeDocument/2006/relationships/image" Target="../media/image6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3" Type="http://schemas.openxmlformats.org/officeDocument/2006/relationships/notesSlide" Target="../notesSlides/notesSlide3.xml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16.xml"/><Relationship Id="rId10" Type="http://schemas.openxmlformats.org/officeDocument/2006/relationships/image" Target="../media/image7.png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6.xml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10109168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731135" y="377952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731135" y="4738370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陕西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年真题、副题精讲练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1827213" y="1210310"/>
            <a:ext cx="838962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第十一章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机械能和内能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0365" y="2628900"/>
            <a:ext cx="62033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　热量的相关计算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52245" y="1541145"/>
            <a:ext cx="9601835" cy="4238625"/>
            <a:chOff x="1157" y="1958"/>
            <a:chExt cx="15121" cy="6675"/>
          </a:xfrm>
        </p:grpSpPr>
        <p:sp>
          <p:nvSpPr>
            <p:cNvPr id="100" name="文本框 99"/>
            <p:cNvSpPr txBox="1"/>
            <p:nvPr/>
          </p:nvSpPr>
          <p:spPr>
            <a:xfrm>
              <a:off x="1269" y="1958"/>
              <a:ext cx="15009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车空载时对地面的压力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车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1 200 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12 000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车空载时对地面的压强</a:t>
              </a:r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69" y="4719"/>
              <a:ext cx="8328" cy="126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57" y="5872"/>
              <a:ext cx="12329" cy="2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(3)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车匀速行驶时受力平衡 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牵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1 000 N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牵引力做的功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W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机械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牵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1 000 N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1.7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1.7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5890" y="1265555"/>
            <a:ext cx="7815580" cy="4596765"/>
            <a:chOff x="1291" y="1532"/>
            <a:chExt cx="12308" cy="72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04" y="1532"/>
              <a:ext cx="8328" cy="126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291" y="2520"/>
              <a:ext cx="12308" cy="6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汽油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汽油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0.7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kg/m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 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汽油完全燃烧放出的热量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Q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放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汽油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汽油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 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4.6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J/kg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3.22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内燃机输出的有用能量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W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有用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放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3.22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53%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1.706 6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最终蓄电池增加的能量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有用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机械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1.706 6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1.7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6.6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916353" y="561467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551815" y="962025"/>
            <a:ext cx="111626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有一种水上救援艇如图所示，满载时的排水量为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1.5 t</a:t>
            </a:r>
            <a:r>
              <a:rPr lang="zh-CN" sz="2400">
                <a:ea typeface="宋体" panose="02010600030101010101" pitchFamily="2" charset="-122"/>
              </a:rPr>
              <a:t>，由额定功率为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kW</a:t>
            </a:r>
            <a:r>
              <a:rPr lang="zh-CN" sz="2400">
                <a:ea typeface="宋体" panose="02010600030101010101" pitchFamily="2" charset="-122"/>
              </a:rPr>
              <a:t>的柴油发动机提供动力．若某次救援任务中该艇以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m/s</a:t>
            </a:r>
            <a:r>
              <a:rPr lang="zh-CN" sz="2400">
                <a:ea typeface="宋体" panose="02010600030101010101" pitchFamily="2" charset="-122"/>
              </a:rPr>
              <a:t>的速度匀速行驶，发动机以额定功率工作，共消耗柴油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1.2 L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(1)</a:t>
            </a:r>
            <a:r>
              <a:rPr lang="zh-CN" sz="2400">
                <a:ea typeface="宋体" panose="02010600030101010101" pitchFamily="2" charset="-122"/>
              </a:rPr>
              <a:t>当救援艇上的人数增加时，底部受到水的压强将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救援艇满载时所受到的浮力为多大？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在这次救援中救援艇发动机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的动力是多大？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若发动机的效率为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35%</a:t>
            </a:r>
            <a:r>
              <a:rPr lang="zh-CN" sz="2400">
                <a:ea typeface="宋体" panose="02010600030101010101" pitchFamily="2" charset="-122"/>
              </a:rPr>
              <a:t>，救援中发动机所做的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有用功是多少？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柴油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0.85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 baseline="-25000">
                <a:ea typeface="宋体" panose="02010600030101010101" pitchFamily="2" charset="-122"/>
              </a:rPr>
              <a:t>柴油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4.3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J/kg)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3820" y="3499485"/>
            <a:ext cx="3503930" cy="2030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75550" y="2733675"/>
            <a:ext cx="1374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846455" y="697230"/>
            <a:ext cx="10500995" cy="5651500"/>
            <a:chOff x="1784" y="985"/>
            <a:chExt cx="16537" cy="8900"/>
          </a:xfrm>
        </p:grpSpPr>
        <p:sp>
          <p:nvSpPr>
            <p:cNvPr id="100" name="文本框 99"/>
            <p:cNvSpPr txBox="1"/>
            <p:nvPr/>
          </p:nvSpPr>
          <p:spPr>
            <a:xfrm>
              <a:off x="1784" y="985"/>
              <a:ext cx="11815" cy="1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救援艇满载时所受浮力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F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浮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排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排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1.5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1.5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N</a:t>
              </a:r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84" y="2873"/>
              <a:ext cx="8328" cy="12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84" y="3979"/>
              <a:ext cx="8328" cy="126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4" y="5239"/>
              <a:ext cx="8328" cy="126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784" y="6252"/>
              <a:ext cx="16537" cy="3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柴油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柴油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0.85×10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kg/m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×1.2×10</a:t>
              </a:r>
              <a:r>
                <a:rPr lang="zh-CN" sz="2400" baseline="3000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m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1.02 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柴油完全燃烧放出的热量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Q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放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柴油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柴油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1.02 kg×4.3×10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J/kg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4.386×10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发动机所做的有用功   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放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4.386×10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J×35%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1.535 1×10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030970" y="552386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600075" y="1153795"/>
            <a:ext cx="108623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图示为农用耕地机，它以柴油机作为动力装置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>
                <a:ea typeface="宋体" panose="02010600030101010101" pitchFamily="2" charset="-122"/>
              </a:rPr>
              <a:t>耕地机在额定功率下工作，某次耕地的平均速度是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1.4 m/s</a:t>
            </a:r>
            <a:r>
              <a:rPr lang="zh-CN" sz="2400">
                <a:ea typeface="宋体" panose="02010600030101010101" pitchFamily="2" charset="-122"/>
              </a:rPr>
              <a:t>，受到的阻力为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6 300 N</a:t>
            </a:r>
            <a:r>
              <a:rPr lang="zh-CN" sz="2400">
                <a:ea typeface="宋体" panose="02010600030101010101" pitchFamily="2" charset="-122"/>
              </a:rPr>
              <a:t>，工作时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h. </a:t>
            </a:r>
            <a:r>
              <a:rPr lang="zh-CN" sz="2400">
                <a:ea typeface="宋体" panose="02010600030101010101" pitchFamily="2" charset="-122"/>
              </a:rPr>
              <a:t>计算并回答下列问题．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此次耕地过程中，耕地机所做的功是多少？功率是多大？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若耕地机的效率为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25%</a:t>
            </a:r>
            <a:r>
              <a:rPr lang="zh-CN" sz="2400">
                <a:ea typeface="宋体" panose="02010600030101010101" pitchFamily="2" charset="-122"/>
              </a:rPr>
              <a:t>，此次耕地消耗柴油的质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量是多少？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柴油的热值为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4.3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J/kg)(3)</a:t>
            </a:r>
            <a:r>
              <a:rPr lang="zh-CN" sz="2400">
                <a:ea typeface="宋体" panose="02010600030101010101" pitchFamily="2" charset="-122"/>
              </a:rPr>
              <a:t>如果土地需要耕作得更深些，耕地机以额定功率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工作，耕地的速度如何变化？请简要说明理由．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2570" y="3479800"/>
            <a:ext cx="3435985" cy="18700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923925" y="697865"/>
            <a:ext cx="10264775" cy="5601970"/>
            <a:chOff x="1341" y="1212"/>
            <a:chExt cx="16165" cy="8822"/>
          </a:xfrm>
        </p:grpSpPr>
        <p:sp>
          <p:nvSpPr>
            <p:cNvPr id="100" name="文本框 99"/>
            <p:cNvSpPr txBox="1"/>
            <p:nvPr/>
          </p:nvSpPr>
          <p:spPr>
            <a:xfrm>
              <a:off x="1373" y="1212"/>
              <a:ext cx="13854" cy="3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经过的距离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vt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1.4 m/s×2×3 600 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10 080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当耕地机匀速运动时牵引力等于阻力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，所做的功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W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Fs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6 300 N×10 080 m≈6.35×10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J</a:t>
              </a:r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73" y="4770"/>
              <a:ext cx="8328" cy="126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373" y="6030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柴油完全燃烧释放的热量  </a:t>
              </a:r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93" y="5625"/>
              <a:ext cx="8328" cy="126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373" y="6885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消耗柴油的质量</a:t>
              </a:r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96" y="6730"/>
              <a:ext cx="8328" cy="1260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341" y="7986"/>
              <a:ext cx="16165" cy="2048"/>
              <a:chOff x="1454" y="2788"/>
              <a:chExt cx="15052" cy="2048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454" y="2804"/>
                <a:ext cx="15052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en-US" sz="24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(3)</a:t>
                </a:r>
                <a:r>
                  <a:rPr lang="zh-CN" sz="2400">
                    <a:solidFill>
                      <a:srgbClr val="FF0000"/>
                    </a:solidFill>
                    <a:ea typeface="宋体" panose="02010600030101010101" pitchFamily="2" charset="-122"/>
                  </a:rPr>
                  <a:t>土地深耕时，阻力变大，需要更大的牵引力，由</a:t>
                </a:r>
                <a:endParaRPr lang="zh-CN" altLang="en-US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/>
              <a:srcRect t="-1270" r="61035"/>
              <a:stretch>
                <a:fillRect/>
              </a:stretch>
            </p:blipFill>
            <p:spPr>
              <a:xfrm>
                <a:off x="11628" y="2788"/>
                <a:ext cx="3245" cy="1276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1454" y="3820"/>
                <a:ext cx="14536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sz="2400">
                    <a:solidFill>
                      <a:srgbClr val="FF0000"/>
                    </a:solidFill>
                    <a:ea typeface="宋体" panose="02010600030101010101" pitchFamily="2" charset="-122"/>
                  </a:rPr>
                  <a:t>在功率一定时，要使牵引力</a:t>
                </a:r>
                <a:r>
                  <a:rPr lang="en-US" sz="2400" i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r>
                  <a:rPr lang="zh-CN" sz="2400">
                    <a:solidFill>
                      <a:srgbClr val="FF0000"/>
                    </a:solidFill>
                    <a:ea typeface="宋体" panose="02010600030101010101" pitchFamily="2" charset="-122"/>
                  </a:rPr>
                  <a:t>变大，速度</a:t>
                </a:r>
                <a:r>
                  <a:rPr lang="en-US" sz="2400" i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v</a:t>
                </a:r>
                <a:r>
                  <a:rPr lang="zh-CN" sz="2400">
                    <a:solidFill>
                      <a:srgbClr val="FF0000"/>
                    </a:solidFill>
                    <a:ea typeface="宋体" panose="02010600030101010101" pitchFamily="2" charset="-122"/>
                  </a:rPr>
                  <a:t>应减小，故耕地速度变慢．</a:t>
                </a:r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53415" y="2045335"/>
            <a:ext cx="10210800" cy="523080"/>
            <a:chOff x="894" y="3246"/>
            <a:chExt cx="16080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热量计算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6年5考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838009" y="107251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53415" y="2556510"/>
            <a:ext cx="111245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比热容计算热量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当温度升高时，物体吸收的热量：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Q</a:t>
            </a:r>
            <a:r>
              <a:rPr lang="zh-CN" sz="2400" baseline="-25000">
                <a:ea typeface="宋体" panose="02010600030101010101" pitchFamily="2" charset="-122"/>
              </a:rPr>
              <a:t>吸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[2018.34(1)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2016.34(4)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2015.34(2)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2014.33(3)]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当温度降低时，物体放出的热量：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Q</a:t>
            </a:r>
            <a:r>
              <a:rPr lang="zh-CN" sz="2400" baseline="-25000">
                <a:ea typeface="宋体" panose="02010600030101010101" pitchFamily="2" charset="-122"/>
              </a:rPr>
              <a:t>放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m</a:t>
            </a:r>
            <a:r>
              <a:rPr lang="zh-CN" sz="2400">
                <a:ea typeface="宋体" panose="02010600030101010101" pitchFamily="2" charset="-122"/>
              </a:rPr>
              <a:t>表示物体的质量，单位为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kg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表示初温，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表示末温，单位为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26210" y="3747135"/>
            <a:ext cx="1270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26210" y="4814570"/>
            <a:ext cx="1351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39875" y="2464435"/>
            <a:ext cx="96716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热值计算热量：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Q</a:t>
            </a:r>
            <a:r>
              <a:rPr lang="zh-CN" sz="2400" baseline="-25000">
                <a:ea typeface="宋体" panose="02010600030101010101" pitchFamily="2" charset="-122"/>
              </a:rPr>
              <a:t>放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对于气体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 baseline="-25000">
                <a:ea typeface="宋体" panose="02010600030101010101" pitchFamily="2" charset="-122"/>
              </a:rPr>
              <a:t>放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qV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m</a:t>
            </a:r>
            <a:r>
              <a:rPr lang="zh-CN" sz="2400">
                <a:ea typeface="宋体" panose="02010600030101010101" pitchFamily="2" charset="-122"/>
              </a:rPr>
              <a:t>为物质的质量，单位为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kg(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为气体的体积，单位为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>
                <a:ea typeface="宋体" panose="02010600030101010101" pitchFamily="2" charset="-122"/>
              </a:rPr>
              <a:t>为物质的热值，单位为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J/kg(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J/m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 baseline="-25000">
                <a:ea typeface="宋体" panose="02010600030101010101" pitchFamily="2" charset="-122"/>
              </a:rPr>
              <a:t>放</a:t>
            </a:r>
            <a:r>
              <a:rPr lang="zh-CN" sz="2400">
                <a:ea typeface="宋体" panose="02010600030101010101" pitchFamily="2" charset="-122"/>
              </a:rPr>
              <a:t>表示放出的热量，单位为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J.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585085" y="3083560"/>
            <a:ext cx="811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89330" y="209804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热效率计算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[2017.34(4)]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91540" y="2707005"/>
            <a:ext cx="10408920" cy="2676525"/>
            <a:chOff x="960" y="2718"/>
            <a:chExt cx="16392" cy="4215"/>
          </a:xfrm>
        </p:grpSpPr>
        <p:sp>
          <p:nvSpPr>
            <p:cNvPr id="2" name="文本框 1"/>
            <p:cNvSpPr txBox="1"/>
            <p:nvPr/>
          </p:nvSpPr>
          <p:spPr>
            <a:xfrm>
              <a:off x="960" y="2718"/>
              <a:ext cx="16392" cy="42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1. </a:t>
              </a:r>
              <a:r>
                <a:rPr lang="zh-CN" sz="2400">
                  <a:ea typeface="黑体" panose="02010609060101010101" pitchFamily="49" charset="-122"/>
                </a:rPr>
                <a:t>热效率：</a:t>
              </a:r>
              <a:r>
                <a:rPr lang="zh-CN" sz="2400">
                  <a:ea typeface="宋体" panose="02010600030101010101" pitchFamily="2" charset="-122"/>
                </a:rPr>
                <a:t>内能可以转化为其他形式的能量，如机械能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热机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、电能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燃料电池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等，输出的可利用的能量和燃料完全燃烧释放的热量之比叫做热效率．</a:t>
              </a: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2. </a:t>
              </a:r>
              <a:r>
                <a:rPr lang="zh-CN" sz="2400">
                  <a:ea typeface="宋体" panose="02010600030101010101" pitchFamily="2" charset="-122"/>
                </a:rPr>
                <a:t>转化效率：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>
                  <a:ea typeface="宋体" panose="02010600030101010101" pitchFamily="2" charset="-122"/>
                </a:rPr>
                <a:t>＝       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100%3. </a:t>
              </a:r>
              <a:r>
                <a:rPr lang="zh-CN" sz="2400">
                  <a:ea typeface="宋体" panose="02010600030101010101" pitchFamily="2" charset="-122"/>
                </a:rPr>
                <a:t>实际中总有部分内能损失，所以热效率总是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_______1.</a:t>
              </a:r>
              <a:endParaRPr lang="zh-CN" altLang="en-US"/>
            </a:p>
          </p:txBody>
        </p:sp>
        <p:graphicFrame>
          <p:nvGraphicFramePr>
            <p:cNvPr id="5" name="对象 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733" y="4618"/>
            <a:ext cx="670" cy="13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name="" r:id="rId2" imgW="203200" imgH="419100" progId="Equation.KSEE3">
                    <p:embed/>
                  </p:oleObj>
                </mc:Choice>
                <mc:Fallback>
                  <p:oleObj name="" r:id="rId2" imgW="203200" imgH="419100" progId="Equation.KSEE3">
                    <p:embed/>
                    <p:pic>
                      <p:nvPicPr>
                        <p:cNvPr id="0" name="图片 102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733" y="4618"/>
                          <a:ext cx="670" cy="13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0" name="文本框 99"/>
          <p:cNvSpPr txBox="1"/>
          <p:nvPr/>
        </p:nvSpPr>
        <p:spPr>
          <a:xfrm>
            <a:off x="7123430" y="4791075"/>
            <a:ext cx="929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1057275" y="1440815"/>
            <a:ext cx="10419715" cy="4523105"/>
            <a:chOff x="1343" y="2379"/>
            <a:chExt cx="16409" cy="7123"/>
          </a:xfrm>
        </p:grpSpPr>
        <p:sp>
          <p:nvSpPr>
            <p:cNvPr id="100" name="文本框 99"/>
            <p:cNvSpPr txBox="1"/>
            <p:nvPr/>
          </p:nvSpPr>
          <p:spPr>
            <a:xfrm>
              <a:off x="1343" y="2379"/>
              <a:ext cx="16409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(1) </a:t>
              </a:r>
              <a:r>
                <a:rPr lang="zh-CN" sz="2400">
                  <a:ea typeface="宋体" panose="02010600030101010101" pitchFamily="2" charset="-122"/>
                </a:rPr>
                <a:t>如图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所示为内燃机的能量流向图，热机效率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η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等于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ea typeface="宋体" panose="02010600030101010101" pitchFamily="2" charset="-122"/>
                </a:rPr>
                <a:t>　　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 A.        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endParaRPr 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B.            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endParaRPr 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C.                         </a:t>
              </a:r>
              <a:r>
                <a:rPr lang="en-US" sz="2400"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endParaRPr 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D.                                   </a:t>
              </a:r>
              <a:r>
                <a:rPr lang="en-US" sz="2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100%</a:t>
              </a:r>
              <a:endParaRPr lang="zh-CN" altLang="en-US"/>
            </a:p>
          </p:txBody>
        </p:sp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198" y="3263"/>
            <a:ext cx="885" cy="12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49" name="" r:id="rId1" imgW="228600" imgH="393700" progId="Equation.KSEE3">
                    <p:embed/>
                  </p:oleObj>
                </mc:Choice>
                <mc:Fallback>
                  <p:oleObj name="" r:id="rId1" imgW="228600" imgH="393700" progId="Equation.KSEE3">
                    <p:embed/>
                    <p:pic>
                      <p:nvPicPr>
                        <p:cNvPr id="0" name="图片 204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98" y="3263"/>
                          <a:ext cx="885" cy="126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347" y="4864"/>
            <a:ext cx="821" cy="14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" r:id="rId3" imgW="228600" imgH="393700" progId="Equation.KSEE3">
                    <p:embed/>
                  </p:oleObj>
                </mc:Choice>
                <mc:Fallback>
                  <p:oleObj name="" r:id="rId3" imgW="228600" imgH="393700" progId="Equation.KSEE3">
                    <p:embed/>
                    <p:pic>
                      <p:nvPicPr>
                        <p:cNvPr id="0" name="图片 204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347" y="4864"/>
                          <a:ext cx="821" cy="141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085" y="6565"/>
            <a:ext cx="2690" cy="1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" name="" r:id="rId5" imgW="812800" imgH="393700" progId="Equation.KSEE3">
                    <p:embed/>
                  </p:oleObj>
                </mc:Choice>
                <mc:Fallback>
                  <p:oleObj name="" r:id="rId5" imgW="812800" imgH="393700" progId="Equation.KSEE3">
                    <p:embed/>
                    <p:pic>
                      <p:nvPicPr>
                        <p:cNvPr id="0" name="图片 205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085" y="6565"/>
                          <a:ext cx="2690" cy="130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992" y="8328"/>
            <a:ext cx="4029" cy="11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2" name="" r:id="rId7" imgW="1384300" imgH="393700" progId="Equation.KSEE3">
                    <p:embed/>
                  </p:oleObj>
                </mc:Choice>
                <mc:Fallback>
                  <p:oleObj name="" r:id="rId7" imgW="1384300" imgH="393700" progId="Equation.KSEE3">
                    <p:embed/>
                    <p:pic>
                      <p:nvPicPr>
                        <p:cNvPr id="0" name="图片 205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992" y="8328"/>
                          <a:ext cx="4029" cy="114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1170305" y="103822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-214748204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60110" y="2163445"/>
            <a:ext cx="5236845" cy="4030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338820" y="1608455"/>
            <a:ext cx="548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75449" y="128714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42290" y="2430145"/>
            <a:ext cx="110896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2018</a:t>
            </a:r>
            <a:r>
              <a:rPr lang="zh-CN" sz="2400">
                <a:ea typeface="宋体" panose="02010600030101010101" pitchFamily="2" charset="-122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sz="2400">
                <a:ea typeface="宋体" panose="02010600030101010101" pitchFamily="2" charset="-122"/>
              </a:rPr>
              <a:t>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sz="2400">
                <a:ea typeface="宋体" panose="02010600030101010101" pitchFamily="2" charset="-122"/>
              </a:rPr>
              <a:t>日，西安市启用一批纯甲醇出租车，与传统出租车相比更清洁、环保．经相关部门测定：同一路况，每百公里，该款出租车耗甲醇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 L</a:t>
            </a:r>
            <a:r>
              <a:rPr lang="zh-CN" sz="2400">
                <a:ea typeface="宋体" panose="02010600030101010101" pitchFamily="2" charset="-122"/>
              </a:rPr>
              <a:t>，同款轿车耗汽油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 L</a:t>
            </a:r>
            <a:r>
              <a:rPr lang="zh-CN" sz="2400">
                <a:ea typeface="宋体" panose="02010600030101010101" pitchFamily="2" charset="-122"/>
              </a:rPr>
              <a:t>．完全燃烧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 L</a:t>
            </a:r>
            <a:r>
              <a:rPr lang="zh-CN" sz="2400">
                <a:ea typeface="宋体" panose="02010600030101010101" pitchFamily="2" charset="-122"/>
              </a:rPr>
              <a:t>汽油放出的热量是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 J</a:t>
            </a:r>
            <a:r>
              <a:rPr lang="zh-CN" sz="2400">
                <a:ea typeface="宋体" panose="02010600030101010101" pitchFamily="2" charset="-122"/>
              </a:rPr>
              <a:t>；若两车发动机的效率相等，计算可知甲醇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的热值约为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 J/kg.(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汽油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0.7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甲醇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0.8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 baseline="-25000">
                <a:ea typeface="宋体" panose="02010600030101010101" pitchFamily="2" charset="-122"/>
              </a:rPr>
              <a:t>汽油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4.6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J/kg)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44635" y="3629660"/>
            <a:ext cx="1651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2.576×10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67955" y="4177030"/>
            <a:ext cx="1433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2.3×10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6940" y="2209800"/>
            <a:ext cx="103587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可燃冰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是一种热值很高的新能源．若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g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可燃冰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完全燃烧放出的热量为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</a:t>
            </a:r>
            <a:r>
              <a:rPr lang="zh-CN" sz="2400">
                <a:ea typeface="宋体" panose="02010600030101010101" pitchFamily="2" charset="-122"/>
              </a:rPr>
              <a:t>，可使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kg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的水温度升高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；若用这些热量加热等质量的沙石，沙石升高的温度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水升高的温度，是因为水的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较大．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不计热量损失，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J/(kg·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)]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26515" y="3410585"/>
            <a:ext cx="746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670415" y="3409950"/>
            <a:ext cx="998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127490" y="3960495"/>
            <a:ext cx="1263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比热容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3560" y="593090"/>
            <a:ext cx="110966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某款油电混合动力小汽车，具有省油、能量利用率高等特点，其相关信息如下表．在某次水平道路测试中，该车以中速匀速行驶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170 km</a:t>
            </a:r>
            <a:r>
              <a:rPr lang="zh-CN" sz="2400">
                <a:ea typeface="宋体" panose="02010600030101010101" pitchFamily="2" charset="-122"/>
              </a:rPr>
              <a:t>，共消耗汽油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L</a:t>
            </a:r>
            <a:r>
              <a:rPr lang="zh-CN" sz="2400">
                <a:ea typeface="宋体" panose="02010600030101010101" pitchFamily="2" charset="-122"/>
              </a:rPr>
              <a:t>．测试过程中，内燃机既向车轮提供能量，又向蓄电池充电，同时蓄电池又将部分能量通过电动机向车轮输送，此时，内燃机和电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动机共同驱动车辆前进．</a:t>
            </a:r>
            <a:r>
              <a:rPr lang="zh-CN" sz="2400">
                <a:ea typeface="宋体" panose="02010600030101010101" pitchFamily="2" charset="-122"/>
              </a:rPr>
              <a:t>之后，工作人员又进行了制动测试，描绘出了制动距离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从刹车开始到车停止的距离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与制动时的速度关系图像，如图所示．</a:t>
            </a:r>
            <a:endParaRPr lang="zh-CN" altLang="en-US"/>
          </a:p>
        </p:txBody>
      </p:sp>
      <p:pic>
        <p:nvPicPr>
          <p:cNvPr id="3" name="图片 -214748204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5350" y="3985260"/>
            <a:ext cx="4552315" cy="2162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624570" y="623125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897255" y="4080510"/>
          <a:ext cx="5581650" cy="2394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16735"/>
                <a:gridCol w="1818640"/>
                <a:gridCol w="1946275"/>
              </a:tblGrid>
              <a:tr h="388620">
                <a:tc rowSpan="3">
                  <a:txBody>
                    <a:bodyPr/>
                    <a:p>
                      <a:pPr indent="0" algn="ctr">
                        <a:buNone/>
                      </a:pP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驱动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模式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纯电动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启动、低速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25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油电混动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中速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787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纯燃油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高速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62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汽车质量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1 200 kg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21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车轮与地面总接触面积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0.096 m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8340" y="1899920"/>
            <a:ext cx="109880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由图像可知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，车速越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，制动距离越长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该车空载静止时，对水平地面的压强是多少？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(3)</a:t>
            </a:r>
            <a:r>
              <a:rPr lang="zh-CN" sz="2400">
                <a:ea typeface="宋体" panose="02010600030101010101" pitchFamily="2" charset="-122"/>
              </a:rPr>
              <a:t>在水平道路中速匀速行驶测试中，若平均阻力为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1 000 N</a:t>
            </a:r>
            <a:r>
              <a:rPr lang="zh-CN" sz="2400">
                <a:ea typeface="宋体" panose="02010600030101010101" pitchFamily="2" charset="-122"/>
              </a:rPr>
              <a:t>，牵引力做的功是多少？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在水平道路中速匀速行驶测试中，若该车内燃机的效率为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53%</a:t>
            </a:r>
            <a:r>
              <a:rPr lang="zh-CN" sz="2400">
                <a:ea typeface="宋体" panose="02010600030101010101" pitchFamily="2" charset="-122"/>
              </a:rPr>
              <a:t>，此过程最终使蓄电池增加了多少能量？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忽略蓄电池和电动机的热损失，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汽油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0.7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 baseline="-25000">
                <a:ea typeface="宋体" panose="02010600030101010101" pitchFamily="2" charset="-122"/>
              </a:rPr>
              <a:t>汽油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4.6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J/kg)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87495" y="1997710"/>
            <a:ext cx="2435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或快、或高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SLIDE_ITEM_CNT" val="4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UNIT_TABLE_BEAUTIFY" val="smartTable{d0bd80a8-cb94-4987-a9c0-5c0f373bb74c}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2770</Words>
  <Application>WPS 演示</Application>
  <PresentationFormat>宽屏</PresentationFormat>
  <Paragraphs>188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Times New Roman</vt:lpstr>
      <vt:lpstr>黑体</vt:lpstr>
      <vt:lpstr>仿宋_GB2312</vt:lpstr>
      <vt:lpstr>仿宋</vt:lpstr>
      <vt:lpstr>Calibri</vt:lpstr>
      <vt:lpstr>楷体_GB2312</vt:lpstr>
      <vt:lpstr>新宋体</vt:lpstr>
      <vt:lpstr>Office 主题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2019-12-28T02:16:52Z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