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549" r:id="rId4"/>
    <p:sldId id="317" r:id="rId6"/>
    <p:sldId id="319" r:id="rId7"/>
    <p:sldId id="509" r:id="rId8"/>
    <p:sldId id="510" r:id="rId9"/>
    <p:sldId id="511" r:id="rId10"/>
    <p:sldId id="512" r:id="rId11"/>
    <p:sldId id="513" r:id="rId12"/>
    <p:sldId id="514" r:id="rId13"/>
    <p:sldId id="515" r:id="rId14"/>
    <p:sldId id="516" r:id="rId15"/>
    <p:sldId id="517" r:id="rId16"/>
    <p:sldId id="518" r:id="rId17"/>
    <p:sldId id="524" r:id="rId18"/>
    <p:sldId id="519" r:id="rId19"/>
    <p:sldId id="525" r:id="rId20"/>
    <p:sldId id="526" r:id="rId21"/>
    <p:sldId id="527" r:id="rId22"/>
    <p:sldId id="528" r:id="rId23"/>
    <p:sldId id="529" r:id="rId24"/>
    <p:sldId id="520" r:id="rId25"/>
    <p:sldId id="530" r:id="rId26"/>
    <p:sldId id="531" r:id="rId27"/>
    <p:sldId id="521" r:id="rId28"/>
    <p:sldId id="532" r:id="rId29"/>
    <p:sldId id="533" r:id="rId30"/>
    <p:sldId id="534" r:id="rId31"/>
    <p:sldId id="535" r:id="rId32"/>
    <p:sldId id="522" r:id="rId33"/>
    <p:sldId id="536" r:id="rId34"/>
    <p:sldId id="523" r:id="rId35"/>
    <p:sldId id="320" r:id="rId36"/>
    <p:sldId id="454" r:id="rId37"/>
    <p:sldId id="321" r:id="rId38"/>
    <p:sldId id="378" r:id="rId39"/>
    <p:sldId id="376" r:id="rId40"/>
    <p:sldId id="537" r:id="rId41"/>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34587" autoAdjust="0"/>
    <p:restoredTop sz="69202" autoAdjust="0"/>
  </p:normalViewPr>
  <p:slideViewPr>
    <p:cSldViewPr snapToGrid="0" showGuides="1">
      <p:cViewPr>
        <p:scale>
          <a:sx n="100" d="100"/>
          <a:sy n="100" d="100"/>
        </p:scale>
        <p:origin x="-1398" y="-708"/>
      </p:cViewPr>
      <p:guideLst>
        <p:guide orient="horz" pos="2256"/>
        <p:guide pos="3854"/>
      </p:guideLst>
    </p:cSldViewPr>
  </p:slideViewPr>
  <p:outlineViewPr>
    <p:cViewPr>
      <p:scale>
        <a:sx n="33" d="100"/>
        <a:sy n="33" d="100"/>
      </p:scale>
      <p:origin x="252" y="426"/>
    </p:cViewPr>
  </p:outlineViewPr>
  <p:notesTextViewPr>
    <p:cViewPr>
      <p:scale>
        <a:sx n="1" d="1"/>
        <a:sy n="1" d="1"/>
      </p:scale>
      <p:origin x="0" y="0"/>
    </p:cViewPr>
  </p:notesTextViewPr>
  <p:sorterViewPr>
    <p:cViewPr varScale="1">
      <p:scale>
        <a:sx n="100" d="100"/>
        <a:sy n="100" d="100"/>
      </p:scale>
      <p:origin x="0" y="-988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5" Type="http://schemas.openxmlformats.org/officeDocument/2006/relationships/tags" Target="tags/tag1.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C1B206-B585-4420-9F92-9FE831CE275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3C9F11-BD17-4800-BB60-9A756C941EA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descr="教师节03"/>
          <p:cNvPicPr>
            <a:picLocks noChangeAspect="1"/>
          </p:cNvPicPr>
          <p:nvPr userDrawn="1"/>
        </p:nvPicPr>
        <p:blipFill>
          <a:blip r:embed="rId2" cstate="print"/>
          <a:stretch>
            <a:fillRect/>
          </a:stretch>
        </p:blipFill>
        <p:spPr>
          <a:xfrm>
            <a:off x="0" y="0"/>
            <a:ext cx="12207875" cy="6857365"/>
          </a:xfrm>
          <a:prstGeom prst="rect">
            <a:avLst/>
          </a:prstGeom>
        </p:spPr>
      </p:pic>
      <p:sp>
        <p:nvSpPr>
          <p:cNvPr id="8" name="文本框 7"/>
          <p:cNvSpPr txBox="1"/>
          <p:nvPr userDrawn="1"/>
        </p:nvSpPr>
        <p:spPr>
          <a:xfrm>
            <a:off x="3937000" y="2265045"/>
            <a:ext cx="6513830" cy="1088390"/>
          </a:xfrm>
          <a:prstGeom prst="rect">
            <a:avLst/>
          </a:prstGeom>
          <a:noFill/>
          <a:extLst>
            <a:ext uri="{909E8E84-426E-40DD-AFC4-6F175D3DCCD1}">
              <a14:hiddenFill xmlns:a14="http://schemas.microsoft.com/office/drawing/2010/main">
                <a:solidFill>
                  <a:srgbClr val="BD8A5D"/>
                </a:solidFill>
              </a14:hiddenFill>
            </a:ext>
          </a:extLst>
        </p:spPr>
        <p:txBody>
          <a:bodyPr wrap="square" rtlCol="0">
            <a:spAutoFit/>
          </a:bodyPr>
          <a:lstStyle/>
          <a:p>
            <a:pPr algn="dist">
              <a:lnSpc>
                <a:spcPct val="90000"/>
              </a:lnSpc>
            </a:pPr>
            <a:r>
              <a:rPr lang="zh-CN" altLang="en-US" sz="7200" dirty="0">
                <a:solidFill>
                  <a:schemeClr val="bg1"/>
                </a:solidFill>
                <a:latin typeface="思源黑体 CN Heavy" panose="020B0A00000000000000" charset="-122"/>
                <a:ea typeface="思源黑体 CN Heavy" panose="020B0A00000000000000" charset="-122"/>
                <a:cs typeface="Noto Sans S Chinese Black" panose="020B0A00000000000000" charset="-122"/>
                <a:sym typeface="+mn-ea"/>
              </a:rPr>
              <a:t>物理这是标题</a:t>
            </a:r>
            <a:endParaRPr lang="zh-CN" altLang="en-US" sz="7200" dirty="0">
              <a:solidFill>
                <a:schemeClr val="bg1"/>
              </a:solidFill>
              <a:latin typeface="思源黑体 CN Heavy" panose="020B0A00000000000000" charset="-122"/>
              <a:ea typeface="思源黑体 CN Heavy" panose="020B0A00000000000000" charset="-122"/>
              <a:cs typeface="Noto Sans S Chinese Black" panose="020B0A00000000000000" charset="-122"/>
              <a:sym typeface="+mn-ea"/>
            </a:endParaRPr>
          </a:p>
        </p:txBody>
      </p:sp>
      <p:sp>
        <p:nvSpPr>
          <p:cNvPr id="9" name="文本框 8"/>
          <p:cNvSpPr txBox="1"/>
          <p:nvPr userDrawn="1"/>
        </p:nvSpPr>
        <p:spPr>
          <a:xfrm>
            <a:off x="5387340" y="3683635"/>
            <a:ext cx="3269615" cy="423545"/>
          </a:xfrm>
          <a:prstGeom prst="rect">
            <a:avLst/>
          </a:prstGeom>
          <a:noFill/>
          <a:extLst>
            <a:ext uri="{909E8E84-426E-40DD-AFC4-6F175D3DCCD1}">
              <a14:hiddenFill xmlns:a14="http://schemas.microsoft.com/office/drawing/2010/main">
                <a:solidFill>
                  <a:srgbClr val="BD8A5D"/>
                </a:solidFill>
              </a14:hiddenFill>
            </a:ext>
          </a:extLst>
        </p:spPr>
        <p:txBody>
          <a:bodyPr wrap="square" rtlCol="0">
            <a:spAutoFit/>
          </a:bodyPr>
          <a:lstStyle/>
          <a:p>
            <a:pPr algn="l">
              <a:lnSpc>
                <a:spcPct val="90000"/>
              </a:lnSpc>
            </a:pPr>
            <a:r>
              <a:rPr lang="zh-CN" altLang="en-US" sz="2400" dirty="0">
                <a:solidFill>
                  <a:schemeClr val="bg1"/>
                </a:solidFill>
                <a:latin typeface="思源黑体 CN Heavy" panose="020B0A00000000000000" charset="-122"/>
                <a:ea typeface="思源黑体 CN Heavy" panose="020B0A00000000000000" charset="-122"/>
                <a:cs typeface="思源黑体 CN Heavy" panose="020B0A00000000000000" charset="-122"/>
                <a:sym typeface="+mn-ea"/>
              </a:rPr>
              <a:t>人教版             初中物理</a:t>
            </a:r>
            <a:endParaRPr lang="zh-CN" altLang="en-US" sz="2400" dirty="0">
              <a:solidFill>
                <a:schemeClr val="bg1"/>
              </a:solidFill>
              <a:latin typeface="思源黑体 CN Heavy" panose="020B0A00000000000000" charset="-122"/>
              <a:ea typeface="思源黑体 CN Heavy" panose="020B0A00000000000000" charset="-122"/>
              <a:cs typeface="思源黑体 CN Heavy" panose="020B0A00000000000000" charset="-122"/>
              <a:sym typeface="+mn-ea"/>
            </a:endParaRPr>
          </a:p>
        </p:txBody>
      </p:sp>
      <p:pic>
        <p:nvPicPr>
          <p:cNvPr id="10" name="图片 9" descr="宇航 - 副本 (6)"/>
          <p:cNvPicPr>
            <a:picLocks noChangeAspect="1"/>
          </p:cNvPicPr>
          <p:nvPr userDrawn="1"/>
        </p:nvPicPr>
        <p:blipFill>
          <a:blip r:embed="rId3" cstate="print"/>
          <a:stretch>
            <a:fillRect/>
          </a:stretch>
        </p:blipFill>
        <p:spPr>
          <a:xfrm>
            <a:off x="0" y="3683635"/>
            <a:ext cx="3117215" cy="3064510"/>
          </a:xfrm>
          <a:prstGeom prst="rect">
            <a:avLst/>
          </a:prstGeom>
        </p:spPr>
      </p:pic>
      <p:pic>
        <p:nvPicPr>
          <p:cNvPr id="11" name="图片 10" descr="宇航 - 副本 (4)"/>
          <p:cNvPicPr>
            <a:picLocks noChangeAspect="1"/>
          </p:cNvPicPr>
          <p:nvPr userDrawn="1"/>
        </p:nvPicPr>
        <p:blipFill>
          <a:blip r:embed="rId4" cstate="print"/>
          <a:stretch>
            <a:fillRect/>
          </a:stretch>
        </p:blipFill>
        <p:spPr>
          <a:xfrm flipH="1">
            <a:off x="10069195" y="4648835"/>
            <a:ext cx="2031365" cy="1859915"/>
          </a:xfrm>
          <a:prstGeom prst="rect">
            <a:avLst/>
          </a:prstGeom>
        </p:spPr>
      </p:pic>
      <p:pic>
        <p:nvPicPr>
          <p:cNvPr id="12" name="图片 11" descr="宇航 - 副本 (5)"/>
          <p:cNvPicPr>
            <a:picLocks noChangeAspect="1"/>
          </p:cNvPicPr>
          <p:nvPr userDrawn="1"/>
        </p:nvPicPr>
        <p:blipFill>
          <a:blip r:embed="rId5" cstate="print"/>
          <a:stretch>
            <a:fillRect/>
          </a:stretch>
        </p:blipFill>
        <p:spPr>
          <a:xfrm>
            <a:off x="-174625" y="-289560"/>
            <a:ext cx="2943225" cy="2783840"/>
          </a:xfrm>
          <a:prstGeom prst="rect">
            <a:avLst/>
          </a:prstGeom>
        </p:spPr>
      </p:pic>
      <p:pic>
        <p:nvPicPr>
          <p:cNvPr id="13" name="图片 12" descr="21世纪教育logo"/>
          <p:cNvPicPr>
            <a:picLocks noChangeAspect="1"/>
          </p:cNvPicPr>
          <p:nvPr userDrawn="1"/>
        </p:nvPicPr>
        <p:blipFill>
          <a:blip r:embed="rId6" cstate="print"/>
          <a:stretch>
            <a:fillRect/>
          </a:stretch>
        </p:blipFill>
        <p:spPr>
          <a:xfrm>
            <a:off x="9617702" y="0"/>
            <a:ext cx="2348230" cy="5759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p:bldP spid="9" grpId="0" bldLvl="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教师节03"/>
          <p:cNvPicPr>
            <a:picLocks noChangeAspect="1"/>
          </p:cNvPicPr>
          <p:nvPr userDrawn="1"/>
        </p:nvPicPr>
        <p:blipFill>
          <a:blip r:embed="rId2" cstate="print"/>
          <a:stretch>
            <a:fillRect/>
          </a:stretch>
        </p:blipFill>
        <p:spPr>
          <a:xfrm>
            <a:off x="0" y="0"/>
            <a:ext cx="12207875" cy="6857365"/>
          </a:xfrm>
          <a:prstGeom prst="rect">
            <a:avLst/>
          </a:prstGeom>
        </p:spPr>
      </p:pic>
      <p:pic>
        <p:nvPicPr>
          <p:cNvPr id="8" name="图片 7" descr="6"/>
          <p:cNvPicPr>
            <a:picLocks noChangeAspect="1"/>
          </p:cNvPicPr>
          <p:nvPr userDrawn="1"/>
        </p:nvPicPr>
        <p:blipFill>
          <a:blip r:embed="rId3" cstate="print"/>
          <a:srcRect l="6149" t="6218" r="9072"/>
          <a:stretch>
            <a:fillRect/>
          </a:stretch>
        </p:blipFill>
        <p:spPr>
          <a:xfrm flipH="1">
            <a:off x="8729980" y="4693920"/>
            <a:ext cx="3477895" cy="216408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png"/><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7" Type="http://schemas.openxmlformats.org/officeDocument/2006/relationships/theme" Target="../theme/theme2.xml"/><Relationship Id="rId16" Type="http://schemas.openxmlformats.org/officeDocument/2006/relationships/image" Target="../media/image8.png"/><Relationship Id="rId15" Type="http://schemas.openxmlformats.org/officeDocument/2006/relationships/image" Target="../media/image7.png"/><Relationship Id="rId14" Type="http://schemas.openxmlformats.org/officeDocument/2006/relationships/image" Target="../media/image6.png"/><Relationship Id="rId13" Type="http://schemas.openxmlformats.org/officeDocument/2006/relationships/image" Target="../media/image5.png"/><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a:xfrm>
          <a:off x="0" y="0"/>
          <a:ext cx="0" cy="0"/>
          <a:chOff x="0" y="0"/>
          <a:chExt cx="0" cy="0"/>
        </a:xfrm>
      </p:grpSpPr>
      <p:pic>
        <p:nvPicPr>
          <p:cNvPr id="9" name="图片 8" descr="宇航 - 副本 (4)"/>
          <p:cNvPicPr>
            <a:picLocks noChangeAspect="1"/>
          </p:cNvPicPr>
          <p:nvPr/>
        </p:nvPicPr>
        <p:blipFill>
          <a:blip r:embed="rId13" cstate="print"/>
          <a:stretch>
            <a:fillRect/>
          </a:stretch>
        </p:blipFill>
        <p:spPr>
          <a:xfrm flipH="1">
            <a:off x="10922974" y="5733097"/>
            <a:ext cx="873104" cy="799783"/>
          </a:xfrm>
          <a:prstGeom prst="rect">
            <a:avLst/>
          </a:prstGeom>
        </p:spPr>
      </p:pic>
      <p:pic>
        <p:nvPicPr>
          <p:cNvPr id="12" name="图片 11" descr="图层 1"/>
          <p:cNvPicPr>
            <a:picLocks noChangeAspect="1"/>
          </p:cNvPicPr>
          <p:nvPr/>
        </p:nvPicPr>
        <p:blipFill>
          <a:blip r:embed="rId14" cstate="print"/>
          <a:stretch>
            <a:fillRect/>
          </a:stretch>
        </p:blipFill>
        <p:spPr>
          <a:xfrm>
            <a:off x="326073" y="291782"/>
            <a:ext cx="887095" cy="710565"/>
          </a:xfrm>
          <a:prstGeom prst="rect">
            <a:avLst/>
          </a:prstGeom>
        </p:spPr>
      </p:pic>
      <p:pic>
        <p:nvPicPr>
          <p:cNvPr id="13" name="图片 12"/>
          <p:cNvPicPr>
            <a:picLocks noChangeAspect="1"/>
          </p:cNvPicPr>
          <p:nvPr/>
        </p:nvPicPr>
        <p:blipFill>
          <a:blip r:embed="rId15" cstate="print"/>
          <a:stretch>
            <a:fillRect/>
          </a:stretch>
        </p:blipFill>
        <p:spPr>
          <a:xfrm>
            <a:off x="1107756" y="317"/>
            <a:ext cx="7990476" cy="399713"/>
          </a:xfrm>
          <a:prstGeom prst="rect">
            <a:avLst/>
          </a:prstGeom>
        </p:spPr>
      </p:pic>
      <p:pic>
        <p:nvPicPr>
          <p:cNvPr id="14" name="图片 13"/>
          <p:cNvPicPr>
            <a:picLocks noChangeAspect="1"/>
          </p:cNvPicPr>
          <p:nvPr/>
        </p:nvPicPr>
        <p:blipFill>
          <a:blip r:embed="rId15" cstate="print"/>
          <a:stretch>
            <a:fillRect/>
          </a:stretch>
        </p:blipFill>
        <p:spPr>
          <a:xfrm rot="5400000">
            <a:off x="-3129362" y="3310880"/>
            <a:ext cx="6621892" cy="295238"/>
          </a:xfrm>
          <a:prstGeom prst="rect">
            <a:avLst/>
          </a:prstGeom>
        </p:spPr>
      </p:pic>
      <p:pic>
        <p:nvPicPr>
          <p:cNvPr id="15" name="图片 14"/>
          <p:cNvPicPr>
            <a:picLocks noChangeAspect="1"/>
          </p:cNvPicPr>
          <p:nvPr/>
        </p:nvPicPr>
        <p:blipFill>
          <a:blip r:embed="rId15" cstate="print"/>
          <a:stretch>
            <a:fillRect/>
          </a:stretch>
        </p:blipFill>
        <p:spPr>
          <a:xfrm rot="5400000">
            <a:off x="8789837" y="3216489"/>
            <a:ext cx="6220217" cy="29523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pic>
        <p:nvPicPr>
          <p:cNvPr id="7" name="图片 6" descr="教师节03"/>
          <p:cNvPicPr>
            <a:picLocks noChangeAspect="1"/>
          </p:cNvPicPr>
          <p:nvPr/>
        </p:nvPicPr>
        <p:blipFill>
          <a:blip r:embed="rId13" cstate="print"/>
          <a:stretch>
            <a:fillRect/>
          </a:stretch>
        </p:blipFill>
        <p:spPr>
          <a:xfrm>
            <a:off x="0" y="0"/>
            <a:ext cx="12207875" cy="6857365"/>
          </a:xfrm>
          <a:prstGeom prst="rect">
            <a:avLst/>
          </a:prstGeom>
        </p:spPr>
      </p:pic>
      <p:pic>
        <p:nvPicPr>
          <p:cNvPr id="10" name="图片 9" descr="宇航 - 副本 (6)"/>
          <p:cNvPicPr>
            <a:picLocks noChangeAspect="1"/>
          </p:cNvPicPr>
          <p:nvPr/>
        </p:nvPicPr>
        <p:blipFill>
          <a:blip r:embed="rId14" cstate="print"/>
          <a:stretch>
            <a:fillRect/>
          </a:stretch>
        </p:blipFill>
        <p:spPr>
          <a:xfrm>
            <a:off x="0" y="3683635"/>
            <a:ext cx="3117215" cy="3064510"/>
          </a:xfrm>
          <a:prstGeom prst="rect">
            <a:avLst/>
          </a:prstGeom>
        </p:spPr>
      </p:pic>
      <p:pic>
        <p:nvPicPr>
          <p:cNvPr id="11" name="图片 10" descr="宇航 - 副本 (4)"/>
          <p:cNvPicPr>
            <a:picLocks noChangeAspect="1"/>
          </p:cNvPicPr>
          <p:nvPr/>
        </p:nvPicPr>
        <p:blipFill>
          <a:blip r:embed="rId15" cstate="print"/>
          <a:stretch>
            <a:fillRect/>
          </a:stretch>
        </p:blipFill>
        <p:spPr>
          <a:xfrm flipH="1">
            <a:off x="10069195" y="4648835"/>
            <a:ext cx="2031365" cy="1859915"/>
          </a:xfrm>
          <a:prstGeom prst="rect">
            <a:avLst/>
          </a:prstGeom>
        </p:spPr>
      </p:pic>
      <p:pic>
        <p:nvPicPr>
          <p:cNvPr id="12" name="图片 11" descr="宇航 - 副本 (5)"/>
          <p:cNvPicPr>
            <a:picLocks noChangeAspect="1"/>
          </p:cNvPicPr>
          <p:nvPr/>
        </p:nvPicPr>
        <p:blipFill>
          <a:blip r:embed="rId16" cstate="print"/>
          <a:stretch>
            <a:fillRect/>
          </a:stretch>
        </p:blipFill>
        <p:spPr>
          <a:xfrm>
            <a:off x="-174625" y="-289560"/>
            <a:ext cx="2943225" cy="2783840"/>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17.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8.jpeg"/><Relationship Id="rId1" Type="http://schemas.openxmlformats.org/officeDocument/2006/relationships/image" Target="../media/image37.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9.jpeg"/></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image" Target="../media/image43.jpeg"/><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image" Target="../media/image40.jpeg"/></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image" Target="../media/image18.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6.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139482" y="1549403"/>
            <a:ext cx="10363597" cy="2086725"/>
          </a:xfrm>
          <a:prstGeom prst="rect">
            <a:avLst/>
          </a:prstGeom>
          <a:noFill/>
          <a:extLst>
            <a:ext uri="{909E8E84-426E-40DD-AFC4-6F175D3DCCD1}">
              <a14:hiddenFill xmlns:a14="http://schemas.microsoft.com/office/drawing/2010/main">
                <a:solidFill>
                  <a:srgbClr val="BD8A5D"/>
                </a:solidFill>
              </a14:hiddenFill>
            </a:ext>
          </a:extLst>
        </p:spPr>
        <p:txBody>
          <a:bodyPr wrap="square" rtlCol="0">
            <a:spAutoFit/>
          </a:bodyPr>
          <a:lstStyle/>
          <a:p>
            <a:pPr algn="dist">
              <a:lnSpc>
                <a:spcPct val="90000"/>
              </a:lnSpc>
            </a:pPr>
            <a:r>
              <a:rPr lang="zh-CN" altLang="en-US" sz="7200" dirty="0" smtClean="0">
                <a:solidFill>
                  <a:schemeClr val="bg1"/>
                </a:solidFill>
                <a:latin typeface="思源黑体 CN Heavy" panose="020B0A00000000000000" charset="-122"/>
                <a:ea typeface="思源黑体 CN Heavy" panose="020B0A00000000000000" charset="-122"/>
                <a:cs typeface="Noto Sans S Chinese Black" panose="020B0A00000000000000" charset="-122"/>
                <a:sym typeface="+mn-ea"/>
              </a:rPr>
              <a:t>基本测量仪器专题练习</a:t>
            </a:r>
            <a:endParaRPr lang="en-US" altLang="zh-CN" sz="7200" dirty="0" smtClean="0">
              <a:solidFill>
                <a:schemeClr val="bg1"/>
              </a:solidFill>
              <a:latin typeface="思源黑体 CN Heavy" panose="020B0A00000000000000" charset="-122"/>
              <a:ea typeface="思源黑体 CN Heavy" panose="020B0A00000000000000" charset="-122"/>
              <a:cs typeface="Noto Sans S Chinese Black" panose="020B0A00000000000000" charset="-122"/>
              <a:sym typeface="+mn-ea"/>
            </a:endParaRPr>
          </a:p>
          <a:p>
            <a:pPr algn="dist">
              <a:lnSpc>
                <a:spcPct val="90000"/>
              </a:lnSpc>
            </a:pPr>
            <a:endParaRPr lang="en-US" altLang="zh-CN" sz="7200" dirty="0" smtClean="0">
              <a:solidFill>
                <a:schemeClr val="bg1"/>
              </a:solidFill>
              <a:latin typeface="思源黑体 CN Heavy" panose="020B0A00000000000000" charset="-122"/>
              <a:ea typeface="思源黑体 CN Heavy" panose="020B0A00000000000000" charset="-122"/>
              <a:cs typeface="Noto Sans S Chinese Black" panose="020B0A00000000000000" charset="-122"/>
              <a:sym typeface="+mn-ea"/>
            </a:endParaRPr>
          </a:p>
        </p:txBody>
      </p:sp>
      <p:sp>
        <p:nvSpPr>
          <p:cNvPr id="7" name="文本框 6"/>
          <p:cNvSpPr txBox="1"/>
          <p:nvPr/>
        </p:nvSpPr>
        <p:spPr>
          <a:xfrm>
            <a:off x="4853688" y="4495258"/>
            <a:ext cx="4314800" cy="423545"/>
          </a:xfrm>
          <a:prstGeom prst="rect">
            <a:avLst/>
          </a:prstGeom>
          <a:noFill/>
          <a:extLst>
            <a:ext uri="{909E8E84-426E-40DD-AFC4-6F175D3DCCD1}">
              <a14:hiddenFill xmlns:a14="http://schemas.microsoft.com/office/drawing/2010/main">
                <a:solidFill>
                  <a:srgbClr val="BD8A5D"/>
                </a:solidFill>
              </a14:hiddenFill>
            </a:ext>
          </a:extLst>
        </p:spPr>
        <p:txBody>
          <a:bodyPr wrap="square" rtlCol="0">
            <a:spAutoFit/>
          </a:bodyPr>
          <a:lstStyle/>
          <a:p>
            <a:pPr algn="l">
              <a:lnSpc>
                <a:spcPct val="90000"/>
              </a:lnSpc>
            </a:pPr>
            <a:r>
              <a:rPr lang="zh-CN" altLang="en-US" sz="2400" dirty="0" smtClean="0">
                <a:solidFill>
                  <a:schemeClr val="bg1"/>
                </a:solidFill>
                <a:latin typeface="思源黑体 CN Heavy" panose="020B0A00000000000000" charset="-122"/>
                <a:ea typeface="思源黑体 CN Heavy" panose="020B0A00000000000000" charset="-122"/>
                <a:cs typeface="思源黑体 CN Heavy" panose="020B0A00000000000000" charset="-122"/>
                <a:sym typeface="+mn-ea"/>
              </a:rPr>
              <a:t>人教版            复习</a:t>
            </a:r>
            <a:endParaRPr lang="zh-CN" altLang="en-US" sz="2400" dirty="0">
              <a:solidFill>
                <a:schemeClr val="bg1"/>
              </a:solidFill>
              <a:latin typeface="思源黑体 CN Heavy" panose="020B0A00000000000000" charset="-122"/>
              <a:ea typeface="思源黑体 CN Heavy" panose="020B0A00000000000000" charset="-122"/>
              <a:cs typeface="思源黑体 CN Heavy" panose="020B0A00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4400" advTm="0">
        <p14:honeycomb/>
      </p:transition>
    </mc:Choice>
    <mc:Fallback>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p:bldP spid="7"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6250" y="1104900"/>
            <a:ext cx="7134225" cy="523220"/>
          </a:xfrm>
          <a:prstGeom prst="rect">
            <a:avLst/>
          </a:prstGeom>
          <a:noFill/>
        </p:spPr>
        <p:txBody>
          <a:bodyPr wrap="square" rtlCol="0">
            <a:spAutoFit/>
          </a:bodyPr>
          <a:lstStyle/>
          <a:p>
            <a:r>
              <a:rPr lang="zh-CN" altLang="en-US" sz="2800" b="1" dirty="0" smtClean="0"/>
              <a:t>练习</a:t>
            </a:r>
            <a:endParaRPr lang="zh-CN" altLang="en-US" sz="2800" b="1" dirty="0"/>
          </a:p>
        </p:txBody>
      </p:sp>
      <p:sp>
        <p:nvSpPr>
          <p:cNvPr id="174081" name="Rectangle 1"/>
          <p:cNvSpPr>
            <a:spLocks noChangeArrowheads="1"/>
          </p:cNvSpPr>
          <p:nvPr/>
        </p:nvSpPr>
        <p:spPr bwMode="auto">
          <a:xfrm>
            <a:off x="447676" y="1676400"/>
            <a:ext cx="11144250" cy="195752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1</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r>
              <a:rPr kumimoji="0" 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常用温度计是根据液体</a:t>
            </a:r>
            <a:r>
              <a:rPr kumimoji="0" lang="en-US" alt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_______________</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的规律制成的。如图中</a:t>
            </a:r>
            <a:r>
              <a:rPr kumimoji="0" lang="en-US" alt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________</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（选填</a:t>
            </a:r>
            <a:r>
              <a:rPr kumimoji="0" lang="zh-CN" altLang="en-US" sz="2800" b="1" u="none" strike="noStrike" cap="none" normalizeH="0" dirty="0" smtClean="0">
                <a:ln>
                  <a:noFill/>
                </a:ln>
                <a:solidFill>
                  <a:srgbClr val="000000"/>
                </a:solidFill>
                <a:effectLst/>
                <a:latin typeface="Arial" panose="020B0604020202020204"/>
                <a:ea typeface="宋体" panose="02010600030101010101" pitchFamily="2" charset="-122"/>
                <a:cs typeface="Calibri" panose="020F0502020204030204" pitchFamily="34" charset="0"/>
              </a:rPr>
              <a:t>“</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甲</a:t>
            </a:r>
            <a:r>
              <a:rPr kumimoji="0" lang="zh-CN" altLang="en-US" sz="2800" b="1" u="none" strike="noStrike" cap="none" normalizeH="0" dirty="0" smtClean="0">
                <a:ln>
                  <a:noFill/>
                </a:ln>
                <a:solidFill>
                  <a:srgbClr val="000000"/>
                </a:solidFill>
                <a:effectLst/>
                <a:latin typeface="Arial" panose="020B0604020202020204"/>
                <a:ea typeface="宋体" panose="02010600030101010101" pitchFamily="2" charset="-122"/>
                <a:cs typeface="Calibri" panose="020F0502020204030204" pitchFamily="34" charset="0"/>
              </a:rPr>
              <a:t>”</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或</a:t>
            </a:r>
            <a:r>
              <a:rPr kumimoji="0" lang="zh-CN" altLang="en-US" sz="2800" b="1" u="none" strike="noStrike" cap="none" normalizeH="0" dirty="0" smtClean="0">
                <a:ln>
                  <a:noFill/>
                </a:ln>
                <a:solidFill>
                  <a:srgbClr val="000000"/>
                </a:solidFill>
                <a:effectLst/>
                <a:latin typeface="Arial" panose="020B0604020202020204"/>
                <a:ea typeface="宋体" panose="02010600030101010101" pitchFamily="2" charset="-122"/>
                <a:cs typeface="Calibri" panose="020F0502020204030204" pitchFamily="34" charset="0"/>
              </a:rPr>
              <a:t>“</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乙</a:t>
            </a:r>
            <a:r>
              <a:rPr kumimoji="0" lang="zh-CN" altLang="en-US" sz="2800" b="1" u="none" strike="noStrike" cap="none" normalizeH="0" dirty="0" smtClean="0">
                <a:ln>
                  <a:noFill/>
                </a:ln>
                <a:solidFill>
                  <a:srgbClr val="000000"/>
                </a:solidFill>
                <a:effectLst/>
                <a:latin typeface="Arial" panose="020B0604020202020204"/>
                <a:ea typeface="宋体" panose="02010600030101010101" pitchFamily="2" charset="-122"/>
                <a:cs typeface="Calibri" panose="020F0502020204030204" pitchFamily="34" charset="0"/>
              </a:rPr>
              <a:t>”</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）是体温计，测量体温时，体温计</a:t>
            </a:r>
            <a:r>
              <a:rPr kumimoji="0" lang="en-US" alt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________</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（选填</a:t>
            </a:r>
            <a:r>
              <a:rPr kumimoji="0" lang="zh-CN" altLang="en-US" sz="2800" b="1" u="none" strike="noStrike" cap="none" normalizeH="0" dirty="0" smtClean="0">
                <a:ln>
                  <a:noFill/>
                </a:ln>
                <a:solidFill>
                  <a:srgbClr val="000000"/>
                </a:solidFill>
                <a:effectLst/>
                <a:latin typeface="Arial" panose="020B0604020202020204"/>
                <a:ea typeface="宋体" panose="02010600030101010101" pitchFamily="2" charset="-122"/>
                <a:cs typeface="Calibri" panose="020F0502020204030204" pitchFamily="34" charset="0"/>
              </a:rPr>
              <a:t>“</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可以</a:t>
            </a:r>
            <a:r>
              <a:rPr kumimoji="0" lang="zh-CN" altLang="en-US" sz="2800" b="1" u="none" strike="noStrike" cap="none" normalizeH="0" dirty="0" smtClean="0">
                <a:ln>
                  <a:noFill/>
                </a:ln>
                <a:solidFill>
                  <a:srgbClr val="000000"/>
                </a:solidFill>
                <a:effectLst/>
                <a:latin typeface="Arial" panose="020B0604020202020204"/>
                <a:ea typeface="宋体" panose="02010600030101010101" pitchFamily="2" charset="-122"/>
                <a:cs typeface="Calibri" panose="020F0502020204030204" pitchFamily="34" charset="0"/>
              </a:rPr>
              <a:t>”</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或</a:t>
            </a:r>
            <a:r>
              <a:rPr kumimoji="0" lang="zh-CN" altLang="en-US" sz="2800" b="1" u="none" strike="noStrike" cap="none" normalizeH="0" dirty="0" smtClean="0">
                <a:ln>
                  <a:noFill/>
                </a:ln>
                <a:solidFill>
                  <a:srgbClr val="000000"/>
                </a:solidFill>
                <a:effectLst/>
                <a:latin typeface="Arial" panose="020B0604020202020204"/>
                <a:ea typeface="宋体" panose="02010600030101010101" pitchFamily="2" charset="-122"/>
                <a:cs typeface="Calibri" panose="020F0502020204030204" pitchFamily="34" charset="0"/>
              </a:rPr>
              <a:t>“</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不可以</a:t>
            </a:r>
            <a:r>
              <a:rPr kumimoji="0" lang="zh-CN" altLang="en-US" sz="2800" b="1" u="none" strike="noStrike" cap="none" normalizeH="0" dirty="0" smtClean="0">
                <a:ln>
                  <a:noFill/>
                </a:ln>
                <a:solidFill>
                  <a:srgbClr val="000000"/>
                </a:solidFill>
                <a:effectLst/>
                <a:latin typeface="Arial" panose="020B0604020202020204"/>
                <a:ea typeface="宋体" panose="02010600030101010101" pitchFamily="2" charset="-122"/>
                <a:cs typeface="Calibri" panose="020F0502020204030204" pitchFamily="34" charset="0"/>
              </a:rPr>
              <a:t>”</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）离开人体读数。</a:t>
            </a:r>
            <a:endParaRPr kumimoji="0" lang="zh-CN" altLang="en-US" sz="2800" b="1" u="none" strike="noStrike" cap="none" normalizeH="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4" name="图片 3"/>
          <p:cNvPicPr/>
          <p:nvPr/>
        </p:nvPicPr>
        <p:blipFill>
          <a:blip r:embed="rId1"/>
          <a:stretch>
            <a:fillRect/>
          </a:stretch>
        </p:blipFill>
        <p:spPr>
          <a:xfrm>
            <a:off x="1065904" y="3947064"/>
            <a:ext cx="7211321" cy="2072736"/>
          </a:xfrm>
          <a:prstGeom prst="rect">
            <a:avLst/>
          </a:prstGeom>
        </p:spPr>
      </p:pic>
      <p:sp>
        <p:nvSpPr>
          <p:cNvPr id="5" name="矩形 4"/>
          <p:cNvSpPr/>
          <p:nvPr/>
        </p:nvSpPr>
        <p:spPr>
          <a:xfrm>
            <a:off x="5427702" y="1743075"/>
            <a:ext cx="1627369" cy="523220"/>
          </a:xfrm>
          <a:prstGeom prst="rect">
            <a:avLst/>
          </a:prstGeom>
        </p:spPr>
        <p:txBody>
          <a:bodyPr wrap="square">
            <a:spAutoFit/>
          </a:bodyPr>
          <a:lstStyle/>
          <a:p>
            <a:r>
              <a:rPr lang="zh-CN" altLang="en-US" sz="2800" b="1" dirty="0" smtClean="0">
                <a:solidFill>
                  <a:srgbClr val="C00000"/>
                </a:solidFill>
              </a:rPr>
              <a:t>热胀冷缩</a:t>
            </a:r>
            <a:endParaRPr lang="zh-CN" altLang="en-US" sz="2800" b="1" dirty="0">
              <a:solidFill>
                <a:srgbClr val="C00000"/>
              </a:solidFill>
            </a:endParaRPr>
          </a:p>
        </p:txBody>
      </p:sp>
      <p:sp>
        <p:nvSpPr>
          <p:cNvPr id="6" name="矩形 5"/>
          <p:cNvSpPr/>
          <p:nvPr/>
        </p:nvSpPr>
        <p:spPr>
          <a:xfrm>
            <a:off x="1040026" y="2333625"/>
            <a:ext cx="545342" cy="523220"/>
          </a:xfrm>
          <a:prstGeom prst="rect">
            <a:avLst/>
          </a:prstGeom>
        </p:spPr>
        <p:txBody>
          <a:bodyPr wrap="square">
            <a:spAutoFit/>
          </a:bodyPr>
          <a:lstStyle/>
          <a:p>
            <a:r>
              <a:rPr lang="zh-CN" altLang="en-US" sz="2800" b="1" dirty="0" smtClean="0">
                <a:solidFill>
                  <a:srgbClr val="C00000"/>
                </a:solidFill>
              </a:rPr>
              <a:t>乙</a:t>
            </a:r>
            <a:endParaRPr lang="zh-CN" altLang="en-US" sz="2800" b="1" dirty="0">
              <a:solidFill>
                <a:srgbClr val="C00000"/>
              </a:solidFill>
            </a:endParaRPr>
          </a:p>
        </p:txBody>
      </p:sp>
      <p:sp>
        <p:nvSpPr>
          <p:cNvPr id="7" name="矩形 6"/>
          <p:cNvSpPr/>
          <p:nvPr/>
        </p:nvSpPr>
        <p:spPr>
          <a:xfrm>
            <a:off x="819834" y="3025259"/>
            <a:ext cx="906017" cy="523220"/>
          </a:xfrm>
          <a:prstGeom prst="rect">
            <a:avLst/>
          </a:prstGeom>
        </p:spPr>
        <p:txBody>
          <a:bodyPr wrap="none">
            <a:spAutoFit/>
          </a:bodyPr>
          <a:lstStyle/>
          <a:p>
            <a:r>
              <a:rPr lang="zh-CN" altLang="en-US" sz="2800" b="1" dirty="0" smtClean="0">
                <a:solidFill>
                  <a:srgbClr val="C00000"/>
                </a:solidFill>
              </a:rPr>
              <a:t>可以</a:t>
            </a:r>
            <a:endParaRPr lang="zh-CN" altLang="en-US" sz="2800" b="1" dirty="0" smtClean="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1"/>
          <p:cNvSpPr>
            <a:spLocks noChangeArrowheads="1"/>
          </p:cNvSpPr>
          <p:nvPr/>
        </p:nvSpPr>
        <p:spPr bwMode="auto">
          <a:xfrm>
            <a:off x="390526" y="1123950"/>
            <a:ext cx="11239500" cy="95410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2</a:t>
            </a:r>
            <a:r>
              <a:rPr kumimoji="0" lang="zh-CN" altLang="en-US"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、如图甲所示为小明同学</a:t>
            </a:r>
            <a:r>
              <a:rPr kumimoji="0" lang="zh-CN" altLang="en-US" sz="2800" b="1" u="none" strike="noStrike" cap="none" normalizeH="0" baseline="0" dirty="0" smtClean="0">
                <a:ln>
                  <a:noFill/>
                </a:ln>
                <a:solidFill>
                  <a:srgbClr val="000000"/>
                </a:solidFill>
                <a:effectLst/>
                <a:latin typeface="Arial" panose="020B0604020202020204"/>
                <a:ea typeface="宋体" panose="02010600030101010101" pitchFamily="2" charset="-122"/>
                <a:cs typeface="Calibri" panose="020F0502020204030204" pitchFamily="34" charset="0"/>
              </a:rPr>
              <a:t>“</a:t>
            </a:r>
            <a:r>
              <a:rPr kumimoji="0" lang="zh-CN" altLang="en-US"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探究水沸腾时温度变化特点</a:t>
            </a:r>
            <a:r>
              <a:rPr kumimoji="0" lang="zh-CN" altLang="en-US" sz="2800" b="1" u="none" strike="noStrike" cap="none" normalizeH="0" baseline="0" dirty="0" smtClean="0">
                <a:ln>
                  <a:noFill/>
                </a:ln>
                <a:solidFill>
                  <a:srgbClr val="000000"/>
                </a:solidFill>
                <a:effectLst/>
                <a:latin typeface="Arial" panose="020B0604020202020204"/>
                <a:ea typeface="宋体" panose="02010600030101010101" pitchFamily="2" charset="-122"/>
                <a:cs typeface="Calibri" panose="020F0502020204030204" pitchFamily="34" charset="0"/>
              </a:rPr>
              <a:t>”</a:t>
            </a:r>
            <a:r>
              <a:rPr kumimoji="0" lang="zh-CN" altLang="en-US"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的实验，请回答下列问题：</a:t>
            </a:r>
            <a:endParaRPr kumimoji="0" lang="zh-CN" altLang="en-US" sz="2800" b="1"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77154" name="Rectangle 2"/>
          <p:cNvSpPr>
            <a:spLocks noChangeArrowheads="1"/>
          </p:cNvSpPr>
          <p:nvPr/>
        </p:nvSpPr>
        <p:spPr bwMode="auto">
          <a:xfrm>
            <a:off x="561975" y="2343150"/>
            <a:ext cx="9277350" cy="131119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lang="en-US" altLang="zh-CN" sz="2800" b="1" dirty="0" smtClean="0">
                <a:solidFill>
                  <a:srgbClr val="000000"/>
                </a:solidFill>
                <a:latin typeface="Calibri" panose="020F0502020204030204" pitchFamily="34" charset="0"/>
                <a:ea typeface="宋体" panose="02010600030101010101" pitchFamily="2" charset="-122"/>
                <a:cs typeface="Calibri" panose="020F0502020204030204" pitchFamily="34" charset="0"/>
              </a:rPr>
              <a:t>①</a:t>
            </a:r>
            <a:r>
              <a:rPr lang="zh-CN" altLang="en-US" sz="2800" b="1" dirty="0" smtClean="0">
                <a:solidFill>
                  <a:srgbClr val="000000"/>
                </a:solidFill>
                <a:latin typeface="Calibri" panose="020F0502020204030204" pitchFamily="34" charset="0"/>
                <a:ea typeface="宋体" panose="02010600030101010101" pitchFamily="2" charset="-122"/>
                <a:cs typeface="Calibri" panose="020F0502020204030204" pitchFamily="34" charset="0"/>
              </a:rPr>
              <a:t>刚开始时，烧杯内温度计的示数如图乙所示，此时温度计的示数为</a:t>
            </a:r>
            <a:r>
              <a:rPr lang="en-US" altLang="zh-CN" sz="2800" b="1" dirty="0" smtClean="0">
                <a:solidFill>
                  <a:srgbClr val="000000"/>
                </a:solidFill>
                <a:latin typeface="Calibri" panose="020F0502020204030204" pitchFamily="34" charset="0"/>
                <a:ea typeface="宋体" panose="02010600030101010101" pitchFamily="2" charset="-122"/>
                <a:cs typeface="Calibri" panose="020F0502020204030204" pitchFamily="34" charset="0"/>
              </a:rPr>
              <a:t>________℃</a:t>
            </a:r>
            <a:r>
              <a:rPr lang="zh-CN" altLang="en-US" sz="2800" b="1" dirty="0" smtClean="0">
                <a:solidFill>
                  <a:srgbClr val="000000"/>
                </a:solidFill>
                <a:latin typeface="Calibri" panose="020F0502020204030204" pitchFamily="34" charset="0"/>
                <a:ea typeface="宋体" panose="02010600030101010101" pitchFamily="2" charset="-122"/>
                <a:cs typeface="Calibri" panose="020F0502020204030204" pitchFamily="34" charset="0"/>
              </a:rPr>
              <a:t>。</a:t>
            </a:r>
            <a:endParaRPr lang="zh-CN" altLang="en-US" sz="2800" b="1" dirty="0" smtClean="0">
              <a:solidFill>
                <a:srgbClr val="000000"/>
              </a:solidFill>
              <a:latin typeface="Calibri" panose="020F0502020204030204" pitchFamily="34" charset="0"/>
              <a:ea typeface="宋体" panose="02010600030101010101" pitchFamily="2" charset="-122"/>
              <a:cs typeface="Calibri" panose="020F0502020204030204" pitchFamily="34" charset="0"/>
            </a:endParaRPr>
          </a:p>
        </p:txBody>
      </p:sp>
      <p:sp>
        <p:nvSpPr>
          <p:cNvPr id="6" name="矩形 5"/>
          <p:cNvSpPr/>
          <p:nvPr/>
        </p:nvSpPr>
        <p:spPr>
          <a:xfrm>
            <a:off x="2876748" y="3110984"/>
            <a:ext cx="550151" cy="523220"/>
          </a:xfrm>
          <a:prstGeom prst="rect">
            <a:avLst/>
          </a:prstGeom>
        </p:spPr>
        <p:txBody>
          <a:bodyPr wrap="none">
            <a:spAutoFit/>
          </a:bodyPr>
          <a:lstStyle/>
          <a:p>
            <a:r>
              <a:rPr lang="en-US" altLang="zh-CN" sz="2800" b="1" dirty="0" smtClean="0">
                <a:solidFill>
                  <a:srgbClr val="C00000"/>
                </a:solidFill>
              </a:rPr>
              <a:t>68</a:t>
            </a:r>
            <a:endParaRPr lang="zh-CN" altLang="en-US" sz="2800" b="1" dirty="0">
              <a:solidFill>
                <a:srgbClr val="C00000"/>
              </a:solidFill>
            </a:endParaRPr>
          </a:p>
        </p:txBody>
      </p:sp>
      <p:pic>
        <p:nvPicPr>
          <p:cNvPr id="7" name="图片 6"/>
          <p:cNvPicPr/>
          <p:nvPr/>
        </p:nvPicPr>
        <p:blipFill>
          <a:blip r:embed="rId1"/>
          <a:stretch>
            <a:fillRect/>
          </a:stretch>
        </p:blipFill>
        <p:spPr>
          <a:xfrm>
            <a:off x="5739739" y="3365023"/>
            <a:ext cx="4909211" cy="287385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9574" y="1189762"/>
            <a:ext cx="11315701" cy="2677656"/>
          </a:xfrm>
          <a:prstGeom prst="rect">
            <a:avLst/>
          </a:prstGeom>
        </p:spPr>
        <p:txBody>
          <a:bodyPr wrap="square">
            <a:spAutoFit/>
          </a:bodyPr>
          <a:lstStyle/>
          <a:p>
            <a:pPr lvl="0" eaLnBrk="0" fontAlgn="base" hangingPunct="0">
              <a:lnSpc>
                <a:spcPct val="150000"/>
              </a:lnSpc>
              <a:spcBef>
                <a:spcPct val="0"/>
              </a:spcBef>
              <a:spcAft>
                <a:spcPct val="0"/>
              </a:spcAft>
            </a:pPr>
            <a:r>
              <a:rPr lang="zh-CN" altLang="en-US" sz="2800" b="1" dirty="0" smtClean="0">
                <a:solidFill>
                  <a:srgbClr val="000000"/>
                </a:solidFill>
                <a:latin typeface="Calibri" panose="020F0502020204030204" pitchFamily="34" charset="0"/>
                <a:ea typeface="宋体" panose="02010600030101010101" pitchFamily="2" charset="-122"/>
                <a:cs typeface="Calibri" panose="020F0502020204030204" pitchFamily="34" charset="0"/>
              </a:rPr>
              <a:t>②实验现象中，水沸腾时水中气泡的情形应为图中的</a:t>
            </a:r>
            <a:r>
              <a:rPr lang="en-US" altLang="zh-CN" sz="2800" b="1" dirty="0" smtClean="0">
                <a:solidFill>
                  <a:srgbClr val="000000"/>
                </a:solidFill>
                <a:latin typeface="Calibri" panose="020F0502020204030204" pitchFamily="34" charset="0"/>
                <a:ea typeface="宋体" panose="02010600030101010101" pitchFamily="2" charset="-122"/>
                <a:cs typeface="Calibri" panose="020F0502020204030204" pitchFamily="34" charset="0"/>
              </a:rPr>
              <a:t>________</a:t>
            </a:r>
            <a:r>
              <a:rPr lang="zh-CN" altLang="en-US" sz="2800" b="1" dirty="0" smtClean="0">
                <a:solidFill>
                  <a:srgbClr val="000000"/>
                </a:solidFill>
                <a:latin typeface="Calibri" panose="020F0502020204030204" pitchFamily="34" charset="0"/>
                <a:ea typeface="宋体" panose="02010600030101010101" pitchFamily="2" charset="-122"/>
                <a:cs typeface="Calibri" panose="020F0502020204030204" pitchFamily="34" charset="0"/>
              </a:rPr>
              <a:t>（填“</a:t>
            </a:r>
            <a:r>
              <a:rPr lang="en-US" altLang="zh-CN" sz="2800" b="1" dirty="0" smtClean="0">
                <a:solidFill>
                  <a:srgbClr val="000000"/>
                </a:solidFill>
                <a:latin typeface="Calibri" panose="020F0502020204030204" pitchFamily="34" charset="0"/>
                <a:ea typeface="宋体" panose="02010600030101010101" pitchFamily="2" charset="-122"/>
                <a:cs typeface="Calibri" panose="020F0502020204030204" pitchFamily="34" charset="0"/>
              </a:rPr>
              <a:t>A”</a:t>
            </a:r>
            <a:r>
              <a:rPr lang="zh-CN" altLang="en-US" sz="2800" b="1" dirty="0" smtClean="0">
                <a:solidFill>
                  <a:srgbClr val="000000"/>
                </a:solidFill>
                <a:latin typeface="Calibri" panose="020F0502020204030204" pitchFamily="34" charset="0"/>
                <a:ea typeface="宋体" panose="02010600030101010101" pitchFamily="2" charset="-122"/>
                <a:cs typeface="Calibri" panose="020F0502020204030204" pitchFamily="34" charset="0"/>
              </a:rPr>
              <a:t>或“</a:t>
            </a:r>
            <a:r>
              <a:rPr lang="en-US" altLang="zh-CN" sz="2800" b="1" dirty="0" smtClean="0">
                <a:solidFill>
                  <a:srgbClr val="000000"/>
                </a:solidFill>
                <a:latin typeface="Calibri" panose="020F0502020204030204" pitchFamily="34" charset="0"/>
                <a:ea typeface="宋体" panose="02010600030101010101" pitchFamily="2" charset="-122"/>
                <a:cs typeface="Calibri" panose="020F0502020204030204" pitchFamily="34" charset="0"/>
              </a:rPr>
              <a:t>B”</a:t>
            </a:r>
            <a:r>
              <a:rPr lang="zh-CN" altLang="en-US" sz="2800" b="1" dirty="0" smtClean="0">
                <a:solidFill>
                  <a:srgbClr val="000000"/>
                </a:solidFill>
                <a:latin typeface="Calibri" panose="020F0502020204030204" pitchFamily="34" charset="0"/>
                <a:ea typeface="宋体" panose="02010600030101010101" pitchFamily="2" charset="-122"/>
                <a:cs typeface="Calibri" panose="020F0502020204030204" pitchFamily="34" charset="0"/>
              </a:rPr>
              <a:t>）图。</a:t>
            </a:r>
            <a:endParaRPr lang="zh-CN" altLang="en-US" sz="2800" b="1" dirty="0" smtClean="0">
              <a:solidFill>
                <a:srgbClr val="000000"/>
              </a:solidFill>
              <a:latin typeface="Calibri" panose="020F0502020204030204" pitchFamily="34" charset="0"/>
              <a:ea typeface="宋体" panose="02010600030101010101" pitchFamily="2" charset="-122"/>
              <a:cs typeface="Calibri" panose="020F0502020204030204" pitchFamily="34" charset="0"/>
            </a:endParaRPr>
          </a:p>
          <a:p>
            <a:pPr lvl="0" eaLnBrk="0" fontAlgn="base" hangingPunct="0">
              <a:lnSpc>
                <a:spcPct val="150000"/>
              </a:lnSpc>
              <a:spcBef>
                <a:spcPct val="0"/>
              </a:spcBef>
              <a:spcAft>
                <a:spcPct val="0"/>
              </a:spcAft>
            </a:pPr>
            <a:r>
              <a:rPr lang="zh-CN" altLang="en-US" sz="2800" b="1" dirty="0" smtClean="0">
                <a:solidFill>
                  <a:srgbClr val="000000"/>
                </a:solidFill>
                <a:latin typeface="Calibri" panose="020F0502020204030204" pitchFamily="34" charset="0"/>
                <a:ea typeface="宋体" panose="02010600030101010101" pitchFamily="2" charset="-122"/>
                <a:cs typeface="Calibri" panose="020F0502020204030204" pitchFamily="34" charset="0"/>
              </a:rPr>
              <a:t>③在水沸腾过程中，将酒精灯撤掉时，会观察到水继续沸腾一会儿。理由是：</a:t>
            </a:r>
            <a:r>
              <a:rPr lang="en-US" altLang="zh-CN" sz="2800" b="1" dirty="0" smtClean="0">
                <a:solidFill>
                  <a:srgbClr val="000000"/>
                </a:solidFill>
                <a:latin typeface="Calibri" panose="020F0502020204030204" pitchFamily="34" charset="0"/>
                <a:ea typeface="宋体" panose="02010600030101010101" pitchFamily="2" charset="-122"/>
                <a:cs typeface="Calibri" panose="020F0502020204030204" pitchFamily="34" charset="0"/>
              </a:rPr>
              <a:t>___________________________________________</a:t>
            </a:r>
            <a:r>
              <a:rPr lang="zh-CN" altLang="en-US" sz="2800" b="1" dirty="0" smtClean="0">
                <a:solidFill>
                  <a:srgbClr val="000000"/>
                </a:solidFill>
                <a:latin typeface="Calibri" panose="020F0502020204030204" pitchFamily="34" charset="0"/>
                <a:ea typeface="宋体" panose="02010600030101010101" pitchFamily="2" charset="-122"/>
                <a:cs typeface="Calibri" panose="020F0502020204030204" pitchFamily="34" charset="0"/>
              </a:rPr>
              <a:t>。</a:t>
            </a:r>
            <a:endParaRPr lang="zh-CN" altLang="en-US" sz="2800" b="1" dirty="0" smtClean="0">
              <a:solidFill>
                <a:srgbClr val="000000"/>
              </a:solidFill>
              <a:latin typeface="Calibri" panose="020F0502020204030204" pitchFamily="34" charset="0"/>
              <a:ea typeface="宋体" panose="02010600030101010101" pitchFamily="2" charset="-122"/>
              <a:cs typeface="Calibri" panose="020F0502020204030204" pitchFamily="34" charset="0"/>
            </a:endParaRPr>
          </a:p>
        </p:txBody>
      </p:sp>
      <p:sp>
        <p:nvSpPr>
          <p:cNvPr id="3" name="矩形 2"/>
          <p:cNvSpPr/>
          <p:nvPr/>
        </p:nvSpPr>
        <p:spPr>
          <a:xfrm>
            <a:off x="9404242" y="1320284"/>
            <a:ext cx="402674" cy="523220"/>
          </a:xfrm>
          <a:prstGeom prst="rect">
            <a:avLst/>
          </a:prstGeom>
        </p:spPr>
        <p:txBody>
          <a:bodyPr wrap="none">
            <a:spAutoFit/>
          </a:bodyPr>
          <a:lstStyle/>
          <a:p>
            <a:r>
              <a:rPr lang="en-US" altLang="zh-CN" sz="2800" b="1" dirty="0" smtClean="0">
                <a:solidFill>
                  <a:srgbClr val="C00000"/>
                </a:solidFill>
              </a:rPr>
              <a:t>A</a:t>
            </a:r>
            <a:endParaRPr lang="zh-CN" altLang="en-US" sz="2800" b="1" dirty="0">
              <a:solidFill>
                <a:srgbClr val="C00000"/>
              </a:solidFill>
            </a:endParaRPr>
          </a:p>
        </p:txBody>
      </p:sp>
      <p:pic>
        <p:nvPicPr>
          <p:cNvPr id="4" name="图片 3"/>
          <p:cNvPicPr/>
          <p:nvPr/>
        </p:nvPicPr>
        <p:blipFill>
          <a:blip r:embed="rId1"/>
          <a:stretch>
            <a:fillRect/>
          </a:stretch>
        </p:blipFill>
        <p:spPr>
          <a:xfrm>
            <a:off x="3215614" y="3765073"/>
            <a:ext cx="4909211" cy="2740502"/>
          </a:xfrm>
          <a:prstGeom prst="rect">
            <a:avLst/>
          </a:prstGeom>
        </p:spPr>
      </p:pic>
      <p:sp>
        <p:nvSpPr>
          <p:cNvPr id="5" name="矩形 4"/>
          <p:cNvSpPr/>
          <p:nvPr/>
        </p:nvSpPr>
        <p:spPr>
          <a:xfrm>
            <a:off x="1810065" y="3149084"/>
            <a:ext cx="6369051" cy="523220"/>
          </a:xfrm>
          <a:prstGeom prst="rect">
            <a:avLst/>
          </a:prstGeom>
        </p:spPr>
        <p:txBody>
          <a:bodyPr wrap="none">
            <a:spAutoFit/>
          </a:bodyPr>
          <a:lstStyle/>
          <a:p>
            <a:r>
              <a:rPr lang="zh-CN" altLang="en-US" sz="2800" b="1" dirty="0" smtClean="0">
                <a:solidFill>
                  <a:srgbClr val="C00000"/>
                </a:solidFill>
              </a:rPr>
              <a:t>石棉网余温高于水的沸点，水继续吸热</a:t>
            </a:r>
            <a:r>
              <a:rPr lang="en-US" altLang="zh-CN" sz="2800" b="1" dirty="0" smtClean="0">
                <a:solidFill>
                  <a:srgbClr val="C00000"/>
                </a:solidFill>
              </a:rPr>
              <a:t> </a:t>
            </a:r>
            <a:endParaRPr lang="zh-CN" altLang="en-US"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6725" y="1143000"/>
            <a:ext cx="3943350" cy="523220"/>
          </a:xfrm>
          <a:prstGeom prst="rect">
            <a:avLst/>
          </a:prstGeom>
          <a:noFill/>
        </p:spPr>
        <p:txBody>
          <a:bodyPr wrap="square" rtlCol="0">
            <a:spAutoFit/>
          </a:bodyPr>
          <a:lstStyle/>
          <a:p>
            <a:r>
              <a:rPr lang="zh-CN" altLang="en-US" sz="2800" b="1" dirty="0" smtClean="0"/>
              <a:t>三、弹簧测力计</a:t>
            </a:r>
            <a:endParaRPr lang="zh-CN" altLang="en-US" sz="2800" b="1" dirty="0" smtClean="0"/>
          </a:p>
        </p:txBody>
      </p:sp>
      <p:sp>
        <p:nvSpPr>
          <p:cNvPr id="3" name="TextBox 2"/>
          <p:cNvSpPr txBox="1"/>
          <p:nvPr/>
        </p:nvSpPr>
        <p:spPr>
          <a:xfrm>
            <a:off x="628650" y="1695450"/>
            <a:ext cx="11258550" cy="800219"/>
          </a:xfrm>
          <a:prstGeom prst="rect">
            <a:avLst/>
          </a:prstGeom>
          <a:noFill/>
        </p:spPr>
        <p:txBody>
          <a:bodyPr wrap="square" rtlCol="0">
            <a:spAutoFit/>
          </a:bodyPr>
          <a:lstStyle/>
          <a:p>
            <a:r>
              <a:rPr lang="zh-CN" altLang="en-US" sz="2800" b="1" dirty="0" smtClean="0">
                <a:solidFill>
                  <a:srgbClr val="C00000"/>
                </a:solidFill>
              </a:rPr>
              <a:t>原理：在一定范围内，弹簧受到的拉力越大，弹簧的伸长就越长。</a:t>
            </a:r>
            <a:endParaRPr lang="zh-CN" altLang="en-US" sz="2800" b="1" dirty="0" smtClean="0">
              <a:solidFill>
                <a:srgbClr val="C00000"/>
              </a:solidFill>
            </a:endParaRPr>
          </a:p>
          <a:p>
            <a:endParaRPr lang="zh-CN" altLang="en-US" dirty="0"/>
          </a:p>
        </p:txBody>
      </p:sp>
      <p:sp>
        <p:nvSpPr>
          <p:cNvPr id="4" name="TextBox 3"/>
          <p:cNvSpPr txBox="1"/>
          <p:nvPr/>
        </p:nvSpPr>
        <p:spPr>
          <a:xfrm>
            <a:off x="704849" y="3015250"/>
            <a:ext cx="11077575" cy="523220"/>
          </a:xfrm>
          <a:prstGeom prst="rect">
            <a:avLst/>
          </a:prstGeom>
          <a:noFill/>
        </p:spPr>
        <p:txBody>
          <a:bodyPr wrap="square" rtlCol="0">
            <a:spAutoFit/>
          </a:bodyPr>
          <a:lstStyle/>
          <a:p>
            <a:r>
              <a:rPr lang="zh-CN" altLang="en-US" sz="2800" b="1" dirty="0" smtClean="0">
                <a:solidFill>
                  <a:srgbClr val="C00000"/>
                </a:solidFill>
              </a:rPr>
              <a:t>（</a:t>
            </a:r>
            <a:r>
              <a:rPr lang="en-US" altLang="zh-CN" sz="2800" b="1" dirty="0" smtClean="0">
                <a:solidFill>
                  <a:srgbClr val="C00000"/>
                </a:solidFill>
              </a:rPr>
              <a:t>1</a:t>
            </a:r>
            <a:r>
              <a:rPr lang="zh-CN" altLang="en-US" sz="2800" b="1" dirty="0" smtClean="0">
                <a:solidFill>
                  <a:srgbClr val="C00000"/>
                </a:solidFill>
              </a:rPr>
              <a:t>）测量前要使指针对准零刻度线，若有偏差，必须校正</a:t>
            </a:r>
            <a:r>
              <a:rPr lang="en-US" altLang="zh-CN" sz="2800" b="1" dirty="0" smtClean="0">
                <a:solidFill>
                  <a:srgbClr val="C00000"/>
                </a:solidFill>
              </a:rPr>
              <a:t>---</a:t>
            </a:r>
            <a:r>
              <a:rPr lang="zh-CN" altLang="en-US" sz="2800" b="1" dirty="0" smtClean="0">
                <a:solidFill>
                  <a:srgbClr val="C00000"/>
                </a:solidFill>
              </a:rPr>
              <a:t>校零。</a:t>
            </a:r>
            <a:endParaRPr lang="en-US" altLang="zh-CN" sz="2800" b="1" dirty="0" smtClean="0">
              <a:solidFill>
                <a:srgbClr val="C00000"/>
              </a:solidFill>
            </a:endParaRPr>
          </a:p>
        </p:txBody>
      </p:sp>
      <p:sp>
        <p:nvSpPr>
          <p:cNvPr id="5" name="矩形 4"/>
          <p:cNvSpPr/>
          <p:nvPr/>
        </p:nvSpPr>
        <p:spPr>
          <a:xfrm>
            <a:off x="716616" y="3645185"/>
            <a:ext cx="10827684" cy="2603854"/>
          </a:xfrm>
          <a:prstGeom prst="rect">
            <a:avLst/>
          </a:prstGeom>
        </p:spPr>
        <p:txBody>
          <a:bodyPr wrap="square">
            <a:spAutoFit/>
          </a:bodyPr>
          <a:lstStyle/>
          <a:p>
            <a:pPr>
              <a:lnSpc>
                <a:spcPct val="150000"/>
              </a:lnSpc>
            </a:pPr>
            <a:r>
              <a:rPr lang="zh-CN" altLang="en-US" sz="2800" b="1" dirty="0" smtClean="0">
                <a:solidFill>
                  <a:srgbClr val="C00000"/>
                </a:solidFill>
              </a:rPr>
              <a:t>（</a:t>
            </a:r>
            <a:r>
              <a:rPr lang="en-US" altLang="zh-CN" sz="2800" b="1" dirty="0" smtClean="0">
                <a:solidFill>
                  <a:srgbClr val="C00000"/>
                </a:solidFill>
              </a:rPr>
              <a:t>2</a:t>
            </a:r>
            <a:r>
              <a:rPr lang="zh-CN" altLang="en-US" sz="2800" b="1" dirty="0" smtClean="0">
                <a:solidFill>
                  <a:srgbClr val="C00000"/>
                </a:solidFill>
              </a:rPr>
              <a:t>）要明确弹簧测力计的量程和分度值。测量时，被测力的大小应在量程之内。</a:t>
            </a:r>
            <a:endParaRPr lang="en-US" altLang="zh-CN" sz="2800" b="1" dirty="0" smtClean="0">
              <a:solidFill>
                <a:srgbClr val="C00000"/>
              </a:solidFill>
            </a:endParaRPr>
          </a:p>
          <a:p>
            <a:pPr>
              <a:lnSpc>
                <a:spcPct val="150000"/>
              </a:lnSpc>
            </a:pPr>
            <a:r>
              <a:rPr lang="zh-CN" altLang="en-US" sz="2800" b="1" dirty="0" smtClean="0">
                <a:solidFill>
                  <a:srgbClr val="C00000"/>
                </a:solidFill>
              </a:rPr>
              <a:t>（</a:t>
            </a:r>
            <a:r>
              <a:rPr lang="en-US" altLang="zh-CN" sz="2800" b="1" dirty="0" smtClean="0">
                <a:solidFill>
                  <a:srgbClr val="C00000"/>
                </a:solidFill>
              </a:rPr>
              <a:t>3</a:t>
            </a:r>
            <a:r>
              <a:rPr lang="zh-CN" altLang="en-US" sz="2800" b="1" dirty="0" smtClean="0">
                <a:solidFill>
                  <a:srgbClr val="C00000"/>
                </a:solidFill>
              </a:rPr>
              <a:t>）测量力时，要使弹簧测力计内的弹簧伸长方向跟所测力的方向在一条直线上。</a:t>
            </a:r>
            <a:endParaRPr lang="zh-CN" altLang="en-US" sz="2800" b="1" dirty="0">
              <a:solidFill>
                <a:srgbClr val="C00000"/>
              </a:solidFill>
            </a:endParaRPr>
          </a:p>
        </p:txBody>
      </p:sp>
      <p:sp>
        <p:nvSpPr>
          <p:cNvPr id="6" name="TextBox 5"/>
          <p:cNvSpPr txBox="1"/>
          <p:nvPr/>
        </p:nvSpPr>
        <p:spPr>
          <a:xfrm>
            <a:off x="666750" y="2362200"/>
            <a:ext cx="2686050" cy="523220"/>
          </a:xfrm>
          <a:prstGeom prst="rect">
            <a:avLst/>
          </a:prstGeom>
          <a:noFill/>
        </p:spPr>
        <p:txBody>
          <a:bodyPr wrap="square" rtlCol="0">
            <a:spAutoFit/>
          </a:bodyPr>
          <a:lstStyle/>
          <a:p>
            <a:r>
              <a:rPr lang="zh-CN" altLang="en-US" sz="2800" b="1" dirty="0" smtClean="0">
                <a:solidFill>
                  <a:srgbClr val="C00000"/>
                </a:solidFill>
              </a:rPr>
              <a:t>使用方法</a:t>
            </a:r>
            <a:endParaRPr lang="zh-CN" altLang="en-US" sz="2800" b="1" dirty="0" smtClean="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438149" y="1181100"/>
            <a:ext cx="11325226" cy="4498975"/>
          </a:xfrm>
          <a:prstGeom prst="rect">
            <a:avLst/>
          </a:prstGeom>
        </p:spPr>
        <p:txBody>
          <a:bodyPr/>
          <a:lstStyle/>
          <a:p>
            <a:pPr marL="228600" marR="0" lvl="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en-US" sz="2800" b="1" i="0" u="none" strike="noStrike" kern="1200" cap="none" spc="0" normalizeH="0" baseline="0" noProof="0" dirty="0" smtClean="0">
                <a:ln>
                  <a:noFill/>
                </a:ln>
                <a:solidFill>
                  <a:srgbClr val="006600"/>
                </a:solidFill>
                <a:effectLst/>
                <a:uLnTx/>
                <a:uFillTx/>
                <a:latin typeface="+mn-lt"/>
                <a:ea typeface="+mn-ea"/>
                <a:cs typeface="+mn-cs"/>
              </a:rPr>
              <a:t>例：</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如图所示，弹簧测力的 量 程 为</a:t>
            </a: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___________N</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，利用弹簧测力计拉着物体在水平面上匀速向右运动，该物体受到的摩擦力为</a:t>
            </a: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________N </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，方向向</a:t>
            </a: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________( </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填“左”或“右”</a:t>
            </a: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en-US" sz="2800" b="1" i="0" u="none" strike="noStrike" kern="1200" cap="none" spc="0" normalizeH="0" baseline="0" noProof="0" dirty="0" smtClean="0">
              <a:ln>
                <a:noFill/>
              </a:ln>
              <a:solidFill>
                <a:srgbClr val="006600"/>
              </a:solidFill>
              <a:effectLst/>
              <a:uLnTx/>
              <a:uFillTx/>
              <a:latin typeface="+mn-lt"/>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None/>
              <a:defRPr/>
            </a:pPr>
            <a:endParaRPr kumimoji="0" lang="en-US" altLang="zh-CN" sz="2800" b="0" i="0" u="none" strike="noStrike" kern="1200" cap="none" spc="0" normalizeH="0" baseline="0" noProof="0" dirty="0">
              <a:ln>
                <a:noFill/>
              </a:ln>
              <a:solidFill>
                <a:schemeClr val="tx1"/>
              </a:solidFill>
              <a:effectLst/>
              <a:uLnTx/>
              <a:uFillTx/>
              <a:latin typeface="+mn-lt"/>
              <a:ea typeface="+mn-ea"/>
              <a:cs typeface="+mn-cs"/>
            </a:endParaRPr>
          </a:p>
        </p:txBody>
      </p:sp>
      <p:pic>
        <p:nvPicPr>
          <p:cNvPr id="4" name="Picture 2" descr="ws_111"/>
          <p:cNvPicPr>
            <a:picLocks noChangeAspect="1" noChangeArrowheads="1"/>
          </p:cNvPicPr>
          <p:nvPr/>
        </p:nvPicPr>
        <p:blipFill>
          <a:blip r:embed="rId1"/>
          <a:srcRect/>
          <a:stretch>
            <a:fillRect/>
          </a:stretch>
        </p:blipFill>
        <p:spPr bwMode="auto">
          <a:xfrm>
            <a:off x="2305049" y="3448050"/>
            <a:ext cx="6851457" cy="1638300"/>
          </a:xfrm>
          <a:prstGeom prst="rect">
            <a:avLst/>
          </a:prstGeom>
          <a:noFill/>
          <a:ln w="9525">
            <a:noFill/>
            <a:miter lim="800000"/>
            <a:headEnd/>
            <a:tailEnd/>
          </a:ln>
        </p:spPr>
      </p:pic>
      <p:sp>
        <p:nvSpPr>
          <p:cNvPr id="5" name="TextBox 4"/>
          <p:cNvSpPr txBox="1"/>
          <p:nvPr/>
        </p:nvSpPr>
        <p:spPr>
          <a:xfrm>
            <a:off x="6791325" y="1314450"/>
            <a:ext cx="1304925" cy="523220"/>
          </a:xfrm>
          <a:prstGeom prst="rect">
            <a:avLst/>
          </a:prstGeom>
          <a:noFill/>
        </p:spPr>
        <p:txBody>
          <a:bodyPr wrap="square" rtlCol="0">
            <a:spAutoFit/>
          </a:bodyPr>
          <a:lstStyle/>
          <a:p>
            <a:r>
              <a:rPr lang="en-US" altLang="zh-CN" sz="2800" b="1" dirty="0" smtClean="0">
                <a:solidFill>
                  <a:srgbClr val="C00000"/>
                </a:solidFill>
              </a:rPr>
              <a:t>0---5</a:t>
            </a:r>
            <a:endParaRPr lang="zh-CN" altLang="en-US" sz="2800" b="1" dirty="0">
              <a:solidFill>
                <a:srgbClr val="C00000"/>
              </a:solidFill>
            </a:endParaRPr>
          </a:p>
        </p:txBody>
      </p:sp>
      <p:sp>
        <p:nvSpPr>
          <p:cNvPr id="6" name="TextBox 5"/>
          <p:cNvSpPr txBox="1"/>
          <p:nvPr/>
        </p:nvSpPr>
        <p:spPr>
          <a:xfrm>
            <a:off x="971550" y="2476500"/>
            <a:ext cx="876300" cy="523220"/>
          </a:xfrm>
          <a:prstGeom prst="rect">
            <a:avLst/>
          </a:prstGeom>
          <a:noFill/>
        </p:spPr>
        <p:txBody>
          <a:bodyPr wrap="square" rtlCol="0">
            <a:spAutoFit/>
          </a:bodyPr>
          <a:lstStyle/>
          <a:p>
            <a:r>
              <a:rPr lang="en-US" altLang="zh-CN" sz="2800" b="1" dirty="0" smtClean="0">
                <a:solidFill>
                  <a:srgbClr val="C00000"/>
                </a:solidFill>
              </a:rPr>
              <a:t>3.6</a:t>
            </a:r>
            <a:endParaRPr lang="zh-CN" altLang="en-US" sz="2800" b="1" dirty="0">
              <a:solidFill>
                <a:srgbClr val="C00000"/>
              </a:solidFill>
            </a:endParaRPr>
          </a:p>
        </p:txBody>
      </p:sp>
      <p:sp>
        <p:nvSpPr>
          <p:cNvPr id="7" name="TextBox 6"/>
          <p:cNvSpPr txBox="1"/>
          <p:nvPr/>
        </p:nvSpPr>
        <p:spPr>
          <a:xfrm>
            <a:off x="4419600" y="2590800"/>
            <a:ext cx="485775" cy="523220"/>
          </a:xfrm>
          <a:prstGeom prst="rect">
            <a:avLst/>
          </a:prstGeom>
          <a:noFill/>
        </p:spPr>
        <p:txBody>
          <a:bodyPr wrap="square" rtlCol="0">
            <a:spAutoFit/>
          </a:bodyPr>
          <a:lstStyle/>
          <a:p>
            <a:r>
              <a:rPr lang="zh-CN" altLang="en-US" sz="2800" b="1" dirty="0" smtClean="0">
                <a:solidFill>
                  <a:srgbClr val="C00000"/>
                </a:solidFill>
              </a:rPr>
              <a:t>左</a:t>
            </a:r>
            <a:endParaRPr lang="zh-CN" altLang="en-US"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6725" y="1181100"/>
            <a:ext cx="2505075" cy="523220"/>
          </a:xfrm>
          <a:prstGeom prst="rect">
            <a:avLst/>
          </a:prstGeom>
          <a:noFill/>
        </p:spPr>
        <p:txBody>
          <a:bodyPr wrap="square" rtlCol="0">
            <a:spAutoFit/>
          </a:bodyPr>
          <a:lstStyle/>
          <a:p>
            <a:r>
              <a:rPr lang="zh-CN" altLang="en-US" sz="2800" b="1" dirty="0" smtClean="0"/>
              <a:t>四、天平</a:t>
            </a:r>
            <a:endParaRPr lang="zh-CN" altLang="en-US" sz="2800" b="1" dirty="0"/>
          </a:p>
        </p:txBody>
      </p:sp>
      <p:sp>
        <p:nvSpPr>
          <p:cNvPr id="3" name="TextBox 2"/>
          <p:cNvSpPr txBox="1"/>
          <p:nvPr/>
        </p:nvSpPr>
        <p:spPr>
          <a:xfrm>
            <a:off x="571500" y="1790700"/>
            <a:ext cx="4886325" cy="2031325"/>
          </a:xfrm>
          <a:prstGeom prst="rect">
            <a:avLst/>
          </a:prstGeom>
          <a:noFill/>
        </p:spPr>
        <p:txBody>
          <a:bodyPr wrap="square" rtlCol="0">
            <a:spAutoFit/>
          </a:bodyPr>
          <a:lstStyle/>
          <a:p>
            <a:pPr>
              <a:lnSpc>
                <a:spcPct val="150000"/>
              </a:lnSpc>
            </a:pPr>
            <a:r>
              <a:rPr lang="zh-CN" altLang="en-US" sz="2800" b="1" dirty="0" smtClean="0">
                <a:solidFill>
                  <a:srgbClr val="C00000"/>
                </a:solidFill>
              </a:rPr>
              <a:t>原理：杠杆平衡条件</a:t>
            </a:r>
            <a:endParaRPr lang="en-US" altLang="zh-CN" sz="2800" b="1" dirty="0" smtClean="0">
              <a:solidFill>
                <a:srgbClr val="C00000"/>
              </a:solidFill>
            </a:endParaRPr>
          </a:p>
          <a:p>
            <a:pPr>
              <a:lnSpc>
                <a:spcPct val="150000"/>
              </a:lnSpc>
            </a:pPr>
            <a:r>
              <a:rPr lang="zh-CN" altLang="en-US" sz="2800" b="1" dirty="0" smtClean="0">
                <a:solidFill>
                  <a:srgbClr val="C00000"/>
                </a:solidFill>
              </a:rPr>
              <a:t>使用方法：</a:t>
            </a:r>
            <a:endParaRPr lang="en-US" altLang="zh-CN" sz="2800" b="1" dirty="0" smtClean="0">
              <a:solidFill>
                <a:srgbClr val="C00000"/>
              </a:solidFill>
            </a:endParaRPr>
          </a:p>
          <a:p>
            <a:pPr>
              <a:lnSpc>
                <a:spcPct val="150000"/>
              </a:lnSpc>
            </a:pPr>
            <a:endParaRPr lang="zh-CN" altLang="en-US" sz="2800" b="1" dirty="0"/>
          </a:p>
        </p:txBody>
      </p:sp>
      <p:sp>
        <p:nvSpPr>
          <p:cNvPr id="4" name="文本框 1"/>
          <p:cNvSpPr txBox="1"/>
          <p:nvPr/>
        </p:nvSpPr>
        <p:spPr>
          <a:xfrm>
            <a:off x="488950" y="3101975"/>
            <a:ext cx="8764588" cy="4099584"/>
          </a:xfrm>
          <a:prstGeom prst="rect">
            <a:avLst/>
          </a:prstGeom>
          <a:noFill/>
          <a:ln w="9525">
            <a:noFill/>
          </a:ln>
        </p:spPr>
        <p:txBody>
          <a:bodyPr>
            <a:spAutoFit/>
          </a:bodyPr>
          <a:lstStyle/>
          <a:p>
            <a:pPr>
              <a:lnSpc>
                <a:spcPct val="130000"/>
              </a:lnSpc>
            </a:pPr>
            <a:r>
              <a:rPr lang="zh-CN" altLang="zh-CN" sz="2800" b="1" noProof="1">
                <a:solidFill>
                  <a:srgbClr val="C00000"/>
                </a:solidFill>
              </a:rPr>
              <a:t>放：</a:t>
            </a:r>
            <a:endParaRPr lang="zh-CN" altLang="zh-CN" sz="2800" b="1" noProof="1">
              <a:solidFill>
                <a:srgbClr val="C00000"/>
              </a:solidFill>
            </a:endParaRPr>
          </a:p>
          <a:p>
            <a:pPr>
              <a:lnSpc>
                <a:spcPct val="130000"/>
              </a:lnSpc>
            </a:pPr>
            <a:r>
              <a:rPr lang="zh-CN" altLang="zh-CN" sz="2800" b="1" noProof="1">
                <a:solidFill>
                  <a:srgbClr val="C00000"/>
                </a:solidFill>
              </a:rPr>
              <a:t>（1）把天平放在水平台上；</a:t>
            </a:r>
            <a:endParaRPr lang="zh-CN" altLang="zh-CN" sz="2800" b="1" noProof="1">
              <a:solidFill>
                <a:srgbClr val="C00000"/>
              </a:solidFill>
            </a:endParaRPr>
          </a:p>
          <a:p>
            <a:pPr>
              <a:lnSpc>
                <a:spcPct val="130000"/>
              </a:lnSpc>
            </a:pPr>
            <a:r>
              <a:rPr lang="zh-CN" altLang="zh-CN" sz="2800" b="1" noProof="1">
                <a:solidFill>
                  <a:srgbClr val="C00000"/>
                </a:solidFill>
              </a:rPr>
              <a:t>（2）用镊子将游码拨至标尺左端的零刻线处；</a:t>
            </a:r>
            <a:endParaRPr lang="zh-CN" altLang="zh-CN" sz="2800" b="1" noProof="1">
              <a:solidFill>
                <a:srgbClr val="C00000"/>
              </a:solidFill>
            </a:endParaRPr>
          </a:p>
          <a:p>
            <a:pPr>
              <a:lnSpc>
                <a:spcPct val="130000"/>
              </a:lnSpc>
            </a:pPr>
            <a:r>
              <a:rPr lang="zh-CN" altLang="zh-CN" sz="2800" b="1" noProof="1" smtClean="0">
                <a:solidFill>
                  <a:srgbClr val="C00000"/>
                </a:solidFill>
              </a:rPr>
              <a:t>调</a:t>
            </a:r>
            <a:r>
              <a:rPr lang="zh-CN" altLang="zh-CN" sz="2800" b="1" noProof="1">
                <a:solidFill>
                  <a:srgbClr val="C00000"/>
                </a:solidFill>
              </a:rPr>
              <a:t>：</a:t>
            </a:r>
            <a:endParaRPr lang="zh-CN" altLang="zh-CN" sz="2800" b="1" noProof="1">
              <a:solidFill>
                <a:srgbClr val="C00000"/>
              </a:solidFill>
            </a:endParaRPr>
          </a:p>
          <a:p>
            <a:pPr>
              <a:lnSpc>
                <a:spcPct val="130000"/>
              </a:lnSpc>
            </a:pPr>
            <a:r>
              <a:rPr lang="zh-CN" altLang="zh-CN" sz="2800" b="1" noProof="1">
                <a:solidFill>
                  <a:srgbClr val="C00000"/>
                </a:solidFill>
              </a:rPr>
              <a:t>调节横梁上的平衡螺母，使指针指在分度盘的中线处。</a:t>
            </a:r>
            <a:endParaRPr lang="zh-CN" altLang="zh-CN" sz="2800" b="1" noProof="1">
              <a:solidFill>
                <a:srgbClr val="C00000"/>
              </a:solidFill>
            </a:endParaRPr>
          </a:p>
          <a:p>
            <a:pPr>
              <a:lnSpc>
                <a:spcPct val="130000"/>
              </a:lnSpc>
            </a:pPr>
            <a:r>
              <a:rPr lang="zh-CN" altLang="zh-CN" sz="2800" b="1" noProof="1">
                <a:solidFill>
                  <a:srgbClr val="C00000"/>
                </a:solidFill>
              </a:rPr>
              <a:t>注意：指针左偏，</a:t>
            </a:r>
            <a:r>
              <a:rPr lang="zh-CN" altLang="zh-CN" sz="2800" b="1" noProof="1">
                <a:solidFill>
                  <a:srgbClr val="C00000"/>
                </a:solidFill>
                <a:sym typeface="宋体" panose="02010600030101010101" pitchFamily="2" charset="-122"/>
              </a:rPr>
              <a:t>平衡螺母右旋</a:t>
            </a:r>
            <a:endParaRPr lang="zh-CN" altLang="zh-CN" sz="2800" b="1" noProof="1">
              <a:solidFill>
                <a:srgbClr val="C00000"/>
              </a:solidFill>
            </a:endParaRPr>
          </a:p>
          <a:p>
            <a:pPr>
              <a:lnSpc>
                <a:spcPct val="150000"/>
              </a:lnSpc>
            </a:pPr>
            <a:endParaRPr lang="zh-CN" altLang="zh-CN" sz="2800" b="1" noProof="1">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8625" y="1042988"/>
            <a:ext cx="11125200" cy="4616648"/>
          </a:xfrm>
          <a:prstGeom prst="rect">
            <a:avLst/>
          </a:prstGeom>
          <a:noFill/>
        </p:spPr>
        <p:txBody>
          <a:bodyPr wrap="square">
            <a:spAutoFit/>
          </a:bodyPr>
          <a:lstStyle/>
          <a:p>
            <a:pPr>
              <a:lnSpc>
                <a:spcPct val="150000"/>
              </a:lnSpc>
            </a:pPr>
            <a:r>
              <a:rPr lang="zh-CN" altLang="zh-CN" sz="2800" b="1" noProof="1">
                <a:solidFill>
                  <a:srgbClr val="C00000"/>
                </a:solidFill>
                <a:sym typeface="+mn-ea"/>
              </a:rPr>
              <a:t>称：</a:t>
            </a:r>
            <a:endParaRPr lang="zh-CN" altLang="zh-CN" sz="2800" b="1" noProof="1">
              <a:solidFill>
                <a:srgbClr val="C00000"/>
              </a:solidFill>
            </a:endParaRPr>
          </a:p>
          <a:p>
            <a:pPr>
              <a:lnSpc>
                <a:spcPct val="150000"/>
              </a:lnSpc>
            </a:pPr>
            <a:r>
              <a:rPr lang="zh-CN" altLang="zh-CN" sz="2800" b="1" noProof="1">
                <a:solidFill>
                  <a:srgbClr val="C00000"/>
                </a:solidFill>
                <a:sym typeface="+mn-ea"/>
              </a:rPr>
              <a:t>(1)被测物体放在左盘，砝码放右盘；</a:t>
            </a:r>
            <a:endParaRPr lang="zh-CN" altLang="zh-CN" sz="2800" b="1" noProof="1">
              <a:solidFill>
                <a:srgbClr val="C00000"/>
              </a:solidFill>
            </a:endParaRPr>
          </a:p>
          <a:p>
            <a:pPr>
              <a:lnSpc>
                <a:spcPct val="150000"/>
              </a:lnSpc>
            </a:pPr>
            <a:r>
              <a:rPr lang="zh-CN" altLang="zh-CN" sz="2800" b="1" noProof="1">
                <a:solidFill>
                  <a:srgbClr val="C00000"/>
                </a:solidFill>
                <a:sym typeface="+mn-ea"/>
              </a:rPr>
              <a:t>(2)用镊子向右盘加减砝码并调节游码的位置，直到横梁恢复平衡。</a:t>
            </a:r>
            <a:endParaRPr lang="zh-CN" altLang="zh-CN" sz="2800" b="1" noProof="1">
              <a:solidFill>
                <a:srgbClr val="C00000"/>
              </a:solidFill>
            </a:endParaRPr>
          </a:p>
          <a:p>
            <a:pPr>
              <a:lnSpc>
                <a:spcPct val="150000"/>
              </a:lnSpc>
            </a:pPr>
            <a:r>
              <a:rPr lang="zh-CN" altLang="zh-CN" sz="2800" b="1" noProof="1">
                <a:solidFill>
                  <a:srgbClr val="C00000"/>
                </a:solidFill>
                <a:sym typeface="+mn-ea"/>
              </a:rPr>
              <a:t>注意：砝码放置顺序：先大后小，再移游码；</a:t>
            </a:r>
            <a:endParaRPr lang="zh-CN" altLang="zh-CN" sz="2800" b="1" noProof="1">
              <a:solidFill>
                <a:srgbClr val="C00000"/>
              </a:solidFill>
              <a:sym typeface="+mn-ea"/>
            </a:endParaRPr>
          </a:p>
          <a:p>
            <a:pPr>
              <a:lnSpc>
                <a:spcPct val="150000"/>
              </a:lnSpc>
            </a:pPr>
            <a:r>
              <a:rPr lang="zh-CN" altLang="zh-CN" sz="2800" b="1" noProof="1" smtClean="0">
                <a:solidFill>
                  <a:srgbClr val="C00000"/>
                </a:solidFill>
                <a:sym typeface="+mn-ea"/>
              </a:rPr>
              <a:t>读</a:t>
            </a:r>
            <a:r>
              <a:rPr lang="zh-CN" altLang="zh-CN" sz="2800" b="1" noProof="1">
                <a:solidFill>
                  <a:srgbClr val="C00000"/>
                </a:solidFill>
                <a:sym typeface="+mn-ea"/>
              </a:rPr>
              <a:t>：</a:t>
            </a:r>
            <a:endParaRPr lang="zh-CN" altLang="zh-CN" sz="2800" b="1" noProof="1">
              <a:solidFill>
                <a:srgbClr val="C00000"/>
              </a:solidFill>
              <a:sym typeface="+mn-ea"/>
            </a:endParaRPr>
          </a:p>
          <a:p>
            <a:pPr>
              <a:lnSpc>
                <a:spcPct val="150000"/>
              </a:lnSpc>
            </a:pPr>
            <a:r>
              <a:rPr lang="zh-CN" altLang="zh-CN" sz="2800" b="1" noProof="1">
                <a:solidFill>
                  <a:srgbClr val="C00000"/>
                </a:solidFill>
                <a:sym typeface="+mn-ea"/>
              </a:rPr>
              <a:t>物体的质量等于右盘内砝码的总质量与标尺上游码左端所对的示数之和 </a:t>
            </a:r>
            <a:r>
              <a:rPr lang="en-US" altLang="zh-CN" sz="2800" b="1" noProof="1">
                <a:solidFill>
                  <a:srgbClr val="C00000"/>
                </a:solidFill>
                <a:sym typeface="+mn-ea"/>
              </a:rPr>
              <a:t>.</a:t>
            </a:r>
            <a:r>
              <a:rPr lang="zh-CN" altLang="zh-CN" sz="2800" b="1" noProof="1">
                <a:solidFill>
                  <a:srgbClr val="C00000"/>
                </a:solidFill>
                <a:sym typeface="+mn-ea"/>
              </a:rPr>
              <a:t>    m</a:t>
            </a:r>
            <a:r>
              <a:rPr lang="zh-CN" altLang="zh-CN" sz="2800" b="1" baseline="-25000" noProof="1">
                <a:solidFill>
                  <a:srgbClr val="C00000"/>
                </a:solidFill>
                <a:sym typeface="+mn-ea"/>
              </a:rPr>
              <a:t>物</a:t>
            </a:r>
            <a:r>
              <a:rPr lang="zh-CN" altLang="zh-CN" sz="2800" b="1" noProof="1">
                <a:solidFill>
                  <a:srgbClr val="C00000"/>
                </a:solidFill>
                <a:sym typeface="+mn-ea"/>
              </a:rPr>
              <a:t>= m</a:t>
            </a:r>
            <a:r>
              <a:rPr lang="zh-CN" altLang="zh-CN" sz="2800" b="1" baseline="-25000" noProof="1">
                <a:solidFill>
                  <a:srgbClr val="C00000"/>
                </a:solidFill>
                <a:sym typeface="+mn-ea"/>
              </a:rPr>
              <a:t>砝</a:t>
            </a:r>
            <a:r>
              <a:rPr lang="zh-CN" altLang="zh-CN" sz="2800" b="1" noProof="1">
                <a:solidFill>
                  <a:srgbClr val="C00000"/>
                </a:solidFill>
                <a:sym typeface="+mn-ea"/>
              </a:rPr>
              <a:t>+ m</a:t>
            </a:r>
            <a:r>
              <a:rPr lang="zh-CN" altLang="zh-CN" sz="2800" b="1" baseline="-25000" noProof="1">
                <a:solidFill>
                  <a:srgbClr val="C00000"/>
                </a:solidFill>
                <a:sym typeface="+mn-ea"/>
              </a:rPr>
              <a:t>游码示数</a:t>
            </a:r>
            <a:endParaRPr lang="zh-CN" altLang="zh-CN" sz="2800" b="1" noProof="1">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wipe(down)">
                                      <p:cBhvr>
                                        <p:cTn id="10" dur="500"/>
                                        <p:tgtEl>
                                          <p:spTgt spid="2">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wipe(down)">
                                      <p:cBhvr>
                                        <p:cTn id="13" dur="500"/>
                                        <p:tgtEl>
                                          <p:spTgt spid="2">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wipe(down)">
                                      <p:cBhvr>
                                        <p:cTn id="18" dur="500"/>
                                        <p:tgtEl>
                                          <p:spTgt spid="2">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wipe(down)">
                                      <p:cBhvr>
                                        <p:cTn id="23" dur="500"/>
                                        <p:tgtEl>
                                          <p:spTgt spid="2">
                                            <p:txEl>
                                              <p:pRg st="4" end="4"/>
                                            </p:txEl>
                                          </p:spTgt>
                                        </p:tgtEl>
                                      </p:cBhvr>
                                    </p:animEffect>
                                  </p:childTnLst>
                                </p:cTn>
                              </p:par>
                              <p:par>
                                <p:cTn id="24" presetID="22" presetClass="entr" presetSubtype="4" fill="hold" nodeType="withEffect">
                                  <p:stCondLst>
                                    <p:cond delay="0"/>
                                  </p:stCondLst>
                                  <p:childTnLst>
                                    <p:set>
                                      <p:cBhvr>
                                        <p:cTn id="25" dur="1" fill="hold">
                                          <p:stCondLst>
                                            <p:cond delay="0"/>
                                          </p:stCondLst>
                                        </p:cTn>
                                        <p:tgtEl>
                                          <p:spTgt spid="2">
                                            <p:txEl>
                                              <p:pRg st="5" end="5"/>
                                            </p:txEl>
                                          </p:spTgt>
                                        </p:tgtEl>
                                        <p:attrNameLst>
                                          <p:attrName>style.visibility</p:attrName>
                                        </p:attrNameLst>
                                      </p:cBhvr>
                                      <p:to>
                                        <p:strVal val="visible"/>
                                      </p:to>
                                    </p:set>
                                    <p:animEffect transition="in" filter="wipe(down)">
                                      <p:cBhvr>
                                        <p:cTn id="26"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0075" y="1209675"/>
            <a:ext cx="1114425" cy="480131"/>
          </a:xfrm>
          <a:prstGeom prst="rect">
            <a:avLst/>
          </a:prstGeom>
          <a:noFill/>
        </p:spPr>
        <p:txBody>
          <a:bodyPr wrap="square" rtlCol="0">
            <a:spAutoFit/>
          </a:bodyPr>
          <a:lstStyle/>
          <a:p>
            <a:pPr marL="228600" indent="-228600">
              <a:lnSpc>
                <a:spcPct val="90000"/>
              </a:lnSpc>
              <a:spcBef>
                <a:spcPts val="1000"/>
              </a:spcBef>
            </a:pPr>
            <a:r>
              <a:rPr lang="zh-CN" altLang="en-US" sz="2800" b="1" dirty="0" smtClean="0"/>
              <a:t>例</a:t>
            </a:r>
            <a:r>
              <a:rPr lang="en-US" altLang="zh-CN" sz="2800" b="1" dirty="0" smtClean="0"/>
              <a:t>1</a:t>
            </a:r>
            <a:r>
              <a:rPr lang="zh-CN" altLang="en-US" sz="2800" b="1" dirty="0" smtClean="0"/>
              <a:t>：</a:t>
            </a:r>
            <a:endParaRPr lang="zh-CN" altLang="en-US" sz="2800" b="1" dirty="0" smtClean="0"/>
          </a:p>
        </p:txBody>
      </p:sp>
      <p:sp>
        <p:nvSpPr>
          <p:cNvPr id="3" name="矩形 2"/>
          <p:cNvSpPr/>
          <p:nvPr/>
        </p:nvSpPr>
        <p:spPr>
          <a:xfrm>
            <a:off x="1114424" y="1048435"/>
            <a:ext cx="10582276" cy="1384995"/>
          </a:xfrm>
          <a:prstGeom prst="rect">
            <a:avLst/>
          </a:prstGeom>
        </p:spPr>
        <p:txBody>
          <a:bodyPr wrap="square">
            <a:spAutoFit/>
          </a:bodyPr>
          <a:lstStyle/>
          <a:p>
            <a:pPr marL="228600">
              <a:lnSpc>
                <a:spcPct val="150000"/>
              </a:lnSpc>
              <a:spcBef>
                <a:spcPts val="1000"/>
              </a:spcBef>
            </a:pPr>
            <a:r>
              <a:rPr lang="zh-CN" altLang="en-US" sz="2800" b="1" dirty="0" smtClean="0"/>
              <a:t>小明同学用托盘天平测物体质量的步骤如图所示。请回答下面的问题</a:t>
            </a:r>
            <a:endParaRPr lang="zh-CN" altLang="en-US" sz="2800" b="1" dirty="0" smtClean="0"/>
          </a:p>
        </p:txBody>
      </p:sp>
      <p:grpSp>
        <p:nvGrpSpPr>
          <p:cNvPr id="4" name="Group 10"/>
          <p:cNvGrpSpPr/>
          <p:nvPr/>
        </p:nvGrpSpPr>
        <p:grpSpPr bwMode="auto">
          <a:xfrm>
            <a:off x="1200150" y="2286000"/>
            <a:ext cx="7239000" cy="4572000"/>
            <a:chOff x="2816" y="6534"/>
            <a:chExt cx="6943" cy="4725"/>
          </a:xfrm>
        </p:grpSpPr>
        <p:pic>
          <p:nvPicPr>
            <p:cNvPr id="5" name="Picture 11" descr="学科网(www.zxxk.com)--国内最大的教育资源门户，提供试卷、教案、课件、论文、素材及各类教学资源下载，还有大量而丰富的教学相关资讯！"/>
            <p:cNvPicPr>
              <a:picLocks noChangeAspect="1" noChangeArrowheads="1"/>
            </p:cNvPicPr>
            <p:nvPr/>
          </p:nvPicPr>
          <p:blipFill>
            <a:blip r:embed="rId1"/>
            <a:srcRect/>
            <a:stretch>
              <a:fillRect/>
            </a:stretch>
          </p:blipFill>
          <p:spPr bwMode="auto">
            <a:xfrm>
              <a:off x="6856" y="6534"/>
              <a:ext cx="2903" cy="1874"/>
            </a:xfrm>
            <a:prstGeom prst="rect">
              <a:avLst/>
            </a:prstGeom>
            <a:noFill/>
            <a:ln w="9525">
              <a:noFill/>
              <a:miter lim="800000"/>
              <a:headEnd/>
              <a:tailEnd/>
            </a:ln>
          </p:spPr>
        </p:pic>
        <p:grpSp>
          <p:nvGrpSpPr>
            <p:cNvPr id="6" name="Group 12"/>
            <p:cNvGrpSpPr/>
            <p:nvPr/>
          </p:nvGrpSpPr>
          <p:grpSpPr bwMode="auto">
            <a:xfrm>
              <a:off x="2816" y="6578"/>
              <a:ext cx="6434" cy="4681"/>
              <a:chOff x="2816" y="6578"/>
              <a:chExt cx="6434" cy="4681"/>
            </a:xfrm>
          </p:grpSpPr>
          <p:grpSp>
            <p:nvGrpSpPr>
              <p:cNvPr id="7" name="Group 13" descr="学科网(www.zxxk.com)--国内最大的教育资源门户，提供试卷、教案、课件、论文、素材及各类教学资源下载，还有大量而丰富的教学相关资讯！"/>
              <p:cNvGrpSpPr/>
              <p:nvPr/>
            </p:nvGrpSpPr>
            <p:grpSpPr bwMode="auto">
              <a:xfrm>
                <a:off x="2816" y="6578"/>
                <a:ext cx="6434" cy="4145"/>
                <a:chOff x="0" y="0"/>
                <a:chExt cx="6434" cy="4145"/>
              </a:xfrm>
            </p:grpSpPr>
            <p:pic>
              <p:nvPicPr>
                <p:cNvPr id="10" name="Picture 14"/>
                <p:cNvPicPr>
                  <a:picLocks noChangeAspect="1" noChangeArrowheads="1"/>
                </p:cNvPicPr>
                <p:nvPr/>
              </p:nvPicPr>
              <p:blipFill>
                <a:blip r:embed="rId2"/>
                <a:srcRect/>
                <a:stretch>
                  <a:fillRect/>
                </a:stretch>
              </p:blipFill>
              <p:spPr bwMode="auto">
                <a:xfrm>
                  <a:off x="40" y="0"/>
                  <a:ext cx="2302" cy="1875"/>
                </a:xfrm>
                <a:prstGeom prst="rect">
                  <a:avLst/>
                </a:prstGeom>
                <a:noFill/>
                <a:ln w="9525">
                  <a:noFill/>
                  <a:miter lim="800000"/>
                  <a:headEnd/>
                  <a:tailEnd/>
                </a:ln>
              </p:spPr>
            </p:pic>
            <p:pic>
              <p:nvPicPr>
                <p:cNvPr id="11" name="Picture 15"/>
                <p:cNvPicPr>
                  <a:picLocks noChangeAspect="1" noChangeArrowheads="1"/>
                </p:cNvPicPr>
                <p:nvPr/>
              </p:nvPicPr>
              <p:blipFill>
                <a:blip r:embed="rId3"/>
                <a:srcRect/>
                <a:stretch>
                  <a:fillRect/>
                </a:stretch>
              </p:blipFill>
              <p:spPr bwMode="auto">
                <a:xfrm>
                  <a:off x="0" y="2290"/>
                  <a:ext cx="2716" cy="1855"/>
                </a:xfrm>
                <a:prstGeom prst="rect">
                  <a:avLst/>
                </a:prstGeom>
                <a:noFill/>
                <a:ln w="9525">
                  <a:noFill/>
                  <a:miter lim="800000"/>
                  <a:headEnd/>
                  <a:tailEnd/>
                </a:ln>
              </p:spPr>
            </p:pic>
            <p:pic>
              <p:nvPicPr>
                <p:cNvPr id="12" name="Picture 16"/>
                <p:cNvPicPr>
                  <a:picLocks noChangeAspect="1" noChangeArrowheads="1"/>
                </p:cNvPicPr>
                <p:nvPr/>
              </p:nvPicPr>
              <p:blipFill>
                <a:blip r:embed="rId4"/>
                <a:srcRect/>
                <a:stretch>
                  <a:fillRect/>
                </a:stretch>
              </p:blipFill>
              <p:spPr bwMode="auto">
                <a:xfrm>
                  <a:off x="4080" y="2115"/>
                  <a:ext cx="2270" cy="1885"/>
                </a:xfrm>
                <a:prstGeom prst="rect">
                  <a:avLst/>
                </a:prstGeom>
                <a:noFill/>
                <a:ln w="9525">
                  <a:noFill/>
                  <a:miter lim="800000"/>
                  <a:headEnd/>
                  <a:tailEnd/>
                </a:ln>
              </p:spPr>
            </p:pic>
            <p:sp>
              <p:nvSpPr>
                <p:cNvPr id="14" name="Text Box 18"/>
                <p:cNvSpPr txBox="1">
                  <a:spLocks noChangeArrowheads="1"/>
                </p:cNvSpPr>
                <p:nvPr/>
              </p:nvSpPr>
              <p:spPr bwMode="auto">
                <a:xfrm>
                  <a:off x="4372" y="1792"/>
                  <a:ext cx="2062" cy="385"/>
                </a:xfrm>
                <a:prstGeom prst="rect">
                  <a:avLst/>
                </a:prstGeom>
                <a:noFill/>
                <a:ln w="9525">
                  <a:noFill/>
                  <a:miter lim="800000"/>
                </a:ln>
                <a:effectLst/>
              </p:spPr>
              <p:txBody>
                <a:bodyPr lIns="18000" tIns="0"/>
                <a:lstStyle/>
                <a:p>
                  <a:pPr algn="just"/>
                  <a:r>
                    <a:rPr lang="en-US" altLang="zh-CN" b="1" dirty="0">
                      <a:latin typeface="Times New Roman" panose="02020603050405020304" pitchFamily="18" charset="0"/>
                    </a:rPr>
                    <a:t>B.</a:t>
                  </a:r>
                  <a:r>
                    <a:rPr lang="zh-CN" altLang="en-US" b="1" dirty="0">
                      <a:latin typeface="Times New Roman" panose="02020603050405020304" pitchFamily="18" charset="0"/>
                    </a:rPr>
                    <a:t>调天平平衡</a:t>
                  </a:r>
                  <a:endParaRPr lang="zh-CN" altLang="en-US" b="1" dirty="0"/>
                </a:p>
              </p:txBody>
            </p:sp>
          </p:grpSp>
          <p:sp>
            <p:nvSpPr>
              <p:cNvPr id="8" name="Text Box 19" descr="学科网(www.zxxk.com)--国内最大的教育资源门户，提供试卷、教案、课件、论文、素材及各类教学资源下载，还有大量而丰富的教学相关资讯！"/>
              <p:cNvSpPr txBox="1">
                <a:spLocks noChangeArrowheads="1"/>
              </p:cNvSpPr>
              <p:nvPr/>
            </p:nvSpPr>
            <p:spPr bwMode="auto">
              <a:xfrm>
                <a:off x="3006" y="10845"/>
                <a:ext cx="2062" cy="414"/>
              </a:xfrm>
              <a:prstGeom prst="rect">
                <a:avLst/>
              </a:prstGeom>
              <a:noFill/>
              <a:ln w="9525">
                <a:noFill/>
                <a:miter lim="800000"/>
              </a:ln>
              <a:effectLst/>
            </p:spPr>
            <p:txBody>
              <a:bodyPr lIns="18000" tIns="0"/>
              <a:lstStyle/>
              <a:p>
                <a:pPr algn="just">
                  <a:lnSpc>
                    <a:spcPct val="112000"/>
                  </a:lnSpc>
                </a:pPr>
                <a:r>
                  <a:rPr lang="en-US" altLang="zh-CN" b="1">
                    <a:latin typeface="Times New Roman" panose="02020603050405020304" pitchFamily="18" charset="0"/>
                  </a:rPr>
                  <a:t>C.</a:t>
                </a:r>
                <a:r>
                  <a:rPr lang="zh-CN" altLang="en-US" b="1">
                    <a:latin typeface="Times New Roman" panose="02020603050405020304" pitchFamily="18" charset="0"/>
                  </a:rPr>
                  <a:t>测物体质量</a:t>
                </a:r>
                <a:endParaRPr lang="zh-CN" altLang="en-US" b="1"/>
              </a:p>
            </p:txBody>
          </p:sp>
          <p:sp>
            <p:nvSpPr>
              <p:cNvPr id="9" name="Text Box 20" descr="学科网(www.zxxk.com)--国内最大的教育资源门户，提供试卷、教案、课件、论文、素材及各类教学资源下载，还有大量而丰富的教学相关资讯！"/>
              <p:cNvSpPr txBox="1">
                <a:spLocks noChangeArrowheads="1"/>
              </p:cNvSpPr>
              <p:nvPr/>
            </p:nvSpPr>
            <p:spPr bwMode="auto">
              <a:xfrm>
                <a:off x="7008" y="10723"/>
                <a:ext cx="2062" cy="444"/>
              </a:xfrm>
              <a:prstGeom prst="rect">
                <a:avLst/>
              </a:prstGeom>
              <a:noFill/>
              <a:ln w="9525">
                <a:noFill/>
                <a:miter lim="800000"/>
              </a:ln>
              <a:effectLst/>
            </p:spPr>
            <p:txBody>
              <a:bodyPr lIns="18000" tIns="0"/>
              <a:lstStyle/>
              <a:p>
                <a:pPr algn="just"/>
                <a:r>
                  <a:rPr lang="en-US" altLang="zh-CN" b="1">
                    <a:latin typeface="Times New Roman" panose="02020603050405020304" pitchFamily="18" charset="0"/>
                  </a:rPr>
                  <a:t>D.</a:t>
                </a:r>
                <a:r>
                  <a:rPr lang="zh-CN" altLang="en-US" b="1">
                    <a:latin typeface="Times New Roman" panose="02020603050405020304" pitchFamily="18" charset="0"/>
                  </a:rPr>
                  <a:t>记下物体质量</a:t>
                </a:r>
                <a:endParaRPr lang="zh-CN" altLang="en-US" b="1"/>
              </a:p>
            </p:txBody>
          </p:sp>
        </p:grpSp>
      </p:grpSp>
      <p:sp>
        <p:nvSpPr>
          <p:cNvPr id="15" name="Rectangle 21"/>
          <p:cNvSpPr>
            <a:spLocks noChangeArrowheads="1"/>
          </p:cNvSpPr>
          <p:nvPr/>
        </p:nvSpPr>
        <p:spPr bwMode="auto">
          <a:xfrm>
            <a:off x="1238250" y="3629025"/>
            <a:ext cx="2024063" cy="366713"/>
          </a:xfrm>
          <a:prstGeom prst="rect">
            <a:avLst/>
          </a:prstGeom>
          <a:noFill/>
          <a:ln w="9525">
            <a:noFill/>
            <a:miter lim="800000"/>
          </a:ln>
          <a:effectLst/>
        </p:spPr>
        <p:txBody>
          <a:bodyPr wrap="none">
            <a:spAutoFit/>
          </a:bodyPr>
          <a:lstStyle/>
          <a:p>
            <a:r>
              <a:rPr lang="en-US" altLang="zh-CN" b="1" dirty="0"/>
              <a:t>A.</a:t>
            </a:r>
            <a:r>
              <a:rPr lang="zh-CN" altLang="en-US" b="1" dirty="0"/>
              <a:t>天平放在水平桌</a:t>
            </a:r>
            <a:endParaRPr lang="zh-CN" altLang="en-US" b="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Rot="1" noChangeArrowheads="1"/>
          </p:cNvSpPr>
          <p:nvPr/>
        </p:nvSpPr>
        <p:spPr>
          <a:xfrm>
            <a:off x="504825" y="1219200"/>
            <a:ext cx="11049000" cy="4498975"/>
          </a:xfrm>
          <a:prstGeom prst="rect">
            <a:avLst/>
          </a:prstGeom>
        </p:spPr>
        <p:txBody>
          <a:bodyPr/>
          <a:lstStyle/>
          <a:p>
            <a:pPr marL="228600" marR="0" lvl="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en-US" sz="2800" b="1" i="0" u="none" strike="noStrike" kern="1200" cap="none" spc="0" normalizeH="0" noProof="0" dirty="0" smtClean="0">
                <a:ln>
                  <a:noFill/>
                </a:ln>
                <a:effectLst/>
                <a:uLnTx/>
                <a:uFillTx/>
                <a:latin typeface="+mn-lt"/>
                <a:ea typeface="+mn-ea"/>
                <a:cs typeface="+mn-cs"/>
              </a:rPr>
              <a:t>小明的操作有两处错误，指出有错误的步骤并写出正确的做法。</a:t>
            </a:r>
            <a:endParaRPr kumimoji="0" lang="zh-CN" altLang="en-US" sz="2800" b="1" i="0" u="none" strike="noStrike" kern="1200" cap="none" spc="0" normalizeH="0" noProof="0" dirty="0" smtClean="0">
              <a:ln>
                <a:noFill/>
              </a:ln>
              <a:effectLst/>
              <a:uLnTx/>
              <a:uFillTx/>
              <a:latin typeface="+mn-lt"/>
              <a:ea typeface="+mn-ea"/>
              <a:cs typeface="+mn-cs"/>
            </a:endParaRPr>
          </a:p>
          <a:p>
            <a:pPr marL="228600" marR="0" lvl="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en-US" sz="2800" b="1" i="0" u="none" strike="noStrike" kern="1200" cap="none" spc="0" normalizeH="0" noProof="0" dirty="0" smtClean="0">
                <a:ln>
                  <a:noFill/>
                </a:ln>
                <a:effectLst/>
                <a:uLnTx/>
                <a:uFillTx/>
                <a:latin typeface="+mn-lt"/>
                <a:ea typeface="+mn-ea"/>
                <a:cs typeface="+mn-cs"/>
              </a:rPr>
              <a:t>错误一：</a:t>
            </a:r>
            <a:r>
              <a:rPr kumimoji="0" lang="en-US" altLang="zh-CN" sz="2800" b="1" i="0" u="none" strike="noStrike" kern="1200" cap="none" spc="0" normalizeH="0" noProof="0" dirty="0" smtClean="0">
                <a:ln>
                  <a:noFill/>
                </a:ln>
                <a:effectLst/>
                <a:uLnTx/>
                <a:uFillTx/>
                <a:latin typeface="+mn-lt"/>
                <a:ea typeface="+mn-ea"/>
                <a:cs typeface="+mn-cs"/>
              </a:rPr>
              <a:t>___________(</a:t>
            </a:r>
            <a:r>
              <a:rPr kumimoji="0" lang="zh-CN" altLang="en-US" sz="2800" b="1" i="0" u="none" strike="noStrike" kern="1200" cap="none" spc="0" normalizeH="0" noProof="0" dirty="0" smtClean="0">
                <a:ln>
                  <a:noFill/>
                </a:ln>
                <a:effectLst/>
                <a:uLnTx/>
                <a:uFillTx/>
                <a:latin typeface="+mn-lt"/>
                <a:ea typeface="+mn-ea"/>
                <a:cs typeface="+mn-cs"/>
              </a:rPr>
              <a:t>填代号</a:t>
            </a:r>
            <a:r>
              <a:rPr kumimoji="0" lang="en-US" altLang="zh-CN" sz="2800" b="1" i="0" u="none" strike="noStrike" kern="1200" cap="none" spc="0" normalizeH="0" noProof="0" dirty="0" smtClean="0">
                <a:ln>
                  <a:noFill/>
                </a:ln>
                <a:effectLst/>
                <a:uLnTx/>
                <a:uFillTx/>
                <a:latin typeface="+mn-lt"/>
                <a:ea typeface="+mn-ea"/>
                <a:cs typeface="+mn-cs"/>
              </a:rPr>
              <a:t>)</a:t>
            </a:r>
            <a:r>
              <a:rPr kumimoji="0" lang="zh-CN" altLang="en-US" sz="2800" b="1" i="0" u="none" strike="noStrike" kern="1200" cap="none" spc="0" normalizeH="0" noProof="0" dirty="0" smtClean="0">
                <a:ln>
                  <a:noFill/>
                </a:ln>
                <a:effectLst/>
                <a:uLnTx/>
                <a:uFillTx/>
                <a:latin typeface="+mn-lt"/>
                <a:ea typeface="+mn-ea"/>
                <a:cs typeface="+mn-cs"/>
              </a:rPr>
              <a:t>，</a:t>
            </a:r>
            <a:endParaRPr kumimoji="0" lang="en-US" altLang="zh-CN" sz="2800" b="1" i="0" u="none" strike="noStrike" kern="1200" cap="none" spc="0" normalizeH="0" noProof="0" dirty="0" smtClean="0">
              <a:ln>
                <a:noFill/>
              </a:ln>
              <a:effectLst/>
              <a:uLnTx/>
              <a:uFillTx/>
              <a:latin typeface="+mn-lt"/>
              <a:ea typeface="+mn-ea"/>
              <a:cs typeface="+mn-cs"/>
            </a:endParaRPr>
          </a:p>
          <a:p>
            <a:pPr marL="228600" marR="0" lvl="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en-US" sz="2800" b="1" i="0" u="none" strike="noStrike" kern="1200" cap="none" spc="0" normalizeH="0" noProof="0" dirty="0" smtClean="0">
                <a:ln>
                  <a:noFill/>
                </a:ln>
                <a:effectLst/>
                <a:uLnTx/>
                <a:uFillTx/>
                <a:latin typeface="+mn-lt"/>
                <a:ea typeface="+mn-ea"/>
                <a:cs typeface="+mn-cs"/>
              </a:rPr>
              <a:t>正确的做法</a:t>
            </a:r>
            <a:r>
              <a:rPr kumimoji="0" lang="en-US" altLang="zh-CN" sz="2800" b="1" i="0" u="none" strike="noStrike" kern="1200" cap="none" spc="0" normalizeH="0" noProof="0" dirty="0" smtClean="0">
                <a:ln>
                  <a:noFill/>
                </a:ln>
                <a:effectLst/>
                <a:uLnTx/>
                <a:uFillTx/>
                <a:latin typeface="+mn-lt"/>
                <a:ea typeface="+mn-ea"/>
                <a:cs typeface="+mn-cs"/>
              </a:rPr>
              <a:t>_________________________________</a:t>
            </a:r>
            <a:r>
              <a:rPr kumimoji="0" lang="zh-CN" altLang="en-US" sz="2800" b="1" i="0" u="none" strike="noStrike" kern="1200" cap="none" spc="0" normalizeH="0" noProof="0" dirty="0" smtClean="0">
                <a:ln>
                  <a:noFill/>
                </a:ln>
                <a:effectLst/>
                <a:uLnTx/>
                <a:uFillTx/>
                <a:latin typeface="+mn-lt"/>
                <a:ea typeface="+mn-ea"/>
                <a:cs typeface="+mn-cs"/>
              </a:rPr>
              <a:t>。</a:t>
            </a:r>
            <a:endParaRPr kumimoji="0" lang="zh-CN" altLang="en-US" sz="2800" b="1" i="0" u="none" strike="noStrike" kern="1200" cap="none" spc="0" normalizeH="0" noProof="0" dirty="0" smtClean="0">
              <a:ln>
                <a:noFill/>
              </a:ln>
              <a:effectLst/>
              <a:uLnTx/>
              <a:uFillTx/>
              <a:latin typeface="+mn-lt"/>
              <a:ea typeface="+mn-ea"/>
              <a:cs typeface="+mn-cs"/>
            </a:endParaRPr>
          </a:p>
          <a:p>
            <a:pPr marL="228600" marR="0" lvl="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en-US" sz="2800" b="1" i="0" u="none" strike="noStrike" kern="1200" cap="none" spc="0" normalizeH="0" noProof="0" dirty="0" smtClean="0">
                <a:ln>
                  <a:noFill/>
                </a:ln>
                <a:effectLst/>
                <a:uLnTx/>
                <a:uFillTx/>
                <a:latin typeface="+mn-lt"/>
                <a:ea typeface="+mn-ea"/>
                <a:cs typeface="+mn-cs"/>
              </a:rPr>
              <a:t>错误二：</a:t>
            </a:r>
            <a:r>
              <a:rPr kumimoji="0" lang="en-US" altLang="zh-CN" sz="2800" b="1" i="0" u="none" strike="noStrike" kern="1200" cap="none" spc="0" normalizeH="0" noProof="0" dirty="0" smtClean="0">
                <a:ln>
                  <a:noFill/>
                </a:ln>
                <a:effectLst/>
                <a:uLnTx/>
                <a:uFillTx/>
                <a:latin typeface="+mn-lt"/>
                <a:ea typeface="+mn-ea"/>
                <a:cs typeface="+mn-cs"/>
              </a:rPr>
              <a:t>__________ (</a:t>
            </a:r>
            <a:r>
              <a:rPr kumimoji="0" lang="zh-CN" altLang="en-US" sz="2800" b="1" i="0" u="none" strike="noStrike" kern="1200" cap="none" spc="0" normalizeH="0" noProof="0" dirty="0" smtClean="0">
                <a:ln>
                  <a:noFill/>
                </a:ln>
                <a:effectLst/>
                <a:uLnTx/>
                <a:uFillTx/>
                <a:latin typeface="+mn-lt"/>
                <a:ea typeface="+mn-ea"/>
                <a:cs typeface="+mn-cs"/>
              </a:rPr>
              <a:t>填代号</a:t>
            </a:r>
            <a:r>
              <a:rPr kumimoji="0" lang="en-US" altLang="zh-CN" sz="2800" b="1" i="0" u="none" strike="noStrike" kern="1200" cap="none" spc="0" normalizeH="0" noProof="0" dirty="0" smtClean="0">
                <a:ln>
                  <a:noFill/>
                </a:ln>
                <a:effectLst/>
                <a:uLnTx/>
                <a:uFillTx/>
                <a:latin typeface="+mn-lt"/>
                <a:ea typeface="+mn-ea"/>
                <a:cs typeface="+mn-cs"/>
              </a:rPr>
              <a:t>)</a:t>
            </a:r>
            <a:r>
              <a:rPr kumimoji="0" lang="zh-CN" altLang="en-US" sz="2800" b="1" i="0" u="none" strike="noStrike" kern="1200" cap="none" spc="0" normalizeH="0" noProof="0" dirty="0" smtClean="0">
                <a:ln>
                  <a:noFill/>
                </a:ln>
                <a:effectLst/>
                <a:uLnTx/>
                <a:uFillTx/>
                <a:latin typeface="+mn-lt"/>
                <a:ea typeface="+mn-ea"/>
                <a:cs typeface="+mn-cs"/>
              </a:rPr>
              <a:t>，</a:t>
            </a:r>
            <a:endParaRPr kumimoji="0" lang="en-US" altLang="zh-CN" sz="2800" b="1" i="0" u="none" strike="noStrike" kern="1200" cap="none" spc="0" normalizeH="0" noProof="0" dirty="0" smtClean="0">
              <a:ln>
                <a:noFill/>
              </a:ln>
              <a:effectLst/>
              <a:uLnTx/>
              <a:uFillTx/>
              <a:latin typeface="+mn-lt"/>
              <a:ea typeface="+mn-ea"/>
              <a:cs typeface="+mn-cs"/>
            </a:endParaRPr>
          </a:p>
          <a:p>
            <a:pPr marL="228600" marR="0" lvl="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en-US" sz="2800" b="1" i="0" u="none" strike="noStrike" kern="1200" cap="none" spc="0" normalizeH="0" noProof="0" dirty="0" smtClean="0">
                <a:ln>
                  <a:noFill/>
                </a:ln>
                <a:effectLst/>
                <a:uLnTx/>
                <a:uFillTx/>
                <a:latin typeface="+mn-lt"/>
                <a:ea typeface="+mn-ea"/>
                <a:cs typeface="+mn-cs"/>
              </a:rPr>
              <a:t>正确的做法：</a:t>
            </a:r>
            <a:r>
              <a:rPr kumimoji="0" lang="en-US" altLang="zh-CN" sz="2800" b="1" i="0" u="none" strike="noStrike" kern="1200" cap="none" spc="0" normalizeH="0" noProof="0" dirty="0" smtClean="0">
                <a:ln>
                  <a:noFill/>
                </a:ln>
                <a:effectLst/>
                <a:uLnTx/>
                <a:uFillTx/>
                <a:latin typeface="+mn-lt"/>
                <a:ea typeface="+mn-ea"/>
                <a:cs typeface="+mn-cs"/>
              </a:rPr>
              <a:t>_________________________________</a:t>
            </a:r>
            <a:r>
              <a:rPr kumimoji="0" lang="zh-CN" altLang="en-US" sz="2800" b="1" i="0" u="none" strike="noStrike" kern="1200" cap="none" spc="0" normalizeH="0" noProof="0" dirty="0" smtClean="0">
                <a:ln>
                  <a:noFill/>
                </a:ln>
                <a:effectLst/>
                <a:uLnTx/>
                <a:uFillTx/>
                <a:latin typeface="+mn-lt"/>
                <a:ea typeface="+mn-ea"/>
                <a:cs typeface="+mn-cs"/>
              </a:rPr>
              <a:t>。</a:t>
            </a:r>
            <a:endParaRPr kumimoji="0" lang="zh-CN" altLang="en-US" sz="2800" b="1" i="0" u="none" strike="noStrike" kern="1200" cap="none" spc="0" normalizeH="0" noProof="0" dirty="0">
              <a:ln>
                <a:noFill/>
              </a:ln>
              <a:effectLst/>
              <a:uLnTx/>
              <a:uFillTx/>
              <a:latin typeface="+mn-lt"/>
              <a:ea typeface="+mn-ea"/>
              <a:cs typeface="+mn-cs"/>
            </a:endParaRPr>
          </a:p>
        </p:txBody>
      </p:sp>
      <p:sp>
        <p:nvSpPr>
          <p:cNvPr id="3" name="TextBox 2"/>
          <p:cNvSpPr txBox="1"/>
          <p:nvPr/>
        </p:nvSpPr>
        <p:spPr>
          <a:xfrm>
            <a:off x="2886075" y="1990725"/>
            <a:ext cx="381000" cy="523220"/>
          </a:xfrm>
          <a:prstGeom prst="rect">
            <a:avLst/>
          </a:prstGeom>
          <a:noFill/>
        </p:spPr>
        <p:txBody>
          <a:bodyPr wrap="square" rtlCol="0">
            <a:spAutoFit/>
          </a:bodyPr>
          <a:lstStyle/>
          <a:p>
            <a:r>
              <a:rPr lang="en-US" altLang="zh-CN" sz="2800" b="1" dirty="0" smtClean="0">
                <a:solidFill>
                  <a:srgbClr val="C00000"/>
                </a:solidFill>
              </a:rPr>
              <a:t>B</a:t>
            </a:r>
            <a:endParaRPr lang="zh-CN" altLang="en-US" sz="2800" b="1" dirty="0" smtClean="0">
              <a:solidFill>
                <a:srgbClr val="C00000"/>
              </a:solidFill>
            </a:endParaRPr>
          </a:p>
        </p:txBody>
      </p:sp>
      <p:sp>
        <p:nvSpPr>
          <p:cNvPr id="4" name="TextBox 3"/>
          <p:cNvSpPr txBox="1"/>
          <p:nvPr/>
        </p:nvSpPr>
        <p:spPr>
          <a:xfrm>
            <a:off x="2743200" y="2705100"/>
            <a:ext cx="9448800" cy="523220"/>
          </a:xfrm>
          <a:prstGeom prst="rect">
            <a:avLst/>
          </a:prstGeom>
          <a:noFill/>
        </p:spPr>
        <p:txBody>
          <a:bodyPr wrap="square" rtlCol="0">
            <a:spAutoFit/>
          </a:bodyPr>
          <a:lstStyle/>
          <a:p>
            <a:r>
              <a:rPr lang="zh-CN" altLang="en-US" sz="2800" b="1" dirty="0" smtClean="0">
                <a:solidFill>
                  <a:srgbClr val="C00000"/>
                </a:solidFill>
              </a:rPr>
              <a:t>调节天平平衡时没有将游码移到标尺左端的零刻度线处</a:t>
            </a:r>
            <a:endParaRPr lang="zh-CN" altLang="en-US" sz="2800" b="1" dirty="0" smtClean="0">
              <a:solidFill>
                <a:srgbClr val="C00000"/>
              </a:solidFill>
            </a:endParaRPr>
          </a:p>
        </p:txBody>
      </p:sp>
      <p:sp>
        <p:nvSpPr>
          <p:cNvPr id="5" name="TextBox 4"/>
          <p:cNvSpPr txBox="1"/>
          <p:nvPr/>
        </p:nvSpPr>
        <p:spPr>
          <a:xfrm>
            <a:off x="2800350" y="3543300"/>
            <a:ext cx="333375" cy="523220"/>
          </a:xfrm>
          <a:prstGeom prst="rect">
            <a:avLst/>
          </a:prstGeom>
          <a:noFill/>
        </p:spPr>
        <p:txBody>
          <a:bodyPr wrap="square" rtlCol="0">
            <a:spAutoFit/>
          </a:bodyPr>
          <a:lstStyle/>
          <a:p>
            <a:r>
              <a:rPr lang="en-US" altLang="zh-CN" sz="2800" b="1" dirty="0" smtClean="0">
                <a:solidFill>
                  <a:srgbClr val="C00000"/>
                </a:solidFill>
              </a:rPr>
              <a:t>C</a:t>
            </a:r>
            <a:endParaRPr lang="zh-CN" altLang="en-US" sz="2800" b="1" dirty="0" smtClean="0">
              <a:solidFill>
                <a:srgbClr val="C00000"/>
              </a:solidFill>
            </a:endParaRPr>
          </a:p>
        </p:txBody>
      </p:sp>
      <p:sp>
        <p:nvSpPr>
          <p:cNvPr id="6" name="TextBox 5"/>
          <p:cNvSpPr txBox="1"/>
          <p:nvPr/>
        </p:nvSpPr>
        <p:spPr>
          <a:xfrm>
            <a:off x="3038475" y="4276725"/>
            <a:ext cx="5886450" cy="523220"/>
          </a:xfrm>
          <a:prstGeom prst="rect">
            <a:avLst/>
          </a:prstGeom>
          <a:noFill/>
        </p:spPr>
        <p:txBody>
          <a:bodyPr wrap="square" rtlCol="0">
            <a:spAutoFit/>
          </a:bodyPr>
          <a:lstStyle/>
          <a:p>
            <a:r>
              <a:rPr lang="zh-CN" altLang="en-US" sz="2800" b="1" dirty="0" smtClean="0">
                <a:solidFill>
                  <a:srgbClr val="C00000"/>
                </a:solidFill>
              </a:rPr>
              <a:t>测量物体质量时调节了平衡螺母</a:t>
            </a:r>
            <a:endParaRPr lang="zh-CN" altLang="en-US" sz="2800" b="1" dirty="0" smtClean="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0074" y="1209675"/>
            <a:ext cx="11172825" cy="3896516"/>
          </a:xfrm>
          <a:prstGeom prst="rect">
            <a:avLst/>
          </a:prstGeom>
          <a:noFill/>
        </p:spPr>
        <p:txBody>
          <a:bodyPr wrap="square" rtlCol="0">
            <a:spAutoFit/>
          </a:bodyPr>
          <a:lstStyle/>
          <a:p>
            <a:pPr>
              <a:lnSpc>
                <a:spcPct val="150000"/>
              </a:lnSpc>
            </a:pPr>
            <a:r>
              <a:rPr lang="zh-CN" altLang="en-US" sz="2800" b="1" dirty="0" smtClean="0"/>
              <a:t>例</a:t>
            </a:r>
            <a:r>
              <a:rPr lang="en-US" altLang="zh-CN" sz="2800" b="1" dirty="0" smtClean="0"/>
              <a:t>2</a:t>
            </a:r>
            <a:r>
              <a:rPr lang="zh-CN" altLang="en-US" sz="2800" b="1" dirty="0" smtClean="0"/>
              <a:t>：小明用天平测量苹果质量，在调节天平平衡的过程中，发现指针如图甲所示，他应将平衡螺母向</a:t>
            </a:r>
            <a:r>
              <a:rPr lang="en-US" sz="2800" b="1" dirty="0" smtClean="0"/>
              <a:t>________</a:t>
            </a:r>
            <a:r>
              <a:rPr lang="zh-CN" altLang="en-US" sz="2800" b="1" dirty="0" smtClean="0"/>
              <a:t>（填</a:t>
            </a:r>
            <a:r>
              <a:rPr lang="en-US" sz="2800" b="1" dirty="0" smtClean="0"/>
              <a:t>“</a:t>
            </a:r>
            <a:r>
              <a:rPr lang="zh-CN" altLang="en-US" sz="2800" b="1" dirty="0" smtClean="0"/>
              <a:t>左</a:t>
            </a:r>
            <a:r>
              <a:rPr lang="en-US" sz="2800" b="1" dirty="0" smtClean="0"/>
              <a:t>”</a:t>
            </a:r>
            <a:r>
              <a:rPr lang="zh-CN" altLang="en-US" sz="2800" b="1" dirty="0" smtClean="0"/>
              <a:t>或</a:t>
            </a:r>
            <a:r>
              <a:rPr lang="en-US" sz="2800" b="1" dirty="0" smtClean="0"/>
              <a:t>“</a:t>
            </a:r>
            <a:r>
              <a:rPr lang="zh-CN" altLang="en-US" sz="2800" b="1" dirty="0" smtClean="0"/>
              <a:t>右</a:t>
            </a:r>
            <a:r>
              <a:rPr lang="en-US" sz="2800" b="1" dirty="0" smtClean="0"/>
              <a:t>”</a:t>
            </a:r>
            <a:r>
              <a:rPr lang="zh-CN" altLang="en-US" sz="2800" b="1" dirty="0" smtClean="0"/>
              <a:t>）移动，直到指针指在分度盘中央，然后将苹果放到天平的左盘，向右盘加减砝码并移动游码，使天平再次平衡时，</a:t>
            </a:r>
            <a:endParaRPr lang="en-US" altLang="zh-CN" sz="2800" b="1" dirty="0" smtClean="0"/>
          </a:p>
          <a:p>
            <a:pPr>
              <a:lnSpc>
                <a:spcPct val="150000"/>
              </a:lnSpc>
            </a:pPr>
            <a:r>
              <a:rPr lang="zh-CN" altLang="en-US" sz="2800" b="1" dirty="0" smtClean="0"/>
              <a:t>砝码质量和游码对应的刻度值如图</a:t>
            </a:r>
            <a:endParaRPr lang="en-US" altLang="zh-CN" sz="2800" b="1" dirty="0" smtClean="0"/>
          </a:p>
          <a:p>
            <a:pPr>
              <a:lnSpc>
                <a:spcPct val="150000"/>
              </a:lnSpc>
            </a:pPr>
            <a:r>
              <a:rPr lang="zh-CN" altLang="en-US" sz="2800" b="1" dirty="0" smtClean="0"/>
              <a:t>乙所示，则苹果质量为</a:t>
            </a:r>
            <a:r>
              <a:rPr lang="en-US" sz="2800" b="1" dirty="0" smtClean="0"/>
              <a:t>________g</a:t>
            </a:r>
            <a:r>
              <a:rPr lang="zh-CN" altLang="en-US" sz="2800" b="1" dirty="0" smtClean="0"/>
              <a:t>。</a:t>
            </a:r>
            <a:endParaRPr lang="zh-CN" altLang="en-US" sz="2800" b="1" dirty="0"/>
          </a:p>
        </p:txBody>
      </p:sp>
      <p:pic>
        <p:nvPicPr>
          <p:cNvPr id="3" name="图片 2"/>
          <p:cNvPicPr/>
          <p:nvPr/>
        </p:nvPicPr>
        <p:blipFill>
          <a:blip r:embed="rId1"/>
          <a:stretch>
            <a:fillRect/>
          </a:stretch>
        </p:blipFill>
        <p:spPr>
          <a:xfrm>
            <a:off x="6544538" y="3413226"/>
            <a:ext cx="5066437" cy="2349399"/>
          </a:xfrm>
          <a:prstGeom prst="rect">
            <a:avLst/>
          </a:prstGeom>
        </p:spPr>
      </p:pic>
      <p:sp>
        <p:nvSpPr>
          <p:cNvPr id="4" name="矩形 3"/>
          <p:cNvSpPr/>
          <p:nvPr/>
        </p:nvSpPr>
        <p:spPr>
          <a:xfrm>
            <a:off x="6183526" y="1977509"/>
            <a:ext cx="545342" cy="523220"/>
          </a:xfrm>
          <a:prstGeom prst="rect">
            <a:avLst/>
          </a:prstGeom>
        </p:spPr>
        <p:txBody>
          <a:bodyPr wrap="none">
            <a:spAutoFit/>
          </a:bodyPr>
          <a:lstStyle/>
          <a:p>
            <a:r>
              <a:rPr lang="zh-CN" altLang="en-US" sz="2800" b="1" dirty="0" smtClean="0">
                <a:solidFill>
                  <a:srgbClr val="C00000"/>
                </a:solidFill>
              </a:rPr>
              <a:t>右</a:t>
            </a:r>
            <a:endParaRPr lang="zh-CN" altLang="en-US" sz="2800" b="1" dirty="0" smtClean="0">
              <a:solidFill>
                <a:srgbClr val="C00000"/>
              </a:solidFill>
            </a:endParaRPr>
          </a:p>
        </p:txBody>
      </p:sp>
      <p:sp>
        <p:nvSpPr>
          <p:cNvPr id="5" name="矩形 4"/>
          <p:cNvSpPr/>
          <p:nvPr/>
        </p:nvSpPr>
        <p:spPr>
          <a:xfrm>
            <a:off x="4626349" y="4568309"/>
            <a:ext cx="1011815" cy="523220"/>
          </a:xfrm>
          <a:prstGeom prst="rect">
            <a:avLst/>
          </a:prstGeom>
        </p:spPr>
        <p:txBody>
          <a:bodyPr wrap="none">
            <a:spAutoFit/>
          </a:bodyPr>
          <a:lstStyle/>
          <a:p>
            <a:r>
              <a:rPr lang="en-US" altLang="en-US" sz="2800" b="1" dirty="0" smtClean="0">
                <a:solidFill>
                  <a:srgbClr val="C00000"/>
                </a:solidFill>
              </a:rPr>
              <a:t>156.4</a:t>
            </a:r>
            <a:endParaRPr lang="zh-CN" altLang="en-US" sz="2800" b="1" dirty="0" smtClean="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iSlíďè"/>
          <p:cNvSpPr txBox="1"/>
          <p:nvPr/>
        </p:nvSpPr>
        <p:spPr bwMode="auto">
          <a:xfrm>
            <a:off x="1221105" y="421640"/>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dirty="0" smtClean="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新课导</a:t>
            </a:r>
            <a:r>
              <a:rPr lang="zh-CN" altLang="en-US" sz="3200" b="1" noProof="0" dirty="0" smtClean="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入</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grpSp>
        <p:nvGrpSpPr>
          <p:cNvPr id="4" name="Group 3"/>
          <p:cNvGrpSpPr/>
          <p:nvPr/>
        </p:nvGrpSpPr>
        <p:grpSpPr bwMode="auto">
          <a:xfrm>
            <a:off x="5807076" y="3357563"/>
            <a:ext cx="2336800" cy="2700337"/>
            <a:chOff x="3107" y="890"/>
            <a:chExt cx="2547" cy="3079"/>
          </a:xfrm>
        </p:grpSpPr>
        <p:pic>
          <p:nvPicPr>
            <p:cNvPr id="5" name="Picture 4" descr="13－图片-76 电压表（无指针）"/>
            <p:cNvPicPr>
              <a:picLocks noChangeAspect="1" noChangeArrowheads="1"/>
            </p:cNvPicPr>
            <p:nvPr/>
          </p:nvPicPr>
          <p:blipFill>
            <a:blip r:embed="rId1">
              <a:clrChange>
                <a:clrFrom>
                  <a:srgbClr val="639B9C"/>
                </a:clrFrom>
                <a:clrTo>
                  <a:srgbClr val="639B9C">
                    <a:alpha val="0"/>
                  </a:srgbClr>
                </a:clrTo>
              </a:clrChange>
            </a:blip>
            <a:srcRect/>
            <a:stretch>
              <a:fillRect/>
            </a:stretch>
          </p:blipFill>
          <p:spPr bwMode="auto">
            <a:xfrm>
              <a:off x="3107" y="890"/>
              <a:ext cx="2547" cy="3079"/>
            </a:xfrm>
            <a:prstGeom prst="rect">
              <a:avLst/>
            </a:prstGeom>
            <a:noFill/>
          </p:spPr>
        </p:pic>
        <p:sp>
          <p:nvSpPr>
            <p:cNvPr id="7" name="Line 5"/>
            <p:cNvSpPr>
              <a:spLocks noChangeShapeType="1"/>
            </p:cNvSpPr>
            <p:nvPr/>
          </p:nvSpPr>
          <p:spPr bwMode="auto">
            <a:xfrm flipH="1" flipV="1">
              <a:off x="3936" y="1419"/>
              <a:ext cx="259" cy="650"/>
            </a:xfrm>
            <a:prstGeom prst="line">
              <a:avLst/>
            </a:prstGeom>
            <a:noFill/>
            <a:ln w="44450">
              <a:solidFill>
                <a:srgbClr val="FF0000"/>
              </a:solidFill>
              <a:round/>
              <a:tailEnd type="stealth" w="med" len="lg"/>
            </a:ln>
            <a:effectLst/>
          </p:spPr>
          <p:txBody>
            <a:bodyPr/>
            <a:lstStyle/>
            <a:p>
              <a:endParaRPr lang="zh-CN" altLang="en-US"/>
            </a:p>
          </p:txBody>
        </p:sp>
      </p:grpSp>
      <p:pic>
        <p:nvPicPr>
          <p:cNvPr id="9" name="Picture 7" descr="1"/>
          <p:cNvPicPr>
            <a:picLocks noChangeAspect="1" noChangeArrowheads="1"/>
          </p:cNvPicPr>
          <p:nvPr/>
        </p:nvPicPr>
        <p:blipFill>
          <a:blip r:embed="rId2"/>
          <a:srcRect/>
          <a:stretch>
            <a:fillRect/>
          </a:stretch>
        </p:blipFill>
        <p:spPr bwMode="auto">
          <a:xfrm>
            <a:off x="876300" y="1962150"/>
            <a:ext cx="1033382" cy="4467225"/>
          </a:xfrm>
          <a:prstGeom prst="rect">
            <a:avLst/>
          </a:prstGeom>
          <a:noFill/>
        </p:spPr>
      </p:pic>
      <p:pic>
        <p:nvPicPr>
          <p:cNvPr id="10" name="Picture 8" descr="428112"/>
          <p:cNvPicPr>
            <a:picLocks noChangeAspect="1" noChangeArrowheads="1"/>
          </p:cNvPicPr>
          <p:nvPr/>
        </p:nvPicPr>
        <p:blipFill>
          <a:blip r:embed="rId3"/>
          <a:srcRect l="2112" t="3001" r="8444" b="24815"/>
          <a:stretch>
            <a:fillRect/>
          </a:stretch>
        </p:blipFill>
        <p:spPr bwMode="auto">
          <a:xfrm>
            <a:off x="6958013" y="977900"/>
            <a:ext cx="3311525" cy="2005013"/>
          </a:xfrm>
          <a:prstGeom prst="rect">
            <a:avLst/>
          </a:prstGeom>
          <a:noFill/>
        </p:spPr>
      </p:pic>
      <p:grpSp>
        <p:nvGrpSpPr>
          <p:cNvPr id="11" name="Group 9"/>
          <p:cNvGrpSpPr/>
          <p:nvPr/>
        </p:nvGrpSpPr>
        <p:grpSpPr bwMode="auto">
          <a:xfrm>
            <a:off x="2384425" y="1562100"/>
            <a:ext cx="2978150" cy="4876800"/>
            <a:chOff x="909" y="0"/>
            <a:chExt cx="2435" cy="4032"/>
          </a:xfrm>
        </p:grpSpPr>
        <p:pic>
          <p:nvPicPr>
            <p:cNvPr id="12" name="Picture 10" descr="tempretrue1"/>
            <p:cNvPicPr>
              <a:picLocks noChangeAspect="1" noChangeArrowheads="1"/>
            </p:cNvPicPr>
            <p:nvPr/>
          </p:nvPicPr>
          <p:blipFill>
            <a:blip r:embed="rId4"/>
            <a:srcRect/>
            <a:stretch>
              <a:fillRect/>
            </a:stretch>
          </p:blipFill>
          <p:spPr bwMode="auto">
            <a:xfrm>
              <a:off x="3152" y="0"/>
              <a:ext cx="192" cy="4032"/>
            </a:xfrm>
            <a:prstGeom prst="rect">
              <a:avLst/>
            </a:prstGeom>
            <a:noFill/>
            <a:ln w="9525">
              <a:noFill/>
              <a:miter lim="800000"/>
              <a:headEnd/>
              <a:tailEnd/>
            </a:ln>
          </p:spPr>
        </p:pic>
        <p:pic>
          <p:nvPicPr>
            <p:cNvPr id="13" name="Picture 11" descr="wl15"/>
            <p:cNvPicPr>
              <a:picLocks noChangeAspect="1" noChangeArrowheads="1"/>
            </p:cNvPicPr>
            <p:nvPr/>
          </p:nvPicPr>
          <p:blipFill>
            <a:blip r:embed="rId5"/>
            <a:srcRect l="8754" r="65080" b="24991"/>
            <a:stretch>
              <a:fillRect/>
            </a:stretch>
          </p:blipFill>
          <p:spPr bwMode="auto">
            <a:xfrm>
              <a:off x="1994" y="663"/>
              <a:ext cx="821" cy="3175"/>
            </a:xfrm>
            <a:prstGeom prst="rect">
              <a:avLst/>
            </a:prstGeom>
            <a:noFill/>
          </p:spPr>
        </p:pic>
        <p:pic>
          <p:nvPicPr>
            <p:cNvPr id="14" name="Picture 12" descr="wl15"/>
            <p:cNvPicPr>
              <a:picLocks noChangeAspect="1" noChangeArrowheads="1"/>
            </p:cNvPicPr>
            <p:nvPr/>
          </p:nvPicPr>
          <p:blipFill>
            <a:blip r:embed="rId5"/>
            <a:srcRect l="67676" r="10535" b="7162"/>
            <a:stretch>
              <a:fillRect/>
            </a:stretch>
          </p:blipFill>
          <p:spPr bwMode="auto">
            <a:xfrm>
              <a:off x="909" y="572"/>
              <a:ext cx="894" cy="3266"/>
            </a:xfrm>
            <a:prstGeom prst="rect">
              <a:avLst/>
            </a:prstGeom>
            <a:noFill/>
          </p:spPr>
        </p:pic>
      </p:grpSp>
      <p:pic>
        <p:nvPicPr>
          <p:cNvPr id="15" name="Picture 6" descr="H:\2\人教教参资源\九\图\电流表.JPG"/>
          <p:cNvPicPr>
            <a:picLocks noChangeAspect="1" noChangeArrowheads="1"/>
          </p:cNvPicPr>
          <p:nvPr/>
        </p:nvPicPr>
        <p:blipFill>
          <a:blip r:embed="rId6"/>
          <a:srcRect/>
          <a:stretch>
            <a:fillRect/>
          </a:stretch>
        </p:blipFill>
        <p:spPr bwMode="auto">
          <a:xfrm>
            <a:off x="8405812" y="3217863"/>
            <a:ext cx="2586038" cy="2827725"/>
          </a:xfrm>
          <a:prstGeom prst="rect">
            <a:avLst/>
          </a:prstGeom>
          <a:noFill/>
          <a:ln w="9525">
            <a:noFill/>
            <a:miter lim="800000"/>
            <a:headEnd/>
            <a:tailEnd/>
          </a:ln>
        </p:spPr>
      </p:pic>
      <p:sp>
        <p:nvSpPr>
          <p:cNvPr id="16" name="TextBox 15"/>
          <p:cNvSpPr txBox="1"/>
          <p:nvPr/>
        </p:nvSpPr>
        <p:spPr>
          <a:xfrm>
            <a:off x="571500" y="1209675"/>
            <a:ext cx="3048000" cy="523220"/>
          </a:xfrm>
          <a:prstGeom prst="rect">
            <a:avLst/>
          </a:prstGeom>
          <a:noFill/>
        </p:spPr>
        <p:txBody>
          <a:bodyPr wrap="square" rtlCol="0">
            <a:spAutoFit/>
          </a:bodyPr>
          <a:lstStyle/>
          <a:p>
            <a:r>
              <a:rPr lang="zh-CN" altLang="en-US" sz="2800" b="1" dirty="0" smtClean="0"/>
              <a:t>基本测量仪器</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4400" advTm="0">
        <p14:honeycomb/>
      </p:transition>
    </mc:Choice>
    <mc:Fallback>
      <p:transition spd="slow" advTm="0">
        <p:fade/>
      </p:transition>
    </mc:Fallback>
  </mc:AlternateContent>
  <p:timing>
    <p:tnLst>
      <p:par>
        <p:cTn id="1" dur="indefinite" restart="never" fill="hold"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6725" y="1276350"/>
            <a:ext cx="11372850" cy="3323987"/>
          </a:xfrm>
          <a:prstGeom prst="rect">
            <a:avLst/>
          </a:prstGeom>
          <a:noFill/>
        </p:spPr>
        <p:txBody>
          <a:bodyPr wrap="square" rtlCol="0">
            <a:spAutoFit/>
          </a:bodyPr>
          <a:lstStyle/>
          <a:p>
            <a:pPr>
              <a:lnSpc>
                <a:spcPct val="150000"/>
              </a:lnSpc>
            </a:pPr>
            <a:r>
              <a:rPr lang="zh-CN" altLang="en-US" sz="2800" b="1" dirty="0" smtClean="0"/>
              <a:t>练习：用刻度尺测出实心合金块的边长为</a:t>
            </a:r>
            <a:r>
              <a:rPr lang="en-US" sz="2800" b="1" dirty="0" smtClean="0"/>
              <a:t>2.00cm,</a:t>
            </a:r>
            <a:r>
              <a:rPr lang="zh-CN" altLang="en-US" sz="2800" b="1" dirty="0" smtClean="0"/>
              <a:t>用天平测量合金块的质量</a:t>
            </a:r>
            <a:r>
              <a:rPr lang="en-US" sz="2800" b="1" dirty="0" smtClean="0"/>
              <a:t>,</a:t>
            </a:r>
            <a:r>
              <a:rPr lang="zh-CN" altLang="en-US" sz="2800" b="1" dirty="0" smtClean="0"/>
              <a:t>示数如图所示</a:t>
            </a:r>
            <a:r>
              <a:rPr lang="en-US" sz="2800" b="1" dirty="0" smtClean="0"/>
              <a:t>,</a:t>
            </a:r>
            <a:r>
              <a:rPr lang="zh-CN" altLang="en-US" sz="2800" b="1" dirty="0" smtClean="0"/>
              <a:t>合金块的质量为</a:t>
            </a:r>
            <a:r>
              <a:rPr lang="en-US" sz="2800" b="1" dirty="0" smtClean="0"/>
              <a:t>________g,</a:t>
            </a:r>
            <a:r>
              <a:rPr lang="zh-CN" altLang="en-US" sz="2800" b="1" dirty="0" smtClean="0"/>
              <a:t>算出合金块的密度</a:t>
            </a:r>
            <a:r>
              <a:rPr lang="en-US" sz="2800" b="1" dirty="0" smtClean="0"/>
              <a:t>ρ=________g/cm</a:t>
            </a:r>
            <a:r>
              <a:rPr lang="en-US" sz="2800" b="1" baseline="30000" dirty="0" smtClean="0"/>
              <a:t>3</a:t>
            </a:r>
            <a:r>
              <a:rPr lang="en-US" sz="2800" b="1" dirty="0" smtClean="0"/>
              <a:t>,</a:t>
            </a:r>
            <a:r>
              <a:rPr lang="zh-CN" altLang="en-US" sz="2800" b="1" dirty="0" smtClean="0"/>
              <a:t>若将此合金块切去一半</a:t>
            </a:r>
            <a:r>
              <a:rPr lang="en-US" sz="2800" b="1" dirty="0" smtClean="0"/>
              <a:t>,</a:t>
            </a:r>
            <a:r>
              <a:rPr lang="zh-CN" altLang="en-US" sz="2800" b="1" dirty="0" smtClean="0"/>
              <a:t>则剩余部分的密度</a:t>
            </a:r>
            <a:r>
              <a:rPr lang="en-US" sz="2800" b="1" dirty="0" smtClean="0"/>
              <a:t>________(</a:t>
            </a:r>
            <a:r>
              <a:rPr lang="zh-CN" altLang="en-US" sz="2800" b="1" dirty="0" smtClean="0"/>
              <a:t>变大</a:t>
            </a:r>
            <a:r>
              <a:rPr lang="en-US" sz="2800" b="1" dirty="0" smtClean="0"/>
              <a:t>/</a:t>
            </a:r>
            <a:r>
              <a:rPr lang="zh-CN" altLang="en-US" sz="2800" b="1" dirty="0" smtClean="0"/>
              <a:t>变小</a:t>
            </a:r>
            <a:r>
              <a:rPr lang="en-US" sz="2800" b="1" dirty="0" smtClean="0"/>
              <a:t>/</a:t>
            </a:r>
            <a:r>
              <a:rPr lang="zh-CN" altLang="en-US" sz="2800" b="1" dirty="0" smtClean="0"/>
              <a:t>不变</a:t>
            </a:r>
            <a:r>
              <a:rPr lang="en-US" sz="2800" b="1" dirty="0" smtClean="0"/>
              <a:t>)   </a:t>
            </a:r>
            <a:endParaRPr lang="zh-CN" altLang="en-US" sz="2800" b="1" dirty="0" smtClean="0"/>
          </a:p>
          <a:p>
            <a:pPr>
              <a:lnSpc>
                <a:spcPct val="150000"/>
              </a:lnSpc>
            </a:pPr>
            <a:endParaRPr lang="zh-CN" altLang="en-US" sz="2800" b="1" dirty="0"/>
          </a:p>
        </p:txBody>
      </p:sp>
      <p:pic>
        <p:nvPicPr>
          <p:cNvPr id="3" name="图片 2" descr="图片_x0020_100014"/>
          <p:cNvPicPr/>
          <p:nvPr/>
        </p:nvPicPr>
        <p:blipFill>
          <a:blip r:embed="rId1"/>
          <a:stretch>
            <a:fillRect/>
          </a:stretch>
        </p:blipFill>
        <p:spPr>
          <a:xfrm>
            <a:off x="5536654" y="3561118"/>
            <a:ext cx="4674146" cy="2534882"/>
          </a:xfrm>
          <a:prstGeom prst="rect">
            <a:avLst/>
          </a:prstGeom>
        </p:spPr>
      </p:pic>
      <p:sp>
        <p:nvSpPr>
          <p:cNvPr id="4" name="矩形 3"/>
          <p:cNvSpPr/>
          <p:nvPr/>
        </p:nvSpPr>
        <p:spPr>
          <a:xfrm>
            <a:off x="6049059" y="2065455"/>
            <a:ext cx="881973" cy="523220"/>
          </a:xfrm>
          <a:prstGeom prst="rect">
            <a:avLst/>
          </a:prstGeom>
        </p:spPr>
        <p:txBody>
          <a:bodyPr wrap="none">
            <a:spAutoFit/>
          </a:bodyPr>
          <a:lstStyle/>
          <a:p>
            <a:r>
              <a:rPr lang="en-US" dirty="0" smtClean="0"/>
              <a:t> </a:t>
            </a:r>
            <a:r>
              <a:rPr lang="en-US" altLang="en-US" sz="2800" b="1" dirty="0" smtClean="0">
                <a:solidFill>
                  <a:srgbClr val="C00000"/>
                </a:solidFill>
              </a:rPr>
              <a:t>62.4</a:t>
            </a:r>
            <a:endParaRPr lang="zh-CN" altLang="en-US" sz="2800" b="1" dirty="0" smtClean="0">
              <a:solidFill>
                <a:srgbClr val="C00000"/>
              </a:solidFill>
            </a:endParaRPr>
          </a:p>
        </p:txBody>
      </p:sp>
      <p:sp>
        <p:nvSpPr>
          <p:cNvPr id="5" name="矩形 4"/>
          <p:cNvSpPr/>
          <p:nvPr/>
        </p:nvSpPr>
        <p:spPr>
          <a:xfrm>
            <a:off x="1352469" y="2653784"/>
            <a:ext cx="646331" cy="523220"/>
          </a:xfrm>
          <a:prstGeom prst="rect">
            <a:avLst/>
          </a:prstGeom>
        </p:spPr>
        <p:txBody>
          <a:bodyPr wrap="none">
            <a:spAutoFit/>
          </a:bodyPr>
          <a:lstStyle/>
          <a:p>
            <a:r>
              <a:rPr lang="en-US" altLang="en-US" sz="2800" b="1" dirty="0" smtClean="0">
                <a:solidFill>
                  <a:srgbClr val="C00000"/>
                </a:solidFill>
              </a:rPr>
              <a:t>7.8</a:t>
            </a:r>
            <a:endParaRPr lang="zh-CN" altLang="en-US" sz="2800" b="1" dirty="0" smtClean="0">
              <a:solidFill>
                <a:srgbClr val="C00000"/>
              </a:solidFill>
            </a:endParaRPr>
          </a:p>
        </p:txBody>
      </p:sp>
      <p:sp>
        <p:nvSpPr>
          <p:cNvPr id="6" name="矩形 5"/>
          <p:cNvSpPr/>
          <p:nvPr/>
        </p:nvSpPr>
        <p:spPr>
          <a:xfrm>
            <a:off x="10201959" y="2667000"/>
            <a:ext cx="906017" cy="523220"/>
          </a:xfrm>
          <a:prstGeom prst="rect">
            <a:avLst/>
          </a:prstGeom>
        </p:spPr>
        <p:txBody>
          <a:bodyPr wrap="square">
            <a:spAutoFit/>
          </a:bodyPr>
          <a:lstStyle/>
          <a:p>
            <a:r>
              <a:rPr lang="zh-CN" altLang="en-US" sz="2800" b="1" dirty="0" smtClean="0">
                <a:solidFill>
                  <a:srgbClr val="C00000"/>
                </a:solidFill>
              </a:rPr>
              <a:t>不变</a:t>
            </a:r>
            <a:endParaRPr lang="zh-CN" altLang="en-US" sz="2800" b="1" dirty="0" smtClean="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5300" y="1162050"/>
            <a:ext cx="1962150" cy="523220"/>
          </a:xfrm>
          <a:prstGeom prst="rect">
            <a:avLst/>
          </a:prstGeom>
          <a:noFill/>
        </p:spPr>
        <p:txBody>
          <a:bodyPr wrap="square" rtlCol="0">
            <a:spAutoFit/>
          </a:bodyPr>
          <a:lstStyle/>
          <a:p>
            <a:r>
              <a:rPr lang="zh-CN" altLang="en-US" sz="2800" b="1" dirty="0" smtClean="0"/>
              <a:t>五、量筒</a:t>
            </a:r>
            <a:endParaRPr lang="zh-CN" altLang="en-US" sz="2800" b="1" dirty="0"/>
          </a:p>
        </p:txBody>
      </p:sp>
      <p:sp>
        <p:nvSpPr>
          <p:cNvPr id="3" name="矩形 2"/>
          <p:cNvSpPr/>
          <p:nvPr/>
        </p:nvSpPr>
        <p:spPr>
          <a:xfrm>
            <a:off x="666750" y="1856639"/>
            <a:ext cx="10763249" cy="3670236"/>
          </a:xfrm>
          <a:prstGeom prst="rect">
            <a:avLst/>
          </a:prstGeom>
        </p:spPr>
        <p:txBody>
          <a:bodyPr wrap="square">
            <a:spAutoFit/>
          </a:bodyPr>
          <a:lstStyle/>
          <a:p>
            <a:pPr>
              <a:lnSpc>
                <a:spcPct val="150000"/>
              </a:lnSpc>
            </a:pPr>
            <a:r>
              <a:rPr lang="zh-CN" altLang="en-US" sz="2800" b="1" noProof="1" smtClean="0">
                <a:solidFill>
                  <a:srgbClr val="C00000"/>
                </a:solidFill>
              </a:rPr>
              <a:t>使用方法：</a:t>
            </a:r>
            <a:endParaRPr lang="en-US" altLang="zh-CN" sz="2800" b="1" noProof="1" smtClean="0">
              <a:solidFill>
                <a:srgbClr val="C00000"/>
              </a:solidFill>
            </a:endParaRPr>
          </a:p>
          <a:p>
            <a:pPr>
              <a:lnSpc>
                <a:spcPct val="150000"/>
              </a:lnSpc>
            </a:pPr>
            <a:r>
              <a:rPr lang="zh-CN" altLang="en-US" sz="2800" b="1" noProof="1" smtClean="0">
                <a:solidFill>
                  <a:srgbClr val="C00000"/>
                </a:solidFill>
              </a:rPr>
              <a:t>①“一放”，量筒在使用时，一定要放在水平台上，不能倾斜使用.</a:t>
            </a:r>
            <a:endParaRPr lang="zh-CN" altLang="en-US" sz="2800" b="1" noProof="1" smtClean="0">
              <a:solidFill>
                <a:srgbClr val="C00000"/>
              </a:solidFill>
            </a:endParaRPr>
          </a:p>
          <a:p>
            <a:pPr>
              <a:lnSpc>
                <a:spcPct val="150000"/>
              </a:lnSpc>
            </a:pPr>
            <a:r>
              <a:rPr lang="zh-CN" altLang="en-US" sz="2800" b="1" noProof="1" smtClean="0">
                <a:solidFill>
                  <a:srgbClr val="C00000"/>
                </a:solidFill>
              </a:rPr>
              <a:t>②“二观”，使用前一定要观察它的分度值和量程，所测液体的体积不能超过量程.</a:t>
            </a:r>
            <a:endParaRPr lang="zh-CN" altLang="en-US" sz="2800" b="1" noProof="1" smtClean="0">
              <a:solidFill>
                <a:srgbClr val="C00000"/>
              </a:solidFill>
            </a:endParaRPr>
          </a:p>
          <a:p>
            <a:pPr>
              <a:lnSpc>
                <a:spcPct val="150000"/>
              </a:lnSpc>
            </a:pPr>
            <a:r>
              <a:rPr lang="zh-CN" altLang="en-US" sz="2800" b="1" noProof="1" smtClean="0">
                <a:solidFill>
                  <a:srgbClr val="C00000"/>
                </a:solidFill>
              </a:rPr>
              <a:t>③“三读”，读数时视线要跟液面相平.</a:t>
            </a:r>
            <a:endParaRPr lang="zh-CN" altLang="en-US" sz="2800" b="1" noProof="1" smtClean="0">
              <a:solidFill>
                <a:srgbClr val="C00000"/>
              </a:solidFill>
            </a:endParaRPr>
          </a:p>
          <a:p>
            <a:pPr>
              <a:lnSpc>
                <a:spcPct val="125000"/>
              </a:lnSpc>
            </a:pPr>
            <a:endParaRPr lang="zh-CN" altLang="en-US" noProof="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6250" y="1028700"/>
            <a:ext cx="11239500" cy="2954655"/>
          </a:xfrm>
          <a:prstGeom prst="rect">
            <a:avLst/>
          </a:prstGeom>
          <a:noFill/>
        </p:spPr>
        <p:txBody>
          <a:bodyPr wrap="square" rtlCol="0">
            <a:spAutoFit/>
          </a:bodyPr>
          <a:lstStyle/>
          <a:p>
            <a:pPr>
              <a:lnSpc>
                <a:spcPct val="150000"/>
              </a:lnSpc>
            </a:pPr>
            <a:r>
              <a:rPr lang="zh-CN" altLang="en-US" sz="2800" b="1" dirty="0" smtClean="0"/>
              <a:t>例：为确定某种矿石的密度，用天平测量出一小块矿石的质量为</a:t>
            </a:r>
            <a:r>
              <a:rPr lang="en-US" sz="2800" b="1" dirty="0" smtClean="0"/>
              <a:t>35.2g</a:t>
            </a:r>
            <a:r>
              <a:rPr lang="zh-CN" altLang="en-US" sz="2800" b="1" dirty="0" smtClean="0"/>
              <a:t>。用量筒测小块矿石的体积如图所示，该小块矿石的体积为</a:t>
            </a:r>
            <a:r>
              <a:rPr lang="en-US" sz="2800" b="1" dirty="0" smtClean="0"/>
              <a:t>________cm</a:t>
            </a:r>
            <a:r>
              <a:rPr lang="en-US" sz="2800" b="1" baseline="30000" dirty="0" smtClean="0"/>
              <a:t>3</a:t>
            </a:r>
            <a:r>
              <a:rPr lang="en-US" sz="2800" b="1" dirty="0" smtClean="0"/>
              <a:t> </a:t>
            </a:r>
            <a:r>
              <a:rPr lang="zh-CN" altLang="en-US" sz="2800" b="1" dirty="0" smtClean="0"/>
              <a:t>． 根据测量结果可知，</a:t>
            </a:r>
            <a:endParaRPr lang="en-US" altLang="zh-CN" sz="2800" b="1" dirty="0" smtClean="0"/>
          </a:p>
          <a:p>
            <a:pPr>
              <a:lnSpc>
                <a:spcPct val="150000"/>
              </a:lnSpc>
            </a:pPr>
            <a:r>
              <a:rPr lang="zh-CN" altLang="en-US" sz="2800" b="1" dirty="0" smtClean="0"/>
              <a:t>该矿石的密度为</a:t>
            </a:r>
            <a:r>
              <a:rPr lang="en-US" sz="2800" b="1" dirty="0" smtClean="0"/>
              <a:t>________g/cm</a:t>
            </a:r>
            <a:r>
              <a:rPr lang="en-US" sz="2800" b="1" baseline="30000" dirty="0" smtClean="0"/>
              <a:t>3</a:t>
            </a:r>
            <a:r>
              <a:rPr lang="zh-CN" altLang="en-US" sz="2800" b="1" dirty="0" smtClean="0"/>
              <a:t>。</a:t>
            </a:r>
            <a:r>
              <a:rPr lang="en-US" sz="2800" b="1" dirty="0" smtClean="0"/>
              <a:t>  </a:t>
            </a:r>
            <a:endParaRPr lang="zh-CN" altLang="en-US" sz="2800" b="1" dirty="0" smtClean="0"/>
          </a:p>
          <a:p>
            <a:endParaRPr lang="zh-CN" altLang="en-US" dirty="0"/>
          </a:p>
        </p:txBody>
      </p:sp>
      <p:pic>
        <p:nvPicPr>
          <p:cNvPr id="3" name="图片 2"/>
          <p:cNvPicPr/>
          <p:nvPr/>
        </p:nvPicPr>
        <p:blipFill>
          <a:blip r:embed="rId1"/>
          <a:stretch>
            <a:fillRect/>
          </a:stretch>
        </p:blipFill>
        <p:spPr>
          <a:xfrm>
            <a:off x="6746373" y="2517349"/>
            <a:ext cx="3083427" cy="3435776"/>
          </a:xfrm>
          <a:prstGeom prst="rect">
            <a:avLst/>
          </a:prstGeom>
        </p:spPr>
      </p:pic>
      <p:sp>
        <p:nvSpPr>
          <p:cNvPr id="4" name="矩形 3"/>
          <p:cNvSpPr/>
          <p:nvPr/>
        </p:nvSpPr>
        <p:spPr>
          <a:xfrm>
            <a:off x="781050" y="2428875"/>
            <a:ext cx="742752" cy="523220"/>
          </a:xfrm>
          <a:prstGeom prst="rect">
            <a:avLst/>
          </a:prstGeom>
        </p:spPr>
        <p:txBody>
          <a:bodyPr wrap="square">
            <a:spAutoFit/>
          </a:bodyPr>
          <a:lstStyle/>
          <a:p>
            <a:r>
              <a:rPr lang="en-US" altLang="en-US" sz="2800" b="1" dirty="0" smtClean="0">
                <a:solidFill>
                  <a:srgbClr val="C00000"/>
                </a:solidFill>
              </a:rPr>
              <a:t>10</a:t>
            </a:r>
            <a:endParaRPr lang="zh-CN" altLang="en-US" sz="2800" b="1" dirty="0" smtClean="0">
              <a:solidFill>
                <a:srgbClr val="C00000"/>
              </a:solidFill>
            </a:endParaRPr>
          </a:p>
        </p:txBody>
      </p:sp>
      <p:sp>
        <p:nvSpPr>
          <p:cNvPr id="5" name="矩形 4"/>
          <p:cNvSpPr/>
          <p:nvPr/>
        </p:nvSpPr>
        <p:spPr>
          <a:xfrm>
            <a:off x="3427559" y="3072884"/>
            <a:ext cx="829073" cy="523220"/>
          </a:xfrm>
          <a:prstGeom prst="rect">
            <a:avLst/>
          </a:prstGeom>
        </p:spPr>
        <p:txBody>
          <a:bodyPr wrap="none">
            <a:spAutoFit/>
          </a:bodyPr>
          <a:lstStyle/>
          <a:p>
            <a:r>
              <a:rPr lang="en-US" altLang="en-US" sz="2800" b="1" dirty="0" smtClean="0">
                <a:solidFill>
                  <a:srgbClr val="C00000"/>
                </a:solidFill>
              </a:rPr>
              <a:t>3.52</a:t>
            </a:r>
            <a:endParaRPr lang="zh-CN" altLang="en-US" sz="2800" b="1" dirty="0" smtClean="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7675" y="1276350"/>
            <a:ext cx="10144125" cy="2677656"/>
          </a:xfrm>
          <a:prstGeom prst="rect">
            <a:avLst/>
          </a:prstGeom>
          <a:noFill/>
        </p:spPr>
        <p:txBody>
          <a:bodyPr wrap="square" rtlCol="0">
            <a:spAutoFit/>
          </a:bodyPr>
          <a:lstStyle/>
          <a:p>
            <a:pPr>
              <a:lnSpc>
                <a:spcPct val="150000"/>
              </a:lnSpc>
            </a:pPr>
            <a:r>
              <a:rPr lang="zh-CN" altLang="en-US" sz="2800" b="1" dirty="0" smtClean="0"/>
              <a:t>练习：小丽用天平和量筒等器材测量小石块的密度</a:t>
            </a:r>
            <a:r>
              <a:rPr lang="en-US" sz="2800" b="1" dirty="0" smtClean="0"/>
              <a:t>.</a:t>
            </a:r>
            <a:r>
              <a:rPr lang="zh-CN" altLang="en-US" sz="2800" b="1" dirty="0" smtClean="0"/>
              <a:t>如图所示，石块的质量是</a:t>
            </a:r>
            <a:r>
              <a:rPr lang="en-US" sz="2800" b="1" dirty="0" smtClean="0"/>
              <a:t>________g</a:t>
            </a:r>
            <a:r>
              <a:rPr lang="zh-CN" altLang="en-US" sz="2800" b="1" dirty="0" smtClean="0"/>
              <a:t>，石块的体积是</a:t>
            </a:r>
            <a:r>
              <a:rPr lang="en-US" sz="2800" b="1" dirty="0" smtClean="0"/>
              <a:t>________cm</a:t>
            </a:r>
            <a:r>
              <a:rPr lang="en-US" sz="2800" b="1" baseline="30000" dirty="0" smtClean="0"/>
              <a:t>3</a:t>
            </a:r>
            <a:r>
              <a:rPr lang="en-US" sz="2800" b="1" dirty="0" smtClean="0"/>
              <a:t>  </a:t>
            </a:r>
            <a:r>
              <a:rPr lang="zh-CN" altLang="en-US" sz="2800" b="1" dirty="0" smtClean="0"/>
              <a:t>， 石块的密度是</a:t>
            </a:r>
            <a:r>
              <a:rPr lang="en-US" sz="2800" b="1" dirty="0" smtClean="0"/>
              <a:t>________g/cm</a:t>
            </a:r>
            <a:r>
              <a:rPr lang="en-US" sz="2800" b="1" baseline="30000" dirty="0" smtClean="0"/>
              <a:t>3</a:t>
            </a:r>
            <a:r>
              <a:rPr lang="en-US" sz="2800" b="1" dirty="0" smtClean="0"/>
              <a:t>.</a:t>
            </a:r>
            <a:br>
              <a:rPr lang="en-US" sz="2800" b="1" dirty="0" smtClean="0"/>
            </a:br>
            <a:endParaRPr lang="zh-CN" altLang="en-US" sz="2800" b="1" dirty="0"/>
          </a:p>
        </p:txBody>
      </p:sp>
      <p:pic>
        <p:nvPicPr>
          <p:cNvPr id="3" name="图片 2"/>
          <p:cNvPicPr/>
          <p:nvPr/>
        </p:nvPicPr>
        <p:blipFill>
          <a:blip r:embed="rId1"/>
          <a:stretch>
            <a:fillRect/>
          </a:stretch>
        </p:blipFill>
        <p:spPr>
          <a:xfrm>
            <a:off x="4806023" y="3012891"/>
            <a:ext cx="5547652" cy="2959284"/>
          </a:xfrm>
          <a:prstGeom prst="rect">
            <a:avLst/>
          </a:prstGeom>
        </p:spPr>
      </p:pic>
      <p:sp>
        <p:nvSpPr>
          <p:cNvPr id="4" name="矩形 3"/>
          <p:cNvSpPr/>
          <p:nvPr/>
        </p:nvSpPr>
        <p:spPr>
          <a:xfrm>
            <a:off x="3027509" y="2101334"/>
            <a:ext cx="829073" cy="523220"/>
          </a:xfrm>
          <a:prstGeom prst="rect">
            <a:avLst/>
          </a:prstGeom>
        </p:spPr>
        <p:txBody>
          <a:bodyPr wrap="none">
            <a:spAutoFit/>
          </a:bodyPr>
          <a:lstStyle/>
          <a:p>
            <a:r>
              <a:rPr lang="en-US" altLang="en-US" sz="2800" b="1" dirty="0" smtClean="0">
                <a:solidFill>
                  <a:srgbClr val="C00000"/>
                </a:solidFill>
              </a:rPr>
              <a:t>27.2</a:t>
            </a:r>
            <a:endParaRPr lang="zh-CN" altLang="en-US" sz="2800" b="1" dirty="0" smtClean="0">
              <a:solidFill>
                <a:srgbClr val="C00000"/>
              </a:solidFill>
            </a:endParaRPr>
          </a:p>
        </p:txBody>
      </p:sp>
      <p:sp>
        <p:nvSpPr>
          <p:cNvPr id="5" name="矩形 4"/>
          <p:cNvSpPr/>
          <p:nvPr/>
        </p:nvSpPr>
        <p:spPr>
          <a:xfrm>
            <a:off x="7267773" y="2101334"/>
            <a:ext cx="550151" cy="523220"/>
          </a:xfrm>
          <a:prstGeom prst="rect">
            <a:avLst/>
          </a:prstGeom>
        </p:spPr>
        <p:txBody>
          <a:bodyPr wrap="none">
            <a:spAutoFit/>
          </a:bodyPr>
          <a:lstStyle/>
          <a:p>
            <a:r>
              <a:rPr lang="en-US" altLang="en-US" sz="2800" b="1" dirty="0" smtClean="0">
                <a:solidFill>
                  <a:srgbClr val="C00000"/>
                </a:solidFill>
              </a:rPr>
              <a:t>10</a:t>
            </a:r>
            <a:endParaRPr lang="zh-CN" altLang="en-US" sz="2800" b="1" dirty="0" smtClean="0">
              <a:solidFill>
                <a:srgbClr val="C00000"/>
              </a:solidFill>
            </a:endParaRPr>
          </a:p>
        </p:txBody>
      </p:sp>
      <p:sp>
        <p:nvSpPr>
          <p:cNvPr id="6" name="矩形 5"/>
          <p:cNvSpPr/>
          <p:nvPr/>
        </p:nvSpPr>
        <p:spPr>
          <a:xfrm>
            <a:off x="2008334" y="2729984"/>
            <a:ext cx="829073" cy="523220"/>
          </a:xfrm>
          <a:prstGeom prst="rect">
            <a:avLst/>
          </a:prstGeom>
        </p:spPr>
        <p:txBody>
          <a:bodyPr wrap="none">
            <a:spAutoFit/>
          </a:bodyPr>
          <a:lstStyle/>
          <a:p>
            <a:r>
              <a:rPr lang="en-US" altLang="en-US" sz="2800" b="1" dirty="0" smtClean="0">
                <a:solidFill>
                  <a:srgbClr val="C00000"/>
                </a:solidFill>
              </a:rPr>
              <a:t>2.72</a:t>
            </a:r>
            <a:endParaRPr lang="zh-CN" altLang="en-US" sz="2800" b="1" dirty="0" smtClean="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1190625"/>
            <a:ext cx="2419350" cy="523220"/>
          </a:xfrm>
          <a:prstGeom prst="rect">
            <a:avLst/>
          </a:prstGeom>
          <a:noFill/>
        </p:spPr>
        <p:txBody>
          <a:bodyPr wrap="square" rtlCol="0">
            <a:spAutoFit/>
          </a:bodyPr>
          <a:lstStyle/>
          <a:p>
            <a:r>
              <a:rPr lang="zh-CN" altLang="en-US" sz="2800" b="1" dirty="0" smtClean="0"/>
              <a:t>六、电流表</a:t>
            </a:r>
            <a:endParaRPr lang="zh-CN" altLang="en-US" sz="2800" b="1" dirty="0"/>
          </a:p>
        </p:txBody>
      </p:sp>
      <p:sp>
        <p:nvSpPr>
          <p:cNvPr id="3" name="TextBox 2"/>
          <p:cNvSpPr txBox="1"/>
          <p:nvPr/>
        </p:nvSpPr>
        <p:spPr>
          <a:xfrm>
            <a:off x="559734" y="1739265"/>
            <a:ext cx="10927416" cy="1384995"/>
          </a:xfrm>
          <a:prstGeom prst="rect">
            <a:avLst/>
          </a:prstGeom>
          <a:noFill/>
        </p:spPr>
        <p:txBody>
          <a:bodyPr wrap="square" rtlCol="0">
            <a:spAutoFit/>
          </a:bodyPr>
          <a:lstStyle/>
          <a:p>
            <a:pPr>
              <a:lnSpc>
                <a:spcPct val="150000"/>
              </a:lnSpc>
            </a:pPr>
            <a:r>
              <a:rPr lang="zh-CN" altLang="en-US" sz="2800" b="1" dirty="0" smtClean="0">
                <a:solidFill>
                  <a:srgbClr val="C00000"/>
                </a:solidFill>
              </a:rPr>
              <a:t>使用方法：</a:t>
            </a:r>
            <a:endParaRPr lang="en-US" altLang="zh-CN" sz="2800" b="1" dirty="0" smtClean="0">
              <a:solidFill>
                <a:srgbClr val="C00000"/>
              </a:solidFill>
            </a:endParaRPr>
          </a:p>
          <a:p>
            <a:pPr>
              <a:lnSpc>
                <a:spcPct val="150000"/>
              </a:lnSpc>
            </a:pPr>
            <a:r>
              <a:rPr lang="zh-CN" altLang="en-US" sz="2800" b="1" dirty="0" smtClean="0">
                <a:solidFill>
                  <a:srgbClr val="C00000"/>
                </a:solidFill>
              </a:rPr>
              <a:t>使用前：应检查指针是否对准零刻度线，如有偏差，需先“校零”</a:t>
            </a:r>
            <a:endParaRPr lang="zh-CN" altLang="en-US" sz="2800" b="1" dirty="0">
              <a:solidFill>
                <a:srgbClr val="C00000"/>
              </a:solidFill>
            </a:endParaRPr>
          </a:p>
        </p:txBody>
      </p:sp>
      <p:sp>
        <p:nvSpPr>
          <p:cNvPr id="4" name="矩形 3"/>
          <p:cNvSpPr/>
          <p:nvPr/>
        </p:nvSpPr>
        <p:spPr>
          <a:xfrm>
            <a:off x="571499" y="3062585"/>
            <a:ext cx="11077576" cy="7201972"/>
          </a:xfrm>
          <a:prstGeom prst="rect">
            <a:avLst/>
          </a:prstGeom>
        </p:spPr>
        <p:txBody>
          <a:bodyPr wrap="square">
            <a:spAutoFit/>
          </a:bodyPr>
          <a:lstStyle/>
          <a:p>
            <a:pPr>
              <a:lnSpc>
                <a:spcPct val="150000"/>
              </a:lnSpc>
            </a:pPr>
            <a:r>
              <a:rPr lang="zh-CN" altLang="en-US" sz="2800" b="1" dirty="0" smtClean="0">
                <a:solidFill>
                  <a:srgbClr val="C00000"/>
                </a:solidFill>
              </a:rPr>
              <a:t>使用时：</a:t>
            </a:r>
            <a:endParaRPr lang="en-US" altLang="zh-CN" sz="2800" b="1" dirty="0" smtClean="0">
              <a:solidFill>
                <a:srgbClr val="C00000"/>
              </a:solidFill>
            </a:endParaRPr>
          </a:p>
          <a:p>
            <a:pPr>
              <a:lnSpc>
                <a:spcPct val="150000"/>
              </a:lnSpc>
            </a:pPr>
            <a:r>
              <a:rPr lang="en-US" altLang="zh-CN" sz="2800" b="1" dirty="0" smtClean="0">
                <a:solidFill>
                  <a:srgbClr val="C00000"/>
                </a:solidFill>
              </a:rPr>
              <a:t>1</a:t>
            </a:r>
            <a:r>
              <a:rPr lang="zh-CN" altLang="en-US" sz="2800" b="1" dirty="0" smtClean="0">
                <a:solidFill>
                  <a:srgbClr val="C00000"/>
                </a:solidFill>
              </a:rPr>
              <a:t>、电流表必须串联在被测的哪部分电路中，</a:t>
            </a:r>
            <a:endParaRPr lang="en-US" altLang="zh-CN" sz="2800" b="1" dirty="0" smtClean="0">
              <a:solidFill>
                <a:srgbClr val="C00000"/>
              </a:solidFill>
            </a:endParaRPr>
          </a:p>
          <a:p>
            <a:pPr>
              <a:lnSpc>
                <a:spcPct val="150000"/>
              </a:lnSpc>
            </a:pPr>
            <a:r>
              <a:rPr lang="en-US" altLang="zh-CN" sz="2800" b="1" dirty="0" smtClean="0">
                <a:solidFill>
                  <a:srgbClr val="C00000"/>
                </a:solidFill>
              </a:rPr>
              <a:t>2</a:t>
            </a:r>
            <a:r>
              <a:rPr lang="zh-CN" altLang="en-US" sz="2800" b="1" dirty="0" smtClean="0">
                <a:solidFill>
                  <a:srgbClr val="C00000"/>
                </a:solidFill>
              </a:rPr>
              <a:t>、使电流从电流表的“</a:t>
            </a:r>
            <a:r>
              <a:rPr lang="en-US" altLang="zh-CN" sz="2800" b="1" dirty="0" smtClean="0">
                <a:solidFill>
                  <a:srgbClr val="C00000"/>
                </a:solidFill>
              </a:rPr>
              <a:t>+</a:t>
            </a:r>
            <a:r>
              <a:rPr lang="zh-CN" altLang="en-US" sz="2800" b="1" dirty="0" smtClean="0">
                <a:solidFill>
                  <a:srgbClr val="C00000"/>
                </a:solidFill>
              </a:rPr>
              <a:t>”接线柱流入，从电流表的“</a:t>
            </a:r>
            <a:r>
              <a:rPr lang="en-US" altLang="zh-CN" sz="2800" b="1" dirty="0" smtClean="0">
                <a:solidFill>
                  <a:srgbClr val="C00000"/>
                </a:solidFill>
              </a:rPr>
              <a:t>-</a:t>
            </a:r>
            <a:r>
              <a:rPr lang="zh-CN" altLang="en-US" sz="2800" b="1" dirty="0" smtClean="0">
                <a:solidFill>
                  <a:srgbClr val="C00000"/>
                </a:solidFill>
              </a:rPr>
              <a:t>”接线柱流出</a:t>
            </a:r>
            <a:endParaRPr lang="en-US" altLang="zh-CN" sz="2800" b="1" dirty="0" smtClean="0">
              <a:solidFill>
                <a:srgbClr val="C00000"/>
              </a:solidFill>
            </a:endParaRPr>
          </a:p>
          <a:p>
            <a:pPr>
              <a:lnSpc>
                <a:spcPct val="150000"/>
              </a:lnSpc>
            </a:pPr>
            <a:r>
              <a:rPr lang="en-US" altLang="zh-CN" sz="2800" b="1" dirty="0" smtClean="0">
                <a:solidFill>
                  <a:srgbClr val="C00000"/>
                </a:solidFill>
              </a:rPr>
              <a:t>3</a:t>
            </a:r>
            <a:r>
              <a:rPr lang="zh-CN" altLang="en-US" sz="2800" b="1" dirty="0" smtClean="0">
                <a:solidFill>
                  <a:srgbClr val="C00000"/>
                </a:solidFill>
              </a:rPr>
              <a:t>、被测电流不能超过电流表的量程</a:t>
            </a:r>
            <a:endParaRPr lang="en-US" altLang="zh-CN" sz="2800" b="1" dirty="0" smtClean="0">
              <a:solidFill>
                <a:srgbClr val="C00000"/>
              </a:solidFill>
            </a:endParaRPr>
          </a:p>
          <a:p>
            <a:pPr>
              <a:lnSpc>
                <a:spcPct val="150000"/>
              </a:lnSpc>
            </a:pPr>
            <a:r>
              <a:rPr lang="en-US" altLang="zh-CN" sz="2800" b="1" dirty="0" smtClean="0">
                <a:solidFill>
                  <a:srgbClr val="C00000"/>
                </a:solidFill>
              </a:rPr>
              <a:t>4</a:t>
            </a:r>
            <a:r>
              <a:rPr lang="zh-CN" altLang="en-US" sz="2800" b="1" dirty="0" smtClean="0">
                <a:solidFill>
                  <a:srgbClr val="C00000"/>
                </a:solidFill>
              </a:rPr>
              <a:t>、严禁将电流表与电源或用电器并联，否则会烧坏电流表</a:t>
            </a:r>
            <a:endParaRPr lang="zh-CN" altLang="en-US" sz="2800" b="1" dirty="0" smtClean="0">
              <a:solidFill>
                <a:srgbClr val="C00000"/>
              </a:solidFill>
            </a:endParaRPr>
          </a:p>
          <a:p>
            <a:pPr>
              <a:lnSpc>
                <a:spcPct val="150000"/>
              </a:lnSpc>
            </a:pPr>
            <a:endParaRPr lang="en-US" altLang="zh-CN" sz="2800" b="1" dirty="0" smtClean="0"/>
          </a:p>
          <a:p>
            <a:pPr>
              <a:lnSpc>
                <a:spcPct val="150000"/>
              </a:lnSpc>
            </a:pPr>
            <a:endParaRPr lang="zh-CN" altLang="en-US" sz="2800" b="1" dirty="0" smtClean="0"/>
          </a:p>
          <a:p>
            <a:pPr>
              <a:lnSpc>
                <a:spcPct val="150000"/>
              </a:lnSpc>
            </a:pPr>
            <a:endParaRPr lang="zh-CN" altLang="en-US" sz="2800" b="1" dirty="0" smtClean="0"/>
          </a:p>
          <a:p>
            <a:pPr>
              <a:lnSpc>
                <a:spcPct val="150000"/>
              </a:lnSpc>
            </a:pPr>
            <a:endParaRPr lang="zh-CN" altLang="en-US" sz="2800" b="1" dirty="0" smtClean="0"/>
          </a:p>
          <a:p>
            <a:pPr>
              <a:lnSpc>
                <a:spcPct val="150000"/>
              </a:lnSpc>
            </a:pPr>
            <a:endParaRPr lang="en-US" altLang="zh-CN" sz="2800" b="1" dirty="0" smtClean="0"/>
          </a:p>
          <a:p>
            <a:pPr>
              <a:lnSpc>
                <a:spcPct val="150000"/>
              </a:lnSpc>
            </a:pPr>
            <a:endParaRPr lang="zh-CN" altLang="en-US" sz="28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1950" y="1209675"/>
            <a:ext cx="11191875" cy="1311193"/>
          </a:xfrm>
          <a:prstGeom prst="rect">
            <a:avLst/>
          </a:prstGeom>
          <a:noFill/>
        </p:spPr>
        <p:txBody>
          <a:bodyPr wrap="square" rtlCol="0">
            <a:spAutoFit/>
          </a:bodyPr>
          <a:lstStyle/>
          <a:p>
            <a:pPr>
              <a:lnSpc>
                <a:spcPct val="150000"/>
              </a:lnSpc>
            </a:pPr>
            <a:r>
              <a:rPr lang="zh-CN" altLang="en-US" sz="2800" b="1" dirty="0" smtClean="0"/>
              <a:t>例：如图，要用电流表</a:t>
            </a:r>
            <a:r>
              <a:rPr lang="en-US" sz="2800" b="1" dirty="0" smtClean="0"/>
              <a:t>A</a:t>
            </a:r>
            <a:r>
              <a:rPr lang="zh-CN" altLang="en-US" sz="2800" b="1" dirty="0" smtClean="0"/>
              <a:t>接在</a:t>
            </a:r>
            <a:r>
              <a:rPr lang="en-US" sz="2800" b="1" dirty="0" smtClean="0"/>
              <a:t>AB</a:t>
            </a:r>
            <a:r>
              <a:rPr lang="zh-CN" altLang="en-US" sz="2800" b="1" dirty="0" smtClean="0"/>
              <a:t>间测量灯</a:t>
            </a:r>
            <a:r>
              <a:rPr lang="en-US" sz="2800" b="1" dirty="0" smtClean="0"/>
              <a:t>L</a:t>
            </a:r>
            <a:r>
              <a:rPr lang="zh-CN" altLang="en-US" sz="2800" b="1" dirty="0" smtClean="0"/>
              <a:t>的电流，应把电流表的</a:t>
            </a:r>
            <a:r>
              <a:rPr lang="en-US" sz="2800" b="1" dirty="0" smtClean="0"/>
              <a:t>“+”</a:t>
            </a:r>
            <a:r>
              <a:rPr lang="zh-CN" altLang="en-US" sz="2800" b="1" dirty="0" smtClean="0"/>
              <a:t>接线柱与</a:t>
            </a:r>
            <a:r>
              <a:rPr lang="en-US" sz="2800" b="1" dirty="0" smtClean="0"/>
              <a:t>________</a:t>
            </a:r>
            <a:r>
              <a:rPr lang="zh-CN" altLang="en-US" sz="2800" b="1" dirty="0" smtClean="0"/>
              <a:t>相连接，把</a:t>
            </a:r>
            <a:r>
              <a:rPr lang="en-US" sz="2800" b="1" dirty="0" smtClean="0"/>
              <a:t>“-”</a:t>
            </a:r>
            <a:r>
              <a:rPr lang="zh-CN" altLang="en-US" sz="2800" b="1" dirty="0" smtClean="0"/>
              <a:t>接线柱与</a:t>
            </a:r>
            <a:r>
              <a:rPr lang="en-US" sz="2800" b="1" dirty="0" smtClean="0"/>
              <a:t>________</a:t>
            </a:r>
            <a:r>
              <a:rPr lang="zh-CN" altLang="en-US" sz="2800" b="1" dirty="0" smtClean="0"/>
              <a:t>连接。</a:t>
            </a:r>
            <a:endParaRPr lang="zh-CN" altLang="en-US" sz="2800" b="1" dirty="0"/>
          </a:p>
        </p:txBody>
      </p:sp>
      <p:pic>
        <p:nvPicPr>
          <p:cNvPr id="3" name="图片 2"/>
          <p:cNvPicPr/>
          <p:nvPr/>
        </p:nvPicPr>
        <p:blipFill>
          <a:blip r:embed="rId1"/>
          <a:stretch>
            <a:fillRect/>
          </a:stretch>
        </p:blipFill>
        <p:spPr>
          <a:xfrm>
            <a:off x="3156248" y="2689739"/>
            <a:ext cx="3368377" cy="2825236"/>
          </a:xfrm>
          <a:prstGeom prst="rect">
            <a:avLst/>
          </a:prstGeom>
        </p:spPr>
      </p:pic>
      <p:sp>
        <p:nvSpPr>
          <p:cNvPr id="4" name="矩形 3"/>
          <p:cNvSpPr/>
          <p:nvPr/>
        </p:nvSpPr>
        <p:spPr>
          <a:xfrm>
            <a:off x="2074000" y="1987034"/>
            <a:ext cx="386644" cy="523220"/>
          </a:xfrm>
          <a:prstGeom prst="rect">
            <a:avLst/>
          </a:prstGeom>
        </p:spPr>
        <p:txBody>
          <a:bodyPr wrap="none">
            <a:spAutoFit/>
          </a:bodyPr>
          <a:lstStyle/>
          <a:p>
            <a:r>
              <a:rPr lang="en-US" altLang="en-US" sz="2800" b="1" dirty="0" smtClean="0">
                <a:solidFill>
                  <a:srgbClr val="C00000"/>
                </a:solidFill>
              </a:rPr>
              <a:t>B</a:t>
            </a:r>
            <a:endParaRPr lang="zh-CN" altLang="en-US" sz="2800" b="1" dirty="0" smtClean="0">
              <a:solidFill>
                <a:srgbClr val="C00000"/>
              </a:solidFill>
            </a:endParaRPr>
          </a:p>
        </p:txBody>
      </p:sp>
      <p:sp>
        <p:nvSpPr>
          <p:cNvPr id="5" name="矩形 4"/>
          <p:cNvSpPr/>
          <p:nvPr/>
        </p:nvSpPr>
        <p:spPr>
          <a:xfrm>
            <a:off x="7184917" y="1952625"/>
            <a:ext cx="402674" cy="523220"/>
          </a:xfrm>
          <a:prstGeom prst="rect">
            <a:avLst/>
          </a:prstGeom>
        </p:spPr>
        <p:txBody>
          <a:bodyPr wrap="square">
            <a:spAutoFit/>
          </a:bodyPr>
          <a:lstStyle/>
          <a:p>
            <a:r>
              <a:rPr lang="en-US" altLang="en-US" sz="2800" b="1" dirty="0" smtClean="0">
                <a:solidFill>
                  <a:srgbClr val="C00000"/>
                </a:solidFill>
              </a:rPr>
              <a:t>A</a:t>
            </a:r>
            <a:endParaRPr lang="zh-CN" altLang="en-US" sz="2800" b="1" dirty="0" smtClean="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7" name="Rectangle 1"/>
          <p:cNvSpPr>
            <a:spLocks noChangeArrowheads="1"/>
          </p:cNvSpPr>
          <p:nvPr/>
        </p:nvSpPr>
        <p:spPr bwMode="auto">
          <a:xfrm>
            <a:off x="447675" y="1219200"/>
            <a:ext cx="11344275" cy="267765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练习：</a:t>
            </a:r>
            <a:r>
              <a:rPr kumimoji="0" lang="en-US" alt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1</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r>
              <a:rPr kumimoji="0" 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如图甲、乙、丙三位同学在做</a:t>
            </a:r>
            <a:r>
              <a:rPr kumimoji="0" lang="zh-CN" altLang="en-US" sz="2800" b="1" u="none" strike="noStrike" cap="none" normalizeH="0" dirty="0" smtClean="0">
                <a:ln>
                  <a:noFill/>
                </a:ln>
                <a:solidFill>
                  <a:srgbClr val="000000"/>
                </a:solidFill>
                <a:effectLst/>
                <a:latin typeface="Arial" panose="020B0604020202020204"/>
                <a:ea typeface="宋体" panose="02010600030101010101" pitchFamily="2" charset="-122"/>
                <a:cs typeface="Calibri" panose="020F0502020204030204" pitchFamily="34" charset="0"/>
              </a:rPr>
              <a:t>“</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用电流表测电流</a:t>
            </a:r>
            <a:r>
              <a:rPr kumimoji="0" lang="zh-CN" altLang="en-US" sz="2800" b="1" u="none" strike="noStrike" cap="none" normalizeH="0" dirty="0" smtClean="0">
                <a:ln>
                  <a:noFill/>
                </a:ln>
                <a:solidFill>
                  <a:srgbClr val="000000"/>
                </a:solidFill>
                <a:effectLst/>
                <a:latin typeface="Arial" panose="020B0604020202020204"/>
                <a:ea typeface="宋体" panose="02010600030101010101" pitchFamily="2" charset="-122"/>
                <a:cs typeface="Calibri" panose="020F0502020204030204" pitchFamily="34" charset="0"/>
              </a:rPr>
              <a:t>”</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的分组实验中，闭合开关前，他们的电流表指针均指在零刻度处。当闭合开关试触时，发现电流表指针摆动分别出现了如图甲、乙、丙所示的三种情况。请分析他们在电流表的使用上分别存在什么问题，并写在下面的横线上。  </a:t>
            </a:r>
            <a:endParaRPr kumimoji="0" lang="zh-CN" altLang="en-US" sz="2800" b="1" u="none" strike="noStrike" cap="none" normalizeH="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3" name="图片 2"/>
          <p:cNvPicPr/>
          <p:nvPr/>
        </p:nvPicPr>
        <p:blipFill>
          <a:blip r:embed="rId1"/>
          <a:stretch>
            <a:fillRect/>
          </a:stretch>
        </p:blipFill>
        <p:spPr>
          <a:xfrm>
            <a:off x="2603213" y="3822636"/>
            <a:ext cx="7350412" cy="2559113"/>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1"/>
          <a:stretch>
            <a:fillRect/>
          </a:stretch>
        </p:blipFill>
        <p:spPr>
          <a:xfrm>
            <a:off x="2298413" y="736536"/>
            <a:ext cx="7350412" cy="2559113"/>
          </a:xfrm>
          <a:prstGeom prst="rect">
            <a:avLst/>
          </a:prstGeom>
        </p:spPr>
      </p:pic>
      <p:sp>
        <p:nvSpPr>
          <p:cNvPr id="354305" name="Rectangle 1"/>
          <p:cNvSpPr>
            <a:spLocks noChangeArrowheads="1"/>
          </p:cNvSpPr>
          <p:nvPr/>
        </p:nvSpPr>
        <p:spPr bwMode="auto">
          <a:xfrm>
            <a:off x="438150" y="3771900"/>
            <a:ext cx="11334750" cy="203132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r>
              <a:rPr kumimoji="0" lang="en-US" alt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1</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）出现甲同学的问题的原因：电流表的</a:t>
            </a:r>
            <a:r>
              <a:rPr kumimoji="0" lang="en-US" alt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_________________________</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    </a:t>
            </a:r>
            <a:endParaRPr kumimoji="0" lang="zh-CN" altLang="en-US" sz="2800" b="1" u="none" strike="noStrike" cap="none" normalizeH="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r>
              <a:rPr kumimoji="0" lang="en-US" alt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2</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）出现乙同学的问题的原因：电流表的</a:t>
            </a:r>
            <a:r>
              <a:rPr kumimoji="0" lang="en-US" alt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_______________________</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    </a:t>
            </a:r>
            <a:endParaRPr kumimoji="0" lang="zh-CN" altLang="en-US" sz="2800" b="1" u="none" strike="noStrike" cap="none" normalizeH="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r>
              <a:rPr kumimoji="0" lang="en-US" alt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3</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）出现丙同学的问题的原因：电流表的</a:t>
            </a:r>
            <a:r>
              <a:rPr kumimoji="0" lang="en-US" alt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______________________</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    </a:t>
            </a:r>
            <a:endParaRPr kumimoji="0" lang="zh-CN" altLang="en-US" sz="2800" b="1" u="none" strike="noStrike" cap="none" normalizeH="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矩形 3"/>
          <p:cNvSpPr/>
          <p:nvPr/>
        </p:nvSpPr>
        <p:spPr>
          <a:xfrm>
            <a:off x="7238047" y="3901559"/>
            <a:ext cx="4512774" cy="523220"/>
          </a:xfrm>
          <a:prstGeom prst="rect">
            <a:avLst/>
          </a:prstGeom>
        </p:spPr>
        <p:txBody>
          <a:bodyPr wrap="none">
            <a:spAutoFit/>
          </a:bodyPr>
          <a:lstStyle/>
          <a:p>
            <a:r>
              <a:rPr lang="zh-CN" altLang="en-US" sz="2800" b="1" dirty="0" smtClean="0">
                <a:solidFill>
                  <a:srgbClr val="C00000"/>
                </a:solidFill>
              </a:rPr>
              <a:t>电流表的正负接线柱接反了</a:t>
            </a:r>
            <a:endParaRPr lang="zh-CN" altLang="en-US" sz="2800" b="1" dirty="0" smtClean="0">
              <a:solidFill>
                <a:srgbClr val="C00000"/>
              </a:solidFill>
            </a:endParaRPr>
          </a:p>
        </p:txBody>
      </p:sp>
      <p:sp>
        <p:nvSpPr>
          <p:cNvPr id="5" name="矩形 4"/>
          <p:cNvSpPr/>
          <p:nvPr/>
        </p:nvSpPr>
        <p:spPr>
          <a:xfrm>
            <a:off x="7605578" y="4539734"/>
            <a:ext cx="2709396" cy="523220"/>
          </a:xfrm>
          <a:prstGeom prst="rect">
            <a:avLst/>
          </a:prstGeom>
        </p:spPr>
        <p:txBody>
          <a:bodyPr wrap="none">
            <a:spAutoFit/>
          </a:bodyPr>
          <a:lstStyle/>
          <a:p>
            <a:r>
              <a:rPr lang="zh-CN" altLang="en-US" sz="2800" b="1" dirty="0" smtClean="0">
                <a:solidFill>
                  <a:srgbClr val="C00000"/>
                </a:solidFill>
              </a:rPr>
              <a:t>所选的量程太大</a:t>
            </a:r>
            <a:endParaRPr lang="zh-CN" altLang="en-US" sz="2800" b="1" dirty="0" smtClean="0">
              <a:solidFill>
                <a:srgbClr val="C00000"/>
              </a:solidFill>
            </a:endParaRPr>
          </a:p>
        </p:txBody>
      </p:sp>
      <p:sp>
        <p:nvSpPr>
          <p:cNvPr id="6" name="矩形 5"/>
          <p:cNvSpPr/>
          <p:nvPr/>
        </p:nvSpPr>
        <p:spPr>
          <a:xfrm>
            <a:off x="7757978" y="5120759"/>
            <a:ext cx="2709396" cy="523220"/>
          </a:xfrm>
          <a:prstGeom prst="rect">
            <a:avLst/>
          </a:prstGeom>
        </p:spPr>
        <p:txBody>
          <a:bodyPr wrap="none">
            <a:spAutoFit/>
          </a:bodyPr>
          <a:lstStyle/>
          <a:p>
            <a:r>
              <a:rPr lang="zh-CN" altLang="en-US" sz="2800" b="1" dirty="0" smtClean="0">
                <a:solidFill>
                  <a:srgbClr val="C00000"/>
                </a:solidFill>
              </a:rPr>
              <a:t>所选的量程太小</a:t>
            </a:r>
            <a:endParaRPr lang="zh-CN" altLang="en-US" sz="2800" b="1" dirty="0" smtClean="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29" name="Rectangle 1"/>
          <p:cNvSpPr>
            <a:spLocks noChangeArrowheads="1"/>
          </p:cNvSpPr>
          <p:nvPr/>
        </p:nvSpPr>
        <p:spPr bwMode="auto">
          <a:xfrm>
            <a:off x="390526" y="1076325"/>
            <a:ext cx="11296650" cy="203132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lang="en-US" altLang="zh-CN" sz="2800" b="1" dirty="0" smtClean="0">
                <a:solidFill>
                  <a:srgbClr val="000000"/>
                </a:solidFill>
                <a:latin typeface="Calibri" panose="020F0502020204030204" pitchFamily="34" charset="0"/>
                <a:ea typeface="宋体" panose="02010600030101010101" pitchFamily="2" charset="-122"/>
                <a:cs typeface="Calibri" panose="020F0502020204030204" pitchFamily="34" charset="0"/>
              </a:rPr>
              <a:t>2</a:t>
            </a:r>
            <a:r>
              <a:rPr lang="zh-CN" altLang="en-US" sz="2800" b="1" dirty="0" smtClean="0">
                <a:solidFill>
                  <a:srgbClr val="000000"/>
                </a:solidFill>
                <a:latin typeface="Calibri" panose="020F0502020204030204" pitchFamily="34" charset="0"/>
                <a:ea typeface="宋体" panose="02010600030101010101" pitchFamily="2" charset="-122"/>
                <a:cs typeface="Calibri" panose="020F0502020204030204" pitchFamily="34" charset="0"/>
              </a:rPr>
              <a:t>、</a:t>
            </a:r>
            <a:r>
              <a:rPr kumimoji="0" lang="zh-CN"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如图甲所示，当开关</a:t>
            </a:r>
            <a:r>
              <a:rPr kumimoji="0" lang="en-US" altLang="zh-CN"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S</a:t>
            </a:r>
            <a:r>
              <a:rPr kumimoji="0" lang="zh-CN" altLang="en-US"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闭合后，电流表测量的是通过</a:t>
            </a:r>
            <a:r>
              <a:rPr kumimoji="0" lang="en-US" altLang="zh-CN"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________</a:t>
            </a:r>
            <a:r>
              <a:rPr kumimoji="0" lang="zh-CN" altLang="en-US"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（选填</a:t>
            </a:r>
            <a:r>
              <a:rPr kumimoji="0" lang="zh-CN" altLang="en-US" sz="2800" b="1" u="none" strike="noStrike" cap="none" normalizeH="0" baseline="0" dirty="0" smtClean="0">
                <a:ln>
                  <a:noFill/>
                </a:ln>
                <a:solidFill>
                  <a:srgbClr val="000000"/>
                </a:solidFill>
                <a:effectLst/>
                <a:latin typeface="Arial" panose="020B0604020202020204"/>
                <a:ea typeface="宋体" panose="02010600030101010101" pitchFamily="2" charset="-122"/>
                <a:cs typeface="Calibri" panose="020F0502020204030204" pitchFamily="34" charset="0"/>
              </a:rPr>
              <a:t>“</a:t>
            </a:r>
            <a:r>
              <a:rPr kumimoji="0" lang="zh-CN" altLang="en-US"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电源</a:t>
            </a:r>
            <a:r>
              <a:rPr kumimoji="0" lang="zh-CN" altLang="en-US" sz="2800" b="1" u="none" strike="noStrike" cap="none" normalizeH="0" baseline="0" dirty="0" smtClean="0">
                <a:ln>
                  <a:noFill/>
                </a:ln>
                <a:solidFill>
                  <a:srgbClr val="000000"/>
                </a:solidFill>
                <a:effectLst/>
                <a:latin typeface="Arial" panose="020B0604020202020204"/>
                <a:ea typeface="宋体" panose="02010600030101010101" pitchFamily="2" charset="-122"/>
                <a:cs typeface="Calibri" panose="020F0502020204030204" pitchFamily="34" charset="0"/>
              </a:rPr>
              <a:t>”</a:t>
            </a:r>
            <a:r>
              <a:rPr kumimoji="0" lang="zh-CN" altLang="en-US"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r>
              <a:rPr kumimoji="0" lang="zh-CN" altLang="en-US" sz="2800" b="1" u="none" strike="noStrike" cap="none" normalizeH="0" baseline="0" dirty="0" smtClean="0">
                <a:ln>
                  <a:noFill/>
                </a:ln>
                <a:solidFill>
                  <a:srgbClr val="000000"/>
                </a:solidFill>
                <a:effectLst/>
                <a:latin typeface="Arial" panose="020B0604020202020204"/>
                <a:ea typeface="宋体" panose="02010600030101010101" pitchFamily="2" charset="-122"/>
                <a:cs typeface="Calibri" panose="020F0502020204030204" pitchFamily="34" charset="0"/>
              </a:rPr>
              <a:t>“</a:t>
            </a:r>
            <a:r>
              <a:rPr kumimoji="0" lang="en-US" altLang="zh-CN"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L</a:t>
            </a:r>
            <a:r>
              <a:rPr kumimoji="0" lang="en-US" altLang="zh-CN" sz="2800" b="1" u="none" strike="noStrike" cap="none" normalizeH="0" baseline="-3000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1</a:t>
            </a:r>
            <a:r>
              <a:rPr kumimoji="0" lang="en-US" altLang="zh-CN" sz="2800" b="1" u="none" strike="noStrike" cap="none" normalizeH="0" baseline="0" dirty="0" smtClean="0">
                <a:ln>
                  <a:noFill/>
                </a:ln>
                <a:solidFill>
                  <a:srgbClr val="000000"/>
                </a:solidFill>
                <a:effectLst/>
                <a:latin typeface="Arial" panose="020B0604020202020204"/>
                <a:ea typeface="宋体" panose="02010600030101010101" pitchFamily="2" charset="-122"/>
                <a:cs typeface="Calibri" panose="020F0502020204030204" pitchFamily="34" charset="0"/>
              </a:rPr>
              <a:t>”</a:t>
            </a:r>
            <a:r>
              <a:rPr kumimoji="0" lang="zh-CN" altLang="en-US"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或</a:t>
            </a:r>
            <a:r>
              <a:rPr kumimoji="0" lang="zh-CN" altLang="en-US" sz="2800" b="1" u="none" strike="noStrike" cap="none" normalizeH="0" baseline="0" dirty="0" smtClean="0">
                <a:ln>
                  <a:noFill/>
                </a:ln>
                <a:solidFill>
                  <a:srgbClr val="000000"/>
                </a:solidFill>
                <a:effectLst/>
                <a:latin typeface="Arial" panose="020B0604020202020204"/>
                <a:ea typeface="宋体" panose="02010600030101010101" pitchFamily="2" charset="-122"/>
                <a:cs typeface="Calibri" panose="020F0502020204030204" pitchFamily="34" charset="0"/>
              </a:rPr>
              <a:t>“</a:t>
            </a:r>
            <a:r>
              <a:rPr kumimoji="0" lang="en-US" altLang="zh-CN"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L</a:t>
            </a:r>
            <a:r>
              <a:rPr kumimoji="0" lang="en-US" altLang="zh-CN" sz="2800" b="1" u="none" strike="noStrike" cap="none" normalizeH="0" baseline="-3000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2</a:t>
            </a:r>
            <a:r>
              <a:rPr kumimoji="0" lang="en-US" altLang="zh-CN" sz="2800" b="1" u="none" strike="noStrike" cap="none" normalizeH="0" baseline="0" dirty="0" smtClean="0">
                <a:ln>
                  <a:noFill/>
                </a:ln>
                <a:solidFill>
                  <a:srgbClr val="000000"/>
                </a:solidFill>
                <a:effectLst/>
                <a:latin typeface="Arial" panose="020B0604020202020204"/>
                <a:ea typeface="宋体" panose="02010600030101010101" pitchFamily="2" charset="-122"/>
                <a:cs typeface="Calibri" panose="020F0502020204030204" pitchFamily="34" charset="0"/>
              </a:rPr>
              <a:t>”</a:t>
            </a:r>
            <a:r>
              <a:rPr kumimoji="0" lang="zh-CN" altLang="en-US"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）的电流；电流表指针偏转如图乙所示，电流表的示数为</a:t>
            </a:r>
            <a:r>
              <a:rPr kumimoji="0" lang="en-US" altLang="zh-CN"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________A</a:t>
            </a:r>
            <a:r>
              <a:rPr kumimoji="0" lang="zh-CN" altLang="en-US"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  </a:t>
            </a:r>
            <a:endParaRPr kumimoji="0" lang="zh-CN" altLang="en-US" sz="2800" b="1"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3" name="图片 2"/>
          <p:cNvPicPr/>
          <p:nvPr/>
        </p:nvPicPr>
        <p:blipFill>
          <a:blip r:embed="rId1"/>
          <a:stretch>
            <a:fillRect/>
          </a:stretch>
        </p:blipFill>
        <p:spPr>
          <a:xfrm>
            <a:off x="4710823" y="2651181"/>
            <a:ext cx="5766677" cy="2444694"/>
          </a:xfrm>
          <a:prstGeom prst="rect">
            <a:avLst/>
          </a:prstGeom>
        </p:spPr>
      </p:pic>
      <p:sp>
        <p:nvSpPr>
          <p:cNvPr id="4" name="矩形 3"/>
          <p:cNvSpPr/>
          <p:nvPr/>
        </p:nvSpPr>
        <p:spPr>
          <a:xfrm>
            <a:off x="9975277" y="1120259"/>
            <a:ext cx="540533" cy="523220"/>
          </a:xfrm>
          <a:prstGeom prst="rect">
            <a:avLst/>
          </a:prstGeom>
        </p:spPr>
        <p:txBody>
          <a:bodyPr wrap="none">
            <a:spAutoFit/>
          </a:bodyPr>
          <a:lstStyle/>
          <a:p>
            <a:r>
              <a:rPr lang="en-US" altLang="en-US" sz="2800" b="1" dirty="0" smtClean="0">
                <a:solidFill>
                  <a:srgbClr val="C00000"/>
                </a:solidFill>
              </a:rPr>
              <a:t> L</a:t>
            </a:r>
            <a:r>
              <a:rPr lang="en-US" altLang="en-US" sz="2800" b="1" baseline="-25000" dirty="0" smtClean="0">
                <a:solidFill>
                  <a:srgbClr val="C00000"/>
                </a:solidFill>
              </a:rPr>
              <a:t>2</a:t>
            </a:r>
            <a:endParaRPr lang="zh-CN" altLang="en-US" sz="2800" b="1" baseline="-25000" dirty="0" smtClean="0">
              <a:solidFill>
                <a:srgbClr val="C00000"/>
              </a:solidFill>
            </a:endParaRPr>
          </a:p>
        </p:txBody>
      </p:sp>
      <p:sp>
        <p:nvSpPr>
          <p:cNvPr id="5" name="矩形 4"/>
          <p:cNvSpPr/>
          <p:nvPr/>
        </p:nvSpPr>
        <p:spPr>
          <a:xfrm>
            <a:off x="2672074" y="2472809"/>
            <a:ext cx="829073" cy="523220"/>
          </a:xfrm>
          <a:prstGeom prst="rect">
            <a:avLst/>
          </a:prstGeom>
        </p:spPr>
        <p:txBody>
          <a:bodyPr wrap="none">
            <a:spAutoFit/>
          </a:bodyPr>
          <a:lstStyle/>
          <a:p>
            <a:r>
              <a:rPr lang="en-US" altLang="en-US" sz="2800" b="1" dirty="0" smtClean="0">
                <a:solidFill>
                  <a:srgbClr val="C00000"/>
                </a:solidFill>
              </a:rPr>
              <a:t>0.26</a:t>
            </a:r>
            <a:endParaRPr lang="zh-CN" altLang="en-US" sz="2800" b="1" dirty="0" smtClean="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6725" y="1066800"/>
            <a:ext cx="2381250" cy="523220"/>
          </a:xfrm>
          <a:prstGeom prst="rect">
            <a:avLst/>
          </a:prstGeom>
          <a:noFill/>
        </p:spPr>
        <p:txBody>
          <a:bodyPr wrap="square" rtlCol="0">
            <a:spAutoFit/>
          </a:bodyPr>
          <a:lstStyle/>
          <a:p>
            <a:r>
              <a:rPr lang="zh-CN" altLang="en-US" sz="2800" b="1" dirty="0" smtClean="0"/>
              <a:t>七、电压表</a:t>
            </a:r>
            <a:endParaRPr lang="zh-CN" altLang="en-US" sz="2800" b="1" dirty="0"/>
          </a:p>
        </p:txBody>
      </p:sp>
      <p:sp>
        <p:nvSpPr>
          <p:cNvPr id="3" name="矩形 2"/>
          <p:cNvSpPr/>
          <p:nvPr/>
        </p:nvSpPr>
        <p:spPr>
          <a:xfrm>
            <a:off x="514349" y="1556341"/>
            <a:ext cx="11344275" cy="4616648"/>
          </a:xfrm>
          <a:prstGeom prst="rect">
            <a:avLst/>
          </a:prstGeom>
        </p:spPr>
        <p:txBody>
          <a:bodyPr wrap="square">
            <a:spAutoFit/>
          </a:bodyPr>
          <a:lstStyle/>
          <a:p>
            <a:pPr algn="just">
              <a:lnSpc>
                <a:spcPct val="150000"/>
              </a:lnSpc>
              <a:spcBef>
                <a:spcPct val="50000"/>
              </a:spcBef>
            </a:pPr>
            <a:r>
              <a:rPr lang="zh-CN" altLang="en-US" sz="2800" b="1" dirty="0" smtClean="0">
                <a:solidFill>
                  <a:srgbClr val="C00000"/>
                </a:solidFill>
              </a:rPr>
              <a:t>使用方法：</a:t>
            </a:r>
            <a:endParaRPr lang="en-US" altLang="zh-CN" sz="2800" b="1" dirty="0" smtClean="0">
              <a:solidFill>
                <a:srgbClr val="C00000"/>
              </a:solidFill>
            </a:endParaRPr>
          </a:p>
          <a:p>
            <a:pPr algn="just">
              <a:lnSpc>
                <a:spcPct val="150000"/>
              </a:lnSpc>
              <a:spcBef>
                <a:spcPct val="50000"/>
              </a:spcBef>
            </a:pPr>
            <a:r>
              <a:rPr lang="zh-CN" altLang="en-US" sz="2800" b="1" dirty="0" smtClean="0">
                <a:solidFill>
                  <a:srgbClr val="C00000"/>
                </a:solidFill>
              </a:rPr>
              <a:t>使用前：校零：检查电压表的指针是否对准零刻度线，如有偏差，进行校正。</a:t>
            </a:r>
            <a:endParaRPr lang="zh-CN" altLang="en-US" sz="2800" b="1" dirty="0" smtClean="0">
              <a:solidFill>
                <a:srgbClr val="C00000"/>
              </a:solidFill>
            </a:endParaRPr>
          </a:p>
          <a:p>
            <a:pPr algn="just">
              <a:lnSpc>
                <a:spcPct val="150000"/>
              </a:lnSpc>
              <a:spcBef>
                <a:spcPct val="50000"/>
              </a:spcBef>
            </a:pPr>
            <a:r>
              <a:rPr lang="zh-CN" altLang="en-US" sz="2800" b="1" dirty="0" smtClean="0">
                <a:solidFill>
                  <a:srgbClr val="C00000"/>
                </a:solidFill>
              </a:rPr>
              <a:t>使用时：</a:t>
            </a:r>
            <a:r>
              <a:rPr lang="en-US" altLang="zh-CN" sz="2800" b="1" dirty="0" smtClean="0">
                <a:solidFill>
                  <a:srgbClr val="C00000"/>
                </a:solidFill>
              </a:rPr>
              <a:t>1</a:t>
            </a:r>
            <a:r>
              <a:rPr lang="zh-CN" altLang="en-US" sz="2800" b="1" dirty="0" smtClean="0">
                <a:solidFill>
                  <a:srgbClr val="C00000"/>
                </a:solidFill>
              </a:rPr>
              <a:t>、并联：电压表必须并联在被测电路两端，</a:t>
            </a:r>
            <a:endParaRPr lang="en-US" altLang="zh-CN" sz="2800" b="1" dirty="0" smtClean="0">
              <a:solidFill>
                <a:srgbClr val="C00000"/>
              </a:solidFill>
            </a:endParaRPr>
          </a:p>
          <a:p>
            <a:pPr algn="just">
              <a:lnSpc>
                <a:spcPct val="150000"/>
              </a:lnSpc>
              <a:spcBef>
                <a:spcPct val="50000"/>
              </a:spcBef>
            </a:pPr>
            <a:r>
              <a:rPr lang="en-US" altLang="zh-CN" sz="2800" b="1" dirty="0" smtClean="0">
                <a:solidFill>
                  <a:srgbClr val="C00000"/>
                </a:solidFill>
              </a:rPr>
              <a:t>2</a:t>
            </a:r>
            <a:r>
              <a:rPr lang="zh-CN" altLang="en-US" sz="2800" b="1" dirty="0" smtClean="0">
                <a:solidFill>
                  <a:srgbClr val="C00000"/>
                </a:solidFill>
              </a:rPr>
              <a:t>、使电流从 “</a:t>
            </a:r>
            <a:r>
              <a:rPr lang="en-US" altLang="en-US" sz="2800" b="1" dirty="0" smtClean="0">
                <a:solidFill>
                  <a:srgbClr val="C00000"/>
                </a:solidFill>
              </a:rPr>
              <a:t>＋</a:t>
            </a:r>
            <a:r>
              <a:rPr lang="zh-CN" altLang="en-US" sz="2800" b="1" dirty="0" smtClean="0">
                <a:solidFill>
                  <a:srgbClr val="C00000"/>
                </a:solidFill>
              </a:rPr>
              <a:t>”接线柱流入电压表，从“－”接线柱流出电压表。</a:t>
            </a:r>
            <a:r>
              <a:rPr lang="en-US" altLang="zh-CN" sz="2800" b="1" dirty="0" smtClean="0">
                <a:solidFill>
                  <a:srgbClr val="C00000"/>
                </a:solidFill>
              </a:rPr>
              <a:t>3</a:t>
            </a:r>
            <a:r>
              <a:rPr lang="zh-CN" altLang="en-US" sz="2800" b="1" dirty="0" smtClean="0">
                <a:solidFill>
                  <a:srgbClr val="C00000"/>
                </a:solidFill>
              </a:rPr>
              <a:t>、使被测电压不超出电压表量程：</a:t>
            </a:r>
            <a:endParaRPr lang="zh-CN" altLang="en-US" sz="2800" b="1" dirty="0" smtClean="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iSlíďè"/>
          <p:cNvSpPr txBox="1"/>
          <p:nvPr/>
        </p:nvSpPr>
        <p:spPr bwMode="auto">
          <a:xfrm>
            <a:off x="1221105" y="421640"/>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dirty="0" smtClean="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知识讲解</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pic>
        <p:nvPicPr>
          <p:cNvPr id="14386" name="图片 18" descr="学科网(www.zxxk.com)--教育资源门户，提供试卷、教案、课件、论文、素材及各类教学资源下载，还有大量而丰富的教学相关资讯！"/>
          <p:cNvPicPr>
            <a:picLocks noChangeAspect="1" noChangeArrowheads="1"/>
          </p:cNvPicPr>
          <p:nvPr/>
        </p:nvPicPr>
        <p:blipFill>
          <a:blip r:embed="rId1" cstate="print"/>
          <a:srcRect/>
          <a:stretch>
            <a:fillRect/>
          </a:stretch>
        </p:blipFill>
        <p:spPr bwMode="auto">
          <a:xfrm>
            <a:off x="0" y="457200"/>
            <a:ext cx="15875" cy="15875"/>
          </a:xfrm>
          <a:prstGeom prst="rect">
            <a:avLst/>
          </a:prstGeom>
          <a:noFill/>
        </p:spPr>
      </p:pic>
      <p:pic>
        <p:nvPicPr>
          <p:cNvPr id="14337" name="图片 19" descr="学科网(www.zxxk.com)--教育资源门户，提供试卷、教案、课件、论文、素材及各类教学资源下载，还有大量而丰富的教学相关资讯！"/>
          <p:cNvPicPr>
            <a:picLocks noChangeAspect="1" noChangeArrowheads="1"/>
          </p:cNvPicPr>
          <p:nvPr/>
        </p:nvPicPr>
        <p:blipFill>
          <a:blip r:embed="rId1" cstate="print"/>
          <a:srcRect/>
          <a:stretch>
            <a:fillRect/>
          </a:stretch>
        </p:blipFill>
        <p:spPr bwMode="auto">
          <a:xfrm>
            <a:off x="0" y="473075"/>
            <a:ext cx="15875" cy="15875"/>
          </a:xfrm>
          <a:prstGeom prst="rect">
            <a:avLst/>
          </a:prstGeom>
          <a:noFill/>
        </p:spPr>
      </p:pic>
      <p:pic>
        <p:nvPicPr>
          <p:cNvPr id="44034" name="Picture 2"/>
          <p:cNvPicPr>
            <a:picLocks noChangeAspect="1" noChangeArrowheads="1"/>
          </p:cNvPicPr>
          <p:nvPr/>
        </p:nvPicPr>
        <p:blipFill>
          <a:blip r:embed="rId2"/>
          <a:srcRect/>
          <a:stretch>
            <a:fillRect/>
          </a:stretch>
        </p:blipFill>
        <p:spPr bwMode="auto">
          <a:xfrm>
            <a:off x="0" y="457200"/>
            <a:ext cx="9525" cy="38100"/>
          </a:xfrm>
          <a:prstGeom prst="rect">
            <a:avLst/>
          </a:prstGeom>
          <a:noFill/>
        </p:spPr>
      </p:pic>
      <p:pic>
        <p:nvPicPr>
          <p:cNvPr id="44033" name="Picture 1"/>
          <p:cNvPicPr>
            <a:picLocks noChangeAspect="1" noChangeArrowheads="1"/>
          </p:cNvPicPr>
          <p:nvPr/>
        </p:nvPicPr>
        <p:blipFill>
          <a:blip r:embed="rId2"/>
          <a:srcRect/>
          <a:stretch>
            <a:fillRect/>
          </a:stretch>
        </p:blipFill>
        <p:spPr bwMode="auto">
          <a:xfrm>
            <a:off x="0" y="495300"/>
            <a:ext cx="9525" cy="38100"/>
          </a:xfrm>
          <a:prstGeom prst="rect">
            <a:avLst/>
          </a:prstGeom>
          <a:noFill/>
        </p:spPr>
      </p:pic>
      <p:sp>
        <p:nvSpPr>
          <p:cNvPr id="13" name="矩形 12"/>
          <p:cNvSpPr/>
          <p:nvPr/>
        </p:nvSpPr>
        <p:spPr>
          <a:xfrm>
            <a:off x="638164" y="1231106"/>
            <a:ext cx="1988045" cy="664862"/>
          </a:xfrm>
          <a:prstGeom prst="rect">
            <a:avLst/>
          </a:prstGeom>
        </p:spPr>
        <p:txBody>
          <a:bodyPr wrap="none">
            <a:spAutoFit/>
          </a:bodyPr>
          <a:lstStyle/>
          <a:p>
            <a:pPr>
              <a:lnSpc>
                <a:spcPct val="150000"/>
              </a:lnSpc>
            </a:pPr>
            <a:r>
              <a:rPr lang="zh-CN" altLang="en-US" sz="2800" b="1" dirty="0" smtClean="0"/>
              <a:t>一、刻度尺</a:t>
            </a:r>
            <a:endParaRPr lang="en-US" altLang="zh-CN" sz="2800" b="1" dirty="0" smtClean="0"/>
          </a:p>
        </p:txBody>
      </p:sp>
      <p:sp>
        <p:nvSpPr>
          <p:cNvPr id="10" name="Text Box 2"/>
          <p:cNvSpPr txBox="1">
            <a:spLocks noChangeArrowheads="1"/>
          </p:cNvSpPr>
          <p:nvPr/>
        </p:nvSpPr>
        <p:spPr bwMode="auto">
          <a:xfrm>
            <a:off x="942975" y="2738348"/>
            <a:ext cx="1655763" cy="523220"/>
          </a:xfrm>
          <a:prstGeom prst="rect">
            <a:avLst/>
          </a:prstGeom>
          <a:noFill/>
          <a:ln w="9525">
            <a:noFill/>
            <a:miter lim="800000"/>
          </a:ln>
          <a:effectLst/>
        </p:spPr>
        <p:txBody>
          <a:bodyPr>
            <a:spAutoFit/>
          </a:bodyPr>
          <a:lstStyle/>
          <a:p>
            <a:r>
              <a:rPr lang="zh-CN" altLang="en-US" sz="2800" b="1" dirty="0">
                <a:solidFill>
                  <a:srgbClr val="C00000"/>
                </a:solidFill>
              </a:rPr>
              <a:t>会</a:t>
            </a:r>
            <a:r>
              <a:rPr lang="zh-CN" altLang="en-US" sz="2800" b="1" dirty="0" smtClean="0">
                <a:solidFill>
                  <a:srgbClr val="C00000"/>
                </a:solidFill>
              </a:rPr>
              <a:t>放：</a:t>
            </a:r>
            <a:endParaRPr lang="zh-CN" altLang="en-US" sz="2800" b="1" dirty="0">
              <a:solidFill>
                <a:srgbClr val="C00000"/>
              </a:solidFill>
            </a:endParaRPr>
          </a:p>
        </p:txBody>
      </p:sp>
      <p:sp>
        <p:nvSpPr>
          <p:cNvPr id="11" name="矩形 10"/>
          <p:cNvSpPr/>
          <p:nvPr/>
        </p:nvSpPr>
        <p:spPr>
          <a:xfrm>
            <a:off x="2197147" y="2724120"/>
            <a:ext cx="5363969" cy="523220"/>
          </a:xfrm>
          <a:prstGeom prst="rect">
            <a:avLst/>
          </a:prstGeom>
        </p:spPr>
        <p:txBody>
          <a:bodyPr wrap="none">
            <a:spAutoFit/>
          </a:bodyPr>
          <a:lstStyle/>
          <a:p>
            <a:r>
              <a:rPr lang="en-US" altLang="zh-CN" sz="2800" b="1" dirty="0" smtClean="0">
                <a:solidFill>
                  <a:srgbClr val="C00000"/>
                </a:solidFill>
              </a:rPr>
              <a:t>①</a:t>
            </a:r>
            <a:r>
              <a:rPr lang="zh-CN" altLang="en-US" sz="2800" b="1" dirty="0" smtClean="0">
                <a:solidFill>
                  <a:srgbClr val="C00000"/>
                </a:solidFill>
              </a:rPr>
              <a:t>零刻度线对齐被测物的一端。 </a:t>
            </a:r>
            <a:endParaRPr lang="zh-CN" altLang="en-US" sz="2800" b="1" dirty="0" smtClean="0">
              <a:solidFill>
                <a:srgbClr val="C00000"/>
              </a:solidFill>
            </a:endParaRPr>
          </a:p>
        </p:txBody>
      </p:sp>
      <p:sp>
        <p:nvSpPr>
          <p:cNvPr id="12" name="Text Box 3"/>
          <p:cNvSpPr txBox="1">
            <a:spLocks noChangeArrowheads="1"/>
          </p:cNvSpPr>
          <p:nvPr/>
        </p:nvSpPr>
        <p:spPr bwMode="auto">
          <a:xfrm>
            <a:off x="2091622" y="2891956"/>
            <a:ext cx="8496300" cy="1815882"/>
          </a:xfrm>
          <a:prstGeom prst="rect">
            <a:avLst/>
          </a:prstGeom>
          <a:noFill/>
          <a:ln w="9525">
            <a:noFill/>
            <a:miter lim="800000"/>
          </a:ln>
          <a:effectLst/>
        </p:spPr>
        <p:txBody>
          <a:bodyPr>
            <a:spAutoFit/>
          </a:bodyPr>
          <a:lstStyle/>
          <a:p>
            <a:r>
              <a:rPr kumimoji="1" lang="en-US" altLang="zh-CN" sz="2800" b="1" dirty="0">
                <a:latin typeface="Arial" panose="020B0604020202020204" pitchFamily="34" charset="0"/>
              </a:rPr>
              <a:t>  </a:t>
            </a:r>
            <a:endParaRPr kumimoji="1" lang="zh-CN" altLang="en-US" sz="3200" b="1" dirty="0">
              <a:solidFill>
                <a:srgbClr val="3333FF"/>
              </a:solidFill>
              <a:latin typeface="黑体" panose="02010609060101010101" charset="-122"/>
              <a:ea typeface="黑体" panose="02010609060101010101" charset="-122"/>
            </a:endParaRPr>
          </a:p>
          <a:p>
            <a:pPr>
              <a:lnSpc>
                <a:spcPct val="150000"/>
              </a:lnSpc>
            </a:pPr>
            <a:r>
              <a:rPr lang="zh-CN" altLang="en-US" sz="2800" b="1" dirty="0" smtClean="0"/>
              <a:t> </a:t>
            </a:r>
            <a:r>
              <a:rPr lang="zh-CN" altLang="en-US" sz="2800" b="1" dirty="0" smtClean="0">
                <a:solidFill>
                  <a:srgbClr val="C00000"/>
                </a:solidFill>
              </a:rPr>
              <a:t>②尺的位置要放正，不能倾斜，与</a:t>
            </a:r>
            <a:r>
              <a:rPr lang="zh-CN" altLang="en-US" sz="2800" b="1" dirty="0">
                <a:solidFill>
                  <a:srgbClr val="C00000"/>
                </a:solidFill>
              </a:rPr>
              <a:t>所测长度平行</a:t>
            </a:r>
            <a:r>
              <a:rPr lang="zh-CN" altLang="en-US" sz="2800" b="1" dirty="0" smtClean="0">
                <a:solidFill>
                  <a:srgbClr val="C00000"/>
                </a:solidFill>
              </a:rPr>
              <a:t>，。 </a:t>
            </a:r>
            <a:endParaRPr lang="zh-CN" altLang="en-US" sz="2800" b="1" dirty="0">
              <a:solidFill>
                <a:srgbClr val="C00000"/>
              </a:solidFill>
            </a:endParaRPr>
          </a:p>
          <a:p>
            <a:pPr>
              <a:lnSpc>
                <a:spcPct val="150000"/>
              </a:lnSpc>
            </a:pPr>
            <a:r>
              <a:rPr lang="zh-CN" altLang="en-US" sz="2800" b="1" dirty="0">
                <a:solidFill>
                  <a:srgbClr val="C00000"/>
                </a:solidFill>
              </a:rPr>
              <a:t> </a:t>
            </a:r>
            <a:r>
              <a:rPr lang="zh-CN" altLang="en-US" sz="2800" b="1" dirty="0" smtClean="0">
                <a:solidFill>
                  <a:srgbClr val="C00000"/>
                </a:solidFill>
              </a:rPr>
              <a:t>③刻</a:t>
            </a:r>
            <a:r>
              <a:rPr lang="zh-CN" altLang="en-US" sz="2800" b="1" dirty="0">
                <a:solidFill>
                  <a:srgbClr val="C00000"/>
                </a:solidFill>
              </a:rPr>
              <a:t>度尺有刻度的边贴紧待测物体，</a:t>
            </a:r>
            <a:endParaRPr lang="zh-CN" altLang="en-US" sz="2800" b="1" dirty="0">
              <a:solidFill>
                <a:srgbClr val="C00000"/>
              </a:solidFill>
            </a:endParaRPr>
          </a:p>
        </p:txBody>
      </p:sp>
      <p:sp>
        <p:nvSpPr>
          <p:cNvPr id="14" name="TextBox 13"/>
          <p:cNvSpPr txBox="1"/>
          <p:nvPr/>
        </p:nvSpPr>
        <p:spPr>
          <a:xfrm>
            <a:off x="885825" y="1971675"/>
            <a:ext cx="2514600" cy="523220"/>
          </a:xfrm>
          <a:prstGeom prst="rect">
            <a:avLst/>
          </a:prstGeom>
          <a:noFill/>
        </p:spPr>
        <p:txBody>
          <a:bodyPr wrap="square" rtlCol="0">
            <a:spAutoFit/>
          </a:bodyPr>
          <a:lstStyle/>
          <a:p>
            <a:r>
              <a:rPr lang="zh-CN" altLang="en-US" sz="2800" b="1" dirty="0" smtClean="0">
                <a:solidFill>
                  <a:srgbClr val="C00000"/>
                </a:solidFill>
              </a:rPr>
              <a:t>使用方法</a:t>
            </a:r>
            <a:endParaRPr lang="zh-CN" altLang="en-US" sz="2800" b="1" dirty="0" smtClean="0">
              <a:solidFill>
                <a:srgbClr val="C00000"/>
              </a:solidFill>
            </a:endParaRPr>
          </a:p>
        </p:txBody>
      </p:sp>
      <p:sp>
        <p:nvSpPr>
          <p:cNvPr id="15" name="TextBox 14"/>
          <p:cNvSpPr txBox="1"/>
          <p:nvPr/>
        </p:nvSpPr>
        <p:spPr>
          <a:xfrm>
            <a:off x="1053860" y="4747044"/>
            <a:ext cx="2794959" cy="523220"/>
          </a:xfrm>
          <a:prstGeom prst="rect">
            <a:avLst/>
          </a:prstGeom>
          <a:noFill/>
        </p:spPr>
        <p:txBody>
          <a:bodyPr wrap="square" rtlCol="0">
            <a:spAutoFit/>
          </a:bodyPr>
          <a:lstStyle/>
          <a:p>
            <a:r>
              <a:rPr lang="zh-CN" altLang="en-US" sz="2800" b="1" dirty="0" smtClean="0">
                <a:solidFill>
                  <a:srgbClr val="C00000"/>
                </a:solidFill>
              </a:rPr>
              <a:t>会看</a:t>
            </a:r>
            <a:r>
              <a:rPr lang="en-US" altLang="zh-CN" sz="2800" b="1" dirty="0" smtClean="0">
                <a:solidFill>
                  <a:srgbClr val="C00000"/>
                </a:solidFill>
              </a:rPr>
              <a:t>:</a:t>
            </a:r>
            <a:endParaRPr lang="zh-CN" altLang="en-US" sz="2800" b="1" dirty="0">
              <a:solidFill>
                <a:srgbClr val="C00000"/>
              </a:solidFill>
            </a:endParaRPr>
          </a:p>
        </p:txBody>
      </p:sp>
      <p:sp>
        <p:nvSpPr>
          <p:cNvPr id="17" name="矩形 16"/>
          <p:cNvSpPr/>
          <p:nvPr/>
        </p:nvSpPr>
        <p:spPr>
          <a:xfrm>
            <a:off x="2214507" y="4739759"/>
            <a:ext cx="3430747" cy="523220"/>
          </a:xfrm>
          <a:prstGeom prst="rect">
            <a:avLst/>
          </a:prstGeom>
        </p:spPr>
        <p:txBody>
          <a:bodyPr wrap="none">
            <a:spAutoFit/>
          </a:bodyPr>
          <a:lstStyle/>
          <a:p>
            <a:r>
              <a:rPr lang="zh-CN" altLang="zh-CN" sz="2800" b="1" dirty="0" smtClean="0">
                <a:solidFill>
                  <a:srgbClr val="C00000"/>
                </a:solidFill>
              </a:rPr>
              <a:t>视线要</a:t>
            </a:r>
            <a:r>
              <a:rPr lang="zh-CN" altLang="en-US" sz="2800" b="1" dirty="0" smtClean="0">
                <a:solidFill>
                  <a:srgbClr val="C00000"/>
                </a:solidFill>
              </a:rPr>
              <a:t>正对刻度线。</a:t>
            </a:r>
            <a:endParaRPr lang="zh-CN" altLang="zh-CN" sz="2800" b="1" dirty="0">
              <a:solidFill>
                <a:srgbClr val="C00000"/>
              </a:solidFill>
            </a:endParaRPr>
          </a:p>
        </p:txBody>
      </p:sp>
      <p:sp>
        <p:nvSpPr>
          <p:cNvPr id="18" name="TextBox 17"/>
          <p:cNvSpPr txBox="1"/>
          <p:nvPr/>
        </p:nvSpPr>
        <p:spPr>
          <a:xfrm>
            <a:off x="992038" y="5366708"/>
            <a:ext cx="3450566" cy="523220"/>
          </a:xfrm>
          <a:prstGeom prst="rect">
            <a:avLst/>
          </a:prstGeom>
          <a:noFill/>
        </p:spPr>
        <p:txBody>
          <a:bodyPr wrap="square" rtlCol="0">
            <a:spAutoFit/>
          </a:bodyPr>
          <a:lstStyle/>
          <a:p>
            <a:r>
              <a:rPr lang="zh-CN" altLang="en-US" sz="2800" b="1" dirty="0" smtClean="0">
                <a:solidFill>
                  <a:srgbClr val="C00000"/>
                </a:solidFill>
              </a:rPr>
              <a:t>会读</a:t>
            </a:r>
            <a:r>
              <a:rPr lang="en-US" altLang="zh-CN" sz="2800" b="1" dirty="0" smtClean="0">
                <a:solidFill>
                  <a:srgbClr val="C00000"/>
                </a:solidFill>
              </a:rPr>
              <a:t>:</a:t>
            </a:r>
            <a:endParaRPr lang="zh-CN" altLang="en-US" sz="2800" b="1" dirty="0">
              <a:solidFill>
                <a:srgbClr val="C00000"/>
              </a:solidFill>
            </a:endParaRPr>
          </a:p>
        </p:txBody>
      </p:sp>
      <p:sp>
        <p:nvSpPr>
          <p:cNvPr id="19" name="Text Box 5"/>
          <p:cNvSpPr txBox="1">
            <a:spLocks noChangeArrowheads="1"/>
          </p:cNvSpPr>
          <p:nvPr/>
        </p:nvSpPr>
        <p:spPr bwMode="auto">
          <a:xfrm>
            <a:off x="2225526" y="5341758"/>
            <a:ext cx="7308850" cy="523220"/>
          </a:xfrm>
          <a:prstGeom prst="rect">
            <a:avLst/>
          </a:prstGeom>
          <a:noFill/>
          <a:ln w="9525">
            <a:noFill/>
            <a:miter lim="800000"/>
          </a:ln>
          <a:effectLst/>
        </p:spPr>
        <p:txBody>
          <a:bodyPr>
            <a:spAutoFit/>
          </a:bodyPr>
          <a:lstStyle/>
          <a:p>
            <a:r>
              <a:rPr lang="zh-CN" altLang="en-US" sz="2800" b="1" dirty="0" smtClean="0">
                <a:solidFill>
                  <a:srgbClr val="C00000"/>
                </a:solidFill>
              </a:rPr>
              <a:t>读数</a:t>
            </a:r>
            <a:r>
              <a:rPr lang="zh-CN" altLang="en-US" sz="2800" b="1" dirty="0">
                <a:solidFill>
                  <a:srgbClr val="C00000"/>
                </a:solidFill>
              </a:rPr>
              <a:t>时，要估读到分度值的下一</a:t>
            </a:r>
            <a:r>
              <a:rPr lang="zh-CN" altLang="en-US" sz="2800" b="1" dirty="0" smtClean="0">
                <a:solidFill>
                  <a:srgbClr val="C00000"/>
                </a:solidFill>
              </a:rPr>
              <a:t>位。</a:t>
            </a:r>
            <a:endParaRPr lang="en-US" altLang="zh-CN" sz="2800" b="1"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4400" advTm="0">
        <p14:honeycomb/>
      </p:transition>
    </mc:Choice>
    <mc:Fallback>
      <p:transition spd="slow" advTm="0">
        <p:fade/>
      </p:transition>
    </mc:Fallback>
  </mc:AlternateContent>
  <p:timing>
    <p:tnLst>
      <p:par>
        <p:cTn id="1" dur="indefinite" restart="never" fill="hold"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625" y="1219200"/>
            <a:ext cx="10906125" cy="1661993"/>
          </a:xfrm>
          <a:prstGeom prst="rect">
            <a:avLst/>
          </a:prstGeom>
          <a:noFill/>
        </p:spPr>
        <p:txBody>
          <a:bodyPr wrap="square" rtlCol="0">
            <a:spAutoFit/>
          </a:bodyPr>
          <a:lstStyle/>
          <a:p>
            <a:pPr>
              <a:lnSpc>
                <a:spcPct val="150000"/>
              </a:lnSpc>
            </a:pPr>
            <a:r>
              <a:rPr lang="zh-CN" altLang="en-US" sz="2800" b="1" dirty="0" smtClean="0"/>
              <a:t>例：在如图所示的电路中，当闭合开关后，两个电压表的指针偏转均为图中所示，则电阻</a:t>
            </a:r>
            <a:r>
              <a:rPr lang="en-US" sz="2800" b="1" dirty="0" smtClean="0"/>
              <a:t>R</a:t>
            </a:r>
            <a:r>
              <a:rPr lang="en-US" sz="2800" b="1" baseline="-25000" dirty="0" smtClean="0"/>
              <a:t>1</a:t>
            </a:r>
            <a:r>
              <a:rPr lang="zh-CN" altLang="en-US" sz="2800" b="1" dirty="0" smtClean="0"/>
              <a:t>和</a:t>
            </a:r>
            <a:r>
              <a:rPr lang="en-US" sz="2800" b="1" dirty="0" smtClean="0"/>
              <a:t>R</a:t>
            </a:r>
            <a:r>
              <a:rPr lang="en-US" sz="2800" b="1" baseline="-25000" dirty="0" smtClean="0"/>
              <a:t>2</a:t>
            </a:r>
            <a:r>
              <a:rPr lang="zh-CN" altLang="en-US" sz="2800" b="1" dirty="0" smtClean="0"/>
              <a:t>两端的电压分别为</a:t>
            </a:r>
            <a:r>
              <a:rPr lang="en-US" sz="2800" b="1" dirty="0" smtClean="0"/>
              <a:t>________V</a:t>
            </a:r>
            <a:r>
              <a:rPr lang="zh-CN" altLang="en-US" sz="2800" b="1" dirty="0" smtClean="0"/>
              <a:t>和</a:t>
            </a:r>
            <a:r>
              <a:rPr lang="en-US" sz="2800" b="1" dirty="0" smtClean="0"/>
              <a:t>________V</a:t>
            </a:r>
            <a:r>
              <a:rPr lang="zh-CN" altLang="en-US" sz="2800" b="1" dirty="0" smtClean="0"/>
              <a:t>。</a:t>
            </a:r>
            <a:r>
              <a:rPr lang="en-US" sz="2800" b="1" dirty="0" smtClean="0"/>
              <a:t>  </a:t>
            </a:r>
            <a:endParaRPr lang="zh-CN" altLang="en-US" sz="2800" b="1" dirty="0" smtClean="0"/>
          </a:p>
          <a:p>
            <a:endParaRPr lang="zh-CN" altLang="en-US" dirty="0"/>
          </a:p>
        </p:txBody>
      </p:sp>
      <p:pic>
        <p:nvPicPr>
          <p:cNvPr id="3" name="图片 2" descr="Picture_x0020_664"/>
          <p:cNvPicPr/>
          <p:nvPr/>
        </p:nvPicPr>
        <p:blipFill>
          <a:blip r:embed="rId1"/>
          <a:stretch>
            <a:fillRect/>
          </a:stretch>
        </p:blipFill>
        <p:spPr>
          <a:xfrm>
            <a:off x="1317605" y="2923019"/>
            <a:ext cx="3378219" cy="2010931"/>
          </a:xfrm>
          <a:prstGeom prst="rect">
            <a:avLst/>
          </a:prstGeom>
        </p:spPr>
      </p:pic>
      <p:pic>
        <p:nvPicPr>
          <p:cNvPr id="4" name="图片 3" descr="Picture_x0020_807"/>
          <p:cNvPicPr/>
          <p:nvPr/>
        </p:nvPicPr>
        <p:blipFill>
          <a:blip r:embed="rId2"/>
          <a:stretch>
            <a:fillRect/>
          </a:stretch>
        </p:blipFill>
        <p:spPr>
          <a:xfrm>
            <a:off x="5765780" y="3065894"/>
            <a:ext cx="2711469" cy="1610881"/>
          </a:xfrm>
          <a:prstGeom prst="rect">
            <a:avLst/>
          </a:prstGeom>
        </p:spPr>
      </p:pic>
      <p:sp>
        <p:nvSpPr>
          <p:cNvPr id="5" name="矩形 4"/>
          <p:cNvSpPr/>
          <p:nvPr/>
        </p:nvSpPr>
        <p:spPr>
          <a:xfrm>
            <a:off x="8039019" y="2015609"/>
            <a:ext cx="646331" cy="523220"/>
          </a:xfrm>
          <a:prstGeom prst="rect">
            <a:avLst/>
          </a:prstGeom>
        </p:spPr>
        <p:txBody>
          <a:bodyPr wrap="none">
            <a:spAutoFit/>
          </a:bodyPr>
          <a:lstStyle/>
          <a:p>
            <a:r>
              <a:rPr lang="en-US" altLang="en-US" sz="2800" b="1" dirty="0" smtClean="0">
                <a:solidFill>
                  <a:srgbClr val="C00000"/>
                </a:solidFill>
              </a:rPr>
              <a:t>7.2</a:t>
            </a:r>
            <a:endParaRPr lang="zh-CN" altLang="en-US" sz="2800" b="1" dirty="0" smtClean="0">
              <a:solidFill>
                <a:srgbClr val="C00000"/>
              </a:solidFill>
            </a:endParaRPr>
          </a:p>
        </p:txBody>
      </p:sp>
      <p:sp>
        <p:nvSpPr>
          <p:cNvPr id="6" name="矩形 5"/>
          <p:cNvSpPr/>
          <p:nvPr/>
        </p:nvSpPr>
        <p:spPr>
          <a:xfrm>
            <a:off x="10048794" y="1958459"/>
            <a:ext cx="646331" cy="523220"/>
          </a:xfrm>
          <a:prstGeom prst="rect">
            <a:avLst/>
          </a:prstGeom>
        </p:spPr>
        <p:txBody>
          <a:bodyPr wrap="none">
            <a:spAutoFit/>
          </a:bodyPr>
          <a:lstStyle/>
          <a:p>
            <a:r>
              <a:rPr lang="en-US" altLang="en-US" sz="2800" b="1" dirty="0" smtClean="0">
                <a:solidFill>
                  <a:srgbClr val="C00000"/>
                </a:solidFill>
              </a:rPr>
              <a:t>1.8</a:t>
            </a:r>
            <a:endParaRPr lang="zh-CN" altLang="en-US" sz="2800" b="1" dirty="0" smtClean="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8149" y="1162050"/>
            <a:ext cx="2047875" cy="523220"/>
          </a:xfrm>
          <a:prstGeom prst="rect">
            <a:avLst/>
          </a:prstGeom>
          <a:noFill/>
        </p:spPr>
        <p:txBody>
          <a:bodyPr wrap="square" rtlCol="0">
            <a:spAutoFit/>
          </a:bodyPr>
          <a:lstStyle/>
          <a:p>
            <a:r>
              <a:rPr lang="zh-CN" altLang="en-US" sz="2800" b="1" dirty="0" smtClean="0"/>
              <a:t>八、秒表</a:t>
            </a:r>
            <a:endParaRPr lang="zh-CN" altLang="en-US" sz="2800" b="1" dirty="0"/>
          </a:p>
        </p:txBody>
      </p:sp>
      <p:sp>
        <p:nvSpPr>
          <p:cNvPr id="3" name="矩形 2"/>
          <p:cNvSpPr/>
          <p:nvPr/>
        </p:nvSpPr>
        <p:spPr>
          <a:xfrm>
            <a:off x="545617" y="1758434"/>
            <a:ext cx="9897261" cy="523220"/>
          </a:xfrm>
          <a:prstGeom prst="rect">
            <a:avLst/>
          </a:prstGeom>
        </p:spPr>
        <p:txBody>
          <a:bodyPr wrap="none">
            <a:spAutoFit/>
          </a:bodyPr>
          <a:lstStyle/>
          <a:p>
            <a:r>
              <a:rPr lang="zh-CN" altLang="en-US" sz="2800" b="1" dirty="0" smtClean="0"/>
              <a:t>例：停表的示数如图  所示，该停表所示的时间为</a:t>
            </a:r>
            <a:r>
              <a:rPr lang="en-US" altLang="zh-CN" sz="2800" b="1" dirty="0" smtClean="0"/>
              <a:t>___________</a:t>
            </a:r>
            <a:endParaRPr lang="zh-CN" altLang="en-US" sz="2800" dirty="0"/>
          </a:p>
        </p:txBody>
      </p:sp>
      <p:pic>
        <p:nvPicPr>
          <p:cNvPr id="4" name="Picture 2" descr="ws_FC"/>
          <p:cNvPicPr>
            <a:picLocks noChangeAspect="1" noChangeArrowheads="1"/>
          </p:cNvPicPr>
          <p:nvPr/>
        </p:nvPicPr>
        <p:blipFill>
          <a:blip r:embed="rId1"/>
          <a:srcRect/>
          <a:stretch>
            <a:fillRect/>
          </a:stretch>
        </p:blipFill>
        <p:spPr bwMode="auto">
          <a:xfrm>
            <a:off x="1790700" y="2371725"/>
            <a:ext cx="4810125" cy="3006328"/>
          </a:xfrm>
          <a:prstGeom prst="rect">
            <a:avLst/>
          </a:prstGeom>
          <a:noFill/>
          <a:ln w="9525">
            <a:noFill/>
            <a:miter lim="800000"/>
            <a:headEnd/>
            <a:tailEnd/>
          </a:ln>
        </p:spPr>
      </p:pic>
      <p:sp>
        <p:nvSpPr>
          <p:cNvPr id="5" name="TextBox 4"/>
          <p:cNvSpPr txBox="1"/>
          <p:nvPr/>
        </p:nvSpPr>
        <p:spPr>
          <a:xfrm>
            <a:off x="8353424" y="1695450"/>
            <a:ext cx="1895475" cy="523220"/>
          </a:xfrm>
          <a:prstGeom prst="rect">
            <a:avLst/>
          </a:prstGeom>
          <a:noFill/>
        </p:spPr>
        <p:txBody>
          <a:bodyPr wrap="square" rtlCol="0">
            <a:spAutoFit/>
          </a:bodyPr>
          <a:lstStyle/>
          <a:p>
            <a:r>
              <a:rPr lang="en-US" altLang="zh-CN" sz="2800" b="1" dirty="0" smtClean="0">
                <a:solidFill>
                  <a:srgbClr val="C00000"/>
                </a:solidFill>
              </a:rPr>
              <a:t>3min38.5s</a:t>
            </a:r>
            <a:endParaRPr lang="zh-CN" altLang="en-US" sz="2800" b="1" dirty="0" smtClean="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iSlíďè"/>
          <p:cNvSpPr txBox="1"/>
          <p:nvPr/>
        </p:nvSpPr>
        <p:spPr bwMode="auto">
          <a:xfrm>
            <a:off x="1180009" y="390818"/>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dirty="0" smtClean="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课堂练习</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sp>
        <p:nvSpPr>
          <p:cNvPr id="3" name="矩形 2"/>
          <p:cNvSpPr/>
          <p:nvPr/>
        </p:nvSpPr>
        <p:spPr>
          <a:xfrm>
            <a:off x="438149" y="1124635"/>
            <a:ext cx="10448925" cy="1384995"/>
          </a:xfrm>
          <a:prstGeom prst="rect">
            <a:avLst/>
          </a:prstGeom>
        </p:spPr>
        <p:txBody>
          <a:bodyPr wrap="square">
            <a:spAutoFit/>
          </a:bodyPr>
          <a:lstStyle/>
          <a:p>
            <a:pPr>
              <a:lnSpc>
                <a:spcPct val="150000"/>
              </a:lnSpc>
            </a:pPr>
            <a:r>
              <a:rPr lang="zh-CN" altLang="en-US" sz="2800" b="1" dirty="0" smtClean="0"/>
              <a:t>         下面是某同学进行实验时对有关物理量的测量结果，其中有明显错误的是（         ）</a:t>
            </a:r>
            <a:endParaRPr lang="zh-CN" altLang="en-US" sz="2800" b="1" dirty="0"/>
          </a:p>
        </p:txBody>
      </p:sp>
      <p:pic>
        <p:nvPicPr>
          <p:cNvPr id="4" name="Picture 4" descr="学科网(www.zxxk.com)--国内最大的教育资源门户，提供试卷、教案、课件、论文、素材及各类教学资源下载，还有大量而丰富的教学相关资讯！"/>
          <p:cNvPicPr>
            <a:picLocks noChangeAspect="1" noChangeArrowheads="1"/>
          </p:cNvPicPr>
          <p:nvPr/>
        </p:nvPicPr>
        <p:blipFill>
          <a:blip r:embed="rId1"/>
          <a:srcRect/>
          <a:stretch>
            <a:fillRect/>
          </a:stretch>
        </p:blipFill>
        <p:spPr bwMode="auto">
          <a:xfrm>
            <a:off x="1428750" y="2705100"/>
            <a:ext cx="2667000" cy="1214438"/>
          </a:xfrm>
          <a:prstGeom prst="rect">
            <a:avLst/>
          </a:prstGeom>
          <a:noFill/>
          <a:ln w="9525">
            <a:noFill/>
            <a:miter lim="800000"/>
            <a:headEnd/>
            <a:tailEnd/>
          </a:ln>
        </p:spPr>
      </p:pic>
      <p:pic>
        <p:nvPicPr>
          <p:cNvPr id="5" name="Picture 5" descr="学科网(www.zxxk.com)--国内最大的教育资源门户，提供试卷、教案、课件、论文、素材及各类教学资源下载，还有大量而丰富的教学相关资讯！"/>
          <p:cNvPicPr>
            <a:picLocks noChangeAspect="1" noChangeArrowheads="1"/>
          </p:cNvPicPr>
          <p:nvPr/>
        </p:nvPicPr>
        <p:blipFill>
          <a:blip r:embed="rId2"/>
          <a:srcRect/>
          <a:stretch>
            <a:fillRect/>
          </a:stretch>
        </p:blipFill>
        <p:spPr bwMode="auto">
          <a:xfrm>
            <a:off x="5238750" y="2552700"/>
            <a:ext cx="2362200" cy="1323975"/>
          </a:xfrm>
          <a:prstGeom prst="rect">
            <a:avLst/>
          </a:prstGeom>
          <a:noFill/>
          <a:ln w="9525">
            <a:noFill/>
            <a:miter lim="800000"/>
            <a:headEnd/>
            <a:tailEnd/>
          </a:ln>
        </p:spPr>
      </p:pic>
      <p:pic>
        <p:nvPicPr>
          <p:cNvPr id="6" name="Picture 6" descr="学科网(www.zxxk.com)--国内最大的教育资源门户，提供试卷、教案、课件、论文、素材及各类教学资源下载，还有大量而丰富的教学相关资讯！"/>
          <p:cNvPicPr>
            <a:picLocks noChangeAspect="1" noChangeArrowheads="1"/>
          </p:cNvPicPr>
          <p:nvPr/>
        </p:nvPicPr>
        <p:blipFill>
          <a:blip r:embed="rId3"/>
          <a:srcRect/>
          <a:stretch>
            <a:fillRect/>
          </a:stretch>
        </p:blipFill>
        <p:spPr bwMode="auto">
          <a:xfrm>
            <a:off x="2038350" y="4838700"/>
            <a:ext cx="1676400" cy="1460500"/>
          </a:xfrm>
          <a:prstGeom prst="rect">
            <a:avLst/>
          </a:prstGeom>
          <a:noFill/>
          <a:ln w="9525">
            <a:noFill/>
            <a:miter lim="800000"/>
            <a:headEnd/>
            <a:tailEnd/>
          </a:ln>
        </p:spPr>
      </p:pic>
      <p:pic>
        <p:nvPicPr>
          <p:cNvPr id="7" name="Picture 7" descr="学科网(www.zxxk.com)--国内最大的教育资源门户，提供试卷、教案、课件、论文、素材及各类教学资源下载，还有大量而丰富的教学相关资讯！"/>
          <p:cNvPicPr>
            <a:picLocks noChangeAspect="1" noChangeArrowheads="1"/>
          </p:cNvPicPr>
          <p:nvPr/>
        </p:nvPicPr>
        <p:blipFill>
          <a:blip r:embed="rId4"/>
          <a:srcRect/>
          <a:stretch>
            <a:fillRect/>
          </a:stretch>
        </p:blipFill>
        <p:spPr bwMode="auto">
          <a:xfrm>
            <a:off x="6000750" y="4610100"/>
            <a:ext cx="1450975" cy="1600200"/>
          </a:xfrm>
          <a:prstGeom prst="rect">
            <a:avLst/>
          </a:prstGeom>
          <a:noFill/>
          <a:ln w="9525">
            <a:noFill/>
            <a:miter lim="800000"/>
            <a:headEnd/>
            <a:tailEnd/>
          </a:ln>
        </p:spPr>
      </p:pic>
      <p:sp>
        <p:nvSpPr>
          <p:cNvPr id="8" name="Text Box 9"/>
          <p:cNvSpPr txBox="1">
            <a:spLocks noChangeArrowheads="1"/>
          </p:cNvSpPr>
          <p:nvPr/>
        </p:nvSpPr>
        <p:spPr bwMode="auto">
          <a:xfrm>
            <a:off x="1504950" y="4076700"/>
            <a:ext cx="3200400" cy="366713"/>
          </a:xfrm>
          <a:prstGeom prst="rect">
            <a:avLst/>
          </a:prstGeom>
          <a:noFill/>
          <a:ln w="9525">
            <a:noFill/>
            <a:miter lim="800000"/>
          </a:ln>
          <a:effectLst/>
        </p:spPr>
        <p:txBody>
          <a:bodyPr>
            <a:spAutoFit/>
          </a:bodyPr>
          <a:lstStyle/>
          <a:p>
            <a:pPr>
              <a:spcBef>
                <a:spcPct val="50000"/>
              </a:spcBef>
            </a:pPr>
            <a:r>
              <a:rPr lang="en-US" altLang="zh-CN"/>
              <a:t>A</a:t>
            </a:r>
            <a:r>
              <a:rPr lang="zh-CN" altLang="en-US"/>
              <a:t>．被测物体长度</a:t>
            </a:r>
            <a:r>
              <a:rPr lang="en-US" altLang="zh-CN"/>
              <a:t>2.76cm </a:t>
            </a:r>
            <a:endParaRPr lang="en-US" altLang="zh-CN"/>
          </a:p>
        </p:txBody>
      </p:sp>
      <p:sp>
        <p:nvSpPr>
          <p:cNvPr id="9" name="Text Box 11"/>
          <p:cNvSpPr txBox="1">
            <a:spLocks noChangeArrowheads="1"/>
          </p:cNvSpPr>
          <p:nvPr/>
        </p:nvSpPr>
        <p:spPr bwMode="auto">
          <a:xfrm>
            <a:off x="5391150" y="4152900"/>
            <a:ext cx="3276600" cy="311150"/>
          </a:xfrm>
          <a:prstGeom prst="rect">
            <a:avLst/>
          </a:prstGeom>
          <a:noFill/>
          <a:ln w="9525">
            <a:noFill/>
            <a:miter lim="800000"/>
          </a:ln>
          <a:effectLst/>
        </p:spPr>
        <p:txBody>
          <a:bodyPr>
            <a:spAutoFit/>
          </a:bodyPr>
          <a:lstStyle/>
          <a:p>
            <a:pPr>
              <a:lnSpc>
                <a:spcPct val="80000"/>
              </a:lnSpc>
              <a:spcBef>
                <a:spcPct val="20000"/>
              </a:spcBef>
              <a:buClr>
                <a:schemeClr val="hlink"/>
              </a:buClr>
              <a:buFont typeface="Wingdings" panose="05000000000000000000" pitchFamily="2" charset="2"/>
              <a:buNone/>
            </a:pPr>
            <a:r>
              <a:rPr lang="en-US" altLang="zh-CN"/>
              <a:t>B</a:t>
            </a:r>
            <a:r>
              <a:rPr lang="zh-CN" altLang="en-US"/>
              <a:t>．被测物体质量</a:t>
            </a:r>
            <a:r>
              <a:rPr lang="en-US" altLang="zh-CN"/>
              <a:t>27.2g </a:t>
            </a:r>
            <a:r>
              <a:rPr lang="zh-CN" altLang="en-US"/>
              <a:t>　</a:t>
            </a:r>
            <a:endParaRPr lang="zh-CN" altLang="en-US"/>
          </a:p>
        </p:txBody>
      </p:sp>
      <p:sp>
        <p:nvSpPr>
          <p:cNvPr id="10" name="Text Box 12"/>
          <p:cNvSpPr txBox="1">
            <a:spLocks noChangeArrowheads="1"/>
          </p:cNvSpPr>
          <p:nvPr/>
        </p:nvSpPr>
        <p:spPr bwMode="auto">
          <a:xfrm>
            <a:off x="1428750" y="6362700"/>
            <a:ext cx="2743200" cy="366713"/>
          </a:xfrm>
          <a:prstGeom prst="rect">
            <a:avLst/>
          </a:prstGeom>
          <a:noFill/>
          <a:ln w="9525">
            <a:noFill/>
            <a:miter lim="800000"/>
          </a:ln>
          <a:effectLst/>
        </p:spPr>
        <p:txBody>
          <a:bodyPr>
            <a:spAutoFit/>
          </a:bodyPr>
          <a:lstStyle/>
          <a:p>
            <a:pPr>
              <a:spcBef>
                <a:spcPct val="50000"/>
              </a:spcBef>
            </a:pPr>
            <a:r>
              <a:rPr lang="en-US" altLang="zh-CN"/>
              <a:t>C </a:t>
            </a:r>
            <a:r>
              <a:rPr lang="zh-CN" altLang="en-US"/>
              <a:t>被测电路电流为</a:t>
            </a:r>
            <a:r>
              <a:rPr lang="en-US" altLang="zh-CN"/>
              <a:t>1.5A </a:t>
            </a:r>
            <a:endParaRPr lang="en-US" altLang="zh-CN"/>
          </a:p>
        </p:txBody>
      </p:sp>
      <p:sp>
        <p:nvSpPr>
          <p:cNvPr id="11" name="Text Box 13"/>
          <p:cNvSpPr txBox="1">
            <a:spLocks noChangeArrowheads="1"/>
          </p:cNvSpPr>
          <p:nvPr/>
        </p:nvSpPr>
        <p:spPr bwMode="auto">
          <a:xfrm>
            <a:off x="5543550" y="6362700"/>
            <a:ext cx="2971800" cy="366713"/>
          </a:xfrm>
          <a:prstGeom prst="rect">
            <a:avLst/>
          </a:prstGeom>
          <a:noFill/>
          <a:ln w="9525">
            <a:noFill/>
            <a:miter lim="800000"/>
          </a:ln>
          <a:effectLst/>
        </p:spPr>
        <p:txBody>
          <a:bodyPr>
            <a:spAutoFit/>
          </a:bodyPr>
          <a:lstStyle/>
          <a:p>
            <a:pPr>
              <a:spcBef>
                <a:spcPct val="50000"/>
              </a:spcBef>
            </a:pPr>
            <a:r>
              <a:rPr lang="en-US" altLang="zh-CN"/>
              <a:t> D</a:t>
            </a:r>
            <a:r>
              <a:rPr lang="zh-CN" altLang="en-US"/>
              <a:t>．被测温度  为</a:t>
            </a:r>
            <a:r>
              <a:rPr lang="en-US" altLang="zh-CN"/>
              <a:t>52℃ </a:t>
            </a:r>
            <a:endParaRPr lang="en-US" altLang="zh-CN"/>
          </a:p>
        </p:txBody>
      </p:sp>
      <p:sp>
        <p:nvSpPr>
          <p:cNvPr id="12" name="TextBox 11"/>
          <p:cNvSpPr txBox="1"/>
          <p:nvPr/>
        </p:nvSpPr>
        <p:spPr>
          <a:xfrm>
            <a:off x="3200400" y="1952625"/>
            <a:ext cx="466725" cy="523220"/>
          </a:xfrm>
          <a:prstGeom prst="rect">
            <a:avLst/>
          </a:prstGeom>
          <a:noFill/>
        </p:spPr>
        <p:txBody>
          <a:bodyPr wrap="square" rtlCol="0">
            <a:spAutoFit/>
          </a:bodyPr>
          <a:lstStyle/>
          <a:p>
            <a:r>
              <a:rPr lang="en-US" altLang="zh-CN" sz="2800" b="1" dirty="0" smtClean="0">
                <a:solidFill>
                  <a:srgbClr val="C00000"/>
                </a:solidFill>
              </a:rPr>
              <a:t>C</a:t>
            </a:r>
            <a:endParaRPr lang="zh-CN" altLang="en-US" sz="2800" b="1" dirty="0" smtClean="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4400" advTm="0">
        <p14:honeycomb/>
      </p:transition>
    </mc:Choice>
    <mc:Fallback>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iSlíďè"/>
          <p:cNvSpPr txBox="1"/>
          <p:nvPr/>
        </p:nvSpPr>
        <p:spPr bwMode="auto">
          <a:xfrm>
            <a:off x="1221105" y="421640"/>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noProof="0" dirty="0" smtClean="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巩固提高</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pic>
        <p:nvPicPr>
          <p:cNvPr id="9218" name="Picture 2"/>
          <p:cNvPicPr>
            <a:picLocks noChangeAspect="1" noChangeArrowheads="1"/>
          </p:cNvPicPr>
          <p:nvPr/>
        </p:nvPicPr>
        <p:blipFill>
          <a:blip r:embed="rId1"/>
          <a:srcRect/>
          <a:stretch>
            <a:fillRect/>
          </a:stretch>
        </p:blipFill>
        <p:spPr bwMode="auto">
          <a:xfrm>
            <a:off x="0" y="457200"/>
            <a:ext cx="9525" cy="38100"/>
          </a:xfrm>
          <a:prstGeom prst="rect">
            <a:avLst/>
          </a:prstGeom>
          <a:noFill/>
        </p:spPr>
      </p:pic>
      <p:pic>
        <p:nvPicPr>
          <p:cNvPr id="9217" name="Picture 1"/>
          <p:cNvPicPr>
            <a:picLocks noChangeAspect="1" noChangeArrowheads="1"/>
          </p:cNvPicPr>
          <p:nvPr/>
        </p:nvPicPr>
        <p:blipFill>
          <a:blip r:embed="rId1"/>
          <a:srcRect/>
          <a:stretch>
            <a:fillRect/>
          </a:stretch>
        </p:blipFill>
        <p:spPr bwMode="auto">
          <a:xfrm>
            <a:off x="0" y="495300"/>
            <a:ext cx="9525" cy="38100"/>
          </a:xfrm>
          <a:prstGeom prst="rect">
            <a:avLst/>
          </a:prstGeom>
          <a:noFill/>
        </p:spPr>
      </p:pic>
      <p:sp>
        <p:nvSpPr>
          <p:cNvPr id="5" name="矩形 4"/>
          <p:cNvSpPr/>
          <p:nvPr/>
        </p:nvSpPr>
        <p:spPr>
          <a:xfrm>
            <a:off x="409575" y="1300460"/>
            <a:ext cx="11391900" cy="2031325"/>
          </a:xfrm>
          <a:prstGeom prst="rect">
            <a:avLst/>
          </a:prstGeom>
        </p:spPr>
        <p:txBody>
          <a:bodyPr wrap="square">
            <a:spAutoFit/>
          </a:bodyPr>
          <a:lstStyle/>
          <a:p>
            <a:pPr>
              <a:lnSpc>
                <a:spcPct val="150000"/>
              </a:lnSpc>
              <a:buFont typeface="Wingdings" panose="05000000000000000000" pitchFamily="2" charset="2"/>
              <a:buNone/>
            </a:pPr>
            <a:r>
              <a:rPr lang="zh-CN" altLang="en-US" sz="2800" b="1" dirty="0" smtClean="0"/>
              <a:t>如图甲所示，是</a:t>
            </a:r>
            <a:r>
              <a:rPr lang="en-US" altLang="zh-CN" sz="2800" b="1" dirty="0" smtClean="0"/>
              <a:t>___________</a:t>
            </a:r>
            <a:r>
              <a:rPr lang="zh-CN" altLang="en-US" sz="2800" b="1" dirty="0" smtClean="0"/>
              <a:t>表的刻度盘，接</a:t>
            </a:r>
            <a:r>
              <a:rPr lang="en-US" altLang="zh-CN" sz="2800" b="1" dirty="0" smtClean="0"/>
              <a:t>0—0.6A</a:t>
            </a:r>
            <a:r>
              <a:rPr lang="zh-CN" altLang="en-US" sz="2800" b="1" dirty="0" smtClean="0"/>
              <a:t>的量程，读数是</a:t>
            </a:r>
            <a:r>
              <a:rPr lang="en-US" altLang="zh-CN" sz="2800" b="1" dirty="0" smtClean="0"/>
              <a:t>__________,</a:t>
            </a:r>
            <a:r>
              <a:rPr lang="zh-CN" altLang="en-US" sz="2800" b="1" dirty="0" smtClean="0"/>
              <a:t>若把这个表接在图乙所示电路中使用，应接在</a:t>
            </a:r>
            <a:r>
              <a:rPr lang="en-US" altLang="zh-CN" sz="2800" b="1" dirty="0" smtClean="0"/>
              <a:t>_______(</a:t>
            </a:r>
            <a:r>
              <a:rPr lang="zh-CN" altLang="en-US" sz="2800" b="1" dirty="0" smtClean="0"/>
              <a:t>选填“</a:t>
            </a:r>
            <a:r>
              <a:rPr lang="en-US" altLang="zh-CN" sz="2800" b="1" dirty="0" smtClean="0"/>
              <a:t>a”</a:t>
            </a:r>
            <a:r>
              <a:rPr lang="zh-CN" altLang="en-US" sz="2800" b="1" dirty="0" smtClean="0"/>
              <a:t>或“</a:t>
            </a:r>
            <a:r>
              <a:rPr lang="en-US" altLang="zh-CN" sz="2800" b="1" dirty="0" smtClean="0"/>
              <a:t>b”)</a:t>
            </a:r>
            <a:r>
              <a:rPr lang="zh-CN" altLang="en-US" sz="2800" b="1" dirty="0" smtClean="0"/>
              <a:t>处。</a:t>
            </a:r>
            <a:endParaRPr lang="zh-CN" altLang="en-US" sz="2800" b="1" dirty="0"/>
          </a:p>
        </p:txBody>
      </p:sp>
      <p:pic>
        <p:nvPicPr>
          <p:cNvPr id="7" name="Picture 4" descr="HWOCRTEMP_ROC200"/>
          <p:cNvPicPr>
            <a:picLocks noChangeAspect="1" noChangeArrowheads="1"/>
          </p:cNvPicPr>
          <p:nvPr/>
        </p:nvPicPr>
        <p:blipFill>
          <a:blip r:embed="rId2"/>
          <a:srcRect b="16289"/>
          <a:stretch>
            <a:fillRect/>
          </a:stretch>
        </p:blipFill>
        <p:spPr bwMode="auto">
          <a:xfrm>
            <a:off x="1371600" y="3267075"/>
            <a:ext cx="2286000" cy="1876425"/>
          </a:xfrm>
          <a:prstGeom prst="rect">
            <a:avLst/>
          </a:prstGeom>
          <a:noFill/>
          <a:ln w="9525">
            <a:noFill/>
            <a:miter lim="800000"/>
            <a:headEnd/>
            <a:tailEnd/>
          </a:ln>
        </p:spPr>
      </p:pic>
      <p:pic>
        <p:nvPicPr>
          <p:cNvPr id="8" name="Picture 5"/>
          <p:cNvPicPr>
            <a:picLocks noChangeAspect="1" noChangeArrowheads="1"/>
          </p:cNvPicPr>
          <p:nvPr/>
        </p:nvPicPr>
        <p:blipFill>
          <a:blip r:embed="rId3"/>
          <a:srcRect l="50329" b="-781"/>
          <a:stretch>
            <a:fillRect/>
          </a:stretch>
        </p:blipFill>
        <p:spPr bwMode="auto">
          <a:xfrm>
            <a:off x="5467350" y="2867025"/>
            <a:ext cx="2876550" cy="2457450"/>
          </a:xfrm>
          <a:prstGeom prst="rect">
            <a:avLst/>
          </a:prstGeom>
          <a:noFill/>
          <a:ln w="9525">
            <a:noFill/>
            <a:miter lim="800000"/>
            <a:headEnd/>
            <a:tailEnd/>
          </a:ln>
        </p:spPr>
      </p:pic>
      <p:sp>
        <p:nvSpPr>
          <p:cNvPr id="11" name="TextBox 10"/>
          <p:cNvSpPr txBox="1"/>
          <p:nvPr/>
        </p:nvSpPr>
        <p:spPr>
          <a:xfrm>
            <a:off x="3295650" y="1381125"/>
            <a:ext cx="1619250" cy="523220"/>
          </a:xfrm>
          <a:prstGeom prst="rect">
            <a:avLst/>
          </a:prstGeom>
          <a:noFill/>
        </p:spPr>
        <p:txBody>
          <a:bodyPr wrap="square" rtlCol="0">
            <a:spAutoFit/>
          </a:bodyPr>
          <a:lstStyle/>
          <a:p>
            <a:r>
              <a:rPr lang="zh-CN" altLang="en-US" sz="2800" b="1" dirty="0" smtClean="0">
                <a:solidFill>
                  <a:srgbClr val="C00000"/>
                </a:solidFill>
              </a:rPr>
              <a:t>电流表</a:t>
            </a:r>
            <a:endParaRPr lang="zh-CN" altLang="en-US" sz="2800" b="1" dirty="0" smtClean="0">
              <a:solidFill>
                <a:srgbClr val="C00000"/>
              </a:solidFill>
            </a:endParaRPr>
          </a:p>
        </p:txBody>
      </p:sp>
      <p:sp>
        <p:nvSpPr>
          <p:cNvPr id="12" name="TextBox 11"/>
          <p:cNvSpPr txBox="1"/>
          <p:nvPr/>
        </p:nvSpPr>
        <p:spPr>
          <a:xfrm>
            <a:off x="885825" y="2076450"/>
            <a:ext cx="1047750" cy="523220"/>
          </a:xfrm>
          <a:prstGeom prst="rect">
            <a:avLst/>
          </a:prstGeom>
          <a:noFill/>
        </p:spPr>
        <p:txBody>
          <a:bodyPr wrap="square" rtlCol="0">
            <a:spAutoFit/>
          </a:bodyPr>
          <a:lstStyle/>
          <a:p>
            <a:r>
              <a:rPr lang="en-US" altLang="zh-CN" sz="2800" b="1" dirty="0" smtClean="0">
                <a:solidFill>
                  <a:srgbClr val="C00000"/>
                </a:solidFill>
              </a:rPr>
              <a:t>0.16A</a:t>
            </a:r>
            <a:endParaRPr lang="zh-CN" altLang="en-US" sz="2800" b="1" dirty="0" smtClean="0">
              <a:solidFill>
                <a:srgbClr val="C00000"/>
              </a:solidFill>
            </a:endParaRPr>
          </a:p>
        </p:txBody>
      </p:sp>
      <p:sp>
        <p:nvSpPr>
          <p:cNvPr id="13" name="TextBox 12"/>
          <p:cNvSpPr txBox="1"/>
          <p:nvPr/>
        </p:nvSpPr>
        <p:spPr>
          <a:xfrm>
            <a:off x="9896475" y="2085975"/>
            <a:ext cx="466725" cy="523220"/>
          </a:xfrm>
          <a:prstGeom prst="rect">
            <a:avLst/>
          </a:prstGeom>
          <a:noFill/>
        </p:spPr>
        <p:txBody>
          <a:bodyPr wrap="square" rtlCol="0">
            <a:spAutoFit/>
          </a:bodyPr>
          <a:lstStyle/>
          <a:p>
            <a:r>
              <a:rPr lang="en-US" altLang="zh-CN" sz="2800" b="1" dirty="0" smtClean="0">
                <a:solidFill>
                  <a:srgbClr val="C00000"/>
                </a:solidFill>
              </a:rPr>
              <a:t>a</a:t>
            </a:r>
            <a:endParaRPr lang="zh-CN" altLang="en-US" sz="2800" b="1" dirty="0" smtClean="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4400" advTm="0">
        <p14:honeycomb/>
      </p:transition>
    </mc:Choice>
    <mc:Fallback>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iSlíďè"/>
          <p:cNvSpPr txBox="1"/>
          <p:nvPr/>
        </p:nvSpPr>
        <p:spPr bwMode="auto">
          <a:xfrm>
            <a:off x="1221105" y="421640"/>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dirty="0" smtClean="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课堂总结</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sp>
        <p:nvSpPr>
          <p:cNvPr id="3" name="TextBox 2"/>
          <p:cNvSpPr txBox="1"/>
          <p:nvPr/>
        </p:nvSpPr>
        <p:spPr>
          <a:xfrm>
            <a:off x="4124325" y="666750"/>
            <a:ext cx="5124450" cy="5262979"/>
          </a:xfrm>
          <a:prstGeom prst="rect">
            <a:avLst/>
          </a:prstGeom>
          <a:noFill/>
        </p:spPr>
        <p:txBody>
          <a:bodyPr wrap="square" rtlCol="0">
            <a:spAutoFit/>
          </a:bodyPr>
          <a:lstStyle/>
          <a:p>
            <a:pPr>
              <a:lnSpc>
                <a:spcPct val="150000"/>
              </a:lnSpc>
            </a:pPr>
            <a:r>
              <a:rPr lang="zh-CN" altLang="en-US" sz="2800" b="1" dirty="0" smtClean="0"/>
              <a:t>刻度尺</a:t>
            </a:r>
            <a:endParaRPr lang="en-US" altLang="zh-CN" sz="2800" b="1" dirty="0" smtClean="0"/>
          </a:p>
          <a:p>
            <a:pPr>
              <a:lnSpc>
                <a:spcPct val="150000"/>
              </a:lnSpc>
            </a:pPr>
            <a:r>
              <a:rPr lang="zh-CN" altLang="en-US" sz="2800" b="1" dirty="0" smtClean="0"/>
              <a:t>温度计</a:t>
            </a:r>
            <a:endParaRPr lang="en-US" altLang="zh-CN" sz="2800" b="1" dirty="0" smtClean="0"/>
          </a:p>
          <a:p>
            <a:pPr>
              <a:lnSpc>
                <a:spcPct val="150000"/>
              </a:lnSpc>
            </a:pPr>
            <a:r>
              <a:rPr lang="zh-CN" altLang="en-US" sz="2800" b="1" dirty="0" smtClean="0"/>
              <a:t>天平</a:t>
            </a:r>
            <a:endParaRPr lang="en-US" altLang="zh-CN" sz="2800" b="1" dirty="0" smtClean="0"/>
          </a:p>
          <a:p>
            <a:pPr>
              <a:lnSpc>
                <a:spcPct val="150000"/>
              </a:lnSpc>
            </a:pPr>
            <a:r>
              <a:rPr lang="zh-CN" altLang="en-US" sz="2800" b="1" dirty="0" smtClean="0"/>
              <a:t>量筒</a:t>
            </a:r>
            <a:endParaRPr lang="en-US" altLang="zh-CN" sz="2800" b="1" dirty="0" smtClean="0"/>
          </a:p>
          <a:p>
            <a:pPr>
              <a:lnSpc>
                <a:spcPct val="150000"/>
              </a:lnSpc>
            </a:pPr>
            <a:r>
              <a:rPr lang="zh-CN" altLang="en-US" sz="2800" b="1" dirty="0" smtClean="0"/>
              <a:t>弹簧测力计</a:t>
            </a:r>
            <a:endParaRPr lang="en-US" altLang="zh-CN" sz="2800" b="1" dirty="0" smtClean="0"/>
          </a:p>
          <a:p>
            <a:pPr>
              <a:lnSpc>
                <a:spcPct val="150000"/>
              </a:lnSpc>
            </a:pPr>
            <a:r>
              <a:rPr lang="zh-CN" altLang="en-US" sz="2800" b="1" dirty="0" smtClean="0"/>
              <a:t>电流表</a:t>
            </a:r>
            <a:endParaRPr lang="en-US" altLang="zh-CN" sz="2800" b="1" dirty="0" smtClean="0"/>
          </a:p>
          <a:p>
            <a:pPr>
              <a:lnSpc>
                <a:spcPct val="150000"/>
              </a:lnSpc>
            </a:pPr>
            <a:r>
              <a:rPr lang="zh-CN" altLang="en-US" sz="2800" b="1" dirty="0" smtClean="0"/>
              <a:t>电压表</a:t>
            </a:r>
            <a:endParaRPr lang="en-US" altLang="zh-CN" sz="2800" b="1" dirty="0" smtClean="0"/>
          </a:p>
          <a:p>
            <a:pPr>
              <a:lnSpc>
                <a:spcPct val="150000"/>
              </a:lnSpc>
            </a:pPr>
            <a:r>
              <a:rPr lang="zh-CN" altLang="en-US" sz="2800" b="1" dirty="0" smtClean="0"/>
              <a:t>秒表</a:t>
            </a:r>
            <a:endParaRPr lang="zh-CN" altLang="en-US" sz="2800" b="1" dirty="0"/>
          </a:p>
        </p:txBody>
      </p:sp>
      <p:sp>
        <p:nvSpPr>
          <p:cNvPr id="4" name="矩形 3"/>
          <p:cNvSpPr/>
          <p:nvPr/>
        </p:nvSpPr>
        <p:spPr>
          <a:xfrm>
            <a:off x="886761" y="3003635"/>
            <a:ext cx="2348720" cy="664862"/>
          </a:xfrm>
          <a:prstGeom prst="rect">
            <a:avLst/>
          </a:prstGeom>
        </p:spPr>
        <p:txBody>
          <a:bodyPr wrap="none">
            <a:spAutoFit/>
          </a:bodyPr>
          <a:lstStyle/>
          <a:p>
            <a:pPr>
              <a:lnSpc>
                <a:spcPct val="150000"/>
              </a:lnSpc>
            </a:pPr>
            <a:r>
              <a:rPr lang="zh-CN" altLang="en-US" sz="2800" b="1" dirty="0" smtClean="0"/>
              <a:t>基本测量仪器</a:t>
            </a:r>
            <a:endParaRPr lang="en-US" altLang="zh-CN" sz="2800" b="1" dirty="0" smtClean="0"/>
          </a:p>
        </p:txBody>
      </p:sp>
      <p:sp>
        <p:nvSpPr>
          <p:cNvPr id="5" name="左大括号 4"/>
          <p:cNvSpPr/>
          <p:nvPr/>
        </p:nvSpPr>
        <p:spPr>
          <a:xfrm>
            <a:off x="3581400" y="1047750"/>
            <a:ext cx="361950" cy="4543425"/>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4400" advTm="0">
        <p14:honeycomb/>
      </p:transition>
    </mc:Choice>
    <mc:Fallback>
      <p:transition spd="slow" advTm="0">
        <p:fade/>
      </p:transition>
    </mc:Fallback>
  </mc:AlternateContent>
  <p:timing>
    <p:tnLst>
      <p:par>
        <p:cTn id="1" dur="indefinite" restart="never" fill="hold"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líďè"/>
          <p:cNvSpPr txBox="1"/>
          <p:nvPr/>
        </p:nvSpPr>
        <p:spPr bwMode="auto">
          <a:xfrm>
            <a:off x="1241654" y="339447"/>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dirty="0" smtClean="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板书设计</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sp>
        <p:nvSpPr>
          <p:cNvPr id="3" name="TextBox 2"/>
          <p:cNvSpPr txBox="1"/>
          <p:nvPr/>
        </p:nvSpPr>
        <p:spPr>
          <a:xfrm>
            <a:off x="4124325" y="717723"/>
            <a:ext cx="5124450" cy="5262979"/>
          </a:xfrm>
          <a:prstGeom prst="rect">
            <a:avLst/>
          </a:prstGeom>
          <a:noFill/>
        </p:spPr>
        <p:txBody>
          <a:bodyPr wrap="square" rtlCol="0">
            <a:spAutoFit/>
          </a:bodyPr>
          <a:lstStyle/>
          <a:p>
            <a:pPr>
              <a:lnSpc>
                <a:spcPct val="150000"/>
              </a:lnSpc>
            </a:pPr>
            <a:r>
              <a:rPr lang="zh-CN" altLang="en-US" sz="2800" b="1" dirty="0" smtClean="0"/>
              <a:t>刻度尺</a:t>
            </a:r>
            <a:endParaRPr lang="en-US" altLang="zh-CN" sz="2800" b="1" dirty="0" smtClean="0"/>
          </a:p>
          <a:p>
            <a:pPr>
              <a:lnSpc>
                <a:spcPct val="150000"/>
              </a:lnSpc>
            </a:pPr>
            <a:r>
              <a:rPr lang="zh-CN" altLang="en-US" sz="2800" b="1" dirty="0" smtClean="0"/>
              <a:t>温度计</a:t>
            </a:r>
            <a:endParaRPr lang="en-US" altLang="zh-CN" sz="2800" b="1" dirty="0" smtClean="0"/>
          </a:p>
          <a:p>
            <a:pPr>
              <a:lnSpc>
                <a:spcPct val="150000"/>
              </a:lnSpc>
            </a:pPr>
            <a:r>
              <a:rPr lang="zh-CN" altLang="en-US" sz="2800" b="1" dirty="0" smtClean="0"/>
              <a:t>天平</a:t>
            </a:r>
            <a:endParaRPr lang="en-US" altLang="zh-CN" sz="2800" b="1" dirty="0" smtClean="0"/>
          </a:p>
          <a:p>
            <a:pPr>
              <a:lnSpc>
                <a:spcPct val="150000"/>
              </a:lnSpc>
            </a:pPr>
            <a:r>
              <a:rPr lang="zh-CN" altLang="en-US" sz="2800" b="1" dirty="0" smtClean="0"/>
              <a:t>量筒</a:t>
            </a:r>
            <a:endParaRPr lang="en-US" altLang="zh-CN" sz="2800" b="1" dirty="0" smtClean="0"/>
          </a:p>
          <a:p>
            <a:pPr>
              <a:lnSpc>
                <a:spcPct val="150000"/>
              </a:lnSpc>
            </a:pPr>
            <a:r>
              <a:rPr lang="zh-CN" altLang="en-US" sz="2800" b="1" dirty="0" smtClean="0"/>
              <a:t>弹簧测力计</a:t>
            </a:r>
            <a:endParaRPr lang="en-US" altLang="zh-CN" sz="2800" b="1" dirty="0" smtClean="0"/>
          </a:p>
          <a:p>
            <a:pPr>
              <a:lnSpc>
                <a:spcPct val="150000"/>
              </a:lnSpc>
            </a:pPr>
            <a:r>
              <a:rPr lang="zh-CN" altLang="en-US" sz="2800" b="1" dirty="0" smtClean="0"/>
              <a:t>电流表</a:t>
            </a:r>
            <a:endParaRPr lang="en-US" altLang="zh-CN" sz="2800" b="1" dirty="0" smtClean="0"/>
          </a:p>
          <a:p>
            <a:pPr>
              <a:lnSpc>
                <a:spcPct val="150000"/>
              </a:lnSpc>
            </a:pPr>
            <a:r>
              <a:rPr lang="zh-CN" altLang="en-US" sz="2800" b="1" dirty="0" smtClean="0"/>
              <a:t>电压表</a:t>
            </a:r>
            <a:endParaRPr lang="en-US" altLang="zh-CN" sz="2800" b="1" dirty="0" smtClean="0"/>
          </a:p>
          <a:p>
            <a:pPr>
              <a:lnSpc>
                <a:spcPct val="150000"/>
              </a:lnSpc>
            </a:pPr>
            <a:r>
              <a:rPr lang="zh-CN" altLang="en-US" sz="2800" b="1" dirty="0" smtClean="0"/>
              <a:t>秒表</a:t>
            </a:r>
            <a:endParaRPr lang="zh-CN" altLang="en-US" sz="2800" b="1" dirty="0"/>
          </a:p>
        </p:txBody>
      </p:sp>
      <p:sp>
        <p:nvSpPr>
          <p:cNvPr id="4" name="矩形 3"/>
          <p:cNvSpPr/>
          <p:nvPr/>
        </p:nvSpPr>
        <p:spPr>
          <a:xfrm>
            <a:off x="867711" y="3029123"/>
            <a:ext cx="2348720" cy="738664"/>
          </a:xfrm>
          <a:prstGeom prst="rect">
            <a:avLst/>
          </a:prstGeom>
        </p:spPr>
        <p:txBody>
          <a:bodyPr wrap="square">
            <a:spAutoFit/>
          </a:bodyPr>
          <a:lstStyle/>
          <a:p>
            <a:pPr>
              <a:lnSpc>
                <a:spcPct val="150000"/>
              </a:lnSpc>
            </a:pPr>
            <a:r>
              <a:rPr lang="zh-CN" altLang="en-US" sz="2800" b="1" dirty="0" smtClean="0"/>
              <a:t>基本测量仪器</a:t>
            </a:r>
            <a:endParaRPr lang="en-US" altLang="zh-CN" sz="2800" b="1" dirty="0" smtClean="0"/>
          </a:p>
        </p:txBody>
      </p:sp>
      <p:sp>
        <p:nvSpPr>
          <p:cNvPr id="5" name="左大括号 4"/>
          <p:cNvSpPr/>
          <p:nvPr/>
        </p:nvSpPr>
        <p:spPr>
          <a:xfrm>
            <a:off x="3581400" y="1047750"/>
            <a:ext cx="438150" cy="4543425"/>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Slíďè"/>
          <p:cNvSpPr txBox="1"/>
          <p:nvPr/>
        </p:nvSpPr>
        <p:spPr bwMode="auto">
          <a:xfrm>
            <a:off x="1339858" y="397889"/>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noProof="0" dirty="0" smtClean="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作业布置</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sp>
        <p:nvSpPr>
          <p:cNvPr id="332801" name="Rectangle 1"/>
          <p:cNvSpPr>
            <a:spLocks noChangeArrowheads="1"/>
          </p:cNvSpPr>
          <p:nvPr/>
        </p:nvSpPr>
        <p:spPr bwMode="auto">
          <a:xfrm>
            <a:off x="619125" y="1314450"/>
            <a:ext cx="11068050" cy="324031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lang="en-US" altLang="zh-CN" sz="28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1</a:t>
            </a:r>
            <a:r>
              <a:rPr lang="zh-CN" altLang="en-US" sz="28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kumimoji="0" lang="zh-CN" altLang="en-US"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牡丹江中考）下列测量仪器的使用，正确的是（　　）</a:t>
            </a:r>
            <a:endParaRPr kumimoji="0" lang="zh-CN" altLang="en-US" sz="2800" b="1"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a:t>
            </a:r>
            <a:r>
              <a:rPr kumimoji="0" lang="zh-CN" altLang="en-US"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．测量物体的质量时，将物体放在天平的右盘     </a:t>
            </a:r>
            <a:endParaRPr kumimoji="0" lang="en-US" altLang="zh-CN"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B</a:t>
            </a:r>
            <a:r>
              <a:rPr kumimoji="0" lang="zh-CN" altLang="en-US"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．测量物体的长度时，不能使用零刻度线磨损的刻度尺</a:t>
            </a:r>
            <a:endParaRPr kumimoji="0" lang="zh-CN" altLang="en-US" sz="2800" b="1"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C</a:t>
            </a:r>
            <a:r>
              <a:rPr kumimoji="0" lang="zh-CN" altLang="en-US"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．测量力的大小时，不能超过测力计的最大测量值    </a:t>
            </a:r>
            <a:endParaRPr kumimoji="0" lang="en-US" altLang="zh-CN"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D</a:t>
            </a:r>
            <a:r>
              <a:rPr kumimoji="0" lang="zh-CN" altLang="en-US"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．用量筒测量体积时，视线要与液面最低处垂直</a:t>
            </a:r>
            <a:endParaRPr kumimoji="0" lang="zh-CN" altLang="en-US" sz="2800" b="1"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7" name="TextBox 6"/>
          <p:cNvSpPr txBox="1"/>
          <p:nvPr/>
        </p:nvSpPr>
        <p:spPr>
          <a:xfrm>
            <a:off x="9210675" y="1485900"/>
            <a:ext cx="457200" cy="523220"/>
          </a:xfrm>
          <a:prstGeom prst="rect">
            <a:avLst/>
          </a:prstGeom>
          <a:noFill/>
        </p:spPr>
        <p:txBody>
          <a:bodyPr wrap="square" rtlCol="0">
            <a:spAutoFit/>
          </a:bodyPr>
          <a:lstStyle/>
          <a:p>
            <a:r>
              <a:rPr lang="en-US" altLang="zh-CN" sz="2800" b="1" dirty="0" smtClean="0">
                <a:solidFill>
                  <a:srgbClr val="C00000"/>
                </a:solidFill>
              </a:rPr>
              <a:t>C</a:t>
            </a:r>
            <a:endParaRPr lang="zh-CN" altLang="en-US" sz="2800" b="1" dirty="0" smtClean="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4400" advTm="0">
        <p14:honeycomb/>
      </p:transition>
    </mc:Choice>
    <mc:Fallback>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458325" y="2019300"/>
            <a:ext cx="457200" cy="523220"/>
          </a:xfrm>
          <a:prstGeom prst="rect">
            <a:avLst/>
          </a:prstGeom>
          <a:noFill/>
        </p:spPr>
        <p:txBody>
          <a:bodyPr wrap="square" rtlCol="0">
            <a:spAutoFit/>
          </a:bodyPr>
          <a:lstStyle/>
          <a:p>
            <a:r>
              <a:rPr lang="en-US" altLang="zh-CN" sz="2800" b="1" dirty="0" smtClean="0">
                <a:solidFill>
                  <a:srgbClr val="C00000"/>
                </a:solidFill>
              </a:rPr>
              <a:t>A</a:t>
            </a:r>
            <a:endParaRPr lang="zh-CN" altLang="en-US" sz="2800" b="1" dirty="0" smtClean="0">
              <a:solidFill>
                <a:srgbClr val="C00000"/>
              </a:solidFill>
            </a:endParaRPr>
          </a:p>
        </p:txBody>
      </p:sp>
      <p:sp>
        <p:nvSpPr>
          <p:cNvPr id="352257" name="Rectangle 1"/>
          <p:cNvSpPr>
            <a:spLocks noChangeArrowheads="1"/>
          </p:cNvSpPr>
          <p:nvPr/>
        </p:nvSpPr>
        <p:spPr bwMode="auto">
          <a:xfrm>
            <a:off x="590550" y="1866900"/>
            <a:ext cx="10490372" cy="203132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lang="en-US" altLang="zh-CN" sz="2800" b="1" dirty="0" smtClean="0">
                <a:solidFill>
                  <a:srgbClr val="000000"/>
                </a:solidFill>
                <a:latin typeface="Arial" panose="020B0604020202020204"/>
                <a:ea typeface="宋体" panose="02010600030101010101" pitchFamily="2" charset="-122"/>
                <a:cs typeface="Times New Roman" panose="02020603050405020304" pitchFamily="18" charset="0"/>
              </a:rPr>
              <a:t>2</a:t>
            </a:r>
            <a:r>
              <a:rPr lang="zh-CN" altLang="en-US" sz="2800" b="1" dirty="0" smtClean="0">
                <a:solidFill>
                  <a:srgbClr val="000000"/>
                </a:solidFill>
                <a:latin typeface="Arial" panose="020B0604020202020204"/>
                <a:ea typeface="宋体" panose="02010600030101010101" pitchFamily="2" charset="-122"/>
                <a:cs typeface="Times New Roman" panose="02020603050405020304" pitchFamily="18" charset="0"/>
              </a:rPr>
              <a:t>、（</a:t>
            </a:r>
            <a:r>
              <a:rPr kumimoji="0" lang="zh-CN"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岳阳</a:t>
            </a:r>
            <a:r>
              <a:rPr kumimoji="0" lang="zh-CN" altLang="en-US"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中考</a:t>
            </a:r>
            <a:r>
              <a:rPr kumimoji="0" lang="zh-CN"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）如图所示的测量结果记录正确的是</a:t>
            </a:r>
            <a:r>
              <a:rPr kumimoji="0" lang="zh-CN" altLang="en-US"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sz="2800" b="1"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a:t>
            </a:r>
            <a:r>
              <a:rPr kumimoji="0" lang="zh-CN" altLang="en-US"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．物体长度为</a:t>
            </a:r>
            <a:r>
              <a:rPr kumimoji="0" lang="en-US" altLang="zh-CN"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1.45cm   </a:t>
            </a:r>
            <a:r>
              <a:rPr kumimoji="0" lang="en-US" altLang="zh-CN" sz="2800" b="1" u="none" strike="noStrike" cap="none" normalizeH="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en-US" altLang="zh-CN"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B. </a:t>
            </a:r>
            <a:r>
              <a:rPr kumimoji="0" lang="zh-CN" altLang="en-US"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物体质量为</a:t>
            </a:r>
            <a:r>
              <a:rPr kumimoji="0" lang="en-US" altLang="zh-CN"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6.6g  </a:t>
            </a:r>
            <a:endParaRPr kumimoji="0" lang="en-US" altLang="zh-CN"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C.</a:t>
            </a:r>
            <a:r>
              <a:rPr kumimoji="0" lang="zh-CN" altLang="en-US"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温度计示数为</a:t>
            </a:r>
            <a:r>
              <a:rPr kumimoji="0" lang="en-US" altLang="zh-CN"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16℃ </a:t>
            </a:r>
            <a:r>
              <a:rPr kumimoji="0" lang="en-US" altLang="zh-CN" sz="2800" b="1" u="none" strike="noStrike" cap="none" normalizeH="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en-US" altLang="zh-CN"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D.</a:t>
            </a:r>
            <a:r>
              <a:rPr kumimoji="0" lang="zh-CN" altLang="en-US"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电流表示数为</a:t>
            </a:r>
            <a:r>
              <a:rPr kumimoji="0" lang="en-US" altLang="zh-CN" sz="2800" b="1"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0.32A</a:t>
            </a:r>
            <a:endParaRPr kumimoji="0" lang="en-US" altLang="zh-CN" sz="2800" b="1"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pSp>
        <p:nvGrpSpPr>
          <p:cNvPr id="11" name="组合 10"/>
          <p:cNvGrpSpPr/>
          <p:nvPr/>
        </p:nvGrpSpPr>
        <p:grpSpPr>
          <a:xfrm>
            <a:off x="582613" y="3405187"/>
            <a:ext cx="9139824" cy="2814138"/>
            <a:chOff x="582613" y="3405187"/>
            <a:chExt cx="9139824" cy="2814138"/>
          </a:xfrm>
        </p:grpSpPr>
        <p:pic>
          <p:nvPicPr>
            <p:cNvPr id="352258" name="Picture 2" descr="bg3"/>
            <p:cNvPicPr>
              <a:picLocks noChangeAspect="1" noChangeArrowheads="1"/>
            </p:cNvPicPr>
            <p:nvPr/>
          </p:nvPicPr>
          <p:blipFill>
            <a:blip r:embed="rId1"/>
            <a:srcRect l="9050" t="22563" r="19910" b="66611"/>
            <a:stretch>
              <a:fillRect/>
            </a:stretch>
          </p:blipFill>
          <p:spPr bwMode="auto">
            <a:xfrm>
              <a:off x="582613" y="3405187"/>
              <a:ext cx="9139824" cy="2109787"/>
            </a:xfrm>
            <a:prstGeom prst="rect">
              <a:avLst/>
            </a:prstGeom>
            <a:noFill/>
            <a:ln w="9525">
              <a:noFill/>
              <a:miter lim="800000"/>
              <a:headEnd/>
              <a:tailEnd/>
            </a:ln>
          </p:spPr>
        </p:pic>
        <p:sp>
          <p:nvSpPr>
            <p:cNvPr id="7" name="TextBox 6"/>
            <p:cNvSpPr txBox="1"/>
            <p:nvPr/>
          </p:nvSpPr>
          <p:spPr>
            <a:xfrm>
              <a:off x="1466850" y="5581650"/>
              <a:ext cx="447675" cy="637675"/>
            </a:xfrm>
            <a:prstGeom prst="rect">
              <a:avLst/>
            </a:prstGeom>
            <a:noFill/>
          </p:spPr>
          <p:txBody>
            <a:bodyPr wrap="square" rtlCol="0">
              <a:spAutoFit/>
            </a:bodyPr>
            <a:lstStyle/>
            <a:p>
              <a:pPr eaLnBrk="0" fontAlgn="base" hangingPunct="0">
                <a:lnSpc>
                  <a:spcPct val="150000"/>
                </a:lnSpc>
                <a:spcBef>
                  <a:spcPct val="0"/>
                </a:spcBef>
                <a:spcAft>
                  <a:spcPct val="0"/>
                </a:spcAft>
              </a:pPr>
              <a:r>
                <a:rPr lang="en-US" altLang="zh-CN" sz="28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a:t>
              </a:r>
              <a:endParaRPr lang="zh-CN" altLang="en-US" sz="28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sp>
          <p:nvSpPr>
            <p:cNvPr id="8" name="TextBox 7"/>
            <p:cNvSpPr txBox="1"/>
            <p:nvPr/>
          </p:nvSpPr>
          <p:spPr>
            <a:xfrm>
              <a:off x="4495800" y="5562600"/>
              <a:ext cx="352425" cy="637675"/>
            </a:xfrm>
            <a:prstGeom prst="rect">
              <a:avLst/>
            </a:prstGeom>
            <a:noFill/>
          </p:spPr>
          <p:txBody>
            <a:bodyPr wrap="square" rtlCol="0">
              <a:spAutoFit/>
            </a:bodyPr>
            <a:lstStyle/>
            <a:p>
              <a:pPr eaLnBrk="0" fontAlgn="base" hangingPunct="0">
                <a:lnSpc>
                  <a:spcPct val="150000"/>
                </a:lnSpc>
                <a:spcBef>
                  <a:spcPct val="0"/>
                </a:spcBef>
                <a:spcAft>
                  <a:spcPct val="0"/>
                </a:spcAft>
              </a:pPr>
              <a:r>
                <a:rPr lang="en-US" altLang="zh-CN" sz="28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B</a:t>
              </a:r>
              <a:endParaRPr lang="zh-CN" altLang="en-US" sz="28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sp>
          <p:nvSpPr>
            <p:cNvPr id="9" name="TextBox 8"/>
            <p:cNvSpPr txBox="1"/>
            <p:nvPr/>
          </p:nvSpPr>
          <p:spPr>
            <a:xfrm>
              <a:off x="6591300" y="5562600"/>
              <a:ext cx="590550" cy="637675"/>
            </a:xfrm>
            <a:prstGeom prst="rect">
              <a:avLst/>
            </a:prstGeom>
            <a:noFill/>
          </p:spPr>
          <p:txBody>
            <a:bodyPr wrap="square" rtlCol="0">
              <a:spAutoFit/>
            </a:bodyPr>
            <a:lstStyle/>
            <a:p>
              <a:pPr eaLnBrk="0" fontAlgn="base" hangingPunct="0">
                <a:lnSpc>
                  <a:spcPct val="150000"/>
                </a:lnSpc>
                <a:spcBef>
                  <a:spcPct val="0"/>
                </a:spcBef>
                <a:spcAft>
                  <a:spcPct val="0"/>
                </a:spcAft>
              </a:pPr>
              <a:r>
                <a:rPr lang="en-US" altLang="zh-CN" sz="28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C</a:t>
              </a:r>
              <a:endParaRPr lang="zh-CN" altLang="en-US" sz="28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sp>
          <p:nvSpPr>
            <p:cNvPr id="10" name="TextBox 9"/>
            <p:cNvSpPr txBox="1"/>
            <p:nvPr/>
          </p:nvSpPr>
          <p:spPr>
            <a:xfrm>
              <a:off x="8248650" y="5486400"/>
              <a:ext cx="609600" cy="637675"/>
            </a:xfrm>
            <a:prstGeom prst="rect">
              <a:avLst/>
            </a:prstGeom>
            <a:noFill/>
          </p:spPr>
          <p:txBody>
            <a:bodyPr wrap="square" rtlCol="0">
              <a:spAutoFit/>
            </a:bodyPr>
            <a:lstStyle/>
            <a:p>
              <a:pPr eaLnBrk="0" fontAlgn="base" hangingPunct="0">
                <a:lnSpc>
                  <a:spcPct val="150000"/>
                </a:lnSpc>
                <a:spcBef>
                  <a:spcPct val="0"/>
                </a:spcBef>
                <a:spcAft>
                  <a:spcPct val="0"/>
                </a:spcAft>
              </a:pPr>
              <a:r>
                <a:rPr lang="en-US" altLang="zh-CN" sz="28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D</a:t>
              </a:r>
              <a:endParaRPr lang="zh-CN" altLang="en-US" sz="28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1610709" y="2148602"/>
            <a:ext cx="9933591" cy="1311193"/>
          </a:xfrm>
          <a:prstGeom prst="rect">
            <a:avLst/>
          </a:prstGeom>
          <a:noFill/>
          <a:ln w="9525">
            <a:noFill/>
            <a:miter lim="800000"/>
          </a:ln>
          <a:effectLst/>
        </p:spPr>
        <p:txBody>
          <a:bodyPr wrap="square">
            <a:spAutoFit/>
          </a:bodyPr>
          <a:lstStyle/>
          <a:p>
            <a:pPr>
              <a:lnSpc>
                <a:spcPct val="150000"/>
              </a:lnSpc>
            </a:pPr>
            <a:r>
              <a:rPr lang="zh-CN" altLang="en-US" sz="2800" b="1" dirty="0" smtClean="0">
                <a:solidFill>
                  <a:srgbClr val="C00000"/>
                </a:solidFill>
              </a:rPr>
              <a:t>对测量结果，既要记录准</a:t>
            </a:r>
            <a:r>
              <a:rPr lang="zh-CN" altLang="en-US" sz="2800" b="1" dirty="0">
                <a:solidFill>
                  <a:srgbClr val="C00000"/>
                </a:solidFill>
              </a:rPr>
              <a:t>确值</a:t>
            </a:r>
            <a:r>
              <a:rPr lang="zh-CN" altLang="en-US" sz="2800" b="1" dirty="0" smtClean="0">
                <a:solidFill>
                  <a:srgbClr val="C00000"/>
                </a:solidFill>
              </a:rPr>
              <a:t>、又要记录估计值，还要注明单位。</a:t>
            </a:r>
            <a:endParaRPr lang="zh-CN" altLang="en-US" sz="2800" b="1" dirty="0">
              <a:solidFill>
                <a:srgbClr val="C00000"/>
              </a:solidFill>
            </a:endParaRPr>
          </a:p>
        </p:txBody>
      </p:sp>
      <p:sp>
        <p:nvSpPr>
          <p:cNvPr id="3" name="TextBox 2"/>
          <p:cNvSpPr txBox="1"/>
          <p:nvPr/>
        </p:nvSpPr>
        <p:spPr>
          <a:xfrm>
            <a:off x="547044" y="2211073"/>
            <a:ext cx="3191773" cy="523220"/>
          </a:xfrm>
          <a:prstGeom prst="rect">
            <a:avLst/>
          </a:prstGeom>
          <a:noFill/>
        </p:spPr>
        <p:txBody>
          <a:bodyPr wrap="square" rtlCol="0">
            <a:spAutoFit/>
          </a:bodyPr>
          <a:lstStyle/>
          <a:p>
            <a:r>
              <a:rPr lang="zh-CN" altLang="en-US" sz="2800" b="1" dirty="0" smtClean="0">
                <a:solidFill>
                  <a:srgbClr val="C00000"/>
                </a:solidFill>
              </a:rPr>
              <a:t>会记：</a:t>
            </a:r>
            <a:endParaRPr lang="zh-CN" altLang="en-US" sz="2800" b="1" dirty="0">
              <a:solidFill>
                <a:srgbClr val="C00000"/>
              </a:solidFill>
            </a:endParaRPr>
          </a:p>
        </p:txBody>
      </p:sp>
      <p:sp>
        <p:nvSpPr>
          <p:cNvPr id="4" name="TextBox 3"/>
          <p:cNvSpPr txBox="1"/>
          <p:nvPr/>
        </p:nvSpPr>
        <p:spPr>
          <a:xfrm>
            <a:off x="611038" y="1499558"/>
            <a:ext cx="3450566" cy="523220"/>
          </a:xfrm>
          <a:prstGeom prst="rect">
            <a:avLst/>
          </a:prstGeom>
          <a:noFill/>
        </p:spPr>
        <p:txBody>
          <a:bodyPr wrap="square" rtlCol="0">
            <a:spAutoFit/>
          </a:bodyPr>
          <a:lstStyle/>
          <a:p>
            <a:r>
              <a:rPr lang="zh-CN" altLang="en-US" sz="2800" b="1" dirty="0" smtClean="0">
                <a:solidFill>
                  <a:srgbClr val="C00000"/>
                </a:solidFill>
              </a:rPr>
              <a:t>会读</a:t>
            </a:r>
            <a:r>
              <a:rPr lang="en-US" altLang="zh-CN" sz="2800" b="1" dirty="0" smtClean="0">
                <a:solidFill>
                  <a:srgbClr val="C00000"/>
                </a:solidFill>
              </a:rPr>
              <a:t>:</a:t>
            </a:r>
            <a:endParaRPr lang="zh-CN" altLang="en-US" sz="2800" b="1" dirty="0">
              <a:solidFill>
                <a:srgbClr val="C00000"/>
              </a:solidFill>
            </a:endParaRPr>
          </a:p>
        </p:txBody>
      </p:sp>
      <p:sp>
        <p:nvSpPr>
          <p:cNvPr id="5" name="Text Box 5"/>
          <p:cNvSpPr txBox="1">
            <a:spLocks noChangeArrowheads="1"/>
          </p:cNvSpPr>
          <p:nvPr/>
        </p:nvSpPr>
        <p:spPr bwMode="auto">
          <a:xfrm>
            <a:off x="1844526" y="1474608"/>
            <a:ext cx="7308850" cy="523220"/>
          </a:xfrm>
          <a:prstGeom prst="rect">
            <a:avLst/>
          </a:prstGeom>
          <a:noFill/>
          <a:ln w="9525">
            <a:noFill/>
            <a:miter lim="800000"/>
          </a:ln>
          <a:effectLst/>
        </p:spPr>
        <p:txBody>
          <a:bodyPr>
            <a:spAutoFit/>
          </a:bodyPr>
          <a:lstStyle/>
          <a:p>
            <a:r>
              <a:rPr lang="zh-CN" altLang="en-US" sz="2800" b="1" dirty="0">
                <a:solidFill>
                  <a:srgbClr val="C00000"/>
                </a:solidFill>
              </a:rPr>
              <a:t>读数时，要估读到分度值的下一</a:t>
            </a:r>
            <a:r>
              <a:rPr lang="zh-CN" altLang="en-US" sz="2800" b="1" dirty="0" smtClean="0">
                <a:solidFill>
                  <a:srgbClr val="C00000"/>
                </a:solidFill>
              </a:rPr>
              <a:t>位。</a:t>
            </a:r>
            <a:endParaRPr lang="en-US" altLang="zh-CN" sz="2800" b="1" dirty="0">
              <a:solidFill>
                <a:srgbClr val="C00000"/>
              </a:solidFill>
            </a:endParaRPr>
          </a:p>
        </p:txBody>
      </p:sp>
      <p:sp>
        <p:nvSpPr>
          <p:cNvPr id="6" name="Rectangle 3"/>
          <p:cNvSpPr txBox="1">
            <a:spLocks noRot="1" noChangeArrowheads="1"/>
          </p:cNvSpPr>
          <p:nvPr/>
        </p:nvSpPr>
        <p:spPr>
          <a:xfrm>
            <a:off x="609600" y="3609976"/>
            <a:ext cx="8153400" cy="990600"/>
          </a:xfrm>
          <a:prstGeom prst="rect">
            <a:avLst/>
          </a:prstGeom>
        </p:spPr>
        <p:txBody>
          <a:bodyPr/>
          <a:lstStyle/>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None/>
              <a:defRPr/>
            </a:pPr>
            <a:r>
              <a:rPr lang="zh-CN" altLang="en-US" sz="2800" b="1" dirty="0" smtClean="0"/>
              <a:t>例</a:t>
            </a:r>
            <a:r>
              <a:rPr lang="en-US" altLang="zh-CN" sz="2800" b="1" dirty="0" smtClean="0"/>
              <a:t>1</a:t>
            </a:r>
            <a:r>
              <a:rPr lang="zh-CN" altLang="en-US" sz="2800" b="1" dirty="0" smtClean="0"/>
              <a:t>：</a:t>
            </a:r>
            <a:r>
              <a:rPr kumimoji="0" lang="zh-CN" altLang="en-US" sz="2800" b="1" i="0" u="none" strike="noStrike" kern="1200" cap="none" spc="0" normalizeH="0" baseline="0" noProof="0" dirty="0" smtClean="0">
                <a:ln>
                  <a:noFill/>
                </a:ln>
                <a:effectLst/>
                <a:uLnTx/>
                <a:uFillTx/>
                <a:latin typeface="+mn-lt"/>
                <a:ea typeface="+mn-ea"/>
                <a:cs typeface="+mn-cs"/>
              </a:rPr>
              <a:t>如图木块的读数为</a:t>
            </a:r>
            <a:r>
              <a:rPr kumimoji="0" lang="en-US" altLang="zh-CN" sz="2800" b="1" i="0" u="none" strike="noStrike" kern="1200" cap="none" spc="0" normalizeH="0" baseline="0" noProof="0" dirty="0" smtClean="0">
                <a:ln>
                  <a:noFill/>
                </a:ln>
                <a:effectLst/>
                <a:uLnTx/>
                <a:uFillTx/>
                <a:latin typeface="+mn-lt"/>
                <a:ea typeface="+mn-ea"/>
                <a:cs typeface="+mn-cs"/>
              </a:rPr>
              <a:t>_________cm</a:t>
            </a:r>
            <a:endParaRPr kumimoji="0" lang="en-US" altLang="zh-CN" sz="2800" b="1" i="0" u="none" strike="noStrike" kern="1200" cap="none" spc="0" normalizeH="0" baseline="0" noProof="0" dirty="0">
              <a:ln>
                <a:noFill/>
              </a:ln>
              <a:effectLst/>
              <a:uLnTx/>
              <a:uFillTx/>
              <a:latin typeface="+mn-lt"/>
              <a:ea typeface="+mn-ea"/>
              <a:cs typeface="+mn-cs"/>
            </a:endParaRPr>
          </a:p>
        </p:txBody>
      </p:sp>
      <p:pic>
        <p:nvPicPr>
          <p:cNvPr id="7" name="Picture 4" descr="学科网(www.zxxk.com)--国内最大的教育资源门户，提供试卷、教案、课件、论文、素材及各类教学资源下载，还有大量而丰富的教学相关资讯！"/>
          <p:cNvPicPr>
            <a:picLocks noChangeAspect="1" noChangeArrowheads="1"/>
          </p:cNvPicPr>
          <p:nvPr/>
        </p:nvPicPr>
        <p:blipFill>
          <a:blip r:embed="rId1">
            <a:grayscl/>
          </a:blip>
          <a:srcRect/>
          <a:stretch>
            <a:fillRect/>
          </a:stretch>
        </p:blipFill>
        <p:spPr bwMode="auto">
          <a:xfrm>
            <a:off x="923925" y="4419600"/>
            <a:ext cx="6400800" cy="1800225"/>
          </a:xfrm>
          <a:prstGeom prst="rect">
            <a:avLst/>
          </a:prstGeom>
          <a:noFill/>
          <a:ln w="9525">
            <a:noFill/>
            <a:miter lim="800000"/>
            <a:headEnd/>
            <a:tailEnd/>
          </a:ln>
        </p:spPr>
      </p:pic>
      <p:sp>
        <p:nvSpPr>
          <p:cNvPr id="8" name="TextBox 7"/>
          <p:cNvSpPr txBox="1"/>
          <p:nvPr/>
        </p:nvSpPr>
        <p:spPr>
          <a:xfrm>
            <a:off x="4838700" y="3590925"/>
            <a:ext cx="990600" cy="523220"/>
          </a:xfrm>
          <a:prstGeom prst="rect">
            <a:avLst/>
          </a:prstGeom>
          <a:noFill/>
        </p:spPr>
        <p:txBody>
          <a:bodyPr wrap="square" rtlCol="0">
            <a:spAutoFit/>
          </a:bodyPr>
          <a:lstStyle/>
          <a:p>
            <a:r>
              <a:rPr lang="en-US" altLang="zh-CN" sz="2800" b="1" dirty="0" smtClean="0">
                <a:solidFill>
                  <a:srgbClr val="C00000"/>
                </a:solidFill>
              </a:rPr>
              <a:t>3.18</a:t>
            </a:r>
            <a:endParaRPr lang="zh-CN" altLang="en-US"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500"/>
                                        <p:tgtEl>
                                          <p:spTgt spid="6"/>
                                        </p:tgtEl>
                                      </p:cBhvr>
                                    </p:animEffect>
                                  </p:childTnLst>
                                </p:cTn>
                              </p:par>
                              <p:par>
                                <p:cTn id="22" presetID="22" presetClass="entr" presetSubtype="4"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533400" y="1190625"/>
            <a:ext cx="7098418" cy="800219"/>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练习：</a:t>
            </a:r>
            <a:r>
              <a:rPr kumimoji="0" lang="en-US" alt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1</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r>
              <a:rPr kumimoji="0" 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图中纽扣的直径是</a:t>
            </a:r>
            <a:r>
              <a:rPr kumimoji="0" lang="en-US" alt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________cm</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  </a:t>
            </a:r>
            <a:endParaRPr kumimoji="0" lang="zh-CN" altLang="en-US" sz="2800" b="1" u="none" strike="noStrike" cap="none" normalizeH="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025" name="Picture 1"/>
          <p:cNvPicPr>
            <a:picLocks noChangeAspect="1" noChangeArrowheads="1"/>
          </p:cNvPicPr>
          <p:nvPr/>
        </p:nvPicPr>
        <p:blipFill>
          <a:blip r:embed="rId1"/>
          <a:srcRect/>
          <a:stretch>
            <a:fillRect/>
          </a:stretch>
        </p:blipFill>
        <p:spPr bwMode="auto">
          <a:xfrm>
            <a:off x="2305050" y="2200274"/>
            <a:ext cx="4868772" cy="2495551"/>
          </a:xfrm>
          <a:prstGeom prst="rect">
            <a:avLst/>
          </a:prstGeom>
          <a:noFill/>
        </p:spPr>
      </p:pic>
      <p:sp>
        <p:nvSpPr>
          <p:cNvPr id="4" name="矩形 3"/>
          <p:cNvSpPr/>
          <p:nvPr/>
        </p:nvSpPr>
        <p:spPr>
          <a:xfrm>
            <a:off x="5427809" y="1038345"/>
            <a:ext cx="829073" cy="523220"/>
          </a:xfrm>
          <a:prstGeom prst="rect">
            <a:avLst/>
          </a:prstGeom>
        </p:spPr>
        <p:txBody>
          <a:bodyPr wrap="none">
            <a:spAutoFit/>
          </a:bodyPr>
          <a:lstStyle/>
          <a:p>
            <a:r>
              <a:rPr lang="en-US" altLang="zh-CN" sz="2800" b="1" dirty="0" smtClean="0">
                <a:solidFill>
                  <a:srgbClr val="C00000"/>
                </a:solidFill>
              </a:rPr>
              <a:t>1.15</a:t>
            </a:r>
            <a:endParaRPr lang="zh-CN" altLang="en-US" sz="2800" b="1" dirty="0" smtClean="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Rectangle 1"/>
          <p:cNvSpPr>
            <a:spLocks noChangeArrowheads="1"/>
          </p:cNvSpPr>
          <p:nvPr/>
        </p:nvSpPr>
        <p:spPr bwMode="auto">
          <a:xfrm>
            <a:off x="466724" y="1257300"/>
            <a:ext cx="11191875" cy="203132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2</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r>
              <a:rPr kumimoji="0" 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下图是某个实验小组利用频闪照相机每隔</a:t>
            </a:r>
            <a:r>
              <a:rPr kumimoji="0" lang="en-US" alt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0.1</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拍摄一次所得到的物体和刻度尺的频闪照片， 黑点表示物体的像。由图可知，物体在线段的路程为</a:t>
            </a:r>
            <a:r>
              <a:rPr kumimoji="0" lang="en-US" alt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________</a:t>
            </a:r>
            <a:r>
              <a:rPr kumimoji="0" lang="en-US" altLang="zh-CN" sz="2800" b="1" u="none" strike="noStrike" cap="none" normalizeH="0" dirty="0" smtClean="0">
                <a:ln>
                  <a:noFill/>
                </a:ln>
                <a:solidFill>
                  <a:srgbClr val="000000"/>
                </a:solidFill>
                <a:effectLst/>
                <a:latin typeface="Arial" panose="020B0604020202020204"/>
                <a:ea typeface="宋体" panose="02010600030101010101" pitchFamily="2" charset="-122"/>
                <a:cs typeface="Calibri" panose="020F0502020204030204" pitchFamily="34" charset="0"/>
              </a:rPr>
              <a:t> </a:t>
            </a:r>
            <a:r>
              <a:rPr kumimoji="0" lang="en-US" alt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cm</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，平均速度为</a:t>
            </a:r>
            <a:r>
              <a:rPr kumimoji="0" lang="en-US" alt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________</a:t>
            </a:r>
            <a:r>
              <a:rPr kumimoji="0" lang="en-US" altLang="zh-CN" sz="2800" b="1" u="none" strike="noStrike" cap="none" normalizeH="0" dirty="0" smtClean="0">
                <a:ln>
                  <a:noFill/>
                </a:ln>
                <a:solidFill>
                  <a:srgbClr val="000000"/>
                </a:solidFill>
                <a:effectLst/>
                <a:latin typeface="Arial" panose="020B0604020202020204"/>
                <a:ea typeface="宋体" panose="02010600030101010101" pitchFamily="2" charset="-122"/>
                <a:cs typeface="Calibri" panose="020F0502020204030204" pitchFamily="34" charset="0"/>
              </a:rPr>
              <a:t> </a:t>
            </a:r>
            <a:r>
              <a:rPr kumimoji="0" lang="en-US" alt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m/s</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endParaRPr kumimoji="0" lang="zh-CN" altLang="en-US" sz="2800" b="1" u="none" strike="noStrike" cap="none" normalizeH="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3" name="图片 2"/>
          <p:cNvPicPr/>
          <p:nvPr/>
        </p:nvPicPr>
        <p:blipFill>
          <a:blip r:embed="rId1"/>
          <a:stretch>
            <a:fillRect/>
          </a:stretch>
        </p:blipFill>
        <p:spPr>
          <a:xfrm>
            <a:off x="1823250" y="3623594"/>
            <a:ext cx="8349450" cy="2243805"/>
          </a:xfrm>
          <a:prstGeom prst="rect">
            <a:avLst/>
          </a:prstGeom>
        </p:spPr>
      </p:pic>
      <p:sp>
        <p:nvSpPr>
          <p:cNvPr id="4" name="矩形 3"/>
          <p:cNvSpPr/>
          <p:nvPr/>
        </p:nvSpPr>
        <p:spPr>
          <a:xfrm>
            <a:off x="1998809" y="2710934"/>
            <a:ext cx="829073" cy="523220"/>
          </a:xfrm>
          <a:prstGeom prst="rect">
            <a:avLst/>
          </a:prstGeom>
        </p:spPr>
        <p:txBody>
          <a:bodyPr wrap="none">
            <a:spAutoFit/>
          </a:bodyPr>
          <a:lstStyle/>
          <a:p>
            <a:r>
              <a:rPr lang="en-US" altLang="zh-CN" sz="2800" b="1" dirty="0" smtClean="0">
                <a:solidFill>
                  <a:srgbClr val="C00000"/>
                </a:solidFill>
              </a:rPr>
              <a:t>7.50</a:t>
            </a:r>
            <a:endParaRPr lang="zh-CN" altLang="en-US" sz="2800" b="1" dirty="0" smtClean="0">
              <a:solidFill>
                <a:srgbClr val="C00000"/>
              </a:solidFill>
            </a:endParaRPr>
          </a:p>
        </p:txBody>
      </p:sp>
      <p:sp>
        <p:nvSpPr>
          <p:cNvPr id="5" name="矩形 4"/>
          <p:cNvSpPr/>
          <p:nvPr/>
        </p:nvSpPr>
        <p:spPr>
          <a:xfrm>
            <a:off x="6106209" y="2701409"/>
            <a:ext cx="910827" cy="523220"/>
          </a:xfrm>
          <a:prstGeom prst="rect">
            <a:avLst/>
          </a:prstGeom>
        </p:spPr>
        <p:txBody>
          <a:bodyPr wrap="none">
            <a:spAutoFit/>
          </a:bodyPr>
          <a:lstStyle/>
          <a:p>
            <a:r>
              <a:rPr lang="en-US" altLang="zh-CN" sz="2800" b="1" dirty="0" smtClean="0">
                <a:solidFill>
                  <a:srgbClr val="C00000"/>
                </a:solidFill>
              </a:rPr>
              <a:t>0.15 </a:t>
            </a:r>
            <a:endParaRPr lang="zh-CN" altLang="en-US"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9661" y="1148834"/>
            <a:ext cx="1988045" cy="523220"/>
          </a:xfrm>
          <a:prstGeom prst="rect">
            <a:avLst/>
          </a:prstGeom>
        </p:spPr>
        <p:txBody>
          <a:bodyPr wrap="none">
            <a:spAutoFit/>
          </a:bodyPr>
          <a:lstStyle/>
          <a:p>
            <a:pPr>
              <a:buFont typeface="Wingdings" panose="05000000000000000000" pitchFamily="2" charset="2"/>
              <a:buNone/>
            </a:pPr>
            <a:r>
              <a:rPr lang="zh-CN" altLang="en-US" sz="2800" b="1" dirty="0" smtClean="0"/>
              <a:t>二、温度计</a:t>
            </a:r>
            <a:endParaRPr lang="zh-CN" altLang="en-US" sz="2800" b="1" dirty="0"/>
          </a:p>
        </p:txBody>
      </p:sp>
      <p:sp>
        <p:nvSpPr>
          <p:cNvPr id="3" name="TextBox 2"/>
          <p:cNvSpPr txBox="1"/>
          <p:nvPr/>
        </p:nvSpPr>
        <p:spPr>
          <a:xfrm>
            <a:off x="514349" y="1905000"/>
            <a:ext cx="4752975" cy="523220"/>
          </a:xfrm>
          <a:prstGeom prst="rect">
            <a:avLst/>
          </a:prstGeom>
          <a:noFill/>
        </p:spPr>
        <p:txBody>
          <a:bodyPr wrap="square" rtlCol="0">
            <a:spAutoFit/>
          </a:bodyPr>
          <a:lstStyle/>
          <a:p>
            <a:r>
              <a:rPr lang="zh-CN" altLang="en-US" sz="2800" b="1" noProof="1" smtClean="0">
                <a:solidFill>
                  <a:srgbClr val="C00000"/>
                </a:solidFill>
              </a:rPr>
              <a:t>原理：液体的热胀冷缩</a:t>
            </a:r>
            <a:endParaRPr lang="zh-CN" altLang="en-US" sz="2800" b="1" noProof="1">
              <a:solidFill>
                <a:srgbClr val="C00000"/>
              </a:solidFill>
            </a:endParaRPr>
          </a:p>
        </p:txBody>
      </p:sp>
      <p:sp>
        <p:nvSpPr>
          <p:cNvPr id="4" name="TextBox 3"/>
          <p:cNvSpPr txBox="1"/>
          <p:nvPr/>
        </p:nvSpPr>
        <p:spPr>
          <a:xfrm>
            <a:off x="533400" y="2543175"/>
            <a:ext cx="3657600" cy="523220"/>
          </a:xfrm>
          <a:prstGeom prst="rect">
            <a:avLst/>
          </a:prstGeom>
          <a:noFill/>
        </p:spPr>
        <p:txBody>
          <a:bodyPr wrap="square" rtlCol="0">
            <a:spAutoFit/>
          </a:bodyPr>
          <a:lstStyle/>
          <a:p>
            <a:r>
              <a:rPr lang="zh-CN" altLang="en-US" sz="2800" b="1" noProof="1" smtClean="0">
                <a:solidFill>
                  <a:srgbClr val="C00000"/>
                </a:solidFill>
              </a:rPr>
              <a:t>使用方法：</a:t>
            </a:r>
            <a:endParaRPr lang="zh-CN" altLang="en-US" sz="2800" b="1" noProof="1">
              <a:solidFill>
                <a:srgbClr val="C00000"/>
              </a:solidFill>
            </a:endParaRPr>
          </a:p>
        </p:txBody>
      </p:sp>
      <p:sp>
        <p:nvSpPr>
          <p:cNvPr id="5" name="矩形 4"/>
          <p:cNvSpPr>
            <a:spLocks noChangeArrowheads="1"/>
          </p:cNvSpPr>
          <p:nvPr/>
        </p:nvSpPr>
        <p:spPr bwMode="auto">
          <a:xfrm>
            <a:off x="285749" y="4403725"/>
            <a:ext cx="11029951" cy="584775"/>
          </a:xfrm>
          <a:prstGeom prst="rect">
            <a:avLst/>
          </a:prstGeom>
          <a:noFill/>
          <a:ln w="9525">
            <a:noFill/>
            <a:miter lim="800000"/>
          </a:ln>
        </p:spPr>
        <p:txBody>
          <a:bodyPr wrap="square">
            <a:spAutoFit/>
          </a:bodyPr>
          <a:lstStyle/>
          <a:p>
            <a:r>
              <a:rPr lang="zh-CN" altLang="zh-CN" sz="3200" b="1" noProof="1">
                <a:latin typeface="Arial" panose="020B0604020202020204" pitchFamily="34" charset="0"/>
                <a:ea typeface="楷体_GB2312" panose="02010609030101010101" pitchFamily="49" charset="-122"/>
              </a:rPr>
              <a:t>       </a:t>
            </a:r>
            <a:r>
              <a:rPr lang="zh-CN" altLang="zh-CN" sz="2800" b="1" noProof="1">
                <a:solidFill>
                  <a:srgbClr val="C00000"/>
                </a:solidFill>
              </a:rPr>
              <a:t>应选择量程合适的温度计，所测温度不能超过温度计的量程。</a:t>
            </a:r>
            <a:endParaRPr lang="zh-CN" altLang="zh-CN" sz="2800" b="1" noProof="1">
              <a:solidFill>
                <a:srgbClr val="C00000"/>
              </a:solidFill>
            </a:endParaRPr>
          </a:p>
        </p:txBody>
      </p:sp>
      <p:sp>
        <p:nvSpPr>
          <p:cNvPr id="6" name="文本框 2"/>
          <p:cNvSpPr txBox="1">
            <a:spLocks noChangeArrowheads="1"/>
          </p:cNvSpPr>
          <p:nvPr/>
        </p:nvSpPr>
        <p:spPr bwMode="auto">
          <a:xfrm>
            <a:off x="647700" y="3097213"/>
            <a:ext cx="2328863" cy="522287"/>
          </a:xfrm>
          <a:prstGeom prst="rect">
            <a:avLst/>
          </a:prstGeom>
          <a:noFill/>
          <a:ln w="9525">
            <a:noFill/>
            <a:miter lim="800000"/>
          </a:ln>
        </p:spPr>
        <p:txBody>
          <a:bodyPr wrap="none">
            <a:spAutoFit/>
          </a:bodyPr>
          <a:lstStyle/>
          <a:p>
            <a:pPr algn="ctr">
              <a:spcBef>
                <a:spcPct val="50000"/>
              </a:spcBef>
            </a:pPr>
            <a:r>
              <a:rPr lang="zh-CN" altLang="zh-CN" sz="2800" b="1" noProof="1" smtClean="0">
                <a:solidFill>
                  <a:srgbClr val="C00000"/>
                </a:solidFill>
              </a:rPr>
              <a:t>使用温度计前</a:t>
            </a:r>
            <a:endParaRPr lang="zh-CN" altLang="zh-CN" sz="2800" b="1" noProof="1">
              <a:solidFill>
                <a:srgbClr val="C00000"/>
              </a:solidFill>
            </a:endParaRPr>
          </a:p>
        </p:txBody>
      </p:sp>
      <p:sp>
        <p:nvSpPr>
          <p:cNvPr id="7" name="文本框 3"/>
          <p:cNvSpPr txBox="1">
            <a:spLocks noChangeArrowheads="1"/>
          </p:cNvSpPr>
          <p:nvPr/>
        </p:nvSpPr>
        <p:spPr bwMode="auto">
          <a:xfrm>
            <a:off x="1152525" y="3730625"/>
            <a:ext cx="4829175" cy="522288"/>
          </a:xfrm>
          <a:prstGeom prst="rect">
            <a:avLst/>
          </a:prstGeom>
          <a:noFill/>
          <a:ln w="9525">
            <a:noFill/>
            <a:miter lim="800000"/>
          </a:ln>
        </p:spPr>
        <p:txBody>
          <a:bodyPr wrap="none">
            <a:spAutoFit/>
          </a:bodyPr>
          <a:lstStyle/>
          <a:p>
            <a:r>
              <a:rPr lang="zh-CN" altLang="zh-CN" sz="2800" b="1" noProof="1">
                <a:solidFill>
                  <a:srgbClr val="C00000"/>
                </a:solidFill>
              </a:rPr>
              <a:t>观察温度计的量程和分度值。</a:t>
            </a:r>
            <a:endParaRPr lang="zh-CN" altLang="zh-CN" sz="2800" b="1" noProof="1"/>
          </a:p>
        </p:txBody>
      </p:sp>
      <p:sp>
        <p:nvSpPr>
          <p:cNvPr id="11" name="矩形 10"/>
          <p:cNvSpPr>
            <a:spLocks noChangeArrowheads="1"/>
          </p:cNvSpPr>
          <p:nvPr/>
        </p:nvSpPr>
        <p:spPr bwMode="auto">
          <a:xfrm>
            <a:off x="1233488" y="5821362"/>
            <a:ext cx="1255712" cy="522288"/>
          </a:xfrm>
          <a:prstGeom prst="rect">
            <a:avLst/>
          </a:prstGeom>
          <a:noFill/>
          <a:ln w="9525">
            <a:noFill/>
            <a:miter lim="800000"/>
          </a:ln>
        </p:spPr>
        <p:txBody>
          <a:bodyPr wrap="none">
            <a:spAutoFit/>
          </a:bodyPr>
          <a:lstStyle/>
          <a:p>
            <a:r>
              <a:rPr lang="zh-CN" altLang="zh-CN" sz="2800" b="1" noProof="1" smtClean="0">
                <a:solidFill>
                  <a:srgbClr val="C00000"/>
                </a:solidFill>
              </a:rPr>
              <a:t>一不：</a:t>
            </a:r>
            <a:endParaRPr lang="zh-CN" altLang="en-US" sz="2800" b="1" noProof="1">
              <a:solidFill>
                <a:srgbClr val="C00000"/>
              </a:solidFill>
            </a:endParaRPr>
          </a:p>
        </p:txBody>
      </p:sp>
      <p:sp>
        <p:nvSpPr>
          <p:cNvPr id="12" name="文本框 54274"/>
          <p:cNvSpPr txBox="1">
            <a:spLocks noChangeArrowheads="1"/>
          </p:cNvSpPr>
          <p:nvPr/>
        </p:nvSpPr>
        <p:spPr bwMode="auto">
          <a:xfrm>
            <a:off x="2498725" y="5821362"/>
            <a:ext cx="5545138" cy="522288"/>
          </a:xfrm>
          <a:prstGeom prst="rect">
            <a:avLst/>
          </a:prstGeom>
          <a:noFill/>
          <a:ln w="9525">
            <a:noFill/>
            <a:miter lim="800000"/>
          </a:ln>
        </p:spPr>
        <p:txBody>
          <a:bodyPr wrap="none">
            <a:spAutoFit/>
          </a:bodyPr>
          <a:lstStyle/>
          <a:p>
            <a:r>
              <a:rPr lang="zh-CN" altLang="zh-CN" sz="2800" b="1" noProof="1">
                <a:solidFill>
                  <a:srgbClr val="C00000"/>
                </a:solidFill>
              </a:rPr>
              <a:t>玻璃泡不能碰到容器底或容器壁。</a:t>
            </a:r>
            <a:endParaRPr lang="zh-CN" altLang="zh-CN" sz="2800" b="1" noProof="1">
              <a:solidFill>
                <a:srgbClr val="C00000"/>
              </a:solidFill>
            </a:endParaRPr>
          </a:p>
        </p:txBody>
      </p:sp>
      <p:sp>
        <p:nvSpPr>
          <p:cNvPr id="13" name="文本框 1"/>
          <p:cNvSpPr txBox="1">
            <a:spLocks noChangeArrowheads="1"/>
          </p:cNvSpPr>
          <p:nvPr/>
        </p:nvSpPr>
        <p:spPr bwMode="auto">
          <a:xfrm>
            <a:off x="900113" y="5108575"/>
            <a:ext cx="3498850" cy="522287"/>
          </a:xfrm>
          <a:prstGeom prst="rect">
            <a:avLst/>
          </a:prstGeom>
          <a:noFill/>
          <a:ln w="9525">
            <a:noFill/>
            <a:miter lim="800000"/>
          </a:ln>
        </p:spPr>
        <p:txBody>
          <a:bodyPr>
            <a:spAutoFit/>
          </a:bodyPr>
          <a:lstStyle/>
          <a:p>
            <a:r>
              <a:rPr lang="zh-CN" altLang="zh-CN" sz="2800" b="1" noProof="1" smtClean="0">
                <a:solidFill>
                  <a:srgbClr val="C00000"/>
                </a:solidFill>
              </a:rPr>
              <a:t>使用时</a:t>
            </a:r>
            <a:endParaRPr lang="zh-CN" altLang="zh-CN" sz="2800" b="1" noProof="1">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711200" y="3471863"/>
            <a:ext cx="1255713" cy="522287"/>
          </a:xfrm>
          <a:prstGeom prst="rect">
            <a:avLst/>
          </a:prstGeom>
          <a:noFill/>
          <a:ln w="9525">
            <a:noFill/>
            <a:miter lim="800000"/>
          </a:ln>
        </p:spPr>
        <p:txBody>
          <a:bodyPr wrap="none">
            <a:spAutoFit/>
          </a:bodyPr>
          <a:lstStyle/>
          <a:p>
            <a:r>
              <a:rPr lang="zh-CN" altLang="zh-CN" sz="2800" b="1" noProof="1" smtClean="0">
                <a:solidFill>
                  <a:srgbClr val="C00000"/>
                </a:solidFill>
              </a:rPr>
              <a:t>四要：</a:t>
            </a:r>
            <a:endParaRPr lang="zh-CN" altLang="en-US" sz="2800" b="1" noProof="1">
              <a:solidFill>
                <a:srgbClr val="C00000"/>
              </a:solidFill>
            </a:endParaRPr>
          </a:p>
        </p:txBody>
      </p:sp>
      <p:sp>
        <p:nvSpPr>
          <p:cNvPr id="3" name="右大括号 2"/>
          <p:cNvSpPr/>
          <p:nvPr/>
        </p:nvSpPr>
        <p:spPr bwMode="auto">
          <a:xfrm flipH="1">
            <a:off x="1844674" y="2552699"/>
            <a:ext cx="384175" cy="2295525"/>
          </a:xfrm>
          <a:prstGeom prst="rightBrace">
            <a:avLst>
              <a:gd name="adj1" fmla="val 34486"/>
              <a:gd name="adj2" fmla="val 50000"/>
            </a:avLst>
          </a:prstGeom>
          <a:noFill/>
          <a:ln w="38100">
            <a:solidFill>
              <a:schemeClr val="accent2"/>
            </a:solidFill>
            <a:round/>
          </a:ln>
        </p:spPr>
        <p:txBody>
          <a:bodyPr wrap="none" anchor="ctr"/>
          <a:lstStyle/>
          <a:p>
            <a:pPr algn="ctr"/>
            <a:endParaRPr lang="zh-CN" altLang="zh-CN">
              <a:solidFill>
                <a:schemeClr val="accent2"/>
              </a:solidFill>
              <a:latin typeface="Arial" panose="020B0604020202020204" pitchFamily="34" charset="0"/>
            </a:endParaRPr>
          </a:p>
        </p:txBody>
      </p:sp>
      <p:sp>
        <p:nvSpPr>
          <p:cNvPr id="4" name="文本框 54275"/>
          <p:cNvSpPr txBox="1">
            <a:spLocks noChangeArrowheads="1"/>
          </p:cNvSpPr>
          <p:nvPr/>
        </p:nvSpPr>
        <p:spPr bwMode="auto">
          <a:xfrm>
            <a:off x="2438400" y="2301875"/>
            <a:ext cx="7065963" cy="2603854"/>
          </a:xfrm>
          <a:prstGeom prst="rect">
            <a:avLst/>
          </a:prstGeom>
          <a:noFill/>
          <a:ln w="9525">
            <a:noFill/>
            <a:miter lim="800000"/>
          </a:ln>
        </p:spPr>
        <p:txBody>
          <a:bodyPr>
            <a:spAutoFit/>
          </a:bodyPr>
          <a:lstStyle/>
          <a:p>
            <a:pPr>
              <a:lnSpc>
                <a:spcPct val="150000"/>
              </a:lnSpc>
            </a:pPr>
            <a:r>
              <a:rPr lang="zh-CN" altLang="zh-CN" sz="2800" b="1" noProof="1">
                <a:solidFill>
                  <a:srgbClr val="C00000"/>
                </a:solidFill>
              </a:rPr>
              <a:t>1、玻璃泡要全部浸入被测液体中；</a:t>
            </a:r>
            <a:endParaRPr lang="zh-CN" altLang="zh-CN" sz="2800" b="1" noProof="1">
              <a:solidFill>
                <a:srgbClr val="C00000"/>
              </a:solidFill>
            </a:endParaRPr>
          </a:p>
          <a:p>
            <a:pPr>
              <a:lnSpc>
                <a:spcPct val="150000"/>
              </a:lnSpc>
            </a:pPr>
            <a:r>
              <a:rPr lang="zh-CN" altLang="zh-CN" sz="2800" b="1" noProof="1">
                <a:solidFill>
                  <a:srgbClr val="C00000"/>
                </a:solidFill>
              </a:rPr>
              <a:t>2、要等示数稳定后再读数；</a:t>
            </a:r>
            <a:endParaRPr lang="zh-CN" altLang="zh-CN" sz="2800" b="1" noProof="1">
              <a:solidFill>
                <a:srgbClr val="C00000"/>
              </a:solidFill>
            </a:endParaRPr>
          </a:p>
          <a:p>
            <a:pPr>
              <a:lnSpc>
                <a:spcPct val="150000"/>
              </a:lnSpc>
            </a:pPr>
            <a:r>
              <a:rPr lang="zh-CN" altLang="zh-CN" sz="2800" b="1" noProof="1">
                <a:solidFill>
                  <a:srgbClr val="C00000"/>
                </a:solidFill>
              </a:rPr>
              <a:t>3、读数时玻璃泡要继续留在液体中；</a:t>
            </a:r>
            <a:endParaRPr lang="zh-CN" altLang="zh-CN" sz="2800" b="1" noProof="1">
              <a:solidFill>
                <a:srgbClr val="C00000"/>
              </a:solidFill>
            </a:endParaRPr>
          </a:p>
          <a:p>
            <a:pPr>
              <a:lnSpc>
                <a:spcPct val="150000"/>
              </a:lnSpc>
            </a:pPr>
            <a:r>
              <a:rPr lang="zh-CN" altLang="zh-CN" sz="2800" b="1" noProof="1">
                <a:solidFill>
                  <a:srgbClr val="C00000"/>
                </a:solidFill>
              </a:rPr>
              <a:t>4、视线要与温度计内液柱上表面相平。</a:t>
            </a:r>
            <a:endParaRPr lang="zh-CN" altLang="zh-CN" sz="2800" b="1" noProof="1">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0-#ppt_w/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1+#ppt_w/2"/>
                                          </p:val>
                                        </p:tav>
                                        <p:tav tm="100000">
                                          <p:val>
                                            <p:strVal val="#ppt_x"/>
                                          </p:val>
                                        </p:tav>
                                      </p:tavLst>
                                    </p:anim>
                                    <p:anim calcmode="lin" valueType="num">
                                      <p:cBhvr>
                                        <p:cTn id="14" dur="500" fill="hold"/>
                                        <p:tgtEl>
                                          <p:spTgt spid="3"/>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1+#ppt_w/2"/>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3875" y="1152525"/>
            <a:ext cx="9658350" cy="1231106"/>
          </a:xfrm>
          <a:prstGeom prst="rect">
            <a:avLst/>
          </a:prstGeom>
          <a:noFill/>
        </p:spPr>
        <p:txBody>
          <a:bodyPr wrap="square" rtlCol="0">
            <a:spAutoFit/>
          </a:bodyPr>
          <a:lstStyle/>
          <a:p>
            <a:r>
              <a:rPr lang="zh-CN" altLang="en-US" sz="2800" b="1" dirty="0" smtClean="0"/>
              <a:t>例：用温度计测出冰箱冷冻室的温度如图，示数为 </a:t>
            </a:r>
            <a:r>
              <a:rPr lang="en-US" altLang="zh-CN" sz="2800" b="1" dirty="0" smtClean="0"/>
              <a:t>_____________</a:t>
            </a:r>
            <a:r>
              <a:rPr lang="zh-CN" altLang="en-US" sz="2800" b="1" dirty="0" smtClean="0"/>
              <a:t>。 </a:t>
            </a:r>
            <a:endParaRPr lang="zh-CN" altLang="en-US" sz="2800" b="1" dirty="0" smtClean="0"/>
          </a:p>
          <a:p>
            <a:endParaRPr lang="zh-CN" altLang="en-US" dirty="0"/>
          </a:p>
        </p:txBody>
      </p:sp>
      <p:graphicFrame>
        <p:nvGraphicFramePr>
          <p:cNvPr id="173058" name="Object 2" descr="学科网(www.zxxk.com)--国内最大的教育资源门户，提供试卷、教案、课件、论文、素材及各类教学资源下载，还有大量而丰富的教学相关资讯！"/>
          <p:cNvGraphicFramePr>
            <a:graphicFrameLocks noChangeAspect="1"/>
          </p:cNvGraphicFramePr>
          <p:nvPr/>
        </p:nvGraphicFramePr>
        <p:xfrm>
          <a:off x="2733674" y="2095500"/>
          <a:ext cx="3819525" cy="3750220"/>
        </p:xfrm>
        <a:graphic>
          <a:graphicData uri="http://schemas.openxmlformats.org/presentationml/2006/ole">
            <mc:AlternateContent xmlns:mc="http://schemas.openxmlformats.org/markup-compatibility/2006">
              <mc:Choice xmlns:v="urn:schemas-microsoft-com:vml" Requires="v">
                <p:oleObj spid="_x0000_s173060" name="位图图像" r:id="rId1" imgW="1038225" imgH="1019175" progId="PBrush">
                  <p:embed/>
                </p:oleObj>
              </mc:Choice>
              <mc:Fallback>
                <p:oleObj name="位图图像" r:id="rId1" imgW="1038225" imgH="1019175" progId="PBrush">
                  <p:embed/>
                  <p:pic>
                    <p:nvPicPr>
                      <p:cNvPr id="0" name="Picture 2" descr="学科网(www.zxxk.com)--国内最大的教育资源门户，提供试卷、教案、课件、论文、素材及各类教学资源下载，还有大量而丰富的教学相关资讯！"/>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33674" y="2095500"/>
                        <a:ext cx="3819525" cy="37502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TextBox 3"/>
          <p:cNvSpPr txBox="1"/>
          <p:nvPr/>
        </p:nvSpPr>
        <p:spPr>
          <a:xfrm>
            <a:off x="1266825" y="1609725"/>
            <a:ext cx="1076325" cy="523220"/>
          </a:xfrm>
          <a:prstGeom prst="rect">
            <a:avLst/>
          </a:prstGeom>
          <a:noFill/>
        </p:spPr>
        <p:txBody>
          <a:bodyPr wrap="square" rtlCol="0">
            <a:spAutoFit/>
          </a:bodyPr>
          <a:lstStyle/>
          <a:p>
            <a:r>
              <a:rPr lang="en-US" altLang="zh-CN" sz="2800" b="1" dirty="0" smtClean="0">
                <a:solidFill>
                  <a:srgbClr val="C00000"/>
                </a:solidFill>
              </a:rPr>
              <a:t>—5</a:t>
            </a:r>
            <a:r>
              <a:rPr lang="en-US" altLang="zh-CN" sz="2800" b="1" baseline="30000" dirty="0" smtClean="0">
                <a:solidFill>
                  <a:srgbClr val="C00000"/>
                </a:solidFill>
              </a:rPr>
              <a:t>o</a:t>
            </a:r>
            <a:r>
              <a:rPr lang="en-US" altLang="zh-CN" sz="2800" b="1" dirty="0" smtClean="0">
                <a:solidFill>
                  <a:srgbClr val="C00000"/>
                </a:solidFill>
              </a:rPr>
              <a:t>C</a:t>
            </a:r>
            <a:endParaRPr lang="zh-CN" altLang="en-US"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9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3553</Words>
  <Application>WPS 演示</Application>
  <PresentationFormat>宽屏</PresentationFormat>
  <Paragraphs>351</Paragraphs>
  <Slides>37</Slides>
  <Notes>9</Notes>
  <HiddenSlides>0</HiddenSlides>
  <MMClips>0</MMClips>
  <ScaleCrop>false</ScaleCrop>
  <HeadingPairs>
    <vt:vector size="8" baseType="variant">
      <vt:variant>
        <vt:lpstr>已用的字体</vt:lpstr>
      </vt:variant>
      <vt:variant>
        <vt:i4>19</vt:i4>
      </vt:variant>
      <vt:variant>
        <vt:lpstr>主题</vt:lpstr>
      </vt:variant>
      <vt:variant>
        <vt:i4>2</vt:i4>
      </vt:variant>
      <vt:variant>
        <vt:lpstr>嵌入 OLE 服务器</vt:lpstr>
      </vt:variant>
      <vt:variant>
        <vt:i4>1</vt:i4>
      </vt:variant>
      <vt:variant>
        <vt:lpstr>幻灯片标题</vt:lpstr>
      </vt:variant>
      <vt:variant>
        <vt:i4>37</vt:i4>
      </vt:variant>
    </vt:vector>
  </HeadingPairs>
  <TitlesOfParts>
    <vt:vector size="59" baseType="lpstr">
      <vt:lpstr>Arial</vt:lpstr>
      <vt:lpstr>宋体</vt:lpstr>
      <vt:lpstr>Wingdings</vt:lpstr>
      <vt:lpstr>思源黑体 CN Heavy</vt:lpstr>
      <vt:lpstr>黑体</vt:lpstr>
      <vt:lpstr>Noto Sans S Chinese Black</vt:lpstr>
      <vt:lpstr>杨任东竹石体-Bold</vt:lpstr>
      <vt:lpstr>字魂5号-无外润黑体</vt:lpstr>
      <vt:lpstr>思源黑体 CN Medium</vt:lpstr>
      <vt:lpstr>zihun58hao-chuangzhonghei</vt:lpstr>
      <vt:lpstr>Calibri</vt:lpstr>
      <vt:lpstr>Arial</vt:lpstr>
      <vt:lpstr>楷体_GB2312</vt:lpstr>
      <vt:lpstr>微软雅黑</vt:lpstr>
      <vt:lpstr>Arial Unicode MS</vt:lpstr>
      <vt:lpstr>等线</vt:lpstr>
      <vt:lpstr>等线 Light</vt:lpstr>
      <vt:lpstr>Calibri Light</vt:lpstr>
      <vt:lpstr>Times New Roman</vt:lpstr>
      <vt:lpstr>9_自定义设计方案</vt:lpstr>
      <vt:lpstr>Office 主题​​</vt:lpstr>
      <vt:lpstr>PBrush</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2019-06-18T11:41:00Z</dcterms:created>
  <dcterms:modified xsi:type="dcterms:W3CDTF">2020-04-24T07:35:01Z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