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2" r:id="rId2"/>
    <p:sldMasterId id="2147483655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72" r:id="rId15"/>
    <p:sldId id="268" r:id="rId16"/>
    <p:sldId id="273" r:id="rId17"/>
    <p:sldId id="274" r:id="rId18"/>
    <p:sldId id="275" r:id="rId19"/>
    <p:sldId id="276" r:id="rId20"/>
    <p:sldId id="269" r:id="rId21"/>
    <p:sldId id="270" r:id="rId22"/>
    <p:sldId id="271" r:id="rId23"/>
    <p:sldId id="265" r:id="rId24"/>
  </p:sldIdLst>
  <p:sldSz cx="12192000" cy="6858000"/>
  <p:notesSz cx="6858000" cy="9144000"/>
  <p:embeddedFontLst>
    <p:embeddedFont>
      <p:font typeface="方正公文仿宋" panose="02010600030101010101" charset="-122"/>
      <p:regular r:id="rId25"/>
    </p:embeddedFont>
    <p:embeddedFont>
      <p:font typeface="方正教材规范楷体_GBK" panose="02010600030101010101" charset="-122"/>
      <p:regular r:id="rId26"/>
    </p:embeddedFont>
    <p:embeddedFont>
      <p:font typeface="楷体" panose="02010609060101010101" pitchFamily="49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 userDrawn="1">
          <p15:clr>
            <a:srgbClr val="A4A3A4"/>
          </p15:clr>
        </p15:guide>
        <p15:guide id="2" pos="38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18" y="72"/>
      </p:cViewPr>
      <p:guideLst>
        <p:guide orient="horz" pos="2195"/>
        <p:guide pos="385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空白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本节要点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本节要点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文本框 219"/>
          <p:cNvSpPr txBox="1"/>
          <p:nvPr userDrawn="1"/>
        </p:nvSpPr>
        <p:spPr>
          <a:xfrm>
            <a:off x="742315" y="6078220"/>
            <a:ext cx="3729355" cy="31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70" kern="12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※ </a:t>
            </a:r>
            <a:r>
              <a:rPr lang="zh-CN" altLang="zh-CN" sz="1470" kern="12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建议使用</a:t>
            </a:r>
            <a:r>
              <a:rPr lang="en-US" altLang="zh-CN" sz="1470" kern="1200" dirty="0">
                <a:solidFill>
                  <a:schemeClr val="tx1"/>
                </a:solidFill>
                <a:effectLst/>
                <a:latin typeface="+mj-lt"/>
                <a:ea typeface="楷体" panose="02010609060101010101" pitchFamily="49" charset="-122"/>
                <a:cs typeface="+mn-cs"/>
              </a:rPr>
              <a:t>WPS2019</a:t>
            </a:r>
            <a:r>
              <a:rPr lang="zh-CN" altLang="en-US" sz="1470" kern="1200" dirty="0">
                <a:solidFill>
                  <a:schemeClr val="tx1"/>
                </a:solidFill>
                <a:effectLst/>
                <a:latin typeface="+mj-lt"/>
                <a:ea typeface="楷体" panose="02010609060101010101" pitchFamily="49" charset="-122"/>
                <a:cs typeface="+mn-cs"/>
              </a:rPr>
              <a:t>以上版本</a:t>
            </a:r>
            <a:r>
              <a:rPr lang="zh-CN" altLang="zh-CN" sz="1470" kern="12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打开</a:t>
            </a:r>
          </a:p>
        </p:txBody>
      </p:sp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858111" y="5773420"/>
            <a:ext cx="636061" cy="514985"/>
            <a:chOff x="3513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13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HK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4657211" y="3678464"/>
            <a:ext cx="744225" cy="571149"/>
            <a:chOff x="4408" y="5262"/>
            <a:chExt cx="1277" cy="949"/>
          </a:xfrm>
        </p:grpSpPr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5567045" y="3678555"/>
            <a:ext cx="202819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rPr>
              <a:t>课堂小结</a:t>
            </a:r>
          </a:p>
        </p:txBody>
      </p: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5" Type="http://schemas.openxmlformats.org/officeDocument/2006/relationships/image" Target="../media/image16.jpe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9.png"/><Relationship Id="rId2" Type="http://schemas.microsoft.com/office/2007/relationships/media" Target="../media/media2.mp4"/><Relationship Id="rId1" Type="http://schemas.openxmlformats.org/officeDocument/2006/relationships/tags" Target="../tags/tag1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5" Type="http://schemas.openxmlformats.org/officeDocument/2006/relationships/image" Target="../media/image20.jpeg"/><Relationship Id="rId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image" Target="../media/image22.jpe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image" Target="../media/image21.jpeg"/><Relationship Id="rId2" Type="http://schemas.openxmlformats.org/officeDocument/2006/relationships/tags" Target="../tags/tag15.xml"/><Relationship Id="rId16" Type="http://schemas.openxmlformats.org/officeDocument/2006/relationships/image" Target="../media/image8.svg"/><Relationship Id="rId20" Type="http://schemas.openxmlformats.org/officeDocument/2006/relationships/image" Target="../media/image18.jpe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image" Target="../media/image7.png"/><Relationship Id="rId10" Type="http://schemas.openxmlformats.org/officeDocument/2006/relationships/tags" Target="../tags/tag23.xml"/><Relationship Id="rId19" Type="http://schemas.openxmlformats.org/officeDocument/2006/relationships/image" Target="../media/image17.jpeg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5" Type="http://schemas.openxmlformats.org/officeDocument/2006/relationships/image" Target="../media/image23.jpeg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Relationship Id="rId5" Type="http://schemas.openxmlformats.org/officeDocument/2006/relationships/image" Target="../media/image25.jpeg"/><Relationship Id="rId4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eb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5" Type="http://schemas.openxmlformats.org/officeDocument/2006/relationships/image" Target="../media/image12.jpe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5" Type="http://schemas.openxmlformats.org/officeDocument/2006/relationships/image" Target="../media/image13.jpe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 userDrawn="1"/>
        </p:nvSpPr>
        <p:spPr>
          <a:xfrm>
            <a:off x="-204186" y="2046118"/>
            <a:ext cx="12192000" cy="2123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跨学科实践</a:t>
            </a:r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	</a:t>
            </a: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制作</a:t>
            </a:r>
          </a:p>
          <a:p>
            <a:pPr algn="ctr"/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龙骨水车</a:t>
            </a:r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模型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762000" y="777240"/>
            <a:ext cx="2498090" cy="664210"/>
            <a:chOff x="1488" y="4493"/>
            <a:chExt cx="3934" cy="1046"/>
          </a:xfrm>
        </p:grpSpPr>
        <p:pic>
          <p:nvPicPr>
            <p:cNvPr id="11" name="图片 10" descr="圆环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394" y="4493"/>
              <a:ext cx="3028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活动方案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18440" y="1787872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31265" y="1632585"/>
            <a:ext cx="3710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任务一</a:t>
            </a:r>
            <a:r>
              <a:rPr lang="en-US" altLang="zh-CN" sz="2800"/>
              <a:t>	</a:t>
            </a:r>
            <a:r>
              <a:rPr lang="zh-CN" sz="2800"/>
              <a:t>查阅资料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716280" y="2266950"/>
            <a:ext cx="4458335" cy="521970"/>
            <a:chOff x="869" y="3877"/>
            <a:chExt cx="7021" cy="822"/>
          </a:xfrm>
        </p:grpSpPr>
        <p:grpSp>
          <p:nvGrpSpPr>
            <p:cNvPr id="3" name="组合 2"/>
            <p:cNvGrpSpPr/>
            <p:nvPr/>
          </p:nvGrpSpPr>
          <p:grpSpPr>
            <a:xfrm>
              <a:off x="869" y="4123"/>
              <a:ext cx="465" cy="331"/>
              <a:chOff x="435463" y="1226414"/>
              <a:chExt cx="295380" cy="210512"/>
            </a:xfrm>
          </p:grpSpPr>
          <p:sp>
            <p:nvSpPr>
              <p:cNvPr id="4" name="矩形 3"/>
              <p:cNvSpPr/>
              <p:nvPr/>
            </p:nvSpPr>
            <p:spPr>
              <a:xfrm rot="18900000">
                <a:off x="435463" y="1226414"/>
                <a:ext cx="210511" cy="21051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矩形 4"/>
              <p:cNvSpPr/>
              <p:nvPr/>
            </p:nvSpPr>
            <p:spPr>
              <a:xfrm rot="18900000">
                <a:off x="520332" y="1226415"/>
                <a:ext cx="210511" cy="210511"/>
              </a:xfrm>
              <a:prstGeom prst="rect">
                <a:avLst/>
              </a:prstGeom>
              <a:solidFill>
                <a:srgbClr val="00A0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1775" y="3877"/>
              <a:ext cx="611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/>
                <a:t>诗词中的</a:t>
              </a:r>
              <a:r>
                <a:rPr lang="en-US" altLang="zh-CN" sz="2800"/>
                <a:t>“</a:t>
              </a:r>
              <a:r>
                <a:rPr lang="zh-CN" sz="2800"/>
                <a:t>龙骨水车</a:t>
              </a:r>
              <a:r>
                <a:rPr lang="en-US" altLang="zh-CN" sz="2800"/>
                <a:t>”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231265" y="2788920"/>
            <a:ext cx="702691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方正公文仿宋" panose="02000500000000000000" charset="-122"/>
                <a:cs typeface="Times New Roman" panose="02020603050405020304" pitchFamily="18" charset="0"/>
              </a:rPr>
              <a:t>翻翻联联衔尾鸦，荦（</a:t>
            </a:r>
            <a:r>
              <a:rPr lang="en-US" altLang="zh-CN" sz="2800">
                <a:latin typeface="Times New Roman" panose="02020603050405020304" pitchFamily="18" charset="0"/>
                <a:ea typeface="方正公文仿宋" panose="02000500000000000000" charset="-122"/>
                <a:cs typeface="Times New Roman" panose="02020603050405020304" pitchFamily="18" charset="0"/>
              </a:rPr>
              <a:t>luò</a:t>
            </a:r>
            <a:r>
              <a:rPr lang="zh-CN" altLang="en-US" sz="2800">
                <a:latin typeface="Times New Roman" panose="02020603050405020304" pitchFamily="18" charset="0"/>
                <a:ea typeface="方正公文仿宋" panose="02000500000000000000" charset="-122"/>
                <a:cs typeface="Times New Roman" panose="02020603050405020304" pitchFamily="18" charset="0"/>
              </a:rPr>
              <a:t>）</a:t>
            </a:r>
            <a:r>
              <a:rPr lang="zh-CN" altLang="en-US" sz="2800" b="1">
                <a:latin typeface="Times New Roman" panose="02020603050405020304" pitchFamily="18" charset="0"/>
                <a:ea typeface="方正公文仿宋" panose="02000500000000000000" charset="-122"/>
                <a:cs typeface="Times New Roman" panose="02020603050405020304" pitchFamily="18" charset="0"/>
              </a:rPr>
              <a:t>荦确确蜕骨蛇。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方正公文仿宋" panose="02000500000000000000" charset="-122"/>
                <a:cs typeface="Times New Roman" panose="02020603050405020304" pitchFamily="18" charset="0"/>
              </a:rPr>
              <a:t>分畴翠浪走云阵，刺水绿针插稻芽。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方正公文仿宋" panose="02000500000000000000" charset="-122"/>
                <a:cs typeface="Times New Roman" panose="02020603050405020304" pitchFamily="18" charset="0"/>
              </a:rPr>
              <a:t>洞庭五月欲飞沙，鼍</a:t>
            </a:r>
            <a:r>
              <a:rPr lang="zh-CN" altLang="en-US" sz="2800">
                <a:latin typeface="Times New Roman" panose="02020603050405020304" pitchFamily="18" charset="0"/>
                <a:ea typeface="方正公文仿宋" panose="02000500000000000000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方正公文仿宋" panose="02000500000000000000" charset="-122"/>
                <a:cs typeface="Times New Roman" panose="02020603050405020304" pitchFamily="18" charset="0"/>
              </a:rPr>
              <a:t>tuó</a:t>
            </a:r>
            <a:r>
              <a:rPr lang="zh-CN" altLang="en-US" sz="2800">
                <a:latin typeface="Times New Roman" panose="02020603050405020304" pitchFamily="18" charset="0"/>
                <a:ea typeface="方正公文仿宋" panose="02000500000000000000" charset="-122"/>
                <a:cs typeface="Times New Roman" panose="02020603050405020304" pitchFamily="18" charset="0"/>
              </a:rPr>
              <a:t>）</a:t>
            </a:r>
            <a:r>
              <a:rPr lang="zh-CN" altLang="en-US" sz="2800" b="1">
                <a:latin typeface="Times New Roman" panose="02020603050405020304" pitchFamily="18" charset="0"/>
                <a:ea typeface="方正公文仿宋" panose="02000500000000000000" charset="-122"/>
                <a:cs typeface="Times New Roman" panose="02020603050405020304" pitchFamily="18" charset="0"/>
              </a:rPr>
              <a:t>鸣窟中如打衙。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方正公文仿宋" panose="02000500000000000000" charset="-122"/>
                <a:cs typeface="Times New Roman" panose="02020603050405020304" pitchFamily="18" charset="0"/>
              </a:rPr>
              <a:t>天公不见老翁弃，唤取阿香推雷车。</a:t>
            </a:r>
          </a:p>
          <a:p>
            <a:pPr algn="r"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方正公文仿宋" panose="02000500000000000000" charset="-122"/>
                <a:cs typeface="Times New Roman" panose="02020603050405020304" pitchFamily="18" charset="0"/>
              </a:rPr>
              <a:t>——</a:t>
            </a:r>
            <a:r>
              <a:rPr lang="zh-CN" altLang="en-US" sz="2800" b="1">
                <a:latin typeface="Times New Roman" panose="02020603050405020304" pitchFamily="18" charset="0"/>
                <a:ea typeface="方正公文仿宋" panose="02000500000000000000" charset="-122"/>
                <a:cs typeface="Times New Roman" panose="02020603050405020304" pitchFamily="18" charset="0"/>
              </a:rPr>
              <a:t>宋</a:t>
            </a:r>
            <a:r>
              <a:rPr lang="en-US" altLang="zh-CN" sz="2800" b="1">
                <a:latin typeface="Times New Roman" panose="02020603050405020304" pitchFamily="18" charset="0"/>
                <a:ea typeface="方正公文仿宋" panose="02000500000000000000" charset="-122"/>
                <a:cs typeface="Times New Roman" panose="02020603050405020304" pitchFamily="18" charset="0"/>
              </a:rPr>
              <a:t>  </a:t>
            </a:r>
            <a:r>
              <a:rPr lang="zh-CN" altLang="en-US" sz="2800" b="1">
                <a:latin typeface="Times New Roman" panose="02020603050405020304" pitchFamily="18" charset="0"/>
                <a:ea typeface="方正公文仿宋" panose="02000500000000000000" charset="-122"/>
                <a:cs typeface="Times New Roman" panose="02020603050405020304" pitchFamily="18" charset="0"/>
              </a:rPr>
              <a:t>苏轼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l="10144" r="7724"/>
          <a:stretch>
            <a:fillRect/>
          </a:stretch>
        </p:blipFill>
        <p:spPr>
          <a:xfrm>
            <a:off x="8258175" y="1632585"/>
            <a:ext cx="3678555" cy="44792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762000" y="777240"/>
            <a:ext cx="2498090" cy="664210"/>
            <a:chOff x="1488" y="4493"/>
            <a:chExt cx="3934" cy="1046"/>
          </a:xfrm>
        </p:grpSpPr>
        <p:pic>
          <p:nvPicPr>
            <p:cNvPr id="11" name="图片 10" descr="圆环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394" y="4493"/>
              <a:ext cx="3028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活动方案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18440" y="1787872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31265" y="1632585"/>
            <a:ext cx="3710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任务一</a:t>
            </a:r>
            <a:r>
              <a:rPr lang="en-US" altLang="zh-CN" sz="2800"/>
              <a:t>	</a:t>
            </a:r>
            <a:r>
              <a:rPr lang="zh-CN" sz="2800"/>
              <a:t>查阅资料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716280" y="2266950"/>
            <a:ext cx="5657850" cy="521970"/>
            <a:chOff x="869" y="3877"/>
            <a:chExt cx="8910" cy="822"/>
          </a:xfrm>
        </p:grpSpPr>
        <p:grpSp>
          <p:nvGrpSpPr>
            <p:cNvPr id="3" name="组合 2"/>
            <p:cNvGrpSpPr/>
            <p:nvPr/>
          </p:nvGrpSpPr>
          <p:grpSpPr>
            <a:xfrm>
              <a:off x="869" y="4123"/>
              <a:ext cx="465" cy="331"/>
              <a:chOff x="435463" y="1226414"/>
              <a:chExt cx="295380" cy="210512"/>
            </a:xfrm>
          </p:grpSpPr>
          <p:sp>
            <p:nvSpPr>
              <p:cNvPr id="4" name="矩形 3"/>
              <p:cNvSpPr/>
              <p:nvPr/>
            </p:nvSpPr>
            <p:spPr>
              <a:xfrm rot="18900000">
                <a:off x="435463" y="1226414"/>
                <a:ext cx="210511" cy="21051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矩形 4"/>
              <p:cNvSpPr/>
              <p:nvPr/>
            </p:nvSpPr>
            <p:spPr>
              <a:xfrm rot="18900000">
                <a:off x="520332" y="1226415"/>
                <a:ext cx="210511" cy="210511"/>
              </a:xfrm>
              <a:prstGeom prst="rect">
                <a:avLst/>
              </a:prstGeom>
              <a:solidFill>
                <a:srgbClr val="00A0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1775" y="3877"/>
              <a:ext cx="800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/>
                <a:t>古代农民对</a:t>
              </a:r>
              <a:r>
                <a:rPr lang="en-US" altLang="zh-CN" sz="2800"/>
                <a:t>“</a:t>
              </a:r>
              <a:r>
                <a:rPr lang="zh-CN" sz="2800"/>
                <a:t>龙骨水车</a:t>
              </a:r>
              <a:r>
                <a:rPr lang="en-US" altLang="zh-CN" sz="2800"/>
                <a:t>”</a:t>
              </a:r>
              <a:r>
                <a:rPr lang="zh-CN" sz="2800"/>
                <a:t>的改进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44880" y="2901315"/>
            <a:ext cx="4239260" cy="3820160"/>
            <a:chOff x="2208" y="4392"/>
            <a:chExt cx="6676" cy="601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8" y="4392"/>
              <a:ext cx="6676" cy="5007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3141" y="9586"/>
              <a:ext cx="48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/>
                <a:t>风车式龙骨水车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440680" y="2901315"/>
            <a:ext cx="5652770" cy="3820160"/>
            <a:chOff x="9288" y="4392"/>
            <a:chExt cx="8902" cy="601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88" y="4392"/>
              <a:ext cx="8902" cy="5008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1334" y="9586"/>
              <a:ext cx="48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/>
                <a:t>水车式龙骨水车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762000" y="777240"/>
            <a:ext cx="2498090" cy="664210"/>
            <a:chOff x="1488" y="4493"/>
            <a:chExt cx="3934" cy="1046"/>
          </a:xfrm>
        </p:grpSpPr>
        <p:pic>
          <p:nvPicPr>
            <p:cNvPr id="11" name="图片 10" descr="圆环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394" y="4493"/>
              <a:ext cx="3028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活动方案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18440" y="1787872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31265" y="1632585"/>
            <a:ext cx="52343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任务二</a:t>
            </a:r>
            <a:r>
              <a:rPr lang="en-US" altLang="zh-CN" sz="2800"/>
              <a:t>	</a:t>
            </a:r>
            <a:r>
              <a:rPr lang="zh-CN" sz="2800"/>
              <a:t>制作</a:t>
            </a:r>
            <a:r>
              <a:rPr lang="en-US" altLang="zh-CN" sz="2800"/>
              <a:t>“</a:t>
            </a:r>
            <a:r>
              <a:rPr lang="zh-CN" altLang="en-US" sz="2800"/>
              <a:t>龙骨水车</a:t>
            </a:r>
            <a:r>
              <a:rPr lang="en-US" altLang="zh-CN" sz="2800"/>
              <a:t>”</a:t>
            </a:r>
            <a:r>
              <a:rPr lang="zh-CN" altLang="en-US" sz="2800"/>
              <a:t>模型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31265" y="2277745"/>
            <a:ext cx="4255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“</a:t>
            </a:r>
            <a:r>
              <a:rPr lang="zh-CN" altLang="en-US" sz="2800"/>
              <a:t>龙骨水车</a:t>
            </a:r>
            <a:r>
              <a:rPr lang="en-US" altLang="zh-CN" sz="2800"/>
              <a:t>”</a:t>
            </a:r>
            <a:r>
              <a:rPr lang="zh-CN" altLang="en-US" sz="2800"/>
              <a:t>制作参考视频</a:t>
            </a:r>
          </a:p>
        </p:txBody>
      </p:sp>
      <p:pic>
        <p:nvPicPr>
          <p:cNvPr id="4" name="制作龙骨水车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0" y="2922905"/>
            <a:ext cx="6096000" cy="3429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762000" y="777240"/>
            <a:ext cx="2498090" cy="664210"/>
            <a:chOff x="1488" y="4493"/>
            <a:chExt cx="3934" cy="1046"/>
          </a:xfrm>
        </p:grpSpPr>
        <p:pic>
          <p:nvPicPr>
            <p:cNvPr id="11" name="图片 10" descr="圆环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394" y="4493"/>
              <a:ext cx="3028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活动方案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18440" y="1787872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31265" y="1632585"/>
            <a:ext cx="52343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任务二</a:t>
            </a:r>
            <a:r>
              <a:rPr lang="en-US" altLang="zh-CN" sz="2800"/>
              <a:t>	</a:t>
            </a:r>
            <a:r>
              <a:rPr lang="zh-CN" sz="2800"/>
              <a:t>制作</a:t>
            </a:r>
            <a:r>
              <a:rPr lang="en-US" altLang="zh-CN" sz="2800"/>
              <a:t>“</a:t>
            </a:r>
            <a:r>
              <a:rPr lang="zh-CN" altLang="en-US" sz="2800"/>
              <a:t>龙骨水车</a:t>
            </a:r>
            <a:r>
              <a:rPr lang="en-US" altLang="zh-CN" sz="2800"/>
              <a:t>”</a:t>
            </a:r>
            <a:r>
              <a:rPr lang="zh-CN" altLang="en-US" sz="2800"/>
              <a:t>模型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72185" y="2825115"/>
            <a:ext cx="672020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Times New Roman" panose="02020603050405020304" pitchFamily="18" charset="0"/>
                <a:sym typeface="Arial" panose="020B0604020202020204"/>
              </a:rPr>
              <a:t>   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Times New Roman" panose="02020603050405020304" pitchFamily="18" charset="0"/>
                <a:sym typeface="Arial" panose="020B0604020202020204"/>
              </a:rPr>
              <a:t>通过人力踩踏踏板（或畜力牵引）驱动链轮转动，带动龙骨链条循环运转。链条上的刮板随链条移动时，会在下端浸入水中，利用刮板与木槽的间隙舀起水流；随着链条向上提升，刮板间的水被逐级推送，沿木槽内壁攀升至高处后倾泻而出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57275" y="2303145"/>
            <a:ext cx="4194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【</a:t>
            </a:r>
            <a:r>
              <a:rPr lang="en-US" altLang="zh-CN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“</a:t>
            </a:r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龙骨水车</a:t>
            </a:r>
            <a:r>
              <a:rPr lang="en-US" altLang="zh-CN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”</a:t>
            </a:r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的工作原理】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2390" y="777240"/>
            <a:ext cx="4112895" cy="59359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762000" y="777240"/>
            <a:ext cx="2498090" cy="664210"/>
            <a:chOff x="1488" y="4493"/>
            <a:chExt cx="3934" cy="1046"/>
          </a:xfrm>
        </p:grpSpPr>
        <p:pic>
          <p:nvPicPr>
            <p:cNvPr id="11" name="图片 10" descr="圆环"/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394" y="4493"/>
              <a:ext cx="3028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活动方案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18440" y="1787872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31265" y="1632585"/>
            <a:ext cx="52343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任务二</a:t>
            </a:r>
            <a:r>
              <a:rPr lang="en-US" altLang="zh-CN" sz="2800"/>
              <a:t>	</a:t>
            </a:r>
            <a:r>
              <a:rPr lang="zh-CN" sz="2800"/>
              <a:t>制作</a:t>
            </a:r>
            <a:r>
              <a:rPr lang="en-US" altLang="zh-CN" sz="2800"/>
              <a:t>“</a:t>
            </a:r>
            <a:r>
              <a:rPr lang="zh-CN" altLang="en-US" sz="2800"/>
              <a:t>龙骨水车</a:t>
            </a:r>
            <a:r>
              <a:rPr lang="en-US" altLang="zh-CN" sz="2800"/>
              <a:t>”</a:t>
            </a:r>
            <a:r>
              <a:rPr lang="zh-CN" altLang="en-US" sz="2800"/>
              <a:t>模型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57275" y="2303145"/>
            <a:ext cx="5487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【影响</a:t>
            </a:r>
            <a:r>
              <a:rPr lang="en-US" altLang="zh-CN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“</a:t>
            </a:r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龙骨水车</a:t>
            </a:r>
            <a:r>
              <a:rPr lang="en-US" altLang="zh-CN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”</a:t>
            </a:r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效果的原因】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31265" y="2973705"/>
            <a:ext cx="5654040" cy="3753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动力因素：</a:t>
            </a:r>
          </a:p>
          <a:p>
            <a:pPr indent="457200">
              <a:lnSpc>
                <a:spcPct val="150000"/>
              </a:lnSpc>
            </a:pPr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  <a:sym typeface="Arial" panose="020B0604020202020204"/>
              </a:rPr>
              <a:t> 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  <a:sym typeface="Arial" panose="020B0604020202020204"/>
              </a:rPr>
              <a:t>人或畜力驱动时，人的力量和持续踩踏或摇动的频率会影响水车的转速和提水效率。风力的大小以及水流的速度和流量，也会对水车的工作效果产生影响。</a:t>
            </a:r>
          </a:p>
        </p:txBody>
      </p:sp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6842760" y="1630045"/>
            <a:ext cx="2480945" cy="2408555"/>
            <a:chOff x="11174" y="2571"/>
            <a:chExt cx="3907" cy="3793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7"/>
            <a:srcRect b="35296"/>
            <a:stretch>
              <a:fillRect/>
            </a:stretch>
          </p:blipFill>
          <p:spPr>
            <a:xfrm>
              <a:off x="11174" y="2571"/>
              <a:ext cx="3907" cy="3793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13"/>
              </p:custDataLst>
            </p:nvPr>
          </p:nvSpPr>
          <p:spPr>
            <a:xfrm>
              <a:off x="11857" y="2751"/>
              <a:ext cx="610" cy="130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/>
                <a:t>手摇</a:t>
              </a:r>
            </a:p>
          </p:txBody>
        </p:sp>
      </p:grpSp>
      <p:grpSp>
        <p:nvGrpSpPr>
          <p:cNvPr id="21" name="组合 20"/>
          <p:cNvGrpSpPr/>
          <p:nvPr>
            <p:custDataLst>
              <p:tags r:id="rId3"/>
            </p:custDataLst>
          </p:nvPr>
        </p:nvGrpSpPr>
        <p:grpSpPr>
          <a:xfrm>
            <a:off x="9323705" y="1632585"/>
            <a:ext cx="2433320" cy="2405380"/>
            <a:chOff x="14683" y="2571"/>
            <a:chExt cx="3832" cy="3788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8"/>
            <a:srcRect l="4764" r="12566" b="389"/>
            <a:stretch>
              <a:fillRect/>
            </a:stretch>
          </p:blipFill>
          <p:spPr>
            <a:xfrm>
              <a:off x="14683" y="2571"/>
              <a:ext cx="3832" cy="3789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7531" y="2747"/>
              <a:ext cx="82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/>
                <a:t>脚踏</a:t>
              </a:r>
            </a:p>
          </p:txBody>
        </p:sp>
      </p:grpSp>
      <p:grpSp>
        <p:nvGrpSpPr>
          <p:cNvPr id="22" name="组合 21"/>
          <p:cNvGrpSpPr/>
          <p:nvPr>
            <p:custDataLst>
              <p:tags r:id="rId4"/>
            </p:custDataLst>
          </p:nvPr>
        </p:nvGrpSpPr>
        <p:grpSpPr>
          <a:xfrm>
            <a:off x="6842760" y="4038600"/>
            <a:ext cx="2480310" cy="2440940"/>
            <a:chOff x="10776" y="6360"/>
            <a:chExt cx="3906" cy="3844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9"/>
            <a:srcRect l="12253" r="11504"/>
            <a:stretch>
              <a:fillRect/>
            </a:stretch>
          </p:blipFill>
          <p:spPr>
            <a:xfrm>
              <a:off x="10776" y="6360"/>
              <a:ext cx="3907" cy="3844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9"/>
              </p:custDataLst>
            </p:nvPr>
          </p:nvSpPr>
          <p:spPr>
            <a:xfrm>
              <a:off x="11968" y="9104"/>
              <a:ext cx="1930" cy="72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/>
                <a:t>风力</a:t>
              </a:r>
            </a:p>
          </p:txBody>
        </p:sp>
      </p:grpSp>
      <p:grpSp>
        <p:nvGrpSpPr>
          <p:cNvPr id="20" name="组合 19"/>
          <p:cNvGrpSpPr/>
          <p:nvPr>
            <p:custDataLst>
              <p:tags r:id="rId5"/>
            </p:custDataLst>
          </p:nvPr>
        </p:nvGrpSpPr>
        <p:grpSpPr>
          <a:xfrm>
            <a:off x="9323705" y="4038600"/>
            <a:ext cx="2433320" cy="2440940"/>
            <a:chOff x="14683" y="6360"/>
            <a:chExt cx="3832" cy="3844"/>
          </a:xfrm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/>
            <a:srcRect l="20613" r="11132"/>
            <a:stretch>
              <a:fillRect/>
            </a:stretch>
          </p:blipFill>
          <p:spPr>
            <a:xfrm>
              <a:off x="14683" y="6360"/>
              <a:ext cx="3832" cy="3845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>
              <p:custDataLst>
                <p:tags r:id="rId7"/>
              </p:custDataLst>
            </p:nvPr>
          </p:nvSpPr>
          <p:spPr>
            <a:xfrm>
              <a:off x="16585" y="9304"/>
              <a:ext cx="1930" cy="72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/>
                <a:t>水力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762000" y="777240"/>
            <a:ext cx="2498090" cy="664210"/>
            <a:chOff x="1488" y="4493"/>
            <a:chExt cx="3934" cy="1046"/>
          </a:xfrm>
        </p:grpSpPr>
        <p:pic>
          <p:nvPicPr>
            <p:cNvPr id="11" name="图片 10" descr="圆环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394" y="4493"/>
              <a:ext cx="3028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活动方案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18440" y="1787872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31265" y="1632585"/>
            <a:ext cx="52343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任务二</a:t>
            </a:r>
            <a:r>
              <a:rPr lang="en-US" altLang="zh-CN" sz="2800"/>
              <a:t>	</a:t>
            </a:r>
            <a:r>
              <a:rPr lang="zh-CN" sz="2800"/>
              <a:t>制作</a:t>
            </a:r>
            <a:r>
              <a:rPr lang="en-US" altLang="zh-CN" sz="2800"/>
              <a:t>“</a:t>
            </a:r>
            <a:r>
              <a:rPr lang="zh-CN" altLang="en-US" sz="2800"/>
              <a:t>龙骨水车</a:t>
            </a:r>
            <a:r>
              <a:rPr lang="en-US" altLang="zh-CN" sz="2800"/>
              <a:t>”</a:t>
            </a:r>
            <a:r>
              <a:rPr lang="zh-CN" altLang="en-US" sz="2800"/>
              <a:t>模型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57275" y="2303145"/>
            <a:ext cx="5487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【影响</a:t>
            </a:r>
            <a:r>
              <a:rPr lang="en-US" altLang="zh-CN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“</a:t>
            </a:r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龙骨水车</a:t>
            </a:r>
            <a:r>
              <a:rPr lang="en-US" altLang="zh-CN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”</a:t>
            </a:r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效果的原因】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72185" y="2895600"/>
            <a:ext cx="7931785" cy="362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结构因素：</a:t>
            </a:r>
          </a:p>
          <a:p>
            <a:pPr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Times New Roman" panose="02020603050405020304" pitchFamily="18" charset="0"/>
                <a:sym typeface="Arial" panose="020B0604020202020204"/>
              </a:rPr>
              <a:t>   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Times New Roman" panose="02020603050405020304" pitchFamily="18" charset="0"/>
                <a:sym typeface="Arial" panose="020B0604020202020204"/>
              </a:rPr>
              <a:t>轮轴的直径、齿数以及刮板的大小、形状和数量等结构参数，会影响水车的提水能力和效率。例如，轮轴直径较大、齿数较多时，在相同的动力下，刮板的运动速度可能会更快，提水效率也会相应提高；刮板面积较大，每次刮水的量就会增加，但同时也可能会增加转动的阻力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l="16191" r="5258"/>
          <a:stretch>
            <a:fillRect/>
          </a:stretch>
        </p:blipFill>
        <p:spPr>
          <a:xfrm>
            <a:off x="8872220" y="1441450"/>
            <a:ext cx="3111500" cy="52768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50000"/>
          </a:blip>
          <a:srcRect t="19271" b="3471"/>
          <a:stretch>
            <a:fillRect/>
          </a:stretch>
        </p:blipFill>
        <p:spPr>
          <a:xfrm>
            <a:off x="7620" y="613410"/>
            <a:ext cx="12183745" cy="627507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762000" y="777240"/>
            <a:ext cx="2498090" cy="664210"/>
            <a:chOff x="1488" y="4493"/>
            <a:chExt cx="3934" cy="1046"/>
          </a:xfrm>
        </p:grpSpPr>
        <p:pic>
          <p:nvPicPr>
            <p:cNvPr id="11" name="图片 10" descr="圆环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394" y="4493"/>
              <a:ext cx="3028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活动方案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18440" y="1676112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31265" y="1520825"/>
            <a:ext cx="52343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任务二</a:t>
            </a:r>
            <a:r>
              <a:rPr lang="en-US" altLang="zh-CN" sz="2800"/>
              <a:t>	</a:t>
            </a:r>
            <a:r>
              <a:rPr lang="zh-CN" sz="2800"/>
              <a:t>制作</a:t>
            </a:r>
            <a:r>
              <a:rPr lang="en-US" altLang="zh-CN" sz="2800"/>
              <a:t>“</a:t>
            </a:r>
            <a:r>
              <a:rPr lang="zh-CN" altLang="en-US" sz="2800"/>
              <a:t>龙骨水车</a:t>
            </a:r>
            <a:r>
              <a:rPr lang="en-US" altLang="zh-CN" sz="2800"/>
              <a:t>”</a:t>
            </a:r>
            <a:r>
              <a:rPr lang="zh-CN" altLang="en-US" sz="2800"/>
              <a:t>模型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57275" y="2172970"/>
            <a:ext cx="5487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【影响</a:t>
            </a:r>
            <a:r>
              <a:rPr lang="en-US" altLang="zh-CN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“</a:t>
            </a:r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龙骨水车</a:t>
            </a:r>
            <a:r>
              <a:rPr lang="en-US" altLang="zh-CN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”</a:t>
            </a:r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效果的原因】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31265" y="2748915"/>
            <a:ext cx="6959600" cy="404876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noAutofit/>
          </a:bodyPr>
          <a:lstStyle/>
          <a:p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摩擦因素：</a:t>
            </a:r>
          </a:p>
          <a:p>
            <a:pPr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Times New Roman" panose="02020603050405020304" pitchFamily="18" charset="0"/>
                <a:sym typeface="Arial" panose="020B0604020202020204"/>
              </a:rPr>
              <a:t>  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Times New Roman" panose="02020603050405020304" pitchFamily="18" charset="0"/>
                <a:sym typeface="Arial" panose="020B0604020202020204"/>
              </a:rPr>
              <a:t>龙骨水车的各个转动部件之间存在摩擦，如轮轴与支架、木链与链轮、刮板与水槽等部位。摩擦会消耗能量，降低水车的传动效率，影响提水效果。如果部件之间的润滑不好，或者安装精度不够，导致摩擦增大，就需要更大的动力来驱动水车，甚至可能使水车运转不顺畅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762000" y="777240"/>
            <a:ext cx="2498090" cy="664210"/>
            <a:chOff x="1488" y="4493"/>
            <a:chExt cx="3934" cy="1046"/>
          </a:xfrm>
        </p:grpSpPr>
        <p:pic>
          <p:nvPicPr>
            <p:cNvPr id="11" name="图片 10" descr="圆环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394" y="4493"/>
              <a:ext cx="3028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活动方案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18440" y="1676112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31265" y="1520825"/>
            <a:ext cx="52343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任务二</a:t>
            </a:r>
            <a:r>
              <a:rPr lang="en-US" altLang="zh-CN" sz="2800"/>
              <a:t>	</a:t>
            </a:r>
            <a:r>
              <a:rPr lang="zh-CN" sz="2800"/>
              <a:t>制作</a:t>
            </a:r>
            <a:r>
              <a:rPr lang="en-US" altLang="zh-CN" sz="2800"/>
              <a:t>“</a:t>
            </a:r>
            <a:r>
              <a:rPr lang="zh-CN" altLang="en-US" sz="2800"/>
              <a:t>龙骨水车</a:t>
            </a:r>
            <a:r>
              <a:rPr lang="en-US" altLang="zh-CN" sz="2800"/>
              <a:t>”</a:t>
            </a:r>
            <a:r>
              <a:rPr lang="zh-CN" altLang="en-US" sz="2800"/>
              <a:t>模型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57275" y="2172970"/>
            <a:ext cx="5487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【影响</a:t>
            </a:r>
            <a:r>
              <a:rPr lang="en-US" altLang="zh-CN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“</a:t>
            </a:r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龙骨水车</a:t>
            </a:r>
            <a:r>
              <a:rPr lang="en-US" altLang="zh-CN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”</a:t>
            </a:r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效果的原因】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31265" y="2825115"/>
            <a:ext cx="6568440" cy="3753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水位因素：</a:t>
            </a:r>
          </a:p>
          <a:p>
            <a:pPr indent="457200">
              <a:lnSpc>
                <a:spcPct val="150000"/>
              </a:lnSpc>
            </a:pPr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  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Times New Roman" panose="02020603050405020304" pitchFamily="18" charset="0"/>
                <a:sym typeface="Arial" panose="020B0604020202020204"/>
              </a:rPr>
              <a:t>水位的高低会影响水车的工作效果。如果水位过低，刮板可能无法充分接触到水，导致提水量减少；如果水位过高，可能会增加水车的阻力，甚至使水从水槽两侧溢出，影响提水效率。</a:t>
            </a:r>
          </a:p>
        </p:txBody>
      </p:sp>
      <p:pic>
        <p:nvPicPr>
          <p:cNvPr id="5" name="图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7693660" y="2694305"/>
            <a:ext cx="3790950" cy="31591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479425" y="981075"/>
            <a:ext cx="2392045" cy="664210"/>
            <a:chOff x="1488" y="4493"/>
            <a:chExt cx="3767" cy="1046"/>
          </a:xfrm>
        </p:grpSpPr>
        <p:pic>
          <p:nvPicPr>
            <p:cNvPr id="11" name="图片 10" descr="圆环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227" y="4493"/>
              <a:ext cx="3028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交流评价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48690" y="2151380"/>
            <a:ext cx="101498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/>
              <a:t>结合模型介绍</a:t>
            </a:r>
            <a:r>
              <a:rPr lang="en-US" altLang="zh-CN" sz="2800"/>
              <a:t>“</a:t>
            </a:r>
            <a:r>
              <a:rPr lang="zh-CN" altLang="en-US" sz="2800"/>
              <a:t>龙骨水车</a:t>
            </a:r>
            <a:r>
              <a:rPr lang="en-US" altLang="zh-CN" sz="2800"/>
              <a:t>”</a:t>
            </a:r>
            <a:r>
              <a:rPr lang="zh-CN" altLang="en-US" sz="2800"/>
              <a:t>的历史、工作原理、制作过程和应用前景等，还可以撰写文案、制作视频等，在班级内展示。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479425" y="981075"/>
            <a:ext cx="2392045" cy="664210"/>
            <a:chOff x="1488" y="4493"/>
            <a:chExt cx="3767" cy="1046"/>
          </a:xfrm>
        </p:grpSpPr>
        <p:pic>
          <p:nvPicPr>
            <p:cNvPr id="11" name="图片 10" descr="圆环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227" y="4493"/>
              <a:ext cx="3028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拓展研究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52245" y="2324100"/>
            <a:ext cx="928751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/>
              <a:t>查阅资料，了解我国古代的科技成就，体会我国古人为世界科技发展所作出的贡献，写一片相关的小论文，与大家分享成果。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479425" y="981075"/>
            <a:ext cx="2392045" cy="664210"/>
            <a:chOff x="1488" y="4493"/>
            <a:chExt cx="3767" cy="1046"/>
          </a:xfrm>
        </p:grpSpPr>
        <p:pic>
          <p:nvPicPr>
            <p:cNvPr id="11" name="图片 10" descr="圆环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227" y="4493"/>
              <a:ext cx="3028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拓展研究</a:t>
              </a:r>
            </a:p>
          </p:txBody>
        </p:sp>
      </p:grpSp>
      <p:pic>
        <p:nvPicPr>
          <p:cNvPr id="2" name="拓展研究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8515" y="1714500"/>
            <a:ext cx="8014970" cy="47180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344545" y="1341120"/>
            <a:ext cx="1814830" cy="587375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问题缘起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876935" y="2068830"/>
            <a:ext cx="1266825" cy="3605530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制作</a:t>
            </a:r>
            <a:r>
              <a:rPr lang="en-US" altLang="zh-CN" sz="3600"/>
              <a:t>“</a:t>
            </a:r>
            <a:r>
              <a:rPr lang="zh-CN" altLang="en-US" sz="3600"/>
              <a:t>龙骨水车</a:t>
            </a:r>
            <a:r>
              <a:rPr lang="en-US" altLang="zh-CN" sz="3600"/>
              <a:t>”</a:t>
            </a:r>
            <a:r>
              <a:rPr lang="zh-CN" altLang="en-US" sz="3600"/>
              <a:t>模型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2341880" y="1646555"/>
            <a:ext cx="945515" cy="445071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344545" y="2722880"/>
            <a:ext cx="1814195" cy="563245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活动方案</a:t>
            </a: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3359785" y="5733415"/>
            <a:ext cx="1802765" cy="572135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拓展研究</a:t>
            </a: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3359150" y="4293235"/>
            <a:ext cx="1798955" cy="602615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交流评价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 bldLvl="0" animBg="1"/>
      <p:bldP spid="14" grpId="0" bldLvl="0" animBg="1"/>
      <p:bldP spid="3" grpId="0" bldLvl="0" animBg="1"/>
      <p:bldP spid="15" grpId="0" bldLvl="0" animBg="1"/>
      <p:bldP spid="1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" y="939800"/>
            <a:ext cx="5667375" cy="566737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 rot="20880000">
            <a:off x="367665" y="5268595"/>
            <a:ext cx="4034790" cy="1095375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 rot="20880000">
            <a:off x="3423285" y="2902585"/>
            <a:ext cx="2694940" cy="581660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953250" y="1861185"/>
            <a:ext cx="4064000" cy="1896745"/>
          </a:xfrm>
          <a:prstGeom prst="wedgeRoundRectCallout">
            <a:avLst>
              <a:gd name="adj1" fmla="val 42812"/>
              <a:gd name="adj2" fmla="val 74250"/>
              <a:gd name="adj3" fmla="val 16667"/>
            </a:avLst>
          </a:prstGeom>
          <a:noFill/>
          <a:ln w="38100" cmpd="dbl">
            <a:solidFill>
              <a:schemeClr val="tx1"/>
            </a:solidFill>
            <a:prstDash val="sysDash"/>
          </a:ln>
        </p:spPr>
        <p:txBody>
          <a:bodyPr wrap="square" rtlCol="0">
            <a:noAutofit/>
          </a:bodyPr>
          <a:lstStyle/>
          <a:p>
            <a:endParaRPr lang="zh-CN" altLang="en-US" sz="2800"/>
          </a:p>
        </p:txBody>
      </p:sp>
      <p:pic>
        <p:nvPicPr>
          <p:cNvPr id="6" name="https://img8.file.cache.docer.com/storage/1681108123512941000/2addc793cc980d5c92fb9811d679cafc.png" descr="问号立体风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3945" y="4295140"/>
            <a:ext cx="2132330" cy="21323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27545" y="1943100"/>
            <a:ext cx="406400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ym typeface="+mn-ea"/>
              </a:rPr>
              <a:t>这种工具是什么？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它的作用是什么？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它的使用方法是什么？使用原理呢？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805180" y="981075"/>
            <a:ext cx="2392045" cy="664210"/>
            <a:chOff x="1488" y="4493"/>
            <a:chExt cx="3767" cy="1046"/>
          </a:xfrm>
        </p:grpSpPr>
        <p:pic>
          <p:nvPicPr>
            <p:cNvPr id="11" name="图片 10" descr="圆环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227" y="4493"/>
              <a:ext cx="3028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问题缘起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74445" y="1744980"/>
            <a:ext cx="5730875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“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龙骨水车</a:t>
            </a: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”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作为我国古代的灌溉农具，是农业机械史上的一项重大改进。用于现代海洋开发的绞吸式挖泥船，就是从这种水车进化、演变而来的。那么</a:t>
            </a: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“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龙骨水车</a:t>
            </a: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”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有怎样的结构？下面我们来做一个</a:t>
            </a: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“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龙骨水车</a:t>
            </a: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”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模型。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945" y="2270760"/>
            <a:ext cx="5111750" cy="34080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alphaModFix amt="80000"/>
          </a:blip>
          <a:srcRect l="5" t="750" r="-5" b="22402"/>
          <a:stretch>
            <a:fillRect/>
          </a:stretch>
        </p:blipFill>
        <p:spPr>
          <a:xfrm>
            <a:off x="0" y="608330"/>
            <a:ext cx="12192635" cy="624967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805180" y="981075"/>
            <a:ext cx="2498090" cy="664210"/>
            <a:chOff x="1488" y="4493"/>
            <a:chExt cx="3934" cy="1046"/>
          </a:xfrm>
        </p:grpSpPr>
        <p:pic>
          <p:nvPicPr>
            <p:cNvPr id="11" name="图片 10" descr="圆环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394" y="4493"/>
              <a:ext cx="3028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活动方案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274445" y="1907540"/>
            <a:ext cx="92779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/>
              <a:t>本活动涉及简单机械、</a:t>
            </a:r>
            <a:r>
              <a:rPr lang="en-US" altLang="zh-CN" sz="2800"/>
              <a:t>“</a:t>
            </a:r>
            <a:r>
              <a:rPr lang="zh-CN" altLang="en-US" sz="2800"/>
              <a:t>龙骨水车</a:t>
            </a:r>
            <a:r>
              <a:rPr lang="en-US" altLang="zh-CN" sz="2800"/>
              <a:t>”</a:t>
            </a:r>
            <a:r>
              <a:rPr lang="zh-CN" altLang="en-US" sz="2800"/>
              <a:t>历史、工程技术、材料、自然地理等方面的知识。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805180" y="981075"/>
            <a:ext cx="2498090" cy="664210"/>
            <a:chOff x="1488" y="4493"/>
            <a:chExt cx="3934" cy="1046"/>
          </a:xfrm>
        </p:grpSpPr>
        <p:pic>
          <p:nvPicPr>
            <p:cNvPr id="11" name="图片 10" descr="圆环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394" y="4493"/>
              <a:ext cx="3028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活动方案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61620" y="1991707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74445" y="1836420"/>
            <a:ext cx="3710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任务一</a:t>
            </a:r>
            <a:r>
              <a:rPr lang="en-US" altLang="zh-CN" sz="2800"/>
              <a:t>	</a:t>
            </a:r>
            <a:r>
              <a:rPr lang="zh-CN" sz="2800"/>
              <a:t>查阅资料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759460" y="2470785"/>
            <a:ext cx="3727450" cy="521970"/>
            <a:chOff x="869" y="3877"/>
            <a:chExt cx="5870" cy="822"/>
          </a:xfrm>
        </p:grpSpPr>
        <p:grpSp>
          <p:nvGrpSpPr>
            <p:cNvPr id="3" name="组合 2"/>
            <p:cNvGrpSpPr/>
            <p:nvPr/>
          </p:nvGrpSpPr>
          <p:grpSpPr>
            <a:xfrm>
              <a:off x="869" y="4123"/>
              <a:ext cx="465" cy="331"/>
              <a:chOff x="435463" y="1226414"/>
              <a:chExt cx="295380" cy="210512"/>
            </a:xfrm>
          </p:grpSpPr>
          <p:sp>
            <p:nvSpPr>
              <p:cNvPr id="4" name="矩形 3"/>
              <p:cNvSpPr/>
              <p:nvPr/>
            </p:nvSpPr>
            <p:spPr>
              <a:xfrm rot="18900000">
                <a:off x="435463" y="1226414"/>
                <a:ext cx="210511" cy="21051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矩形 4"/>
              <p:cNvSpPr/>
              <p:nvPr/>
            </p:nvSpPr>
            <p:spPr>
              <a:xfrm rot="18900000">
                <a:off x="520332" y="1226415"/>
                <a:ext cx="210511" cy="210511"/>
              </a:xfrm>
              <a:prstGeom prst="rect">
                <a:avLst/>
              </a:prstGeom>
              <a:solidFill>
                <a:srgbClr val="00A0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1775" y="3877"/>
              <a:ext cx="496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/>
                <a:t>“</a:t>
              </a:r>
              <a:r>
                <a:rPr lang="zh-CN" sz="2800"/>
                <a:t>龙骨水车</a:t>
              </a:r>
              <a:r>
                <a:rPr lang="en-US" altLang="zh-CN" sz="2800"/>
                <a:t>”</a:t>
              </a:r>
              <a:r>
                <a:rPr lang="zh-CN" sz="2800"/>
                <a:t>的历史</a:t>
              </a:r>
            </a:p>
          </p:txBody>
        </p:sp>
      </p:grpSp>
      <p:pic>
        <p:nvPicPr>
          <p:cNvPr id="7" name="龙骨水车 历史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36950" y="3182620"/>
            <a:ext cx="5118100" cy="30759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805180" y="647700"/>
            <a:ext cx="2498090" cy="664210"/>
            <a:chOff x="1488" y="4493"/>
            <a:chExt cx="3934" cy="1046"/>
          </a:xfrm>
        </p:grpSpPr>
        <p:pic>
          <p:nvPicPr>
            <p:cNvPr id="11" name="图片 10" descr="圆环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394" y="4493"/>
              <a:ext cx="3028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活动方案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61620" y="1658332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74445" y="1503045"/>
            <a:ext cx="3710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任务一</a:t>
            </a:r>
            <a:r>
              <a:rPr lang="en-US" altLang="zh-CN" sz="2800"/>
              <a:t>	</a:t>
            </a:r>
            <a:r>
              <a:rPr lang="zh-CN" sz="2800"/>
              <a:t>查阅资料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759460" y="2137410"/>
            <a:ext cx="5181600" cy="521970"/>
            <a:chOff x="869" y="3877"/>
            <a:chExt cx="8160" cy="822"/>
          </a:xfrm>
        </p:grpSpPr>
        <p:grpSp>
          <p:nvGrpSpPr>
            <p:cNvPr id="3" name="组合 2"/>
            <p:cNvGrpSpPr/>
            <p:nvPr/>
          </p:nvGrpSpPr>
          <p:grpSpPr>
            <a:xfrm>
              <a:off x="869" y="4123"/>
              <a:ext cx="465" cy="331"/>
              <a:chOff x="435463" y="1226414"/>
              <a:chExt cx="295380" cy="210512"/>
            </a:xfrm>
          </p:grpSpPr>
          <p:sp>
            <p:nvSpPr>
              <p:cNvPr id="4" name="矩形 3"/>
              <p:cNvSpPr/>
              <p:nvPr/>
            </p:nvSpPr>
            <p:spPr>
              <a:xfrm rot="18900000">
                <a:off x="435463" y="1226414"/>
                <a:ext cx="210511" cy="21051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矩形 4"/>
              <p:cNvSpPr/>
              <p:nvPr/>
            </p:nvSpPr>
            <p:spPr>
              <a:xfrm rot="18900000">
                <a:off x="520332" y="1226415"/>
                <a:ext cx="210511" cy="210511"/>
              </a:xfrm>
              <a:prstGeom prst="rect">
                <a:avLst/>
              </a:prstGeom>
              <a:solidFill>
                <a:srgbClr val="00A0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1775" y="3877"/>
              <a:ext cx="725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/>
                <a:t>“</a:t>
              </a:r>
              <a:r>
                <a:rPr lang="zh-CN" sz="2800"/>
                <a:t>龙骨水车</a:t>
              </a:r>
              <a:r>
                <a:rPr lang="en-US" altLang="zh-CN" sz="2800"/>
                <a:t>”</a:t>
              </a:r>
              <a:r>
                <a:rPr lang="zh-CN" sz="2800"/>
                <a:t>的结构及功能</a:t>
              </a: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700" y="2659380"/>
            <a:ext cx="6832600" cy="40138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805180" y="647700"/>
            <a:ext cx="2498090" cy="664210"/>
            <a:chOff x="1488" y="4493"/>
            <a:chExt cx="3934" cy="1046"/>
          </a:xfrm>
        </p:grpSpPr>
        <p:pic>
          <p:nvPicPr>
            <p:cNvPr id="11" name="图片 10" descr="圆环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394" y="4493"/>
              <a:ext cx="3028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活动方案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61620" y="1658332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74445" y="1503045"/>
            <a:ext cx="3710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任务一</a:t>
            </a:r>
            <a:r>
              <a:rPr lang="en-US" altLang="zh-CN" sz="2800"/>
              <a:t>	</a:t>
            </a:r>
            <a:r>
              <a:rPr lang="zh-CN" sz="2800"/>
              <a:t>查阅资料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759460" y="2137410"/>
            <a:ext cx="4724400" cy="521970"/>
            <a:chOff x="869" y="3877"/>
            <a:chExt cx="7440" cy="822"/>
          </a:xfrm>
        </p:grpSpPr>
        <p:grpSp>
          <p:nvGrpSpPr>
            <p:cNvPr id="3" name="组合 2"/>
            <p:cNvGrpSpPr/>
            <p:nvPr/>
          </p:nvGrpSpPr>
          <p:grpSpPr>
            <a:xfrm>
              <a:off x="869" y="4123"/>
              <a:ext cx="465" cy="331"/>
              <a:chOff x="435463" y="1226414"/>
              <a:chExt cx="295380" cy="210512"/>
            </a:xfrm>
          </p:grpSpPr>
          <p:sp>
            <p:nvSpPr>
              <p:cNvPr id="4" name="矩形 3"/>
              <p:cNvSpPr/>
              <p:nvPr/>
            </p:nvSpPr>
            <p:spPr>
              <a:xfrm rot="18900000">
                <a:off x="435463" y="1226414"/>
                <a:ext cx="210511" cy="21051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矩形 4"/>
              <p:cNvSpPr/>
              <p:nvPr/>
            </p:nvSpPr>
            <p:spPr>
              <a:xfrm rot="18900000">
                <a:off x="520332" y="1226415"/>
                <a:ext cx="210511" cy="210511"/>
              </a:xfrm>
              <a:prstGeom prst="rect">
                <a:avLst/>
              </a:prstGeom>
              <a:solidFill>
                <a:srgbClr val="00A0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1775" y="3877"/>
              <a:ext cx="653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/>
                <a:t>“</a:t>
              </a:r>
              <a:r>
                <a:rPr lang="zh-CN" sz="2800"/>
                <a:t>龙骨水车</a:t>
              </a:r>
              <a:r>
                <a:rPr lang="en-US" altLang="zh-CN" sz="2800"/>
                <a:t>”</a:t>
              </a:r>
              <a:r>
                <a:rPr lang="zh-CN" sz="2800"/>
                <a:t>的结构及功能</a:t>
              </a: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alphaModFix amt="80000"/>
          </a:blip>
          <a:srcRect t="38870" b="14722"/>
          <a:stretch>
            <a:fillRect/>
          </a:stretch>
        </p:blipFill>
        <p:spPr>
          <a:xfrm>
            <a:off x="2037080" y="3318510"/>
            <a:ext cx="8117840" cy="2825750"/>
          </a:xfrm>
          <a:prstGeom prst="rect">
            <a:avLst/>
          </a:prstGeom>
        </p:spPr>
      </p:pic>
      <p:sp>
        <p:nvSpPr>
          <p:cNvPr id="9" name="线形标注 1(带强调线) 8"/>
          <p:cNvSpPr/>
          <p:nvPr/>
        </p:nvSpPr>
        <p:spPr>
          <a:xfrm>
            <a:off x="6388100" y="1503045"/>
            <a:ext cx="1414780" cy="1809115"/>
          </a:xfrm>
          <a:prstGeom prst="accentCallout1">
            <a:avLst>
              <a:gd name="adj1" fmla="val 18750"/>
              <a:gd name="adj2" fmla="val -8333"/>
              <a:gd name="adj3" fmla="val 152158"/>
              <a:gd name="adj4" fmla="val -223294"/>
            </a:avLst>
          </a:prstGeom>
          <a:ln w="317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大轮轴：与摇杆相连，带动链条转动</a:t>
            </a:r>
          </a:p>
        </p:txBody>
      </p:sp>
      <p:sp>
        <p:nvSpPr>
          <p:cNvPr id="10" name="线形标注 1(带强调线) 9"/>
          <p:cNvSpPr/>
          <p:nvPr/>
        </p:nvSpPr>
        <p:spPr>
          <a:xfrm>
            <a:off x="10375900" y="5302885"/>
            <a:ext cx="1718945" cy="996950"/>
          </a:xfrm>
          <a:prstGeom prst="accentCallout1">
            <a:avLst>
              <a:gd name="adj1" fmla="val 18750"/>
              <a:gd name="adj2" fmla="val -8333"/>
              <a:gd name="adj3" fmla="val -5605"/>
              <a:gd name="adj4" fmla="val -55301"/>
            </a:avLst>
          </a:prstGeom>
          <a:ln w="317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小轮轴：帮助链条转动</a:t>
            </a:r>
          </a:p>
        </p:txBody>
      </p:sp>
      <p:sp>
        <p:nvSpPr>
          <p:cNvPr id="14" name="线形标注 1(带强调线) 13"/>
          <p:cNvSpPr/>
          <p:nvPr/>
        </p:nvSpPr>
        <p:spPr>
          <a:xfrm>
            <a:off x="7734300" y="6150610"/>
            <a:ext cx="1718945" cy="557530"/>
          </a:xfrm>
          <a:prstGeom prst="accentCallout1">
            <a:avLst>
              <a:gd name="adj1" fmla="val 18750"/>
              <a:gd name="adj2" fmla="val -8333"/>
              <a:gd name="adj3" fmla="val -130865"/>
              <a:gd name="adj4" fmla="val -40524"/>
            </a:avLst>
          </a:prstGeom>
          <a:ln w="317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水槽：蓄水</a:t>
            </a:r>
          </a:p>
        </p:txBody>
      </p:sp>
      <p:sp>
        <p:nvSpPr>
          <p:cNvPr id="18" name="线形标注 1(带强调线) 17"/>
          <p:cNvSpPr/>
          <p:nvPr/>
        </p:nvSpPr>
        <p:spPr>
          <a:xfrm>
            <a:off x="10041255" y="3054350"/>
            <a:ext cx="2053590" cy="972185"/>
          </a:xfrm>
          <a:prstGeom prst="accentCallout1">
            <a:avLst>
              <a:gd name="adj1" fmla="val 64467"/>
              <a:gd name="adj2" fmla="val -8317"/>
              <a:gd name="adj3" fmla="val 195558"/>
              <a:gd name="adj4" fmla="val -46629"/>
            </a:avLst>
          </a:prstGeom>
          <a:ln w="317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木链条：带动刮水板转动</a:t>
            </a:r>
          </a:p>
        </p:txBody>
      </p:sp>
      <p:sp>
        <p:nvSpPr>
          <p:cNvPr id="19" name="线形标注 1(带强调线) 18"/>
          <p:cNvSpPr/>
          <p:nvPr/>
        </p:nvSpPr>
        <p:spPr>
          <a:xfrm>
            <a:off x="9101455" y="1503045"/>
            <a:ext cx="3090545" cy="996950"/>
          </a:xfrm>
          <a:prstGeom prst="accentCallout1">
            <a:avLst>
              <a:gd name="adj1" fmla="val 18750"/>
              <a:gd name="adj2" fmla="val -8333"/>
              <a:gd name="adj3" fmla="val 332993"/>
              <a:gd name="adj4" fmla="val -31764"/>
            </a:avLst>
          </a:prstGeom>
          <a:ln w="317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刮水板：沿槽内将水从低处刮往高处</a:t>
            </a:r>
          </a:p>
        </p:txBody>
      </p:sp>
      <p:sp>
        <p:nvSpPr>
          <p:cNvPr id="20" name="线形标注 1(带强调线) 19"/>
          <p:cNvSpPr/>
          <p:nvPr/>
        </p:nvSpPr>
        <p:spPr>
          <a:xfrm>
            <a:off x="2857500" y="6150610"/>
            <a:ext cx="2540635" cy="564515"/>
          </a:xfrm>
          <a:prstGeom prst="accentCallout1">
            <a:avLst>
              <a:gd name="adj1" fmla="val 18750"/>
              <a:gd name="adj2" fmla="val -8333"/>
              <a:gd name="adj3" fmla="val -268841"/>
              <a:gd name="adj4" fmla="val -18320"/>
            </a:avLst>
          </a:prstGeom>
          <a:ln w="317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摇杆：提供动力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805180" y="647700"/>
            <a:ext cx="2498090" cy="664210"/>
            <a:chOff x="1488" y="4493"/>
            <a:chExt cx="3934" cy="1046"/>
          </a:xfrm>
        </p:grpSpPr>
        <p:pic>
          <p:nvPicPr>
            <p:cNvPr id="11" name="图片 10" descr="圆环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394" y="4493"/>
              <a:ext cx="3028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活动方案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61620" y="1658332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74445" y="1503045"/>
            <a:ext cx="3710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任务一</a:t>
            </a:r>
            <a:r>
              <a:rPr lang="en-US" altLang="zh-CN" sz="2800"/>
              <a:t>	</a:t>
            </a:r>
            <a:r>
              <a:rPr lang="zh-CN" sz="2800"/>
              <a:t>查阅资料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759460" y="2137410"/>
            <a:ext cx="4458335" cy="521970"/>
            <a:chOff x="869" y="3877"/>
            <a:chExt cx="7021" cy="822"/>
          </a:xfrm>
        </p:grpSpPr>
        <p:grpSp>
          <p:nvGrpSpPr>
            <p:cNvPr id="3" name="组合 2"/>
            <p:cNvGrpSpPr/>
            <p:nvPr/>
          </p:nvGrpSpPr>
          <p:grpSpPr>
            <a:xfrm>
              <a:off x="869" y="4123"/>
              <a:ext cx="465" cy="331"/>
              <a:chOff x="435463" y="1226414"/>
              <a:chExt cx="295380" cy="210512"/>
            </a:xfrm>
          </p:grpSpPr>
          <p:sp>
            <p:nvSpPr>
              <p:cNvPr id="4" name="矩形 3"/>
              <p:cNvSpPr/>
              <p:nvPr/>
            </p:nvSpPr>
            <p:spPr>
              <a:xfrm rot="18900000">
                <a:off x="435463" y="1226414"/>
                <a:ext cx="210511" cy="21051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矩形 4"/>
              <p:cNvSpPr/>
              <p:nvPr/>
            </p:nvSpPr>
            <p:spPr>
              <a:xfrm rot="18900000">
                <a:off x="520332" y="1226415"/>
                <a:ext cx="210511" cy="210511"/>
              </a:xfrm>
              <a:prstGeom prst="rect">
                <a:avLst/>
              </a:prstGeom>
              <a:solidFill>
                <a:srgbClr val="00A0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1775" y="3877"/>
              <a:ext cx="611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/>
                <a:t>诗词中的</a:t>
              </a:r>
              <a:r>
                <a:rPr lang="en-US" altLang="zh-CN" sz="2800"/>
                <a:t>“</a:t>
              </a:r>
              <a:r>
                <a:rPr lang="zh-CN" sz="2800"/>
                <a:t>龙骨水车</a:t>
              </a:r>
              <a:r>
                <a:rPr lang="en-US" altLang="zh-CN" sz="2800"/>
                <a:t>”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334770" y="3105785"/>
            <a:ext cx="4949190" cy="1783715"/>
          </a:xfrm>
          <a:prstGeom prst="rect">
            <a:avLst/>
          </a:prstGeom>
          <a:noFill/>
        </p:spPr>
        <p:txBody>
          <a:bodyPr wrap="square" rtlCol="0" anchor="ctr" anchorCtr="0">
            <a:no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公文仿宋" panose="02000500000000000000" charset="-122"/>
                <a:ea typeface="方正公文仿宋" panose="02000500000000000000" charset="-122"/>
              </a:rPr>
              <a:t>龙骨车鸣水入塘，</a:t>
            </a:r>
          </a:p>
          <a:p>
            <a:pPr algn="ctr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公文仿宋" panose="02000500000000000000" charset="-122"/>
                <a:ea typeface="方正公文仿宋" panose="02000500000000000000" charset="-122"/>
              </a:rPr>
              <a:t>雨来犹可望丰穰。</a:t>
            </a:r>
          </a:p>
          <a:p>
            <a:pPr algn="r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公文仿宋" panose="02000500000000000000" charset="-122"/>
                <a:ea typeface="方正公文仿宋" panose="02000500000000000000" charset="-122"/>
              </a:rPr>
              <a:t>——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公文仿宋" panose="02000500000000000000" charset="-122"/>
                <a:ea typeface="方正公文仿宋" panose="02000500000000000000" charset="-122"/>
              </a:rPr>
              <a:t>宋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公文仿宋" panose="02000500000000000000" charset="-122"/>
                <a:ea typeface="方正公文仿宋" panose="02000500000000000000" charset="-122"/>
              </a:rPr>
              <a:t> 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公文仿宋" panose="02000500000000000000" charset="-122"/>
                <a:ea typeface="方正公文仿宋" panose="02000500000000000000" charset="-122"/>
              </a:rPr>
              <a:t>陆游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475" y="875665"/>
            <a:ext cx="2915285" cy="29152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0475" y="3790950"/>
            <a:ext cx="2967355" cy="25895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1.85,&quot;left&quot;:538.8,&quot;top&quot;:128.35,&quot;width&quot;:386.9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1.85,&quot;left&quot;:538.8,&quot;top&quot;:128.35,&quot;width&quot;:386.9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1.85,&quot;left&quot;:538.8,&quot;top&quot;:128.35,&quot;width&quot;:386.9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1.85,&quot;left&quot;:538.8,&quot;top&quot;:128.35,&quot;width&quot;:386.9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1.85,&quot;left&quot;:538.8,&quot;top&quot;:128.35,&quot;width&quot;:386.9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1.85,&quot;left&quot;:538.8,&quot;top&quot;:128.35,&quot;width&quot;:386.9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1.85,&quot;left&quot;:538.8,&quot;top&quot;:128.35,&quot;width&quot;:386.9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1.85,&quot;left&quot;:538.8,&quot;top&quot;:128.35,&quot;width&quot;:386.9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1.85,&quot;left&quot;:538.8,&quot;top&quot;:128.35,&quot;width&quot;:386.9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1.85,&quot;left&quot;:538.8,&quot;top&quot;:128.35,&quot;width&quot;:386.9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1.85,&quot;left&quot;:538.8,&quot;top&quot;:128.35,&quot;width&quot;:386.9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1.85,&quot;left&quot;:538.8,&quot;top&quot;:128.35,&quot;width&quot;:386.9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1.45,&quot;left&quot;:263.35,&quot;top&quot;:75.35,&quot;width&quot;:499.4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1.45,&quot;left&quot;:263.35,&quot;top&quot;:75.35,&quot;width&quot;:499.4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1.45,&quot;left&quot;:263.35,&quot;top&quot;:75.35,&quot;width&quot;:499.4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41.45,&quot;left&quot;:263.35,&quot;top&quot;:75.35,&quot;width&quot;:499.4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869</Words>
  <Application>Microsoft Office PowerPoint</Application>
  <PresentationFormat>宽屏</PresentationFormat>
  <Paragraphs>84</Paragraphs>
  <Slides>21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Calibri</vt:lpstr>
      <vt:lpstr>方正教材规范楷体_GBK</vt:lpstr>
      <vt:lpstr>楷体</vt:lpstr>
      <vt:lpstr>微软雅黑</vt:lpstr>
      <vt:lpstr>Calibri Light</vt:lpstr>
      <vt:lpstr>方正公文仿宋</vt:lpstr>
      <vt:lpstr>Times New Roman</vt:lpstr>
      <vt:lpstr>Arial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</cp:revision>
  <dcterms:created xsi:type="dcterms:W3CDTF">2019-06-19T02:08:00Z</dcterms:created>
  <dcterms:modified xsi:type="dcterms:W3CDTF">2025-05-29T01:36:43Z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BDCA6CC7CC9A40ECAF8CDAC1377E0517_11</vt:lpwstr>
  </property>
</Properties>
</file>