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svg" ContentType="image/svg"/>
  <Default Extension="wdp" ContentType="image/vnd.ms-photo"/>
  <Default Extension="mp4" ContentType="video/mp4"/>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558" r:id="rId3"/>
    <p:sldId id="560" r:id="rId4"/>
    <p:sldId id="561" r:id="rId5"/>
    <p:sldId id="562" r:id="rId6"/>
    <p:sldId id="559" r:id="rId7"/>
    <p:sldId id="567" r:id="rId8"/>
    <p:sldId id="570" r:id="rId9"/>
    <p:sldId id="568" r:id="rId10"/>
    <p:sldId id="571" r:id="rId11"/>
    <p:sldId id="569" r:id="rId12"/>
    <p:sldId id="573" r:id="rId13"/>
    <p:sldId id="574" r:id="rId14"/>
    <p:sldId id="575" r:id="rId15"/>
    <p:sldId id="572" r:id="rId16"/>
    <p:sldId id="576" r:id="rId17"/>
    <p:sldId id="563" r:id="rId18"/>
    <p:sldId id="577" r:id="rId19"/>
    <p:sldId id="578" r:id="rId20"/>
    <p:sldId id="579" r:id="rId21"/>
    <p:sldId id="585" r:id="rId22"/>
    <p:sldId id="565" r:id="rId23"/>
    <p:sldId id="580" r:id="rId24"/>
    <p:sldId id="581" r:id="rId25"/>
    <p:sldId id="583" r:id="rId26"/>
    <p:sldId id="586" r:id="rId27"/>
    <p:sldId id="584" r:id="rId28"/>
  </p:sldIdLst>
  <p:sldSz cx="9144000" cy="5143500" type="screen16x9"/>
  <p:notesSz cx="6858000" cy="9144000"/>
  <p:custDataLst>
    <p:tags r:id="rId29"/>
  </p:custDataLst>
  <p:defaultTextStyle>
    <a:defPPr>
      <a:defRPr lang="zh-CN"/>
    </a:defPPr>
    <a:lvl1pPr algn="l" rtl="0" eaLnBrk="0" fontAlgn="base" hangingPunct="0">
      <a:spcBef>
        <a:spcPct val="0"/>
      </a:spcBef>
      <a:spcAft>
        <a:spcPct val="0"/>
      </a:spcAft>
      <a:defRPr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8384" autoAdjust="0"/>
  </p:normalViewPr>
  <p:slideViewPr>
    <p:cSldViewPr snapToGrid="0">
      <p:cViewPr varScale="1">
        <p:scale>
          <a:sx n="133" d="100"/>
          <a:sy n="133" d="100"/>
        </p:scale>
        <p:origin x="870" y="120"/>
      </p:cViewPr>
      <p:guideLst>
        <p:guide orient="horz" pos="162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36004" cy="36004"/>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tags" Target="tags/tag1.xml" /><Relationship Id="rId3" Type="http://schemas.openxmlformats.org/officeDocument/2006/relationships/slide" Target="slides/slide2.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10" Type="http://schemas.openxmlformats.org/officeDocument/2006/relationships/slideMaster" Target="../slideMasters/slideMaster1.xml" /><Relationship Id="rId2" Type="http://schemas.microsoft.com/office/2007/relationships/hdphoto" Target="../media/image2.wdp"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 Id="rId6" Type="http://schemas.openxmlformats.org/officeDocument/2006/relationships/image" Target="../media/image6.png" /><Relationship Id="rId7" Type="http://schemas.openxmlformats.org/officeDocument/2006/relationships/image" Target="../media/image7.png" /><Relationship Id="rId8" Type="http://schemas.openxmlformats.org/officeDocument/2006/relationships/image" Target="../media/image8.png" /><Relationship Id="rId9" Type="http://schemas.openxmlformats.org/officeDocument/2006/relationships/image" Target="../media/image9.png"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openxmlformats.org/officeDocument/2006/relationships/image" Target="../media/image1.png" /><Relationship Id="rId4" Type="http://schemas.microsoft.com/office/2007/relationships/hdphoto" Target="../media/image2.wdp" /><Relationship Id="rId5" Type="http://schemas.openxmlformats.org/officeDocument/2006/relationships/image" Target="../media/image10.png" /><Relationship Id="rId6" Type="http://schemas.openxmlformats.org/officeDocument/2006/relationships/image" Target="../media/image11.png"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image" Target="../media/image4.png" /><Relationship Id="rId3" Type="http://schemas.openxmlformats.org/officeDocument/2006/relationships/image" Target="../media/image1.png" /><Relationship Id="rId4" Type="http://schemas.microsoft.com/office/2007/relationships/hdphoto" Target="../media/image2.wdp" /><Relationship Id="rId5"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竖排标题与文本">
    <p:spTree>
      <p:nvGrpSpPr>
        <p:cNvPr id="1" name=""/>
        <p:cNvGrpSpPr/>
        <p:nvPr/>
      </p:nvGrpSpPr>
      <p:grpSpPr>
        <a:xfrm>
          <a:off x="0" y="0"/>
          <a:ext cx="0" cy="0"/>
        </a:xfrm>
      </p:grpSpPr>
      <p:sp>
        <p:nvSpPr>
          <p:cNvPr id="16" name="矩形 15"/>
          <p:cNvSpPr/>
          <p:nvPr userDrawn="1"/>
        </p:nvSpPr>
        <p:spPr>
          <a:xfrm>
            <a:off x="-1" y="0"/>
            <a:ext cx="9144002" cy="5143500"/>
          </a:xfrm>
          <a:prstGeom prst="rect">
            <a:avLst/>
          </a:prstGeom>
          <a:solidFill>
            <a:srgbClr val="738E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1">
            <a:extLst>
              <a:ext uri="{BEBA8EAE-BF5A-486C-A8C5-ECC9F3942E4B}">
                <a14:imgProps xmlns:a14="http://schemas.microsoft.com/office/drawing/2010/main">
                  <a14:imgLayer r:embed="rId2">
                    <a14:imgEffect>
                      <a14:saturation sat="400000"/>
                    </a14:imgEffect>
                  </a14:imgLayer>
                </a14:imgProps>
              </a:ext>
            </a:extLst>
          </a:blip>
          <a:stretch>
            <a:fillRect/>
          </a:stretch>
        </p:blipFill>
        <p:spPr>
          <a:xfrm>
            <a:off x="-1" y="3719357"/>
            <a:ext cx="9144002" cy="1438410"/>
          </a:xfrm>
          <a:prstGeom prst="rect">
            <a:avLst/>
          </a:prstGeom>
          <a:effectLst>
            <a:outerShdw blurRad="12700" dist="12700" dir="16200000" rotWithShape="0">
              <a:prstClr val="black">
                <a:alpha val="40000"/>
              </a:prstClr>
            </a:outerShdw>
          </a:effectLst>
        </p:spPr>
      </p:pic>
      <p:pic>
        <p:nvPicPr>
          <p:cNvPr id="5" name="图片 4"/>
          <p:cNvPicPr>
            <a:picLocks noChangeAspect="1"/>
          </p:cNvPicPr>
          <p:nvPr userDrawn="1"/>
        </p:nvPicPr>
        <p:blipFill>
          <a:blip r:embed="rId3"/>
          <a:stretch>
            <a:fillRect/>
          </a:stretch>
        </p:blipFill>
        <p:spPr>
          <a:xfrm flipV="1">
            <a:off x="-1" y="1184822"/>
            <a:ext cx="3662580" cy="3037453"/>
          </a:xfrm>
          <a:prstGeom prst="rect">
            <a:avLst/>
          </a:prstGeom>
        </p:spPr>
      </p:pic>
      <p:pic>
        <p:nvPicPr>
          <p:cNvPr id="6" name="图片 5"/>
          <p:cNvPicPr>
            <a:picLocks noChangeAspect="1"/>
          </p:cNvPicPr>
          <p:nvPr userDrawn="1"/>
        </p:nvPicPr>
        <p:blipFill>
          <a:blip r:embed="rId4"/>
          <a:stretch>
            <a:fillRect/>
          </a:stretch>
        </p:blipFill>
        <p:spPr>
          <a:xfrm flipV="1">
            <a:off x="5784357" y="1206428"/>
            <a:ext cx="3380276" cy="2994240"/>
          </a:xfrm>
          <a:prstGeom prst="rect">
            <a:avLst/>
          </a:prstGeom>
        </p:spPr>
      </p:pic>
      <p:pic>
        <p:nvPicPr>
          <p:cNvPr id="7" name="图片 6"/>
          <p:cNvPicPr>
            <a:picLocks noChangeAspect="1"/>
          </p:cNvPicPr>
          <p:nvPr userDrawn="1"/>
        </p:nvPicPr>
        <p:blipFill>
          <a:blip r:embed="rId5">
            <a:biLevel thresh="25000"/>
          </a:blip>
          <a:stretch>
            <a:fillRect/>
          </a:stretch>
        </p:blipFill>
        <p:spPr>
          <a:xfrm>
            <a:off x="228438" y="0"/>
            <a:ext cx="8707759" cy="4266303"/>
          </a:xfrm>
          <a:prstGeom prst="rect">
            <a:avLst/>
          </a:prstGeom>
        </p:spPr>
      </p:pic>
      <p:pic>
        <p:nvPicPr>
          <p:cNvPr id="22" name="图片 2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rot="18286560">
            <a:off x="7706619" y="814119"/>
            <a:ext cx="1185039" cy="1185039"/>
          </a:xfrm>
          <a:prstGeom prst="rect">
            <a:avLst/>
          </a:prstGeom>
        </p:spPr>
      </p:pic>
      <p:pic>
        <p:nvPicPr>
          <p:cNvPr id="23" name="图片 22"/>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87819" y="470278"/>
            <a:ext cx="1341032" cy="1341032"/>
          </a:xfrm>
          <a:prstGeom prst="rect">
            <a:avLst/>
          </a:prstGeom>
        </p:spPr>
      </p:pic>
      <p:pic>
        <p:nvPicPr>
          <p:cNvPr id="26" name="图片 25"/>
          <p:cNvPicPr>
            <a:picLocks noChangeAspect="1"/>
          </p:cNvPicPr>
          <p:nvPr userDrawn="1"/>
        </p:nvPicPr>
        <p:blipFill>
          <a:blip r:embed="rId8">
            <a:extLst>
              <a:ext uri="{28A0092B-C50C-407E-A947-70E740481C1C}">
                <a14:useLocalDpi xmlns:a14="http://schemas.microsoft.com/office/drawing/2010/main" val="0"/>
              </a:ext>
            </a:extLst>
          </a:blip>
          <a:srcRect l="5992" t="24537" r="11008" b="28933"/>
          <a:stretch>
            <a:fillRect/>
          </a:stretch>
        </p:blipFill>
        <p:spPr>
          <a:xfrm>
            <a:off x="4773384" y="3310217"/>
            <a:ext cx="4377601" cy="1840107"/>
          </a:xfrm>
          <a:prstGeom prst="rect">
            <a:avLst/>
          </a:prstGeom>
        </p:spPr>
      </p:pic>
      <p:pic>
        <p:nvPicPr>
          <p:cNvPr id="9" name="图片 8"/>
          <p:cNvPicPr>
            <a:picLocks noChangeAspect="1"/>
          </p:cNvPicPr>
          <p:nvPr userDrawn="1"/>
        </p:nvPicPr>
        <p:blipFill>
          <a:blip r:embed="rId9"/>
          <a:stretch>
            <a:fillRect/>
          </a:stretch>
        </p:blipFill>
        <p:spPr>
          <a:xfrm>
            <a:off x="347234" y="3062635"/>
            <a:ext cx="2039457" cy="1874184"/>
          </a:xfrm>
          <a:prstGeom prst="rect">
            <a:avLst/>
          </a:prstGeom>
          <a:effectLst>
            <a:outerShdw blurRad="63500" algn="ctr" rotWithShape="0">
              <a:prstClr val="black">
                <a:alpha val="40000"/>
              </a:prstClr>
            </a:outerShdw>
          </a:effectLst>
        </p:spPr>
      </p:pic>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竖排标题与文本">
    <p:spTree>
      <p:nvGrpSpPr>
        <p:cNvPr id="1" name=""/>
        <p:cNvGrpSpPr/>
        <p:nvPr/>
      </p:nvGrpSpPr>
      <p:grpSpPr>
        <a:xfrm>
          <a:off x="0" y="0"/>
          <a:ext cx="0" cy="0"/>
        </a:xfrm>
      </p:grpSpPr>
      <p:sp>
        <p:nvSpPr>
          <p:cNvPr id="16" name="矩形 15"/>
          <p:cNvSpPr/>
          <p:nvPr userDrawn="1"/>
        </p:nvSpPr>
        <p:spPr>
          <a:xfrm>
            <a:off x="-1" y="0"/>
            <a:ext cx="9144002" cy="5143500"/>
          </a:xfrm>
          <a:prstGeom prst="rect">
            <a:avLst/>
          </a:prstGeom>
          <a:solidFill>
            <a:srgbClr val="738E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1"/>
          <a:srcRect b="3395"/>
          <a:stretch>
            <a:fillRect/>
          </a:stretch>
        </p:blipFill>
        <p:spPr>
          <a:xfrm rot="5400000" flipV="1">
            <a:off x="-364132" y="357304"/>
            <a:ext cx="3662580" cy="2934321"/>
          </a:xfrm>
          <a:prstGeom prst="rect">
            <a:avLst/>
          </a:prstGeom>
        </p:spPr>
      </p:pic>
      <p:pic>
        <p:nvPicPr>
          <p:cNvPr id="6" name="图片 5"/>
          <p:cNvPicPr>
            <a:picLocks noChangeAspect="1"/>
          </p:cNvPicPr>
          <p:nvPr userDrawn="1"/>
        </p:nvPicPr>
        <p:blipFill>
          <a:blip r:embed="rId2"/>
          <a:srcRect b="4192"/>
          <a:stretch>
            <a:fillRect/>
          </a:stretch>
        </p:blipFill>
        <p:spPr>
          <a:xfrm flipV="1">
            <a:off x="5763724" y="-6825"/>
            <a:ext cx="3380276" cy="2868720"/>
          </a:xfrm>
          <a:prstGeom prst="rect">
            <a:avLst/>
          </a:prstGeom>
        </p:spPr>
      </p:pic>
      <p:pic>
        <p:nvPicPr>
          <p:cNvPr id="15" name="图片 14"/>
          <p:cNvPicPr>
            <a:picLocks noChangeAspect="1"/>
          </p:cNvPicPr>
          <p:nvPr userDrawn="1"/>
        </p:nvPicPr>
        <p:blipFill>
          <a:blip r:embed="rId1"/>
          <a:srcRect l="5360" b="3395"/>
          <a:stretch>
            <a:fillRect/>
          </a:stretch>
        </p:blipFill>
        <p:spPr>
          <a:xfrm rot="5400000" flipV="1">
            <a:off x="2838874" y="265966"/>
            <a:ext cx="3466253" cy="2934321"/>
          </a:xfrm>
          <a:prstGeom prst="rect">
            <a:avLst/>
          </a:prstGeom>
        </p:spPr>
      </p:pic>
      <p:pic>
        <p:nvPicPr>
          <p:cNvPr id="4" name="图片 3"/>
          <p:cNvPicPr>
            <a:picLocks noChangeAspect="1"/>
          </p:cNvPicPr>
          <p:nvPr userDrawn="1"/>
        </p:nvPicPr>
        <p:blipFill>
          <a:blip r:embed="rId3">
            <a:extLst>
              <a:ext uri="{BEBA8EAE-BF5A-486C-A8C5-ECC9F3942E4B}">
                <a14:imgProps xmlns:a14="http://schemas.microsoft.com/office/drawing/2010/main">
                  <a14:imgLayer r:embed="rId4">
                    <a14:imgEffect>
                      <a14:saturation sat="400000"/>
                    </a14:imgEffect>
                  </a14:imgLayer>
                </a14:imgProps>
              </a:ext>
            </a:extLst>
          </a:blip>
          <a:srcRect t="6736" b="6383"/>
          <a:stretch>
            <a:fillRect/>
          </a:stretch>
        </p:blipFill>
        <p:spPr>
          <a:xfrm>
            <a:off x="-1" y="3893807"/>
            <a:ext cx="9144002" cy="1249693"/>
          </a:xfrm>
          <a:prstGeom prst="rect">
            <a:avLst/>
          </a:prstGeom>
          <a:effectLst>
            <a:outerShdw blurRad="12700" dist="12700" dir="16200000" rotWithShape="0">
              <a:prstClr val="black">
                <a:alpha val="40000"/>
              </a:prstClr>
            </a:outerShdw>
          </a:effectLst>
        </p:spPr>
      </p:pic>
      <p:sp>
        <p:nvSpPr>
          <p:cNvPr id="11" name="矩形 10"/>
          <p:cNvSpPr/>
          <p:nvPr userDrawn="1"/>
        </p:nvSpPr>
        <p:spPr>
          <a:xfrm>
            <a:off x="143328" y="117896"/>
            <a:ext cx="8874776" cy="4897449"/>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193537" y="0"/>
            <a:ext cx="2756925" cy="783665"/>
          </a:xfrm>
          <a:prstGeom prst="rect">
            <a:avLst/>
          </a:prstGeom>
        </p:spPr>
      </p:pic>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rcRect l="17845" t="27997" r="9946"/>
          <a:stretch>
            <a:fillRect/>
          </a:stretch>
        </p:blipFill>
        <p:spPr>
          <a:xfrm>
            <a:off x="3030029" y="-9466"/>
            <a:ext cx="850457" cy="966749"/>
          </a:xfrm>
          <a:custGeom>
            <a:gdLst>
              <a:gd name="connsiteX0" fmla="*/ 303676 w 1883391"/>
              <a:gd name="connsiteY0" fmla="*/ 0 h 2140927"/>
              <a:gd name="connsiteX1" fmla="*/ 1213413 w 1883391"/>
              <a:gd name="connsiteY1" fmla="*/ 0 h 2140927"/>
              <a:gd name="connsiteX2" fmla="*/ 1213413 w 1883391"/>
              <a:gd name="connsiteY2" fmla="*/ 175254 h 2140927"/>
              <a:gd name="connsiteX3" fmla="*/ 1582125 w 1883391"/>
              <a:gd name="connsiteY3" fmla="*/ 175254 h 2140927"/>
              <a:gd name="connsiteX4" fmla="*/ 1582125 w 1883391"/>
              <a:gd name="connsiteY4" fmla="*/ 522538 h 2140927"/>
              <a:gd name="connsiteX5" fmla="*/ 1883391 w 1883391"/>
              <a:gd name="connsiteY5" fmla="*/ 522538 h 2140927"/>
              <a:gd name="connsiteX6" fmla="*/ 1883391 w 1883391"/>
              <a:gd name="connsiteY6" fmla="*/ 2140927 h 2140927"/>
              <a:gd name="connsiteX7" fmla="*/ 0 w 1883391"/>
              <a:gd name="connsiteY7" fmla="*/ 2140927 h 2140927"/>
              <a:gd name="connsiteX8" fmla="*/ 0 w 1883391"/>
              <a:gd name="connsiteY8" fmla="*/ 133457 h 2140927"/>
              <a:gd name="connsiteX9" fmla="*/ 303676 w 1883391"/>
              <a:gd name="connsiteY9" fmla="*/ 133457 h 214092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3391" h="2140927">
                <a:moveTo>
                  <a:pt x="303676" y="0"/>
                </a:moveTo>
                <a:lnTo>
                  <a:pt x="1213413" y="0"/>
                </a:lnTo>
                <a:lnTo>
                  <a:pt x="1213413" y="175254"/>
                </a:lnTo>
                <a:lnTo>
                  <a:pt x="1582125" y="175254"/>
                </a:lnTo>
                <a:lnTo>
                  <a:pt x="1582125" y="522538"/>
                </a:lnTo>
                <a:lnTo>
                  <a:pt x="1883391" y="522538"/>
                </a:lnTo>
                <a:lnTo>
                  <a:pt x="1883391" y="2140927"/>
                </a:lnTo>
                <a:lnTo>
                  <a:pt x="0" y="2140927"/>
                </a:lnTo>
                <a:lnTo>
                  <a:pt x="0" y="133457"/>
                </a:lnTo>
                <a:lnTo>
                  <a:pt x="303676" y="133457"/>
                </a:lnTo>
                <a:close/>
              </a:path>
            </a:pathLst>
          </a:custGeom>
        </p:spPr>
      </p:pic>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竖排标题与文本">
    <p:spTree>
      <p:nvGrpSpPr>
        <p:cNvPr id="1" name=""/>
        <p:cNvGrpSpPr/>
        <p:nvPr/>
      </p:nvGrpSpPr>
      <p:grpSpPr>
        <a:xfrm>
          <a:off x="0" y="0"/>
          <a:ext cx="0" cy="0"/>
        </a:xfrm>
      </p:grpSpPr>
      <p:sp>
        <p:nvSpPr>
          <p:cNvPr id="16" name="矩形 15"/>
          <p:cNvSpPr/>
          <p:nvPr userDrawn="1"/>
        </p:nvSpPr>
        <p:spPr>
          <a:xfrm>
            <a:off x="-1" y="0"/>
            <a:ext cx="9144002" cy="5143500"/>
          </a:xfrm>
          <a:prstGeom prst="rect">
            <a:avLst/>
          </a:prstGeom>
          <a:solidFill>
            <a:srgbClr val="738E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1"/>
          <a:srcRect b="3395"/>
          <a:stretch>
            <a:fillRect/>
          </a:stretch>
        </p:blipFill>
        <p:spPr>
          <a:xfrm rot="5400000" flipV="1">
            <a:off x="-364132" y="357304"/>
            <a:ext cx="3662580" cy="2934321"/>
          </a:xfrm>
          <a:prstGeom prst="rect">
            <a:avLst/>
          </a:prstGeom>
        </p:spPr>
      </p:pic>
      <p:pic>
        <p:nvPicPr>
          <p:cNvPr id="6" name="图片 5"/>
          <p:cNvPicPr>
            <a:picLocks noChangeAspect="1"/>
          </p:cNvPicPr>
          <p:nvPr userDrawn="1"/>
        </p:nvPicPr>
        <p:blipFill>
          <a:blip r:embed="rId2"/>
          <a:srcRect b="4192"/>
          <a:stretch>
            <a:fillRect/>
          </a:stretch>
        </p:blipFill>
        <p:spPr>
          <a:xfrm flipV="1">
            <a:off x="5763724" y="-6825"/>
            <a:ext cx="3380276" cy="2868720"/>
          </a:xfrm>
          <a:prstGeom prst="rect">
            <a:avLst/>
          </a:prstGeom>
        </p:spPr>
      </p:pic>
      <p:pic>
        <p:nvPicPr>
          <p:cNvPr id="15" name="图片 14"/>
          <p:cNvPicPr>
            <a:picLocks noChangeAspect="1"/>
          </p:cNvPicPr>
          <p:nvPr userDrawn="1"/>
        </p:nvPicPr>
        <p:blipFill>
          <a:blip r:embed="rId1"/>
          <a:srcRect l="5360" b="3395"/>
          <a:stretch>
            <a:fillRect/>
          </a:stretch>
        </p:blipFill>
        <p:spPr>
          <a:xfrm rot="5400000" flipV="1">
            <a:off x="2838874" y="265966"/>
            <a:ext cx="3466253" cy="2934321"/>
          </a:xfrm>
          <a:prstGeom prst="rect">
            <a:avLst/>
          </a:prstGeom>
        </p:spPr>
      </p:pic>
      <p:pic>
        <p:nvPicPr>
          <p:cNvPr id="4" name="图片 3"/>
          <p:cNvPicPr>
            <a:picLocks noChangeAspect="1"/>
          </p:cNvPicPr>
          <p:nvPr userDrawn="1"/>
        </p:nvPicPr>
        <p:blipFill>
          <a:blip r:embed="rId3">
            <a:extLst>
              <a:ext uri="{BEBA8EAE-BF5A-486C-A8C5-ECC9F3942E4B}">
                <a14:imgProps xmlns:a14="http://schemas.microsoft.com/office/drawing/2010/main">
                  <a14:imgLayer r:embed="rId4">
                    <a14:imgEffect>
                      <a14:saturation sat="400000"/>
                    </a14:imgEffect>
                  </a14:imgLayer>
                </a14:imgProps>
              </a:ext>
            </a:extLst>
          </a:blip>
          <a:srcRect t="6736" b="6383"/>
          <a:stretch>
            <a:fillRect/>
          </a:stretch>
        </p:blipFill>
        <p:spPr>
          <a:xfrm>
            <a:off x="-1" y="3893807"/>
            <a:ext cx="9144002" cy="1249693"/>
          </a:xfrm>
          <a:prstGeom prst="rect">
            <a:avLst/>
          </a:prstGeom>
          <a:effectLst>
            <a:outerShdw blurRad="12700" dist="12700" dir="16200000" rotWithShape="0">
              <a:prstClr val="black">
                <a:alpha val="40000"/>
              </a:prstClr>
            </a:outerShdw>
          </a:effectLst>
        </p:spPr>
      </p:pic>
      <p:sp>
        <p:nvSpPr>
          <p:cNvPr id="11" name="矩形 10"/>
          <p:cNvSpPr/>
          <p:nvPr userDrawn="1"/>
        </p:nvSpPr>
        <p:spPr>
          <a:xfrm>
            <a:off x="143328" y="117896"/>
            <a:ext cx="8874776" cy="4897449"/>
          </a:xfrm>
          <a:prstGeom prst="rect">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image" Target="file:///D:\qq&#25991;&#20214;\712321467\Image\C2C\Image2\%7b75232B38-A165-1FB7-499C-2E1C792CACB5%7d.png" TargetMode="External" /><Relationship Id="rId6" Type="http://schemas.openxmlformats.org/officeDocument/2006/relationships/image" Target="../media/image12.png" /><Relationship Id="rId7"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p:cSld>
    <p:bg>
      <p:bgPr>
        <a:noFill/>
        <a:effectLst/>
      </p:bgPr>
    </p:bg>
    <p:spTree>
      <p:nvGrpSpPr>
        <p:cNvPr id="1" name=""/>
        <p:cNvGrpSpPr/>
        <p:nvPr/>
      </p:nvGrpSpPr>
      <p:grpSpPr>
        <a:xfrm>
          <a:off x="0" y="0"/>
          <a:ext cx="0" cy="0"/>
        </a:xfrm>
      </p:grpSpPr>
      <p:sp>
        <p:nvSpPr>
          <p:cNvPr id="1028" name="文本占位符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p:txBody>
      </p:sp>
      <p:pic>
        <p:nvPicPr>
          <p:cNvPr id="1029" name="图片 1073743875" descr="学科网 zxxk.com" title=""/>
          <p:cNvPicPr>
            <a:picLocks noChangeAspect="1"/>
          </p:cNvPicPr>
          <p:nvPr/>
        </p:nvPicPr>
        <p:blipFill>
          <a:blip r:embed="rId6" r:link="rId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xStyles>
    <p:titleStyle>
      <a:lvl1pPr algn="ctr" rtl="0" eaLnBrk="0" fontAlgn="base" hangingPunct="0">
        <a:spcBef>
          <a:spcPct val="0"/>
        </a:spcBef>
        <a:spcAft>
          <a:spcPct val="0"/>
        </a:spcAft>
        <a:defRPr sz="2800"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5pPr>
      <a:lvl6pPr marL="4572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6pPr>
      <a:lvl7pPr marL="9144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7pPr>
      <a:lvl8pPr marL="13716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8pPr>
      <a:lvl9pPr marL="1828800" algn="ctr" rtl="0" fontAlgn="base">
        <a:spcBef>
          <a:spcPct val="0"/>
        </a:spcBef>
        <a:spcAft>
          <a:spcPct val="0"/>
        </a:spcAft>
        <a:defRPr sz="2800" b="1">
          <a:solidFill>
            <a:schemeClr val="tx1"/>
          </a:solidFill>
          <a:latin typeface="Times New Roman" panose="02020603050405020304" pitchFamily="18" charset="0"/>
          <a:ea typeface="黑体" panose="02010609060101010101" pitchFamily="2" charset="-122"/>
        </a:defRPr>
      </a:lvl9pPr>
    </p:titleStyle>
    <p:bodyStyle>
      <a:lvl1pPr marL="342900" indent="-342900" algn="l" rtl="0" eaLnBrk="0" fontAlgn="base" hangingPunct="0">
        <a:lnSpc>
          <a:spcPct val="120000"/>
        </a:lnSpc>
        <a:spcBef>
          <a:spcPct val="0"/>
        </a:spcBef>
        <a:spcAft>
          <a:spcPct val="0"/>
        </a:spcAft>
        <a:defRPr sz="28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30.jpeg" /><Relationship Id="rId3" Type="http://schemas.openxmlformats.org/officeDocument/2006/relationships/image" Target="../media/image31.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32.jpeg" /><Relationship Id="rId3" Type="http://schemas.openxmlformats.org/officeDocument/2006/relationships/image" Target="../media/image33.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34.jpeg" /><Relationship Id="rId3" Type="http://schemas.openxmlformats.org/officeDocument/2006/relationships/image" Target="../media/image35.jpeg" /><Relationship Id="rId4" Type="http://schemas.openxmlformats.org/officeDocument/2006/relationships/image" Target="../media/image36.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37.png" /><Relationship Id="rId3" Type="http://schemas.openxmlformats.org/officeDocument/2006/relationships/image" Target="../media/image38.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39.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40.jpeg" /><Relationship Id="rId3" Type="http://schemas.openxmlformats.org/officeDocument/2006/relationships/hyperlink" Target="&#27700;&#24490;&#29615;.mp4" TargetMode="External" /><Relationship Id="rId4" Type="http://schemas.openxmlformats.org/officeDocument/2006/relationships/image" Target="../media/image41.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2.png" /><Relationship Id="rId3" Type="http://schemas.openxmlformats.org/officeDocument/2006/relationships/image" Target="../media/image43.png" /><Relationship Id="rId4" Type="http://schemas.openxmlformats.org/officeDocument/2006/relationships/image" Target="../media/image44.png" /><Relationship Id="rId5" Type="http://schemas.openxmlformats.org/officeDocument/2006/relationships/image" Target="../media/image45.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46.png" /><Relationship Id="rId3" Type="http://schemas.openxmlformats.org/officeDocument/2006/relationships/image" Target="../media/image47.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png" /><Relationship Id="rId3" Type="http://schemas.openxmlformats.org/officeDocument/2006/relationships/image" Target="../media/image14.png" /><Relationship Id="rId4" Type="http://schemas.openxmlformats.org/officeDocument/2006/relationships/image" Target="../media/image15.png" /><Relationship Id="rId5" Type="http://schemas.openxmlformats.org/officeDocument/2006/relationships/image" Target="../media/image16.png" /><Relationship Id="rId6" Type="http://schemas.openxmlformats.org/officeDocument/2006/relationships/image" Target="../media/image17.svg" /><Relationship Id="rId7" Type="http://schemas.openxmlformats.org/officeDocument/2006/relationships/image" Target="../media/image18.png" /><Relationship Id="rId8" Type="http://schemas.openxmlformats.org/officeDocument/2006/relationships/image" Target="../media/image19.sv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png" /><Relationship Id="rId3" Type="http://schemas.openxmlformats.org/officeDocument/2006/relationships/video" Target="../media/media1.mp4" /><Relationship Id="rId4" Type="http://schemas.microsoft.com/office/2007/relationships/media" Target="../media/media1.mp4"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jpeg" /><Relationship Id="rId3" Type="http://schemas.openxmlformats.org/officeDocument/2006/relationships/image" Target="../media/image22.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3.jpeg" /><Relationship Id="rId3" Type="http://schemas.openxmlformats.org/officeDocument/2006/relationships/image" Target="../media/image2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5.jpeg" /><Relationship Id="rId3" Type="http://schemas.openxmlformats.org/officeDocument/2006/relationships/image" Target="../media/image26.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7.jpeg" /><Relationship Id="rId3" Type="http://schemas.openxmlformats.org/officeDocument/2006/relationships/image" Target="../media/image28.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29.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122" name="标题 1" title=""/>
          <p:cNvSpPr>
            <a:spLocks noGrp="1"/>
          </p:cNvSpPr>
          <p:nvPr>
            <p:ph type="ctrTitle" idx="4294967295"/>
          </p:nvPr>
        </p:nvSpPr>
        <p:spPr>
          <a:xfrm>
            <a:off x="0" y="1285065"/>
            <a:ext cx="9144000" cy="866775"/>
          </a:xfrm>
        </p:spPr>
        <p:txBody>
          <a:bodyPr/>
          <a:lstStyle/>
          <a:p>
            <a:r>
              <a:rPr lang="zh-CN" altLang="en-US" sz="4000"/>
              <a:t>第</a:t>
            </a:r>
            <a:r>
              <a:rPr lang="en-US" altLang="zh-CN" sz="4000"/>
              <a:t>4</a:t>
            </a:r>
            <a:r>
              <a:rPr lang="zh-CN" altLang="en-US" sz="4000"/>
              <a:t>节  升华和凝华</a:t>
            </a:r>
            <a:endParaRPr lang="zh-CN" altLang="en-US" sz="3200" u="sng"/>
          </a:p>
        </p:txBody>
      </p:sp>
      <p:sp>
        <p:nvSpPr>
          <p:cNvPr id="5123" name="副标题 2" title=""/>
          <p:cNvSpPr>
            <a:spLocks noGrp="1"/>
          </p:cNvSpPr>
          <p:nvPr>
            <p:ph type="subTitle" idx="4294967295"/>
          </p:nvPr>
        </p:nvSpPr>
        <p:spPr>
          <a:xfrm>
            <a:off x="1371600" y="2326498"/>
            <a:ext cx="6400800" cy="665163"/>
          </a:xfrm>
        </p:spPr>
        <p:txBody>
          <a:bodyPr/>
          <a:lstStyle/>
          <a:p>
            <a:pPr algn="ctr"/>
            <a:r>
              <a:rPr lang="en-US" altLang="zh-CN" sz="2000"/>
              <a:t>R·</a:t>
            </a:r>
            <a:r>
              <a:rPr lang="zh-CN" altLang="en-US" sz="2000"/>
              <a:t>八年级物理上册</a:t>
            </a:r>
            <a:endParaRPr lang="zh-CN" altLang="en-US" sz="2000"/>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title=""/>
          <p:cNvGrpSpPr/>
          <p:nvPr/>
        </p:nvGrpSpPr>
        <p:grpSpPr>
          <a:xfrm>
            <a:off x="2485004" y="362291"/>
            <a:ext cx="3776007" cy="3385495"/>
            <a:chOff x="2485004" y="362291"/>
            <a:chExt cx="3776007" cy="3385495"/>
          </a:xfrm>
        </p:grpSpPr>
        <p:sp>
          <p:nvSpPr>
            <p:cNvPr id="6" name="文本框 5"/>
            <p:cNvSpPr txBox="1"/>
            <p:nvPr/>
          </p:nvSpPr>
          <p:spPr>
            <a:xfrm>
              <a:off x="2789804" y="362291"/>
              <a:ext cx="3020851"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用久的日光灯会变黑</a:t>
              </a:r>
              <a:endParaRPr lang="zh-CN" altLang="en-US" sz="2400" b="1">
                <a:latin typeface="黑体" panose="02010609060101010101" pitchFamily="2" charset="-122"/>
                <a:ea typeface="黑体" panose="02010609060101010101" pitchFamily="2" charset="-122"/>
              </a:endParaRPr>
            </a:p>
          </p:txBody>
        </p:sp>
        <p:grpSp>
          <p:nvGrpSpPr>
            <p:cNvPr id="8" name="组合 7"/>
            <p:cNvGrpSpPr/>
            <p:nvPr/>
          </p:nvGrpSpPr>
          <p:grpSpPr>
            <a:xfrm>
              <a:off x="2485004" y="936108"/>
              <a:ext cx="3776007" cy="2811678"/>
              <a:chOff x="662689" y="1137146"/>
              <a:chExt cx="3776007" cy="2811678"/>
            </a:xfrm>
          </p:grpSpPr>
          <p:grpSp>
            <p:nvGrpSpPr>
              <p:cNvPr id="5" name="组合 4"/>
              <p:cNvGrpSpPr/>
              <p:nvPr/>
            </p:nvGrpSpPr>
            <p:grpSpPr>
              <a:xfrm>
                <a:off x="662689" y="1137146"/>
                <a:ext cx="3776007" cy="2707282"/>
                <a:chOff x="787103" y="1189027"/>
                <a:chExt cx="3776007" cy="2707282"/>
              </a:xfrm>
            </p:grpSpPr>
            <p:pic>
              <p:nvPicPr>
                <p:cNvPr id="3" name="图片 2"/>
                <p:cNvPicPr>
                  <a:picLocks noChangeAspect="1"/>
                </p:cNvPicPr>
                <p:nvPr/>
              </p:nvPicPr>
              <p:blipFill>
                <a:blip r:embed="rId2"/>
                <a:stretch>
                  <a:fillRect/>
                </a:stretch>
              </p:blipFill>
              <p:spPr>
                <a:xfrm>
                  <a:off x="787103" y="1189027"/>
                  <a:ext cx="3776006" cy="1276502"/>
                </a:xfrm>
                <a:prstGeom prst="rect">
                  <a:avLst/>
                </a:prstGeom>
              </p:spPr>
            </p:pic>
            <p:pic>
              <p:nvPicPr>
                <p:cNvPr id="4" name="图片 3"/>
                <p:cNvPicPr>
                  <a:picLocks noChangeAspect="1"/>
                </p:cNvPicPr>
                <p:nvPr/>
              </p:nvPicPr>
              <p:blipFill>
                <a:blip r:embed="rId3"/>
                <a:stretch>
                  <a:fillRect/>
                </a:stretch>
              </p:blipFill>
              <p:spPr>
                <a:xfrm>
                  <a:off x="787104" y="2465529"/>
                  <a:ext cx="3776006" cy="1430780"/>
                </a:xfrm>
                <a:prstGeom prst="rect">
                  <a:avLst/>
                </a:prstGeom>
              </p:spPr>
            </p:pic>
          </p:grpSp>
          <p:sp>
            <p:nvSpPr>
              <p:cNvPr id="7" name="椭圆 6"/>
              <p:cNvSpPr/>
              <p:nvPr/>
            </p:nvSpPr>
            <p:spPr bwMode="auto">
              <a:xfrm>
                <a:off x="2250935" y="2289241"/>
                <a:ext cx="1659583" cy="1659583"/>
              </a:xfrm>
              <a:prstGeom prst="ellipse">
                <a:avLst/>
              </a:prstGeom>
              <a:noFill/>
              <a:ln w="28575">
                <a:solidFill>
                  <a:srgbClr val="0000FF"/>
                </a:solidFill>
                <a:miter lim="800000"/>
              </a:ln>
              <a:extLst>
                <a:ext uri="{909E8E84-426E-40DD-AFC4-6F175D3DCCD1}">
                  <a14:hiddenFill xmlns:a14="http://schemas.microsoft.com/office/drawing/2010/main">
                    <a:solidFill>
                      <a:srgbClr val="FFFFFF"/>
                    </a:solidFill>
                  </a14:hiddenFill>
                </a:ext>
              </a:extLst>
            </p:spPr>
            <p:txBody>
              <a:bodyPr rtlCol="0" anchor="ctr"/>
              <a:lstStyle/>
              <a:p>
                <a:pPr marL="0" indent="720090" algn="ctr">
                  <a:lnSpc>
                    <a:spcPct val="110000"/>
                  </a:lnSpc>
                  <a:spcBef>
                    <a:spcPct val="0"/>
                  </a:spcBef>
                  <a:buClr>
                    <a:schemeClr val="hlink"/>
                  </a:buClr>
                  <a:buFont typeface="Wingdings" panose="05000000000000000000" pitchFamily="2" charset="2"/>
                  <a:buNone/>
                </a:pPr>
                <a:endParaRPr lang="zh-CN" altLang="en-US" sz="2800" b="1">
                  <a:latin typeface="+mn-lt"/>
                  <a:ea typeface="黑体" panose="02010609060101010101" pitchFamily="2" charset="-122"/>
                </a:endParaRPr>
              </a:p>
            </p:txBody>
          </p:sp>
        </p:grpSp>
      </p:grpSp>
      <p:sp>
        <p:nvSpPr>
          <p:cNvPr id="10" name="文本框 9" title=""/>
          <p:cNvSpPr txBox="1"/>
          <p:nvPr/>
        </p:nvSpPr>
        <p:spPr>
          <a:xfrm>
            <a:off x="3618351" y="4023269"/>
            <a:ext cx="1736432"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气态</a:t>
            </a:r>
            <a:r>
              <a:rPr lang="zh-CN" altLang="en-US" sz="2400" b="1">
                <a:solidFill>
                  <a:srgbClr val="FF0000"/>
                </a:solidFill>
                <a:latin typeface="黑体" panose="02010609060101010101" pitchFamily="2" charset="-122"/>
                <a:ea typeface="黑体" panose="02010609060101010101" pitchFamily="2" charset="-122"/>
              </a:rPr>
              <a:t>钨蒸气</a:t>
            </a:r>
            <a:endParaRPr lang="zh-CN" altLang="en-US" sz="2400" b="1">
              <a:solidFill>
                <a:srgbClr val="FF0000"/>
              </a:solidFill>
              <a:latin typeface="黑体" panose="02010609060101010101" pitchFamily="2" charset="-122"/>
              <a:ea typeface="黑体" panose="02010609060101010101" pitchFamily="2" charset="-122"/>
            </a:endParaRPr>
          </a:p>
        </p:txBody>
      </p:sp>
      <p:cxnSp>
        <p:nvCxnSpPr>
          <p:cNvPr id="11" name="直接箭头连接符 10" title=""/>
          <p:cNvCxnSpPr/>
          <p:nvPr/>
        </p:nvCxnSpPr>
        <p:spPr>
          <a:xfrm>
            <a:off x="2272228" y="4271100"/>
            <a:ext cx="1287908"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3" name="文本框 12" title=""/>
          <p:cNvSpPr txBox="1"/>
          <p:nvPr/>
        </p:nvSpPr>
        <p:spPr>
          <a:xfrm>
            <a:off x="863298" y="3980019"/>
            <a:ext cx="1437518"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固态</a:t>
            </a:r>
            <a:r>
              <a:rPr lang="zh-CN" altLang="en-US" sz="2400" b="1">
                <a:solidFill>
                  <a:srgbClr val="FF0000"/>
                </a:solidFill>
                <a:latin typeface="黑体" panose="02010609060101010101" pitchFamily="2" charset="-122"/>
                <a:ea typeface="黑体" panose="02010609060101010101" pitchFamily="2" charset="-122"/>
              </a:rPr>
              <a:t>钨丝</a:t>
            </a:r>
            <a:endParaRPr lang="zh-CN" altLang="en-US" sz="2400" b="1">
              <a:solidFill>
                <a:srgbClr val="FF0000"/>
              </a:solidFill>
              <a:latin typeface="黑体" panose="02010609060101010101" pitchFamily="2" charset="-122"/>
              <a:ea typeface="黑体" panose="02010609060101010101" pitchFamily="2" charset="-122"/>
            </a:endParaRPr>
          </a:p>
        </p:txBody>
      </p:sp>
      <p:grpSp>
        <p:nvGrpSpPr>
          <p:cNvPr id="9" name="组合 8" title=""/>
          <p:cNvGrpSpPr/>
          <p:nvPr/>
        </p:nvGrpSpPr>
        <p:grpSpPr>
          <a:xfrm>
            <a:off x="2490503" y="3784010"/>
            <a:ext cx="1183461" cy="940183"/>
            <a:chOff x="2490503" y="3784010"/>
            <a:chExt cx="1183461" cy="940183"/>
          </a:xfrm>
        </p:grpSpPr>
        <p:sp>
          <p:nvSpPr>
            <p:cNvPr id="12" name="文本框 11"/>
            <p:cNvSpPr txBox="1"/>
            <p:nvPr/>
          </p:nvSpPr>
          <p:spPr>
            <a:xfrm>
              <a:off x="2490503" y="3784010"/>
              <a:ext cx="1183461" cy="461665"/>
            </a:xfrm>
            <a:prstGeom prst="rect">
              <a:avLst/>
            </a:prstGeom>
            <a:noFill/>
          </p:spPr>
          <p:txBody>
            <a:bodyPr wrap="square" rtlCol="0">
              <a:spAutoFit/>
            </a:bodyPr>
            <a:lstStyle/>
            <a:p>
              <a:r>
                <a:rPr lang="zh-CN" altLang="en-US" sz="2400" b="1">
                  <a:solidFill>
                    <a:srgbClr val="FF0000"/>
                  </a:solidFill>
                  <a:latin typeface="黑体" panose="02010609060101010101" pitchFamily="2" charset="-122"/>
                  <a:ea typeface="黑体" panose="02010609060101010101" pitchFamily="2" charset="-122"/>
                </a:rPr>
                <a:t>升华</a:t>
              </a:r>
              <a:endParaRPr lang="zh-CN" altLang="en-US" sz="2400" b="1">
                <a:solidFill>
                  <a:srgbClr val="FF0000"/>
                </a:solidFill>
                <a:latin typeface="黑体" panose="02010609060101010101" pitchFamily="2" charset="-122"/>
                <a:ea typeface="黑体" panose="02010609060101010101" pitchFamily="2" charset="-122"/>
              </a:endParaRPr>
            </a:p>
          </p:txBody>
        </p:sp>
        <p:sp>
          <p:nvSpPr>
            <p:cNvPr id="14" name="文本框 13"/>
            <p:cNvSpPr txBox="1"/>
            <p:nvPr/>
          </p:nvSpPr>
          <p:spPr>
            <a:xfrm>
              <a:off x="2490503" y="4262528"/>
              <a:ext cx="938160" cy="461665"/>
            </a:xfrm>
            <a:prstGeom prst="rect">
              <a:avLst/>
            </a:prstGeom>
            <a:noFill/>
          </p:spPr>
          <p:txBody>
            <a:bodyPr wrap="square" rtlCol="0">
              <a:spAutoFit/>
            </a:bodyPr>
            <a:lstStyle/>
            <a:p>
              <a:r>
                <a:rPr lang="zh-CN" altLang="en-US" sz="2400" b="1">
                  <a:solidFill>
                    <a:srgbClr val="FF0000"/>
                  </a:solidFill>
                  <a:latin typeface="黑体" panose="02010609060101010101" pitchFamily="2" charset="-122"/>
                  <a:ea typeface="黑体" panose="02010609060101010101" pitchFamily="2" charset="-122"/>
                </a:rPr>
                <a:t>吸热</a:t>
              </a:r>
              <a:endParaRPr lang="zh-CN" altLang="en-US" sz="2400" b="1">
                <a:solidFill>
                  <a:srgbClr val="FF0000"/>
                </a:solidFill>
                <a:latin typeface="黑体" panose="02010609060101010101" pitchFamily="2" charset="-122"/>
                <a:ea typeface="黑体" panose="02010609060101010101" pitchFamily="2" charset="-122"/>
              </a:endParaRPr>
            </a:p>
          </p:txBody>
        </p:sp>
      </p:grpSp>
      <p:cxnSp>
        <p:nvCxnSpPr>
          <p:cNvPr id="15" name="直接箭头连接符 14" title=""/>
          <p:cNvCxnSpPr/>
          <p:nvPr/>
        </p:nvCxnSpPr>
        <p:spPr>
          <a:xfrm>
            <a:off x="5392626" y="4279672"/>
            <a:ext cx="1287908"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grpSp>
        <p:nvGrpSpPr>
          <p:cNvPr id="19" name="组合 18" title=""/>
          <p:cNvGrpSpPr/>
          <p:nvPr/>
        </p:nvGrpSpPr>
        <p:grpSpPr>
          <a:xfrm>
            <a:off x="5610901" y="3792582"/>
            <a:ext cx="1183461" cy="940183"/>
            <a:chOff x="5610901" y="3792582"/>
            <a:chExt cx="1183461" cy="940183"/>
          </a:xfrm>
        </p:grpSpPr>
        <p:sp>
          <p:nvSpPr>
            <p:cNvPr id="16" name="文本框 15"/>
            <p:cNvSpPr txBox="1"/>
            <p:nvPr/>
          </p:nvSpPr>
          <p:spPr>
            <a:xfrm>
              <a:off x="5610901" y="3792582"/>
              <a:ext cx="1183461" cy="461665"/>
            </a:xfrm>
            <a:prstGeom prst="rect">
              <a:avLst/>
            </a:prstGeom>
            <a:noFill/>
          </p:spPr>
          <p:txBody>
            <a:bodyPr wrap="square" rtlCol="0">
              <a:spAutoFit/>
            </a:bodyPr>
            <a:lstStyle/>
            <a:p>
              <a:r>
                <a:rPr lang="zh-CN" altLang="en-US" sz="2400" b="1">
                  <a:solidFill>
                    <a:srgbClr val="FF0000"/>
                  </a:solidFill>
                  <a:latin typeface="黑体" panose="02010609060101010101" pitchFamily="2" charset="-122"/>
                  <a:ea typeface="黑体" panose="02010609060101010101" pitchFamily="2" charset="-122"/>
                </a:rPr>
                <a:t>凝华</a:t>
              </a:r>
              <a:endParaRPr lang="zh-CN" altLang="en-US" sz="2400" b="1">
                <a:solidFill>
                  <a:srgbClr val="FF0000"/>
                </a:solidFill>
                <a:latin typeface="黑体" panose="02010609060101010101" pitchFamily="2" charset="-122"/>
                <a:ea typeface="黑体" panose="02010609060101010101" pitchFamily="2" charset="-122"/>
              </a:endParaRPr>
            </a:p>
          </p:txBody>
        </p:sp>
        <p:sp>
          <p:nvSpPr>
            <p:cNvPr id="17" name="文本框 16"/>
            <p:cNvSpPr txBox="1"/>
            <p:nvPr/>
          </p:nvSpPr>
          <p:spPr>
            <a:xfrm>
              <a:off x="5610901" y="4271100"/>
              <a:ext cx="938160" cy="461665"/>
            </a:xfrm>
            <a:prstGeom prst="rect">
              <a:avLst/>
            </a:prstGeom>
            <a:noFill/>
          </p:spPr>
          <p:txBody>
            <a:bodyPr wrap="square" rtlCol="0">
              <a:spAutoFit/>
            </a:bodyPr>
            <a:lstStyle/>
            <a:p>
              <a:r>
                <a:rPr lang="zh-CN" altLang="en-US" sz="2400" b="1">
                  <a:solidFill>
                    <a:srgbClr val="FF0000"/>
                  </a:solidFill>
                  <a:latin typeface="黑体" panose="02010609060101010101" pitchFamily="2" charset="-122"/>
                  <a:ea typeface="黑体" panose="02010609060101010101" pitchFamily="2" charset="-122"/>
                </a:rPr>
                <a:t>放热</a:t>
              </a:r>
              <a:endParaRPr lang="zh-CN" altLang="en-US" sz="2400" b="1">
                <a:solidFill>
                  <a:srgbClr val="FF0000"/>
                </a:solidFill>
                <a:latin typeface="黑体" panose="02010609060101010101" pitchFamily="2" charset="-122"/>
                <a:ea typeface="黑体" panose="02010609060101010101" pitchFamily="2" charset="-122"/>
              </a:endParaRPr>
            </a:p>
          </p:txBody>
        </p:sp>
      </p:grpSp>
      <p:sp>
        <p:nvSpPr>
          <p:cNvPr id="18" name="文本框 17" title=""/>
          <p:cNvSpPr txBox="1"/>
          <p:nvPr/>
        </p:nvSpPr>
        <p:spPr>
          <a:xfrm>
            <a:off x="6680534" y="4031841"/>
            <a:ext cx="1814956"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固态</a:t>
            </a:r>
            <a:r>
              <a:rPr lang="zh-CN" altLang="en-US" sz="2400" b="1">
                <a:solidFill>
                  <a:srgbClr val="FF0000"/>
                </a:solidFill>
                <a:latin typeface="黑体" panose="02010609060101010101" pitchFamily="2" charset="-122"/>
                <a:ea typeface="黑体" panose="02010609060101010101" pitchFamily="2" charset="-122"/>
              </a:rPr>
              <a:t>钨颗粒</a:t>
            </a:r>
            <a:endParaRPr lang="zh-CN" altLang="en-US" sz="2400" b="1">
              <a:solidFill>
                <a:srgbClr val="FF0000"/>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childTnLst>
                    </p:cTn>
                  </p:par>
                  <p:par>
                    <p:cTn id="14" fill="hold" nodeType="clickPar">
                      <p:stCondLst>
                        <p:cond delay="indefinite"/>
                        <p:cond evt="onBegin" delay="0">
                          <p:tn val="13"/>
                        </p:cond>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par>
                          <p:cTn id="19" fill="hold" nodeType="afterGroup">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nodeType="clickPar">
                      <p:stCondLst>
                        <p:cond delay="indefinite"/>
                        <p:cond evt="onBegin" delay="0">
                          <p:tn val="22"/>
                        </p:cond>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nodeType="clickPar">
                      <p:stCondLst>
                        <p:cond delay="indefinite"/>
                        <p:cond evt="onBegin" delay="0">
                          <p:tn val="27"/>
                        </p:cond>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par>
                          <p:cTn id="33" fill="hold" nodeType="afterGroup">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left)">
                                      <p:cBhvr>
                                        <p:cTn id="36" dur="500"/>
                                        <p:tgtEl>
                                          <p:spTgt spid="18"/>
                                        </p:tgtEl>
                                      </p:cBhvr>
                                    </p:animEffect>
                                  </p:childTnLst>
                                </p:cTn>
                              </p:par>
                            </p:childTnLst>
                          </p:cTn>
                        </p:par>
                      </p:childTnLst>
                    </p:cTn>
                  </p:par>
                  <p:par>
                    <p:cTn id="37" fill="hold" nodeType="clickPar">
                      <p:stCondLst>
                        <p:cond delay="indefinite"/>
                        <p:cond evt="onBegin" delay="0">
                          <p:tn val="36"/>
                        </p:cond>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026" name="Picture 2" title=""/>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46692" y="2070566"/>
            <a:ext cx="3545159" cy="2399480"/>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title=""/>
          <p:cNvSpPr txBox="1"/>
          <p:nvPr/>
        </p:nvSpPr>
        <p:spPr>
          <a:xfrm>
            <a:off x="285344" y="195966"/>
            <a:ext cx="4448784" cy="523220"/>
          </a:xfrm>
          <a:prstGeom prst="rect">
            <a:avLst/>
          </a:prstGeom>
          <a:noFill/>
        </p:spPr>
        <p:txBody>
          <a:bodyPr wrap="square" rtlCol="0">
            <a:spAutoFit/>
          </a:bodyPr>
          <a:lstStyle/>
          <a:p>
            <a:r>
              <a:rPr lang="zh-CN" altLang="en-US" sz="2800" b="1">
                <a:solidFill>
                  <a:srgbClr val="0070C0"/>
                </a:solidFill>
                <a:latin typeface="黑体" panose="02010609060101010101" pitchFamily="2" charset="-122"/>
                <a:ea typeface="黑体" panose="02010609060101010101" pitchFamily="2" charset="-122"/>
              </a:rPr>
              <a:t>升华、凝华的应用</a:t>
            </a:r>
            <a:endParaRPr lang="zh-CN" altLang="en-US" sz="2800" b="1">
              <a:solidFill>
                <a:srgbClr val="0070C0"/>
              </a:solidFill>
              <a:latin typeface="黑体" panose="02010609060101010101" pitchFamily="2" charset="-122"/>
              <a:ea typeface="黑体" panose="02010609060101010101" pitchFamily="2" charset="-122"/>
            </a:endParaRPr>
          </a:p>
        </p:txBody>
      </p:sp>
      <p:sp>
        <p:nvSpPr>
          <p:cNvPr id="6" name="文本框 5" title=""/>
          <p:cNvSpPr txBox="1"/>
          <p:nvPr/>
        </p:nvSpPr>
        <p:spPr>
          <a:xfrm>
            <a:off x="1151669" y="980866"/>
            <a:ext cx="6978540" cy="954107"/>
          </a:xfrm>
          <a:prstGeom prst="rect">
            <a:avLst/>
          </a:prstGeom>
          <a:noFill/>
        </p:spPr>
        <p:txBody>
          <a:bodyPr wrap="square">
            <a:spAutoFit/>
          </a:bodyPr>
          <a:lstStyle/>
          <a:p>
            <a:pPr algn="l"/>
            <a:r>
              <a:rPr lang="zh-CN" altLang="en-US" sz="2800" b="1">
                <a:effectLst/>
                <a:latin typeface="+mj-lt"/>
                <a:ea typeface="+mj-ea"/>
              </a:rPr>
              <a:t>干冰：二氧化碳的固体 ，容易升华，有致冷作用 </a:t>
            </a:r>
            <a:endParaRPr lang="zh-CN" altLang="en-US" sz="2800" b="1">
              <a:effectLst/>
              <a:latin typeface="+mj-lt"/>
              <a:ea typeface="+mj-ea"/>
            </a:endParaRPr>
          </a:p>
        </p:txBody>
      </p:sp>
      <p:pic>
        <p:nvPicPr>
          <p:cNvPr id="1028" name="Picture 4" titl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906820" y="2039061"/>
            <a:ext cx="3290488" cy="24624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title=""/>
          <p:cNvGrpSpPr/>
          <p:nvPr/>
        </p:nvGrpSpPr>
        <p:grpSpPr>
          <a:xfrm>
            <a:off x="440894" y="1199604"/>
            <a:ext cx="3079334" cy="2886888"/>
            <a:chOff x="440894" y="1199604"/>
            <a:chExt cx="3079334" cy="2886888"/>
          </a:xfrm>
        </p:grpSpPr>
        <p:pic>
          <p:nvPicPr>
            <p:cNvPr id="4100" name="Picture 4" descr="干冰的价格影响因素_常见问题_重庆干冰_重庆市阿童木贸易有限公司"/>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40894" y="1855863"/>
              <a:ext cx="3079334" cy="2230629"/>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1295894" y="1199604"/>
              <a:ext cx="1660187" cy="523220"/>
            </a:xfrm>
            <a:prstGeom prst="rect">
              <a:avLst/>
            </a:prstGeom>
            <a:noFill/>
          </p:spPr>
          <p:txBody>
            <a:bodyPr wrap="square" rtlCol="0">
              <a:spAutoFit/>
            </a:bodyPr>
            <a:lstStyle/>
            <a:p>
              <a:r>
                <a:rPr lang="zh-CN" altLang="en-US" sz="2800" b="1">
                  <a:latin typeface="黑体" panose="02010609060101010101" pitchFamily="2" charset="-122"/>
                  <a:ea typeface="黑体" panose="02010609060101010101" pitchFamily="2" charset="-122"/>
                </a:rPr>
                <a:t>冷藏食物</a:t>
              </a:r>
              <a:endParaRPr lang="zh-CN" altLang="en-US" sz="2800" b="1">
                <a:latin typeface="黑体" panose="02010609060101010101" pitchFamily="2" charset="-122"/>
                <a:ea typeface="黑体" panose="02010609060101010101" pitchFamily="2" charset="-122"/>
              </a:endParaRPr>
            </a:p>
          </p:txBody>
        </p:sp>
      </p:grpSp>
      <p:grpSp>
        <p:nvGrpSpPr>
          <p:cNvPr id="3" name="组合 2" title=""/>
          <p:cNvGrpSpPr/>
          <p:nvPr/>
        </p:nvGrpSpPr>
        <p:grpSpPr>
          <a:xfrm>
            <a:off x="3520228" y="1199604"/>
            <a:ext cx="2440289" cy="3016361"/>
            <a:chOff x="3520228" y="1199604"/>
            <a:chExt cx="2440289" cy="3016361"/>
          </a:xfrm>
        </p:grpSpPr>
        <p:pic>
          <p:nvPicPr>
            <p:cNvPr id="4102" name="Picture 6" descr="消防器材二氧化碳灭火器2KG手提式CO2干冰灭火器机房电房合金钢-阿里巴巴"/>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520228" y="1775676"/>
              <a:ext cx="2440289" cy="2440289"/>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3972691" y="1199604"/>
              <a:ext cx="1660187" cy="523220"/>
            </a:xfrm>
            <a:prstGeom prst="rect">
              <a:avLst/>
            </a:prstGeom>
            <a:noFill/>
          </p:spPr>
          <p:txBody>
            <a:bodyPr wrap="square" rtlCol="0">
              <a:spAutoFit/>
            </a:bodyPr>
            <a:lstStyle/>
            <a:p>
              <a:r>
                <a:rPr lang="zh-CN" altLang="en-US" sz="2800" b="1">
                  <a:latin typeface="黑体" panose="02010609060101010101" pitchFamily="2" charset="-122"/>
                  <a:ea typeface="黑体" panose="02010609060101010101" pitchFamily="2" charset="-122"/>
                </a:rPr>
                <a:t>消防灭火</a:t>
              </a:r>
              <a:endParaRPr lang="zh-CN" altLang="en-US" sz="2800" b="1">
                <a:latin typeface="黑体" panose="02010609060101010101" pitchFamily="2" charset="-122"/>
                <a:ea typeface="黑体" panose="02010609060101010101" pitchFamily="2" charset="-122"/>
              </a:endParaRPr>
            </a:p>
          </p:txBody>
        </p:sp>
      </p:grpSp>
      <p:grpSp>
        <p:nvGrpSpPr>
          <p:cNvPr id="4" name="组合 3" title=""/>
          <p:cNvGrpSpPr/>
          <p:nvPr/>
        </p:nvGrpSpPr>
        <p:grpSpPr>
          <a:xfrm>
            <a:off x="5960517" y="1252454"/>
            <a:ext cx="2908460" cy="2834038"/>
            <a:chOff x="5960517" y="1252454"/>
            <a:chExt cx="2908460" cy="2834038"/>
          </a:xfrm>
        </p:grpSpPr>
        <p:pic>
          <p:nvPicPr>
            <p:cNvPr id="7" name="Picture 4" descr="舞台庆典-上海虹展庆典各种启动设备有限公司 - 阿德采购网"/>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960517" y="1905147"/>
              <a:ext cx="2908460" cy="2181345"/>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7"/>
            <p:cNvSpPr txBox="1"/>
            <p:nvPr/>
          </p:nvSpPr>
          <p:spPr>
            <a:xfrm>
              <a:off x="6795404" y="1252454"/>
              <a:ext cx="1660187" cy="523220"/>
            </a:xfrm>
            <a:prstGeom prst="rect">
              <a:avLst/>
            </a:prstGeom>
            <a:noFill/>
          </p:spPr>
          <p:txBody>
            <a:bodyPr wrap="square" rtlCol="0">
              <a:spAutoFit/>
            </a:bodyPr>
            <a:lstStyle/>
            <a:p>
              <a:r>
                <a:rPr lang="zh-CN" altLang="en-US" sz="2800" b="1">
                  <a:latin typeface="黑体" panose="02010609060101010101" pitchFamily="2" charset="-122"/>
                  <a:ea typeface="黑体" panose="02010609060101010101" pitchFamily="2" charset="-122"/>
                </a:rPr>
                <a:t>舞台烟雾</a:t>
              </a:r>
              <a:endParaRPr lang="zh-CN" altLang="en-US" sz="2800" b="1">
                <a:latin typeface="黑体" panose="02010609060101010101" pitchFamily="2" charset="-122"/>
                <a:ea typeface="黑体" panose="02010609060101010101" pitchFamily="2" charset="-122"/>
              </a:endParaRPr>
            </a:p>
          </p:txBody>
        </p:sp>
      </p:grpSp>
      <p:sp>
        <p:nvSpPr>
          <p:cNvPr id="9" name="文本框 8" title=""/>
          <p:cNvSpPr txBox="1"/>
          <p:nvPr/>
        </p:nvSpPr>
        <p:spPr>
          <a:xfrm>
            <a:off x="440894" y="454273"/>
            <a:ext cx="2344365" cy="523220"/>
          </a:xfrm>
          <a:prstGeom prst="rect">
            <a:avLst/>
          </a:prstGeom>
          <a:noFill/>
        </p:spPr>
        <p:txBody>
          <a:bodyPr wrap="square" rtlCol="0">
            <a:spAutoFit/>
          </a:bodyPr>
          <a:lstStyle/>
          <a:p>
            <a:r>
              <a:rPr lang="zh-CN" altLang="en-US" sz="2800" b="1">
                <a:latin typeface="黑体" panose="02010609060101010101" pitchFamily="2" charset="-122"/>
                <a:ea typeface="黑体" panose="02010609060101010101" pitchFamily="2" charset="-122"/>
              </a:rPr>
              <a:t>干冰的用途：</a:t>
            </a:r>
            <a:endParaRPr lang="zh-CN" altLang="en-US" sz="2800" b="1">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title=""/>
          <p:cNvSpPr txBox="1"/>
          <p:nvPr/>
        </p:nvSpPr>
        <p:spPr>
          <a:xfrm>
            <a:off x="3741906" y="321860"/>
            <a:ext cx="1660187" cy="523220"/>
          </a:xfrm>
          <a:prstGeom prst="rect">
            <a:avLst/>
          </a:prstGeom>
          <a:noFill/>
        </p:spPr>
        <p:txBody>
          <a:bodyPr wrap="square" rtlCol="0">
            <a:spAutoFit/>
          </a:bodyPr>
          <a:lstStyle/>
          <a:p>
            <a:r>
              <a:rPr lang="zh-CN" altLang="en-US" sz="2800" b="1">
                <a:latin typeface="黑体" panose="02010609060101010101" pitchFamily="2" charset="-122"/>
                <a:ea typeface="黑体" panose="02010609060101010101" pitchFamily="2" charset="-122"/>
              </a:rPr>
              <a:t>人工降雨</a:t>
            </a:r>
            <a:endParaRPr lang="zh-CN" altLang="en-US" sz="2800" b="1">
              <a:latin typeface="黑体" panose="02010609060101010101" pitchFamily="2" charset="-122"/>
              <a:ea typeface="黑体" panose="02010609060101010101" pitchFamily="2" charset="-122"/>
            </a:endParaRPr>
          </a:p>
        </p:txBody>
      </p:sp>
      <p:pic>
        <p:nvPicPr>
          <p:cNvPr id="3" name="图片 1" title=""/>
          <p:cNvPicPr>
            <a:picLocks noChangeAspect="1" noChangeArrowheads="1"/>
          </p:cNvPicPr>
          <p:nvPr/>
        </p:nvPicPr>
        <p:blipFill>
          <a:blip r:embed="rId2"/>
          <a:stretch>
            <a:fillRect/>
          </a:stretch>
        </p:blipFill>
        <p:spPr bwMode="auto">
          <a:xfrm>
            <a:off x="1017590" y="1065031"/>
            <a:ext cx="3133580" cy="2016768"/>
          </a:xfrm>
          <a:prstGeom prst="rect">
            <a:avLst/>
          </a:prstGeom>
          <a:noFill/>
          <a:ln w="9525">
            <a:noFill/>
            <a:miter lim="800000"/>
          </a:ln>
        </p:spPr>
      </p:pic>
      <p:pic>
        <p:nvPicPr>
          <p:cNvPr id="4" name="图片 3" title=""/>
          <p:cNvPicPr>
            <a:picLocks noChangeAspect="1" noChangeArrowheads="1"/>
          </p:cNvPicPr>
          <p:nvPr/>
        </p:nvPicPr>
        <p:blipFill>
          <a:blip r:embed="rId3"/>
          <a:stretch>
            <a:fillRect/>
          </a:stretch>
        </p:blipFill>
        <p:spPr bwMode="auto">
          <a:xfrm>
            <a:off x="4924374" y="1066115"/>
            <a:ext cx="2986118" cy="2015684"/>
          </a:xfrm>
          <a:prstGeom prst="rect">
            <a:avLst/>
          </a:prstGeom>
          <a:noFill/>
          <a:ln w="9525">
            <a:noFill/>
            <a:miter lim="800000"/>
          </a:ln>
        </p:spPr>
      </p:pic>
      <p:sp>
        <p:nvSpPr>
          <p:cNvPr id="6" name="文本框 5" title=""/>
          <p:cNvSpPr txBox="1"/>
          <p:nvPr/>
        </p:nvSpPr>
        <p:spPr>
          <a:xfrm>
            <a:off x="1139687" y="3260336"/>
            <a:ext cx="6864626" cy="1569660"/>
          </a:xfrm>
          <a:prstGeom prst="rect">
            <a:avLst/>
          </a:prstGeom>
          <a:noFill/>
        </p:spPr>
        <p:txBody>
          <a:bodyPr wrap="square">
            <a:spAutoFit/>
          </a:bodyPr>
          <a:lstStyle/>
          <a:p>
            <a:pPr eaLnBrk="1" hangingPunct="1">
              <a:spcBef>
                <a:spcPts val="50"/>
              </a:spcBef>
            </a:pPr>
            <a:r>
              <a:rPr lang="zh-CN" altLang="en-US" sz="2400" b="1">
                <a:latin typeface="黑体" panose="02010609060101010101" pitchFamily="2" charset="-122"/>
                <a:ea typeface="黑体" panose="02010609060101010101" pitchFamily="2" charset="-122"/>
              </a:rPr>
              <a:t>    用高射炮或飞机在天空中撒下干冰，干冰会</a:t>
            </a:r>
            <a:r>
              <a:rPr lang="zh-CN" altLang="en-US" sz="2400" b="1">
                <a:solidFill>
                  <a:srgbClr val="FF0000"/>
                </a:solidFill>
                <a:latin typeface="黑体" panose="02010609060101010101" pitchFamily="2" charset="-122"/>
                <a:ea typeface="黑体" panose="02010609060101010101" pitchFamily="2" charset="-122"/>
              </a:rPr>
              <a:t>升华</a:t>
            </a:r>
            <a:r>
              <a:rPr lang="zh-CN" altLang="en-US" sz="2400" b="1">
                <a:latin typeface="黑体" panose="02010609060101010101" pitchFamily="2" charset="-122"/>
                <a:ea typeface="黑体" panose="02010609060101010101" pitchFamily="2" charset="-122"/>
              </a:rPr>
              <a:t>吸热，使云层中的温度急剧下降，从而使云层中的水蒸气遇冷</a:t>
            </a:r>
            <a:r>
              <a:rPr lang="zh-CN" altLang="en-US" sz="2400" b="1">
                <a:solidFill>
                  <a:srgbClr val="FF0000"/>
                </a:solidFill>
                <a:latin typeface="黑体" panose="02010609060101010101" pitchFamily="2" charset="-122"/>
                <a:ea typeface="黑体" panose="02010609060101010101" pitchFamily="2" charset="-122"/>
              </a:rPr>
              <a:t>液化</a:t>
            </a:r>
            <a:r>
              <a:rPr lang="zh-CN" altLang="en-US" sz="2400" b="1">
                <a:latin typeface="黑体" panose="02010609060101010101" pitchFamily="2" charset="-122"/>
                <a:ea typeface="黑体" panose="02010609060101010101" pitchFamily="2" charset="-122"/>
              </a:rPr>
              <a:t>成小水滴，或者直接</a:t>
            </a:r>
            <a:r>
              <a:rPr lang="zh-CN" altLang="en-US" sz="2400" b="1">
                <a:solidFill>
                  <a:srgbClr val="FF3300"/>
                </a:solidFill>
                <a:latin typeface="黑体" panose="02010609060101010101" pitchFamily="2" charset="-122"/>
                <a:ea typeface="黑体" panose="02010609060101010101" pitchFamily="2" charset="-122"/>
              </a:rPr>
              <a:t>凝华</a:t>
            </a:r>
            <a:r>
              <a:rPr lang="zh-CN" altLang="en-US" sz="2400" b="1">
                <a:latin typeface="黑体" panose="02010609060101010101" pitchFamily="2" charset="-122"/>
                <a:ea typeface="黑体" panose="02010609060101010101" pitchFamily="2" charset="-122"/>
              </a:rPr>
              <a:t>成小冰晶，落到地上便形成雨。</a:t>
            </a:r>
            <a:endParaRPr lang="zh-CN" altLang="en-US" sz="2400" b="1">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aphicFrame>
        <p:nvGraphicFramePr>
          <p:cNvPr id="4" name="表格 3" title=""/>
          <p:cNvGraphicFramePr>
            <a:graphicFrameLocks noGrp="1"/>
          </p:cNvGraphicFramePr>
          <p:nvPr/>
        </p:nvGraphicFramePr>
        <p:xfrm>
          <a:off x="582305" y="727898"/>
          <a:ext cx="8179560" cy="4212527"/>
        </p:xfrm>
        <a:graphic>
          <a:graphicData uri="http://schemas.openxmlformats.org/drawingml/2006/table">
            <a:tbl>
              <a:tblPr firstRow="1" bandRow="1">
                <a:tableStyleId>{5C22544A-7EE6-4342-B048-85BDC9FD1C3A}</a:tableStyleId>
              </a:tblPr>
              <a:tblGrid>
                <a:gridCol w="1430740"/>
                <a:gridCol w="859809"/>
                <a:gridCol w="818866"/>
                <a:gridCol w="1508078"/>
                <a:gridCol w="3562067"/>
              </a:tblGrid>
              <a:tr h="506839">
                <a:tc>
                  <a:txBody>
                    <a:bodyPr vert="horz" wrap="square"/>
                    <a:lstStyle/>
                    <a:p>
                      <a:pPr algn="ctr"/>
                      <a:r>
                        <a:rPr lang="zh-CN" altLang="en-US" sz="2400" b="1">
                          <a:solidFill>
                            <a:schemeClr val="tx1"/>
                          </a:solidFill>
                        </a:rPr>
                        <a:t>物态变化</a:t>
                      </a: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r>
                        <a:rPr lang="zh-CN" altLang="en-US" sz="2400" b="1">
                          <a:solidFill>
                            <a:schemeClr val="tx1"/>
                          </a:solidFill>
                        </a:rPr>
                        <a:t>初态</a:t>
                      </a: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r>
                        <a:rPr lang="zh-CN" altLang="en-US" sz="2400" b="1">
                          <a:solidFill>
                            <a:schemeClr val="tx1"/>
                          </a:solidFill>
                        </a:rPr>
                        <a:t>末态</a:t>
                      </a: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r>
                        <a:rPr lang="zh-CN" altLang="en-US" sz="2400" b="1">
                          <a:solidFill>
                            <a:schemeClr val="tx1"/>
                          </a:solidFill>
                        </a:rPr>
                        <a:t>吸、放热</a:t>
                      </a: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r>
                        <a:rPr lang="zh-CN" altLang="en-US" sz="2400" b="1">
                          <a:solidFill>
                            <a:schemeClr val="tx1"/>
                          </a:solidFill>
                        </a:rPr>
                        <a:t>举例</a:t>
                      </a: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98529">
                <a:tc>
                  <a:txBody>
                    <a:bodyPr vert="horz" wrap="square"/>
                    <a:lstStyle/>
                    <a:p>
                      <a:pPr algn="ctr"/>
                      <a:r>
                        <a:rPr lang="zh-CN" altLang="en-US" sz="2400" b="1">
                          <a:solidFill>
                            <a:schemeClr val="tx1"/>
                          </a:solidFill>
                        </a:rPr>
                        <a:t>熔化</a:t>
                      </a: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7200">
                <a:tc>
                  <a:txBody>
                    <a:bodyPr vert="horz" wrap="square"/>
                    <a:lstStyle/>
                    <a:p>
                      <a:pPr algn="ctr"/>
                      <a:r>
                        <a:rPr lang="zh-CN" altLang="en-US" sz="2400" b="1">
                          <a:solidFill>
                            <a:schemeClr val="tx1"/>
                          </a:solidFill>
                        </a:rPr>
                        <a:t>凝固</a:t>
                      </a: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61916">
                <a:tc>
                  <a:txBody>
                    <a:bodyPr vert="horz" wrap="square"/>
                    <a:lstStyle/>
                    <a:p>
                      <a:pPr algn="ctr"/>
                      <a:r>
                        <a:rPr lang="zh-CN" altLang="en-US" sz="2400" b="1">
                          <a:solidFill>
                            <a:schemeClr val="tx1"/>
                          </a:solidFill>
                        </a:rPr>
                        <a:t>汽化</a:t>
                      </a: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95972">
                <a:tc>
                  <a:txBody>
                    <a:bodyPr vert="horz" wrap="square"/>
                    <a:lstStyle/>
                    <a:p>
                      <a:pPr algn="ctr"/>
                      <a:r>
                        <a:rPr lang="zh-CN" altLang="en-US" sz="2400" b="1">
                          <a:solidFill>
                            <a:schemeClr val="tx1"/>
                          </a:solidFill>
                        </a:rPr>
                        <a:t>液化</a:t>
                      </a: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89212">
                <a:tc>
                  <a:txBody>
                    <a:bodyPr vert="horz" wrap="square"/>
                    <a:lstStyle/>
                    <a:p>
                      <a:pPr algn="ctr"/>
                      <a:r>
                        <a:rPr lang="zh-CN" altLang="en-US" sz="2400" b="1">
                          <a:solidFill>
                            <a:schemeClr val="tx1"/>
                          </a:solidFill>
                        </a:rPr>
                        <a:t>升华</a:t>
                      </a: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02859">
                <a:tc>
                  <a:txBody>
                    <a:bodyPr vert="horz" wrap="square"/>
                    <a:lstStyle/>
                    <a:p>
                      <a:pPr algn="ctr"/>
                      <a:r>
                        <a:rPr lang="zh-CN" altLang="en-US" sz="2400" b="1">
                          <a:solidFill>
                            <a:schemeClr val="tx1"/>
                          </a:solidFill>
                        </a:rPr>
                        <a:t>凝华</a:t>
                      </a: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vert="horz" wrap="square"/>
                    <a:lstStyle/>
                    <a:p>
                      <a:pPr algn="ctr"/>
                      <a:endParaRPr lang="zh-CN" altLang="en-US" sz="2400" b="1">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5" name="文本框 4" title=""/>
          <p:cNvSpPr txBox="1"/>
          <p:nvPr/>
        </p:nvSpPr>
        <p:spPr>
          <a:xfrm>
            <a:off x="302351" y="166979"/>
            <a:ext cx="3753480" cy="523220"/>
          </a:xfrm>
          <a:prstGeom prst="rect">
            <a:avLst/>
          </a:prstGeom>
          <a:noFill/>
        </p:spPr>
        <p:txBody>
          <a:bodyPr wrap="square" rtlCol="0">
            <a:spAutoFit/>
          </a:bodyPr>
          <a:lstStyle/>
          <a:p>
            <a:r>
              <a:rPr lang="zh-CN" altLang="en-US" sz="2800" b="1">
                <a:solidFill>
                  <a:srgbClr val="0000FF"/>
                </a:solidFill>
                <a:latin typeface="+mn-lt"/>
                <a:ea typeface="+mn-ea"/>
              </a:rPr>
              <a:t>六种物态变化归纳</a:t>
            </a:r>
            <a:endParaRPr lang="zh-CN" altLang="en-US" sz="2800" b="1">
              <a:solidFill>
                <a:srgbClr val="0000FF"/>
              </a:solidFill>
              <a:latin typeface="+mn-lt"/>
              <a:ea typeface="+mn-ea"/>
            </a:endParaRPr>
          </a:p>
        </p:txBody>
      </p:sp>
      <p:sp>
        <p:nvSpPr>
          <p:cNvPr id="6" name="文本框 5" title=""/>
          <p:cNvSpPr txBox="1"/>
          <p:nvPr/>
        </p:nvSpPr>
        <p:spPr>
          <a:xfrm>
            <a:off x="2182814" y="1276145"/>
            <a:ext cx="709683"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固</a:t>
            </a:r>
            <a:endParaRPr lang="zh-CN" altLang="en-US" sz="2400" b="1">
              <a:latin typeface="黑体" panose="02010609060101010101" pitchFamily="2" charset="-122"/>
              <a:ea typeface="黑体" panose="02010609060101010101" pitchFamily="2" charset="-122"/>
            </a:endParaRPr>
          </a:p>
        </p:txBody>
      </p:sp>
      <p:sp>
        <p:nvSpPr>
          <p:cNvPr id="7" name="文本框 6" title=""/>
          <p:cNvSpPr txBox="1"/>
          <p:nvPr/>
        </p:nvSpPr>
        <p:spPr>
          <a:xfrm>
            <a:off x="2977583" y="1276144"/>
            <a:ext cx="709683"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液</a:t>
            </a:r>
            <a:endParaRPr lang="zh-CN" altLang="en-US" sz="2400" b="1">
              <a:latin typeface="黑体" panose="02010609060101010101" pitchFamily="2" charset="-122"/>
              <a:ea typeface="黑体" panose="02010609060101010101" pitchFamily="2" charset="-122"/>
            </a:endParaRPr>
          </a:p>
        </p:txBody>
      </p:sp>
      <p:sp>
        <p:nvSpPr>
          <p:cNvPr id="8" name="文本框 7" title=""/>
          <p:cNvSpPr txBox="1"/>
          <p:nvPr/>
        </p:nvSpPr>
        <p:spPr>
          <a:xfrm>
            <a:off x="2179091" y="2942790"/>
            <a:ext cx="709683"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气</a:t>
            </a:r>
            <a:endParaRPr lang="zh-CN" altLang="en-US" sz="2400" b="1">
              <a:latin typeface="黑体" panose="02010609060101010101" pitchFamily="2" charset="-122"/>
              <a:ea typeface="黑体" panose="02010609060101010101" pitchFamily="2" charset="-122"/>
            </a:endParaRPr>
          </a:p>
        </p:txBody>
      </p:sp>
      <p:sp>
        <p:nvSpPr>
          <p:cNvPr id="9" name="文本框 8" title=""/>
          <p:cNvSpPr txBox="1"/>
          <p:nvPr/>
        </p:nvSpPr>
        <p:spPr>
          <a:xfrm>
            <a:off x="2973860" y="2942789"/>
            <a:ext cx="709683"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液</a:t>
            </a:r>
            <a:endParaRPr lang="zh-CN" altLang="en-US" sz="2400" b="1">
              <a:latin typeface="黑体" panose="02010609060101010101" pitchFamily="2" charset="-122"/>
              <a:ea typeface="黑体" panose="02010609060101010101" pitchFamily="2" charset="-122"/>
            </a:endParaRPr>
          </a:p>
        </p:txBody>
      </p:sp>
      <p:sp>
        <p:nvSpPr>
          <p:cNvPr id="10" name="文本框 9" title=""/>
          <p:cNvSpPr txBox="1"/>
          <p:nvPr/>
        </p:nvSpPr>
        <p:spPr>
          <a:xfrm>
            <a:off x="2182814" y="1724458"/>
            <a:ext cx="709683"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液</a:t>
            </a:r>
            <a:endParaRPr lang="zh-CN" altLang="en-US" sz="2400" b="1">
              <a:latin typeface="黑体" panose="02010609060101010101" pitchFamily="2" charset="-122"/>
              <a:ea typeface="黑体" panose="02010609060101010101" pitchFamily="2" charset="-122"/>
            </a:endParaRPr>
          </a:p>
        </p:txBody>
      </p:sp>
      <p:sp>
        <p:nvSpPr>
          <p:cNvPr id="11" name="文本框 10" title=""/>
          <p:cNvSpPr txBox="1"/>
          <p:nvPr/>
        </p:nvSpPr>
        <p:spPr>
          <a:xfrm>
            <a:off x="2977583" y="1724457"/>
            <a:ext cx="709683"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固</a:t>
            </a:r>
            <a:endParaRPr lang="zh-CN" altLang="en-US" sz="2400" b="1">
              <a:latin typeface="黑体" panose="02010609060101010101" pitchFamily="2" charset="-122"/>
              <a:ea typeface="黑体" panose="02010609060101010101" pitchFamily="2" charset="-122"/>
            </a:endParaRPr>
          </a:p>
        </p:txBody>
      </p:sp>
      <p:sp>
        <p:nvSpPr>
          <p:cNvPr id="12" name="文本框 11" title=""/>
          <p:cNvSpPr txBox="1"/>
          <p:nvPr/>
        </p:nvSpPr>
        <p:spPr>
          <a:xfrm>
            <a:off x="2182814" y="2256873"/>
            <a:ext cx="709683"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液</a:t>
            </a:r>
            <a:endParaRPr lang="zh-CN" altLang="en-US" sz="2400" b="1">
              <a:latin typeface="黑体" panose="02010609060101010101" pitchFamily="2" charset="-122"/>
              <a:ea typeface="黑体" panose="02010609060101010101" pitchFamily="2" charset="-122"/>
            </a:endParaRPr>
          </a:p>
        </p:txBody>
      </p:sp>
      <p:sp>
        <p:nvSpPr>
          <p:cNvPr id="13" name="文本框 12" title=""/>
          <p:cNvSpPr txBox="1"/>
          <p:nvPr/>
        </p:nvSpPr>
        <p:spPr>
          <a:xfrm>
            <a:off x="2977583" y="2256872"/>
            <a:ext cx="709683"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气</a:t>
            </a:r>
            <a:endParaRPr lang="zh-CN" altLang="en-US" sz="2400" b="1">
              <a:latin typeface="黑体" panose="02010609060101010101" pitchFamily="2" charset="-122"/>
              <a:ea typeface="黑体" panose="02010609060101010101" pitchFamily="2" charset="-122"/>
            </a:endParaRPr>
          </a:p>
        </p:txBody>
      </p:sp>
      <p:sp>
        <p:nvSpPr>
          <p:cNvPr id="14" name="文本框 13" title=""/>
          <p:cNvSpPr txBox="1"/>
          <p:nvPr/>
        </p:nvSpPr>
        <p:spPr>
          <a:xfrm>
            <a:off x="2179091" y="3666276"/>
            <a:ext cx="709683"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固</a:t>
            </a:r>
            <a:endParaRPr lang="zh-CN" altLang="en-US" sz="2400" b="1">
              <a:latin typeface="黑体" panose="02010609060101010101" pitchFamily="2" charset="-122"/>
              <a:ea typeface="黑体" panose="02010609060101010101" pitchFamily="2" charset="-122"/>
            </a:endParaRPr>
          </a:p>
        </p:txBody>
      </p:sp>
      <p:sp>
        <p:nvSpPr>
          <p:cNvPr id="15" name="文本框 14" title=""/>
          <p:cNvSpPr txBox="1"/>
          <p:nvPr/>
        </p:nvSpPr>
        <p:spPr>
          <a:xfrm>
            <a:off x="2973860" y="3666275"/>
            <a:ext cx="709683"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气</a:t>
            </a:r>
            <a:endParaRPr lang="en-US" altLang="zh-CN" sz="2400" b="1">
              <a:latin typeface="黑体" panose="02010609060101010101" pitchFamily="2" charset="-122"/>
              <a:ea typeface="黑体" panose="02010609060101010101" pitchFamily="2" charset="-122"/>
            </a:endParaRPr>
          </a:p>
        </p:txBody>
      </p:sp>
      <p:sp>
        <p:nvSpPr>
          <p:cNvPr id="16" name="文本框 15" title=""/>
          <p:cNvSpPr txBox="1"/>
          <p:nvPr/>
        </p:nvSpPr>
        <p:spPr>
          <a:xfrm>
            <a:off x="2179091" y="4363862"/>
            <a:ext cx="709683"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气</a:t>
            </a:r>
            <a:endParaRPr lang="zh-CN" altLang="en-US" sz="2400" b="1">
              <a:latin typeface="黑体" panose="02010609060101010101" pitchFamily="2" charset="-122"/>
              <a:ea typeface="黑体" panose="02010609060101010101" pitchFamily="2" charset="-122"/>
            </a:endParaRPr>
          </a:p>
        </p:txBody>
      </p:sp>
      <p:sp>
        <p:nvSpPr>
          <p:cNvPr id="17" name="文本框 16" title=""/>
          <p:cNvSpPr txBox="1"/>
          <p:nvPr/>
        </p:nvSpPr>
        <p:spPr>
          <a:xfrm>
            <a:off x="2973860" y="4363861"/>
            <a:ext cx="709683"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固</a:t>
            </a:r>
            <a:endParaRPr lang="zh-CN" altLang="en-US" sz="2400" b="1">
              <a:latin typeface="黑体" panose="02010609060101010101" pitchFamily="2" charset="-122"/>
              <a:ea typeface="黑体" panose="02010609060101010101" pitchFamily="2" charset="-122"/>
            </a:endParaRPr>
          </a:p>
        </p:txBody>
      </p:sp>
      <p:sp>
        <p:nvSpPr>
          <p:cNvPr id="18" name="文本框 17" title=""/>
          <p:cNvSpPr txBox="1"/>
          <p:nvPr/>
        </p:nvSpPr>
        <p:spPr>
          <a:xfrm>
            <a:off x="4135616" y="1271747"/>
            <a:ext cx="709683"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吸</a:t>
            </a:r>
            <a:endParaRPr lang="zh-CN" altLang="en-US" sz="2400" b="1">
              <a:latin typeface="黑体" panose="02010609060101010101" pitchFamily="2" charset="-122"/>
              <a:ea typeface="黑体" panose="02010609060101010101" pitchFamily="2" charset="-122"/>
            </a:endParaRPr>
          </a:p>
        </p:txBody>
      </p:sp>
      <p:sp>
        <p:nvSpPr>
          <p:cNvPr id="19" name="文本框 18" title=""/>
          <p:cNvSpPr txBox="1"/>
          <p:nvPr/>
        </p:nvSpPr>
        <p:spPr>
          <a:xfrm>
            <a:off x="4148050" y="1706412"/>
            <a:ext cx="709683"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放</a:t>
            </a:r>
            <a:endParaRPr lang="zh-CN" altLang="en-US" sz="2400" b="1">
              <a:latin typeface="黑体" panose="02010609060101010101" pitchFamily="2" charset="-122"/>
              <a:ea typeface="黑体" panose="02010609060101010101" pitchFamily="2" charset="-122"/>
            </a:endParaRPr>
          </a:p>
        </p:txBody>
      </p:sp>
      <p:sp>
        <p:nvSpPr>
          <p:cNvPr id="20" name="文本框 19" title=""/>
          <p:cNvSpPr txBox="1"/>
          <p:nvPr/>
        </p:nvSpPr>
        <p:spPr>
          <a:xfrm>
            <a:off x="4148050" y="2967415"/>
            <a:ext cx="709683"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放</a:t>
            </a:r>
            <a:endParaRPr lang="zh-CN" altLang="en-US" sz="2400" b="1">
              <a:latin typeface="黑体" panose="02010609060101010101" pitchFamily="2" charset="-122"/>
              <a:ea typeface="黑体" panose="02010609060101010101" pitchFamily="2" charset="-122"/>
            </a:endParaRPr>
          </a:p>
        </p:txBody>
      </p:sp>
      <p:sp>
        <p:nvSpPr>
          <p:cNvPr id="21" name="文本框 20" title=""/>
          <p:cNvSpPr txBox="1"/>
          <p:nvPr/>
        </p:nvSpPr>
        <p:spPr>
          <a:xfrm>
            <a:off x="4189863" y="4363861"/>
            <a:ext cx="709683"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放</a:t>
            </a:r>
            <a:endParaRPr lang="zh-CN" altLang="en-US" sz="2400" b="1">
              <a:latin typeface="黑体" panose="02010609060101010101" pitchFamily="2" charset="-122"/>
              <a:ea typeface="黑体" panose="02010609060101010101" pitchFamily="2" charset="-122"/>
            </a:endParaRPr>
          </a:p>
        </p:txBody>
      </p:sp>
      <p:sp>
        <p:nvSpPr>
          <p:cNvPr id="22" name="文本框 21" title=""/>
          <p:cNvSpPr txBox="1"/>
          <p:nvPr/>
        </p:nvSpPr>
        <p:spPr>
          <a:xfrm>
            <a:off x="4148050" y="2274918"/>
            <a:ext cx="709683"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吸</a:t>
            </a:r>
            <a:endParaRPr lang="zh-CN" altLang="en-US" sz="2400" b="1">
              <a:latin typeface="黑体" panose="02010609060101010101" pitchFamily="2" charset="-122"/>
              <a:ea typeface="黑体" panose="02010609060101010101" pitchFamily="2" charset="-122"/>
            </a:endParaRPr>
          </a:p>
        </p:txBody>
      </p:sp>
      <p:sp>
        <p:nvSpPr>
          <p:cNvPr id="23" name="文本框 22" title=""/>
          <p:cNvSpPr txBox="1"/>
          <p:nvPr/>
        </p:nvSpPr>
        <p:spPr>
          <a:xfrm>
            <a:off x="4189863" y="3666275"/>
            <a:ext cx="709683"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吸</a:t>
            </a:r>
            <a:endParaRPr lang="zh-CN" altLang="en-US" sz="2400" b="1">
              <a:latin typeface="黑体" panose="02010609060101010101" pitchFamily="2" charset="-122"/>
              <a:ea typeface="黑体" panose="02010609060101010101" pitchFamily="2" charset="-122"/>
            </a:endParaRPr>
          </a:p>
        </p:txBody>
      </p:sp>
      <p:sp>
        <p:nvSpPr>
          <p:cNvPr id="24" name="文本框 23" title=""/>
          <p:cNvSpPr txBox="1"/>
          <p:nvPr/>
        </p:nvSpPr>
        <p:spPr>
          <a:xfrm>
            <a:off x="5180607" y="1271746"/>
            <a:ext cx="3612349"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铁块变成铁水、冰雪消融</a:t>
            </a:r>
            <a:endParaRPr lang="zh-CN" altLang="en-US" sz="2400" b="1">
              <a:latin typeface="黑体" panose="02010609060101010101" pitchFamily="2" charset="-122"/>
              <a:ea typeface="黑体" panose="02010609060101010101" pitchFamily="2" charset="-122"/>
            </a:endParaRPr>
          </a:p>
        </p:txBody>
      </p:sp>
      <p:sp>
        <p:nvSpPr>
          <p:cNvPr id="25" name="文本框 24" title=""/>
          <p:cNvSpPr txBox="1"/>
          <p:nvPr/>
        </p:nvSpPr>
        <p:spPr>
          <a:xfrm>
            <a:off x="5234602" y="1733891"/>
            <a:ext cx="3612349"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滴水成冰、铁水铸钢件</a:t>
            </a:r>
            <a:endParaRPr lang="zh-CN" altLang="en-US" sz="2400" b="1">
              <a:latin typeface="黑体" panose="02010609060101010101" pitchFamily="2" charset="-122"/>
              <a:ea typeface="黑体" panose="02010609060101010101" pitchFamily="2" charset="-122"/>
            </a:endParaRPr>
          </a:p>
        </p:txBody>
      </p:sp>
      <p:sp>
        <p:nvSpPr>
          <p:cNvPr id="26" name="文本框 25" title=""/>
          <p:cNvSpPr txBox="1"/>
          <p:nvPr/>
        </p:nvSpPr>
        <p:spPr>
          <a:xfrm>
            <a:off x="5199952" y="2147603"/>
            <a:ext cx="3612349" cy="707886"/>
          </a:xfrm>
          <a:prstGeom prst="rect">
            <a:avLst/>
          </a:prstGeom>
          <a:noFill/>
        </p:spPr>
        <p:txBody>
          <a:bodyPr wrap="square" rtlCol="0">
            <a:spAutoFit/>
          </a:bodyPr>
          <a:lstStyle/>
          <a:p>
            <a:r>
              <a:rPr lang="zh-CN" altLang="en-US" sz="2000" b="1">
                <a:latin typeface="黑体" panose="02010609060101010101" pitchFamily="2" charset="-122"/>
                <a:ea typeface="黑体" panose="02010609060101010101" pitchFamily="2" charset="-122"/>
              </a:rPr>
              <a:t>酒精降温、洒水的地面变干、水中出来的人感觉冷</a:t>
            </a:r>
            <a:endParaRPr lang="zh-CN" altLang="en-US" sz="2000" b="1">
              <a:latin typeface="黑体" panose="02010609060101010101" pitchFamily="2" charset="-122"/>
              <a:ea typeface="黑体" panose="02010609060101010101" pitchFamily="2" charset="-122"/>
            </a:endParaRPr>
          </a:p>
        </p:txBody>
      </p:sp>
      <p:sp>
        <p:nvSpPr>
          <p:cNvPr id="27" name="文本框 26" title=""/>
          <p:cNvSpPr txBox="1"/>
          <p:nvPr/>
        </p:nvSpPr>
        <p:spPr>
          <a:xfrm>
            <a:off x="5280329" y="2847235"/>
            <a:ext cx="3612349" cy="707886"/>
          </a:xfrm>
          <a:prstGeom prst="rect">
            <a:avLst/>
          </a:prstGeom>
          <a:noFill/>
        </p:spPr>
        <p:txBody>
          <a:bodyPr wrap="square" rtlCol="0">
            <a:spAutoFit/>
          </a:bodyPr>
          <a:lstStyle/>
          <a:p>
            <a:r>
              <a:rPr lang="zh-CN" altLang="en-US" sz="2000" b="1">
                <a:latin typeface="黑体" panose="02010609060101010101" pitchFamily="2" charset="-122"/>
                <a:ea typeface="黑体" panose="02010609060101010101" pitchFamily="2" charset="-122"/>
              </a:rPr>
              <a:t>露水的形成、冬天从室外进入室内眼镜片变模糊</a:t>
            </a:r>
            <a:endParaRPr lang="zh-CN" altLang="en-US" sz="2000" b="1">
              <a:latin typeface="黑体" panose="02010609060101010101" pitchFamily="2" charset="-122"/>
              <a:ea typeface="黑体" panose="02010609060101010101" pitchFamily="2" charset="-122"/>
            </a:endParaRPr>
          </a:p>
        </p:txBody>
      </p:sp>
      <p:sp>
        <p:nvSpPr>
          <p:cNvPr id="28" name="文本框 27" title=""/>
          <p:cNvSpPr txBox="1"/>
          <p:nvPr/>
        </p:nvSpPr>
        <p:spPr>
          <a:xfrm>
            <a:off x="5287422" y="3517811"/>
            <a:ext cx="3437408" cy="707886"/>
          </a:xfrm>
          <a:prstGeom prst="rect">
            <a:avLst/>
          </a:prstGeom>
          <a:noFill/>
        </p:spPr>
        <p:txBody>
          <a:bodyPr wrap="square" rtlCol="0">
            <a:spAutoFit/>
          </a:bodyPr>
          <a:lstStyle/>
          <a:p>
            <a:r>
              <a:rPr lang="zh-CN" altLang="en-US" sz="2000" b="1">
                <a:latin typeface="黑体" panose="02010609060101010101" pitchFamily="2" charset="-122"/>
                <a:ea typeface="黑体" panose="02010609060101010101" pitchFamily="2" charset="-122"/>
              </a:rPr>
              <a:t>樟脑丸变小、用久的灯丝变细、结冰的衣服变干</a:t>
            </a:r>
            <a:endParaRPr lang="zh-CN" altLang="en-US" sz="2000" b="1">
              <a:latin typeface="黑体" panose="02010609060101010101" pitchFamily="2" charset="-122"/>
              <a:ea typeface="黑体" panose="02010609060101010101" pitchFamily="2" charset="-122"/>
            </a:endParaRPr>
          </a:p>
        </p:txBody>
      </p:sp>
      <p:sp>
        <p:nvSpPr>
          <p:cNvPr id="29" name="文本框 28" title=""/>
          <p:cNvSpPr txBox="1"/>
          <p:nvPr/>
        </p:nvSpPr>
        <p:spPr>
          <a:xfrm>
            <a:off x="5234602" y="4219662"/>
            <a:ext cx="3612349" cy="707886"/>
          </a:xfrm>
          <a:prstGeom prst="rect">
            <a:avLst/>
          </a:prstGeom>
          <a:noFill/>
        </p:spPr>
        <p:txBody>
          <a:bodyPr wrap="square" rtlCol="0">
            <a:spAutoFit/>
          </a:bodyPr>
          <a:lstStyle/>
          <a:p>
            <a:r>
              <a:rPr lang="zh-CN" altLang="en-US" sz="2000" b="1">
                <a:latin typeface="黑体" panose="02010609060101010101" pitchFamily="2" charset="-122"/>
                <a:ea typeface="黑体" panose="02010609060101010101" pitchFamily="2" charset="-122"/>
              </a:rPr>
              <a:t>霜、冰花、雾凇的形成，冰箱内侧形成的白色小结晶</a:t>
            </a:r>
            <a:endParaRPr lang="zh-CN" altLang="en-US" sz="2000" b="1">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par>
                    <p:cTn id="33" fill="hold" nodeType="clickPar">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par>
                    <p:cTn id="38" fill="hold" nodeType="clickPar">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childTnLst>
                    </p:cTn>
                  </p:par>
                  <p:par>
                    <p:cTn id="48" fill="hold" nodeType="clickPar">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childTnLst>
                    </p:cTn>
                  </p:par>
                  <p:par>
                    <p:cTn id="53" fill="hold" nodeType="clickPar">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500"/>
                                        <p:tgtEl>
                                          <p:spTgt spid="20"/>
                                        </p:tgtEl>
                                      </p:cBhvr>
                                    </p:animEffect>
                                  </p:childTnLst>
                                </p:cTn>
                              </p:par>
                            </p:childTnLst>
                          </p:cTn>
                        </p:par>
                      </p:childTnLst>
                    </p:cTn>
                  </p:par>
                  <p:par>
                    <p:cTn id="58" fill="hold" nodeType="clickPar">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childTnLst>
                    </p:cTn>
                  </p:par>
                  <p:par>
                    <p:cTn id="63" fill="hold" nodeType="clickPar">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500"/>
                                        <p:tgtEl>
                                          <p:spTgt spid="15"/>
                                        </p:tgtEl>
                                      </p:cBhvr>
                                    </p:animEffect>
                                  </p:childTnLst>
                                </p:cTn>
                              </p:par>
                            </p:childTnLst>
                          </p:cTn>
                        </p:par>
                      </p:childTnLst>
                    </p:cTn>
                  </p:par>
                  <p:par>
                    <p:cTn id="68" fill="hold" nodeType="clickPar">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childTnLst>
                          </p:cTn>
                        </p:par>
                      </p:childTnLst>
                    </p:cTn>
                  </p:par>
                  <p:par>
                    <p:cTn id="73" fill="hold" nodeType="clickPar">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500"/>
                                        <p:tgtEl>
                                          <p:spTgt spid="28"/>
                                        </p:tgtEl>
                                      </p:cBhvr>
                                    </p:animEffect>
                                  </p:childTnLst>
                                </p:cTn>
                              </p:par>
                            </p:childTnLst>
                          </p:cTn>
                        </p:par>
                      </p:childTnLst>
                    </p:cTn>
                  </p:par>
                  <p:par>
                    <p:cTn id="78" fill="hold" nodeType="clickPar">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500"/>
                                        <p:tgtEl>
                                          <p:spTgt spid="17"/>
                                        </p:tgtEl>
                                      </p:cBhvr>
                                    </p:animEffect>
                                  </p:childTnLst>
                                </p:cTn>
                              </p:par>
                            </p:childTnLst>
                          </p:cTn>
                        </p:par>
                      </p:childTnLst>
                    </p:cTn>
                  </p:par>
                  <p:par>
                    <p:cTn id="83" fill="hold" nodeType="clickPar">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fade">
                                      <p:cBhvr>
                                        <p:cTn id="87" dur="500"/>
                                        <p:tgtEl>
                                          <p:spTgt spid="21"/>
                                        </p:tgtEl>
                                      </p:cBhvr>
                                    </p:animEffect>
                                  </p:childTnLst>
                                </p:cTn>
                              </p:par>
                            </p:childTnLst>
                          </p:cTn>
                        </p:par>
                      </p:childTnLst>
                    </p:cTn>
                  </p:par>
                  <p:par>
                    <p:cTn id="88" fill="hold" nodeType="clickPar">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P spid="15" grpId="0"/>
      <p:bldP spid="17" grpId="0"/>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4" title=""/>
          <p:cNvSpPr>
            <a:spLocks noChangeArrowheads="1"/>
          </p:cNvSpPr>
          <p:nvPr/>
        </p:nvSpPr>
        <p:spPr bwMode="auto">
          <a:xfrm>
            <a:off x="432712" y="315313"/>
            <a:ext cx="1793875" cy="579437"/>
          </a:xfrm>
          <a:prstGeom prst="roundRect">
            <a:avLst/>
          </a:prstGeom>
          <a:solidFill>
            <a:srgbClr val="0066FF"/>
          </a:solidFill>
        </p:spPr>
        <p:style>
          <a:lnRef idx="3">
            <a:schemeClr val="lt1"/>
          </a:lnRef>
          <a:fillRef idx="1">
            <a:schemeClr val="dk1"/>
          </a:fillRef>
          <a:effectRef idx="1">
            <a:schemeClr val="dk1"/>
          </a:effectRef>
          <a:fontRef idx="minor">
            <a:schemeClr val="lt1"/>
          </a:fontRef>
        </p:style>
        <p:txBody>
          <a:bodyPr>
            <a:spAutoFit/>
          </a:bodyPr>
          <a:lstStyle>
            <a:lvl1pPr eaLnBrk="0" hangingPunct="0">
              <a:spcBef>
                <a:spcPct val="20000"/>
              </a:spcBef>
              <a:defRPr sz="2400" b="1">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defRPr/>
            </a:pPr>
            <a:r>
              <a:rPr lang="zh-CN" altLang="en-US" sz="2800" b="0">
                <a:solidFill>
                  <a:srgbClr val="FFFFFF"/>
                </a:solidFill>
                <a:latin typeface="+mn-lt"/>
                <a:ea typeface="黑体" panose="02010609060101010101" pitchFamily="2" charset="-122"/>
              </a:rPr>
              <a:t>知识点二</a:t>
            </a:r>
            <a:endParaRPr lang="zh-CN" altLang="en-US" sz="2800" b="0">
              <a:solidFill>
                <a:srgbClr val="FFFFFF"/>
              </a:solidFill>
              <a:latin typeface="+mn-lt"/>
              <a:ea typeface="黑体" panose="02010609060101010101" pitchFamily="2" charset="-122"/>
            </a:endParaRPr>
          </a:p>
        </p:txBody>
      </p:sp>
      <p:sp>
        <p:nvSpPr>
          <p:cNvPr id="3" name="TextBox 2" title=""/>
          <p:cNvSpPr txBox="1">
            <a:spLocks noChangeArrowheads="1"/>
          </p:cNvSpPr>
          <p:nvPr/>
        </p:nvSpPr>
        <p:spPr bwMode="auto">
          <a:xfrm>
            <a:off x="2378987" y="343888"/>
            <a:ext cx="12604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defRPr sz="2800" b="1">
                <a:solidFill>
                  <a:schemeClr val="tx1"/>
                </a:solidFill>
                <a:latin typeface="Times New Roman" panose="02020603050405020304" pitchFamily="18" charset="0"/>
                <a:ea typeface="黑体" panose="02010609060101010101" pitchFamily="2"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2"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2"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9pPr>
          </a:lstStyle>
          <a:p>
            <a:pPr eaLnBrk="1" hangingPunct="1">
              <a:lnSpc>
                <a:spcPct val="100000"/>
              </a:lnSpc>
            </a:pPr>
            <a:r>
              <a:rPr lang="zh-CN" altLang="en-US">
                <a:solidFill>
                  <a:srgbClr val="0000FF"/>
                </a:solidFill>
                <a:latin typeface="黑体" panose="02010609060101010101" pitchFamily="2" charset="-122"/>
              </a:rPr>
              <a:t>水循环</a:t>
            </a:r>
            <a:endParaRPr lang="zh-CN" altLang="en-US">
              <a:solidFill>
                <a:srgbClr val="0000FF"/>
              </a:solidFill>
              <a:latin typeface="黑体" panose="02010609060101010101" pitchFamily="2" charset="-122"/>
            </a:endParaRPr>
          </a:p>
        </p:txBody>
      </p:sp>
      <p:sp>
        <p:nvSpPr>
          <p:cNvPr id="5" name="左弧形箭头 30" title=""/>
          <p:cNvSpPr/>
          <p:nvPr/>
        </p:nvSpPr>
        <p:spPr bwMode="auto">
          <a:xfrm flipV="1">
            <a:off x="3556290" y="1186775"/>
            <a:ext cx="806449" cy="3295242"/>
          </a:xfrm>
          <a:prstGeom prst="curvedRightArrow">
            <a:avLst>
              <a:gd name="adj1" fmla="val 39784"/>
              <a:gd name="adj2" fmla="val 79615"/>
              <a:gd name="adj3" fmla="val 38475"/>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solidFill>
                <a:schemeClr val="tx1"/>
              </a:solidFill>
            </a:endParaRPr>
          </a:p>
        </p:txBody>
      </p:sp>
      <p:sp>
        <p:nvSpPr>
          <p:cNvPr id="6" name="TextBox 31" title=""/>
          <p:cNvSpPr txBox="1">
            <a:spLocks noChangeArrowheads="1"/>
          </p:cNvSpPr>
          <p:nvPr/>
        </p:nvSpPr>
        <p:spPr bwMode="auto">
          <a:xfrm>
            <a:off x="4764595" y="1286231"/>
            <a:ext cx="12620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defRPr sz="2800" b="1">
                <a:solidFill>
                  <a:schemeClr val="tx1"/>
                </a:solidFill>
                <a:latin typeface="Times New Roman" panose="02020603050405020304" pitchFamily="18" charset="0"/>
                <a:ea typeface="黑体" panose="02010609060101010101" pitchFamily="2"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2"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2"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9pPr>
          </a:lstStyle>
          <a:p>
            <a:pPr eaLnBrk="1" hangingPunct="1">
              <a:lnSpc>
                <a:spcPct val="100000"/>
              </a:lnSpc>
            </a:pPr>
            <a:r>
              <a:rPr lang="zh-CN" altLang="en-US">
                <a:latin typeface="黑体" panose="02010609060101010101" pitchFamily="2" charset="-122"/>
              </a:rPr>
              <a:t>水蒸气</a:t>
            </a:r>
            <a:endParaRPr lang="zh-CN" altLang="en-US">
              <a:latin typeface="黑体" panose="02010609060101010101" pitchFamily="2" charset="-122"/>
            </a:endParaRPr>
          </a:p>
        </p:txBody>
      </p:sp>
      <p:sp>
        <p:nvSpPr>
          <p:cNvPr id="7" name="TextBox 32" title=""/>
          <p:cNvSpPr txBox="1">
            <a:spLocks noChangeArrowheads="1"/>
          </p:cNvSpPr>
          <p:nvPr/>
        </p:nvSpPr>
        <p:spPr bwMode="auto">
          <a:xfrm>
            <a:off x="5116007" y="2678857"/>
            <a:ext cx="5445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defRPr sz="2800" b="1">
                <a:solidFill>
                  <a:schemeClr val="tx1"/>
                </a:solidFill>
                <a:latin typeface="Times New Roman" panose="02020603050405020304" pitchFamily="18" charset="0"/>
                <a:ea typeface="黑体" panose="02010609060101010101" pitchFamily="2"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2"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2"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9pPr>
          </a:lstStyle>
          <a:p>
            <a:pPr eaLnBrk="1" hangingPunct="1">
              <a:lnSpc>
                <a:spcPct val="100000"/>
              </a:lnSpc>
            </a:pPr>
            <a:r>
              <a:rPr lang="zh-CN" altLang="en-US">
                <a:latin typeface="黑体" panose="02010609060101010101" pitchFamily="2" charset="-122"/>
              </a:rPr>
              <a:t>水</a:t>
            </a:r>
            <a:endParaRPr lang="zh-CN" altLang="en-US">
              <a:latin typeface="黑体" panose="02010609060101010101" pitchFamily="2" charset="-122"/>
            </a:endParaRPr>
          </a:p>
        </p:txBody>
      </p:sp>
      <p:sp>
        <p:nvSpPr>
          <p:cNvPr id="8" name="TextBox 33" title=""/>
          <p:cNvSpPr txBox="1">
            <a:spLocks noChangeArrowheads="1"/>
          </p:cNvSpPr>
          <p:nvPr/>
        </p:nvSpPr>
        <p:spPr bwMode="auto">
          <a:xfrm>
            <a:off x="5116007" y="4072682"/>
            <a:ext cx="5445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defRPr sz="2800" b="1">
                <a:solidFill>
                  <a:schemeClr val="tx1"/>
                </a:solidFill>
                <a:latin typeface="Times New Roman" panose="02020603050405020304" pitchFamily="18" charset="0"/>
                <a:ea typeface="黑体" panose="02010609060101010101" pitchFamily="2"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2"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2"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9pPr>
          </a:lstStyle>
          <a:p>
            <a:pPr eaLnBrk="1" hangingPunct="1">
              <a:lnSpc>
                <a:spcPct val="100000"/>
              </a:lnSpc>
            </a:pPr>
            <a:r>
              <a:rPr lang="zh-CN" altLang="en-US">
                <a:latin typeface="黑体" panose="02010609060101010101" pitchFamily="2" charset="-122"/>
              </a:rPr>
              <a:t>冰</a:t>
            </a:r>
            <a:endParaRPr lang="zh-CN" altLang="en-US">
              <a:latin typeface="黑体" panose="02010609060101010101" pitchFamily="2" charset="-122"/>
            </a:endParaRPr>
          </a:p>
        </p:txBody>
      </p:sp>
      <p:cxnSp>
        <p:nvCxnSpPr>
          <p:cNvPr id="9" name="直接箭头连接符 8" title=""/>
          <p:cNvCxnSpPr/>
          <p:nvPr/>
        </p:nvCxnSpPr>
        <p:spPr bwMode="auto">
          <a:xfrm flipH="1">
            <a:off x="5230307" y="1959719"/>
            <a:ext cx="0" cy="665163"/>
          </a:xfrm>
          <a:prstGeom prst="straightConnector1">
            <a:avLst/>
          </a:prstGeom>
          <a:ln w="5715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 name="直接箭头连接符 9" title=""/>
          <p:cNvCxnSpPr/>
          <p:nvPr/>
        </p:nvCxnSpPr>
        <p:spPr bwMode="auto">
          <a:xfrm flipH="1">
            <a:off x="5230307" y="3339257"/>
            <a:ext cx="0" cy="665162"/>
          </a:xfrm>
          <a:prstGeom prst="straightConnector1">
            <a:avLst/>
          </a:prstGeom>
          <a:ln w="5715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直接箭头连接符 10" title=""/>
          <p:cNvCxnSpPr/>
          <p:nvPr/>
        </p:nvCxnSpPr>
        <p:spPr bwMode="auto">
          <a:xfrm flipH="1" flipV="1">
            <a:off x="5535107" y="1966069"/>
            <a:ext cx="0" cy="658813"/>
          </a:xfrm>
          <a:prstGeom prst="straightConnector1">
            <a:avLst/>
          </a:prstGeom>
          <a:ln w="57150">
            <a:solidFill>
              <a:srgbClr val="FF9BC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 name="直接箭头连接符 11" title=""/>
          <p:cNvCxnSpPr/>
          <p:nvPr/>
        </p:nvCxnSpPr>
        <p:spPr bwMode="auto">
          <a:xfrm flipH="1" flipV="1">
            <a:off x="5535107" y="3339257"/>
            <a:ext cx="0" cy="657225"/>
          </a:xfrm>
          <a:prstGeom prst="straightConnector1">
            <a:avLst/>
          </a:prstGeom>
          <a:ln w="57150">
            <a:solidFill>
              <a:srgbClr val="FF9BC3"/>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左弧形箭头 30" title=""/>
          <p:cNvSpPr/>
          <p:nvPr/>
        </p:nvSpPr>
        <p:spPr bwMode="auto">
          <a:xfrm rot="10800000" flipV="1">
            <a:off x="6348179" y="1390959"/>
            <a:ext cx="806449" cy="3295242"/>
          </a:xfrm>
          <a:prstGeom prst="curvedRightArrow">
            <a:avLst>
              <a:gd name="adj1" fmla="val 39784"/>
              <a:gd name="adj2" fmla="val 79615"/>
              <a:gd name="adj3" fmla="val 38475"/>
            </a:avLst>
          </a:prstGeom>
          <a:solidFill>
            <a:srgbClr val="FF9BC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a:solidFill>
                <a:schemeClr val="tx1"/>
              </a:solidFill>
            </a:endParaRPr>
          </a:p>
        </p:txBody>
      </p:sp>
      <p:grpSp>
        <p:nvGrpSpPr>
          <p:cNvPr id="4" name="组合 3" title=""/>
          <p:cNvGrpSpPr/>
          <p:nvPr/>
        </p:nvGrpSpPr>
        <p:grpSpPr>
          <a:xfrm>
            <a:off x="4240680" y="1949178"/>
            <a:ext cx="932407" cy="702692"/>
            <a:chOff x="4240680" y="1949178"/>
            <a:chExt cx="932407" cy="702692"/>
          </a:xfrm>
        </p:grpSpPr>
        <p:sp>
          <p:nvSpPr>
            <p:cNvPr id="19" name="TextBox 50"/>
            <p:cNvSpPr txBox="1">
              <a:spLocks noChangeArrowheads="1"/>
            </p:cNvSpPr>
            <p:nvPr/>
          </p:nvSpPr>
          <p:spPr bwMode="auto">
            <a:xfrm>
              <a:off x="4619050" y="1953370"/>
              <a:ext cx="554037"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lnSpc>
                  <a:spcPct val="120000"/>
                </a:lnSpc>
                <a:defRPr sz="2800" b="1">
                  <a:solidFill>
                    <a:schemeClr val="tx1"/>
                  </a:solidFill>
                  <a:latin typeface="Times New Roman" panose="02020603050405020304" pitchFamily="18" charset="0"/>
                  <a:ea typeface="黑体" panose="02010609060101010101" pitchFamily="2"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2"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2"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9pPr>
            </a:lstStyle>
            <a:p>
              <a:pPr eaLnBrk="1" hangingPunct="1">
                <a:lnSpc>
                  <a:spcPct val="100000"/>
                </a:lnSpc>
              </a:pPr>
              <a:r>
                <a:rPr lang="zh-CN" altLang="en-US" sz="2400">
                  <a:solidFill>
                    <a:srgbClr val="00B050"/>
                  </a:solidFill>
                  <a:latin typeface="黑体" panose="02010609060101010101" pitchFamily="2" charset="-122"/>
                </a:rPr>
                <a:t>液化</a:t>
              </a:r>
              <a:endParaRPr lang="zh-CN" altLang="en-US" sz="2400">
                <a:solidFill>
                  <a:srgbClr val="00B050"/>
                </a:solidFill>
                <a:latin typeface="黑体" panose="02010609060101010101" pitchFamily="2" charset="-122"/>
              </a:endParaRPr>
            </a:p>
          </p:txBody>
        </p:sp>
        <p:sp>
          <p:nvSpPr>
            <p:cNvPr id="22" name="TextBox 50"/>
            <p:cNvSpPr txBox="1">
              <a:spLocks noChangeArrowheads="1"/>
            </p:cNvSpPr>
            <p:nvPr/>
          </p:nvSpPr>
          <p:spPr bwMode="auto">
            <a:xfrm>
              <a:off x="4240680" y="1949178"/>
              <a:ext cx="553998" cy="698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lnSpc>
                  <a:spcPct val="120000"/>
                </a:lnSpc>
                <a:defRPr sz="2800" b="1">
                  <a:solidFill>
                    <a:schemeClr val="tx1"/>
                  </a:solidFill>
                  <a:latin typeface="Times New Roman" panose="02020603050405020304" pitchFamily="18" charset="0"/>
                  <a:ea typeface="黑体" panose="02010609060101010101" pitchFamily="2"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2"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2"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9pPr>
            </a:lstStyle>
            <a:p>
              <a:pPr eaLnBrk="1" hangingPunct="1">
                <a:lnSpc>
                  <a:spcPct val="100000"/>
                </a:lnSpc>
              </a:pPr>
              <a:r>
                <a:rPr lang="zh-CN" altLang="en-US" sz="2400">
                  <a:latin typeface="黑体" panose="02010609060101010101" pitchFamily="2" charset="-122"/>
                </a:rPr>
                <a:t>放热</a:t>
              </a:r>
              <a:endParaRPr lang="zh-CN" altLang="en-US" sz="2400">
                <a:latin typeface="黑体" panose="02010609060101010101" pitchFamily="2" charset="-122"/>
              </a:endParaRPr>
            </a:p>
          </p:txBody>
        </p:sp>
      </p:grpSp>
      <p:grpSp>
        <p:nvGrpSpPr>
          <p:cNvPr id="13" name="组合 12" title=""/>
          <p:cNvGrpSpPr/>
          <p:nvPr/>
        </p:nvGrpSpPr>
        <p:grpSpPr>
          <a:xfrm>
            <a:off x="4248059" y="3316864"/>
            <a:ext cx="949938" cy="704108"/>
            <a:chOff x="4248059" y="3316864"/>
            <a:chExt cx="949938" cy="704108"/>
          </a:xfrm>
        </p:grpSpPr>
        <p:sp>
          <p:nvSpPr>
            <p:cNvPr id="16" name="TextBox 47"/>
            <p:cNvSpPr txBox="1">
              <a:spLocks noChangeArrowheads="1"/>
            </p:cNvSpPr>
            <p:nvPr/>
          </p:nvSpPr>
          <p:spPr bwMode="auto">
            <a:xfrm>
              <a:off x="4643960" y="3316864"/>
              <a:ext cx="554037"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lnSpc>
                  <a:spcPct val="120000"/>
                </a:lnSpc>
                <a:defRPr sz="2800" b="1">
                  <a:solidFill>
                    <a:schemeClr val="tx1"/>
                  </a:solidFill>
                  <a:latin typeface="Times New Roman" panose="02020603050405020304" pitchFamily="18" charset="0"/>
                  <a:ea typeface="黑体" panose="02010609060101010101" pitchFamily="2"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2"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2"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9pPr>
            </a:lstStyle>
            <a:p>
              <a:pPr eaLnBrk="1" hangingPunct="1">
                <a:lnSpc>
                  <a:spcPct val="100000"/>
                </a:lnSpc>
              </a:pPr>
              <a:r>
                <a:rPr lang="zh-CN" altLang="en-US" sz="2400">
                  <a:solidFill>
                    <a:srgbClr val="00B050"/>
                  </a:solidFill>
                  <a:latin typeface="黑体" panose="02010609060101010101" pitchFamily="2" charset="-122"/>
                </a:rPr>
                <a:t>凝固</a:t>
              </a:r>
              <a:endParaRPr lang="zh-CN" altLang="en-US" sz="2400">
                <a:solidFill>
                  <a:srgbClr val="00B050"/>
                </a:solidFill>
                <a:latin typeface="黑体" panose="02010609060101010101" pitchFamily="2" charset="-122"/>
              </a:endParaRPr>
            </a:p>
          </p:txBody>
        </p:sp>
        <p:sp>
          <p:nvSpPr>
            <p:cNvPr id="23" name="TextBox 50"/>
            <p:cNvSpPr txBox="1">
              <a:spLocks noChangeArrowheads="1"/>
            </p:cNvSpPr>
            <p:nvPr/>
          </p:nvSpPr>
          <p:spPr bwMode="auto">
            <a:xfrm>
              <a:off x="4248059" y="3322704"/>
              <a:ext cx="553998" cy="698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lnSpc>
                  <a:spcPct val="120000"/>
                </a:lnSpc>
                <a:defRPr sz="2800" b="1">
                  <a:solidFill>
                    <a:schemeClr val="tx1"/>
                  </a:solidFill>
                  <a:latin typeface="Times New Roman" panose="02020603050405020304" pitchFamily="18" charset="0"/>
                  <a:ea typeface="黑体" panose="02010609060101010101" pitchFamily="2"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2"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2"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9pPr>
            </a:lstStyle>
            <a:p>
              <a:pPr eaLnBrk="1" hangingPunct="1">
                <a:lnSpc>
                  <a:spcPct val="100000"/>
                </a:lnSpc>
              </a:pPr>
              <a:r>
                <a:rPr lang="zh-CN" altLang="en-US" sz="2400">
                  <a:latin typeface="黑体" panose="02010609060101010101" pitchFamily="2" charset="-122"/>
                </a:rPr>
                <a:t>放热</a:t>
              </a:r>
              <a:endParaRPr lang="zh-CN" altLang="en-US" sz="2400">
                <a:latin typeface="黑体" panose="02010609060101010101" pitchFamily="2" charset="-122"/>
              </a:endParaRPr>
            </a:p>
          </p:txBody>
        </p:sp>
      </p:grpSp>
      <p:grpSp>
        <p:nvGrpSpPr>
          <p:cNvPr id="26" name="组合 25" title=""/>
          <p:cNvGrpSpPr/>
          <p:nvPr/>
        </p:nvGrpSpPr>
        <p:grpSpPr>
          <a:xfrm>
            <a:off x="5577633" y="1943166"/>
            <a:ext cx="941956" cy="707117"/>
            <a:chOff x="5577633" y="1943166"/>
            <a:chExt cx="941956" cy="707117"/>
          </a:xfrm>
        </p:grpSpPr>
        <p:sp>
          <p:nvSpPr>
            <p:cNvPr id="14" name="TextBox 45"/>
            <p:cNvSpPr txBox="1">
              <a:spLocks noChangeArrowheads="1"/>
            </p:cNvSpPr>
            <p:nvPr/>
          </p:nvSpPr>
          <p:spPr bwMode="auto">
            <a:xfrm>
              <a:off x="5577633" y="1953370"/>
              <a:ext cx="554038"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lnSpc>
                  <a:spcPct val="120000"/>
                </a:lnSpc>
                <a:defRPr sz="2800" b="1">
                  <a:solidFill>
                    <a:schemeClr val="tx1"/>
                  </a:solidFill>
                  <a:latin typeface="Times New Roman" panose="02020603050405020304" pitchFamily="18" charset="0"/>
                  <a:ea typeface="黑体" panose="02010609060101010101" pitchFamily="2"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2"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2"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9pPr>
            </a:lstStyle>
            <a:p>
              <a:pPr eaLnBrk="1" hangingPunct="1">
                <a:lnSpc>
                  <a:spcPct val="100000"/>
                </a:lnSpc>
              </a:pPr>
              <a:r>
                <a:rPr lang="zh-CN" altLang="en-US" sz="2400">
                  <a:solidFill>
                    <a:srgbClr val="00B050"/>
                  </a:solidFill>
                  <a:latin typeface="黑体" panose="02010609060101010101" pitchFamily="2" charset="-122"/>
                </a:rPr>
                <a:t>汽化</a:t>
              </a:r>
              <a:endParaRPr lang="zh-CN" altLang="en-US" sz="2400">
                <a:solidFill>
                  <a:srgbClr val="00B050"/>
                </a:solidFill>
                <a:latin typeface="黑体" panose="02010609060101010101" pitchFamily="2" charset="-122"/>
              </a:endParaRPr>
            </a:p>
          </p:txBody>
        </p:sp>
        <p:sp>
          <p:nvSpPr>
            <p:cNvPr id="24" name="TextBox 50"/>
            <p:cNvSpPr txBox="1">
              <a:spLocks noChangeArrowheads="1"/>
            </p:cNvSpPr>
            <p:nvPr/>
          </p:nvSpPr>
          <p:spPr bwMode="auto">
            <a:xfrm>
              <a:off x="5965591" y="1943166"/>
              <a:ext cx="553998" cy="698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lnSpc>
                  <a:spcPct val="120000"/>
                </a:lnSpc>
                <a:defRPr sz="2800" b="1">
                  <a:solidFill>
                    <a:schemeClr val="tx1"/>
                  </a:solidFill>
                  <a:latin typeface="Times New Roman" panose="02020603050405020304" pitchFamily="18" charset="0"/>
                  <a:ea typeface="黑体" panose="02010609060101010101" pitchFamily="2"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2"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2"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9pPr>
            </a:lstStyle>
            <a:p>
              <a:pPr eaLnBrk="1" hangingPunct="1">
                <a:lnSpc>
                  <a:spcPct val="100000"/>
                </a:lnSpc>
              </a:pPr>
              <a:r>
                <a:rPr lang="zh-CN" altLang="en-US" sz="2400">
                  <a:latin typeface="黑体" panose="02010609060101010101" pitchFamily="2" charset="-122"/>
                </a:rPr>
                <a:t>吸热</a:t>
              </a:r>
              <a:endParaRPr lang="zh-CN" altLang="en-US" sz="2400">
                <a:latin typeface="黑体" panose="02010609060101010101" pitchFamily="2" charset="-122"/>
              </a:endParaRPr>
            </a:p>
          </p:txBody>
        </p:sp>
      </p:grpSp>
      <p:grpSp>
        <p:nvGrpSpPr>
          <p:cNvPr id="31" name="组合 30" title=""/>
          <p:cNvGrpSpPr/>
          <p:nvPr/>
        </p:nvGrpSpPr>
        <p:grpSpPr>
          <a:xfrm>
            <a:off x="2496336" y="2464119"/>
            <a:ext cx="971848" cy="703113"/>
            <a:chOff x="2496336" y="2464119"/>
            <a:chExt cx="971848" cy="703113"/>
          </a:xfrm>
        </p:grpSpPr>
        <p:sp>
          <p:nvSpPr>
            <p:cNvPr id="15" name="TextBox 46"/>
            <p:cNvSpPr txBox="1">
              <a:spLocks noChangeArrowheads="1"/>
            </p:cNvSpPr>
            <p:nvPr/>
          </p:nvSpPr>
          <p:spPr bwMode="auto">
            <a:xfrm>
              <a:off x="2914146" y="2468732"/>
              <a:ext cx="554038"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lnSpc>
                  <a:spcPct val="120000"/>
                </a:lnSpc>
                <a:defRPr sz="2800" b="1">
                  <a:solidFill>
                    <a:schemeClr val="tx1"/>
                  </a:solidFill>
                  <a:latin typeface="Times New Roman" panose="02020603050405020304" pitchFamily="18" charset="0"/>
                  <a:ea typeface="黑体" panose="02010609060101010101" pitchFamily="2"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2"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2"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9pPr>
            </a:lstStyle>
            <a:p>
              <a:pPr eaLnBrk="1" hangingPunct="1">
                <a:lnSpc>
                  <a:spcPct val="100000"/>
                </a:lnSpc>
              </a:pPr>
              <a:r>
                <a:rPr lang="zh-CN" altLang="en-US" sz="2400">
                  <a:solidFill>
                    <a:srgbClr val="00B050"/>
                  </a:solidFill>
                  <a:latin typeface="黑体" panose="02010609060101010101" pitchFamily="2" charset="-122"/>
                </a:rPr>
                <a:t>升华</a:t>
              </a:r>
              <a:endParaRPr lang="zh-CN" altLang="en-US" sz="2400">
                <a:solidFill>
                  <a:srgbClr val="00B050"/>
                </a:solidFill>
                <a:latin typeface="黑体" panose="02010609060101010101" pitchFamily="2" charset="-122"/>
              </a:endParaRPr>
            </a:p>
          </p:txBody>
        </p:sp>
        <p:sp>
          <p:nvSpPr>
            <p:cNvPr id="25" name="TextBox 50"/>
            <p:cNvSpPr txBox="1">
              <a:spLocks noChangeArrowheads="1"/>
            </p:cNvSpPr>
            <p:nvPr/>
          </p:nvSpPr>
          <p:spPr bwMode="auto">
            <a:xfrm>
              <a:off x="2496336" y="2464119"/>
              <a:ext cx="553998" cy="698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lnSpc>
                  <a:spcPct val="120000"/>
                </a:lnSpc>
                <a:defRPr sz="2800" b="1">
                  <a:solidFill>
                    <a:schemeClr val="tx1"/>
                  </a:solidFill>
                  <a:latin typeface="Times New Roman" panose="02020603050405020304" pitchFamily="18" charset="0"/>
                  <a:ea typeface="黑体" panose="02010609060101010101" pitchFamily="2"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2"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2"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9pPr>
            </a:lstStyle>
            <a:p>
              <a:pPr eaLnBrk="1" hangingPunct="1">
                <a:lnSpc>
                  <a:spcPct val="100000"/>
                </a:lnSpc>
              </a:pPr>
              <a:r>
                <a:rPr lang="zh-CN" altLang="en-US" sz="2400">
                  <a:latin typeface="黑体" panose="02010609060101010101" pitchFamily="2" charset="-122"/>
                </a:rPr>
                <a:t>吸热</a:t>
              </a:r>
              <a:endParaRPr lang="zh-CN" altLang="en-US" sz="2400">
                <a:latin typeface="黑体" panose="02010609060101010101" pitchFamily="2" charset="-122"/>
              </a:endParaRPr>
            </a:p>
          </p:txBody>
        </p:sp>
      </p:grpSp>
      <p:grpSp>
        <p:nvGrpSpPr>
          <p:cNvPr id="20" name="组合 19" title=""/>
          <p:cNvGrpSpPr/>
          <p:nvPr/>
        </p:nvGrpSpPr>
        <p:grpSpPr>
          <a:xfrm>
            <a:off x="5599727" y="3340676"/>
            <a:ext cx="955728" cy="707117"/>
            <a:chOff x="5599727" y="3340676"/>
            <a:chExt cx="955728" cy="707117"/>
          </a:xfrm>
        </p:grpSpPr>
        <p:sp>
          <p:nvSpPr>
            <p:cNvPr id="17" name="TextBox 48"/>
            <p:cNvSpPr txBox="1">
              <a:spLocks noChangeArrowheads="1"/>
            </p:cNvSpPr>
            <p:nvPr/>
          </p:nvSpPr>
          <p:spPr bwMode="auto">
            <a:xfrm>
              <a:off x="5599727" y="3340676"/>
              <a:ext cx="553998" cy="698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lnSpc>
                  <a:spcPct val="120000"/>
                </a:lnSpc>
                <a:defRPr sz="2800" b="1">
                  <a:solidFill>
                    <a:schemeClr val="tx1"/>
                  </a:solidFill>
                  <a:latin typeface="Times New Roman" panose="02020603050405020304" pitchFamily="18" charset="0"/>
                  <a:ea typeface="黑体" panose="02010609060101010101" pitchFamily="2"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2"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2"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9pPr>
            </a:lstStyle>
            <a:p>
              <a:pPr eaLnBrk="1" hangingPunct="1">
                <a:lnSpc>
                  <a:spcPct val="100000"/>
                </a:lnSpc>
              </a:pPr>
              <a:r>
                <a:rPr lang="zh-CN" altLang="en-US" sz="2400">
                  <a:solidFill>
                    <a:srgbClr val="00B050"/>
                  </a:solidFill>
                  <a:latin typeface="黑体" panose="02010609060101010101" pitchFamily="2" charset="-122"/>
                </a:rPr>
                <a:t>熔化</a:t>
              </a:r>
              <a:endParaRPr lang="zh-CN" altLang="en-US" sz="2400">
                <a:solidFill>
                  <a:srgbClr val="00B050"/>
                </a:solidFill>
                <a:latin typeface="黑体" panose="02010609060101010101" pitchFamily="2" charset="-122"/>
              </a:endParaRPr>
            </a:p>
          </p:txBody>
        </p:sp>
        <p:sp>
          <p:nvSpPr>
            <p:cNvPr id="27" name="TextBox 50"/>
            <p:cNvSpPr txBox="1">
              <a:spLocks noChangeArrowheads="1"/>
            </p:cNvSpPr>
            <p:nvPr/>
          </p:nvSpPr>
          <p:spPr bwMode="auto">
            <a:xfrm>
              <a:off x="6001457" y="3349525"/>
              <a:ext cx="553998" cy="698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lnSpc>
                  <a:spcPct val="120000"/>
                </a:lnSpc>
                <a:defRPr sz="2800" b="1">
                  <a:solidFill>
                    <a:schemeClr val="tx1"/>
                  </a:solidFill>
                  <a:latin typeface="Times New Roman" panose="02020603050405020304" pitchFamily="18" charset="0"/>
                  <a:ea typeface="黑体" panose="02010609060101010101" pitchFamily="2"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2"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2"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9pPr>
            </a:lstStyle>
            <a:p>
              <a:pPr eaLnBrk="1" hangingPunct="1">
                <a:lnSpc>
                  <a:spcPct val="100000"/>
                </a:lnSpc>
              </a:pPr>
              <a:r>
                <a:rPr lang="zh-CN" altLang="en-US" sz="2400">
                  <a:latin typeface="黑体" panose="02010609060101010101" pitchFamily="2" charset="-122"/>
                </a:rPr>
                <a:t>吸热</a:t>
              </a:r>
              <a:endParaRPr lang="zh-CN" altLang="en-US" sz="2400">
                <a:latin typeface="黑体" panose="02010609060101010101" pitchFamily="2" charset="-122"/>
              </a:endParaRPr>
            </a:p>
          </p:txBody>
        </p:sp>
      </p:grpSp>
      <p:grpSp>
        <p:nvGrpSpPr>
          <p:cNvPr id="30" name="组合 29" title=""/>
          <p:cNvGrpSpPr/>
          <p:nvPr/>
        </p:nvGrpSpPr>
        <p:grpSpPr>
          <a:xfrm>
            <a:off x="7105938" y="2443633"/>
            <a:ext cx="982777" cy="705664"/>
            <a:chOff x="7105938" y="2443633"/>
            <a:chExt cx="982777" cy="705664"/>
          </a:xfrm>
        </p:grpSpPr>
        <p:sp>
          <p:nvSpPr>
            <p:cNvPr id="18" name="TextBox 49"/>
            <p:cNvSpPr txBox="1">
              <a:spLocks noChangeArrowheads="1"/>
            </p:cNvSpPr>
            <p:nvPr/>
          </p:nvSpPr>
          <p:spPr bwMode="auto">
            <a:xfrm>
              <a:off x="7105938" y="2452384"/>
              <a:ext cx="554037" cy="69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lnSpc>
                  <a:spcPct val="120000"/>
                </a:lnSpc>
                <a:defRPr sz="2800" b="1">
                  <a:solidFill>
                    <a:schemeClr val="tx1"/>
                  </a:solidFill>
                  <a:latin typeface="Times New Roman" panose="02020603050405020304" pitchFamily="18" charset="0"/>
                  <a:ea typeface="黑体" panose="02010609060101010101" pitchFamily="2"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2"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2"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9pPr>
            </a:lstStyle>
            <a:p>
              <a:pPr eaLnBrk="1" hangingPunct="1">
                <a:lnSpc>
                  <a:spcPct val="100000"/>
                </a:lnSpc>
              </a:pPr>
              <a:r>
                <a:rPr lang="zh-CN" altLang="en-US" sz="2400">
                  <a:solidFill>
                    <a:srgbClr val="00B050"/>
                  </a:solidFill>
                  <a:latin typeface="黑体" panose="02010609060101010101" pitchFamily="2" charset="-122"/>
                </a:rPr>
                <a:t>凝华</a:t>
              </a:r>
              <a:endParaRPr lang="zh-CN" altLang="en-US" sz="2400">
                <a:solidFill>
                  <a:srgbClr val="00B050"/>
                </a:solidFill>
                <a:latin typeface="黑体" panose="02010609060101010101" pitchFamily="2" charset="-122"/>
              </a:endParaRPr>
            </a:p>
          </p:txBody>
        </p:sp>
        <p:sp>
          <p:nvSpPr>
            <p:cNvPr id="28" name="TextBox 50"/>
            <p:cNvSpPr txBox="1">
              <a:spLocks noChangeArrowheads="1"/>
            </p:cNvSpPr>
            <p:nvPr/>
          </p:nvSpPr>
          <p:spPr bwMode="auto">
            <a:xfrm>
              <a:off x="7534717" y="2443633"/>
              <a:ext cx="553998" cy="698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spAutoFit/>
            </a:bodyPr>
            <a:lstStyle>
              <a:lvl1pPr>
                <a:lnSpc>
                  <a:spcPct val="120000"/>
                </a:lnSpc>
                <a:defRPr sz="2800" b="1">
                  <a:solidFill>
                    <a:schemeClr val="tx1"/>
                  </a:solidFill>
                  <a:latin typeface="Times New Roman" panose="02020603050405020304" pitchFamily="18" charset="0"/>
                  <a:ea typeface="黑体" panose="02010609060101010101" pitchFamily="2"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2"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2"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9pPr>
            </a:lstStyle>
            <a:p>
              <a:pPr eaLnBrk="1" hangingPunct="1">
                <a:lnSpc>
                  <a:spcPct val="100000"/>
                </a:lnSpc>
              </a:pPr>
              <a:r>
                <a:rPr lang="zh-CN" altLang="en-US" sz="2400">
                  <a:latin typeface="黑体" panose="02010609060101010101" pitchFamily="2" charset="-122"/>
                </a:rPr>
                <a:t>放热</a:t>
              </a:r>
              <a:endParaRPr lang="zh-CN" altLang="en-US" sz="2400">
                <a:latin typeface="黑体" panose="02010609060101010101" pitchFamily="2" charset="-122"/>
              </a:endParaRPr>
            </a:p>
          </p:txBody>
        </p:sp>
      </p:grpSp>
      <p:sp>
        <p:nvSpPr>
          <p:cNvPr id="29" name="文本框 28" title=""/>
          <p:cNvSpPr txBox="1"/>
          <p:nvPr/>
        </p:nvSpPr>
        <p:spPr>
          <a:xfrm>
            <a:off x="598915" y="1139621"/>
            <a:ext cx="3055416" cy="523220"/>
          </a:xfrm>
          <a:prstGeom prst="rect">
            <a:avLst/>
          </a:prstGeom>
          <a:noFill/>
        </p:spPr>
        <p:txBody>
          <a:bodyPr wrap="square" rtlCol="0">
            <a:spAutoFit/>
          </a:bodyPr>
          <a:lstStyle/>
          <a:p>
            <a:r>
              <a:rPr lang="zh-CN" altLang="en-US" sz="2800" b="1">
                <a:latin typeface="黑体" panose="02010609060101010101" pitchFamily="2" charset="-122"/>
                <a:ea typeface="黑体" panose="02010609060101010101" pitchFamily="2" charset="-122"/>
              </a:rPr>
              <a:t>水的三态联系：</a:t>
            </a:r>
            <a:endParaRPr lang="zh-CN" altLang="en-US" sz="2800" b="1">
              <a:latin typeface="黑体" panose="02010609060101010101" pitchFamily="2" charset="-122"/>
              <a:ea typeface="黑体" panose="02010609060101010101" pitchFamily="2" charset="-122"/>
            </a:endParaRPr>
          </a:p>
        </p:txBody>
      </p:sp>
      <p:pic>
        <p:nvPicPr>
          <p:cNvPr id="32" name="Picture 32"/>
          <p:cNvPicPr>
            <a:picLocks noChangeAspect="1"/>
          </p:cNvPicPr>
          <p:nvPr/>
        </p:nvPicPr>
        <p:blipFill>
          <a:blip r:embed="rId2"/>
          <a:stretch>
            <a:fillRect/>
          </a:stretch>
        </p:blipFill>
        <p:spPr>
          <a:xfrm flipH="1">
            <a:off x="11366500" y="11950700"/>
            <a:ext cx="0" cy="0"/>
          </a:xfrm>
          <a:prstGeom prst="rect">
            <a:avLst/>
          </a:prstGeom>
          <a:ln>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childTnLst>
                    </p:cTn>
                  </p:par>
                  <p:par>
                    <p:cTn id="16" fill="hold" nodeType="clickPar">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nodeType="clickPar">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up)">
                                      <p:cBhvr>
                                        <p:cTn id="25" dur="500"/>
                                        <p:tgtEl>
                                          <p:spTgt spid="10"/>
                                        </p:tgtEl>
                                      </p:cBhvr>
                                    </p:animEffect>
                                  </p:childTnLst>
                                </p:cTn>
                              </p:par>
                            </p:childTnLst>
                          </p:cTn>
                        </p:par>
                      </p:childTnLst>
                    </p:cTn>
                  </p:par>
                  <p:par>
                    <p:cTn id="26" fill="hold" nodeType="clickPar">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par>
                    <p:cTn id="31" fill="hold" nodeType="clickPar">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childTnLst>
                          </p:cTn>
                        </p:par>
                      </p:childTnLst>
                    </p:cTn>
                  </p:par>
                  <p:par>
                    <p:cTn id="36" fill="hold" nodeType="clickPar">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par>
                    <p:cTn id="41" fill="hold" nodeType="clickPar">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down)">
                                      <p:cBhvr>
                                        <p:cTn id="45" dur="500"/>
                                        <p:tgtEl>
                                          <p:spTgt spid="11"/>
                                        </p:tgtEl>
                                      </p:cBhvr>
                                    </p:animEffect>
                                  </p:childTnLst>
                                </p:cTn>
                              </p:par>
                            </p:childTnLst>
                          </p:cTn>
                        </p:par>
                      </p:childTnLst>
                    </p:cTn>
                  </p:par>
                  <p:par>
                    <p:cTn id="46" fill="hold" nodeType="clickPar">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childTnLst>
                          </p:cTn>
                        </p:par>
                      </p:childTnLst>
                    </p:cTn>
                  </p:par>
                  <p:par>
                    <p:cTn id="51" fill="hold" nodeType="clickPar">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500"/>
                                        <p:tgtEl>
                                          <p:spTgt spid="21"/>
                                        </p:tgtEl>
                                      </p:cBhvr>
                                    </p:animEffect>
                                  </p:childTnLst>
                                </p:cTn>
                              </p:par>
                            </p:childTnLst>
                          </p:cTn>
                        </p:par>
                      </p:childTnLst>
                    </p:cTn>
                  </p:par>
                  <p:par>
                    <p:cTn id="56" fill="hold" nodeType="clickPar">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500"/>
                                        <p:tgtEl>
                                          <p:spTgt spid="30"/>
                                        </p:tgtEl>
                                      </p:cBhvr>
                                    </p:animEffect>
                                  </p:childTnLst>
                                </p:cTn>
                              </p:par>
                            </p:childTnLst>
                          </p:cTn>
                        </p:par>
                      </p:childTnLst>
                    </p:cTn>
                  </p:par>
                  <p:par>
                    <p:cTn id="61" fill="hold" nodeType="clickPar">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wipe(down)">
                                      <p:cBhvr>
                                        <p:cTn id="65" dur="500"/>
                                        <p:tgtEl>
                                          <p:spTgt spid="5"/>
                                        </p:tgtEl>
                                      </p:cBhvr>
                                    </p:animEffect>
                                  </p:childTnLst>
                                </p:cTn>
                              </p:par>
                            </p:childTnLst>
                          </p:cTn>
                        </p:par>
                      </p:childTnLst>
                    </p:cTn>
                  </p:par>
                  <p:par>
                    <p:cTn id="66" fill="hold" nodeType="clickPar">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p:bldP spid="21" grpId="0" animBg="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title="">
            <a:hlinkClick r:id="rId3" action="ppaction://hlinkfile"/>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6988" y="457974"/>
            <a:ext cx="6870024" cy="3864387"/>
          </a:xfrm>
          <a:prstGeom prst="rect">
            <a:avLst/>
          </a:prstGeom>
        </p:spPr>
      </p:pic>
      <p:pic>
        <p:nvPicPr>
          <p:cNvPr id="5" name="Picture 6" title=""/>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885772" y="4445578"/>
            <a:ext cx="3125787"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title=""/>
          <p:cNvSpPr txBox="1"/>
          <p:nvPr/>
        </p:nvSpPr>
        <p:spPr>
          <a:xfrm>
            <a:off x="3761362" y="58367"/>
            <a:ext cx="1621276" cy="523220"/>
          </a:xfrm>
          <a:prstGeom prst="rect">
            <a:avLst/>
          </a:prstGeom>
          <a:noFill/>
        </p:spPr>
        <p:txBody>
          <a:bodyPr wrap="square" rtlCol="0">
            <a:spAutoFit/>
          </a:bodyPr>
          <a:lstStyle/>
          <a:p>
            <a:r>
              <a:rPr lang="zh-CN" altLang="en-US" sz="2800" b="1">
                <a:latin typeface="黑体" panose="02010609060101010101" pitchFamily="2" charset="-122"/>
                <a:ea typeface="黑体" panose="02010609060101010101" pitchFamily="2" charset="-122"/>
              </a:rPr>
              <a:t>随堂演练</a:t>
            </a:r>
            <a:endParaRPr lang="zh-CN" altLang="en-US" sz="2800" b="1">
              <a:latin typeface="黑体" panose="02010609060101010101" pitchFamily="2" charset="-122"/>
              <a:ea typeface="黑体" panose="02010609060101010101" pitchFamily="2" charset="-122"/>
            </a:endParaRPr>
          </a:p>
        </p:txBody>
      </p:sp>
      <p:pic>
        <p:nvPicPr>
          <p:cNvPr id="1028" name="图片 100003" title=""/>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353962" y="1861749"/>
            <a:ext cx="1407233" cy="1102967"/>
          </a:xfrm>
          <a:prstGeom prst="rect">
            <a:avLst/>
          </a:prstGeom>
          <a:noFill/>
          <a:extLst>
            <a:ext uri="{909E8E84-426E-40DD-AFC4-6F175D3DCCD1}">
              <a14:hiddenFill xmlns:a14="http://schemas.microsoft.com/office/drawing/2010/main">
                <a:solidFill>
                  <a:srgbClr val="FFFFFF"/>
                </a:solidFill>
              </a14:hiddenFill>
            </a:ext>
          </a:extLst>
        </p:spPr>
      </p:pic>
      <p:pic>
        <p:nvPicPr>
          <p:cNvPr id="1027" name="图片 100005" titl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82638" y="1891385"/>
            <a:ext cx="1407233" cy="1166355"/>
          </a:xfrm>
          <a:prstGeom prst="rect">
            <a:avLst/>
          </a:prstGeom>
          <a:noFill/>
          <a:extLst>
            <a:ext uri="{909E8E84-426E-40DD-AFC4-6F175D3DCCD1}">
              <a14:hiddenFill xmlns:a14="http://schemas.microsoft.com/office/drawing/2010/main">
                <a:solidFill>
                  <a:srgbClr val="FFFFFF"/>
                </a:solidFill>
              </a14:hiddenFill>
            </a:ext>
          </a:extLst>
        </p:spPr>
      </p:pic>
      <p:pic>
        <p:nvPicPr>
          <p:cNvPr id="1026" name="图片 100007" title=""/>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399747" y="3306407"/>
            <a:ext cx="1381878" cy="1102967"/>
          </a:xfrm>
          <a:prstGeom prst="rect">
            <a:avLst/>
          </a:prstGeom>
          <a:noFill/>
          <a:extLst>
            <a:ext uri="{909E8E84-426E-40DD-AFC4-6F175D3DCCD1}">
              <a14:hiddenFill xmlns:a14="http://schemas.microsoft.com/office/drawing/2010/main">
                <a:solidFill>
                  <a:srgbClr val="FFFFFF"/>
                </a:solidFill>
              </a14:hiddenFill>
            </a:ext>
          </a:extLst>
        </p:spPr>
      </p:pic>
      <p:pic>
        <p:nvPicPr>
          <p:cNvPr id="1025" name="图片 100009" title=""/>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421397" y="3306407"/>
            <a:ext cx="1394556" cy="1153678"/>
          </a:xfrm>
          <a:prstGeom prst="rect">
            <a:avLst/>
          </a:prstGeom>
          <a:noFill/>
          <a:extLst>
            <a:ext uri="{909E8E84-426E-40DD-AFC4-6F175D3DCCD1}">
              <a14:hiddenFill xmlns:a14="http://schemas.microsoft.com/office/drawing/2010/main">
                <a:solidFill>
                  <a:srgbClr val="FFFFFF"/>
                </a:solidFill>
              </a14:hiddenFill>
            </a:ext>
          </a:extLst>
        </p:spPr>
      </p:pic>
      <p:sp>
        <p:nvSpPr>
          <p:cNvPr id="11" name="文本框 10" title=""/>
          <p:cNvSpPr txBox="1"/>
          <p:nvPr/>
        </p:nvSpPr>
        <p:spPr>
          <a:xfrm>
            <a:off x="1027225" y="821604"/>
            <a:ext cx="5946843" cy="646331"/>
          </a:xfrm>
          <a:prstGeom prst="rect">
            <a:avLst/>
          </a:prstGeom>
          <a:noFill/>
        </p:spPr>
        <p:txBody>
          <a:bodyPr wrap="square">
            <a:spAutoFit/>
          </a:bodyPr>
          <a:lstStyle/>
          <a:p>
            <a:pPr algn="l" fontAlgn="ctr">
              <a:lnSpc>
                <a:spcPct val="150000"/>
              </a:lnSpc>
            </a:pPr>
            <a:r>
              <a:rPr lang="en-US" altLang="zh-CN" sz="2400" b="1" kern="100">
                <a:solidFill>
                  <a:srgbClr val="000000"/>
                </a:solidFill>
                <a:effectLst/>
                <a:latin typeface="+mn-lt"/>
                <a:ea typeface="+mj-ea"/>
              </a:rPr>
              <a:t>1.</a:t>
            </a:r>
            <a:r>
              <a:rPr lang="zh-CN" altLang="zh-CN" sz="2400" b="1" kern="100">
                <a:solidFill>
                  <a:srgbClr val="000000"/>
                </a:solidFill>
                <a:effectLst/>
                <a:latin typeface="+mn-lt"/>
                <a:ea typeface="+mj-ea"/>
              </a:rPr>
              <a:t>下列现象属于凝华的是（　　）</a:t>
            </a:r>
            <a:endParaRPr lang="zh-CN" altLang="zh-CN" sz="2400" b="1" kern="100">
              <a:effectLst/>
              <a:latin typeface="+mn-lt"/>
              <a:ea typeface="+mj-ea"/>
            </a:endParaRPr>
          </a:p>
        </p:txBody>
      </p:sp>
      <p:sp>
        <p:nvSpPr>
          <p:cNvPr id="13" name="文本框 12" title=""/>
          <p:cNvSpPr txBox="1"/>
          <p:nvPr/>
        </p:nvSpPr>
        <p:spPr>
          <a:xfrm>
            <a:off x="869284" y="2182399"/>
            <a:ext cx="736724" cy="461665"/>
          </a:xfrm>
          <a:prstGeom prst="rect">
            <a:avLst/>
          </a:prstGeom>
          <a:noFill/>
        </p:spPr>
        <p:txBody>
          <a:bodyPr wrap="square" rtlCol="0">
            <a:spAutoFit/>
          </a:bodyPr>
          <a:lstStyle/>
          <a:p>
            <a:r>
              <a:rPr lang="en-US" altLang="zh-CN" sz="2400" b="1"/>
              <a:t>A.</a:t>
            </a:r>
            <a:endParaRPr lang="zh-CN" altLang="en-US" sz="2400" b="1"/>
          </a:p>
        </p:txBody>
      </p:sp>
      <p:sp>
        <p:nvSpPr>
          <p:cNvPr id="14" name="文本框 13" title=""/>
          <p:cNvSpPr txBox="1"/>
          <p:nvPr/>
        </p:nvSpPr>
        <p:spPr>
          <a:xfrm>
            <a:off x="2848859" y="2162474"/>
            <a:ext cx="1580469" cy="830997"/>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河流中冰雪消融</a:t>
            </a:r>
            <a:endParaRPr lang="zh-CN" altLang="en-US" sz="2400" b="1">
              <a:latin typeface="黑体" panose="02010609060101010101" pitchFamily="2" charset="-122"/>
              <a:ea typeface="黑体" panose="02010609060101010101" pitchFamily="2" charset="-122"/>
            </a:endParaRPr>
          </a:p>
        </p:txBody>
      </p:sp>
      <p:sp>
        <p:nvSpPr>
          <p:cNvPr id="16" name="文本框 15" title=""/>
          <p:cNvSpPr txBox="1"/>
          <p:nvPr/>
        </p:nvSpPr>
        <p:spPr>
          <a:xfrm>
            <a:off x="869284" y="3539579"/>
            <a:ext cx="736724" cy="461665"/>
          </a:xfrm>
          <a:prstGeom prst="rect">
            <a:avLst/>
          </a:prstGeom>
          <a:noFill/>
        </p:spPr>
        <p:txBody>
          <a:bodyPr wrap="square" rtlCol="0">
            <a:spAutoFit/>
          </a:bodyPr>
          <a:lstStyle/>
          <a:p>
            <a:r>
              <a:rPr lang="en-US" altLang="zh-CN" sz="2400" b="1"/>
              <a:t>C.</a:t>
            </a:r>
            <a:endParaRPr lang="zh-CN" altLang="en-US" sz="2400" b="1"/>
          </a:p>
        </p:txBody>
      </p:sp>
      <p:sp>
        <p:nvSpPr>
          <p:cNvPr id="17" name="文本框 16" title=""/>
          <p:cNvSpPr txBox="1"/>
          <p:nvPr/>
        </p:nvSpPr>
        <p:spPr>
          <a:xfrm>
            <a:off x="2848859" y="3519654"/>
            <a:ext cx="1522103" cy="830997"/>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绚丽多姿的雾</a:t>
            </a:r>
            <a:endParaRPr lang="zh-CN" altLang="en-US" sz="2400" b="1">
              <a:latin typeface="黑体" panose="02010609060101010101" pitchFamily="2" charset="-122"/>
              <a:ea typeface="黑体" panose="02010609060101010101" pitchFamily="2" charset="-122"/>
            </a:endParaRPr>
          </a:p>
        </p:txBody>
      </p:sp>
      <p:sp>
        <p:nvSpPr>
          <p:cNvPr id="19" name="文本框 18" title=""/>
          <p:cNvSpPr txBox="1"/>
          <p:nvPr/>
        </p:nvSpPr>
        <p:spPr>
          <a:xfrm>
            <a:off x="4836007" y="2176929"/>
            <a:ext cx="736724" cy="461665"/>
          </a:xfrm>
          <a:prstGeom prst="rect">
            <a:avLst/>
          </a:prstGeom>
          <a:noFill/>
        </p:spPr>
        <p:txBody>
          <a:bodyPr wrap="square" rtlCol="0">
            <a:spAutoFit/>
          </a:bodyPr>
          <a:lstStyle/>
          <a:p>
            <a:r>
              <a:rPr lang="en-US" altLang="zh-CN" sz="2400" b="1"/>
              <a:t>B.</a:t>
            </a:r>
            <a:endParaRPr lang="zh-CN" altLang="en-US" sz="2400" b="1"/>
          </a:p>
        </p:txBody>
      </p:sp>
      <p:sp>
        <p:nvSpPr>
          <p:cNvPr id="20" name="文本框 19" title=""/>
          <p:cNvSpPr txBox="1"/>
          <p:nvPr/>
        </p:nvSpPr>
        <p:spPr>
          <a:xfrm>
            <a:off x="6815582" y="2157004"/>
            <a:ext cx="1580469" cy="830997"/>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草叶间露珠晶莹</a:t>
            </a:r>
            <a:endParaRPr lang="zh-CN" altLang="en-US" sz="2400" b="1">
              <a:latin typeface="黑体" panose="02010609060101010101" pitchFamily="2" charset="-122"/>
              <a:ea typeface="黑体" panose="02010609060101010101" pitchFamily="2" charset="-122"/>
            </a:endParaRPr>
          </a:p>
        </p:txBody>
      </p:sp>
      <p:sp>
        <p:nvSpPr>
          <p:cNvPr id="22" name="文本框 21" title=""/>
          <p:cNvSpPr txBox="1"/>
          <p:nvPr/>
        </p:nvSpPr>
        <p:spPr>
          <a:xfrm>
            <a:off x="4836007" y="3534109"/>
            <a:ext cx="736724" cy="461665"/>
          </a:xfrm>
          <a:prstGeom prst="rect">
            <a:avLst/>
          </a:prstGeom>
          <a:noFill/>
        </p:spPr>
        <p:txBody>
          <a:bodyPr wrap="square" rtlCol="0">
            <a:spAutoFit/>
          </a:bodyPr>
          <a:lstStyle/>
          <a:p>
            <a:r>
              <a:rPr lang="en-US" altLang="zh-CN" sz="2400" b="1"/>
              <a:t>D.</a:t>
            </a:r>
            <a:endParaRPr lang="zh-CN" altLang="en-US" sz="2400" b="1"/>
          </a:p>
        </p:txBody>
      </p:sp>
      <p:sp>
        <p:nvSpPr>
          <p:cNvPr id="23" name="文本框 22" title=""/>
          <p:cNvSpPr txBox="1"/>
          <p:nvPr/>
        </p:nvSpPr>
        <p:spPr>
          <a:xfrm>
            <a:off x="6815582" y="3514184"/>
            <a:ext cx="1522103" cy="830997"/>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枝头上挂满白霜</a:t>
            </a:r>
            <a:endParaRPr lang="zh-CN" altLang="en-US" sz="2400" b="1">
              <a:latin typeface="黑体" panose="02010609060101010101" pitchFamily="2" charset="-122"/>
              <a:ea typeface="黑体" panose="02010609060101010101" pitchFamily="2" charset="-122"/>
            </a:endParaRPr>
          </a:p>
        </p:txBody>
      </p:sp>
      <p:sp>
        <p:nvSpPr>
          <p:cNvPr id="24" name="文本框 23" title=""/>
          <p:cNvSpPr txBox="1"/>
          <p:nvPr/>
        </p:nvSpPr>
        <p:spPr>
          <a:xfrm>
            <a:off x="4808777" y="961018"/>
            <a:ext cx="395592" cy="461665"/>
          </a:xfrm>
          <a:prstGeom prst="rect">
            <a:avLst/>
          </a:prstGeom>
          <a:noFill/>
        </p:spPr>
        <p:txBody>
          <a:bodyPr wrap="square" rtlCol="0">
            <a:spAutoFit/>
          </a:bodyPr>
          <a:lstStyle/>
          <a:p>
            <a:r>
              <a:rPr lang="en-US" altLang="zh-CN" sz="2400" b="1">
                <a:solidFill>
                  <a:srgbClr val="FF0000"/>
                </a:solidFill>
              </a:rPr>
              <a:t>D</a:t>
            </a:r>
            <a:endParaRPr lang="zh-CN" altLang="en-US" sz="24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title=""/>
          <p:cNvSpPr txBox="1"/>
          <p:nvPr/>
        </p:nvSpPr>
        <p:spPr>
          <a:xfrm>
            <a:off x="852790" y="794414"/>
            <a:ext cx="7662155" cy="3416320"/>
          </a:xfrm>
          <a:prstGeom prst="rect">
            <a:avLst/>
          </a:prstGeom>
          <a:noFill/>
        </p:spPr>
        <p:txBody>
          <a:bodyPr wrap="square">
            <a:spAutoFit/>
          </a:bodyPr>
          <a:lstStyle/>
          <a:p>
            <a:pPr algn="l" fontAlgn="ctr"/>
            <a:r>
              <a:rPr lang="en-US" altLang="zh-CN" sz="2400" b="1" kern="100">
                <a:solidFill>
                  <a:srgbClr val="000000"/>
                </a:solidFill>
                <a:effectLst/>
                <a:latin typeface="+mj-lt"/>
                <a:ea typeface="+mj-ea"/>
              </a:rPr>
              <a:t>   2.</a:t>
            </a:r>
            <a:r>
              <a:rPr lang="zh-CN" altLang="zh-CN" sz="2400" b="1" kern="100">
                <a:solidFill>
                  <a:srgbClr val="000000"/>
                </a:solidFill>
                <a:effectLst/>
                <a:latin typeface="+mj-lt"/>
                <a:ea typeface="+mj-ea"/>
              </a:rPr>
              <a:t>下列有关物态变化的叙述错误的是（　　）</a:t>
            </a:r>
            <a:endParaRPr lang="zh-CN" altLang="zh-CN" sz="2400" b="1" kern="100">
              <a:effectLst/>
              <a:latin typeface="+mj-lt"/>
              <a:ea typeface="+mj-ea"/>
            </a:endParaRPr>
          </a:p>
          <a:p>
            <a:pPr marL="190500" algn="l" fontAlgn="ctr"/>
            <a:r>
              <a:rPr lang="en-US" altLang="zh-CN" sz="2400" b="1" kern="100">
                <a:solidFill>
                  <a:srgbClr val="000000"/>
                </a:solidFill>
                <a:effectLst/>
                <a:latin typeface="+mj-lt"/>
                <a:ea typeface="+mj-ea"/>
              </a:rPr>
              <a:t>A</a:t>
            </a:r>
            <a:r>
              <a:rPr lang="zh-CN" altLang="zh-CN" sz="2400" b="1" kern="100">
                <a:solidFill>
                  <a:srgbClr val="000000"/>
                </a:solidFill>
                <a:effectLst/>
                <a:latin typeface="+mj-lt"/>
                <a:ea typeface="+mj-ea"/>
              </a:rPr>
              <a:t>．冬天戴眼镜的同学从寒冷的室外进入</a:t>
            </a:r>
            <a:r>
              <a:rPr lang="zh-CN" altLang="en-US" sz="2400" b="1" kern="100">
                <a:solidFill>
                  <a:srgbClr val="000000"/>
                </a:solidFill>
                <a:effectLst/>
                <a:latin typeface="+mj-lt"/>
                <a:ea typeface="+mj-ea"/>
              </a:rPr>
              <a:t>温</a:t>
            </a:r>
            <a:r>
              <a:rPr lang="zh-CN" altLang="zh-CN" sz="2400" b="1" kern="100">
                <a:solidFill>
                  <a:srgbClr val="000000"/>
                </a:solidFill>
                <a:effectLst/>
                <a:latin typeface="+mj-lt"/>
                <a:ea typeface="+mj-ea"/>
              </a:rPr>
              <a:t>暖的室内，眼镜片上会出现一层雾，这是液化现象</a:t>
            </a:r>
            <a:endParaRPr lang="zh-CN" altLang="zh-CN" sz="2400" b="1" kern="100">
              <a:effectLst/>
              <a:latin typeface="+mj-lt"/>
              <a:ea typeface="+mj-ea"/>
            </a:endParaRPr>
          </a:p>
          <a:p>
            <a:pPr marL="190500" algn="l" fontAlgn="ctr"/>
            <a:r>
              <a:rPr lang="en-US" altLang="zh-CN" sz="2400" b="1" kern="100">
                <a:solidFill>
                  <a:srgbClr val="000000"/>
                </a:solidFill>
                <a:effectLst/>
                <a:latin typeface="+mj-lt"/>
                <a:ea typeface="+mj-ea"/>
              </a:rPr>
              <a:t>B</a:t>
            </a:r>
            <a:r>
              <a:rPr lang="zh-CN" altLang="zh-CN" sz="2400" b="1" kern="100">
                <a:solidFill>
                  <a:srgbClr val="000000"/>
                </a:solidFill>
                <a:effectLst/>
                <a:latin typeface="+mj-lt"/>
                <a:ea typeface="+mj-ea"/>
              </a:rPr>
              <a:t>．夏天喝饮料时常在杯中加入冰块，一会儿冰块变小了，这是熔化现象</a:t>
            </a:r>
            <a:endParaRPr lang="zh-CN" altLang="zh-CN" sz="2400" b="1" kern="100">
              <a:effectLst/>
              <a:latin typeface="+mj-lt"/>
              <a:ea typeface="+mj-ea"/>
            </a:endParaRPr>
          </a:p>
          <a:p>
            <a:pPr marL="190500" fontAlgn="ctr"/>
            <a:r>
              <a:rPr lang="en-US" altLang="zh-CN" sz="2400" b="1" kern="100">
                <a:solidFill>
                  <a:srgbClr val="000000"/>
                </a:solidFill>
                <a:effectLst/>
                <a:latin typeface="+mj-lt"/>
                <a:ea typeface="+mj-ea"/>
              </a:rPr>
              <a:t>C</a:t>
            </a:r>
            <a:r>
              <a:rPr lang="zh-CN" altLang="zh-CN" sz="2400" b="1" kern="100">
                <a:solidFill>
                  <a:srgbClr val="000000"/>
                </a:solidFill>
                <a:effectLst/>
                <a:latin typeface="+mj-lt"/>
                <a:ea typeface="+mj-ea"/>
              </a:rPr>
              <a:t>．打开冰箱门时，常会看见冰箱门前冒</a:t>
            </a:r>
            <a:r>
              <a:rPr lang="zh-CN" altLang="en-US" sz="2400" b="1" kern="100">
                <a:solidFill>
                  <a:srgbClr val="000000"/>
                </a:solidFill>
                <a:latin typeface="+mj-lt"/>
                <a:ea typeface="+mj-ea"/>
              </a:rPr>
              <a:t>“</a:t>
            </a:r>
            <a:r>
              <a:rPr lang="zh-CN" altLang="zh-CN" sz="2400" b="1" kern="100">
                <a:solidFill>
                  <a:srgbClr val="000000"/>
                </a:solidFill>
                <a:latin typeface="+mj-lt"/>
                <a:ea typeface="+mj-ea"/>
              </a:rPr>
              <a:t>白气</a:t>
            </a:r>
            <a:r>
              <a:rPr lang="zh-CN" altLang="en-US" sz="2400" b="1" kern="100">
                <a:solidFill>
                  <a:srgbClr val="000000"/>
                </a:solidFill>
                <a:latin typeface="+mj-lt"/>
                <a:ea typeface="+mj-ea"/>
              </a:rPr>
              <a:t>”</a:t>
            </a:r>
            <a:r>
              <a:rPr lang="zh-CN" altLang="zh-CN" sz="2400" b="1" kern="100">
                <a:solidFill>
                  <a:srgbClr val="000000"/>
                </a:solidFill>
                <a:effectLst/>
                <a:latin typeface="+mj-lt"/>
                <a:ea typeface="+mj-ea"/>
              </a:rPr>
              <a:t>，这是汽化现象</a:t>
            </a:r>
            <a:endParaRPr lang="zh-CN" altLang="zh-CN" sz="2400" b="1" kern="100">
              <a:effectLst/>
              <a:latin typeface="+mj-lt"/>
              <a:ea typeface="+mj-ea"/>
            </a:endParaRPr>
          </a:p>
          <a:p>
            <a:pPr marL="190500" algn="l" fontAlgn="ctr"/>
            <a:r>
              <a:rPr lang="en-US" altLang="zh-CN" sz="2400" b="1" kern="100">
                <a:solidFill>
                  <a:srgbClr val="000000"/>
                </a:solidFill>
                <a:effectLst/>
                <a:latin typeface="+mj-lt"/>
                <a:ea typeface="+mj-ea"/>
              </a:rPr>
              <a:t>D</a:t>
            </a:r>
            <a:r>
              <a:rPr lang="zh-CN" altLang="zh-CN" sz="2400" b="1" kern="100">
                <a:solidFill>
                  <a:srgbClr val="000000"/>
                </a:solidFill>
                <a:effectLst/>
                <a:latin typeface="+mj-lt"/>
                <a:ea typeface="+mj-ea"/>
              </a:rPr>
              <a:t>．电冰箱内侧壁会附有一层白色冰晶，这些冰晶是凝华形成的</a:t>
            </a:r>
            <a:endParaRPr lang="zh-CN" altLang="zh-CN" sz="2400" b="1" kern="100">
              <a:effectLst/>
              <a:latin typeface="+mj-lt"/>
              <a:ea typeface="+mj-ea"/>
            </a:endParaRPr>
          </a:p>
        </p:txBody>
      </p:sp>
      <p:sp>
        <p:nvSpPr>
          <p:cNvPr id="4" name="文本框 3" title=""/>
          <p:cNvSpPr txBox="1"/>
          <p:nvPr/>
        </p:nvSpPr>
        <p:spPr>
          <a:xfrm>
            <a:off x="6430054" y="794414"/>
            <a:ext cx="395592" cy="461665"/>
          </a:xfrm>
          <a:prstGeom prst="rect">
            <a:avLst/>
          </a:prstGeom>
          <a:noFill/>
        </p:spPr>
        <p:txBody>
          <a:bodyPr wrap="square" rtlCol="0">
            <a:spAutoFit/>
          </a:bodyPr>
          <a:lstStyle/>
          <a:p>
            <a:r>
              <a:rPr lang="en-US" altLang="zh-CN" sz="2400" b="1">
                <a:solidFill>
                  <a:srgbClr val="FF0000"/>
                </a:solidFill>
              </a:rPr>
              <a:t>C</a:t>
            </a:r>
            <a:endParaRPr lang="zh-CN" altLang="en-US" sz="24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1162455" y="632286"/>
            <a:ext cx="6819090" cy="3785652"/>
          </a:xfrm>
          <a:prstGeom prst="rect">
            <a:avLst/>
          </a:prstGeom>
          <a:noFill/>
        </p:spPr>
        <p:txBody>
          <a:bodyPr wrap="square">
            <a:spAutoFit/>
          </a:bodyPr>
          <a:lstStyle/>
          <a:p>
            <a:pPr algn="l" fontAlgn="ctr"/>
            <a:r>
              <a:rPr lang="en-US" altLang="zh-CN" sz="2400" b="1" kern="100">
                <a:solidFill>
                  <a:srgbClr val="000000"/>
                </a:solidFill>
                <a:effectLst/>
                <a:latin typeface="+mn-lt"/>
                <a:ea typeface="黑体" panose="02010609060101010101" pitchFamily="2" charset="-122"/>
              </a:rPr>
              <a:t>  3.</a:t>
            </a:r>
            <a:r>
              <a:rPr lang="zh-CN" altLang="zh-CN" sz="2400" b="1" kern="100">
                <a:solidFill>
                  <a:srgbClr val="000000"/>
                </a:solidFill>
                <a:effectLst/>
                <a:latin typeface="+mn-lt"/>
                <a:ea typeface="黑体" panose="02010609060101010101" pitchFamily="2" charset="-122"/>
              </a:rPr>
              <a:t>下列对中华诗词中有关物态变化的分析，正确</a:t>
            </a:r>
            <a:r>
              <a:rPr lang="en-US" altLang="zh-CN" sz="2400" b="1" kern="100">
                <a:solidFill>
                  <a:srgbClr val="000000"/>
                </a:solidFill>
                <a:effectLst/>
                <a:latin typeface="+mn-lt"/>
                <a:ea typeface="黑体" panose="02010609060101010101" pitchFamily="2" charset="-122"/>
              </a:rPr>
              <a:t> </a:t>
            </a:r>
            <a:r>
              <a:rPr lang="zh-CN" altLang="zh-CN" sz="2400" b="1" kern="100">
                <a:solidFill>
                  <a:srgbClr val="000000"/>
                </a:solidFill>
                <a:effectLst/>
                <a:latin typeface="+mn-lt"/>
                <a:ea typeface="黑体" panose="02010609060101010101" pitchFamily="2" charset="-122"/>
              </a:rPr>
              <a:t>的是（　　）</a:t>
            </a:r>
            <a:endParaRPr lang="zh-CN" altLang="zh-CN" sz="2400" b="1" kern="100">
              <a:effectLst/>
              <a:latin typeface="+mn-lt"/>
              <a:ea typeface="黑体" panose="02010609060101010101" pitchFamily="2" charset="-122"/>
            </a:endParaRPr>
          </a:p>
          <a:p>
            <a:pPr marL="190500" algn="l" fontAlgn="ctr"/>
            <a:r>
              <a:rPr lang="en-US" altLang="zh-CN" sz="2400" b="1" kern="100">
                <a:solidFill>
                  <a:srgbClr val="000000"/>
                </a:solidFill>
                <a:effectLst/>
                <a:latin typeface="+mn-lt"/>
                <a:ea typeface="黑体" panose="02010609060101010101" pitchFamily="2" charset="-122"/>
              </a:rPr>
              <a:t>A</a:t>
            </a:r>
            <a:r>
              <a:rPr lang="zh-CN" altLang="zh-CN" sz="2400" b="1" kern="100">
                <a:solidFill>
                  <a:srgbClr val="000000"/>
                </a:solidFill>
                <a:effectLst/>
                <a:latin typeface="+mn-lt"/>
                <a:ea typeface="黑体" panose="02010609060101010101" pitchFamily="2" charset="-122"/>
              </a:rPr>
              <a:t>．露似真珠月似弓</a:t>
            </a:r>
            <a:r>
              <a:rPr lang="en-US" altLang="zh-CN" sz="2400" b="1" kern="100">
                <a:solidFill>
                  <a:srgbClr val="000000"/>
                </a:solidFill>
                <a:effectLst/>
                <a:latin typeface="+mn-lt"/>
                <a:ea typeface="黑体" panose="02010609060101010101" pitchFamily="2" charset="-122"/>
              </a:rPr>
              <a:t>——</a:t>
            </a:r>
            <a:r>
              <a:rPr lang="zh-CN" altLang="zh-CN" sz="2400" b="1" kern="100">
                <a:solidFill>
                  <a:srgbClr val="000000"/>
                </a:solidFill>
                <a:effectLst/>
                <a:latin typeface="+mn-lt"/>
                <a:ea typeface="黑体" panose="02010609060101010101" pitchFamily="2" charset="-122"/>
              </a:rPr>
              <a:t>露的形成是熔化现象，需吸热</a:t>
            </a:r>
            <a:endParaRPr lang="zh-CN" altLang="zh-CN" sz="2400" b="1" kern="100">
              <a:effectLst/>
              <a:latin typeface="+mn-lt"/>
              <a:ea typeface="黑体" panose="02010609060101010101" pitchFamily="2" charset="-122"/>
            </a:endParaRPr>
          </a:p>
          <a:p>
            <a:pPr marL="190500" algn="l" fontAlgn="ctr"/>
            <a:r>
              <a:rPr lang="en-US" altLang="zh-CN" sz="2400" b="1" kern="100">
                <a:solidFill>
                  <a:srgbClr val="000000"/>
                </a:solidFill>
                <a:effectLst/>
                <a:latin typeface="+mn-lt"/>
                <a:ea typeface="黑体" panose="02010609060101010101" pitchFamily="2" charset="-122"/>
              </a:rPr>
              <a:t>B</a:t>
            </a:r>
            <a:r>
              <a:rPr lang="zh-CN" altLang="zh-CN" sz="2400" b="1" kern="100">
                <a:solidFill>
                  <a:srgbClr val="000000"/>
                </a:solidFill>
                <a:effectLst/>
                <a:latin typeface="+mn-lt"/>
                <a:ea typeface="黑体" panose="02010609060101010101" pitchFamily="2" charset="-122"/>
              </a:rPr>
              <a:t>．胡天八月即飞雪</a:t>
            </a:r>
            <a:r>
              <a:rPr lang="en-US" altLang="zh-CN" sz="2400" b="1" kern="100">
                <a:solidFill>
                  <a:srgbClr val="000000"/>
                </a:solidFill>
                <a:effectLst/>
                <a:latin typeface="+mn-lt"/>
                <a:ea typeface="黑体" panose="02010609060101010101" pitchFamily="2" charset="-122"/>
              </a:rPr>
              <a:t>——</a:t>
            </a:r>
            <a:r>
              <a:rPr lang="zh-CN" altLang="zh-CN" sz="2400" b="1" kern="100">
                <a:solidFill>
                  <a:srgbClr val="000000"/>
                </a:solidFill>
                <a:effectLst/>
                <a:latin typeface="+mn-lt"/>
                <a:ea typeface="黑体" panose="02010609060101010101" pitchFamily="2" charset="-122"/>
              </a:rPr>
              <a:t>雪的形成是液化现象，需放热</a:t>
            </a:r>
            <a:endParaRPr lang="zh-CN" altLang="zh-CN" sz="2400" b="1" kern="100">
              <a:effectLst/>
              <a:latin typeface="+mn-lt"/>
              <a:ea typeface="黑体" panose="02010609060101010101" pitchFamily="2" charset="-122"/>
            </a:endParaRPr>
          </a:p>
          <a:p>
            <a:pPr marL="190500" algn="l" fontAlgn="ctr"/>
            <a:r>
              <a:rPr lang="en-US" altLang="zh-CN" sz="2400" b="1" kern="100">
                <a:solidFill>
                  <a:srgbClr val="000000"/>
                </a:solidFill>
                <a:effectLst/>
                <a:latin typeface="+mn-lt"/>
                <a:ea typeface="黑体" panose="02010609060101010101" pitchFamily="2" charset="-122"/>
              </a:rPr>
              <a:t>C</a:t>
            </a:r>
            <a:r>
              <a:rPr lang="zh-CN" altLang="zh-CN" sz="2400" b="1" kern="100">
                <a:solidFill>
                  <a:srgbClr val="000000"/>
                </a:solidFill>
                <a:effectLst/>
                <a:latin typeface="+mn-lt"/>
                <a:ea typeface="黑体" panose="02010609060101010101" pitchFamily="2" charset="-122"/>
              </a:rPr>
              <a:t>．沾衣欲湿杏花雨</a:t>
            </a:r>
            <a:r>
              <a:rPr lang="en-US" altLang="zh-CN" sz="2400" b="1" kern="100">
                <a:solidFill>
                  <a:srgbClr val="000000"/>
                </a:solidFill>
                <a:effectLst/>
                <a:latin typeface="+mn-lt"/>
                <a:ea typeface="黑体" panose="02010609060101010101" pitchFamily="2" charset="-122"/>
              </a:rPr>
              <a:t>——</a:t>
            </a:r>
            <a:r>
              <a:rPr lang="zh-CN" altLang="zh-CN" sz="2400" b="1" kern="100">
                <a:solidFill>
                  <a:srgbClr val="000000"/>
                </a:solidFill>
                <a:effectLst/>
                <a:latin typeface="+mn-lt"/>
                <a:ea typeface="黑体" panose="02010609060101010101" pitchFamily="2" charset="-122"/>
              </a:rPr>
              <a:t>雨的形成是升华现象，需吸热</a:t>
            </a:r>
            <a:endParaRPr lang="zh-CN" altLang="zh-CN" sz="2400" b="1" kern="100">
              <a:effectLst/>
              <a:latin typeface="+mn-lt"/>
              <a:ea typeface="黑体" panose="02010609060101010101" pitchFamily="2" charset="-122"/>
            </a:endParaRPr>
          </a:p>
          <a:p>
            <a:pPr marL="190500" algn="l" fontAlgn="ctr"/>
            <a:r>
              <a:rPr lang="en-US" altLang="zh-CN" sz="2400" b="1" kern="100">
                <a:solidFill>
                  <a:srgbClr val="000000"/>
                </a:solidFill>
                <a:effectLst/>
                <a:latin typeface="+mn-lt"/>
                <a:ea typeface="黑体" panose="02010609060101010101" pitchFamily="2" charset="-122"/>
              </a:rPr>
              <a:t>D</a:t>
            </a:r>
            <a:r>
              <a:rPr lang="zh-CN" altLang="zh-CN" sz="2400" b="1" kern="100">
                <a:solidFill>
                  <a:srgbClr val="000000"/>
                </a:solidFill>
                <a:effectLst/>
                <a:latin typeface="+mn-lt"/>
                <a:ea typeface="黑体" panose="02010609060101010101" pitchFamily="2" charset="-122"/>
              </a:rPr>
              <a:t>．已是悬崖百丈冰</a:t>
            </a:r>
            <a:r>
              <a:rPr lang="en-US" altLang="zh-CN" sz="2400" b="1" kern="100">
                <a:solidFill>
                  <a:srgbClr val="000000"/>
                </a:solidFill>
                <a:effectLst/>
                <a:latin typeface="+mn-lt"/>
                <a:ea typeface="黑体" panose="02010609060101010101" pitchFamily="2" charset="-122"/>
              </a:rPr>
              <a:t>——</a:t>
            </a:r>
            <a:r>
              <a:rPr lang="zh-CN" altLang="zh-CN" sz="2400" b="1" kern="100">
                <a:solidFill>
                  <a:srgbClr val="000000"/>
                </a:solidFill>
                <a:effectLst/>
                <a:latin typeface="+mn-lt"/>
                <a:ea typeface="黑体" panose="02010609060101010101" pitchFamily="2" charset="-122"/>
              </a:rPr>
              <a:t>冰的形成是凝固现象，需放热</a:t>
            </a:r>
            <a:endParaRPr lang="zh-CN" altLang="zh-CN" sz="2400" b="1" kern="100">
              <a:effectLst/>
              <a:latin typeface="+mn-lt"/>
              <a:ea typeface="黑体" panose="02010609060101010101" pitchFamily="2" charset="-122"/>
            </a:endParaRPr>
          </a:p>
        </p:txBody>
      </p:sp>
      <p:sp>
        <p:nvSpPr>
          <p:cNvPr id="5" name="文本框 4" title=""/>
          <p:cNvSpPr txBox="1"/>
          <p:nvPr/>
        </p:nvSpPr>
        <p:spPr>
          <a:xfrm>
            <a:off x="2286070" y="967504"/>
            <a:ext cx="395592" cy="461665"/>
          </a:xfrm>
          <a:prstGeom prst="rect">
            <a:avLst/>
          </a:prstGeom>
          <a:noFill/>
        </p:spPr>
        <p:txBody>
          <a:bodyPr wrap="square" rtlCol="0">
            <a:spAutoFit/>
          </a:bodyPr>
          <a:lstStyle/>
          <a:p>
            <a:r>
              <a:rPr lang="en-US" altLang="zh-CN" sz="2400" b="1">
                <a:solidFill>
                  <a:srgbClr val="FF0000"/>
                </a:solidFill>
              </a:rPr>
              <a:t>D</a:t>
            </a:r>
            <a:endParaRPr lang="zh-CN" altLang="en-US" sz="24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title=""/>
          <p:cNvSpPr txBox="1"/>
          <p:nvPr/>
        </p:nvSpPr>
        <p:spPr>
          <a:xfrm>
            <a:off x="3761362" y="58367"/>
            <a:ext cx="1621276" cy="523220"/>
          </a:xfrm>
          <a:prstGeom prst="rect">
            <a:avLst/>
          </a:prstGeom>
          <a:noFill/>
        </p:spPr>
        <p:txBody>
          <a:bodyPr wrap="square" rtlCol="0">
            <a:spAutoFit/>
          </a:bodyPr>
          <a:lstStyle/>
          <a:p>
            <a:r>
              <a:rPr lang="zh-CN" altLang="en-US" sz="2800" b="1">
                <a:latin typeface="黑体" panose="02010609060101010101" pitchFamily="2" charset="-122"/>
                <a:ea typeface="黑体" panose="02010609060101010101" pitchFamily="2" charset="-122"/>
              </a:rPr>
              <a:t>学习目标</a:t>
            </a:r>
            <a:endParaRPr lang="zh-CN" altLang="en-US" sz="2800" b="1">
              <a:latin typeface="黑体" panose="02010609060101010101" pitchFamily="2" charset="-122"/>
              <a:ea typeface="黑体" panose="02010609060101010101" pitchFamily="2" charset="-122"/>
            </a:endParaRPr>
          </a:p>
        </p:txBody>
      </p:sp>
      <p:sp>
        <p:nvSpPr>
          <p:cNvPr id="4" name="文本框 3" title=""/>
          <p:cNvSpPr txBox="1"/>
          <p:nvPr/>
        </p:nvSpPr>
        <p:spPr>
          <a:xfrm>
            <a:off x="1397540" y="1273830"/>
            <a:ext cx="6533745" cy="2595839"/>
          </a:xfrm>
          <a:prstGeom prst="rect">
            <a:avLst/>
          </a:prstGeom>
          <a:noFill/>
        </p:spPr>
        <p:txBody>
          <a:bodyPr wrap="square" rtlCol="0">
            <a:spAutoFit/>
          </a:bodyPr>
          <a:lstStyle/>
          <a:p>
            <a:pPr>
              <a:lnSpc>
                <a:spcPct val="150000"/>
              </a:lnSpc>
            </a:pPr>
            <a:r>
              <a:rPr lang="en-US" altLang="zh-CN" sz="2800" b="1">
                <a:latin typeface="+mj-lt"/>
                <a:ea typeface="+mj-ea"/>
              </a:rPr>
              <a:t>1.</a:t>
            </a:r>
            <a:r>
              <a:rPr lang="zh-CN" altLang="en-US" sz="2800" b="1">
                <a:latin typeface="+mj-lt"/>
                <a:ea typeface="+mj-ea"/>
              </a:rPr>
              <a:t>了解升华和凝华的定义及它们的吸、放热情况。</a:t>
            </a:r>
            <a:endParaRPr lang="en-US" altLang="zh-CN" sz="2800" b="1">
              <a:latin typeface="+mj-lt"/>
              <a:ea typeface="+mj-ea"/>
            </a:endParaRPr>
          </a:p>
          <a:p>
            <a:pPr>
              <a:lnSpc>
                <a:spcPct val="150000"/>
              </a:lnSpc>
            </a:pPr>
            <a:r>
              <a:rPr lang="en-US" altLang="zh-CN" sz="2800" b="1">
                <a:latin typeface="+mj-lt"/>
                <a:ea typeface="+mj-ea"/>
              </a:rPr>
              <a:t>2.</a:t>
            </a:r>
            <a:r>
              <a:rPr lang="zh-CN" altLang="en-US" sz="2800" b="1">
                <a:latin typeface="+mj-lt"/>
                <a:ea typeface="+mj-ea"/>
              </a:rPr>
              <a:t>能解释生活中常见的升华、凝华现象。</a:t>
            </a:r>
            <a:endParaRPr lang="en-US" altLang="zh-CN" sz="2800" b="1">
              <a:latin typeface="+mj-lt"/>
              <a:ea typeface="+mj-ea"/>
            </a:endParaRPr>
          </a:p>
          <a:p>
            <a:pPr>
              <a:lnSpc>
                <a:spcPct val="150000"/>
              </a:lnSpc>
            </a:pPr>
            <a:r>
              <a:rPr lang="en-US" altLang="zh-CN" sz="2800" b="1">
                <a:latin typeface="+mj-lt"/>
                <a:ea typeface="+mj-ea"/>
              </a:rPr>
              <a:t>3.</a:t>
            </a:r>
            <a:r>
              <a:rPr lang="zh-CN" altLang="en-US" sz="2800" b="1">
                <a:latin typeface="+mj-lt"/>
                <a:ea typeface="+mj-ea"/>
              </a:rPr>
              <a:t>了解自然界中的水循环。</a:t>
            </a:r>
            <a:endParaRPr lang="zh-CN" altLang="en-US" sz="2800" b="1">
              <a:latin typeface="+mj-lt"/>
              <a:ea typeface="+mj-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922506" y="665389"/>
            <a:ext cx="7430311" cy="3416320"/>
          </a:xfrm>
          <a:prstGeom prst="rect">
            <a:avLst/>
          </a:prstGeom>
          <a:noFill/>
        </p:spPr>
        <p:txBody>
          <a:bodyPr wrap="square">
            <a:spAutoFit/>
          </a:bodyPr>
          <a:lstStyle/>
          <a:p>
            <a:pPr algn="l" fontAlgn="ctr">
              <a:lnSpc>
                <a:spcPct val="150000"/>
              </a:lnSpc>
            </a:pPr>
            <a:r>
              <a:rPr lang="en-US" altLang="zh-CN" sz="2400" b="1" kern="100">
                <a:solidFill>
                  <a:srgbClr val="000000"/>
                </a:solidFill>
                <a:effectLst/>
                <a:latin typeface="+mn-lt"/>
                <a:ea typeface="+mn-ea"/>
              </a:rPr>
              <a:t>4.</a:t>
            </a:r>
            <a:r>
              <a:rPr lang="zh-CN" altLang="zh-CN" sz="2400" b="1" kern="100">
                <a:solidFill>
                  <a:srgbClr val="000000"/>
                </a:solidFill>
                <a:effectLst/>
                <a:latin typeface="+mn-lt"/>
                <a:ea typeface="+mn-ea"/>
              </a:rPr>
              <a:t>小明家新买了一台冰箱，小明告诉妈妈，冰箱是通过制冷剂的</a:t>
            </a:r>
            <a:r>
              <a:rPr lang="en-US" altLang="zh-CN" sz="2400" b="1" kern="100">
                <a:solidFill>
                  <a:srgbClr val="000000"/>
                </a:solidFill>
                <a:latin typeface="+mn-lt"/>
                <a:ea typeface="+mn-ea"/>
              </a:rPr>
              <a:t>_____</a:t>
            </a:r>
            <a:r>
              <a:rPr lang="zh-CN" altLang="zh-CN" sz="2400" b="1" kern="100">
                <a:solidFill>
                  <a:srgbClr val="000000"/>
                </a:solidFill>
                <a:effectLst/>
                <a:latin typeface="+mn-lt"/>
                <a:ea typeface="+mn-ea"/>
              </a:rPr>
              <a:t>和</a:t>
            </a:r>
            <a:r>
              <a:rPr lang="en-US" altLang="zh-CN" sz="2400" b="1" kern="100">
                <a:solidFill>
                  <a:srgbClr val="000000"/>
                </a:solidFill>
                <a:latin typeface="+mn-lt"/>
                <a:ea typeface="+mn-ea"/>
              </a:rPr>
              <a:t>_____</a:t>
            </a:r>
            <a:r>
              <a:rPr lang="zh-CN" altLang="zh-CN" sz="2400" b="1" kern="100">
                <a:solidFill>
                  <a:srgbClr val="000000"/>
                </a:solidFill>
                <a:effectLst/>
                <a:latin typeface="+mn-lt"/>
                <a:ea typeface="+mn-ea"/>
              </a:rPr>
              <a:t>来实现制冷的（填物态变化名称）。冰箱使用一段时间后，内部侧壁上会由于水蒸气</a:t>
            </a:r>
            <a:r>
              <a:rPr lang="en-US" altLang="zh-CN" sz="2400" b="1" kern="100">
                <a:solidFill>
                  <a:srgbClr val="000000"/>
                </a:solidFill>
                <a:effectLst/>
                <a:latin typeface="+mn-lt"/>
                <a:ea typeface="+mn-ea"/>
              </a:rPr>
              <a:t>_____</a:t>
            </a:r>
            <a:r>
              <a:rPr lang="zh-CN" altLang="zh-CN" sz="2400" b="1" kern="100">
                <a:solidFill>
                  <a:srgbClr val="000000"/>
                </a:solidFill>
                <a:effectLst/>
                <a:latin typeface="+mn-lt"/>
                <a:ea typeface="+mn-ea"/>
              </a:rPr>
              <a:t>（填物态变化名称）而出现白霜，妈妈为冰箱除霜的时候先断电一段时间，等白霜</a:t>
            </a:r>
            <a:r>
              <a:rPr lang="en-US" altLang="zh-CN" sz="2400" b="1" kern="100">
                <a:solidFill>
                  <a:srgbClr val="000000"/>
                </a:solidFill>
                <a:effectLst/>
                <a:latin typeface="+mn-lt"/>
                <a:ea typeface="+mn-ea"/>
              </a:rPr>
              <a:t>_____</a:t>
            </a:r>
            <a:r>
              <a:rPr lang="zh-CN" altLang="zh-CN" sz="2400" b="1" kern="100">
                <a:solidFill>
                  <a:srgbClr val="000000"/>
                </a:solidFill>
                <a:effectLst/>
                <a:latin typeface="+mn-lt"/>
                <a:ea typeface="+mn-ea"/>
              </a:rPr>
              <a:t>（填物态变化名称）成水后，再用毛巾擦拭就清理干净了。</a:t>
            </a:r>
            <a:endParaRPr lang="zh-CN" altLang="zh-CN" sz="2400" b="1" kern="100">
              <a:effectLst/>
              <a:latin typeface="+mn-lt"/>
              <a:ea typeface="+mn-ea"/>
            </a:endParaRPr>
          </a:p>
        </p:txBody>
      </p:sp>
      <p:sp>
        <p:nvSpPr>
          <p:cNvPr id="5" name="文本框 4" title=""/>
          <p:cNvSpPr txBox="1"/>
          <p:nvPr/>
        </p:nvSpPr>
        <p:spPr>
          <a:xfrm>
            <a:off x="2526018" y="1350124"/>
            <a:ext cx="865691" cy="461665"/>
          </a:xfrm>
          <a:prstGeom prst="rect">
            <a:avLst/>
          </a:prstGeom>
          <a:noFill/>
        </p:spPr>
        <p:txBody>
          <a:bodyPr wrap="square" rtlCol="0">
            <a:spAutoFit/>
          </a:bodyPr>
          <a:lstStyle/>
          <a:p>
            <a:r>
              <a:rPr lang="zh-CN" altLang="en-US" sz="2400" b="1">
                <a:solidFill>
                  <a:srgbClr val="FF0000"/>
                </a:solidFill>
                <a:latin typeface="黑体" panose="02010609060101010101" pitchFamily="2" charset="-122"/>
                <a:ea typeface="黑体" panose="02010609060101010101" pitchFamily="2" charset="-122"/>
              </a:rPr>
              <a:t>汽化</a:t>
            </a:r>
            <a:endParaRPr lang="zh-CN" altLang="en-US" sz="2400" b="1">
              <a:solidFill>
                <a:srgbClr val="FF0000"/>
              </a:solidFill>
              <a:latin typeface="黑体" panose="02010609060101010101" pitchFamily="2" charset="-122"/>
              <a:ea typeface="黑体" panose="02010609060101010101" pitchFamily="2" charset="-122"/>
            </a:endParaRPr>
          </a:p>
        </p:txBody>
      </p:sp>
      <p:sp>
        <p:nvSpPr>
          <p:cNvPr id="6" name="文本框 5" title=""/>
          <p:cNvSpPr txBox="1"/>
          <p:nvPr/>
        </p:nvSpPr>
        <p:spPr>
          <a:xfrm>
            <a:off x="3579848" y="1350123"/>
            <a:ext cx="865691" cy="461665"/>
          </a:xfrm>
          <a:prstGeom prst="rect">
            <a:avLst/>
          </a:prstGeom>
          <a:noFill/>
        </p:spPr>
        <p:txBody>
          <a:bodyPr wrap="square" rtlCol="0">
            <a:spAutoFit/>
          </a:bodyPr>
          <a:lstStyle/>
          <a:p>
            <a:r>
              <a:rPr lang="zh-CN" altLang="en-US" sz="2400" b="1">
                <a:solidFill>
                  <a:srgbClr val="FF0000"/>
                </a:solidFill>
                <a:latin typeface="黑体" panose="02010609060101010101" pitchFamily="2" charset="-122"/>
                <a:ea typeface="黑体" panose="02010609060101010101" pitchFamily="2" charset="-122"/>
              </a:rPr>
              <a:t>液化</a:t>
            </a:r>
            <a:endParaRPr lang="zh-CN" altLang="en-US" sz="2400" b="1">
              <a:solidFill>
                <a:srgbClr val="FF0000"/>
              </a:solidFill>
              <a:latin typeface="黑体" panose="02010609060101010101" pitchFamily="2" charset="-122"/>
              <a:ea typeface="黑体" panose="02010609060101010101" pitchFamily="2" charset="-122"/>
            </a:endParaRPr>
          </a:p>
        </p:txBody>
      </p:sp>
      <p:sp>
        <p:nvSpPr>
          <p:cNvPr id="7" name="文本框 6" title=""/>
          <p:cNvSpPr txBox="1"/>
          <p:nvPr/>
        </p:nvSpPr>
        <p:spPr>
          <a:xfrm>
            <a:off x="1588921" y="2436380"/>
            <a:ext cx="865691" cy="461665"/>
          </a:xfrm>
          <a:prstGeom prst="rect">
            <a:avLst/>
          </a:prstGeom>
          <a:noFill/>
        </p:spPr>
        <p:txBody>
          <a:bodyPr wrap="square" rtlCol="0">
            <a:spAutoFit/>
          </a:bodyPr>
          <a:lstStyle/>
          <a:p>
            <a:r>
              <a:rPr lang="zh-CN" altLang="en-US" sz="2400" b="1">
                <a:solidFill>
                  <a:srgbClr val="FF0000"/>
                </a:solidFill>
                <a:latin typeface="黑体" panose="02010609060101010101" pitchFamily="2" charset="-122"/>
                <a:ea typeface="黑体" panose="02010609060101010101" pitchFamily="2" charset="-122"/>
              </a:rPr>
              <a:t>凝华</a:t>
            </a:r>
            <a:endParaRPr lang="zh-CN" altLang="en-US" sz="2400" b="1">
              <a:solidFill>
                <a:srgbClr val="FF0000"/>
              </a:solidFill>
              <a:latin typeface="黑体" panose="02010609060101010101" pitchFamily="2" charset="-122"/>
              <a:ea typeface="黑体" panose="02010609060101010101" pitchFamily="2" charset="-122"/>
            </a:endParaRPr>
          </a:p>
        </p:txBody>
      </p:sp>
      <p:sp>
        <p:nvSpPr>
          <p:cNvPr id="8" name="文本框 7" title=""/>
          <p:cNvSpPr txBox="1"/>
          <p:nvPr/>
        </p:nvSpPr>
        <p:spPr>
          <a:xfrm>
            <a:off x="6180376" y="2981128"/>
            <a:ext cx="865691" cy="461665"/>
          </a:xfrm>
          <a:prstGeom prst="rect">
            <a:avLst/>
          </a:prstGeom>
          <a:noFill/>
        </p:spPr>
        <p:txBody>
          <a:bodyPr wrap="square" rtlCol="0">
            <a:spAutoFit/>
          </a:bodyPr>
          <a:lstStyle/>
          <a:p>
            <a:r>
              <a:rPr lang="zh-CN" altLang="en-US" sz="2400" b="1">
                <a:solidFill>
                  <a:srgbClr val="FF0000"/>
                </a:solidFill>
                <a:latin typeface="黑体" panose="02010609060101010101" pitchFamily="2" charset="-122"/>
                <a:ea typeface="黑体" panose="02010609060101010101" pitchFamily="2" charset="-122"/>
              </a:rPr>
              <a:t>熔化</a:t>
            </a:r>
            <a:endParaRPr lang="zh-CN" altLang="en-US" sz="2400" b="1">
              <a:solidFill>
                <a:srgbClr val="FF0000"/>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title=""/>
          <p:cNvSpPr txBox="1"/>
          <p:nvPr/>
        </p:nvSpPr>
        <p:spPr>
          <a:xfrm>
            <a:off x="3761362" y="58367"/>
            <a:ext cx="1621276" cy="523220"/>
          </a:xfrm>
          <a:prstGeom prst="rect">
            <a:avLst/>
          </a:prstGeom>
          <a:noFill/>
        </p:spPr>
        <p:txBody>
          <a:bodyPr wrap="square" rtlCol="0">
            <a:spAutoFit/>
          </a:bodyPr>
          <a:lstStyle/>
          <a:p>
            <a:r>
              <a:rPr lang="zh-CN" altLang="en-US" sz="2800" b="1">
                <a:latin typeface="黑体" panose="02010609060101010101" pitchFamily="2" charset="-122"/>
                <a:ea typeface="黑体" panose="02010609060101010101" pitchFamily="2" charset="-122"/>
              </a:rPr>
              <a:t>课堂小结</a:t>
            </a:r>
            <a:endParaRPr lang="zh-CN" altLang="en-US" sz="2800" b="1">
              <a:latin typeface="黑体" panose="02010609060101010101" pitchFamily="2" charset="-122"/>
              <a:ea typeface="黑体" panose="02010609060101010101" pitchFamily="2" charset="-122"/>
            </a:endParaRPr>
          </a:p>
        </p:txBody>
      </p:sp>
      <p:sp>
        <p:nvSpPr>
          <p:cNvPr id="4" name="文本框 3" title=""/>
          <p:cNvSpPr txBox="1"/>
          <p:nvPr/>
        </p:nvSpPr>
        <p:spPr>
          <a:xfrm>
            <a:off x="1569493" y="1665172"/>
            <a:ext cx="504967" cy="2246769"/>
          </a:xfrm>
          <a:prstGeom prst="rect">
            <a:avLst/>
          </a:prstGeom>
          <a:noFill/>
        </p:spPr>
        <p:txBody>
          <a:bodyPr wrap="square" rtlCol="0">
            <a:spAutoFit/>
          </a:bodyPr>
          <a:lstStyle/>
          <a:p>
            <a:r>
              <a:rPr lang="zh-CN" altLang="en-US" sz="2800" b="1">
                <a:latin typeface="黑体" panose="02010609060101010101" pitchFamily="2" charset="-122"/>
                <a:ea typeface="黑体" panose="02010609060101010101" pitchFamily="2" charset="-122"/>
              </a:rPr>
              <a:t>升华和凝华</a:t>
            </a:r>
            <a:endParaRPr lang="zh-CN" altLang="en-US" sz="2800" b="1">
              <a:latin typeface="黑体" panose="02010609060101010101" pitchFamily="2" charset="-122"/>
              <a:ea typeface="黑体" panose="02010609060101010101" pitchFamily="2" charset="-122"/>
            </a:endParaRPr>
          </a:p>
        </p:txBody>
      </p:sp>
      <p:sp>
        <p:nvSpPr>
          <p:cNvPr id="5" name="左大括号 4" title=""/>
          <p:cNvSpPr/>
          <p:nvPr/>
        </p:nvSpPr>
        <p:spPr>
          <a:xfrm>
            <a:off x="2250684" y="1633559"/>
            <a:ext cx="345847" cy="2795140"/>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文本框 5" title=""/>
          <p:cNvSpPr txBox="1"/>
          <p:nvPr/>
        </p:nvSpPr>
        <p:spPr>
          <a:xfrm>
            <a:off x="2700778" y="1422481"/>
            <a:ext cx="817464"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升华</a:t>
            </a:r>
            <a:endParaRPr lang="zh-CN" altLang="en-US" sz="2400" b="1">
              <a:latin typeface="黑体" panose="02010609060101010101" pitchFamily="2" charset="-122"/>
              <a:ea typeface="黑体" panose="02010609060101010101" pitchFamily="2" charset="-122"/>
            </a:endParaRPr>
          </a:p>
        </p:txBody>
      </p:sp>
      <p:sp>
        <p:nvSpPr>
          <p:cNvPr id="7" name="左大括号 6" title=""/>
          <p:cNvSpPr/>
          <p:nvPr/>
        </p:nvSpPr>
        <p:spPr>
          <a:xfrm>
            <a:off x="3518242" y="1162092"/>
            <a:ext cx="270680" cy="982445"/>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文本框 7" title=""/>
          <p:cNvSpPr txBox="1"/>
          <p:nvPr/>
        </p:nvSpPr>
        <p:spPr>
          <a:xfrm>
            <a:off x="3778465" y="904306"/>
            <a:ext cx="4661051"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物质由固态直接变成气态的过程</a:t>
            </a:r>
            <a:endParaRPr lang="zh-CN" altLang="en-US" sz="2400" b="1">
              <a:latin typeface="黑体" panose="02010609060101010101" pitchFamily="2" charset="-122"/>
              <a:ea typeface="黑体" panose="02010609060101010101" pitchFamily="2" charset="-122"/>
            </a:endParaRPr>
          </a:p>
        </p:txBody>
      </p:sp>
      <p:sp>
        <p:nvSpPr>
          <p:cNvPr id="9" name="文本框 8" title=""/>
          <p:cNvSpPr txBox="1"/>
          <p:nvPr/>
        </p:nvSpPr>
        <p:spPr>
          <a:xfrm>
            <a:off x="3805982" y="1354682"/>
            <a:ext cx="1908427"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升华吸热</a:t>
            </a:r>
            <a:endParaRPr lang="zh-CN" altLang="en-US" sz="2400" b="1">
              <a:latin typeface="黑体" panose="02010609060101010101" pitchFamily="2" charset="-122"/>
              <a:ea typeface="黑体" panose="02010609060101010101" pitchFamily="2" charset="-122"/>
            </a:endParaRPr>
          </a:p>
        </p:txBody>
      </p:sp>
      <p:sp>
        <p:nvSpPr>
          <p:cNvPr id="10" name="文本框 9" title=""/>
          <p:cNvSpPr txBox="1"/>
          <p:nvPr/>
        </p:nvSpPr>
        <p:spPr>
          <a:xfrm>
            <a:off x="3824828" y="1816347"/>
            <a:ext cx="3243087"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生活中的现象及应用</a:t>
            </a:r>
            <a:endParaRPr lang="zh-CN" altLang="en-US" sz="2400" b="1">
              <a:latin typeface="黑体" panose="02010609060101010101" pitchFamily="2" charset="-122"/>
              <a:ea typeface="黑体" panose="02010609060101010101" pitchFamily="2" charset="-122"/>
            </a:endParaRPr>
          </a:p>
        </p:txBody>
      </p:sp>
      <p:sp>
        <p:nvSpPr>
          <p:cNvPr id="11" name="文本框 10" title=""/>
          <p:cNvSpPr txBox="1"/>
          <p:nvPr/>
        </p:nvSpPr>
        <p:spPr>
          <a:xfrm>
            <a:off x="2682965" y="2940839"/>
            <a:ext cx="1161463"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凝华</a:t>
            </a:r>
            <a:endParaRPr lang="zh-CN" altLang="en-US" sz="2400" b="1">
              <a:latin typeface="黑体" panose="02010609060101010101" pitchFamily="2" charset="-122"/>
              <a:ea typeface="黑体" panose="02010609060101010101" pitchFamily="2" charset="-122"/>
            </a:endParaRPr>
          </a:p>
        </p:txBody>
      </p:sp>
      <p:sp>
        <p:nvSpPr>
          <p:cNvPr id="12" name="左大括号 11" title=""/>
          <p:cNvSpPr/>
          <p:nvPr/>
        </p:nvSpPr>
        <p:spPr>
          <a:xfrm>
            <a:off x="3528257" y="2685870"/>
            <a:ext cx="229738" cy="982446"/>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文本框 12" title=""/>
          <p:cNvSpPr txBox="1"/>
          <p:nvPr/>
        </p:nvSpPr>
        <p:spPr>
          <a:xfrm>
            <a:off x="3788922" y="2455036"/>
            <a:ext cx="4661051"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物质由气态直接变成固态的过程</a:t>
            </a:r>
            <a:endParaRPr lang="zh-CN" altLang="en-US" sz="2400" b="1">
              <a:latin typeface="黑体" panose="02010609060101010101" pitchFamily="2" charset="-122"/>
              <a:ea typeface="黑体" panose="02010609060101010101" pitchFamily="2" charset="-122"/>
            </a:endParaRPr>
          </a:p>
        </p:txBody>
      </p:sp>
      <p:sp>
        <p:nvSpPr>
          <p:cNvPr id="14" name="文本框 13" title=""/>
          <p:cNvSpPr txBox="1"/>
          <p:nvPr/>
        </p:nvSpPr>
        <p:spPr>
          <a:xfrm>
            <a:off x="3805391" y="2945160"/>
            <a:ext cx="1908427"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凝华放热</a:t>
            </a:r>
            <a:endParaRPr lang="zh-CN" altLang="en-US" sz="2400" b="1">
              <a:latin typeface="黑体" panose="02010609060101010101" pitchFamily="2" charset="-122"/>
              <a:ea typeface="黑体" panose="02010609060101010101" pitchFamily="2" charset="-122"/>
            </a:endParaRPr>
          </a:p>
        </p:txBody>
      </p:sp>
      <p:sp>
        <p:nvSpPr>
          <p:cNvPr id="15" name="文本框 14" title=""/>
          <p:cNvSpPr txBox="1"/>
          <p:nvPr/>
        </p:nvSpPr>
        <p:spPr>
          <a:xfrm>
            <a:off x="3816439" y="3406825"/>
            <a:ext cx="3243087"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生活中的现象及应用</a:t>
            </a:r>
            <a:endParaRPr lang="zh-CN" altLang="en-US" sz="2400" b="1">
              <a:latin typeface="黑体" panose="02010609060101010101" pitchFamily="2" charset="-122"/>
              <a:ea typeface="黑体" panose="02010609060101010101" pitchFamily="2" charset="-122"/>
            </a:endParaRPr>
          </a:p>
        </p:txBody>
      </p:sp>
      <p:sp>
        <p:nvSpPr>
          <p:cNvPr id="16" name="文本框 15" title=""/>
          <p:cNvSpPr txBox="1"/>
          <p:nvPr/>
        </p:nvSpPr>
        <p:spPr>
          <a:xfrm>
            <a:off x="2700778" y="4099322"/>
            <a:ext cx="1161463"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水循环</a:t>
            </a:r>
            <a:endParaRPr lang="zh-CN" altLang="en-US" sz="2400" b="1">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nodeType="clickPar">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nodeType="afterGroup">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par>
                    <p:cTn id="21" fill="hold" nodeType="clickPar">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nodeType="afterGroup">
                            <p:stCondLst>
                              <p:cond delay="5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nodeType="afterGroup">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par>
                    <p:cTn id="34" fill="hold" nodeType="clickPar">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childTnLst>
                          </p:cTn>
                        </p:par>
                        <p:par>
                          <p:cTn id="39" fill="hold" nodeType="afterGroup">
                            <p:stCondLst>
                              <p:cond delay="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par>
                          <p:cTn id="48" fill="hold" nodeType="afterGroup">
                            <p:stCondLst>
                              <p:cond delay="500"/>
                            </p:stCondLst>
                            <p:childTnLst>
                              <p:par>
                                <p:cTn id="49" presetID="10" presetClass="entr" presetSubtype="0"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par>
                          <p:cTn id="52" fill="hold" nodeType="afterGroup">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par>
                    <p:cTn id="56" fill="hold" nodeType="clickPar">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p:bldP spid="10" grpId="0"/>
      <p:bldP spid="11" grpId="0"/>
      <p:bldP spid="12" grpId="0" animBg="1"/>
      <p:bldP spid="13" grpId="0"/>
      <p:bldP spid="14" grpId="0"/>
      <p:bldP spid="15" grpId="0"/>
      <p:bldP spid="1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title=""/>
          <p:cNvSpPr txBox="1"/>
          <p:nvPr/>
        </p:nvSpPr>
        <p:spPr>
          <a:xfrm>
            <a:off x="3761362" y="58367"/>
            <a:ext cx="1621276" cy="523220"/>
          </a:xfrm>
          <a:prstGeom prst="rect">
            <a:avLst/>
          </a:prstGeom>
          <a:noFill/>
        </p:spPr>
        <p:txBody>
          <a:bodyPr wrap="square" rtlCol="0">
            <a:spAutoFit/>
          </a:bodyPr>
          <a:lstStyle/>
          <a:p>
            <a:r>
              <a:rPr lang="zh-CN" altLang="en-US" sz="2800" b="1">
                <a:latin typeface="黑体" panose="02010609060101010101" pitchFamily="2" charset="-122"/>
                <a:ea typeface="黑体" panose="02010609060101010101" pitchFamily="2" charset="-122"/>
              </a:rPr>
              <a:t>习题解答</a:t>
            </a:r>
            <a:endParaRPr lang="zh-CN" altLang="en-US" sz="2800" b="1">
              <a:latin typeface="黑体" panose="02010609060101010101" pitchFamily="2" charset="-122"/>
              <a:ea typeface="黑体" panose="02010609060101010101" pitchFamily="2" charset="-122"/>
            </a:endParaRPr>
          </a:p>
        </p:txBody>
      </p:sp>
      <p:sp>
        <p:nvSpPr>
          <p:cNvPr id="4" name="文本框 3" title=""/>
          <p:cNvSpPr txBox="1"/>
          <p:nvPr/>
        </p:nvSpPr>
        <p:spPr>
          <a:xfrm>
            <a:off x="713233" y="1002090"/>
            <a:ext cx="7600674" cy="1815882"/>
          </a:xfrm>
          <a:prstGeom prst="rect">
            <a:avLst/>
          </a:prstGeom>
          <a:noFill/>
        </p:spPr>
        <p:txBody>
          <a:bodyPr wrap="square">
            <a:spAutoFit/>
          </a:bodyPr>
          <a:lstStyle/>
          <a:p>
            <a:r>
              <a:rPr lang="en-US" altLang="zh-CN" sz="2800" b="1">
                <a:latin typeface="+mn-lt"/>
                <a:ea typeface="+mn-ea"/>
              </a:rPr>
              <a:t>1.</a:t>
            </a:r>
            <a:r>
              <a:rPr lang="zh-CN" altLang="en-US" sz="2800" b="1">
                <a:latin typeface="+mn-lt"/>
                <a:ea typeface="+mn-ea"/>
              </a:rPr>
              <a:t>观察碘的升华时，为什么利用浇热水或浇凉水的方式而不用酒精灯直接加热含有碘颗粒的玻璃容器呢？请你查阅碘的熔点和酒精灯火焰的温度，说明原因。</a:t>
            </a:r>
            <a:endParaRPr lang="zh-CN" altLang="en-US" sz="2800" b="1">
              <a:latin typeface="+mn-lt"/>
              <a:ea typeface="+mn-ea"/>
            </a:endParaRPr>
          </a:p>
        </p:txBody>
      </p:sp>
      <p:sp>
        <p:nvSpPr>
          <p:cNvPr id="5" name="文本框 4" title=""/>
          <p:cNvSpPr txBox="1"/>
          <p:nvPr/>
        </p:nvSpPr>
        <p:spPr>
          <a:xfrm>
            <a:off x="297108" y="434975"/>
            <a:ext cx="2915323" cy="338554"/>
          </a:xfrm>
          <a:prstGeom prst="rect">
            <a:avLst/>
          </a:prstGeom>
          <a:noFill/>
        </p:spPr>
        <p:txBody>
          <a:bodyPr wrap="square">
            <a:spAutoFit/>
          </a:bodyPr>
          <a:lstStyle/>
          <a:p>
            <a:pPr eaLnBrk="1" hangingPunct="1">
              <a:defRPr/>
            </a:pPr>
            <a:r>
              <a:rPr lang="en-US" altLang="zh-CN" sz="1600" b="1">
                <a:solidFill>
                  <a:schemeClr val="tx1"/>
                </a:solidFill>
              </a:rPr>
              <a:t>【</a:t>
            </a:r>
            <a:r>
              <a:rPr lang="zh-CN" altLang="en-US" sz="1600" b="1">
                <a:solidFill>
                  <a:schemeClr val="tx1"/>
                </a:solidFill>
                <a:latin typeface="黑体" panose="02010609060101010101" pitchFamily="2" charset="-122"/>
                <a:ea typeface="黑体" panose="02010609060101010101" pitchFamily="2" charset="-122"/>
              </a:rPr>
              <a:t>教材</a:t>
            </a:r>
            <a:r>
              <a:rPr lang="en-US" altLang="zh-CN" sz="1600" b="1">
                <a:solidFill>
                  <a:schemeClr val="tx1"/>
                </a:solidFill>
                <a:latin typeface="+mj-lt"/>
              </a:rPr>
              <a:t>P</a:t>
            </a:r>
            <a:r>
              <a:rPr lang="en-US" altLang="zh-CN" sz="1600" b="1" baseline="-25000">
                <a:latin typeface="+mj-lt"/>
              </a:rPr>
              <a:t>81</a:t>
            </a:r>
            <a:r>
              <a:rPr lang="zh-CN" altLang="en-US" sz="1600" b="1">
                <a:solidFill>
                  <a:schemeClr val="tx1"/>
                </a:solidFill>
                <a:latin typeface="黑体" panose="02010609060101010101" pitchFamily="2" charset="-122"/>
                <a:ea typeface="黑体" panose="02010609060101010101" pitchFamily="2" charset="-122"/>
              </a:rPr>
              <a:t>“</a:t>
            </a:r>
            <a:r>
              <a:rPr lang="zh-CN" altLang="en-US" sz="1600" b="1">
                <a:latin typeface="黑体" panose="02010609060101010101" pitchFamily="2" charset="-122"/>
                <a:ea typeface="黑体" panose="02010609060101010101" pitchFamily="2" charset="-122"/>
              </a:rPr>
              <a:t>练习与应用</a:t>
            </a:r>
            <a:r>
              <a:rPr lang="zh-CN" altLang="en-US" sz="1600" b="1">
                <a:solidFill>
                  <a:schemeClr val="tx1"/>
                </a:solidFill>
                <a:latin typeface="黑体" panose="02010609060101010101" pitchFamily="2" charset="-122"/>
                <a:ea typeface="黑体" panose="02010609060101010101" pitchFamily="2" charset="-122"/>
              </a:rPr>
              <a:t>”</a:t>
            </a:r>
            <a:r>
              <a:rPr lang="en-US" altLang="zh-CN" sz="1600" b="1">
                <a:solidFill>
                  <a:schemeClr val="tx1"/>
                </a:solidFill>
              </a:rPr>
              <a:t>】</a:t>
            </a:r>
            <a:endParaRPr lang="en-US" altLang="zh-CN" sz="1600" b="1">
              <a:solidFill>
                <a:schemeClr val="tx1"/>
              </a:solidFill>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5" name="文本框 4" title=""/>
          <p:cNvSpPr txBox="1"/>
          <p:nvPr/>
        </p:nvSpPr>
        <p:spPr>
          <a:xfrm>
            <a:off x="971696" y="786978"/>
            <a:ext cx="7200608" cy="1384995"/>
          </a:xfrm>
          <a:prstGeom prst="rect">
            <a:avLst/>
          </a:prstGeom>
          <a:noFill/>
        </p:spPr>
        <p:txBody>
          <a:bodyPr wrap="square">
            <a:spAutoFit/>
          </a:bodyPr>
          <a:lstStyle/>
          <a:p>
            <a:r>
              <a:rPr lang="en-US" altLang="zh-CN" sz="2800" b="1">
                <a:latin typeface="+mn-lt"/>
                <a:ea typeface="+mj-ea"/>
              </a:rPr>
              <a:t>2.</a:t>
            </a:r>
            <a:r>
              <a:rPr lang="zh-CN" altLang="en-US" sz="2800" b="1">
                <a:latin typeface="+mn-lt"/>
                <a:ea typeface="+mj-ea"/>
              </a:rPr>
              <a:t>衣柜里的樟脑片，过一段时间就不见了；北方寒冷的冬天，晾在室外结冰的衣服慢慢变干。你如何说明这些都是升华现象？</a:t>
            </a:r>
            <a:endParaRPr lang="zh-CN" altLang="en-US" sz="2800" b="1">
              <a:latin typeface="+mn-lt"/>
              <a:ea typeface="+mj-ea"/>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框 3" title=""/>
          <p:cNvSpPr txBox="1"/>
          <p:nvPr/>
        </p:nvSpPr>
        <p:spPr>
          <a:xfrm>
            <a:off x="798576" y="444699"/>
            <a:ext cx="7431024" cy="3046988"/>
          </a:xfrm>
          <a:prstGeom prst="rect">
            <a:avLst/>
          </a:prstGeom>
          <a:noFill/>
        </p:spPr>
        <p:txBody>
          <a:bodyPr wrap="square">
            <a:spAutoFit/>
          </a:bodyPr>
          <a:lstStyle/>
          <a:p>
            <a:r>
              <a:rPr lang="en-US" altLang="zh-CN" sz="2400" b="1">
                <a:latin typeface="+mn-lt"/>
                <a:ea typeface="+mj-ea"/>
              </a:rPr>
              <a:t>3.</a:t>
            </a:r>
            <a:r>
              <a:rPr lang="zh-CN" altLang="en-US" sz="2400" b="1">
                <a:latin typeface="+mn-lt"/>
                <a:ea typeface="+mj-ea"/>
              </a:rPr>
              <a:t>二氧化碳气体若被加压、降温到一定程度，就会形成白色的、像雪一样的固体。这种固体在常温下不经熔化就会直接变成气体，所以叫干冰。干冰具有很好的制冷作用，可用于人工降水。这是由于干冰在常温下会迅速变为气体并吸热，促使水蒸气遇冷凝结成水滴或小冰晶，从而达到降水的条件。</a:t>
            </a:r>
            <a:endParaRPr lang="en-US" altLang="zh-CN" sz="2400" b="1">
              <a:latin typeface="+mn-lt"/>
              <a:ea typeface="+mj-ea"/>
            </a:endParaRPr>
          </a:p>
          <a:p>
            <a:r>
              <a:rPr lang="en-US" altLang="zh-CN" sz="2400" b="1">
                <a:latin typeface="+mn-lt"/>
                <a:ea typeface="+mj-ea"/>
              </a:rPr>
              <a:t>        </a:t>
            </a:r>
            <a:r>
              <a:rPr lang="zh-CN" altLang="en-US" sz="2400" b="1">
                <a:latin typeface="+mn-lt"/>
                <a:ea typeface="+mj-ea"/>
              </a:rPr>
              <a:t>你能试着分析上面一段描述中包含了哪些物态变化吗？</a:t>
            </a:r>
            <a:endParaRPr lang="zh-CN" altLang="en-US" sz="2400" b="1">
              <a:latin typeface="+mn-lt"/>
              <a:ea typeface="+mj-ea"/>
            </a:endParaRPr>
          </a:p>
        </p:txBody>
      </p:sp>
      <p:sp>
        <p:nvSpPr>
          <p:cNvPr id="5" name="矩形 4" title=""/>
          <p:cNvSpPr/>
          <p:nvPr/>
        </p:nvSpPr>
        <p:spPr>
          <a:xfrm>
            <a:off x="1085660" y="3498472"/>
            <a:ext cx="7431024" cy="1200329"/>
          </a:xfrm>
          <a:prstGeom prst="rect">
            <a:avLst/>
          </a:prstGeom>
        </p:spPr>
        <p:txBody>
          <a:bodyPr wrap="square">
            <a:spAutoFit/>
          </a:bodyPr>
          <a:lstStyle/>
          <a:p>
            <a:pPr eaLnBrk="1" hangingPunct="1">
              <a:buFont typeface="Arial" panose="020b0604020202020204" pitchFamily="34" charset="0"/>
              <a:buNone/>
              <a:defRPr/>
            </a:pPr>
            <a:r>
              <a:rPr lang="zh-CN" altLang="zh-CN" sz="2400" b="1">
                <a:solidFill>
                  <a:srgbClr val="0000FF"/>
                </a:solidFill>
                <a:latin typeface="黑体" panose="02010609060101010101" pitchFamily="2" charset="-122"/>
                <a:ea typeface="黑体" panose="02010609060101010101" pitchFamily="2" charset="-122"/>
              </a:rPr>
              <a:t>解：</a:t>
            </a:r>
            <a:r>
              <a:rPr lang="zh-CN" altLang="zh-CN" sz="2400" b="1">
                <a:solidFill>
                  <a:srgbClr val="FF0000"/>
                </a:solidFill>
                <a:latin typeface="黑体" panose="02010609060101010101" pitchFamily="2" charset="-122"/>
                <a:ea typeface="黑体" panose="02010609060101010101" pitchFamily="2" charset="-122"/>
              </a:rPr>
              <a:t>二氧化碳气体变成干冰是凝华；干冰吸收热量变成气体是升华；水蒸气遇冷凝结成水滴是液化；水蒸气变成小冰晶是凝华</a:t>
            </a:r>
            <a:r>
              <a:rPr lang="zh-CN" altLang="en-US" sz="2400" b="1">
                <a:solidFill>
                  <a:srgbClr val="FF0000"/>
                </a:solidFill>
                <a:latin typeface="黑体" panose="02010609060101010101" pitchFamily="2" charset="-122"/>
                <a:ea typeface="黑体" panose="02010609060101010101" pitchFamily="2" charset="-122"/>
              </a:rPr>
              <a:t>。</a:t>
            </a:r>
            <a:endParaRPr lang="zh-CN" altLang="zh-CN" sz="2400" b="1">
              <a:solidFill>
                <a:srgbClr val="FF0000"/>
              </a:solidFill>
              <a:latin typeface="黑体" panose="02010609060101010101" pitchFamily="2" charset="-122"/>
              <a:ea typeface="黑体" panose="02010609060101010101" pitchFamily="2"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title=""/>
          <p:cNvSpPr txBox="1"/>
          <p:nvPr/>
        </p:nvSpPr>
        <p:spPr>
          <a:xfrm>
            <a:off x="658368" y="632758"/>
            <a:ext cx="8083296" cy="2308324"/>
          </a:xfrm>
          <a:prstGeom prst="rect">
            <a:avLst/>
          </a:prstGeom>
          <a:noFill/>
        </p:spPr>
        <p:txBody>
          <a:bodyPr wrap="square">
            <a:spAutoFit/>
          </a:bodyPr>
          <a:lstStyle/>
          <a:p>
            <a:r>
              <a:rPr lang="en-US" altLang="zh-CN" sz="2400" b="1">
                <a:latin typeface="+mj-lt"/>
                <a:ea typeface="黑体" panose="02010609060101010101" pitchFamily="2" charset="-122"/>
              </a:rPr>
              <a:t>4.</a:t>
            </a:r>
            <a:r>
              <a:rPr lang="zh-CN" altLang="en-US" sz="2400" b="1">
                <a:latin typeface="+mj-lt"/>
                <a:ea typeface="黑体" panose="02010609060101010101" pitchFamily="2" charset="-122"/>
              </a:rPr>
              <a:t>霜是怎样形成的？请你动手做一做下面的实验，并思考形成霜的条件。</a:t>
            </a:r>
            <a:endParaRPr lang="en-US" altLang="zh-CN" sz="2400" b="1">
              <a:latin typeface="+mj-lt"/>
              <a:ea typeface="黑体" panose="02010609060101010101" pitchFamily="2" charset="-122"/>
            </a:endParaRPr>
          </a:p>
          <a:p>
            <a:r>
              <a:rPr lang="en-US" altLang="zh-CN" sz="2400" b="1">
                <a:latin typeface="+mj-lt"/>
                <a:ea typeface="黑体" panose="02010609060101010101" pitchFamily="2" charset="-122"/>
              </a:rPr>
              <a:t>        </a:t>
            </a:r>
            <a:r>
              <a:rPr lang="zh-CN" altLang="en-US" sz="2400" b="1">
                <a:latin typeface="+mj-lt"/>
                <a:ea typeface="黑体" panose="02010609060101010101" pitchFamily="2" charset="-122"/>
              </a:rPr>
              <a:t>如图所示，将冰块放于易拉罐中并加入适量的盐。用筷子搅拌大约半分钟，用温度计测量罐中冰与盐水混合物的温度，可以看到混合物的温度低于0℃。这时观察易拉罐的下部和底部，就会发现白霜。</a:t>
            </a:r>
            <a:endParaRPr lang="zh-CN" altLang="en-US" sz="2400" b="1">
              <a:latin typeface="+mj-lt"/>
              <a:ea typeface="黑体" panose="02010609060101010101" pitchFamily="2" charset="-122"/>
            </a:endParaRPr>
          </a:p>
        </p:txBody>
      </p:sp>
      <p:pic>
        <p:nvPicPr>
          <p:cNvPr id="4" name="图片 3" title=""/>
          <p:cNvPicPr>
            <a:picLocks noChangeAspect="1"/>
          </p:cNvPicPr>
          <p:nvPr/>
        </p:nvPicPr>
        <p:blipFill>
          <a:blip r:embed="rId2"/>
          <a:stretch>
            <a:fillRect/>
          </a:stretch>
        </p:blipFill>
        <p:spPr>
          <a:xfrm>
            <a:off x="1656211" y="2941082"/>
            <a:ext cx="1783835" cy="1979325"/>
          </a:xfrm>
          <a:prstGeom prst="rect">
            <a:avLst/>
          </a:prstGeom>
        </p:spPr>
      </p:pic>
      <p:pic>
        <p:nvPicPr>
          <p:cNvPr id="5" name="图片 4" title=""/>
          <p:cNvPicPr>
            <a:picLocks noChangeAspect="1"/>
          </p:cNvPicPr>
          <p:nvPr/>
        </p:nvPicPr>
        <p:blipFill>
          <a:blip r:embed="rId3"/>
          <a:stretch>
            <a:fillRect/>
          </a:stretch>
        </p:blipFill>
        <p:spPr>
          <a:xfrm>
            <a:off x="4437889" y="2981622"/>
            <a:ext cx="1833196" cy="1898245"/>
          </a:xfrm>
          <a:prstGeom prst="rect">
            <a:avLst/>
          </a:prstGeom>
        </p:spPr>
      </p:pic>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矩形 1" title=""/>
          <p:cNvSpPr/>
          <p:nvPr/>
        </p:nvSpPr>
        <p:spPr>
          <a:xfrm>
            <a:off x="1357447" y="903153"/>
            <a:ext cx="6429105" cy="3222998"/>
          </a:xfrm>
          <a:prstGeom prst="rect">
            <a:avLst/>
          </a:prstGeom>
        </p:spPr>
        <p:txBody>
          <a:bodyPr wrap="square">
            <a:spAutoFit/>
          </a:bodyPr>
          <a:lstStyle/>
          <a:p>
            <a:pPr eaLnBrk="1" hangingPunct="1">
              <a:lnSpc>
                <a:spcPct val="150000"/>
              </a:lnSpc>
              <a:buFont typeface="Arial" panose="020b0604020202020204" pitchFamily="34" charset="0"/>
              <a:buNone/>
              <a:defRPr/>
            </a:pPr>
            <a:r>
              <a:rPr lang="zh-CN" altLang="zh-CN" sz="2800" b="1">
                <a:solidFill>
                  <a:srgbClr val="0000FF"/>
                </a:solidFill>
                <a:latin typeface="黑体" panose="02010609060101010101" pitchFamily="2" charset="-122"/>
                <a:ea typeface="黑体" panose="02010609060101010101" pitchFamily="2" charset="-122"/>
              </a:rPr>
              <a:t>解：</a:t>
            </a:r>
            <a:r>
              <a:rPr lang="zh-CN" altLang="zh-CN" sz="2800" b="1">
                <a:solidFill>
                  <a:srgbClr val="FF0000"/>
                </a:solidFill>
                <a:latin typeface="黑体" panose="02010609060101010101" pitchFamily="2" charset="-122"/>
                <a:ea typeface="黑体" panose="02010609060101010101" pitchFamily="2" charset="-122"/>
              </a:rPr>
              <a:t>霜的形成：冬天的早晨，地面的气温特别低，近地面的水蒸气遇冷凝华成的小冰晶附着在地面或植物上，这就是霜和树挂，霜的形成过程是一个放热的过程</a:t>
            </a:r>
            <a:r>
              <a:rPr lang="zh-CN" altLang="en-US" sz="2800" b="1">
                <a:solidFill>
                  <a:srgbClr val="FF0000"/>
                </a:solidFill>
                <a:latin typeface="黑体" panose="02010609060101010101" pitchFamily="2" charset="-122"/>
                <a:ea typeface="黑体" panose="02010609060101010101" pitchFamily="2" charset="-122"/>
              </a:rPr>
              <a:t>。</a:t>
            </a:r>
            <a:endParaRPr lang="zh-CN" altLang="zh-CN" sz="2800" b="1">
              <a:solidFill>
                <a:srgbClr val="FF0000"/>
              </a:solidFill>
              <a:latin typeface="黑体" panose="02010609060101010101" pitchFamily="2" charset="-122"/>
              <a:ea typeface="黑体" panose="02010609060101010101" pitchFamily="2" charset="-122"/>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文本框 2" title=""/>
          <p:cNvSpPr txBox="1"/>
          <p:nvPr/>
        </p:nvSpPr>
        <p:spPr>
          <a:xfrm>
            <a:off x="896112" y="747052"/>
            <a:ext cx="7638288" cy="1569660"/>
          </a:xfrm>
          <a:prstGeom prst="rect">
            <a:avLst/>
          </a:prstGeom>
          <a:noFill/>
        </p:spPr>
        <p:txBody>
          <a:bodyPr wrap="square">
            <a:spAutoFit/>
          </a:bodyPr>
          <a:lstStyle/>
          <a:p>
            <a:r>
              <a:rPr lang="en-US" altLang="zh-CN" sz="2400" b="1">
                <a:latin typeface="+mn-lt"/>
                <a:ea typeface="+mn-ea"/>
              </a:rPr>
              <a:t>5.</a:t>
            </a:r>
            <a:r>
              <a:rPr lang="zh-CN" altLang="en-US" sz="2400" b="1">
                <a:latin typeface="+mn-lt"/>
                <a:ea typeface="+mn-ea"/>
              </a:rPr>
              <a:t>生活中，有很多情况会造成水资源的浪费。比如，水龙头漏水，用水后水龙头未关紧，用水不节制等。你在生活中还发现哪些浪费水的现象？请你提出几条节约用水的建议。</a:t>
            </a:r>
            <a:endParaRPr lang="zh-CN" altLang="en-US" sz="2400" b="1">
              <a:latin typeface="+mn-lt"/>
              <a:ea typeface="+mn-ea"/>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title=""/>
          <p:cNvSpPr txBox="1"/>
          <p:nvPr/>
        </p:nvSpPr>
        <p:spPr>
          <a:xfrm>
            <a:off x="3761362" y="58367"/>
            <a:ext cx="1621276" cy="523220"/>
          </a:xfrm>
          <a:prstGeom prst="rect">
            <a:avLst/>
          </a:prstGeom>
          <a:noFill/>
        </p:spPr>
        <p:txBody>
          <a:bodyPr wrap="square" rtlCol="0">
            <a:spAutoFit/>
          </a:bodyPr>
          <a:lstStyle/>
          <a:p>
            <a:r>
              <a:rPr lang="zh-CN" altLang="en-US" sz="2800" b="1">
                <a:latin typeface="黑体" panose="02010609060101010101" pitchFamily="2" charset="-122"/>
                <a:ea typeface="黑体" panose="02010609060101010101" pitchFamily="2" charset="-122"/>
              </a:rPr>
              <a:t>复习回顾</a:t>
            </a:r>
            <a:endParaRPr lang="zh-CN" altLang="en-US" sz="2800" b="1">
              <a:latin typeface="黑体" panose="02010609060101010101" pitchFamily="2" charset="-122"/>
              <a:ea typeface="黑体" panose="02010609060101010101" pitchFamily="2" charset="-122"/>
            </a:endParaRPr>
          </a:p>
        </p:txBody>
      </p:sp>
      <p:grpSp>
        <p:nvGrpSpPr>
          <p:cNvPr id="19" name="组合 18" title=""/>
          <p:cNvGrpSpPr/>
          <p:nvPr/>
        </p:nvGrpSpPr>
        <p:grpSpPr>
          <a:xfrm>
            <a:off x="860832" y="1805147"/>
            <a:ext cx="1296501" cy="1728652"/>
            <a:chOff x="1274623" y="1833639"/>
            <a:chExt cx="1296501" cy="1728652"/>
          </a:xfrm>
        </p:grpSpPr>
        <p:pic>
          <p:nvPicPr>
            <p:cNvPr id="11" name="图片 3"/>
            <p:cNvPicPr>
              <a:picLocks noChangeAspect="1" noChangeArrowheads="1"/>
            </p:cNvPicPr>
            <p:nvPr/>
          </p:nvPicPr>
          <p:blipFill>
            <a:blip r:embed="rId2"/>
            <a:stretch>
              <a:fillRect/>
            </a:stretch>
          </p:blipFill>
          <p:spPr bwMode="auto">
            <a:xfrm>
              <a:off x="1274623" y="1833639"/>
              <a:ext cx="1275236" cy="1393177"/>
            </a:xfrm>
            <a:prstGeom prst="rect">
              <a:avLst/>
            </a:prstGeom>
            <a:noFill/>
            <a:ln w="9525">
              <a:noFill/>
              <a:miter lim="800000"/>
            </a:ln>
          </p:spPr>
        </p:pic>
        <p:sp>
          <p:nvSpPr>
            <p:cNvPr id="14" name="文本框 13"/>
            <p:cNvSpPr txBox="1"/>
            <p:nvPr/>
          </p:nvSpPr>
          <p:spPr>
            <a:xfrm>
              <a:off x="1572154" y="3162181"/>
              <a:ext cx="998970" cy="400110"/>
            </a:xfrm>
            <a:prstGeom prst="rect">
              <a:avLst/>
            </a:prstGeom>
            <a:noFill/>
          </p:spPr>
          <p:txBody>
            <a:bodyPr wrap="square" rtlCol="0">
              <a:spAutoFit/>
            </a:bodyPr>
            <a:lstStyle/>
            <a:p>
              <a:r>
                <a:rPr lang="zh-CN" altLang="en-US" sz="2000" b="1">
                  <a:latin typeface="黑体" panose="02010609060101010101" pitchFamily="2" charset="-122"/>
                  <a:ea typeface="黑体" panose="02010609060101010101" pitchFamily="2" charset="-122"/>
                </a:rPr>
                <a:t>气态</a:t>
              </a:r>
              <a:endParaRPr lang="zh-CN" altLang="en-US" sz="2000" b="1">
                <a:latin typeface="黑体" panose="02010609060101010101" pitchFamily="2" charset="-122"/>
                <a:ea typeface="黑体" panose="02010609060101010101" pitchFamily="2" charset="-122"/>
              </a:endParaRPr>
            </a:p>
          </p:txBody>
        </p:sp>
      </p:grpSp>
      <p:grpSp>
        <p:nvGrpSpPr>
          <p:cNvPr id="20" name="组合 19" title=""/>
          <p:cNvGrpSpPr/>
          <p:nvPr/>
        </p:nvGrpSpPr>
        <p:grpSpPr>
          <a:xfrm>
            <a:off x="3954570" y="1683596"/>
            <a:ext cx="1235691" cy="1850203"/>
            <a:chOff x="4064816" y="1722506"/>
            <a:chExt cx="1235691" cy="1850203"/>
          </a:xfrm>
        </p:grpSpPr>
        <p:pic>
          <p:nvPicPr>
            <p:cNvPr id="12" name="图片 4"/>
            <p:cNvPicPr>
              <a:picLocks noChangeAspect="1" noChangeArrowheads="1"/>
            </p:cNvPicPr>
            <p:nvPr/>
          </p:nvPicPr>
          <p:blipFill>
            <a:blip r:embed="rId3"/>
            <a:stretch>
              <a:fillRect/>
            </a:stretch>
          </p:blipFill>
          <p:spPr bwMode="auto">
            <a:xfrm>
              <a:off x="4064816" y="1722506"/>
              <a:ext cx="1176849" cy="1488468"/>
            </a:xfrm>
            <a:prstGeom prst="rect">
              <a:avLst/>
            </a:prstGeom>
            <a:noFill/>
            <a:ln w="9525">
              <a:noFill/>
              <a:miter lim="800000"/>
            </a:ln>
          </p:spPr>
        </p:pic>
        <p:sp>
          <p:nvSpPr>
            <p:cNvPr id="15" name="文本框 14"/>
            <p:cNvSpPr txBox="1"/>
            <p:nvPr/>
          </p:nvSpPr>
          <p:spPr>
            <a:xfrm>
              <a:off x="4301537" y="3172599"/>
              <a:ext cx="998970" cy="400110"/>
            </a:xfrm>
            <a:prstGeom prst="rect">
              <a:avLst/>
            </a:prstGeom>
            <a:noFill/>
          </p:spPr>
          <p:txBody>
            <a:bodyPr wrap="square" rtlCol="0">
              <a:spAutoFit/>
            </a:bodyPr>
            <a:lstStyle/>
            <a:p>
              <a:r>
                <a:rPr lang="zh-CN" altLang="en-US" sz="2000" b="1">
                  <a:latin typeface="黑体" panose="02010609060101010101" pitchFamily="2" charset="-122"/>
                  <a:ea typeface="黑体" panose="02010609060101010101" pitchFamily="2" charset="-122"/>
                </a:rPr>
                <a:t>液态</a:t>
              </a:r>
              <a:endParaRPr lang="zh-CN" altLang="en-US" sz="2000" b="1">
                <a:latin typeface="黑体" panose="02010609060101010101" pitchFamily="2" charset="-122"/>
                <a:ea typeface="黑体" panose="02010609060101010101" pitchFamily="2" charset="-122"/>
              </a:endParaRPr>
            </a:p>
          </p:txBody>
        </p:sp>
      </p:grpSp>
      <p:grpSp>
        <p:nvGrpSpPr>
          <p:cNvPr id="21" name="组合 20" title=""/>
          <p:cNvGrpSpPr/>
          <p:nvPr/>
        </p:nvGrpSpPr>
        <p:grpSpPr>
          <a:xfrm>
            <a:off x="7029010" y="1805147"/>
            <a:ext cx="1456112" cy="1667097"/>
            <a:chOff x="6659606" y="1865025"/>
            <a:chExt cx="1456112" cy="1667097"/>
          </a:xfrm>
        </p:grpSpPr>
        <p:pic>
          <p:nvPicPr>
            <p:cNvPr id="13" name="图片 5"/>
            <p:cNvPicPr>
              <a:picLocks noChangeAspect="1" noChangeArrowheads="1"/>
            </p:cNvPicPr>
            <p:nvPr/>
          </p:nvPicPr>
          <p:blipFill>
            <a:blip r:embed="rId4"/>
            <a:stretch>
              <a:fillRect/>
            </a:stretch>
          </p:blipFill>
          <p:spPr bwMode="auto">
            <a:xfrm flipH="1">
              <a:off x="6659606" y="1865025"/>
              <a:ext cx="1420997" cy="1352735"/>
            </a:xfrm>
            <a:prstGeom prst="rect">
              <a:avLst/>
            </a:prstGeom>
            <a:noFill/>
            <a:ln w="9525">
              <a:noFill/>
              <a:miter lim="800000"/>
            </a:ln>
          </p:spPr>
        </p:pic>
        <p:sp>
          <p:nvSpPr>
            <p:cNvPr id="16" name="文本框 15"/>
            <p:cNvSpPr txBox="1"/>
            <p:nvPr/>
          </p:nvSpPr>
          <p:spPr>
            <a:xfrm>
              <a:off x="7116748" y="3132012"/>
              <a:ext cx="998970" cy="400110"/>
            </a:xfrm>
            <a:prstGeom prst="rect">
              <a:avLst/>
            </a:prstGeom>
            <a:noFill/>
          </p:spPr>
          <p:txBody>
            <a:bodyPr wrap="square" rtlCol="0">
              <a:spAutoFit/>
            </a:bodyPr>
            <a:lstStyle/>
            <a:p>
              <a:r>
                <a:rPr lang="zh-CN" altLang="en-US" sz="2000" b="1">
                  <a:latin typeface="黑体" panose="02010609060101010101" pitchFamily="2" charset="-122"/>
                  <a:ea typeface="黑体" panose="02010609060101010101" pitchFamily="2" charset="-122"/>
                </a:rPr>
                <a:t>固态</a:t>
              </a:r>
              <a:endParaRPr lang="zh-CN" altLang="en-US" sz="2000" b="1">
                <a:latin typeface="黑体" panose="02010609060101010101" pitchFamily="2" charset="-122"/>
                <a:ea typeface="黑体" panose="02010609060101010101" pitchFamily="2" charset="-122"/>
              </a:endParaRPr>
            </a:p>
          </p:txBody>
        </p:sp>
      </p:grpSp>
      <p:sp>
        <p:nvSpPr>
          <p:cNvPr id="29" name="箭头: 上弧形 28" title=""/>
          <p:cNvSpPr/>
          <p:nvPr/>
        </p:nvSpPr>
        <p:spPr bwMode="auto">
          <a:xfrm>
            <a:off x="1718553" y="1307998"/>
            <a:ext cx="6083030" cy="555263"/>
          </a:xfrm>
          <a:prstGeom prst="curvedDownArrow">
            <a:avLst>
              <a:gd name="adj1" fmla="val 29599"/>
              <a:gd name="adj2" fmla="val 85375"/>
              <a:gd name="adj3" fmla="val 27336"/>
            </a:avLst>
          </a:prstGeom>
          <a:solidFill>
            <a:srgbClr val="FF0000"/>
          </a:solidFill>
          <a:ln>
            <a:noFill/>
          </a:ln>
        </p:spPr>
        <p:txBody>
          <a:bodyPr rtlCol="0" anchor="ctr"/>
          <a:lstStyle/>
          <a:p>
            <a:pPr marL="0" indent="720090" algn="ctr">
              <a:lnSpc>
                <a:spcPct val="110000"/>
              </a:lnSpc>
              <a:spcBef>
                <a:spcPct val="0"/>
              </a:spcBef>
              <a:buClr>
                <a:schemeClr val="hlink"/>
              </a:buClr>
              <a:buFont typeface="Wingdings" panose="05000000000000000000" pitchFamily="2" charset="2"/>
              <a:buNone/>
            </a:pPr>
            <a:endParaRPr lang="zh-CN" altLang="en-US" sz="2800" b="1">
              <a:latin typeface="+mn-lt"/>
              <a:ea typeface="黑体" panose="02010609060101010101" pitchFamily="2" charset="-122"/>
            </a:endParaRPr>
          </a:p>
        </p:txBody>
      </p:sp>
      <p:sp>
        <p:nvSpPr>
          <p:cNvPr id="30" name="箭头: 上弧形 29" title=""/>
          <p:cNvSpPr/>
          <p:nvPr/>
        </p:nvSpPr>
        <p:spPr bwMode="auto">
          <a:xfrm rot="10800000">
            <a:off x="1697899" y="3533799"/>
            <a:ext cx="5985753" cy="555263"/>
          </a:xfrm>
          <a:prstGeom prst="curvedDownArrow">
            <a:avLst>
              <a:gd name="adj1" fmla="val 29599"/>
              <a:gd name="adj2" fmla="val 91271"/>
              <a:gd name="adj3" fmla="val 27336"/>
            </a:avLst>
          </a:prstGeom>
          <a:solidFill>
            <a:srgbClr val="0000FF"/>
          </a:solidFill>
          <a:ln>
            <a:noFill/>
          </a:ln>
        </p:spPr>
        <p:txBody>
          <a:bodyPr rtlCol="0" anchor="ctr"/>
          <a:lstStyle/>
          <a:p>
            <a:pPr marL="0" indent="720090" algn="ctr">
              <a:lnSpc>
                <a:spcPct val="110000"/>
              </a:lnSpc>
              <a:spcBef>
                <a:spcPct val="0"/>
              </a:spcBef>
              <a:buClr>
                <a:schemeClr val="hlink"/>
              </a:buClr>
              <a:buFont typeface="Wingdings" panose="05000000000000000000" pitchFamily="2" charset="2"/>
              <a:buNone/>
            </a:pPr>
            <a:endParaRPr lang="zh-CN" altLang="en-US" sz="2800" b="1">
              <a:latin typeface="+mn-lt"/>
              <a:ea typeface="黑体" panose="02010609060101010101" pitchFamily="2" charset="-122"/>
            </a:endParaRPr>
          </a:p>
        </p:txBody>
      </p:sp>
      <p:grpSp>
        <p:nvGrpSpPr>
          <p:cNvPr id="4" name="组合 3" title=""/>
          <p:cNvGrpSpPr/>
          <p:nvPr/>
        </p:nvGrpSpPr>
        <p:grpSpPr>
          <a:xfrm>
            <a:off x="2289240" y="2665364"/>
            <a:ext cx="1747974" cy="600774"/>
            <a:chOff x="2289240" y="2665364"/>
            <a:chExt cx="1747974" cy="600774"/>
          </a:xfrm>
        </p:grpSpPr>
        <p:sp>
          <p:nvSpPr>
            <p:cNvPr id="22" name="箭头: 右 21"/>
            <p:cNvSpPr/>
            <p:nvPr/>
          </p:nvSpPr>
          <p:spPr bwMode="auto">
            <a:xfrm rot="10800000">
              <a:off x="2289240" y="2665364"/>
              <a:ext cx="1718553" cy="188068"/>
            </a:xfrm>
            <a:prstGeom prst="rightArrow">
              <a:avLst>
                <a:gd name="adj1" fmla="val 36207"/>
                <a:gd name="adj2" fmla="val 50000"/>
              </a:avLst>
            </a:prstGeom>
            <a:solidFill>
              <a:srgbClr val="0000FF"/>
            </a:solidFill>
            <a:ln>
              <a:noFill/>
            </a:ln>
          </p:spPr>
          <p:txBody>
            <a:bodyPr rtlCol="0" anchor="ctr"/>
            <a:lstStyle/>
            <a:p>
              <a:pPr marL="0" indent="720090" algn="ctr">
                <a:lnSpc>
                  <a:spcPct val="110000"/>
                </a:lnSpc>
                <a:spcBef>
                  <a:spcPct val="0"/>
                </a:spcBef>
                <a:buClr>
                  <a:schemeClr val="hlink"/>
                </a:buClr>
                <a:buFont typeface="Wingdings" panose="05000000000000000000" pitchFamily="2" charset="2"/>
                <a:buNone/>
              </a:pPr>
              <a:endParaRPr lang="zh-CN" altLang="en-US" sz="2800" b="1">
                <a:latin typeface="+mn-lt"/>
                <a:ea typeface="黑体" panose="02010609060101010101" pitchFamily="2" charset="-122"/>
              </a:endParaRPr>
            </a:p>
          </p:txBody>
        </p:sp>
        <p:sp>
          <p:nvSpPr>
            <p:cNvPr id="33" name="文本框 32"/>
            <p:cNvSpPr txBox="1"/>
            <p:nvPr/>
          </p:nvSpPr>
          <p:spPr>
            <a:xfrm>
              <a:off x="2362309" y="2804473"/>
              <a:ext cx="843067" cy="461665"/>
            </a:xfrm>
            <a:prstGeom prst="rect">
              <a:avLst/>
            </a:prstGeom>
            <a:noFill/>
          </p:spPr>
          <p:txBody>
            <a:bodyPr wrap="square" rtlCol="0">
              <a:spAutoFit/>
            </a:bodyPr>
            <a:lstStyle/>
            <a:p>
              <a:r>
                <a:rPr lang="zh-CN" altLang="en-US" sz="2400" b="1">
                  <a:solidFill>
                    <a:srgbClr val="0070C0"/>
                  </a:solidFill>
                  <a:latin typeface="黑体" panose="02010609060101010101" pitchFamily="2" charset="-122"/>
                  <a:ea typeface="黑体" panose="02010609060101010101" pitchFamily="2" charset="-122"/>
                </a:rPr>
                <a:t>汽化</a:t>
              </a:r>
              <a:endParaRPr lang="zh-CN" altLang="en-US" sz="2400" b="1">
                <a:solidFill>
                  <a:srgbClr val="0070C0"/>
                </a:solidFill>
                <a:latin typeface="黑体" panose="02010609060101010101" pitchFamily="2" charset="-122"/>
                <a:ea typeface="黑体" panose="02010609060101010101" pitchFamily="2" charset="-122"/>
              </a:endParaRPr>
            </a:p>
          </p:txBody>
        </p:sp>
        <p:sp>
          <p:nvSpPr>
            <p:cNvPr id="36" name="文本框 35"/>
            <p:cNvSpPr txBox="1"/>
            <p:nvPr/>
          </p:nvSpPr>
          <p:spPr>
            <a:xfrm>
              <a:off x="3194147" y="2780770"/>
              <a:ext cx="843067"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吸热</a:t>
              </a:r>
              <a:endParaRPr lang="zh-CN" altLang="en-US" sz="2400" b="1">
                <a:latin typeface="黑体" panose="02010609060101010101" pitchFamily="2" charset="-122"/>
                <a:ea typeface="黑体" panose="02010609060101010101" pitchFamily="2" charset="-122"/>
              </a:endParaRPr>
            </a:p>
          </p:txBody>
        </p:sp>
      </p:grpSp>
      <p:grpSp>
        <p:nvGrpSpPr>
          <p:cNvPr id="6" name="组合 5" title=""/>
          <p:cNvGrpSpPr/>
          <p:nvPr/>
        </p:nvGrpSpPr>
        <p:grpSpPr>
          <a:xfrm>
            <a:off x="5169180" y="2712652"/>
            <a:ext cx="1803632" cy="562212"/>
            <a:chOff x="5169180" y="2712652"/>
            <a:chExt cx="1803632" cy="562212"/>
          </a:xfrm>
        </p:grpSpPr>
        <p:sp>
          <p:nvSpPr>
            <p:cNvPr id="23" name="箭头: 右 22"/>
            <p:cNvSpPr/>
            <p:nvPr/>
          </p:nvSpPr>
          <p:spPr bwMode="auto">
            <a:xfrm rot="10800000">
              <a:off x="5169180" y="2712652"/>
              <a:ext cx="1744790" cy="188068"/>
            </a:xfrm>
            <a:prstGeom prst="rightArrow">
              <a:avLst>
                <a:gd name="adj1" fmla="val 36207"/>
                <a:gd name="adj2" fmla="val 50000"/>
              </a:avLst>
            </a:prstGeom>
            <a:solidFill>
              <a:srgbClr val="0000FF"/>
            </a:solidFill>
            <a:ln>
              <a:noFill/>
            </a:ln>
          </p:spPr>
          <p:txBody>
            <a:bodyPr rtlCol="0" anchor="ctr"/>
            <a:lstStyle/>
            <a:p>
              <a:pPr marL="0" indent="720090" algn="ctr">
                <a:lnSpc>
                  <a:spcPct val="110000"/>
                </a:lnSpc>
                <a:spcBef>
                  <a:spcPct val="0"/>
                </a:spcBef>
                <a:buClr>
                  <a:schemeClr val="hlink"/>
                </a:buClr>
                <a:buFont typeface="Wingdings" panose="05000000000000000000" pitchFamily="2" charset="2"/>
                <a:buNone/>
              </a:pPr>
              <a:endParaRPr lang="zh-CN" altLang="en-US" sz="2800" b="1">
                <a:latin typeface="+mn-lt"/>
                <a:ea typeface="黑体" panose="02010609060101010101" pitchFamily="2" charset="-122"/>
              </a:endParaRPr>
            </a:p>
          </p:txBody>
        </p:sp>
        <p:sp>
          <p:nvSpPr>
            <p:cNvPr id="35" name="文本框 34"/>
            <p:cNvSpPr txBox="1"/>
            <p:nvPr/>
          </p:nvSpPr>
          <p:spPr>
            <a:xfrm>
              <a:off x="5246459" y="2813199"/>
              <a:ext cx="843067" cy="461665"/>
            </a:xfrm>
            <a:prstGeom prst="rect">
              <a:avLst/>
            </a:prstGeom>
            <a:noFill/>
          </p:spPr>
          <p:txBody>
            <a:bodyPr wrap="square" rtlCol="0">
              <a:spAutoFit/>
            </a:bodyPr>
            <a:lstStyle/>
            <a:p>
              <a:r>
                <a:rPr lang="zh-CN" altLang="en-US" sz="2400" b="1">
                  <a:solidFill>
                    <a:srgbClr val="0070C0"/>
                  </a:solidFill>
                  <a:latin typeface="黑体" panose="02010609060101010101" pitchFamily="2" charset="-122"/>
                  <a:ea typeface="黑体" panose="02010609060101010101" pitchFamily="2" charset="-122"/>
                </a:rPr>
                <a:t>熔化</a:t>
              </a:r>
              <a:endParaRPr lang="zh-CN" altLang="en-US" sz="2400" b="1">
                <a:solidFill>
                  <a:srgbClr val="0070C0"/>
                </a:solidFill>
                <a:latin typeface="黑体" panose="02010609060101010101" pitchFamily="2" charset="-122"/>
                <a:ea typeface="黑体" panose="02010609060101010101" pitchFamily="2" charset="-122"/>
              </a:endParaRPr>
            </a:p>
          </p:txBody>
        </p:sp>
        <p:sp>
          <p:nvSpPr>
            <p:cNvPr id="37" name="文本框 36"/>
            <p:cNvSpPr txBox="1"/>
            <p:nvPr/>
          </p:nvSpPr>
          <p:spPr>
            <a:xfrm>
              <a:off x="6129745" y="2808527"/>
              <a:ext cx="843067"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吸热</a:t>
              </a:r>
              <a:endParaRPr lang="zh-CN" altLang="en-US" sz="2400" b="1">
                <a:latin typeface="黑体" panose="02010609060101010101" pitchFamily="2" charset="-122"/>
                <a:ea typeface="黑体" panose="02010609060101010101" pitchFamily="2" charset="-122"/>
              </a:endParaRPr>
            </a:p>
          </p:txBody>
        </p:sp>
      </p:grpSp>
      <p:grpSp>
        <p:nvGrpSpPr>
          <p:cNvPr id="3" name="组合 2" title=""/>
          <p:cNvGrpSpPr/>
          <p:nvPr/>
        </p:nvGrpSpPr>
        <p:grpSpPr>
          <a:xfrm>
            <a:off x="2289244" y="1873879"/>
            <a:ext cx="1757149" cy="615527"/>
            <a:chOff x="2289244" y="1873879"/>
            <a:chExt cx="1757149" cy="615527"/>
          </a:xfrm>
        </p:grpSpPr>
        <p:sp>
          <p:nvSpPr>
            <p:cNvPr id="17" name="箭头: 右 16"/>
            <p:cNvSpPr/>
            <p:nvPr/>
          </p:nvSpPr>
          <p:spPr bwMode="auto">
            <a:xfrm>
              <a:off x="2289244" y="2301338"/>
              <a:ext cx="1718552" cy="188068"/>
            </a:xfrm>
            <a:prstGeom prst="rightArrow">
              <a:avLst>
                <a:gd name="adj1" fmla="val 36207"/>
                <a:gd name="adj2" fmla="val 50000"/>
              </a:avLst>
            </a:prstGeom>
            <a:solidFill>
              <a:srgbClr val="FF0000"/>
            </a:solidFill>
            <a:ln>
              <a:noFill/>
            </a:ln>
          </p:spPr>
          <p:txBody>
            <a:bodyPr rtlCol="0" anchor="ctr"/>
            <a:lstStyle/>
            <a:p>
              <a:pPr marL="0" indent="720090" algn="ctr">
                <a:lnSpc>
                  <a:spcPct val="110000"/>
                </a:lnSpc>
                <a:spcBef>
                  <a:spcPct val="0"/>
                </a:spcBef>
                <a:buClr>
                  <a:schemeClr val="hlink"/>
                </a:buClr>
                <a:buFont typeface="Wingdings" panose="05000000000000000000" pitchFamily="2" charset="2"/>
                <a:buNone/>
              </a:pPr>
              <a:endParaRPr lang="zh-CN" altLang="en-US" sz="2800" b="1">
                <a:latin typeface="+mn-lt"/>
                <a:ea typeface="黑体" panose="02010609060101010101" pitchFamily="2" charset="-122"/>
              </a:endParaRPr>
            </a:p>
          </p:txBody>
        </p:sp>
        <p:sp>
          <p:nvSpPr>
            <p:cNvPr id="31" name="文本框 30"/>
            <p:cNvSpPr txBox="1"/>
            <p:nvPr/>
          </p:nvSpPr>
          <p:spPr>
            <a:xfrm>
              <a:off x="2337710" y="1873879"/>
              <a:ext cx="843067" cy="461665"/>
            </a:xfrm>
            <a:prstGeom prst="rect">
              <a:avLst/>
            </a:prstGeom>
            <a:noFill/>
          </p:spPr>
          <p:txBody>
            <a:bodyPr wrap="square" rtlCol="0">
              <a:spAutoFit/>
            </a:bodyPr>
            <a:lstStyle/>
            <a:p>
              <a:r>
                <a:rPr lang="zh-CN" altLang="en-US" sz="2400" b="1">
                  <a:solidFill>
                    <a:srgbClr val="0070C0"/>
                  </a:solidFill>
                  <a:latin typeface="黑体" panose="02010609060101010101" pitchFamily="2" charset="-122"/>
                  <a:ea typeface="黑体" panose="02010609060101010101" pitchFamily="2" charset="-122"/>
                </a:rPr>
                <a:t>液化</a:t>
              </a:r>
              <a:endParaRPr lang="zh-CN" altLang="en-US" sz="2400" b="1">
                <a:solidFill>
                  <a:srgbClr val="0070C0"/>
                </a:solidFill>
                <a:latin typeface="黑体" panose="02010609060101010101" pitchFamily="2" charset="-122"/>
                <a:ea typeface="黑体" panose="02010609060101010101" pitchFamily="2" charset="-122"/>
              </a:endParaRPr>
            </a:p>
          </p:txBody>
        </p:sp>
        <p:sp>
          <p:nvSpPr>
            <p:cNvPr id="38" name="文本框 37"/>
            <p:cNvSpPr txBox="1"/>
            <p:nvPr/>
          </p:nvSpPr>
          <p:spPr>
            <a:xfrm>
              <a:off x="3203326" y="1882547"/>
              <a:ext cx="843067"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放热</a:t>
              </a:r>
              <a:endParaRPr lang="zh-CN" altLang="en-US" sz="2400" b="1">
                <a:latin typeface="黑体" panose="02010609060101010101" pitchFamily="2" charset="-122"/>
                <a:ea typeface="黑体" panose="02010609060101010101" pitchFamily="2" charset="-122"/>
              </a:endParaRPr>
            </a:p>
          </p:txBody>
        </p:sp>
      </p:grpSp>
      <p:grpSp>
        <p:nvGrpSpPr>
          <p:cNvPr id="5" name="组合 4" title=""/>
          <p:cNvGrpSpPr/>
          <p:nvPr/>
        </p:nvGrpSpPr>
        <p:grpSpPr>
          <a:xfrm>
            <a:off x="5169861" y="1852784"/>
            <a:ext cx="1800307" cy="620441"/>
            <a:chOff x="5169861" y="1852784"/>
            <a:chExt cx="1800307" cy="620441"/>
          </a:xfrm>
        </p:grpSpPr>
        <p:sp>
          <p:nvSpPr>
            <p:cNvPr id="18" name="箭头: 右 17"/>
            <p:cNvSpPr/>
            <p:nvPr/>
          </p:nvSpPr>
          <p:spPr bwMode="auto">
            <a:xfrm>
              <a:off x="5190261" y="2285157"/>
              <a:ext cx="1779907" cy="188068"/>
            </a:xfrm>
            <a:prstGeom prst="rightArrow">
              <a:avLst>
                <a:gd name="adj1" fmla="val 36207"/>
                <a:gd name="adj2" fmla="val 50000"/>
              </a:avLst>
            </a:prstGeom>
            <a:solidFill>
              <a:srgbClr val="FF0000"/>
            </a:solidFill>
            <a:ln>
              <a:noFill/>
            </a:ln>
          </p:spPr>
          <p:txBody>
            <a:bodyPr rtlCol="0" anchor="ctr"/>
            <a:lstStyle/>
            <a:p>
              <a:pPr marL="0" indent="720090" algn="ctr">
                <a:lnSpc>
                  <a:spcPct val="110000"/>
                </a:lnSpc>
                <a:spcBef>
                  <a:spcPct val="0"/>
                </a:spcBef>
                <a:buClr>
                  <a:schemeClr val="hlink"/>
                </a:buClr>
                <a:buFont typeface="Wingdings" panose="05000000000000000000" pitchFamily="2" charset="2"/>
                <a:buNone/>
              </a:pPr>
              <a:endParaRPr lang="zh-CN" altLang="en-US" sz="2800" b="1">
                <a:latin typeface="+mn-lt"/>
                <a:ea typeface="黑体" panose="02010609060101010101" pitchFamily="2" charset="-122"/>
              </a:endParaRPr>
            </a:p>
          </p:txBody>
        </p:sp>
        <p:sp>
          <p:nvSpPr>
            <p:cNvPr id="32" name="文本框 31"/>
            <p:cNvSpPr txBox="1"/>
            <p:nvPr/>
          </p:nvSpPr>
          <p:spPr>
            <a:xfrm>
              <a:off x="5169861" y="1852784"/>
              <a:ext cx="843067" cy="461665"/>
            </a:xfrm>
            <a:prstGeom prst="rect">
              <a:avLst/>
            </a:prstGeom>
            <a:noFill/>
          </p:spPr>
          <p:txBody>
            <a:bodyPr wrap="square" rtlCol="0">
              <a:spAutoFit/>
            </a:bodyPr>
            <a:lstStyle/>
            <a:p>
              <a:r>
                <a:rPr lang="zh-CN" altLang="en-US" sz="2400" b="1">
                  <a:solidFill>
                    <a:srgbClr val="0070C0"/>
                  </a:solidFill>
                  <a:latin typeface="黑体" panose="02010609060101010101" pitchFamily="2" charset="-122"/>
                  <a:ea typeface="黑体" panose="02010609060101010101" pitchFamily="2" charset="-122"/>
                </a:rPr>
                <a:t>凝固</a:t>
              </a:r>
              <a:endParaRPr lang="zh-CN" altLang="en-US" sz="2400" b="1">
                <a:solidFill>
                  <a:srgbClr val="0070C0"/>
                </a:solidFill>
                <a:latin typeface="黑体" panose="02010609060101010101" pitchFamily="2" charset="-122"/>
                <a:ea typeface="黑体" panose="02010609060101010101" pitchFamily="2" charset="-122"/>
              </a:endParaRPr>
            </a:p>
          </p:txBody>
        </p:sp>
        <p:sp>
          <p:nvSpPr>
            <p:cNvPr id="39" name="文本框 38"/>
            <p:cNvSpPr txBox="1"/>
            <p:nvPr/>
          </p:nvSpPr>
          <p:spPr>
            <a:xfrm>
              <a:off x="6099435" y="1859455"/>
              <a:ext cx="843067"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放热</a:t>
              </a:r>
              <a:endParaRPr lang="zh-CN" altLang="en-US" sz="2400" b="1">
                <a:latin typeface="黑体" panose="02010609060101010101" pitchFamily="2" charset="-122"/>
                <a:ea typeface="黑体" panose="02010609060101010101" pitchFamily="2" charset="-122"/>
              </a:endParaRPr>
            </a:p>
          </p:txBody>
        </p:sp>
      </p:grpSp>
      <p:pic>
        <p:nvPicPr>
          <p:cNvPr id="41" name="图形 40" title=""/>
          <p:cNvPicPr>
            <a:picLocks noChangeAspect="1"/>
          </p:cNvPicPr>
          <p:nvPr/>
        </p:nvPicPr>
        <p:blipFill>
          <a:blip r:embed="rId5">
            <a:extLst>
              <a:ext uri="{96DAC541-7B7A-43D3-8B79-37D633B846F1}">
                <asvg:svgBlip xmlns:asvg="http://schemas.microsoft.com/office/drawing/2016/SVG/main" r:embed="rId6"/>
              </a:ext>
              <a:ext uri="{28A0092B-C50C-407E-A947-70E740481C1C}">
                <a14:useLocalDpi xmlns:a14="http://schemas.microsoft.com/office/drawing/2010/main" val="0"/>
              </a:ext>
            </a:extLst>
          </a:blip>
          <a:stretch>
            <a:fillRect/>
          </a:stretch>
        </p:blipFill>
        <p:spPr>
          <a:xfrm>
            <a:off x="4371671" y="896536"/>
            <a:ext cx="555264" cy="555264"/>
          </a:xfrm>
          <a:prstGeom prst="rect">
            <a:avLst/>
          </a:prstGeom>
        </p:spPr>
      </p:pic>
      <p:pic>
        <p:nvPicPr>
          <p:cNvPr id="42" name="图形 41" title=""/>
          <p:cNvPicPr>
            <a:picLocks noChangeAspect="1"/>
          </p:cNvPicPr>
          <p:nvPr/>
        </p:nvPicPr>
        <p:blipFill>
          <a:blip r:embed="rId7">
            <a:extLst>
              <a:ext uri="{96DAC541-7B7A-43D3-8B79-37D633B846F1}">
                <asvg:svgBlip xmlns:asvg="http://schemas.microsoft.com/office/drawing/2016/SVG/main" r:embed="rId8"/>
              </a:ext>
              <a:ext uri="{28A0092B-C50C-407E-A947-70E740481C1C}">
                <a14:useLocalDpi xmlns:a14="http://schemas.microsoft.com/office/drawing/2010/main" val="0"/>
              </a:ext>
            </a:extLst>
          </a:blip>
          <a:stretch>
            <a:fillRect/>
          </a:stretch>
        </p:blipFill>
        <p:spPr>
          <a:xfrm>
            <a:off x="4384900" y="3608046"/>
            <a:ext cx="555264" cy="555264"/>
          </a:xfrm>
          <a:prstGeom prst="rect">
            <a:avLst/>
          </a:prstGeom>
        </p:spPr>
      </p:pic>
      <p:sp>
        <p:nvSpPr>
          <p:cNvPr id="43" name="文本框 42" title=""/>
          <p:cNvSpPr txBox="1"/>
          <p:nvPr/>
        </p:nvSpPr>
        <p:spPr>
          <a:xfrm>
            <a:off x="1158363" y="4305200"/>
            <a:ext cx="7534847" cy="523220"/>
          </a:xfrm>
          <a:prstGeom prst="rect">
            <a:avLst/>
          </a:prstGeom>
          <a:noFill/>
        </p:spPr>
        <p:txBody>
          <a:bodyPr wrap="square" rtlCol="0">
            <a:spAutoFit/>
          </a:bodyPr>
          <a:lstStyle/>
          <a:p>
            <a:r>
              <a:rPr lang="zh-CN" altLang="en-US" sz="2800" b="1">
                <a:solidFill>
                  <a:srgbClr val="FF0000"/>
                </a:solidFill>
                <a:latin typeface="黑体" panose="02010609060101010101" pitchFamily="2" charset="-122"/>
                <a:ea typeface="黑体" panose="02010609060101010101" pitchFamily="2" charset="-122"/>
              </a:rPr>
              <a:t>思考：</a:t>
            </a:r>
            <a:r>
              <a:rPr lang="zh-CN" altLang="en-US" sz="2800" b="1">
                <a:latin typeface="黑体" panose="02010609060101010101" pitchFamily="2" charset="-122"/>
                <a:ea typeface="黑体" panose="02010609060101010101" pitchFamily="2" charset="-122"/>
              </a:rPr>
              <a:t>物质能在固态和气态之间直接转化吗？</a:t>
            </a:r>
            <a:endParaRPr lang="zh-CN" altLang="en-US" sz="2800" b="1">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childTnLst>
                          </p:cTn>
                        </p:par>
                      </p:childTnLst>
                    </p:cTn>
                  </p:par>
                  <p:par>
                    <p:cTn id="14" fill="hold" nodeType="clickPar">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childTnLst>
                    </p:cTn>
                  </p:par>
                  <p:par>
                    <p:cTn id="19" fill="hold" nodeType="clickPar">
                      <p:stCondLst>
                        <p:cond delay="indefinite"/>
                      </p:stCondLst>
                      <p:childTnLst>
                        <p:par>
                          <p:cTn id="20" fill="hold">
                            <p:stCondLst>
                              <p:cond delay="0"/>
                            </p:stCondLst>
                            <p:childTnLst>
                              <p:par>
                                <p:cTn id="21" presetID="22" presetClass="entr" presetSubtype="2"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500"/>
                                        <p:tgtEl>
                                          <p:spTgt spid="4"/>
                                        </p:tgtEl>
                                      </p:cBhvr>
                                    </p:animEffect>
                                  </p:childTnLst>
                                </p:cTn>
                              </p:par>
                            </p:childTnLst>
                          </p:cTn>
                        </p:par>
                      </p:childTnLst>
                    </p:cTn>
                  </p:par>
                  <p:par>
                    <p:cTn id="24" fill="hold" nodeType="clickPar">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500"/>
                                        <p:tgtEl>
                                          <p:spTgt spid="5"/>
                                        </p:tgtEl>
                                      </p:cBhvr>
                                    </p:animEffect>
                                  </p:childTnLst>
                                </p:cTn>
                              </p:par>
                            </p:childTnLst>
                          </p:cTn>
                        </p:par>
                      </p:childTnLst>
                    </p:cTn>
                  </p:par>
                  <p:par>
                    <p:cTn id="29" fill="hold" nodeType="clickPar">
                      <p:stCondLst>
                        <p:cond delay="indefinite"/>
                      </p:stCondLst>
                      <p:childTnLst>
                        <p:par>
                          <p:cTn id="30" fill="hold">
                            <p:stCondLst>
                              <p:cond delay="0"/>
                            </p:stCondLst>
                            <p:childTnLst>
                              <p:par>
                                <p:cTn id="31" presetID="22" presetClass="entr" presetSubtype="2"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right)">
                                      <p:cBhvr>
                                        <p:cTn id="33" dur="500"/>
                                        <p:tgtEl>
                                          <p:spTgt spid="6"/>
                                        </p:tgtEl>
                                      </p:cBhvr>
                                    </p:animEffect>
                                  </p:childTnLst>
                                </p:cTn>
                              </p:par>
                            </p:childTnLst>
                          </p:cTn>
                        </p:par>
                      </p:childTnLst>
                    </p:cTn>
                  </p:par>
                  <p:par>
                    <p:cTn id="34" fill="hold" nodeType="clickPar">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500" fill="hold"/>
                                        <p:tgtEl>
                                          <p:spTgt spid="43"/>
                                        </p:tgtEl>
                                        <p:attrNameLst>
                                          <p:attrName>ppt_x</p:attrName>
                                        </p:attrNameLst>
                                      </p:cBhvr>
                                      <p:tavLst>
                                        <p:tav tm="0">
                                          <p:val>
                                            <p:strVal val="#ppt_x"/>
                                          </p:val>
                                        </p:tav>
                                        <p:tav tm="100000">
                                          <p:val>
                                            <p:strVal val="#ppt_x"/>
                                          </p:val>
                                        </p:tav>
                                      </p:tavLst>
                                    </p:anim>
                                    <p:anim calcmode="lin" valueType="num">
                                      <p:cBhvr additive="base">
                                        <p:cTn id="39"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wipe(left)">
                                      <p:cBhvr>
                                        <p:cTn id="44" dur="500"/>
                                        <p:tgtEl>
                                          <p:spTgt spid="29"/>
                                        </p:tgtEl>
                                      </p:cBhvr>
                                    </p:animEffect>
                                  </p:childTnLst>
                                </p:cTn>
                              </p:par>
                            </p:childTnLst>
                          </p:cTn>
                        </p:par>
                        <p:par>
                          <p:cTn id="45" fill="hold" nodeType="afterGroup">
                            <p:stCondLst>
                              <p:cond delay="500"/>
                            </p:stCondLst>
                            <p:childTnLst>
                              <p:par>
                                <p:cTn id="46" presetID="10" presetClass="entr" presetSubtype="0"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500"/>
                                        <p:tgtEl>
                                          <p:spTgt spid="41"/>
                                        </p:tgtEl>
                                      </p:cBhvr>
                                    </p:animEffect>
                                  </p:childTnLst>
                                </p:cTn>
                              </p:par>
                            </p:childTnLst>
                          </p:cTn>
                        </p:par>
                        <p:par>
                          <p:cTn id="49" fill="hold" nodeType="afterGroup">
                            <p:stCondLst>
                              <p:cond delay="1000"/>
                            </p:stCondLst>
                            <p:childTnLst>
                              <p:par>
                                <p:cTn id="50" presetID="22" presetClass="entr" presetSubtype="2"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right)">
                                      <p:cBhvr>
                                        <p:cTn id="52" dur="500"/>
                                        <p:tgtEl>
                                          <p:spTgt spid="30"/>
                                        </p:tgtEl>
                                      </p:cBhvr>
                                    </p:animEffect>
                                  </p:childTnLst>
                                </p:cTn>
                              </p:par>
                            </p:childTnLst>
                          </p:cTn>
                        </p:par>
                        <p:par>
                          <p:cTn id="53" fill="hold" nodeType="afterGroup">
                            <p:stCondLst>
                              <p:cond delay="1500"/>
                            </p:stCondLst>
                            <p:childTnLst>
                              <p:par>
                                <p:cTn id="54" presetID="10" presetClass="entr" presetSubtype="0" fill="hold"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43"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title=""/>
          <p:cNvSpPr txBox="1"/>
          <p:nvPr/>
        </p:nvSpPr>
        <p:spPr>
          <a:xfrm>
            <a:off x="3761362" y="58367"/>
            <a:ext cx="1621276" cy="523220"/>
          </a:xfrm>
          <a:prstGeom prst="rect">
            <a:avLst/>
          </a:prstGeom>
          <a:noFill/>
        </p:spPr>
        <p:txBody>
          <a:bodyPr wrap="square" rtlCol="0">
            <a:spAutoFit/>
          </a:bodyPr>
          <a:lstStyle/>
          <a:p>
            <a:r>
              <a:rPr lang="zh-CN" altLang="en-US" sz="2800" b="1">
                <a:latin typeface="黑体" panose="02010609060101010101" pitchFamily="2" charset="-122"/>
                <a:ea typeface="黑体" panose="02010609060101010101" pitchFamily="2" charset="-122"/>
              </a:rPr>
              <a:t>情境导入</a:t>
            </a:r>
            <a:endParaRPr lang="zh-CN" altLang="en-US" sz="2800" b="1">
              <a:latin typeface="黑体" panose="02010609060101010101" pitchFamily="2" charset="-122"/>
              <a:ea typeface="黑体" panose="02010609060101010101" pitchFamily="2" charset="-122"/>
            </a:endParaRPr>
          </a:p>
        </p:txBody>
      </p:sp>
      <p:pic>
        <p:nvPicPr>
          <p:cNvPr id="3" name="碘的升华和凝华" title="">
            <a:hlinkClick action="ppaction://media"/>
          </p:cNvPr>
          <p:cNvPicPr>
            <a:picLocks noChangeAspect="1"/>
          </p:cNvPicPr>
          <p:nvPr>
            <a:videoFile r:link="rId3"/>
            <p:extLst>
              <p:ext uri="{DAA4B4D4-6D71-4841-9C94-3DE7FCFB9230}">
                <p14:media xmlns:p14="http://schemas.microsoft.com/office/powerpoint/2010/main" r:embed="rId4"/>
              </p:ext>
            </p:extLst>
          </p:nvPr>
        </p:nvPicPr>
        <p:blipFill>
          <a:blip r:embed="rId2"/>
          <a:stretch>
            <a:fillRect/>
          </a:stretch>
        </p:blipFill>
        <p:spPr>
          <a:xfrm>
            <a:off x="4093251" y="1177759"/>
            <a:ext cx="4849710" cy="2787981"/>
          </a:xfrm>
          <a:prstGeom prst="rect">
            <a:avLst/>
          </a:prstGeom>
        </p:spPr>
      </p:pic>
      <p:sp>
        <p:nvSpPr>
          <p:cNvPr id="5" name="文本框 4" title=""/>
          <p:cNvSpPr txBox="1"/>
          <p:nvPr/>
        </p:nvSpPr>
        <p:spPr>
          <a:xfrm>
            <a:off x="273524" y="1285875"/>
            <a:ext cx="3819727" cy="2246769"/>
          </a:xfrm>
          <a:prstGeom prst="rect">
            <a:avLst/>
          </a:prstGeom>
          <a:noFill/>
        </p:spPr>
        <p:txBody>
          <a:bodyPr wrap="square" rtlCol="0">
            <a:spAutoFit/>
          </a:bodyPr>
          <a:lstStyle/>
          <a:p>
            <a:r>
              <a:rPr lang="zh-CN" altLang="en-US" sz="2800" b="1">
                <a:latin typeface="黑体" panose="02010609060101010101" pitchFamily="2" charset="-122"/>
                <a:ea typeface="黑体" panose="02010609060101010101" pitchFamily="2" charset="-122"/>
              </a:rPr>
              <a:t>    封闭的玻璃容器中有少量碘颗粒，将容器放入热水中，容器中有什么变化？取出容器，容器中又有什么变化？</a:t>
            </a:r>
            <a:endParaRPr lang="zh-CN" altLang="en-US" sz="2800" b="1">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nodeType="clickPar">
                      <p:stCondLst>
                        <p:cond delay="indefinite"/>
                        <p:cond evt="onBegin" delay="0">
                          <p:tn val="7"/>
                        </p:cond>
                      </p:stCondLst>
                      <p:childTnLst>
                        <p:par>
                          <p:cTn id="9" fill="hold">
                            <p:stCondLst>
                              <p:cond delay="0"/>
                            </p:stCondLst>
                            <p:childTnLst>
                              <p:par>
                                <p:cTn id="10" presetID="1" presetClass="mediacall" presetSubtype="0" fill="hold" nodeType="clickEffect">
                                  <p:stCondLst>
                                    <p:cond delay="0"/>
                                  </p:stCondLst>
                                  <p:childTnLst>
                                    <p:cmd type="call" cmd="playFrom(0.0)">
                                      <p:cBhvr>
                                        <p:cTn id="11" dur="94676" fill="hold"/>
                                        <p:tgtEl>
                                          <p:spTgt spid="3"/>
                                        </p:tgtEl>
                                      </p:cBhvr>
                                    </p:cmd>
                                  </p:childTnLst>
                                </p:cTn>
                              </p:par>
                            </p:childTnLst>
                          </p:cTn>
                        </p:par>
                      </p:childTnLst>
                    </p:cTn>
                  </p:par>
                  <p:par>
                    <p:cTn id="13" fill="hold" nodeType="clickPar">
                      <p:stCondLst>
                        <p:cond delay="indefinite"/>
                        <p:cond evt="onBegin" delay="0">
                          <p:tn val="12"/>
                        </p:cond>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3"/>
                </p:tgtEl>
              </p:cMediaNode>
            </p:video>
          </p:childTnLst>
        </p:cTn>
      </p:par>
    </p:tnLst>
    <p:bldLst>
      <p:bldP spid="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title=""/>
          <p:cNvSpPr txBox="1"/>
          <p:nvPr/>
        </p:nvSpPr>
        <p:spPr>
          <a:xfrm>
            <a:off x="3761362" y="58367"/>
            <a:ext cx="1621276" cy="523220"/>
          </a:xfrm>
          <a:prstGeom prst="rect">
            <a:avLst/>
          </a:prstGeom>
          <a:noFill/>
        </p:spPr>
        <p:txBody>
          <a:bodyPr wrap="square" rtlCol="0">
            <a:spAutoFit/>
          </a:bodyPr>
          <a:lstStyle/>
          <a:p>
            <a:r>
              <a:rPr lang="zh-CN" altLang="en-US" sz="2800" b="1">
                <a:latin typeface="黑体" panose="02010609060101010101" pitchFamily="2" charset="-122"/>
                <a:ea typeface="黑体" panose="02010609060101010101" pitchFamily="2" charset="-122"/>
              </a:rPr>
              <a:t>进行新课</a:t>
            </a:r>
            <a:endParaRPr lang="zh-CN" altLang="en-US" sz="2800" b="1">
              <a:latin typeface="黑体" panose="02010609060101010101" pitchFamily="2" charset="-122"/>
              <a:ea typeface="黑体" panose="02010609060101010101" pitchFamily="2" charset="-122"/>
            </a:endParaRPr>
          </a:p>
        </p:txBody>
      </p:sp>
      <p:pic>
        <p:nvPicPr>
          <p:cNvPr id="12" name="图片 11" title=""/>
          <p:cNvPicPr>
            <a:picLocks noChangeAspect="1"/>
          </p:cNvPicPr>
          <p:nvPr/>
        </p:nvPicPr>
        <p:blipFill>
          <a:blip r:embed="rId2">
            <a:extLst>
              <a:ext uri="{28A0092B-C50C-407E-A947-70E740481C1C}">
                <a14:useLocalDpi xmlns:a14="http://schemas.microsoft.com/office/drawing/2010/main" val="0"/>
              </a:ext>
            </a:extLst>
          </a:blip>
          <a:srcRect b="3453"/>
          <a:stretch>
            <a:fillRect/>
          </a:stretch>
        </p:blipFill>
        <p:spPr>
          <a:xfrm>
            <a:off x="964414" y="1928055"/>
            <a:ext cx="3449331" cy="1914578"/>
          </a:xfrm>
          <a:prstGeom prst="rect">
            <a:avLst/>
          </a:prstGeom>
        </p:spPr>
      </p:pic>
      <p:sp>
        <p:nvSpPr>
          <p:cNvPr id="13" name="矩形 4" title=""/>
          <p:cNvSpPr>
            <a:spLocks noChangeArrowheads="1"/>
          </p:cNvSpPr>
          <p:nvPr/>
        </p:nvSpPr>
        <p:spPr bwMode="auto">
          <a:xfrm>
            <a:off x="503238" y="773113"/>
            <a:ext cx="1793875" cy="579437"/>
          </a:xfrm>
          <a:prstGeom prst="roundRect">
            <a:avLst/>
          </a:prstGeom>
          <a:solidFill>
            <a:srgbClr val="0066FF"/>
          </a:solidFill>
        </p:spPr>
        <p:style>
          <a:lnRef idx="3">
            <a:schemeClr val="lt1"/>
          </a:lnRef>
          <a:fillRef idx="1">
            <a:schemeClr val="dk1"/>
          </a:fillRef>
          <a:effectRef idx="1">
            <a:schemeClr val="dk1"/>
          </a:effectRef>
          <a:fontRef idx="minor">
            <a:schemeClr val="lt1"/>
          </a:fontRef>
        </p:style>
        <p:txBody>
          <a:bodyPr>
            <a:spAutoFit/>
          </a:bodyPr>
          <a:lstStyle>
            <a:lvl1pPr eaLnBrk="0" hangingPunct="0">
              <a:spcBef>
                <a:spcPct val="20000"/>
              </a:spcBef>
              <a:defRPr sz="2400" b="1">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defRPr/>
            </a:pPr>
            <a:r>
              <a:rPr lang="zh-CN" altLang="en-US" sz="2800" b="0">
                <a:solidFill>
                  <a:srgbClr val="FFFFFF"/>
                </a:solidFill>
                <a:latin typeface="Times New Roman" panose="02020603050405020304" pitchFamily="18" charset="0"/>
                <a:ea typeface="黑体" panose="02010609060101010101" pitchFamily="2" charset="-122"/>
              </a:rPr>
              <a:t>知识点一</a:t>
            </a:r>
            <a:endParaRPr lang="zh-CN" altLang="en-US" sz="2800" b="0">
              <a:solidFill>
                <a:srgbClr val="FFFFFF"/>
              </a:solidFill>
              <a:latin typeface="Times New Roman" panose="02020603050405020304" pitchFamily="18" charset="0"/>
              <a:ea typeface="黑体" panose="02010609060101010101" pitchFamily="2" charset="-122"/>
            </a:endParaRPr>
          </a:p>
        </p:txBody>
      </p:sp>
      <p:sp>
        <p:nvSpPr>
          <p:cNvPr id="14" name="TextBox 1" title=""/>
          <p:cNvSpPr txBox="1">
            <a:spLocks noChangeArrowheads="1"/>
          </p:cNvSpPr>
          <p:nvPr/>
        </p:nvSpPr>
        <p:spPr bwMode="auto">
          <a:xfrm>
            <a:off x="2425700" y="801688"/>
            <a:ext cx="19880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20000"/>
              </a:lnSpc>
              <a:defRPr sz="2800" b="1">
                <a:solidFill>
                  <a:schemeClr val="tx1"/>
                </a:solidFill>
                <a:latin typeface="Times New Roman" panose="02020603050405020304" pitchFamily="18" charset="0"/>
                <a:ea typeface="黑体" panose="02010609060101010101" pitchFamily="2" charset="-122"/>
              </a:defRPr>
            </a:lvl1pPr>
            <a:lvl2pPr marL="742950" indent="-285750">
              <a:spcBef>
                <a:spcPct val="20000"/>
              </a:spcBef>
              <a:buFont typeface="Arial" panose="020b0604020202020204" pitchFamily="34" charset="0"/>
              <a:buChar char="–"/>
              <a:defRPr sz="2800">
                <a:solidFill>
                  <a:schemeClr val="tx1"/>
                </a:solidFill>
                <a:latin typeface="Times New Roman" panose="02020603050405020304" pitchFamily="18" charset="0"/>
                <a:ea typeface="黑体" panose="02010609060101010101" pitchFamily="2" charset="-122"/>
              </a:defRPr>
            </a:lvl2pPr>
            <a:lvl3pPr marL="1143000" indent="-228600">
              <a:spcBef>
                <a:spcPct val="20000"/>
              </a:spcBef>
              <a:buFont typeface="Arial" panose="020b0604020202020204" pitchFamily="34" charset="0"/>
              <a:buChar char="•"/>
              <a:defRPr sz="2400">
                <a:solidFill>
                  <a:schemeClr val="tx1"/>
                </a:solidFill>
                <a:latin typeface="Times New Roman" panose="02020603050405020304" pitchFamily="18" charset="0"/>
                <a:ea typeface="黑体" panose="02010609060101010101" pitchFamily="2" charset="-122"/>
              </a:defRPr>
            </a:lvl3pPr>
            <a:lvl4pPr marL="16002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4pPr>
            <a:lvl5pPr marL="2057400" indent="-228600">
              <a:spcBef>
                <a:spcPct val="20000"/>
              </a:spcBef>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ea typeface="黑体" panose="02010609060101010101" pitchFamily="2" charset="-122"/>
              </a:defRPr>
            </a:lvl9pPr>
          </a:lstStyle>
          <a:p>
            <a:pPr eaLnBrk="1" hangingPunct="1">
              <a:lnSpc>
                <a:spcPct val="100000"/>
              </a:lnSpc>
            </a:pPr>
            <a:r>
              <a:rPr lang="zh-CN" altLang="zh-CN">
                <a:solidFill>
                  <a:srgbClr val="0000FF"/>
                </a:solidFill>
                <a:latin typeface="黑体" panose="02010609060101010101" pitchFamily="2" charset="-122"/>
              </a:rPr>
              <a:t>升华</a:t>
            </a:r>
            <a:r>
              <a:rPr lang="zh-CN" altLang="en-US">
                <a:solidFill>
                  <a:srgbClr val="0000FF"/>
                </a:solidFill>
                <a:latin typeface="黑体" panose="02010609060101010101" pitchFamily="2" charset="-122"/>
              </a:rPr>
              <a:t>和</a:t>
            </a:r>
            <a:r>
              <a:rPr lang="zh-CN" altLang="zh-CN">
                <a:solidFill>
                  <a:srgbClr val="0000FF"/>
                </a:solidFill>
                <a:latin typeface="黑体" panose="02010609060101010101" pitchFamily="2" charset="-122"/>
              </a:rPr>
              <a:t>凝华</a:t>
            </a:r>
            <a:endParaRPr lang="zh-CN" altLang="zh-CN">
              <a:solidFill>
                <a:srgbClr val="0000FF"/>
              </a:solidFill>
              <a:latin typeface="黑体" panose="02010609060101010101" pitchFamily="2" charset="-122"/>
            </a:endParaRPr>
          </a:p>
        </p:txBody>
      </p:sp>
      <p:pic>
        <p:nvPicPr>
          <p:cNvPr id="16" name="图片 15" title=""/>
          <p:cNvPicPr>
            <a:picLocks noChangeAspect="1"/>
          </p:cNvPicPr>
          <p:nvPr/>
        </p:nvPicPr>
        <p:blipFill>
          <a:blip r:embed="rId3">
            <a:extLst>
              <a:ext uri="{28A0092B-C50C-407E-A947-70E740481C1C}">
                <a14:useLocalDpi xmlns:a14="http://schemas.microsoft.com/office/drawing/2010/main" val="0"/>
              </a:ext>
            </a:extLst>
          </a:blip>
          <a:srcRect b="3453"/>
          <a:stretch>
            <a:fillRect/>
          </a:stretch>
        </p:blipFill>
        <p:spPr>
          <a:xfrm>
            <a:off x="4803528" y="1918132"/>
            <a:ext cx="3449331" cy="1914578"/>
          </a:xfrm>
          <a:prstGeom prst="rect">
            <a:avLst/>
          </a:prstGeom>
        </p:spPr>
      </p:pic>
      <p:sp>
        <p:nvSpPr>
          <p:cNvPr id="18" name="文本框 17" title=""/>
          <p:cNvSpPr txBox="1"/>
          <p:nvPr/>
        </p:nvSpPr>
        <p:spPr>
          <a:xfrm>
            <a:off x="1075356" y="1433852"/>
            <a:ext cx="7328171"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    固态的碘受热后，固态碘直接变成了气态</a:t>
            </a:r>
            <a:endParaRPr lang="zh-CN" altLang="en-US" sz="2400" b="1">
              <a:latin typeface="黑体" panose="02010609060101010101" pitchFamily="2" charset="-122"/>
              <a:ea typeface="黑体" panose="02010609060101010101" pitchFamily="2" charset="-122"/>
            </a:endParaRPr>
          </a:p>
        </p:txBody>
      </p:sp>
      <p:sp>
        <p:nvSpPr>
          <p:cNvPr id="19" name="文本框 18" title=""/>
          <p:cNvSpPr txBox="1"/>
          <p:nvPr/>
        </p:nvSpPr>
        <p:spPr>
          <a:xfrm>
            <a:off x="1343588" y="3894918"/>
            <a:ext cx="6778424" cy="523220"/>
          </a:xfrm>
          <a:prstGeom prst="rect">
            <a:avLst/>
          </a:prstGeom>
          <a:noFill/>
        </p:spPr>
        <p:txBody>
          <a:bodyPr wrap="square" rtlCol="0">
            <a:spAutoFit/>
          </a:bodyPr>
          <a:lstStyle/>
          <a:p>
            <a:r>
              <a:rPr lang="zh-CN" altLang="en-US" sz="2800" b="1">
                <a:solidFill>
                  <a:srgbClr val="FF0000"/>
                </a:solidFill>
                <a:latin typeface="黑体" panose="02010609060101010101" pitchFamily="2" charset="-122"/>
                <a:ea typeface="黑体" panose="02010609060101010101" pitchFamily="2" charset="-122"/>
              </a:rPr>
              <a:t>升华</a:t>
            </a:r>
            <a:r>
              <a:rPr lang="zh-CN" altLang="en-US" sz="2800" b="1">
                <a:latin typeface="黑体" panose="02010609060101010101" pitchFamily="2" charset="-122"/>
                <a:ea typeface="黑体" panose="02010609060101010101" pitchFamily="2" charset="-122"/>
              </a:rPr>
              <a:t>：物质由</a:t>
            </a:r>
            <a:r>
              <a:rPr lang="zh-CN" altLang="en-US" sz="2800" b="1">
                <a:solidFill>
                  <a:srgbClr val="0000FF"/>
                </a:solidFill>
                <a:latin typeface="黑体" panose="02010609060101010101" pitchFamily="2" charset="-122"/>
                <a:ea typeface="黑体" panose="02010609060101010101" pitchFamily="2" charset="-122"/>
              </a:rPr>
              <a:t>固态直接变为气态</a:t>
            </a:r>
            <a:r>
              <a:rPr lang="zh-CN" altLang="en-US" sz="2800" b="1">
                <a:latin typeface="黑体" panose="02010609060101010101" pitchFamily="2" charset="-122"/>
                <a:ea typeface="黑体" panose="02010609060101010101" pitchFamily="2" charset="-122"/>
              </a:rPr>
              <a:t>的过程</a:t>
            </a:r>
            <a:endParaRPr lang="zh-CN" altLang="en-US" sz="2800" b="1">
              <a:solidFill>
                <a:srgbClr val="FF0000"/>
              </a:solidFill>
              <a:latin typeface="黑体" panose="02010609060101010101" pitchFamily="2" charset="-122"/>
              <a:ea typeface="黑体" panose="02010609060101010101" pitchFamily="2" charset="-122"/>
            </a:endParaRPr>
          </a:p>
        </p:txBody>
      </p:sp>
      <p:sp>
        <p:nvSpPr>
          <p:cNvPr id="21" name="文本框 20" title=""/>
          <p:cNvSpPr txBox="1"/>
          <p:nvPr/>
        </p:nvSpPr>
        <p:spPr>
          <a:xfrm>
            <a:off x="3818556" y="4408215"/>
            <a:ext cx="1732695" cy="523220"/>
          </a:xfrm>
          <a:prstGeom prst="rect">
            <a:avLst/>
          </a:prstGeom>
          <a:noFill/>
        </p:spPr>
        <p:txBody>
          <a:bodyPr wrap="square" rtlCol="0">
            <a:spAutoFit/>
          </a:bodyPr>
          <a:lstStyle/>
          <a:p>
            <a:r>
              <a:rPr lang="zh-CN" altLang="en-US" sz="2800" b="1">
                <a:latin typeface="黑体" panose="02010609060101010101" pitchFamily="2" charset="-122"/>
                <a:ea typeface="黑体" panose="02010609060101010101" pitchFamily="2" charset="-122"/>
              </a:rPr>
              <a:t>升华</a:t>
            </a:r>
            <a:r>
              <a:rPr lang="zh-CN" altLang="en-US" sz="2800" b="1">
                <a:solidFill>
                  <a:srgbClr val="FF0000"/>
                </a:solidFill>
                <a:latin typeface="黑体" panose="02010609060101010101" pitchFamily="2" charset="-122"/>
                <a:ea typeface="黑体" panose="02010609060101010101" pitchFamily="2" charset="-122"/>
              </a:rPr>
              <a:t>吸热</a:t>
            </a:r>
            <a:endParaRPr lang="zh-CN" altLang="en-US" sz="2800" b="1">
              <a:solidFill>
                <a:srgbClr val="FF0000"/>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par>
                    <p:cTn id="14" fill="hold" nodeType="clickPar">
                      <p:stCondLst>
                        <p:cond delay="indefinite"/>
                        <p:cond evt="onBegin" delay="0">
                          <p:tn val="13"/>
                        </p:cond>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arn(inVertical)">
                                      <p:cBhvr>
                                        <p:cTn id="18" dur="500"/>
                                        <p:tgtEl>
                                          <p:spTgt spid="19"/>
                                        </p:tgtEl>
                                      </p:cBhvr>
                                    </p:animEffect>
                                  </p:childTnLst>
                                </p:cTn>
                              </p:par>
                            </p:childTnLst>
                          </p:cTn>
                        </p:par>
                      </p:childTnLst>
                    </p:cTn>
                  </p:par>
                  <p:par>
                    <p:cTn id="19" fill="hold" nodeType="clickPar">
                      <p:stCondLst>
                        <p:cond delay="indefinite"/>
                        <p:cond evt="onBegin" delay="0">
                          <p:tn val="18"/>
                        </p:cond>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barn(inVertical)">
                                      <p:cBhvr>
                                        <p:cTn id="2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1"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5" name="图片 4" title=""/>
          <p:cNvPicPr>
            <a:picLocks noChangeAspect="1"/>
          </p:cNvPicPr>
          <p:nvPr/>
        </p:nvPicPr>
        <p:blipFill>
          <a:blip r:embed="rId2">
            <a:extLst>
              <a:ext uri="{28A0092B-C50C-407E-A947-70E740481C1C}">
                <a14:useLocalDpi xmlns:a14="http://schemas.microsoft.com/office/drawing/2010/main" val="0"/>
              </a:ext>
            </a:extLst>
          </a:blip>
          <a:srcRect b="3492"/>
          <a:stretch>
            <a:fillRect/>
          </a:stretch>
        </p:blipFill>
        <p:spPr>
          <a:xfrm>
            <a:off x="4721899" y="1429560"/>
            <a:ext cx="3794264" cy="2105187"/>
          </a:xfrm>
          <a:prstGeom prst="rect">
            <a:avLst/>
          </a:prstGeom>
        </p:spPr>
      </p:pic>
      <p:pic>
        <p:nvPicPr>
          <p:cNvPr id="8" name="图片 7" title=""/>
          <p:cNvPicPr>
            <a:picLocks noChangeAspect="1"/>
          </p:cNvPicPr>
          <p:nvPr/>
        </p:nvPicPr>
        <p:blipFill>
          <a:blip r:embed="rId3">
            <a:extLst>
              <a:ext uri="{28A0092B-C50C-407E-A947-70E740481C1C}">
                <a14:useLocalDpi xmlns:a14="http://schemas.microsoft.com/office/drawing/2010/main" val="0"/>
              </a:ext>
            </a:extLst>
          </a:blip>
          <a:srcRect b="3492"/>
          <a:stretch>
            <a:fillRect/>
          </a:stretch>
        </p:blipFill>
        <p:spPr>
          <a:xfrm>
            <a:off x="743076" y="1429560"/>
            <a:ext cx="3794264" cy="2105189"/>
          </a:xfrm>
          <a:prstGeom prst="rect">
            <a:avLst/>
          </a:prstGeom>
        </p:spPr>
      </p:pic>
      <p:sp>
        <p:nvSpPr>
          <p:cNvPr id="10" name="文本框 9" title=""/>
          <p:cNvSpPr txBox="1"/>
          <p:nvPr/>
        </p:nvSpPr>
        <p:spPr>
          <a:xfrm>
            <a:off x="909058" y="759691"/>
            <a:ext cx="6731541" cy="523220"/>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    </a:t>
            </a:r>
            <a:r>
              <a:rPr lang="zh-CN" altLang="en-US" sz="2800" b="1">
                <a:latin typeface="黑体" panose="02010609060101010101" pitchFamily="2" charset="-122"/>
                <a:ea typeface="黑体" panose="02010609060101010101" pitchFamily="2" charset="-122"/>
              </a:rPr>
              <a:t>冷却时碘蒸气由气态直接变成了固态</a:t>
            </a:r>
            <a:endParaRPr lang="zh-CN" altLang="en-US" sz="2400" b="1">
              <a:latin typeface="黑体" panose="02010609060101010101" pitchFamily="2" charset="-122"/>
              <a:ea typeface="黑体" panose="02010609060101010101" pitchFamily="2" charset="-122"/>
            </a:endParaRPr>
          </a:p>
        </p:txBody>
      </p:sp>
      <p:sp>
        <p:nvSpPr>
          <p:cNvPr id="13" name="文本框 12" title=""/>
          <p:cNvSpPr txBox="1"/>
          <p:nvPr/>
        </p:nvSpPr>
        <p:spPr>
          <a:xfrm>
            <a:off x="1332687" y="3733276"/>
            <a:ext cx="6778424" cy="523220"/>
          </a:xfrm>
          <a:prstGeom prst="rect">
            <a:avLst/>
          </a:prstGeom>
          <a:noFill/>
        </p:spPr>
        <p:txBody>
          <a:bodyPr wrap="square" rtlCol="0">
            <a:spAutoFit/>
          </a:bodyPr>
          <a:lstStyle/>
          <a:p>
            <a:r>
              <a:rPr lang="zh-CN" altLang="en-US" sz="2800" b="1">
                <a:solidFill>
                  <a:srgbClr val="FF0000"/>
                </a:solidFill>
                <a:latin typeface="黑体" panose="02010609060101010101" pitchFamily="2" charset="-122"/>
                <a:ea typeface="黑体" panose="02010609060101010101" pitchFamily="2" charset="-122"/>
              </a:rPr>
              <a:t>凝华</a:t>
            </a:r>
            <a:r>
              <a:rPr lang="zh-CN" altLang="en-US" sz="2800" b="1">
                <a:latin typeface="黑体" panose="02010609060101010101" pitchFamily="2" charset="-122"/>
                <a:ea typeface="黑体" panose="02010609060101010101" pitchFamily="2" charset="-122"/>
              </a:rPr>
              <a:t>：物质由</a:t>
            </a:r>
            <a:r>
              <a:rPr lang="zh-CN" altLang="en-US" sz="2800" b="1">
                <a:solidFill>
                  <a:srgbClr val="0000FF"/>
                </a:solidFill>
                <a:latin typeface="黑体" panose="02010609060101010101" pitchFamily="2" charset="-122"/>
                <a:ea typeface="黑体" panose="02010609060101010101" pitchFamily="2" charset="-122"/>
              </a:rPr>
              <a:t>气态直接变为固态</a:t>
            </a:r>
            <a:r>
              <a:rPr lang="zh-CN" altLang="en-US" sz="2800" b="1">
                <a:latin typeface="黑体" panose="02010609060101010101" pitchFamily="2" charset="-122"/>
                <a:ea typeface="黑体" panose="02010609060101010101" pitchFamily="2" charset="-122"/>
              </a:rPr>
              <a:t>的过程</a:t>
            </a:r>
            <a:endParaRPr lang="zh-CN" altLang="en-US" sz="2800" b="1">
              <a:solidFill>
                <a:srgbClr val="FF0000"/>
              </a:solidFill>
              <a:latin typeface="黑体" panose="02010609060101010101" pitchFamily="2" charset="-122"/>
              <a:ea typeface="黑体" panose="02010609060101010101" pitchFamily="2" charset="-122"/>
            </a:endParaRPr>
          </a:p>
        </p:txBody>
      </p:sp>
      <p:sp>
        <p:nvSpPr>
          <p:cNvPr id="14" name="文本框 13" title=""/>
          <p:cNvSpPr txBox="1"/>
          <p:nvPr/>
        </p:nvSpPr>
        <p:spPr>
          <a:xfrm>
            <a:off x="3705652" y="4256496"/>
            <a:ext cx="1732695" cy="523220"/>
          </a:xfrm>
          <a:prstGeom prst="rect">
            <a:avLst/>
          </a:prstGeom>
          <a:noFill/>
        </p:spPr>
        <p:txBody>
          <a:bodyPr wrap="square" rtlCol="0">
            <a:spAutoFit/>
          </a:bodyPr>
          <a:lstStyle/>
          <a:p>
            <a:r>
              <a:rPr lang="zh-CN" altLang="en-US" sz="2800" b="1">
                <a:latin typeface="黑体" panose="02010609060101010101" pitchFamily="2" charset="-122"/>
                <a:ea typeface="黑体" panose="02010609060101010101" pitchFamily="2" charset="-122"/>
              </a:rPr>
              <a:t>凝华</a:t>
            </a:r>
            <a:r>
              <a:rPr lang="zh-CN" altLang="en-US" sz="2800" b="1">
                <a:solidFill>
                  <a:srgbClr val="FF0000"/>
                </a:solidFill>
                <a:latin typeface="黑体" panose="02010609060101010101" pitchFamily="2" charset="-122"/>
                <a:ea typeface="黑体" panose="02010609060101010101" pitchFamily="2" charset="-122"/>
              </a:rPr>
              <a:t>放热</a:t>
            </a:r>
            <a:endParaRPr lang="zh-CN" altLang="en-US" sz="2800" b="1">
              <a:solidFill>
                <a:srgbClr val="FF0000"/>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nodeType="clickPar">
                      <p:stCondLst>
                        <p:cond delay="indefinite"/>
                        <p:cond evt="onBegin" delay="0">
                          <p:tn val="13"/>
                        </p:cond>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inVertical)">
                                      <p:cBhvr>
                                        <p:cTn id="18" dur="500"/>
                                        <p:tgtEl>
                                          <p:spTgt spid="13"/>
                                        </p:tgtEl>
                                      </p:cBhvr>
                                    </p:animEffect>
                                  </p:childTnLst>
                                </p:cTn>
                              </p:par>
                            </p:childTnLst>
                          </p:cTn>
                        </p:par>
                      </p:childTnLst>
                    </p:cTn>
                  </p:par>
                  <p:par>
                    <p:cTn id="19" fill="hold" nodeType="clickPar">
                      <p:stCondLst>
                        <p:cond delay="indefinite"/>
                        <p:cond evt="onBegin" delay="0">
                          <p:tn val="18"/>
                        </p:cond>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arn(inVertical)">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文本框 1" title=""/>
          <p:cNvSpPr txBox="1"/>
          <p:nvPr/>
        </p:nvSpPr>
        <p:spPr>
          <a:xfrm>
            <a:off x="285344" y="195966"/>
            <a:ext cx="4448784" cy="523220"/>
          </a:xfrm>
          <a:prstGeom prst="rect">
            <a:avLst/>
          </a:prstGeom>
          <a:noFill/>
        </p:spPr>
        <p:txBody>
          <a:bodyPr wrap="square" rtlCol="0">
            <a:spAutoFit/>
          </a:bodyPr>
          <a:lstStyle/>
          <a:p>
            <a:r>
              <a:rPr lang="zh-CN" altLang="en-US" sz="2800" b="1">
                <a:solidFill>
                  <a:srgbClr val="0070C0"/>
                </a:solidFill>
                <a:latin typeface="黑体" panose="02010609060101010101" pitchFamily="2" charset="-122"/>
                <a:ea typeface="黑体" panose="02010609060101010101" pitchFamily="2" charset="-122"/>
              </a:rPr>
              <a:t>生活中的升华、凝华现象</a:t>
            </a:r>
            <a:endParaRPr lang="zh-CN" altLang="en-US" sz="2800" b="1">
              <a:solidFill>
                <a:srgbClr val="0070C0"/>
              </a:solidFill>
              <a:latin typeface="黑体" panose="02010609060101010101" pitchFamily="2" charset="-122"/>
              <a:ea typeface="黑体" panose="02010609060101010101" pitchFamily="2" charset="-122"/>
            </a:endParaRPr>
          </a:p>
        </p:txBody>
      </p:sp>
      <p:grpSp>
        <p:nvGrpSpPr>
          <p:cNvPr id="3" name="组合 2" title=""/>
          <p:cNvGrpSpPr/>
          <p:nvPr/>
        </p:nvGrpSpPr>
        <p:grpSpPr>
          <a:xfrm>
            <a:off x="839208" y="890036"/>
            <a:ext cx="3639369" cy="3250294"/>
            <a:chOff x="839208" y="890036"/>
            <a:chExt cx="3639369" cy="3250294"/>
          </a:xfrm>
        </p:grpSpPr>
        <p:pic>
          <p:nvPicPr>
            <p:cNvPr id="4" name="Picture 3" descr="73611e01a76838da267fb50a"/>
            <p:cNvPicPr>
              <a:picLocks noChangeAspect="1" noChangeArrowheads="1"/>
            </p:cNvPicPr>
            <p:nvPr/>
          </p:nvPicPr>
          <p:blipFill>
            <a:blip r:embed="rId2">
              <a:extLst>
                <a:ext uri="{28A0092B-C50C-407E-A947-70E740481C1C}">
                  <a14:useLocalDpi xmlns:a14="http://schemas.microsoft.com/office/drawing/2010/main" val="0"/>
                </a:ext>
              </a:extLst>
            </a:blip>
            <a:srcRect r="13145" b="17250"/>
            <a:stretch>
              <a:fillRect/>
            </a:stretch>
          </p:blipFill>
          <p:spPr bwMode="auto">
            <a:xfrm>
              <a:off x="896189" y="1721033"/>
              <a:ext cx="3386229" cy="2419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p:cNvSpPr txBox="1"/>
            <p:nvPr/>
          </p:nvSpPr>
          <p:spPr>
            <a:xfrm>
              <a:off x="839208" y="890036"/>
              <a:ext cx="3639369" cy="830997"/>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一直冰冻的衣服是怎么晾干的？</a:t>
              </a:r>
              <a:endParaRPr lang="zh-CN" altLang="en-US" sz="2400" b="1">
                <a:latin typeface="黑体" panose="02010609060101010101" pitchFamily="2" charset="-122"/>
                <a:ea typeface="黑体" panose="02010609060101010101" pitchFamily="2" charset="-122"/>
              </a:endParaRPr>
            </a:p>
          </p:txBody>
        </p:sp>
      </p:grpSp>
      <p:sp>
        <p:nvSpPr>
          <p:cNvPr id="8" name="文本框 7" title=""/>
          <p:cNvSpPr txBox="1"/>
          <p:nvPr/>
        </p:nvSpPr>
        <p:spPr>
          <a:xfrm>
            <a:off x="599259" y="4299625"/>
            <a:ext cx="1121923"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固态</a:t>
            </a:r>
            <a:r>
              <a:rPr lang="zh-CN" altLang="en-US" sz="2400" b="1">
                <a:solidFill>
                  <a:srgbClr val="FF0000"/>
                </a:solidFill>
                <a:latin typeface="黑体" panose="02010609060101010101" pitchFamily="2" charset="-122"/>
                <a:ea typeface="黑体" panose="02010609060101010101" pitchFamily="2" charset="-122"/>
              </a:rPr>
              <a:t>冰</a:t>
            </a:r>
            <a:endParaRPr lang="zh-CN" altLang="en-US" sz="2400" b="1">
              <a:solidFill>
                <a:srgbClr val="FF0000"/>
              </a:solidFill>
              <a:latin typeface="黑体" panose="02010609060101010101" pitchFamily="2" charset="-122"/>
              <a:ea typeface="黑体" panose="02010609060101010101" pitchFamily="2" charset="-122"/>
            </a:endParaRPr>
          </a:p>
        </p:txBody>
      </p:sp>
      <p:cxnSp>
        <p:nvCxnSpPr>
          <p:cNvPr id="10" name="直接箭头连接符 9" title=""/>
          <p:cNvCxnSpPr/>
          <p:nvPr/>
        </p:nvCxnSpPr>
        <p:spPr>
          <a:xfrm>
            <a:off x="1721182" y="4641326"/>
            <a:ext cx="1044228"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2" name="文本框 11" title=""/>
          <p:cNvSpPr txBox="1"/>
          <p:nvPr/>
        </p:nvSpPr>
        <p:spPr>
          <a:xfrm>
            <a:off x="1825629" y="4146815"/>
            <a:ext cx="835334" cy="461665"/>
          </a:xfrm>
          <a:prstGeom prst="rect">
            <a:avLst/>
          </a:prstGeom>
          <a:noFill/>
        </p:spPr>
        <p:txBody>
          <a:bodyPr wrap="square" rtlCol="0">
            <a:spAutoFit/>
          </a:bodyPr>
          <a:lstStyle/>
          <a:p>
            <a:r>
              <a:rPr lang="zh-CN" altLang="en-US" sz="2400" b="1">
                <a:solidFill>
                  <a:srgbClr val="FF0000"/>
                </a:solidFill>
                <a:latin typeface="黑体" panose="02010609060101010101" pitchFamily="2" charset="-122"/>
                <a:ea typeface="黑体" panose="02010609060101010101" pitchFamily="2" charset="-122"/>
              </a:rPr>
              <a:t>升华</a:t>
            </a:r>
            <a:endParaRPr lang="zh-CN" altLang="en-US" sz="2400" b="1">
              <a:solidFill>
                <a:srgbClr val="FF0000"/>
              </a:solidFill>
              <a:latin typeface="黑体" panose="02010609060101010101" pitchFamily="2" charset="-122"/>
              <a:ea typeface="黑体" panose="02010609060101010101" pitchFamily="2" charset="-122"/>
            </a:endParaRPr>
          </a:p>
        </p:txBody>
      </p:sp>
      <p:sp>
        <p:nvSpPr>
          <p:cNvPr id="14" name="文本框 13" title=""/>
          <p:cNvSpPr txBox="1"/>
          <p:nvPr/>
        </p:nvSpPr>
        <p:spPr>
          <a:xfrm>
            <a:off x="2765410" y="4286792"/>
            <a:ext cx="1806590"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气态</a:t>
            </a:r>
            <a:r>
              <a:rPr lang="zh-CN" altLang="en-US" sz="2400" b="1">
                <a:solidFill>
                  <a:srgbClr val="FF0000"/>
                </a:solidFill>
                <a:latin typeface="黑体" panose="02010609060101010101" pitchFamily="2" charset="-122"/>
                <a:ea typeface="黑体" panose="02010609060101010101" pitchFamily="2" charset="-122"/>
              </a:rPr>
              <a:t>水蒸气</a:t>
            </a:r>
            <a:endParaRPr lang="zh-CN" altLang="en-US" sz="2400" b="1">
              <a:solidFill>
                <a:srgbClr val="FF0000"/>
              </a:solidFill>
              <a:latin typeface="黑体" panose="02010609060101010101" pitchFamily="2" charset="-122"/>
              <a:ea typeface="黑体" panose="02010609060101010101" pitchFamily="2" charset="-122"/>
            </a:endParaRPr>
          </a:p>
        </p:txBody>
      </p:sp>
      <p:grpSp>
        <p:nvGrpSpPr>
          <p:cNvPr id="5" name="组合 4" title=""/>
          <p:cNvGrpSpPr/>
          <p:nvPr/>
        </p:nvGrpSpPr>
        <p:grpSpPr>
          <a:xfrm>
            <a:off x="4986434" y="890036"/>
            <a:ext cx="3639369" cy="3312934"/>
            <a:chOff x="4986434" y="890036"/>
            <a:chExt cx="3639369" cy="3312934"/>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rcRect t="4917" b="9598"/>
            <a:stretch>
              <a:fillRect/>
            </a:stretch>
          </p:blipFill>
          <p:spPr>
            <a:xfrm>
              <a:off x="5146123" y="1721033"/>
              <a:ext cx="3124145" cy="2481937"/>
            </a:xfrm>
            <a:prstGeom prst="rect">
              <a:avLst/>
            </a:prstGeom>
          </p:spPr>
        </p:pic>
        <p:sp>
          <p:nvSpPr>
            <p:cNvPr id="16" name="文本框 15"/>
            <p:cNvSpPr txBox="1"/>
            <p:nvPr/>
          </p:nvSpPr>
          <p:spPr>
            <a:xfrm>
              <a:off x="4986434" y="890036"/>
              <a:ext cx="3639369" cy="830997"/>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柜子里的樟脑球是怎么消失的？</a:t>
              </a:r>
              <a:endParaRPr lang="zh-CN" altLang="en-US" sz="2400" b="1">
                <a:latin typeface="黑体" panose="02010609060101010101" pitchFamily="2" charset="-122"/>
                <a:ea typeface="黑体" panose="02010609060101010101" pitchFamily="2" charset="-122"/>
              </a:endParaRPr>
            </a:p>
          </p:txBody>
        </p:sp>
      </p:grpSp>
      <p:sp>
        <p:nvSpPr>
          <p:cNvPr id="17" name="文本框 16" title=""/>
          <p:cNvSpPr txBox="1"/>
          <p:nvPr/>
        </p:nvSpPr>
        <p:spPr>
          <a:xfrm>
            <a:off x="4956858" y="4371099"/>
            <a:ext cx="1950116"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固态</a:t>
            </a:r>
            <a:r>
              <a:rPr lang="zh-CN" altLang="en-US" sz="2400" b="1">
                <a:solidFill>
                  <a:srgbClr val="FF0000"/>
                </a:solidFill>
                <a:latin typeface="黑体" panose="02010609060101010101" pitchFamily="2" charset="-122"/>
                <a:ea typeface="黑体" panose="02010609060101010101" pitchFamily="2" charset="-122"/>
              </a:rPr>
              <a:t>樟脑球</a:t>
            </a:r>
            <a:endParaRPr lang="zh-CN" altLang="en-US" sz="2400" b="1">
              <a:solidFill>
                <a:srgbClr val="FF0000"/>
              </a:solidFill>
              <a:latin typeface="黑体" panose="02010609060101010101" pitchFamily="2" charset="-122"/>
              <a:ea typeface="黑体" panose="02010609060101010101" pitchFamily="2" charset="-122"/>
            </a:endParaRPr>
          </a:p>
        </p:txBody>
      </p:sp>
      <p:cxnSp>
        <p:nvCxnSpPr>
          <p:cNvPr id="18" name="直接箭头连接符 17" title=""/>
          <p:cNvCxnSpPr/>
          <p:nvPr/>
        </p:nvCxnSpPr>
        <p:spPr>
          <a:xfrm>
            <a:off x="6726451" y="4697481"/>
            <a:ext cx="1044228"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9" name="文本框 18" title=""/>
          <p:cNvSpPr txBox="1"/>
          <p:nvPr/>
        </p:nvSpPr>
        <p:spPr>
          <a:xfrm>
            <a:off x="6830898" y="4202970"/>
            <a:ext cx="835334" cy="461665"/>
          </a:xfrm>
          <a:prstGeom prst="rect">
            <a:avLst/>
          </a:prstGeom>
          <a:noFill/>
        </p:spPr>
        <p:txBody>
          <a:bodyPr wrap="square" rtlCol="0">
            <a:spAutoFit/>
          </a:bodyPr>
          <a:lstStyle/>
          <a:p>
            <a:r>
              <a:rPr lang="zh-CN" altLang="en-US" sz="2400" b="1">
                <a:solidFill>
                  <a:srgbClr val="FF0000"/>
                </a:solidFill>
                <a:latin typeface="黑体" panose="02010609060101010101" pitchFamily="2" charset="-122"/>
                <a:ea typeface="黑体" panose="02010609060101010101" pitchFamily="2" charset="-122"/>
              </a:rPr>
              <a:t>升华</a:t>
            </a:r>
            <a:endParaRPr lang="zh-CN" altLang="en-US" sz="2400" b="1">
              <a:solidFill>
                <a:srgbClr val="FF0000"/>
              </a:solidFill>
              <a:latin typeface="黑体" panose="02010609060101010101" pitchFamily="2" charset="-122"/>
              <a:ea typeface="黑体" panose="02010609060101010101" pitchFamily="2" charset="-122"/>
            </a:endParaRPr>
          </a:p>
        </p:txBody>
      </p:sp>
      <p:sp>
        <p:nvSpPr>
          <p:cNvPr id="20" name="文本框 19" title=""/>
          <p:cNvSpPr txBox="1"/>
          <p:nvPr/>
        </p:nvSpPr>
        <p:spPr>
          <a:xfrm>
            <a:off x="7770679" y="4377647"/>
            <a:ext cx="835334"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气态</a:t>
            </a:r>
            <a:endParaRPr lang="zh-CN" altLang="en-US" sz="2400" b="1">
              <a:solidFill>
                <a:srgbClr val="FF0000"/>
              </a:solidFill>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par>
                    <p:cTn id="14" fill="hold" nodeType="clickPar">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par>
                          <p:cTn id="19" fill="hold" nodeType="afterGroup">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ppt_x"/>
                                          </p:val>
                                        </p:tav>
                                        <p:tav tm="100000">
                                          <p:val>
                                            <p:strVal val="#ppt_x"/>
                                          </p:val>
                                        </p:tav>
                                      </p:tavLst>
                                    </p:anim>
                                    <p:anim calcmode="lin" valueType="num">
                                      <p:cBhvr additive="base">
                                        <p:cTn id="3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left)">
                                      <p:cBhvr>
                                        <p:cTn id="39" dur="500"/>
                                        <p:tgtEl>
                                          <p:spTgt spid="17"/>
                                        </p:tgtEl>
                                      </p:cBhvr>
                                    </p:animEffect>
                                  </p:childTnLst>
                                </p:cTn>
                              </p:par>
                            </p:childTnLst>
                          </p:cTn>
                        </p:par>
                      </p:childTnLst>
                    </p:cTn>
                  </p:par>
                  <p:par>
                    <p:cTn id="40" fill="hold" nodeType="clickPar">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childTnLst>
                          </p:cTn>
                        </p:par>
                        <p:par>
                          <p:cTn id="45" fill="hold" nodeType="afterGroup">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left)">
                                      <p:cBhvr>
                                        <p:cTn id="48" dur="500"/>
                                        <p:tgtEl>
                                          <p:spTgt spid="20"/>
                                        </p:tgtEl>
                                      </p:cBhvr>
                                    </p:animEffect>
                                  </p:childTnLst>
                                </p:cTn>
                              </p:par>
                            </p:childTnLst>
                          </p:cTn>
                        </p:par>
                      </p:childTnLst>
                    </p:cTn>
                  </p:par>
                  <p:par>
                    <p:cTn id="49" fill="hold" nodeType="clickPar">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ppt_x"/>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4" grpId="0"/>
      <p:bldP spid="17" grpId="0"/>
      <p:bldP spid="19" grpId="0"/>
      <p:bldP spid="20"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title=""/>
          <p:cNvGrpSpPr/>
          <p:nvPr/>
        </p:nvGrpSpPr>
        <p:grpSpPr>
          <a:xfrm>
            <a:off x="498557" y="474836"/>
            <a:ext cx="3959144" cy="3157227"/>
            <a:chOff x="498557" y="474836"/>
            <a:chExt cx="3959144" cy="3157227"/>
          </a:xfrm>
        </p:grpSpPr>
        <p:pic>
          <p:nvPicPr>
            <p:cNvPr id="2052" name="Picture 4" descr="【雾凇颂摄影图片】雾凇岛风光摄影_影悟生活_太平洋电脑网摄影部落"/>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98557" y="992635"/>
              <a:ext cx="3959144" cy="2639428"/>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1531694" y="474836"/>
              <a:ext cx="1769225"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雾凇的形成</a:t>
              </a:r>
              <a:endParaRPr lang="zh-CN" altLang="en-US" sz="2400" b="1">
                <a:latin typeface="黑体" panose="02010609060101010101" pitchFamily="2" charset="-122"/>
                <a:ea typeface="黑体" panose="02010609060101010101" pitchFamily="2" charset="-122"/>
              </a:endParaRPr>
            </a:p>
          </p:txBody>
        </p:sp>
      </p:grpSp>
      <p:grpSp>
        <p:nvGrpSpPr>
          <p:cNvPr id="3" name="组合 2" title=""/>
          <p:cNvGrpSpPr/>
          <p:nvPr/>
        </p:nvGrpSpPr>
        <p:grpSpPr>
          <a:xfrm>
            <a:off x="4926527" y="474836"/>
            <a:ext cx="3519237" cy="3157227"/>
            <a:chOff x="4926527" y="474836"/>
            <a:chExt cx="3519237" cy="3157227"/>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6527" y="992635"/>
              <a:ext cx="3519237" cy="2639428"/>
            </a:xfrm>
            <a:prstGeom prst="rect">
              <a:avLst/>
            </a:prstGeom>
          </p:spPr>
        </p:pic>
        <p:sp>
          <p:nvSpPr>
            <p:cNvPr id="7" name="文本框 6"/>
            <p:cNvSpPr txBox="1"/>
            <p:nvPr/>
          </p:nvSpPr>
          <p:spPr>
            <a:xfrm>
              <a:off x="5976274" y="474836"/>
              <a:ext cx="1769225"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霜的形成</a:t>
              </a:r>
              <a:endParaRPr lang="zh-CN" altLang="en-US" sz="2400" b="1">
                <a:latin typeface="黑体" panose="02010609060101010101" pitchFamily="2" charset="-122"/>
                <a:ea typeface="黑体" panose="02010609060101010101" pitchFamily="2" charset="-122"/>
              </a:endParaRPr>
            </a:p>
          </p:txBody>
        </p:sp>
      </p:grpSp>
      <p:sp>
        <p:nvSpPr>
          <p:cNvPr id="9" name="文本框 8" title=""/>
          <p:cNvSpPr txBox="1"/>
          <p:nvPr/>
        </p:nvSpPr>
        <p:spPr>
          <a:xfrm>
            <a:off x="5200904" y="3982629"/>
            <a:ext cx="2167445" cy="523220"/>
          </a:xfrm>
          <a:prstGeom prst="rect">
            <a:avLst/>
          </a:prstGeom>
          <a:noFill/>
        </p:spPr>
        <p:txBody>
          <a:bodyPr wrap="square" rtlCol="0">
            <a:spAutoFit/>
          </a:bodyPr>
          <a:lstStyle/>
          <a:p>
            <a:r>
              <a:rPr lang="zh-CN" altLang="en-US" sz="2800" b="1">
                <a:latin typeface="黑体" panose="02010609060101010101" pitchFamily="2" charset="-122"/>
                <a:ea typeface="黑体" panose="02010609060101010101" pitchFamily="2" charset="-122"/>
              </a:rPr>
              <a:t>固态</a:t>
            </a:r>
            <a:r>
              <a:rPr lang="zh-CN" altLang="en-US" sz="2800" b="1">
                <a:solidFill>
                  <a:srgbClr val="FF0000"/>
                </a:solidFill>
                <a:latin typeface="黑体" panose="02010609060101010101" pitchFamily="2" charset="-122"/>
                <a:ea typeface="黑体" panose="02010609060101010101" pitchFamily="2" charset="-122"/>
              </a:rPr>
              <a:t>小冰晶</a:t>
            </a:r>
            <a:endParaRPr lang="zh-CN" altLang="en-US" sz="2800" b="1">
              <a:solidFill>
                <a:srgbClr val="FF0000"/>
              </a:solidFill>
              <a:latin typeface="黑体" panose="02010609060101010101" pitchFamily="2" charset="-122"/>
              <a:ea typeface="黑体" panose="02010609060101010101" pitchFamily="2" charset="-122"/>
            </a:endParaRPr>
          </a:p>
        </p:txBody>
      </p:sp>
      <p:cxnSp>
        <p:nvCxnSpPr>
          <p:cNvPr id="10" name="直接箭头连接符 9" title=""/>
          <p:cNvCxnSpPr/>
          <p:nvPr/>
        </p:nvCxnSpPr>
        <p:spPr>
          <a:xfrm>
            <a:off x="3854782" y="4261697"/>
            <a:ext cx="1287908"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2" name="文本框 11" title=""/>
          <p:cNvSpPr txBox="1"/>
          <p:nvPr/>
        </p:nvSpPr>
        <p:spPr>
          <a:xfrm>
            <a:off x="1788788" y="3982629"/>
            <a:ext cx="2325399" cy="523220"/>
          </a:xfrm>
          <a:prstGeom prst="rect">
            <a:avLst/>
          </a:prstGeom>
          <a:noFill/>
        </p:spPr>
        <p:txBody>
          <a:bodyPr wrap="square" rtlCol="0">
            <a:spAutoFit/>
          </a:bodyPr>
          <a:lstStyle/>
          <a:p>
            <a:r>
              <a:rPr lang="zh-CN" altLang="en-US" sz="2800" b="1">
                <a:latin typeface="黑体" panose="02010609060101010101" pitchFamily="2" charset="-122"/>
                <a:ea typeface="黑体" panose="02010609060101010101" pitchFamily="2" charset="-122"/>
              </a:rPr>
              <a:t>气态</a:t>
            </a:r>
            <a:r>
              <a:rPr lang="zh-CN" altLang="en-US" sz="2800" b="1">
                <a:solidFill>
                  <a:srgbClr val="FF0000"/>
                </a:solidFill>
                <a:latin typeface="黑体" panose="02010609060101010101" pitchFamily="2" charset="-122"/>
                <a:ea typeface="黑体" panose="02010609060101010101" pitchFamily="2" charset="-122"/>
              </a:rPr>
              <a:t>水蒸气</a:t>
            </a:r>
            <a:endParaRPr lang="zh-CN" altLang="en-US" sz="2800" b="1">
              <a:solidFill>
                <a:srgbClr val="FF0000"/>
              </a:solidFill>
              <a:latin typeface="黑体" panose="02010609060101010101" pitchFamily="2" charset="-122"/>
              <a:ea typeface="黑体" panose="02010609060101010101" pitchFamily="2" charset="-122"/>
            </a:endParaRPr>
          </a:p>
        </p:txBody>
      </p:sp>
      <p:grpSp>
        <p:nvGrpSpPr>
          <p:cNvPr id="5" name="组合 4" title=""/>
          <p:cNvGrpSpPr/>
          <p:nvPr/>
        </p:nvGrpSpPr>
        <p:grpSpPr>
          <a:xfrm>
            <a:off x="3657183" y="3721019"/>
            <a:ext cx="1683105" cy="1081357"/>
            <a:chOff x="3657183" y="3721019"/>
            <a:chExt cx="1683105" cy="1081357"/>
          </a:xfrm>
        </p:grpSpPr>
        <p:sp>
          <p:nvSpPr>
            <p:cNvPr id="11" name="文本框 10"/>
            <p:cNvSpPr txBox="1"/>
            <p:nvPr/>
          </p:nvSpPr>
          <p:spPr>
            <a:xfrm>
              <a:off x="3988336" y="3721019"/>
              <a:ext cx="1183461" cy="523220"/>
            </a:xfrm>
            <a:prstGeom prst="rect">
              <a:avLst/>
            </a:prstGeom>
            <a:noFill/>
          </p:spPr>
          <p:txBody>
            <a:bodyPr wrap="square" rtlCol="0">
              <a:spAutoFit/>
            </a:bodyPr>
            <a:lstStyle/>
            <a:p>
              <a:r>
                <a:rPr lang="zh-CN" altLang="en-US" sz="2800" b="1">
                  <a:solidFill>
                    <a:srgbClr val="FF0000"/>
                  </a:solidFill>
                  <a:latin typeface="黑体" panose="02010609060101010101" pitchFamily="2" charset="-122"/>
                  <a:ea typeface="黑体" panose="02010609060101010101" pitchFamily="2" charset="-122"/>
                </a:rPr>
                <a:t>凝华</a:t>
              </a:r>
              <a:endParaRPr lang="zh-CN" altLang="en-US" sz="2800" b="1">
                <a:solidFill>
                  <a:srgbClr val="FF0000"/>
                </a:solidFill>
                <a:latin typeface="黑体" panose="02010609060101010101" pitchFamily="2" charset="-122"/>
                <a:ea typeface="黑体" panose="02010609060101010101" pitchFamily="2" charset="-122"/>
              </a:endParaRPr>
            </a:p>
          </p:txBody>
        </p:sp>
        <p:sp>
          <p:nvSpPr>
            <p:cNvPr id="14" name="文本框 13"/>
            <p:cNvSpPr txBox="1"/>
            <p:nvPr/>
          </p:nvSpPr>
          <p:spPr>
            <a:xfrm>
              <a:off x="3657183" y="4279156"/>
              <a:ext cx="1683105" cy="523220"/>
            </a:xfrm>
            <a:prstGeom prst="rect">
              <a:avLst/>
            </a:prstGeom>
            <a:noFill/>
          </p:spPr>
          <p:txBody>
            <a:bodyPr wrap="square" rtlCol="0">
              <a:spAutoFit/>
            </a:bodyPr>
            <a:lstStyle/>
            <a:p>
              <a:r>
                <a:rPr lang="zh-CN" altLang="en-US" sz="2800" b="1">
                  <a:solidFill>
                    <a:srgbClr val="FF0000"/>
                  </a:solidFill>
                  <a:latin typeface="黑体" panose="02010609060101010101" pitchFamily="2" charset="-122"/>
                  <a:ea typeface="黑体" panose="02010609060101010101" pitchFamily="2" charset="-122"/>
                </a:rPr>
                <a:t>（遇冷）</a:t>
              </a:r>
              <a:endParaRPr lang="zh-CN" altLang="en-US" sz="2800" b="1">
                <a:solidFill>
                  <a:srgbClr val="FF0000"/>
                </a:solidFill>
                <a:latin typeface="黑体" panose="02010609060101010101" pitchFamily="2" charset="-122"/>
                <a:ea typeface="黑体" panose="0201060906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cond evt="onBegin" delay="0">
                          <p:tn val="14"/>
                        </p:cond>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par>
                    <p:cTn id="20" fill="hold" nodeType="clickPar">
                      <p:stCondLst>
                        <p:cond delay="indefinite"/>
                        <p:cond evt="onBegin" delay="0">
                          <p:tn val="19"/>
                        </p:cond>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par>
                          <p:cTn id="25" fill="hold" nodeType="afterGroup">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childTnLst>
                    </p:cTn>
                  </p:par>
                  <p:par>
                    <p:cTn id="29" fill="hold" nodeType="clickPar">
                      <p:stCondLst>
                        <p:cond delay="indefinite"/>
                        <p:cond evt="onBegin" delay="0">
                          <p:tn val="28"/>
                        </p:cond>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2" name="组合 1" title=""/>
          <p:cNvGrpSpPr/>
          <p:nvPr/>
        </p:nvGrpSpPr>
        <p:grpSpPr>
          <a:xfrm>
            <a:off x="675660" y="329990"/>
            <a:ext cx="5537072" cy="2923989"/>
            <a:chOff x="675660" y="329990"/>
            <a:chExt cx="5537072" cy="2923989"/>
          </a:xfrm>
        </p:grpSpPr>
        <p:pic>
          <p:nvPicPr>
            <p:cNvPr id="3074" name="Picture 2" descr="好看！大兴安岭绝美冰窗花|大兴安岭地区|凤凰_新浪新闻"/>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61653" y="1072634"/>
              <a:ext cx="3269326" cy="2181345"/>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675660" y="329990"/>
              <a:ext cx="5537072"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寒冷的冬天，玻璃窗表面出现“冰花”</a:t>
              </a:r>
              <a:endParaRPr lang="zh-CN" altLang="en-US" sz="2400" b="1">
                <a:latin typeface="黑体" panose="02010609060101010101" pitchFamily="2" charset="-122"/>
                <a:ea typeface="黑体" panose="02010609060101010101" pitchFamily="2" charset="-122"/>
              </a:endParaRPr>
            </a:p>
          </p:txBody>
        </p:sp>
      </p:grpSp>
      <p:sp>
        <p:nvSpPr>
          <p:cNvPr id="5" name="文本框 4" title=""/>
          <p:cNvSpPr txBox="1"/>
          <p:nvPr/>
        </p:nvSpPr>
        <p:spPr>
          <a:xfrm>
            <a:off x="3437660" y="3698646"/>
            <a:ext cx="1736432"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固态</a:t>
            </a:r>
            <a:r>
              <a:rPr lang="zh-CN" altLang="en-US" sz="2400" b="1">
                <a:solidFill>
                  <a:srgbClr val="FF0000"/>
                </a:solidFill>
                <a:latin typeface="黑体" panose="02010609060101010101" pitchFamily="2" charset="-122"/>
                <a:ea typeface="黑体" panose="02010609060101010101" pitchFamily="2" charset="-122"/>
              </a:rPr>
              <a:t>小冰晶</a:t>
            </a:r>
            <a:endParaRPr lang="zh-CN" altLang="en-US" sz="2400" b="1">
              <a:solidFill>
                <a:srgbClr val="FF0000"/>
              </a:solidFill>
              <a:latin typeface="黑体" panose="02010609060101010101" pitchFamily="2" charset="-122"/>
              <a:ea typeface="黑体" panose="02010609060101010101" pitchFamily="2" charset="-122"/>
            </a:endParaRPr>
          </a:p>
        </p:txBody>
      </p:sp>
      <p:cxnSp>
        <p:nvCxnSpPr>
          <p:cNvPr id="6" name="直接箭头连接符 5" title=""/>
          <p:cNvCxnSpPr/>
          <p:nvPr/>
        </p:nvCxnSpPr>
        <p:spPr>
          <a:xfrm>
            <a:off x="2091537" y="3946477"/>
            <a:ext cx="1287908"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8" name="文本框 7" title=""/>
          <p:cNvSpPr txBox="1"/>
          <p:nvPr/>
        </p:nvSpPr>
        <p:spPr>
          <a:xfrm>
            <a:off x="356430" y="3707071"/>
            <a:ext cx="1810447" cy="461665"/>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气态</a:t>
            </a:r>
            <a:r>
              <a:rPr lang="zh-CN" altLang="en-US" sz="2400" b="1">
                <a:solidFill>
                  <a:srgbClr val="FF0000"/>
                </a:solidFill>
                <a:latin typeface="黑体" panose="02010609060101010101" pitchFamily="2" charset="-122"/>
                <a:ea typeface="黑体" panose="02010609060101010101" pitchFamily="2" charset="-122"/>
              </a:rPr>
              <a:t>水蒸气</a:t>
            </a:r>
            <a:endParaRPr lang="zh-CN" altLang="en-US" sz="2400" b="1">
              <a:solidFill>
                <a:srgbClr val="FF0000"/>
              </a:solidFill>
              <a:latin typeface="黑体" panose="02010609060101010101" pitchFamily="2" charset="-122"/>
              <a:ea typeface="黑体" panose="02010609060101010101" pitchFamily="2" charset="-122"/>
            </a:endParaRPr>
          </a:p>
        </p:txBody>
      </p:sp>
      <p:grpSp>
        <p:nvGrpSpPr>
          <p:cNvPr id="3" name="组合 2" title=""/>
          <p:cNvGrpSpPr/>
          <p:nvPr/>
        </p:nvGrpSpPr>
        <p:grpSpPr>
          <a:xfrm>
            <a:off x="1919497" y="3405799"/>
            <a:ext cx="1489055" cy="1010917"/>
            <a:chOff x="1919497" y="3405799"/>
            <a:chExt cx="1489055" cy="1010917"/>
          </a:xfrm>
        </p:grpSpPr>
        <p:sp>
          <p:nvSpPr>
            <p:cNvPr id="7" name="文本框 6"/>
            <p:cNvSpPr txBox="1"/>
            <p:nvPr/>
          </p:nvSpPr>
          <p:spPr>
            <a:xfrm>
              <a:off x="2225091" y="3405799"/>
              <a:ext cx="1183461" cy="461665"/>
            </a:xfrm>
            <a:prstGeom prst="rect">
              <a:avLst/>
            </a:prstGeom>
            <a:noFill/>
          </p:spPr>
          <p:txBody>
            <a:bodyPr wrap="square" rtlCol="0">
              <a:spAutoFit/>
            </a:bodyPr>
            <a:lstStyle/>
            <a:p>
              <a:r>
                <a:rPr lang="zh-CN" altLang="en-US" sz="2400" b="1">
                  <a:solidFill>
                    <a:srgbClr val="FF0000"/>
                  </a:solidFill>
                  <a:latin typeface="黑体" panose="02010609060101010101" pitchFamily="2" charset="-122"/>
                  <a:ea typeface="黑体" panose="02010609060101010101" pitchFamily="2" charset="-122"/>
                </a:rPr>
                <a:t>凝华</a:t>
              </a:r>
              <a:endParaRPr lang="zh-CN" altLang="en-US" sz="2400" b="1">
                <a:solidFill>
                  <a:srgbClr val="FF0000"/>
                </a:solidFill>
                <a:latin typeface="黑体" panose="02010609060101010101" pitchFamily="2" charset="-122"/>
                <a:ea typeface="黑体" panose="02010609060101010101" pitchFamily="2" charset="-122"/>
              </a:endParaRPr>
            </a:p>
          </p:txBody>
        </p:sp>
        <p:sp>
          <p:nvSpPr>
            <p:cNvPr id="9" name="文本框 8"/>
            <p:cNvSpPr txBox="1"/>
            <p:nvPr/>
          </p:nvSpPr>
          <p:spPr>
            <a:xfrm>
              <a:off x="1919497" y="3955051"/>
              <a:ext cx="1489055" cy="461665"/>
            </a:xfrm>
            <a:prstGeom prst="rect">
              <a:avLst/>
            </a:prstGeom>
            <a:noFill/>
          </p:spPr>
          <p:txBody>
            <a:bodyPr wrap="square" rtlCol="0">
              <a:spAutoFit/>
            </a:bodyPr>
            <a:lstStyle/>
            <a:p>
              <a:r>
                <a:rPr lang="zh-CN" altLang="en-US" sz="2400" b="1">
                  <a:solidFill>
                    <a:srgbClr val="FF0000"/>
                  </a:solidFill>
                  <a:latin typeface="黑体" panose="02010609060101010101" pitchFamily="2" charset="-122"/>
                  <a:ea typeface="黑体" panose="02010609060101010101" pitchFamily="2" charset="-122"/>
                </a:rPr>
                <a:t>（遇冷）</a:t>
              </a:r>
              <a:endParaRPr lang="zh-CN" altLang="en-US" sz="2400" b="1">
                <a:solidFill>
                  <a:srgbClr val="FF0000"/>
                </a:solidFill>
                <a:latin typeface="黑体" panose="02010609060101010101" pitchFamily="2" charset="-122"/>
                <a:ea typeface="黑体" panose="02010609060101010101" pitchFamily="2" charset="-122"/>
              </a:endParaRPr>
            </a:p>
          </p:txBody>
        </p:sp>
      </p:grpSp>
      <p:sp>
        <p:nvSpPr>
          <p:cNvPr id="10" name="文本框 9" title=""/>
          <p:cNvSpPr txBox="1"/>
          <p:nvPr/>
        </p:nvSpPr>
        <p:spPr>
          <a:xfrm>
            <a:off x="5612034" y="1164544"/>
            <a:ext cx="2961277" cy="1200329"/>
          </a:xfrm>
          <a:prstGeom prst="rect">
            <a:avLst/>
          </a:prstGeom>
          <a:noFill/>
        </p:spPr>
        <p:txBody>
          <a:bodyPr wrap="square" rtlCol="0">
            <a:spAutoFit/>
          </a:bodyPr>
          <a:lstStyle/>
          <a:p>
            <a:r>
              <a:rPr lang="zh-CN" altLang="en-US" sz="2400" b="1">
                <a:solidFill>
                  <a:srgbClr val="0000FF"/>
                </a:solidFill>
                <a:latin typeface="黑体" panose="02010609060101010101" pitchFamily="2" charset="-122"/>
                <a:ea typeface="黑体" panose="02010609060101010101" pitchFamily="2" charset="-122"/>
              </a:rPr>
              <a:t>思考：</a:t>
            </a:r>
            <a:r>
              <a:rPr lang="zh-CN" altLang="en-US" sz="2400" b="1">
                <a:latin typeface="黑体" panose="02010609060101010101" pitchFamily="2" charset="-122"/>
                <a:ea typeface="黑体" panose="02010609060101010101" pitchFamily="2" charset="-122"/>
              </a:rPr>
              <a:t>“冰花”是出现在玻璃窗内侧还是外侧？</a:t>
            </a:r>
            <a:endParaRPr lang="zh-CN" altLang="en-US" sz="2400" b="1">
              <a:latin typeface="黑体" panose="02010609060101010101" pitchFamily="2" charset="-122"/>
              <a:ea typeface="黑体" panose="02010609060101010101" pitchFamily="2" charset="-122"/>
            </a:endParaRPr>
          </a:p>
        </p:txBody>
      </p:sp>
      <p:sp>
        <p:nvSpPr>
          <p:cNvPr id="11" name="文本框 10" title=""/>
          <p:cNvSpPr txBox="1"/>
          <p:nvPr/>
        </p:nvSpPr>
        <p:spPr>
          <a:xfrm>
            <a:off x="5625675" y="2460578"/>
            <a:ext cx="3161895" cy="1938992"/>
          </a:xfrm>
          <a:prstGeom prst="rect">
            <a:avLst/>
          </a:prstGeom>
          <a:noFill/>
        </p:spPr>
        <p:txBody>
          <a:bodyPr wrap="square" rtlCol="0">
            <a:spAutoFit/>
          </a:bodyPr>
          <a:lstStyle/>
          <a:p>
            <a:r>
              <a:rPr lang="zh-CN" altLang="en-US" sz="2400" b="1">
                <a:latin typeface="黑体" panose="02010609060101010101" pitchFamily="2" charset="-122"/>
                <a:ea typeface="黑体" panose="02010609060101010101" pitchFamily="2" charset="-122"/>
              </a:rPr>
              <a:t>    冬天室内温度比室外高，室内热的水蒸气遇到冷玻璃凝华成小冰晶，所以出现在玻璃窗</a:t>
            </a:r>
            <a:r>
              <a:rPr lang="zh-CN" altLang="en-US" sz="2400" b="1">
                <a:solidFill>
                  <a:srgbClr val="FF0000"/>
                </a:solidFill>
                <a:latin typeface="黑体" panose="02010609060101010101" pitchFamily="2" charset="-122"/>
                <a:ea typeface="黑体" panose="02010609060101010101" pitchFamily="2" charset="-122"/>
              </a:rPr>
              <a:t>内侧</a:t>
            </a:r>
            <a:r>
              <a:rPr lang="zh-CN" altLang="en-US" sz="2400" b="1">
                <a:latin typeface="黑体" panose="02010609060101010101" pitchFamily="2" charset="-122"/>
                <a:ea typeface="黑体" panose="02010609060101010101" pitchFamily="2" charset="-122"/>
              </a:rPr>
              <a:t>。</a:t>
            </a:r>
            <a:endParaRPr lang="zh-CN" altLang="en-US" sz="2400" b="1">
              <a:latin typeface="黑体" panose="02010609060101010101" pitchFamily="2" charset="-122"/>
              <a:ea typeface="黑体" panose="0201060906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childTnLst>
                          </p:cTn>
                        </p:par>
                      </p:childTnLst>
                    </p:cTn>
                  </p:par>
                  <p:par>
                    <p:cTn id="14" fill="hold" nodeType="clickPar">
                      <p:stCondLst>
                        <p:cond delay="indefinite"/>
                        <p:cond evt="onBegin" delay="0">
                          <p:tn val="13"/>
                        </p:cond>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nodeType="afterGroup">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nodeType="clickPar">
                      <p:stCondLst>
                        <p:cond delay="indefinite"/>
                        <p:cond evt="onBegin" delay="0">
                          <p:tn val="22"/>
                        </p:cond>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par>
                    <p:cTn id="28" fill="hold" nodeType="clickPar">
                      <p:stCondLst>
                        <p:cond delay="indefinite"/>
                        <p:cond evt="onBegin" delay="0">
                          <p:tn val="27"/>
                        </p:cond>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randombar(horizontal)">
                                      <p:cBhvr>
                                        <p:cTn id="32" dur="500"/>
                                        <p:tgtEl>
                                          <p:spTgt spid="10"/>
                                        </p:tgtEl>
                                      </p:cBhvr>
                                    </p:animEffect>
                                  </p:childTnLst>
                                </p:cTn>
                              </p:par>
                            </p:childTnLst>
                          </p:cTn>
                        </p:par>
                      </p:childTnLst>
                    </p:cTn>
                  </p:par>
                  <p:par>
                    <p:cTn id="33" fill="hold" nodeType="clickPar">
                      <p:stCondLst>
                        <p:cond delay="indefinite"/>
                        <p:cond evt="onBegin" delay="0">
                          <p:tn val="32"/>
                        </p:cond>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0" grpId="0"/>
      <p:bldP spid="11" grpId="0"/>
    </p:bldLst>
  </p:timing>
</p:sld>
</file>

<file path=ppt/tags/tag1.xml><?xml version="1.0" encoding="utf-8"?>
<p:tagLst xmlns:p="http://schemas.openxmlformats.org/presentationml/2006/main">
  <p:tag name="AS_OS" val="Unix 3.10 unknown"/>
  <p:tag name="AS_RELEASE_DATE" val="2023.03.31"/>
  <p:tag name="AS_TITLE" val="Aspose.Slides for Java"/>
  <p:tag name="AS_VERSION" val="23.3"/>
  <p:tag name="COMMONDATA" val="eyJoZGlkIjoiYmE1MWRiMjIzZDMwOTFhNDdhYzA4OWUzYjdhZDA4NzYifQ=="/>
  <p:tag name="KSO_WPP_MARK_KEY" val="a65aaffd-51ce-4cee-afe7-a7f12427817b"/>
</p:tagLst>
</file>

<file path=ppt/theme/theme1.xml><?xml version="1.0" encoding="utf-8"?>
<a:theme xmlns:r="http://schemas.openxmlformats.org/officeDocument/2006/relationships"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黑-T">
      <a:majorFont>
        <a:latin typeface="Times New Roman"/>
        <a:ea typeface="黑体"/>
        <a:cs typeface="Arial"/>
      </a:majorFont>
      <a:minorFont>
        <a:latin typeface="Times New Roman"/>
        <a:ea typeface="黑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noFill/>
        </a:ln>
      </a:spPr>
      <a:bodyPr/>
      <a:lstStyle>
        <a:defPPr marL="0" indent="720090">
          <a:lnSpc>
            <a:spcPct val="110000"/>
          </a:lnSpc>
          <a:spcBef>
            <a:spcPts val="0"/>
          </a:spcBef>
          <a:buClr>
            <a:schemeClr val="hlink"/>
          </a:buClr>
          <a:buFont typeface="Wingdings" panose="05000000000000000000" pitchFamily="2" charset="2"/>
          <a:buNone/>
          <a:defRPr sz="2800" b="1" dirty="0" smtClean="0">
            <a:latin typeface="+mn-lt"/>
            <a:ea typeface="黑体" panose="02010609060101010101" pitchFamily="2" charset="-122"/>
          </a:defRPr>
        </a:defPPr>
      </a:lstStyle>
    </a:sp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(16:9)</PresentationFormat>
  <Paragraphs>161</Paragraphs>
  <Slides>27</Slides>
  <Notes>0</Notes>
  <TotalTime>0</TotalTime>
  <HiddenSlides>0</HiddenSlides>
  <MMClips>1</MMClips>
  <ScaleCrop>0</ScaleCrop>
  <HeadingPairs>
    <vt:vector baseType="variant" size="6">
      <vt:variant>
        <vt:lpstr>Fonts used</vt:lpstr>
      </vt:variant>
      <vt:variant>
        <vt:i4>5</vt:i4>
      </vt:variant>
      <vt:variant>
        <vt:lpstr>Theme</vt:lpstr>
      </vt:variant>
      <vt:variant>
        <vt:i4>1</vt:i4>
      </vt:variant>
      <vt:variant>
        <vt:lpstr>Slide Titles</vt:lpstr>
      </vt:variant>
      <vt:variant>
        <vt:i4>27</vt:i4>
      </vt:variant>
    </vt:vector>
  </HeadingPairs>
  <TitlesOfParts>
    <vt:vector baseType="lpstr" size="33">
      <vt:lpstr>Arial</vt:lpstr>
      <vt:lpstr>Times New Roman</vt:lpstr>
      <vt:lpstr>黑体</vt:lpstr>
      <vt:lpstr>Wingdings</vt:lpstr>
      <vt:lpstr>宋体</vt:lpstr>
      <vt:lpstr>2_Office 主题​​</vt:lpstr>
      <vt:lpstr>第4节  升华和凝华</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2024-06-27T16:11:49.795</cp:lastPrinted>
  <dcterms:created xsi:type="dcterms:W3CDTF">2024-06-27T16:11:49Z</dcterms:created>
  <dcterms:modified xsi:type="dcterms:W3CDTF">2024-06-27T08:11:49Z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