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4"/>
  </p:notesMasterIdLst>
  <p:sldIdLst>
    <p:sldId id="257" r:id="rId4"/>
    <p:sldId id="258" r:id="rId5"/>
    <p:sldId id="259" r:id="rId6"/>
    <p:sldId id="275" r:id="rId7"/>
    <p:sldId id="29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0" r:id="rId19"/>
    <p:sldId id="272" r:id="rId20"/>
    <p:sldId id="291" r:id="rId21"/>
    <p:sldId id="273" r:id="rId22"/>
    <p:sldId id="274" r:id="rId23"/>
  </p:sldIdLst>
  <p:sldSz cx="9144000" cy="51435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2D35DF"/>
    <a:srgbClr val="78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02" y="-72"/>
      </p:cViewPr>
      <p:guideLst>
        <p:guide orient="horz" pos="15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067"/>
            <a:ext cx="6858000" cy="17913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474"/>
            <a:ext cx="6858000" cy="12422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67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51"/>
            <a:ext cx="2057400" cy="439018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51"/>
            <a:ext cx="6052930" cy="439018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53"/>
            <a:ext cx="7886700" cy="2140302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303"/>
            <a:ext cx="7886700" cy="1125534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6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70"/>
            <a:ext cx="4032504" cy="339566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570"/>
            <a:ext cx="4032504" cy="339566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40"/>
            <a:ext cx="7886700" cy="99452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296"/>
            <a:ext cx="3655181" cy="618150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67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734"/>
            <a:ext cx="3655181" cy="26441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296"/>
            <a:ext cx="3673182" cy="618150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67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734"/>
            <a:ext cx="3673182" cy="26441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20"/>
            <a:ext cx="2949178" cy="120057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28"/>
            <a:ext cx="4629150" cy="365649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590"/>
            <a:ext cx="2949178" cy="2859692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67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20"/>
            <a:ext cx="3124012" cy="120057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3021"/>
            <a:ext cx="4629150" cy="405430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67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590"/>
            <a:ext cx="3124012" cy="2859692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67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57175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14630"/>
            <a:r>
              <a:rPr lang="zh-CN" altLang="en-US"/>
              <a:t>第二级</a:t>
            </a:r>
            <a:endParaRPr lang="zh-CN" altLang="en-US"/>
          </a:p>
          <a:p>
            <a:pPr lvl="2" indent="-171450"/>
            <a:r>
              <a:rPr lang="zh-CN" altLang="en-US"/>
              <a:t>第三级</a:t>
            </a:r>
            <a:endParaRPr lang="zh-CN" altLang="en-US"/>
          </a:p>
          <a:p>
            <a:pPr lvl="3" indent="-171450"/>
            <a:r>
              <a:rPr lang="zh-CN" altLang="en-US"/>
              <a:t>第四级</a:t>
            </a:r>
            <a:endParaRPr lang="zh-CN" altLang="en-US"/>
          </a:p>
          <a:p>
            <a:pPr lvl="4" indent="-1714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6300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590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36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018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018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018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018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018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018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018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67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 b="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 b="0"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 b="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1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1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1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1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graphicFrame>
        <p:nvGraphicFramePr>
          <p:cNvPr id="5122" name="内容占位符 6"/>
          <p:cNvGraphicFramePr>
            <a:graphicFrameLocks noGrp="1"/>
          </p:cNvGraphicFramePr>
          <p:nvPr>
            <p:ph idx="1"/>
          </p:nvPr>
        </p:nvGraphicFramePr>
        <p:xfrm>
          <a:off x="1133475" y="23813"/>
          <a:ext cx="685165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9277350" imgH="5048250" progId="Paint.Picture">
                  <p:embed/>
                </p:oleObj>
              </mc:Choice>
              <mc:Fallback>
                <p:oleObj name="" r:id="rId1" imgW="9277350" imgH="50482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3475" y="23813"/>
                        <a:ext cx="6851650" cy="51022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1"/>
          <p:cNvSpPr txBox="1"/>
          <p:nvPr/>
        </p:nvSpPr>
        <p:spPr bwMode="auto">
          <a:xfrm>
            <a:off x="2171700" y="112713"/>
            <a:ext cx="3995738" cy="584200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rmAutofit fontScale="80000"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  </a:t>
            </a: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平面镜成像特点作图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13314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2050" y="103188"/>
            <a:ext cx="1438275" cy="5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2733675" y="1708150"/>
            <a:ext cx="285750" cy="334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</a:ln>
        </p:spPr>
        <p:txBody>
          <a:bodyPr wrap="none"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kumimoji="0" lang="en-US" altLang="zh-CN" sz="16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rPr>
              <a:t>A</a:t>
            </a:r>
            <a:endParaRPr kumimoji="0" lang="en-US" altLang="zh-CN" sz="1600" b="1" kern="1200" cap="none" spc="0" normalizeH="0" baseline="0" noProof="0">
              <a:solidFill>
                <a:srgbClr val="FFFF66"/>
              </a:solidFill>
              <a:latin typeface="+mj-ea"/>
              <a:ea typeface="+mj-ea"/>
              <a:cs typeface="+mn-cs"/>
            </a:endParaRPr>
          </a:p>
        </p:txBody>
      </p:sp>
      <p:grpSp>
        <p:nvGrpSpPr>
          <p:cNvPr id="13316" name="Group 2"/>
          <p:cNvGrpSpPr/>
          <p:nvPr/>
        </p:nvGrpSpPr>
        <p:grpSpPr>
          <a:xfrm>
            <a:off x="2195513" y="1150938"/>
            <a:ext cx="1719262" cy="4016375"/>
            <a:chOff x="0" y="0"/>
            <a:chExt cx="1444" cy="2482"/>
          </a:xfrm>
        </p:grpSpPr>
        <p:grpSp>
          <p:nvGrpSpPr>
            <p:cNvPr id="13317" name="Group 3"/>
            <p:cNvGrpSpPr/>
            <p:nvPr/>
          </p:nvGrpSpPr>
          <p:grpSpPr>
            <a:xfrm>
              <a:off x="1104" y="0"/>
              <a:ext cx="340" cy="2482"/>
              <a:chOff x="0" y="0"/>
              <a:chExt cx="340" cy="2482"/>
            </a:xfrm>
          </p:grpSpPr>
          <p:sp>
            <p:nvSpPr>
              <p:cNvPr id="13318" name="Text Box 4"/>
              <p:cNvSpPr txBox="1"/>
              <p:nvPr/>
            </p:nvSpPr>
            <p:spPr>
              <a:xfrm>
                <a:off x="0" y="0"/>
                <a:ext cx="314" cy="226"/>
              </a:xfrm>
              <a:prstGeom prst="rect">
                <a:avLst/>
              </a:prstGeom>
              <a:noFill/>
              <a:ln w="9525" cap="flat" cmpd="sng">
                <a:solidFill>
                  <a:srgbClr val="FFFF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t">
                <a:spAutoFit/>
              </a:bodyPr>
              <a:p>
                <a:r>
                  <a:rPr lang="en-US" altLang="zh-CN">
                    <a:solidFill>
                      <a:srgbClr val="FFFF66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M</a:t>
                </a:r>
                <a:endParaRPr lang="en-US" altLang="zh-CN">
                  <a:solidFill>
                    <a:srgbClr val="FFFF66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19" name="Text Box 5"/>
              <p:cNvSpPr txBox="1"/>
              <p:nvPr/>
            </p:nvSpPr>
            <p:spPr>
              <a:xfrm>
                <a:off x="48" y="2256"/>
                <a:ext cx="292" cy="226"/>
              </a:xfrm>
              <a:prstGeom prst="rect">
                <a:avLst/>
              </a:prstGeom>
              <a:noFill/>
              <a:ln w="9525" cap="flat" cmpd="sng">
                <a:solidFill>
                  <a:srgbClr val="FFFF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t">
                <a:spAutoFit/>
              </a:bodyPr>
              <a:p>
                <a:r>
                  <a:rPr lang="en-US" altLang="zh-CN">
                    <a:solidFill>
                      <a:srgbClr val="FFFF66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N</a:t>
                </a:r>
                <a:endParaRPr lang="en-US" altLang="zh-CN">
                  <a:solidFill>
                    <a:srgbClr val="FFFF66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20" name="Group 6"/>
            <p:cNvGrpSpPr/>
            <p:nvPr/>
          </p:nvGrpSpPr>
          <p:grpSpPr>
            <a:xfrm>
              <a:off x="0" y="240"/>
              <a:ext cx="1392" cy="2064"/>
              <a:chOff x="0" y="0"/>
              <a:chExt cx="1392" cy="2064"/>
            </a:xfrm>
          </p:grpSpPr>
          <p:sp>
            <p:nvSpPr>
              <p:cNvPr id="13321" name="Text Box 8"/>
              <p:cNvSpPr txBox="1"/>
              <p:nvPr/>
            </p:nvSpPr>
            <p:spPr>
              <a:xfrm>
                <a:off x="0" y="1536"/>
                <a:ext cx="282" cy="226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t">
                <a:spAutoFit/>
              </a:bodyPr>
              <a:p>
                <a:r>
                  <a:rPr lang="en-US" altLang="zh-CN">
                    <a:solidFill>
                      <a:srgbClr val="FFFF66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B</a:t>
                </a:r>
                <a:endParaRPr lang="en-US" altLang="zh-CN">
                  <a:solidFill>
                    <a:srgbClr val="FFFF66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3322" name="Group 9"/>
              <p:cNvGrpSpPr/>
              <p:nvPr/>
            </p:nvGrpSpPr>
            <p:grpSpPr>
              <a:xfrm>
                <a:off x="48" y="0"/>
                <a:ext cx="1344" cy="2064"/>
                <a:chOff x="0" y="0"/>
                <a:chExt cx="1344" cy="2064"/>
              </a:xfrm>
            </p:grpSpPr>
            <p:sp>
              <p:nvSpPr>
                <p:cNvPr id="11276" name="Line 10"/>
                <p:cNvSpPr/>
                <p:nvPr/>
              </p:nvSpPr>
              <p:spPr>
                <a:xfrm flipV="1">
                  <a:off x="0" y="288"/>
                  <a:ext cx="528" cy="1296"/>
                </a:xfrm>
                <a:prstGeom prst="line">
                  <a:avLst/>
                </a:prstGeom>
                <a:ln w="28575" cap="flat" cmpd="sng">
                  <a:solidFill>
                    <a:srgbClr val="FFFF66"/>
                  </a:solidFill>
                  <a:prstDash val="solid"/>
                  <a:headEnd type="none" w="med" len="med"/>
                  <a:tailEnd type="arrow" w="med" len="med"/>
                </a:ln>
              </p:spPr>
              <p:txBody>
                <a:bodyPr rot="10800000"/>
                <a:p>
                  <a:pPr lvl="0" fontAlgn="base"/>
                  <a:endParaRPr lang="zh-CN" altLang="en-US" sz="1350" strike="noStrike" noProof="1" dirty="0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3324" name="Group 11"/>
                <p:cNvGrpSpPr/>
                <p:nvPr/>
              </p:nvGrpSpPr>
              <p:grpSpPr>
                <a:xfrm>
                  <a:off x="1200" y="0"/>
                  <a:ext cx="144" cy="2064"/>
                  <a:chOff x="0" y="0"/>
                  <a:chExt cx="144" cy="2064"/>
                </a:xfrm>
              </p:grpSpPr>
              <p:sp>
                <p:nvSpPr>
                  <p:cNvPr id="11278" name="Line 12"/>
                  <p:cNvSpPr/>
                  <p:nvPr/>
                </p:nvSpPr>
                <p:spPr>
                  <a:xfrm>
                    <a:off x="0" y="0"/>
                    <a:ext cx="0" cy="1968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79" name="Line 13"/>
                  <p:cNvSpPr/>
                  <p:nvPr/>
                </p:nvSpPr>
                <p:spPr>
                  <a:xfrm>
                    <a:off x="0" y="48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0" name="Line 14"/>
                  <p:cNvSpPr/>
                  <p:nvPr/>
                </p:nvSpPr>
                <p:spPr>
                  <a:xfrm>
                    <a:off x="0" y="144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1" name="Line 15"/>
                  <p:cNvSpPr/>
                  <p:nvPr/>
                </p:nvSpPr>
                <p:spPr>
                  <a:xfrm>
                    <a:off x="0" y="240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2" name="Line 16"/>
                  <p:cNvSpPr/>
                  <p:nvPr/>
                </p:nvSpPr>
                <p:spPr>
                  <a:xfrm>
                    <a:off x="0" y="336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3" name="Line 17"/>
                  <p:cNvSpPr/>
                  <p:nvPr/>
                </p:nvSpPr>
                <p:spPr>
                  <a:xfrm>
                    <a:off x="0" y="432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4" name="Line 18"/>
                  <p:cNvSpPr/>
                  <p:nvPr/>
                </p:nvSpPr>
                <p:spPr>
                  <a:xfrm>
                    <a:off x="0" y="528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5" name="Line 19"/>
                  <p:cNvSpPr/>
                  <p:nvPr/>
                </p:nvSpPr>
                <p:spPr>
                  <a:xfrm>
                    <a:off x="0" y="624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6" name="Line 20"/>
                  <p:cNvSpPr/>
                  <p:nvPr/>
                </p:nvSpPr>
                <p:spPr>
                  <a:xfrm>
                    <a:off x="0" y="720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7" name="Line 21"/>
                  <p:cNvSpPr/>
                  <p:nvPr/>
                </p:nvSpPr>
                <p:spPr>
                  <a:xfrm>
                    <a:off x="0" y="816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8" name="Line 22"/>
                  <p:cNvSpPr/>
                  <p:nvPr/>
                </p:nvSpPr>
                <p:spPr>
                  <a:xfrm>
                    <a:off x="0" y="912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9" name="Line 23"/>
                  <p:cNvSpPr/>
                  <p:nvPr/>
                </p:nvSpPr>
                <p:spPr>
                  <a:xfrm>
                    <a:off x="0" y="1008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0" name="Line 24"/>
                  <p:cNvSpPr/>
                  <p:nvPr/>
                </p:nvSpPr>
                <p:spPr>
                  <a:xfrm>
                    <a:off x="0" y="1104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1" name="Line 25"/>
                  <p:cNvSpPr/>
                  <p:nvPr/>
                </p:nvSpPr>
                <p:spPr>
                  <a:xfrm>
                    <a:off x="0" y="1200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2" name="Line 26"/>
                  <p:cNvSpPr/>
                  <p:nvPr/>
                </p:nvSpPr>
                <p:spPr>
                  <a:xfrm>
                    <a:off x="0" y="1296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3" name="Line 27"/>
                  <p:cNvSpPr/>
                  <p:nvPr/>
                </p:nvSpPr>
                <p:spPr>
                  <a:xfrm>
                    <a:off x="0" y="1392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4" name="Line 28"/>
                  <p:cNvSpPr/>
                  <p:nvPr/>
                </p:nvSpPr>
                <p:spPr>
                  <a:xfrm>
                    <a:off x="0" y="1488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5" name="Line 29"/>
                  <p:cNvSpPr/>
                  <p:nvPr/>
                </p:nvSpPr>
                <p:spPr>
                  <a:xfrm>
                    <a:off x="0" y="1584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6" name="Line 30"/>
                  <p:cNvSpPr/>
                  <p:nvPr/>
                </p:nvSpPr>
                <p:spPr>
                  <a:xfrm>
                    <a:off x="0" y="1680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7" name="Line 31"/>
                  <p:cNvSpPr/>
                  <p:nvPr/>
                </p:nvSpPr>
                <p:spPr>
                  <a:xfrm>
                    <a:off x="0" y="1776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8" name="Line 32"/>
                  <p:cNvSpPr/>
                  <p:nvPr/>
                </p:nvSpPr>
                <p:spPr>
                  <a:xfrm>
                    <a:off x="0" y="1872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9" name="Line 33"/>
                  <p:cNvSpPr/>
                  <p:nvPr/>
                </p:nvSpPr>
                <p:spPr>
                  <a:xfrm>
                    <a:off x="0" y="1968"/>
                    <a:ext cx="144" cy="96"/>
                  </a:xfrm>
                  <a:prstGeom prst="line">
                    <a:avLst/>
                  </a:prstGeom>
                  <a:ln w="9525" cap="flat" cmpd="sng">
                    <a:solidFill>
                      <a:srgbClr val="FFFF66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lvl="0" fontAlgn="base"/>
                    <a:endParaRPr lang="zh-CN" altLang="en-US" sz="1350" strike="noStrike" noProof="1" dirty="0">
                      <a:solidFill>
                        <a:srgbClr val="FFFF66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</p:grpSp>
      <p:sp>
        <p:nvSpPr>
          <p:cNvPr id="13347" name="文本框 1"/>
          <p:cNvSpPr txBox="1"/>
          <p:nvPr/>
        </p:nvSpPr>
        <p:spPr>
          <a:xfrm>
            <a:off x="1243013" y="746125"/>
            <a:ext cx="6657975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65125" indent="-25527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</a:pPr>
            <a:r>
              <a:rPr lang="zh-CN" altLang="en-US" b="1" dirty="0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如图，</a:t>
            </a:r>
            <a:r>
              <a:rPr lang="en-US" altLang="en-US" b="1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MN</a:t>
            </a:r>
            <a:r>
              <a:rPr lang="zh-CN" altLang="en-US" b="1" dirty="0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表示平面镜，</a:t>
            </a:r>
            <a:r>
              <a:rPr lang="en-US" altLang="en-US" b="1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AB</a:t>
            </a:r>
            <a:r>
              <a:rPr lang="zh-CN" altLang="en-US" b="1" dirty="0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表示镜前的物体，根据平面镜成像的特点作图</a:t>
            </a:r>
            <a:endParaRPr lang="zh-CN" altLang="en-US">
              <a:solidFill>
                <a:srgbClr val="FFFF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1"/>
          <p:cNvSpPr txBox="1"/>
          <p:nvPr/>
        </p:nvSpPr>
        <p:spPr bwMode="auto">
          <a:xfrm>
            <a:off x="2141538" y="195263"/>
            <a:ext cx="3995738" cy="584200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  </a:t>
            </a: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动一动，练一练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1433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95263"/>
            <a:ext cx="1438275" cy="5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275" y="898525"/>
            <a:ext cx="6173788" cy="800100"/>
          </a:xfrm>
        </p:spPr>
        <p:txBody>
          <a:bodyPr vert="horz" wrap="square" lIns="68592" tIns="34296" rIns="68592" bIns="34296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</a:br>
            <a:r>
              <a:rPr kumimoji="0" lang="zh-CN" altLang="en-US" sz="2700" b="1" i="0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画出物体</a:t>
            </a:r>
            <a:r>
              <a:rPr kumimoji="0" lang="en-US" sz="2700" b="1" i="0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AB</a:t>
            </a:r>
            <a:r>
              <a:rPr kumimoji="0" lang="zh-CN" altLang="en-US" sz="2700" b="1" i="0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在平面镜中所成的像</a:t>
            </a:r>
            <a:endParaRPr kumimoji="0" lang="zh-CN" altLang="en-US" sz="2700" b="1" i="0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grpSp>
        <p:nvGrpSpPr>
          <p:cNvPr id="14340" name="Group 4"/>
          <p:cNvGrpSpPr/>
          <p:nvPr/>
        </p:nvGrpSpPr>
        <p:grpSpPr>
          <a:xfrm rot="5400000">
            <a:off x="2271713" y="1539875"/>
            <a:ext cx="352425" cy="2659063"/>
            <a:chOff x="-1" y="-9"/>
            <a:chExt cx="396" cy="2616"/>
          </a:xfrm>
        </p:grpSpPr>
        <p:sp>
          <p:nvSpPr>
            <p:cNvPr id="14341" name="Text Box 5"/>
            <p:cNvSpPr txBox="1"/>
            <p:nvPr/>
          </p:nvSpPr>
          <p:spPr>
            <a:xfrm>
              <a:off x="-1" y="-9"/>
              <a:ext cx="34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endParaRPr lang="zh-CN" altLang="zh-CN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342" name="Text Box 6"/>
            <p:cNvSpPr txBox="1"/>
            <p:nvPr/>
          </p:nvSpPr>
          <p:spPr>
            <a:xfrm>
              <a:off x="46" y="2247"/>
              <a:ext cx="34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endParaRPr lang="zh-CN" altLang="zh-CN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4343" name="Text Box 8"/>
          <p:cNvSpPr txBox="1"/>
          <p:nvPr/>
        </p:nvSpPr>
        <p:spPr>
          <a:xfrm rot="5400000">
            <a:off x="3467100" y="2298700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4" name="Text Box 9"/>
          <p:cNvSpPr txBox="1"/>
          <p:nvPr/>
        </p:nvSpPr>
        <p:spPr>
          <a:xfrm rot="5400000">
            <a:off x="1668463" y="1690688"/>
            <a:ext cx="312737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02" name="Line 11"/>
          <p:cNvSpPr/>
          <p:nvPr/>
        </p:nvSpPr>
        <p:spPr>
          <a:xfrm rot="5400000" flipV="1">
            <a:off x="2372519" y="1253331"/>
            <a:ext cx="471488" cy="1812925"/>
          </a:xfrm>
          <a:prstGeom prst="line">
            <a:avLst/>
          </a:prstGeom>
          <a:ln w="28575" cap="flat" cmpd="sng">
            <a:solidFill>
              <a:srgbClr val="FFFF66"/>
            </a:solidFill>
            <a:prstDash val="solid"/>
            <a:headEnd type="none" w="med" len="med"/>
            <a:tailEnd type="arrow" w="med" len="med"/>
          </a:ln>
        </p:spPr>
        <p:txBody>
          <a:bodyPr rot="0" vert="eaVert"/>
          <a:p>
            <a:pPr lvl="0" fontAlgn="base"/>
            <a:endParaRPr lang="zh-CN" altLang="en-US" sz="1350" strike="noStrike" noProof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6" name="Text Box 36"/>
          <p:cNvSpPr txBox="1"/>
          <p:nvPr/>
        </p:nvSpPr>
        <p:spPr>
          <a:xfrm>
            <a:off x="1333500" y="1698625"/>
            <a:ext cx="3524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>
                <a:solidFill>
                  <a:srgbClr val="FFFF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000">
              <a:solidFill>
                <a:srgbClr val="FFFF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7" name="Text Box 37"/>
          <p:cNvSpPr txBox="1"/>
          <p:nvPr/>
        </p:nvSpPr>
        <p:spPr>
          <a:xfrm>
            <a:off x="3482975" y="2257425"/>
            <a:ext cx="3524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>
                <a:solidFill>
                  <a:srgbClr val="FFFF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000">
              <a:solidFill>
                <a:srgbClr val="FFFF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8" name="Text Box 38"/>
          <p:cNvSpPr txBox="1"/>
          <p:nvPr/>
        </p:nvSpPr>
        <p:spPr>
          <a:xfrm>
            <a:off x="639763" y="2995613"/>
            <a:ext cx="3937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>
                <a:solidFill>
                  <a:srgbClr val="FFFF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endParaRPr lang="en-US" altLang="zh-CN" sz="2000">
              <a:solidFill>
                <a:srgbClr val="FFFF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9" name="Text Box 39"/>
          <p:cNvSpPr txBox="1"/>
          <p:nvPr/>
        </p:nvSpPr>
        <p:spPr>
          <a:xfrm>
            <a:off x="3779838" y="3127375"/>
            <a:ext cx="366712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>
                <a:solidFill>
                  <a:srgbClr val="FFFF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endParaRPr lang="en-US" altLang="zh-CN" sz="2000">
              <a:solidFill>
                <a:srgbClr val="FFFF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0" name="Text Box 9"/>
          <p:cNvSpPr txBox="1"/>
          <p:nvPr/>
        </p:nvSpPr>
        <p:spPr>
          <a:xfrm rot="5400000">
            <a:off x="4475163" y="3094038"/>
            <a:ext cx="312737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351" name="组合 12929"/>
          <p:cNvGrpSpPr/>
          <p:nvPr/>
        </p:nvGrpSpPr>
        <p:grpSpPr>
          <a:xfrm>
            <a:off x="5035550" y="3116263"/>
            <a:ext cx="2870200" cy="312737"/>
            <a:chOff x="2874" y="3117"/>
            <a:chExt cx="1730" cy="262"/>
          </a:xfrm>
        </p:grpSpPr>
        <p:sp>
          <p:nvSpPr>
            <p:cNvPr id="14352" name="Text Box 8"/>
            <p:cNvSpPr txBox="1"/>
            <p:nvPr/>
          </p:nvSpPr>
          <p:spPr>
            <a:xfrm rot="5400000">
              <a:off x="4339" y="3138"/>
              <a:ext cx="262" cy="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endParaRPr lang="zh-CN" altLang="zh-CN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08" name="Line 13"/>
            <p:cNvSpPr/>
            <p:nvPr/>
          </p:nvSpPr>
          <p:spPr>
            <a:xfrm rot="5400000">
              <a:off x="3763" y="2360"/>
              <a:ext cx="0" cy="1681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09" name="Line 14"/>
            <p:cNvSpPr/>
            <p:nvPr/>
          </p:nvSpPr>
          <p:spPr>
            <a:xfrm rot="5400000">
              <a:off x="4502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10" name="Line 15"/>
            <p:cNvSpPr/>
            <p:nvPr/>
          </p:nvSpPr>
          <p:spPr>
            <a:xfrm rot="5400000">
              <a:off x="4420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11" name="Line 16"/>
            <p:cNvSpPr/>
            <p:nvPr/>
          </p:nvSpPr>
          <p:spPr>
            <a:xfrm rot="5400000">
              <a:off x="4337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12" name="Line 17"/>
            <p:cNvSpPr/>
            <p:nvPr/>
          </p:nvSpPr>
          <p:spPr>
            <a:xfrm rot="5400000">
              <a:off x="4255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13" name="Line 18"/>
            <p:cNvSpPr/>
            <p:nvPr/>
          </p:nvSpPr>
          <p:spPr>
            <a:xfrm rot="5400000">
              <a:off x="4173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14" name="Line 19"/>
            <p:cNvSpPr/>
            <p:nvPr/>
          </p:nvSpPr>
          <p:spPr>
            <a:xfrm rot="5400000">
              <a:off x="4091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15" name="Line 20"/>
            <p:cNvSpPr/>
            <p:nvPr/>
          </p:nvSpPr>
          <p:spPr>
            <a:xfrm rot="5400000">
              <a:off x="4009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16" name="Line 21"/>
            <p:cNvSpPr/>
            <p:nvPr/>
          </p:nvSpPr>
          <p:spPr>
            <a:xfrm rot="5400000">
              <a:off x="3927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17" name="Line 22"/>
            <p:cNvSpPr/>
            <p:nvPr/>
          </p:nvSpPr>
          <p:spPr>
            <a:xfrm rot="5400000">
              <a:off x="3843" y="3211"/>
              <a:ext cx="108" cy="81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18" name="Line 23"/>
            <p:cNvSpPr/>
            <p:nvPr/>
          </p:nvSpPr>
          <p:spPr>
            <a:xfrm rot="5400000">
              <a:off x="3763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19" name="Line 24"/>
            <p:cNvSpPr/>
            <p:nvPr/>
          </p:nvSpPr>
          <p:spPr>
            <a:xfrm rot="5400000">
              <a:off x="3681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20" name="Line 25"/>
            <p:cNvSpPr/>
            <p:nvPr/>
          </p:nvSpPr>
          <p:spPr>
            <a:xfrm rot="5400000">
              <a:off x="3599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21" name="Line 26"/>
            <p:cNvSpPr/>
            <p:nvPr/>
          </p:nvSpPr>
          <p:spPr>
            <a:xfrm rot="5400000">
              <a:off x="3517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22" name="Line 27"/>
            <p:cNvSpPr/>
            <p:nvPr/>
          </p:nvSpPr>
          <p:spPr>
            <a:xfrm rot="5400000">
              <a:off x="3435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23" name="Line 28"/>
            <p:cNvSpPr/>
            <p:nvPr/>
          </p:nvSpPr>
          <p:spPr>
            <a:xfrm rot="5400000">
              <a:off x="3353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24" name="Line 29"/>
            <p:cNvSpPr/>
            <p:nvPr/>
          </p:nvSpPr>
          <p:spPr>
            <a:xfrm rot="5400000">
              <a:off x="3271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25" name="Line 30"/>
            <p:cNvSpPr/>
            <p:nvPr/>
          </p:nvSpPr>
          <p:spPr>
            <a:xfrm rot="5400000">
              <a:off x="3186" y="3211"/>
              <a:ext cx="108" cy="81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26" name="Line 31"/>
            <p:cNvSpPr/>
            <p:nvPr/>
          </p:nvSpPr>
          <p:spPr>
            <a:xfrm rot="5400000">
              <a:off x="3107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27" name="Line 32"/>
            <p:cNvSpPr/>
            <p:nvPr/>
          </p:nvSpPr>
          <p:spPr>
            <a:xfrm rot="5400000">
              <a:off x="3025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28" name="Line 33"/>
            <p:cNvSpPr/>
            <p:nvPr/>
          </p:nvSpPr>
          <p:spPr>
            <a:xfrm rot="5400000">
              <a:off x="2943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29" name="Line 34"/>
            <p:cNvSpPr/>
            <p:nvPr/>
          </p:nvSpPr>
          <p:spPr>
            <a:xfrm rot="5400000">
              <a:off x="2861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4375" name="组合 1"/>
          <p:cNvGrpSpPr/>
          <p:nvPr/>
        </p:nvGrpSpPr>
        <p:grpSpPr>
          <a:xfrm>
            <a:off x="1076325" y="3133725"/>
            <a:ext cx="2643188" cy="311150"/>
            <a:chOff x="2874" y="3131"/>
            <a:chExt cx="1730" cy="262"/>
          </a:xfrm>
        </p:grpSpPr>
        <p:sp>
          <p:nvSpPr>
            <p:cNvPr id="14376" name="Text Box 8"/>
            <p:cNvSpPr txBox="1"/>
            <p:nvPr/>
          </p:nvSpPr>
          <p:spPr>
            <a:xfrm rot="5400000">
              <a:off x="4338" y="3141"/>
              <a:ext cx="262" cy="2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endParaRPr lang="zh-CN" altLang="zh-CN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" name="Line 13"/>
            <p:cNvSpPr/>
            <p:nvPr/>
          </p:nvSpPr>
          <p:spPr>
            <a:xfrm rot="5400000">
              <a:off x="3763" y="2360"/>
              <a:ext cx="0" cy="1681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" name="Line 14"/>
            <p:cNvSpPr/>
            <p:nvPr/>
          </p:nvSpPr>
          <p:spPr>
            <a:xfrm rot="5400000">
              <a:off x="4502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" name="Line 15"/>
            <p:cNvSpPr/>
            <p:nvPr/>
          </p:nvSpPr>
          <p:spPr>
            <a:xfrm rot="5400000">
              <a:off x="4420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Line 16"/>
            <p:cNvSpPr/>
            <p:nvPr/>
          </p:nvSpPr>
          <p:spPr>
            <a:xfrm rot="5400000">
              <a:off x="4337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Line 17"/>
            <p:cNvSpPr/>
            <p:nvPr/>
          </p:nvSpPr>
          <p:spPr>
            <a:xfrm rot="5400000">
              <a:off x="4255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Line 18"/>
            <p:cNvSpPr/>
            <p:nvPr/>
          </p:nvSpPr>
          <p:spPr>
            <a:xfrm rot="5400000">
              <a:off x="4173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Line 19"/>
            <p:cNvSpPr/>
            <p:nvPr/>
          </p:nvSpPr>
          <p:spPr>
            <a:xfrm rot="5400000">
              <a:off x="4091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Line 20"/>
            <p:cNvSpPr/>
            <p:nvPr/>
          </p:nvSpPr>
          <p:spPr>
            <a:xfrm rot="5400000">
              <a:off x="4009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Line 21"/>
            <p:cNvSpPr/>
            <p:nvPr/>
          </p:nvSpPr>
          <p:spPr>
            <a:xfrm rot="5400000">
              <a:off x="3927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Line 22"/>
            <p:cNvSpPr/>
            <p:nvPr/>
          </p:nvSpPr>
          <p:spPr>
            <a:xfrm rot="5400000">
              <a:off x="3843" y="3211"/>
              <a:ext cx="108" cy="81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Line 23"/>
            <p:cNvSpPr/>
            <p:nvPr/>
          </p:nvSpPr>
          <p:spPr>
            <a:xfrm rot="5400000">
              <a:off x="3763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Line 24"/>
            <p:cNvSpPr/>
            <p:nvPr/>
          </p:nvSpPr>
          <p:spPr>
            <a:xfrm rot="5400000">
              <a:off x="3681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Line 25"/>
            <p:cNvSpPr/>
            <p:nvPr/>
          </p:nvSpPr>
          <p:spPr>
            <a:xfrm rot="5400000">
              <a:off x="3599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Line 26"/>
            <p:cNvSpPr/>
            <p:nvPr/>
          </p:nvSpPr>
          <p:spPr>
            <a:xfrm rot="5400000">
              <a:off x="3517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Line 27"/>
            <p:cNvSpPr/>
            <p:nvPr/>
          </p:nvSpPr>
          <p:spPr>
            <a:xfrm rot="5400000">
              <a:off x="3435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Line 28"/>
            <p:cNvSpPr/>
            <p:nvPr/>
          </p:nvSpPr>
          <p:spPr>
            <a:xfrm rot="5400000">
              <a:off x="3353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Line 29"/>
            <p:cNvSpPr/>
            <p:nvPr/>
          </p:nvSpPr>
          <p:spPr>
            <a:xfrm rot="5400000">
              <a:off x="3271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Line 30"/>
            <p:cNvSpPr/>
            <p:nvPr/>
          </p:nvSpPr>
          <p:spPr>
            <a:xfrm rot="5400000">
              <a:off x="3186" y="3211"/>
              <a:ext cx="108" cy="81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Line 31"/>
            <p:cNvSpPr/>
            <p:nvPr/>
          </p:nvSpPr>
          <p:spPr>
            <a:xfrm rot="5400000">
              <a:off x="3107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Line 32"/>
            <p:cNvSpPr/>
            <p:nvPr/>
          </p:nvSpPr>
          <p:spPr>
            <a:xfrm rot="5400000">
              <a:off x="3025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Line 33"/>
            <p:cNvSpPr/>
            <p:nvPr/>
          </p:nvSpPr>
          <p:spPr>
            <a:xfrm rot="5400000">
              <a:off x="2943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Line 34"/>
            <p:cNvSpPr/>
            <p:nvPr/>
          </p:nvSpPr>
          <p:spPr>
            <a:xfrm rot="5400000">
              <a:off x="2861" y="3213"/>
              <a:ext cx="108" cy="82"/>
            </a:xfrm>
            <a:prstGeom prst="line">
              <a:avLst/>
            </a:prstGeom>
            <a:ln w="9525" cap="flat" cmpd="sng">
              <a:solidFill>
                <a:srgbClr val="FFFF66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p>
              <a:pPr lvl="0" fontAlgn="base"/>
              <a:endParaRPr lang="zh-CN" altLang="en-US" sz="1350" strike="noStrike" noProof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4399" name="内容占位符 30"/>
          <p:cNvGraphicFramePr>
            <a:graphicFrameLocks noGrp="1" noChangeAspect="1"/>
          </p:cNvGraphicFramePr>
          <p:nvPr>
            <p:ph idx="1"/>
          </p:nvPr>
        </p:nvGraphicFramePr>
        <p:xfrm>
          <a:off x="4259263" y="6802438"/>
          <a:ext cx="623887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257425" imgH="619125" progId="Paint.Picture">
                  <p:embed/>
                </p:oleObj>
              </mc:Choice>
              <mc:Fallback>
                <p:oleObj name="" r:id="rId2" imgW="2257425" imgH="61912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9263" y="6802438"/>
                        <a:ext cx="623887" cy="1714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00" name="Text Box 39"/>
          <p:cNvSpPr txBox="1"/>
          <p:nvPr/>
        </p:nvSpPr>
        <p:spPr>
          <a:xfrm>
            <a:off x="7907338" y="2998788"/>
            <a:ext cx="366712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>
                <a:solidFill>
                  <a:srgbClr val="FFFF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endParaRPr lang="en-US" altLang="zh-CN" sz="2000">
              <a:solidFill>
                <a:srgbClr val="FFFF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01" name="Text Box 38"/>
          <p:cNvSpPr txBox="1"/>
          <p:nvPr/>
        </p:nvSpPr>
        <p:spPr>
          <a:xfrm>
            <a:off x="4616450" y="3071813"/>
            <a:ext cx="3937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>
                <a:solidFill>
                  <a:srgbClr val="FFFF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endParaRPr lang="en-US" altLang="zh-CN" sz="2000">
              <a:solidFill>
                <a:srgbClr val="FFFF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4402" name="对象 26"/>
          <p:cNvGraphicFramePr/>
          <p:nvPr/>
        </p:nvGraphicFramePr>
        <p:xfrm>
          <a:off x="4914900" y="2093913"/>
          <a:ext cx="27066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4" imgW="2705100" imgH="628650" progId="Paint.Picture">
                  <p:embed/>
                </p:oleObj>
              </mc:Choice>
              <mc:Fallback>
                <p:oleObj name="" r:id="rId4" imgW="2705100" imgH="6286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4900" y="2093913"/>
                        <a:ext cx="2706688" cy="630237"/>
                      </a:xfrm>
                      <a:prstGeom prst="rect">
                        <a:avLst/>
                      </a:prstGeom>
                      <a:solidFill>
                        <a:srgbClr val="2D35D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4038" y="2541588"/>
            <a:ext cx="3689350" cy="254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25" y="2566988"/>
            <a:ext cx="3157538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6" descr="172427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038" y="12700"/>
            <a:ext cx="3644900" cy="252888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364" name="对象 1"/>
          <p:cNvGraphicFramePr/>
          <p:nvPr/>
        </p:nvGraphicFramePr>
        <p:xfrm>
          <a:off x="1149350" y="-31750"/>
          <a:ext cx="3214688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4" imgW="2686050" imgH="1762125" progId="Paint.Picture">
                  <p:embed/>
                </p:oleObj>
              </mc:Choice>
              <mc:Fallback>
                <p:oleObj name="" r:id="rId4" imgW="2686050" imgH="1762125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9350" y="-31750"/>
                        <a:ext cx="3214688" cy="2573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7" name="Group 19"/>
          <p:cNvGrpSpPr/>
          <p:nvPr/>
        </p:nvGrpSpPr>
        <p:grpSpPr>
          <a:xfrm>
            <a:off x="1330325" y="141288"/>
            <a:ext cx="2092325" cy="690562"/>
            <a:chOff x="0" y="0"/>
            <a:chExt cx="2231" cy="580"/>
          </a:xfrm>
        </p:grpSpPr>
        <p:pic>
          <p:nvPicPr>
            <p:cNvPr id="16386" name="圆角矩形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 Box 21"/>
            <p:cNvSpPr txBox="1">
              <a:spLocks noChangeArrowheads="1"/>
            </p:cNvSpPr>
            <p:nvPr/>
          </p:nvSpPr>
          <p:spPr bwMode="auto">
            <a:xfrm>
              <a:off x="58" y="105"/>
              <a:ext cx="2117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marR="0" algn="ctr" defTabSz="914400" rtl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700" b="1" kern="1200" cap="none" spc="0" normalizeH="0" baseline="0" noProof="0">
                  <a:solidFill>
                    <a:srgbClr val="FFFFFF"/>
                  </a:solidFill>
                  <a:latin typeface="+mj-ea"/>
                  <a:ea typeface="+mj-ea"/>
                  <a:cs typeface="+mn-cs"/>
                </a:rPr>
                <a:t>课堂小结</a:t>
              </a:r>
              <a:endParaRPr kumimoji="0" lang="zh-CN" altLang="en-US" sz="2700" b="1" kern="1200" cap="none" spc="0" normalizeH="0" baseline="0" noProof="0">
                <a:solidFill>
                  <a:srgbClr val="FFFFFF"/>
                </a:solidFill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71563" y="1524000"/>
            <a:ext cx="1195387" cy="2149475"/>
            <a:chOff x="-150" y="3200"/>
            <a:chExt cx="2510" cy="4509"/>
          </a:xfrm>
        </p:grpSpPr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-150" y="3200"/>
              <a:ext cx="2043" cy="4509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rtl="0">
                <a:buClrTx/>
                <a:buSzTx/>
                <a:buFontTx/>
                <a:buNone/>
                <a:defRPr/>
              </a:pPr>
              <a:r>
                <a:rPr kumimoji="0" lang="zh-CN" altLang="en-US" sz="2700" b="1" kern="1200" cap="none" spc="0" normalizeH="0" baseline="0" noProof="0">
                  <a:solidFill>
                    <a:srgbClr val="FFFF66"/>
                  </a:solidFill>
                  <a:latin typeface="+mj-ea"/>
                  <a:ea typeface="+mj-ea"/>
                  <a:cs typeface="+mn-cs"/>
                </a:rPr>
                <a:t>平</a:t>
              </a:r>
              <a:endParaRPr kumimoji="0" lang="zh-CN" altLang="en-US" sz="27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endParaRPr>
            </a:p>
            <a:p>
              <a:pPr marR="0" algn="ctr" defTabSz="914400" rtl="0">
                <a:buClrTx/>
                <a:buSzTx/>
                <a:buFontTx/>
                <a:buNone/>
                <a:defRPr/>
              </a:pPr>
              <a:r>
                <a:rPr kumimoji="0" lang="zh-CN" altLang="en-US" sz="2700" b="1" kern="1200" cap="none" spc="0" normalizeH="0" baseline="0" noProof="0">
                  <a:solidFill>
                    <a:srgbClr val="FFFF66"/>
                  </a:solidFill>
                  <a:latin typeface="+mj-ea"/>
                  <a:ea typeface="+mj-ea"/>
                  <a:cs typeface="+mn-cs"/>
                </a:rPr>
                <a:t>面</a:t>
              </a:r>
              <a:endParaRPr kumimoji="0" lang="zh-CN" altLang="en-US" sz="27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endParaRPr>
            </a:p>
            <a:p>
              <a:pPr marR="0" algn="ctr" defTabSz="914400" rtl="0">
                <a:buClrTx/>
                <a:buSzTx/>
                <a:buFontTx/>
                <a:buNone/>
                <a:defRPr/>
              </a:pPr>
              <a:r>
                <a:rPr kumimoji="0" lang="zh-CN" altLang="en-US" sz="2700" b="1" kern="1200" cap="none" spc="0" normalizeH="0" baseline="0" noProof="0">
                  <a:solidFill>
                    <a:srgbClr val="FFFF66"/>
                  </a:solidFill>
                  <a:latin typeface="+mj-ea"/>
                  <a:ea typeface="+mj-ea"/>
                  <a:cs typeface="+mn-cs"/>
                </a:rPr>
                <a:t>镜</a:t>
              </a:r>
              <a:endParaRPr kumimoji="0" lang="zh-CN" altLang="en-US" sz="27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endParaRPr>
            </a:p>
            <a:p>
              <a:pPr marR="0" algn="ctr" defTabSz="914400" rtl="0">
                <a:buClrTx/>
                <a:buSzTx/>
                <a:buFontTx/>
                <a:buNone/>
                <a:defRPr/>
              </a:pPr>
              <a:r>
                <a:rPr kumimoji="0" lang="zh-CN" altLang="en-US" sz="2700" b="1" kern="1200" cap="none" spc="0" normalizeH="0" baseline="0" noProof="0">
                  <a:solidFill>
                    <a:srgbClr val="FFFF66"/>
                  </a:solidFill>
                  <a:latin typeface="+mj-ea"/>
                  <a:ea typeface="+mj-ea"/>
                  <a:cs typeface="+mn-cs"/>
                </a:rPr>
                <a:t>成</a:t>
              </a:r>
              <a:endParaRPr kumimoji="0" lang="zh-CN" altLang="en-US" sz="27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endParaRPr>
            </a:p>
            <a:p>
              <a:pPr marR="0" algn="ctr" defTabSz="914400" rtl="0">
                <a:buClrTx/>
                <a:buSzTx/>
                <a:buFontTx/>
                <a:buNone/>
                <a:defRPr/>
              </a:pPr>
              <a:r>
                <a:rPr kumimoji="0" lang="zh-CN" altLang="en-US" sz="2700" b="1" kern="1200" cap="none" spc="0" normalizeH="0" baseline="0" noProof="0">
                  <a:solidFill>
                    <a:srgbClr val="FFFF66"/>
                  </a:solidFill>
                  <a:latin typeface="+mj-ea"/>
                  <a:ea typeface="+mj-ea"/>
                  <a:cs typeface="+mn-cs"/>
                </a:rPr>
                <a:t>像</a:t>
              </a:r>
              <a:endParaRPr kumimoji="0" lang="zh-CN" altLang="en-US" sz="27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0" name="AutoShape 14"/>
            <p:cNvSpPr/>
            <p:nvPr/>
          </p:nvSpPr>
          <p:spPr bwMode="auto">
            <a:xfrm>
              <a:off x="2028" y="3200"/>
              <a:ext cx="332" cy="4464"/>
            </a:xfrm>
            <a:prstGeom prst="leftBrace">
              <a:avLst>
                <a:gd name="adj1" fmla="val 69485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3778250" y="1427163"/>
            <a:ext cx="4011613" cy="411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等距：</a:t>
            </a:r>
            <a:r>
              <a:rPr kumimoji="0" lang="zh-CN" altLang="en-US" sz="21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+mn-cs"/>
              </a:rPr>
              <a:t>像和物到镜面的距离相等</a:t>
            </a:r>
            <a:endParaRPr kumimoji="0" lang="zh-CN" altLang="en-US" sz="2100" b="1" kern="1200" cap="none" spc="0" normalizeH="0" baseline="0" noProof="0" dirty="0">
              <a:solidFill>
                <a:srgbClr val="FFFF66"/>
              </a:solidFill>
              <a:latin typeface="+mj-ea"/>
              <a:ea typeface="+mj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62163" y="1003300"/>
            <a:ext cx="1716087" cy="1793875"/>
            <a:chOff x="2159" y="2108"/>
            <a:chExt cx="3600" cy="3764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2159" y="2674"/>
              <a:ext cx="3600" cy="17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rtl="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>
                  <a:solidFill>
                    <a:srgbClr val="FFFF66"/>
                  </a:solidFill>
                  <a:latin typeface="+mj-ea"/>
                  <a:ea typeface="+mj-ea"/>
                  <a:cs typeface="+mn-cs"/>
                </a:rPr>
                <a:t>平面镜成</a:t>
              </a:r>
              <a:endParaRPr kumimoji="0" lang="zh-CN" altLang="en-US" sz="24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endParaRPr>
            </a:p>
            <a:p>
              <a:pPr marR="0" algn="ctr" defTabSz="914400" rtl="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>
                  <a:solidFill>
                    <a:srgbClr val="FFFF66"/>
                  </a:solidFill>
                  <a:latin typeface="+mj-ea"/>
                  <a:ea typeface="+mj-ea"/>
                  <a:cs typeface="+mn-cs"/>
                </a:rPr>
                <a:t>像特点</a:t>
              </a:r>
              <a:endParaRPr kumimoji="0" lang="zh-CN" altLang="en-US" sz="24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5" name="AutoShape 8"/>
            <p:cNvSpPr/>
            <p:nvPr/>
          </p:nvSpPr>
          <p:spPr bwMode="auto">
            <a:xfrm>
              <a:off x="5419" y="2108"/>
              <a:ext cx="340" cy="3764"/>
            </a:xfrm>
            <a:prstGeom prst="leftBrace">
              <a:avLst>
                <a:gd name="adj1" fmla="val 58395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3763963" y="842963"/>
            <a:ext cx="3178175" cy="411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1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等大：</a:t>
            </a:r>
            <a:r>
              <a:rPr kumimoji="0" lang="zh-CN" altLang="en-US" sz="21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rPr>
              <a:t>像和物大小相等</a:t>
            </a:r>
            <a:endParaRPr kumimoji="0" lang="zh-CN" altLang="en-US" sz="2100" b="1" kern="1200" cap="none" spc="0" normalizeH="0" baseline="0" noProof="0">
              <a:solidFill>
                <a:srgbClr val="FFFF66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3830638" y="2571750"/>
            <a:ext cx="3068638" cy="411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虚像：</a:t>
            </a: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平面镜成虚像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3778250" y="2012950"/>
            <a:ext cx="4011613" cy="411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100" b="1" kern="1200" cap="none" spc="0" normalizeH="0" baseline="0" noProof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垂直：</a:t>
            </a:r>
            <a:r>
              <a:rPr kumimoji="0" lang="zh-CN" altLang="en-US" sz="2100" b="1" kern="1200" cap="none" spc="0" normalizeH="0" baseline="0" noProof="0">
                <a:solidFill>
                  <a:srgbClr val="FFFF66"/>
                </a:solidFill>
                <a:latin typeface="+mn-ea"/>
                <a:ea typeface="+mn-ea"/>
                <a:cs typeface="+mn-cs"/>
              </a:rPr>
              <a:t>像</a:t>
            </a:r>
            <a:r>
              <a:rPr kumimoji="0" lang="zh-CN" altLang="en-US" sz="21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rPr>
              <a:t>和物的连线垂直于镜面</a:t>
            </a:r>
            <a:endParaRPr kumimoji="0" lang="zh-CN" altLang="en-US" sz="2100" b="1" kern="1200" cap="none" spc="0" normalizeH="0" baseline="0" noProof="0">
              <a:solidFill>
                <a:srgbClr val="FFFF66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670425" y="3371850"/>
            <a:ext cx="2114550" cy="411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kumimoji="0" lang="zh-CN" altLang="en-US" sz="21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rPr>
              <a:t>光的反射定律</a:t>
            </a:r>
            <a:endParaRPr kumimoji="0" lang="zh-CN" altLang="en-US" sz="2100" b="1" kern="1200" cap="none" spc="0" normalizeH="0" baseline="0" noProof="0">
              <a:solidFill>
                <a:srgbClr val="FFFF66"/>
              </a:solidFill>
              <a:latin typeface="+mj-ea"/>
              <a:ea typeface="+mj-ea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85975" y="3146425"/>
            <a:ext cx="2203450" cy="823913"/>
            <a:chOff x="2094" y="6584"/>
            <a:chExt cx="4625" cy="1726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094" y="6584"/>
              <a:ext cx="3510" cy="172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p>
              <a:pPr marR="0" algn="ctr" defTabSz="914400" rtl="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>
                  <a:solidFill>
                    <a:srgbClr val="FFFF66"/>
                  </a:solidFill>
                  <a:latin typeface="+mj-ea"/>
                  <a:ea typeface="+mj-ea"/>
                  <a:cs typeface="+mn-cs"/>
                </a:rPr>
                <a:t>平面镜成</a:t>
              </a:r>
              <a:endParaRPr kumimoji="0" lang="zh-CN" altLang="en-US" sz="24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endParaRPr>
            </a:p>
            <a:p>
              <a:pPr marR="0" algn="ctr" defTabSz="914400" rtl="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>
                  <a:solidFill>
                    <a:srgbClr val="FFFF66"/>
                  </a:solidFill>
                  <a:latin typeface="+mj-ea"/>
                  <a:ea typeface="+mj-ea"/>
                  <a:cs typeface="+mn-cs"/>
                </a:rPr>
                <a:t>像原理</a:t>
              </a:r>
              <a:endParaRPr kumimoji="0" lang="zh-CN" altLang="en-US" sz="24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5759" y="7487"/>
              <a:ext cx="9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tailEnd type="triangle" w="med" len="med"/>
            </a:ln>
            <a:effectLst/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3" grpId="0" bldLvl="0" animBg="1"/>
      <p:bldP spid="44" grpId="0" bldLvl="0" animBg="1"/>
      <p:bldP spid="42" grpId="0" bldLvl="0" animBg="1"/>
      <p:bldP spid="3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1"/>
          <p:cNvSpPr txBox="1"/>
          <p:nvPr/>
        </p:nvSpPr>
        <p:spPr bwMode="auto">
          <a:xfrm>
            <a:off x="2141538" y="195263"/>
            <a:ext cx="4375150" cy="584200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平面镜成像的应用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95263"/>
            <a:ext cx="1438275" cy="5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3"/>
          <p:cNvSpPr txBox="1"/>
          <p:nvPr/>
        </p:nvSpPr>
        <p:spPr>
          <a:xfrm>
            <a:off x="5287963" y="898525"/>
            <a:ext cx="639762" cy="206057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zh-CN" sz="3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25" y="1060450"/>
            <a:ext cx="2305050" cy="303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 descr="u=2019496404,1047607947&amp;fm=52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1060450"/>
            <a:ext cx="2106613" cy="303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988" y="1060450"/>
            <a:ext cx="2054225" cy="3084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pic>
        <p:nvPicPr>
          <p:cNvPr id="27" name="Picture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55850" y="206375"/>
            <a:ext cx="4633913" cy="48895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3" descr="112152700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1575" y="-88900"/>
            <a:ext cx="6959600" cy="5321300"/>
          </a:xfrm>
          <a:ln/>
        </p:spPr>
      </p:pic>
      <p:graphicFrame>
        <p:nvGraphicFramePr>
          <p:cNvPr id="18434" name="对象 3"/>
          <p:cNvGraphicFramePr/>
          <p:nvPr/>
        </p:nvGraphicFramePr>
        <p:xfrm>
          <a:off x="6716713" y="3417888"/>
          <a:ext cx="6159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819150" imgH="923925" progId="Paint.Picture">
                  <p:embed/>
                </p:oleObj>
              </mc:Choice>
              <mc:Fallback>
                <p:oleObj name="" r:id="rId2" imgW="819150" imgH="92392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16713" y="3417888"/>
                        <a:ext cx="615950" cy="693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直接连接符 1"/>
          <p:cNvCxnSpPr/>
          <p:nvPr/>
        </p:nvCxnSpPr>
        <p:spPr>
          <a:xfrm>
            <a:off x="4679950" y="3757613"/>
            <a:ext cx="95250" cy="31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829175" y="3756025"/>
            <a:ext cx="9525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127625" y="3756025"/>
            <a:ext cx="96838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427663" y="3752850"/>
            <a:ext cx="95250" cy="31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727700" y="3757613"/>
            <a:ext cx="95250" cy="31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26150" y="3756025"/>
            <a:ext cx="9525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278438" y="3757613"/>
            <a:ext cx="95250" cy="31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979988" y="3752850"/>
            <a:ext cx="95250" cy="31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24600" y="3762375"/>
            <a:ext cx="95250" cy="31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75413" y="3760788"/>
            <a:ext cx="9525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76888" y="3756025"/>
            <a:ext cx="9525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875338" y="3760788"/>
            <a:ext cx="96838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175375" y="3757613"/>
            <a:ext cx="95250" cy="31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84325" y="725488"/>
            <a:ext cx="5973763" cy="3675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just" defTabSz="914400" rtl="0">
              <a:lnSpc>
                <a:spcPct val="14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、平面镜成像是由于光的</a:t>
            </a:r>
            <a:r>
              <a:rPr kumimoji="0" lang="en-US" altLang="zh-CN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_______</a:t>
            </a:r>
            <a:r>
              <a:rPr kumimoji="0" lang="zh-CN" altLang="en-US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而形成。物体在平面镜中所成的像是</a:t>
            </a:r>
            <a:r>
              <a:rPr kumimoji="0" lang="en-US" altLang="zh-CN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______(</a:t>
            </a:r>
            <a:r>
              <a:rPr kumimoji="0" lang="zh-CN" altLang="zh-CN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虚像或实像</a:t>
            </a:r>
            <a:r>
              <a:rPr kumimoji="0" lang="en-US" altLang="zh-CN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kumimoji="0" lang="zh-CN" altLang="en-US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若小明同学身高</a:t>
            </a:r>
            <a:r>
              <a:rPr kumimoji="0" lang="en-US" altLang="zh-CN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1.5m</a:t>
            </a:r>
            <a:r>
              <a:rPr kumimoji="0" lang="zh-CN" altLang="en-US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，他站在大衣柜的穿衣镜前</a:t>
            </a:r>
            <a:r>
              <a:rPr kumimoji="0" lang="en-US" altLang="zh-CN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2m</a:t>
            </a:r>
            <a:r>
              <a:rPr kumimoji="0" lang="zh-CN" altLang="en-US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处，他在镜中的像高</a:t>
            </a:r>
            <a:r>
              <a:rPr kumimoji="0" lang="en-US" altLang="zh-CN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_____m</a:t>
            </a:r>
            <a:r>
              <a:rPr kumimoji="0" lang="zh-CN" altLang="en-US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；像与他相距</a:t>
            </a:r>
            <a:r>
              <a:rPr kumimoji="0" lang="en-US" altLang="zh-CN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_____m</a:t>
            </a:r>
            <a:r>
              <a:rPr kumimoji="0" lang="zh-CN" altLang="en-US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；若他逐渐远离穿衣镜，那么镜中的像大小将</a:t>
            </a:r>
            <a:r>
              <a:rPr kumimoji="0" lang="en-US" altLang="zh-CN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_____</a:t>
            </a:r>
            <a:r>
              <a:rPr kumimoji="0" lang="zh-CN" altLang="en-US" sz="24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。（选填“变大”、“变小”、“不变”）</a:t>
            </a:r>
            <a:endParaRPr kumimoji="0" lang="zh-CN" altLang="en-US" sz="2400" b="1" kern="1200" cap="none" spc="0" normalizeH="0" baseline="0" noProof="0" dirty="0">
              <a:solidFill>
                <a:srgbClr val="FFFF66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54638" y="806450"/>
            <a:ext cx="857250" cy="411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C00000"/>
                </a:solidFill>
                <a:latin typeface="+mj-ea"/>
                <a:ea typeface="+mj-ea"/>
                <a:cs typeface="+mn-cs"/>
              </a:rPr>
              <a:t>反射</a:t>
            </a:r>
            <a:endParaRPr kumimoji="0" lang="zh-CN" altLang="en-US" sz="2100" b="1" kern="1200" cap="none" spc="0" normalizeH="0" baseline="0" noProof="0" dirty="0">
              <a:solidFill>
                <a:srgbClr val="C00000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54638" y="1379538"/>
            <a:ext cx="993775" cy="411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100" b="1" kern="1200" cap="none" spc="0" normalizeH="0" baseline="0" noProof="0">
                <a:solidFill>
                  <a:srgbClr val="C00000"/>
                </a:solidFill>
                <a:latin typeface="+mj-ea"/>
                <a:ea typeface="+mj-ea"/>
                <a:cs typeface="+mn-cs"/>
              </a:rPr>
              <a:t>虚像</a:t>
            </a:r>
            <a:endParaRPr kumimoji="0" lang="zh-CN" altLang="en-US" sz="2100" b="1" kern="1200" cap="none" spc="0" normalizeH="0" baseline="0" noProof="0">
              <a:solidFill>
                <a:srgbClr val="C00000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348413" y="2366963"/>
            <a:ext cx="606425" cy="411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100" b="1" kern="1200" cap="none" spc="0" normalizeH="0" baseline="0" noProof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1.5</a:t>
            </a:r>
            <a:endParaRPr kumimoji="0" lang="en-US" altLang="zh-CN" sz="2100" b="1" kern="1200" cap="none" spc="0" normalizeH="0" baseline="0" noProof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 Box 13"/>
          <p:cNvSpPr txBox="1"/>
          <p:nvPr/>
        </p:nvSpPr>
        <p:spPr>
          <a:xfrm>
            <a:off x="3422650" y="2876550"/>
            <a:ext cx="363538" cy="411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1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2100" b="1" dirty="0">
              <a:solidFill>
                <a:srgbClr val="C000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371975" y="3405188"/>
            <a:ext cx="825500" cy="411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100" b="1" kern="1200" cap="none" spc="0" normalizeH="0" baseline="0" noProof="0">
                <a:solidFill>
                  <a:srgbClr val="C00000"/>
                </a:solidFill>
                <a:latin typeface="+mj-ea"/>
                <a:ea typeface="+mj-ea"/>
                <a:cs typeface="+mn-cs"/>
              </a:rPr>
              <a:t>不变</a:t>
            </a:r>
            <a:endParaRPr kumimoji="0" lang="zh-CN" altLang="en-US" sz="2100" b="1" kern="1200" cap="none" spc="0" normalizeH="0" baseline="0" noProof="0">
              <a:solidFill>
                <a:srgbClr val="C00000"/>
              </a:solidFill>
              <a:latin typeface="+mj-ea"/>
              <a:ea typeface="+mj-ea"/>
              <a:cs typeface="+mn-cs"/>
            </a:endParaRPr>
          </a:p>
        </p:txBody>
      </p:sp>
      <p:grpSp>
        <p:nvGrpSpPr>
          <p:cNvPr id="14337" name="Group 19"/>
          <p:cNvGrpSpPr/>
          <p:nvPr/>
        </p:nvGrpSpPr>
        <p:grpSpPr>
          <a:xfrm>
            <a:off x="1330325" y="34925"/>
            <a:ext cx="2092325" cy="690563"/>
            <a:chOff x="0" y="-90"/>
            <a:chExt cx="2231" cy="580"/>
          </a:xfrm>
        </p:grpSpPr>
        <p:pic>
          <p:nvPicPr>
            <p:cNvPr id="20488" name="圆角矩形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-9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 Box 21"/>
            <p:cNvSpPr txBox="1">
              <a:spLocks noChangeArrowheads="1"/>
            </p:cNvSpPr>
            <p:nvPr/>
          </p:nvSpPr>
          <p:spPr bwMode="auto">
            <a:xfrm>
              <a:off x="57" y="15"/>
              <a:ext cx="2117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p>
              <a:pPr marR="0" algn="ctr" defTabSz="914400" rtl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700" b="1" kern="1200" cap="none" spc="0" normalizeH="0" baseline="0" noProof="0">
                  <a:solidFill>
                    <a:srgbClr val="FFFFFF"/>
                  </a:solidFill>
                  <a:latin typeface="+mj-ea"/>
                  <a:ea typeface="+mj-ea"/>
                  <a:cs typeface="+mn-cs"/>
                </a:rPr>
                <a:t>巩固训练：</a:t>
              </a:r>
              <a:endParaRPr kumimoji="0" lang="zh-CN" altLang="zh-CN" sz="2700" b="1" kern="1200" cap="none" spc="0" normalizeH="0" baseline="0" noProof="0">
                <a:solidFill>
                  <a:srgbClr val="FFFFFF"/>
                </a:solidFill>
                <a:latin typeface="+mj-ea"/>
                <a:ea typeface="+mj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Group 2"/>
          <p:cNvGrpSpPr/>
          <p:nvPr/>
        </p:nvGrpSpPr>
        <p:grpSpPr>
          <a:xfrm>
            <a:off x="2640013" y="1492250"/>
            <a:ext cx="1201737" cy="1839913"/>
            <a:chOff x="1872" y="960"/>
            <a:chExt cx="1008" cy="1545"/>
          </a:xfrm>
        </p:grpSpPr>
        <p:grpSp>
          <p:nvGrpSpPr>
            <p:cNvPr id="21506" name="Group 3"/>
            <p:cNvGrpSpPr/>
            <p:nvPr/>
          </p:nvGrpSpPr>
          <p:grpSpPr>
            <a:xfrm>
              <a:off x="2256" y="960"/>
              <a:ext cx="48" cy="1451"/>
              <a:chOff x="2352" y="1045"/>
              <a:chExt cx="48" cy="1451"/>
            </a:xfrm>
          </p:grpSpPr>
          <p:sp>
            <p:nvSpPr>
              <p:cNvPr id="19459" name="Rectangle 4" descr="浅色竖线"/>
              <p:cNvSpPr/>
              <p:nvPr/>
            </p:nvSpPr>
            <p:spPr>
              <a:xfrm rot="6937773" flipH="1" flipV="1">
                <a:off x="1656" y="1752"/>
                <a:ext cx="1440" cy="48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28575">
                <a:noFill/>
              </a:ln>
            </p:spPr>
            <p:txBody>
              <a:bodyPr wrap="none" anchor="ctr"/>
              <a:p>
                <a:pPr lvl="0" fontAlgn="base"/>
                <a:endParaRPr lang="zh-CN" altLang="zh-CN" sz="1350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08" name="Line 5"/>
              <p:cNvSpPr/>
              <p:nvPr/>
            </p:nvSpPr>
            <p:spPr>
              <a:xfrm rot="-3862227">
                <a:off x="1634" y="1765"/>
                <a:ext cx="1440" cy="0"/>
              </a:xfrm>
              <a:prstGeom prst="line">
                <a:avLst/>
              </a:prstGeom>
              <a:ln w="2857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09" name="Group 6"/>
            <p:cNvGrpSpPr/>
            <p:nvPr/>
          </p:nvGrpSpPr>
          <p:grpSpPr>
            <a:xfrm>
              <a:off x="1872" y="1488"/>
              <a:ext cx="288" cy="432"/>
              <a:chOff x="1248" y="1632"/>
              <a:chExt cx="288" cy="432"/>
            </a:xfrm>
          </p:grpSpPr>
          <p:sp>
            <p:nvSpPr>
              <p:cNvPr id="21510" name="Line 7"/>
              <p:cNvSpPr/>
              <p:nvPr/>
            </p:nvSpPr>
            <p:spPr>
              <a:xfrm>
                <a:off x="1248" y="1644"/>
                <a:ext cx="288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1" name="Line 8"/>
              <p:cNvSpPr/>
              <p:nvPr/>
            </p:nvSpPr>
            <p:spPr>
              <a:xfrm>
                <a:off x="1248" y="1824"/>
                <a:ext cx="192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2" name="Line 9"/>
              <p:cNvSpPr/>
              <p:nvPr/>
            </p:nvSpPr>
            <p:spPr>
              <a:xfrm>
                <a:off x="1248" y="1632"/>
                <a:ext cx="0" cy="432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13" name="Group 10"/>
            <p:cNvGrpSpPr/>
            <p:nvPr/>
          </p:nvGrpSpPr>
          <p:grpSpPr>
            <a:xfrm>
              <a:off x="2592" y="1488"/>
              <a:ext cx="288" cy="432"/>
              <a:chOff x="1248" y="1632"/>
              <a:chExt cx="288" cy="432"/>
            </a:xfrm>
          </p:grpSpPr>
          <p:sp>
            <p:nvSpPr>
              <p:cNvPr id="21514" name="Line 11"/>
              <p:cNvSpPr/>
              <p:nvPr/>
            </p:nvSpPr>
            <p:spPr>
              <a:xfrm>
                <a:off x="1248" y="1644"/>
                <a:ext cx="288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5" name="Line 12"/>
              <p:cNvSpPr/>
              <p:nvPr/>
            </p:nvSpPr>
            <p:spPr>
              <a:xfrm>
                <a:off x="1248" y="1824"/>
                <a:ext cx="192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6" name="Line 13"/>
              <p:cNvSpPr/>
              <p:nvPr/>
            </p:nvSpPr>
            <p:spPr>
              <a:xfrm>
                <a:off x="1248" y="1632"/>
                <a:ext cx="0" cy="432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517" name="Text Box 14"/>
            <p:cNvSpPr txBox="1"/>
            <p:nvPr/>
          </p:nvSpPr>
          <p:spPr>
            <a:xfrm>
              <a:off x="2206" y="2198"/>
              <a:ext cx="292" cy="3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altLang="zh-CN" b="1">
                  <a:solidFill>
                    <a:srgbClr val="FFFF66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en-US" altLang="zh-CN" b="1">
                <a:solidFill>
                  <a:srgbClr val="FF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1518" name="Group 15"/>
          <p:cNvGrpSpPr/>
          <p:nvPr/>
        </p:nvGrpSpPr>
        <p:grpSpPr>
          <a:xfrm>
            <a:off x="5003800" y="1492250"/>
            <a:ext cx="1200150" cy="2022475"/>
            <a:chOff x="3888" y="960"/>
            <a:chExt cx="1008" cy="1698"/>
          </a:xfrm>
        </p:grpSpPr>
        <p:grpSp>
          <p:nvGrpSpPr>
            <p:cNvPr id="21519" name="Group 16"/>
            <p:cNvGrpSpPr/>
            <p:nvPr/>
          </p:nvGrpSpPr>
          <p:grpSpPr>
            <a:xfrm>
              <a:off x="4320" y="960"/>
              <a:ext cx="48" cy="1451"/>
              <a:chOff x="2352" y="1045"/>
              <a:chExt cx="48" cy="1451"/>
            </a:xfrm>
          </p:grpSpPr>
          <p:sp>
            <p:nvSpPr>
              <p:cNvPr id="19472" name="Rectangle 17" descr="浅色竖线"/>
              <p:cNvSpPr/>
              <p:nvPr/>
            </p:nvSpPr>
            <p:spPr>
              <a:xfrm rot="6937773" flipH="1" flipV="1">
                <a:off x="1656" y="1752"/>
                <a:ext cx="1440" cy="48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28575">
                <a:solidFill>
                  <a:srgbClr val="FFFF00"/>
                </a:solidFill>
              </a:ln>
            </p:spPr>
            <p:txBody>
              <a:bodyPr wrap="none" anchor="ctr"/>
              <a:p>
                <a:pPr lvl="0" fontAlgn="base"/>
                <a:endParaRPr lang="zh-CN" altLang="zh-CN" sz="1350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21" name="Line 18"/>
              <p:cNvSpPr/>
              <p:nvPr/>
            </p:nvSpPr>
            <p:spPr>
              <a:xfrm rot="-3862227">
                <a:off x="1634" y="1765"/>
                <a:ext cx="1440" cy="0"/>
              </a:xfrm>
              <a:prstGeom prst="line">
                <a:avLst/>
              </a:prstGeom>
              <a:ln w="2857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22" name="Group 19"/>
            <p:cNvGrpSpPr/>
            <p:nvPr/>
          </p:nvGrpSpPr>
          <p:grpSpPr>
            <a:xfrm>
              <a:off x="3888" y="1488"/>
              <a:ext cx="288" cy="432"/>
              <a:chOff x="1248" y="1632"/>
              <a:chExt cx="288" cy="432"/>
            </a:xfrm>
          </p:grpSpPr>
          <p:sp>
            <p:nvSpPr>
              <p:cNvPr id="21523" name="Line 20"/>
              <p:cNvSpPr/>
              <p:nvPr/>
            </p:nvSpPr>
            <p:spPr>
              <a:xfrm>
                <a:off x="1248" y="1644"/>
                <a:ext cx="288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24" name="Line 21"/>
              <p:cNvSpPr/>
              <p:nvPr/>
            </p:nvSpPr>
            <p:spPr>
              <a:xfrm>
                <a:off x="1248" y="1824"/>
                <a:ext cx="192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25" name="Line 22"/>
              <p:cNvSpPr/>
              <p:nvPr/>
            </p:nvSpPr>
            <p:spPr>
              <a:xfrm>
                <a:off x="1248" y="1632"/>
                <a:ext cx="0" cy="432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26" name="Group 23"/>
            <p:cNvGrpSpPr/>
            <p:nvPr/>
          </p:nvGrpSpPr>
          <p:grpSpPr>
            <a:xfrm flipH="1">
              <a:off x="4608" y="1488"/>
              <a:ext cx="288" cy="432"/>
              <a:chOff x="1248" y="1632"/>
              <a:chExt cx="288" cy="432"/>
            </a:xfrm>
          </p:grpSpPr>
          <p:sp>
            <p:nvSpPr>
              <p:cNvPr id="21527" name="Line 24"/>
              <p:cNvSpPr/>
              <p:nvPr/>
            </p:nvSpPr>
            <p:spPr>
              <a:xfrm>
                <a:off x="1248" y="1644"/>
                <a:ext cx="288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28" name="Line 25"/>
              <p:cNvSpPr/>
              <p:nvPr/>
            </p:nvSpPr>
            <p:spPr>
              <a:xfrm>
                <a:off x="1248" y="1824"/>
                <a:ext cx="192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29" name="Line 26"/>
              <p:cNvSpPr/>
              <p:nvPr/>
            </p:nvSpPr>
            <p:spPr>
              <a:xfrm>
                <a:off x="1248" y="1632"/>
                <a:ext cx="0" cy="432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530" name="Text Box 27"/>
            <p:cNvSpPr txBox="1"/>
            <p:nvPr/>
          </p:nvSpPr>
          <p:spPr>
            <a:xfrm>
              <a:off x="4238" y="2351"/>
              <a:ext cx="282" cy="307"/>
            </a:xfrm>
            <a:prstGeom prst="rect">
              <a:avLst/>
            </a:prstGeom>
            <a:noFill/>
            <a:ln w="28575" cap="flat" cmpd="sng">
              <a:solidFill>
                <a:srgbClr val="2D35D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p>
              <a:pPr algn="ctr"/>
              <a:r>
                <a:rPr lang="en-US" altLang="zh-CN" b="1">
                  <a:solidFill>
                    <a:srgbClr val="FFFF66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en-US" altLang="zh-CN" b="1">
                <a:solidFill>
                  <a:srgbClr val="FF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1531" name="Group 28"/>
          <p:cNvGrpSpPr/>
          <p:nvPr/>
        </p:nvGrpSpPr>
        <p:grpSpPr>
          <a:xfrm>
            <a:off x="2651125" y="3171825"/>
            <a:ext cx="971550" cy="1911350"/>
            <a:chOff x="1872" y="2581"/>
            <a:chExt cx="816" cy="1605"/>
          </a:xfrm>
        </p:grpSpPr>
        <p:grpSp>
          <p:nvGrpSpPr>
            <p:cNvPr id="21532" name="Group 29"/>
            <p:cNvGrpSpPr/>
            <p:nvPr/>
          </p:nvGrpSpPr>
          <p:grpSpPr>
            <a:xfrm>
              <a:off x="2256" y="2581"/>
              <a:ext cx="48" cy="1451"/>
              <a:chOff x="2352" y="1045"/>
              <a:chExt cx="48" cy="1451"/>
            </a:xfrm>
          </p:grpSpPr>
          <p:sp>
            <p:nvSpPr>
              <p:cNvPr id="19485" name="Rectangle 30" descr="浅色竖线"/>
              <p:cNvSpPr/>
              <p:nvPr/>
            </p:nvSpPr>
            <p:spPr>
              <a:xfrm rot="6937773" flipH="1" flipV="1">
                <a:off x="1656" y="1752"/>
                <a:ext cx="1440" cy="48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28575">
                <a:solidFill>
                  <a:srgbClr val="FFFF00"/>
                </a:solidFill>
              </a:ln>
            </p:spPr>
            <p:txBody>
              <a:bodyPr wrap="none" anchor="ctr"/>
              <a:p>
                <a:pPr lvl="0" fontAlgn="base"/>
                <a:endParaRPr lang="zh-CN" altLang="zh-CN" sz="1350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34" name="Line 31"/>
              <p:cNvSpPr/>
              <p:nvPr/>
            </p:nvSpPr>
            <p:spPr>
              <a:xfrm rot="-3862227">
                <a:off x="1634" y="1765"/>
                <a:ext cx="1440" cy="0"/>
              </a:xfrm>
              <a:prstGeom prst="line">
                <a:avLst/>
              </a:prstGeom>
              <a:ln w="2857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35" name="Group 32"/>
            <p:cNvGrpSpPr/>
            <p:nvPr/>
          </p:nvGrpSpPr>
          <p:grpSpPr>
            <a:xfrm>
              <a:off x="1872" y="3072"/>
              <a:ext cx="288" cy="432"/>
              <a:chOff x="1248" y="1632"/>
              <a:chExt cx="288" cy="432"/>
            </a:xfrm>
          </p:grpSpPr>
          <p:sp>
            <p:nvSpPr>
              <p:cNvPr id="21536" name="Line 33"/>
              <p:cNvSpPr/>
              <p:nvPr/>
            </p:nvSpPr>
            <p:spPr>
              <a:xfrm>
                <a:off x="1248" y="1644"/>
                <a:ext cx="288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37" name="Line 34"/>
              <p:cNvSpPr/>
              <p:nvPr/>
            </p:nvSpPr>
            <p:spPr>
              <a:xfrm>
                <a:off x="1248" y="1824"/>
                <a:ext cx="192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38" name="Line 35"/>
              <p:cNvSpPr/>
              <p:nvPr/>
            </p:nvSpPr>
            <p:spPr>
              <a:xfrm>
                <a:off x="1248" y="1632"/>
                <a:ext cx="0" cy="432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39" name="Group 36"/>
            <p:cNvGrpSpPr/>
            <p:nvPr/>
          </p:nvGrpSpPr>
          <p:grpSpPr>
            <a:xfrm rot="2991462" flipH="1">
              <a:off x="2328" y="3240"/>
              <a:ext cx="288" cy="432"/>
              <a:chOff x="1248" y="1632"/>
              <a:chExt cx="288" cy="432"/>
            </a:xfrm>
          </p:grpSpPr>
          <p:sp>
            <p:nvSpPr>
              <p:cNvPr id="21540" name="Line 37"/>
              <p:cNvSpPr/>
              <p:nvPr/>
            </p:nvSpPr>
            <p:spPr>
              <a:xfrm>
                <a:off x="1248" y="1644"/>
                <a:ext cx="288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41" name="Line 38"/>
              <p:cNvSpPr/>
              <p:nvPr/>
            </p:nvSpPr>
            <p:spPr>
              <a:xfrm>
                <a:off x="1248" y="1824"/>
                <a:ext cx="192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42" name="Line 39"/>
              <p:cNvSpPr/>
              <p:nvPr/>
            </p:nvSpPr>
            <p:spPr>
              <a:xfrm>
                <a:off x="1248" y="1632"/>
                <a:ext cx="0" cy="432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543" name="Text Box 40"/>
            <p:cNvSpPr txBox="1"/>
            <p:nvPr/>
          </p:nvSpPr>
          <p:spPr>
            <a:xfrm>
              <a:off x="2094" y="3879"/>
              <a:ext cx="292" cy="307"/>
            </a:xfrm>
            <a:prstGeom prst="rect">
              <a:avLst/>
            </a:prstGeom>
            <a:noFill/>
            <a:ln w="28575" cap="flat" cmpd="sng">
              <a:solidFill>
                <a:srgbClr val="2D35D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p>
              <a:pPr algn="ctr"/>
              <a:r>
                <a:rPr lang="en-US" altLang="zh-CN" b="1">
                  <a:solidFill>
                    <a:srgbClr val="FFFF66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b="1">
                <a:solidFill>
                  <a:srgbClr val="FF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1544" name="Group 41"/>
          <p:cNvGrpSpPr/>
          <p:nvPr/>
        </p:nvGrpSpPr>
        <p:grpSpPr>
          <a:xfrm>
            <a:off x="5113338" y="3257550"/>
            <a:ext cx="1085850" cy="1897063"/>
            <a:chOff x="3888" y="2592"/>
            <a:chExt cx="912" cy="1593"/>
          </a:xfrm>
        </p:grpSpPr>
        <p:grpSp>
          <p:nvGrpSpPr>
            <p:cNvPr id="21545" name="Group 42"/>
            <p:cNvGrpSpPr/>
            <p:nvPr/>
          </p:nvGrpSpPr>
          <p:grpSpPr>
            <a:xfrm>
              <a:off x="4320" y="2592"/>
              <a:ext cx="48" cy="1451"/>
              <a:chOff x="2352" y="1045"/>
              <a:chExt cx="48" cy="1451"/>
            </a:xfrm>
          </p:grpSpPr>
          <p:sp>
            <p:nvSpPr>
              <p:cNvPr id="19498" name="Rectangle 43" descr="浅色竖线"/>
              <p:cNvSpPr/>
              <p:nvPr/>
            </p:nvSpPr>
            <p:spPr>
              <a:xfrm rot="6937773" flipH="1" flipV="1">
                <a:off x="1656" y="1752"/>
                <a:ext cx="1440" cy="48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28575">
                <a:solidFill>
                  <a:srgbClr val="FFFF00"/>
                </a:solidFill>
              </a:ln>
            </p:spPr>
            <p:txBody>
              <a:bodyPr wrap="none" anchor="ctr"/>
              <a:p>
                <a:pPr lvl="0" fontAlgn="base"/>
                <a:endParaRPr lang="zh-CN" altLang="zh-CN" sz="1350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47" name="Line 44"/>
              <p:cNvSpPr/>
              <p:nvPr/>
            </p:nvSpPr>
            <p:spPr>
              <a:xfrm rot="-3862227">
                <a:off x="1634" y="1765"/>
                <a:ext cx="1440" cy="0"/>
              </a:xfrm>
              <a:prstGeom prst="line">
                <a:avLst/>
              </a:prstGeom>
              <a:ln w="2857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48" name="Group 45"/>
            <p:cNvGrpSpPr/>
            <p:nvPr/>
          </p:nvGrpSpPr>
          <p:grpSpPr>
            <a:xfrm>
              <a:off x="3888" y="3120"/>
              <a:ext cx="288" cy="432"/>
              <a:chOff x="1248" y="1632"/>
              <a:chExt cx="288" cy="432"/>
            </a:xfrm>
          </p:grpSpPr>
          <p:sp>
            <p:nvSpPr>
              <p:cNvPr id="21549" name="Line 46"/>
              <p:cNvSpPr/>
              <p:nvPr/>
            </p:nvSpPr>
            <p:spPr>
              <a:xfrm>
                <a:off x="1248" y="1644"/>
                <a:ext cx="288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50" name="Line 47"/>
              <p:cNvSpPr/>
              <p:nvPr/>
            </p:nvSpPr>
            <p:spPr>
              <a:xfrm>
                <a:off x="1248" y="1824"/>
                <a:ext cx="192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51" name="Line 48"/>
              <p:cNvSpPr/>
              <p:nvPr/>
            </p:nvSpPr>
            <p:spPr>
              <a:xfrm>
                <a:off x="1248" y="1632"/>
                <a:ext cx="0" cy="432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52" name="Group 49"/>
            <p:cNvGrpSpPr/>
            <p:nvPr/>
          </p:nvGrpSpPr>
          <p:grpSpPr>
            <a:xfrm rot="1636606">
              <a:off x="4512" y="3360"/>
              <a:ext cx="288" cy="432"/>
              <a:chOff x="1248" y="1632"/>
              <a:chExt cx="288" cy="432"/>
            </a:xfrm>
          </p:grpSpPr>
          <p:sp>
            <p:nvSpPr>
              <p:cNvPr id="21553" name="Line 50"/>
              <p:cNvSpPr/>
              <p:nvPr/>
            </p:nvSpPr>
            <p:spPr>
              <a:xfrm>
                <a:off x="1248" y="1644"/>
                <a:ext cx="288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54" name="Line 51"/>
              <p:cNvSpPr/>
              <p:nvPr/>
            </p:nvSpPr>
            <p:spPr>
              <a:xfrm>
                <a:off x="1248" y="1824"/>
                <a:ext cx="192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55" name="Line 52"/>
              <p:cNvSpPr/>
              <p:nvPr/>
            </p:nvSpPr>
            <p:spPr>
              <a:xfrm>
                <a:off x="1248" y="1632"/>
                <a:ext cx="0" cy="432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556" name="Text Box 53"/>
            <p:cNvSpPr txBox="1"/>
            <p:nvPr/>
          </p:nvSpPr>
          <p:spPr>
            <a:xfrm>
              <a:off x="4162" y="3878"/>
              <a:ext cx="292" cy="307"/>
            </a:xfrm>
            <a:prstGeom prst="rect">
              <a:avLst/>
            </a:prstGeom>
            <a:noFill/>
            <a:ln w="28575" cap="flat" cmpd="sng">
              <a:solidFill>
                <a:srgbClr val="2D35D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p>
              <a:pPr algn="ctr"/>
              <a:r>
                <a:rPr lang="en-US" altLang="zh-CN" b="1">
                  <a:solidFill>
                    <a:srgbClr val="FFFF66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en-US" altLang="zh-CN" b="1">
                <a:solidFill>
                  <a:srgbClr val="FF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1871663" y="203200"/>
            <a:ext cx="5486400" cy="163512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>
            <a:spAutoFit/>
          </a:bodyPr>
          <a:lstStyle/>
          <a:p>
            <a:pPr marR="0" defTabSz="914400" rtl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25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zh-CN" altLang="en-US" sz="225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、下图中是四幅关于字母“</a:t>
            </a:r>
            <a:r>
              <a:rPr kumimoji="0" lang="en-US" altLang="zh-CN" sz="225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F”</a:t>
            </a:r>
            <a:r>
              <a:rPr kumimoji="0" lang="zh-CN" altLang="en-US" sz="225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Times New Roman" panose="02020603050405020304" pitchFamily="18" charset="0"/>
              </a:rPr>
              <a:t>经平面镜反射成像的示意图，其中正确的是：（   ）</a:t>
            </a:r>
            <a:endParaRPr kumimoji="0" lang="zh-CN" altLang="en-US" sz="2250" b="1" kern="1200" cap="none" spc="0" normalizeH="0" baseline="0" noProof="0" dirty="0">
              <a:solidFill>
                <a:srgbClr val="FFFF66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1"/>
          <p:cNvSpPr txBox="1"/>
          <p:nvPr/>
        </p:nvSpPr>
        <p:spPr bwMode="auto">
          <a:xfrm>
            <a:off x="2095500" y="195263"/>
            <a:ext cx="3565525" cy="584200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rmAutofit fontScale="80000"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1" lang="zh-CN" altLang="en-US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思 考：</a:t>
            </a:r>
            <a:endParaRPr kumimoji="1" lang="zh-CN" altLang="en-US" sz="405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95263"/>
            <a:ext cx="1438275" cy="5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 Box 3"/>
          <p:cNvSpPr txBox="1"/>
          <p:nvPr/>
        </p:nvSpPr>
        <p:spPr>
          <a:xfrm>
            <a:off x="5287963" y="898525"/>
            <a:ext cx="639762" cy="206057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zh-CN" sz="3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2532" name="Group 5"/>
          <p:cNvGrpSpPr/>
          <p:nvPr/>
        </p:nvGrpSpPr>
        <p:grpSpPr>
          <a:xfrm>
            <a:off x="4914900" y="1682750"/>
            <a:ext cx="0" cy="0"/>
            <a:chOff x="0" y="0"/>
            <a:chExt cx="0" cy="0"/>
          </a:xfrm>
        </p:grpSpPr>
        <p:sp>
          <p:nvSpPr>
            <p:cNvPr id="22533" name="Rectangle 6"/>
            <p:cNvSpPr/>
            <p:nvPr/>
          </p:nvSpPr>
          <p:spPr>
            <a:xfrm>
              <a:off x="0" y="0"/>
              <a:ext cx="0" cy="0"/>
            </a:xfrm>
            <a:prstGeom prst="rect">
              <a:avLst/>
            </a:prstGeom>
            <a:solidFill>
              <a:srgbClr val="F0FFDF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50000"/>
                </a:spcBef>
              </a:pPr>
              <a:endParaRPr lang="zh-CN" altLang="en-US" sz="3300" b="1" dirty="0">
                <a:solidFill>
                  <a:srgbClr val="FFCC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grpSp>
          <p:nvGrpSpPr>
            <p:cNvPr id="22534" name="Group 7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2535" name="Rectangle 8"/>
              <p:cNvSpPr/>
              <p:nvPr/>
            </p:nvSpPr>
            <p:spPr>
              <a:xfrm>
                <a:off x="0" y="0"/>
                <a:ext cx="0" cy="0"/>
              </a:xfrm>
              <a:prstGeom prst="rect">
                <a:avLst/>
              </a:prstGeom>
              <a:solidFill>
                <a:srgbClr val="F0FFDF"/>
              </a:solidFill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endParaRPr lang="zh-CN" altLang="en-US" sz="3300" b="1" dirty="0">
                  <a:solidFill>
                    <a:srgbClr val="FFCC00"/>
                  </a:solidFill>
                  <a:latin typeface="Comic Sans MS" panose="030F0702030302020204" pitchFamily="66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6" name="Rectangle 9"/>
              <p:cNvSpPr/>
              <p:nvPr/>
            </p:nvSpPr>
            <p:spPr>
              <a:xfrm>
                <a:off x="0" y="0"/>
                <a:ext cx="0" cy="0"/>
              </a:xfrm>
              <a:prstGeom prst="rect">
                <a:avLst/>
              </a:prstGeom>
              <a:solidFill>
                <a:srgbClr val="F0FFDF"/>
              </a:solidFill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endParaRPr lang="zh-CN" altLang="en-US" sz="3300" b="1" dirty="0">
                  <a:solidFill>
                    <a:srgbClr val="FFCC00"/>
                  </a:solidFill>
                  <a:latin typeface="Comic Sans MS" panose="030F0702030302020204" pitchFamily="66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2537" name="Group 3"/>
          <p:cNvGrpSpPr/>
          <p:nvPr/>
        </p:nvGrpSpPr>
        <p:grpSpPr>
          <a:xfrm>
            <a:off x="5113338" y="1503363"/>
            <a:ext cx="2262187" cy="2262187"/>
            <a:chOff x="3220" y="1224"/>
            <a:chExt cx="2540" cy="2495"/>
          </a:xfrm>
        </p:grpSpPr>
        <p:grpSp>
          <p:nvGrpSpPr>
            <p:cNvPr id="22538" name="Group 4"/>
            <p:cNvGrpSpPr/>
            <p:nvPr/>
          </p:nvGrpSpPr>
          <p:grpSpPr>
            <a:xfrm>
              <a:off x="3220" y="1224"/>
              <a:ext cx="2540" cy="2495"/>
              <a:chOff x="2426" y="1253"/>
              <a:chExt cx="2540" cy="2495"/>
            </a:xfrm>
          </p:grpSpPr>
          <p:sp>
            <p:nvSpPr>
              <p:cNvPr id="20491" name="Oval 5"/>
              <p:cNvSpPr/>
              <p:nvPr/>
            </p:nvSpPr>
            <p:spPr>
              <a:xfrm>
                <a:off x="2426" y="1253"/>
                <a:ext cx="2540" cy="2495"/>
              </a:xfrm>
              <a:prstGeom prst="ellipse">
                <a:avLst/>
              </a:prstGeom>
              <a:solidFill>
                <a:srgbClr val="99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indent="0" fontAlgn="base"/>
                <a:endParaRPr lang="zh-CN" altLang="en-US" sz="1350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92" name="Oval 6"/>
              <p:cNvSpPr/>
              <p:nvPr/>
            </p:nvSpPr>
            <p:spPr>
              <a:xfrm>
                <a:off x="2472" y="1310"/>
                <a:ext cx="2449" cy="2381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indent="0" fontAlgn="base"/>
                <a:endParaRPr lang="zh-CN" altLang="en-US" sz="1350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493" name="Oval 7"/>
            <p:cNvSpPr/>
            <p:nvPr/>
          </p:nvSpPr>
          <p:spPr>
            <a:xfrm>
              <a:off x="3362" y="1338"/>
              <a:ext cx="2268" cy="224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/>
            <a:p>
              <a:pPr lvl="0" indent="0" fontAlgn="base"/>
              <a:endParaRPr lang="zh-CN" altLang="en-US" sz="1350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4" name="Oval 8"/>
            <p:cNvSpPr/>
            <p:nvPr/>
          </p:nvSpPr>
          <p:spPr>
            <a:xfrm>
              <a:off x="3403" y="1389"/>
              <a:ext cx="2187" cy="213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p>
              <a:pPr lvl="0" indent="0" fontAlgn="base"/>
              <a:endParaRPr lang="zh-CN" altLang="en-US" sz="1350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3" name="WordArt 9"/>
            <p:cNvSpPr>
              <a:spLocks noTextEdit="1"/>
            </p:cNvSpPr>
            <p:nvPr/>
          </p:nvSpPr>
          <p:spPr>
            <a:xfrm flipH="1">
              <a:off x="4411" y="3209"/>
              <a:ext cx="142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2700" b="1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lang="zh-CN" altLang="en-US" sz="27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496" name="WordArt 10"/>
            <p:cNvSpPr>
              <a:spLocks noTextEdit="1"/>
            </p:cNvSpPr>
            <p:nvPr/>
          </p:nvSpPr>
          <p:spPr>
            <a:xfrm flipH="1">
              <a:off x="4383" y="1480"/>
              <a:ext cx="227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25000"/>
            </a:bodyPr>
            <a:p>
              <a:pPr algn="ctr" fontAlgn="base"/>
              <a:r>
                <a:rPr lang="zh-CN" altLang="en-US" sz="2700" b="1" strike="noStrike" noProof="1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rPr>
                <a:t>12</a:t>
              </a:r>
              <a:endParaRPr lang="zh-CN" altLang="en-US" sz="2700" b="1" strike="noStrike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545" name="Line 11"/>
            <p:cNvSpPr/>
            <p:nvPr/>
          </p:nvSpPr>
          <p:spPr>
            <a:xfrm>
              <a:off x="4468" y="3464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46" name="Line 12"/>
            <p:cNvSpPr/>
            <p:nvPr/>
          </p:nvSpPr>
          <p:spPr>
            <a:xfrm>
              <a:off x="4468" y="1366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47" name="Line 13"/>
            <p:cNvSpPr/>
            <p:nvPr/>
          </p:nvSpPr>
          <p:spPr>
            <a:xfrm rot="-5400000">
              <a:off x="3429" y="2412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48" name="Line 14"/>
            <p:cNvSpPr/>
            <p:nvPr/>
          </p:nvSpPr>
          <p:spPr>
            <a:xfrm rot="-5400000">
              <a:off x="5542" y="2383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49" name="Line 15"/>
            <p:cNvSpPr/>
            <p:nvPr/>
          </p:nvSpPr>
          <p:spPr>
            <a:xfrm rot="-3432340">
              <a:off x="3529" y="1902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50" name="Line 16"/>
            <p:cNvSpPr/>
            <p:nvPr/>
          </p:nvSpPr>
          <p:spPr>
            <a:xfrm rot="-3397518">
              <a:off x="5416" y="2872"/>
              <a:ext cx="0" cy="113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51" name="Line 17"/>
            <p:cNvSpPr/>
            <p:nvPr/>
          </p:nvSpPr>
          <p:spPr>
            <a:xfrm rot="-9282195" flipH="1">
              <a:off x="5006" y="1475"/>
              <a:ext cx="5" cy="133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52" name="Line 18"/>
            <p:cNvSpPr/>
            <p:nvPr/>
          </p:nvSpPr>
          <p:spPr>
            <a:xfrm rot="-8797068">
              <a:off x="3957" y="3294"/>
              <a:ext cx="1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53" name="Line 19"/>
            <p:cNvSpPr/>
            <p:nvPr/>
          </p:nvSpPr>
          <p:spPr>
            <a:xfrm rot="-7088899">
              <a:off x="3574" y="2911"/>
              <a:ext cx="1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54" name="Line 20"/>
            <p:cNvSpPr/>
            <p:nvPr/>
          </p:nvSpPr>
          <p:spPr>
            <a:xfrm rot="-7088899">
              <a:off x="5417" y="1891"/>
              <a:ext cx="1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55" name="Line 21"/>
            <p:cNvSpPr/>
            <p:nvPr/>
          </p:nvSpPr>
          <p:spPr>
            <a:xfrm rot="8548438">
              <a:off x="5034" y="3322"/>
              <a:ext cx="1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56" name="Line 22"/>
            <p:cNvSpPr/>
            <p:nvPr/>
          </p:nvSpPr>
          <p:spPr>
            <a:xfrm rot="8517886">
              <a:off x="3929" y="1508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57" name="Line 23"/>
            <p:cNvSpPr/>
            <p:nvPr/>
          </p:nvSpPr>
          <p:spPr>
            <a:xfrm flipH="1">
              <a:off x="4014" y="2358"/>
              <a:ext cx="539" cy="879"/>
            </a:xfrm>
            <a:prstGeom prst="line">
              <a:avLst/>
            </a:prstGeom>
            <a:ln w="762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sp>
          <p:nvSpPr>
            <p:cNvPr id="22558" name="Line 24"/>
            <p:cNvSpPr/>
            <p:nvPr/>
          </p:nvSpPr>
          <p:spPr>
            <a:xfrm rot="-5400000" flipH="1">
              <a:off x="4411" y="2387"/>
              <a:ext cx="595" cy="595"/>
            </a:xfrm>
            <a:prstGeom prst="line">
              <a:avLst/>
            </a:prstGeom>
            <a:ln w="762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sp>
          <p:nvSpPr>
            <p:cNvPr id="20511" name="Oval 25"/>
            <p:cNvSpPr/>
            <p:nvPr/>
          </p:nvSpPr>
          <p:spPr>
            <a:xfrm>
              <a:off x="4439" y="2415"/>
              <a:ext cx="85" cy="85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fontAlgn="base"/>
              <a:endParaRPr lang="zh-CN" altLang="en-US" sz="1350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26"/>
          <p:cNvGrpSpPr/>
          <p:nvPr/>
        </p:nvGrpSpPr>
        <p:grpSpPr>
          <a:xfrm rot="10800000">
            <a:off x="4435475" y="941388"/>
            <a:ext cx="101600" cy="3629025"/>
            <a:chOff x="3645" y="1224"/>
            <a:chExt cx="85" cy="2297"/>
          </a:xfrm>
        </p:grpSpPr>
        <p:sp>
          <p:nvSpPr>
            <p:cNvPr id="20513" name="Rectangle 27" descr="宽下对角线"/>
            <p:cNvSpPr/>
            <p:nvPr/>
          </p:nvSpPr>
          <p:spPr>
            <a:xfrm>
              <a:off x="3645" y="1224"/>
              <a:ext cx="85" cy="2240"/>
            </a:xfrm>
            <a:prstGeom prst="rect">
              <a:avLst/>
            </a:prstGeom>
            <a:pattFill prst="wdDnDiag">
              <a:fgClr>
                <a:srgbClr val="99CCFF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wrap="none" anchor="ctr"/>
            <a:p>
              <a:pPr lvl="0" indent="0" fontAlgn="base"/>
              <a:endParaRPr lang="zh-CN" altLang="en-US" sz="1350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62" name="Line 28"/>
            <p:cNvSpPr/>
            <p:nvPr/>
          </p:nvSpPr>
          <p:spPr>
            <a:xfrm>
              <a:off x="3730" y="1224"/>
              <a:ext cx="0" cy="229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" name="Group 29"/>
          <p:cNvGrpSpPr/>
          <p:nvPr/>
        </p:nvGrpSpPr>
        <p:grpSpPr>
          <a:xfrm flipH="1">
            <a:off x="1555750" y="1498600"/>
            <a:ext cx="2293938" cy="2298700"/>
            <a:chOff x="3220" y="1224"/>
            <a:chExt cx="2540" cy="2495"/>
          </a:xfrm>
        </p:grpSpPr>
        <p:grpSp>
          <p:nvGrpSpPr>
            <p:cNvPr id="22564" name="Group 30"/>
            <p:cNvGrpSpPr/>
            <p:nvPr/>
          </p:nvGrpSpPr>
          <p:grpSpPr>
            <a:xfrm>
              <a:off x="3220" y="1224"/>
              <a:ext cx="2540" cy="2495"/>
              <a:chOff x="2426" y="1253"/>
              <a:chExt cx="2540" cy="2495"/>
            </a:xfrm>
          </p:grpSpPr>
          <p:sp>
            <p:nvSpPr>
              <p:cNvPr id="20517" name="Oval 31"/>
              <p:cNvSpPr/>
              <p:nvPr/>
            </p:nvSpPr>
            <p:spPr>
              <a:xfrm>
                <a:off x="2426" y="1253"/>
                <a:ext cx="2540" cy="2495"/>
              </a:xfrm>
              <a:prstGeom prst="ellipse">
                <a:avLst/>
              </a:prstGeom>
              <a:solidFill>
                <a:srgbClr val="99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indent="0" fontAlgn="base"/>
                <a:endParaRPr lang="zh-CN" altLang="en-US" sz="1350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518" name="Oval 32"/>
              <p:cNvSpPr/>
              <p:nvPr/>
            </p:nvSpPr>
            <p:spPr>
              <a:xfrm>
                <a:off x="2472" y="1310"/>
                <a:ext cx="2449" cy="2381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indent="0" fontAlgn="base"/>
                <a:endParaRPr lang="zh-CN" altLang="en-US" sz="1350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519" name="Oval 33"/>
            <p:cNvSpPr/>
            <p:nvPr/>
          </p:nvSpPr>
          <p:spPr>
            <a:xfrm>
              <a:off x="3362" y="1338"/>
              <a:ext cx="2268" cy="224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/>
            <a:p>
              <a:pPr lvl="0" indent="0" fontAlgn="base"/>
              <a:endParaRPr lang="zh-CN" altLang="en-US" sz="1350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20" name="Oval 34"/>
            <p:cNvSpPr/>
            <p:nvPr/>
          </p:nvSpPr>
          <p:spPr>
            <a:xfrm>
              <a:off x="3403" y="1389"/>
              <a:ext cx="2187" cy="213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p>
              <a:pPr lvl="0" indent="0" fontAlgn="base"/>
              <a:endParaRPr lang="zh-CN" altLang="en-US" sz="1350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69" name="WordArt 35"/>
            <p:cNvSpPr>
              <a:spLocks noTextEdit="1"/>
            </p:cNvSpPr>
            <p:nvPr/>
          </p:nvSpPr>
          <p:spPr>
            <a:xfrm flipH="1">
              <a:off x="4411" y="3209"/>
              <a:ext cx="142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2700" b="1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lang="zh-CN" altLang="en-US" sz="27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738" name="WordArt 36"/>
            <p:cNvSpPr>
              <a:spLocks noTextEdit="1"/>
            </p:cNvSpPr>
            <p:nvPr/>
          </p:nvSpPr>
          <p:spPr>
            <a:xfrm flipH="1">
              <a:off x="4383" y="1480"/>
              <a:ext cx="227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25000"/>
            </a:bodyPr>
            <a:p>
              <a:pPr algn="ctr" fontAlgn="base"/>
              <a:r>
                <a:rPr lang="zh-CN" altLang="en-US" sz="2700" b="1" strike="noStrike" noProof="1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rPr>
                <a:t>12</a:t>
              </a:r>
              <a:endParaRPr lang="zh-CN" altLang="en-US" sz="2700" b="1" strike="noStrike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571" name="Line 37"/>
            <p:cNvSpPr/>
            <p:nvPr/>
          </p:nvSpPr>
          <p:spPr>
            <a:xfrm>
              <a:off x="4468" y="3464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72" name="Line 38"/>
            <p:cNvSpPr/>
            <p:nvPr/>
          </p:nvSpPr>
          <p:spPr>
            <a:xfrm>
              <a:off x="4468" y="1366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73" name="Line 39"/>
            <p:cNvSpPr/>
            <p:nvPr/>
          </p:nvSpPr>
          <p:spPr>
            <a:xfrm rot="-5400000">
              <a:off x="3429" y="2412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74" name="Line 40"/>
            <p:cNvSpPr/>
            <p:nvPr/>
          </p:nvSpPr>
          <p:spPr>
            <a:xfrm rot="-5400000">
              <a:off x="5542" y="2383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75" name="Line 41"/>
            <p:cNvSpPr/>
            <p:nvPr/>
          </p:nvSpPr>
          <p:spPr>
            <a:xfrm rot="-3432340">
              <a:off x="3529" y="1902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76" name="Line 42"/>
            <p:cNvSpPr/>
            <p:nvPr/>
          </p:nvSpPr>
          <p:spPr>
            <a:xfrm rot="-3397518">
              <a:off x="5416" y="2872"/>
              <a:ext cx="0" cy="113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77" name="Line 43"/>
            <p:cNvSpPr/>
            <p:nvPr/>
          </p:nvSpPr>
          <p:spPr>
            <a:xfrm rot="-9282195" flipH="1">
              <a:off x="5006" y="1475"/>
              <a:ext cx="5" cy="133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78" name="Line 44"/>
            <p:cNvSpPr/>
            <p:nvPr/>
          </p:nvSpPr>
          <p:spPr>
            <a:xfrm rot="-8797068">
              <a:off x="3957" y="3294"/>
              <a:ext cx="1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79" name="Line 45"/>
            <p:cNvSpPr/>
            <p:nvPr/>
          </p:nvSpPr>
          <p:spPr>
            <a:xfrm rot="-7088899">
              <a:off x="3574" y="2911"/>
              <a:ext cx="1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80" name="Line 46"/>
            <p:cNvSpPr/>
            <p:nvPr/>
          </p:nvSpPr>
          <p:spPr>
            <a:xfrm rot="-7088899">
              <a:off x="5417" y="1891"/>
              <a:ext cx="1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81" name="Line 47"/>
            <p:cNvSpPr/>
            <p:nvPr/>
          </p:nvSpPr>
          <p:spPr>
            <a:xfrm rot="8548438">
              <a:off x="5034" y="3322"/>
              <a:ext cx="1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82" name="Line 48"/>
            <p:cNvSpPr/>
            <p:nvPr/>
          </p:nvSpPr>
          <p:spPr>
            <a:xfrm rot="8517886">
              <a:off x="3929" y="1508"/>
              <a:ext cx="0" cy="85"/>
            </a:xfrm>
            <a:prstGeom prst="line">
              <a:avLst/>
            </a:prstGeom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83" name="Line 49"/>
            <p:cNvSpPr/>
            <p:nvPr/>
          </p:nvSpPr>
          <p:spPr>
            <a:xfrm flipH="1">
              <a:off x="4014" y="2358"/>
              <a:ext cx="539" cy="879"/>
            </a:xfrm>
            <a:prstGeom prst="line">
              <a:avLst/>
            </a:prstGeom>
            <a:ln w="762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sp>
          <p:nvSpPr>
            <p:cNvPr id="22584" name="Line 50"/>
            <p:cNvSpPr/>
            <p:nvPr/>
          </p:nvSpPr>
          <p:spPr>
            <a:xfrm rot="-5400000" flipH="1">
              <a:off x="4411" y="2387"/>
              <a:ext cx="595" cy="595"/>
            </a:xfrm>
            <a:prstGeom prst="line">
              <a:avLst/>
            </a:prstGeom>
            <a:ln w="762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sp>
          <p:nvSpPr>
            <p:cNvPr id="20537" name="Oval 51"/>
            <p:cNvSpPr/>
            <p:nvPr/>
          </p:nvSpPr>
          <p:spPr>
            <a:xfrm>
              <a:off x="4439" y="2415"/>
              <a:ext cx="85" cy="85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fontAlgn="base"/>
              <a:endParaRPr lang="zh-CN" altLang="en-US" sz="1350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pic>
        <p:nvPicPr>
          <p:cNvPr id="6146" name="图片 2" descr="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55700" y="14288"/>
            <a:ext cx="6878638" cy="5106987"/>
          </a:xfrm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2014853" y="1487805"/>
            <a:ext cx="5114290" cy="1554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9600" b="1" strike="noStrike" spc="50" noProof="0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谢       谢</a:t>
            </a:r>
            <a:endParaRPr lang="zh-CN" altLang="en-US" sz="9600" b="1" strike="noStrike" spc="50" noProof="0" dirty="0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FF66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graphicFrame>
        <p:nvGraphicFramePr>
          <p:cNvPr id="7170" name="内容占位符 3"/>
          <p:cNvGraphicFramePr>
            <a:graphicFrameLocks noGrp="1" noChangeAspect="1"/>
          </p:cNvGraphicFramePr>
          <p:nvPr>
            <p:ph idx="1"/>
          </p:nvPr>
        </p:nvGraphicFramePr>
        <p:xfrm>
          <a:off x="1054100" y="7938"/>
          <a:ext cx="6942138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762750" imgH="5153025" progId="Paint.Picture">
                  <p:embed/>
                </p:oleObj>
              </mc:Choice>
              <mc:Fallback>
                <p:oleObj name="" r:id="rId1" imgW="6762750" imgH="515302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54100" y="7938"/>
                        <a:ext cx="6942138" cy="51292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 descr="水中倒影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31" r="14088" b="20000"/>
          <a:stretch>
            <a:fillRect/>
          </a:stretch>
        </p:blipFill>
        <p:spPr>
          <a:xfrm>
            <a:off x="2352675" y="28575"/>
            <a:ext cx="4732338" cy="4976813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WordArt 5"/>
          <p:cNvSpPr>
            <a:spLocks noTextEdit="1"/>
          </p:cNvSpPr>
          <p:nvPr/>
        </p:nvSpPr>
        <p:spPr>
          <a:xfrm>
            <a:off x="1381760" y="755650"/>
            <a:ext cx="6024880" cy="15798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00"/>
              </a:avLst>
            </a:prstTxWarp>
            <a:normAutofit/>
          </a:bodyPr>
          <a:p>
            <a:pPr algn="ctr"/>
            <a:r>
              <a:rPr lang="zh-CN" altLang="en-US" sz="27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平面镜成像</a:t>
            </a:r>
            <a:endParaRPr lang="zh-CN" altLang="en-US" sz="27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325563" y="163513"/>
            <a:ext cx="5295900" cy="595312"/>
            <a:chOff x="278" y="638"/>
            <a:chExt cx="11117" cy="1246"/>
          </a:xfrm>
        </p:grpSpPr>
        <p:sp>
          <p:nvSpPr>
            <p:cNvPr id="7" name="标题 1"/>
            <p:cNvSpPr txBox="1"/>
            <p:nvPr/>
          </p:nvSpPr>
          <p:spPr bwMode="auto">
            <a:xfrm>
              <a:off x="1983" y="638"/>
              <a:ext cx="9413" cy="1228"/>
            </a:xfrm>
            <a:prstGeom prst="chevron">
              <a:avLst/>
            </a:prstGeom>
            <a:solidFill>
              <a:srgbClr val="FFFF00"/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none"/>
          </p:style>
          <p:txBody>
            <a:bodyPr anchor="ctr">
              <a:normAutofit fontScale="67500"/>
            </a:bodyPr>
            <a:lstStyle>
              <a:lvl1pPr algn="l">
                <a:defRPr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j-cs"/>
                </a:rPr>
                <a:t>      </a:t>
              </a:r>
              <a:r>
                <a:rPr kumimoji="1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j-cs"/>
                </a:rPr>
                <a:t>探究平面镜成像的特点</a:t>
              </a: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endParaRPr>
            </a:p>
          </p:txBody>
        </p:sp>
        <p:pic>
          <p:nvPicPr>
            <p:cNvPr id="9219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8" y="638"/>
              <a:ext cx="3020" cy="124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43050" y="488950"/>
            <a:ext cx="138113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zh-CN" altLang="en-US" b="1" kern="1200" cap="none" spc="0" normalizeH="0" baseline="0" noProof="0">
              <a:solidFill>
                <a:srgbClr val="333399"/>
              </a:solidFill>
              <a:latin typeface="+mj-ea"/>
              <a:ea typeface="+mj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96963" y="1381125"/>
            <a:ext cx="6018212" cy="1971675"/>
            <a:chOff x="1727" y="2175"/>
            <a:chExt cx="9478" cy="3105"/>
          </a:xfrm>
        </p:grpSpPr>
        <p:sp>
          <p:nvSpPr>
            <p:cNvPr id="9222" name="Rectangle 3"/>
            <p:cNvSpPr/>
            <p:nvPr/>
          </p:nvSpPr>
          <p:spPr>
            <a:xfrm>
              <a:off x="1960" y="3018"/>
              <a:ext cx="9245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zh-CN" sz="2400" b="1">
                  <a:solidFill>
                    <a:srgbClr val="FFFF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探究</a:t>
              </a:r>
              <a:r>
                <a:rPr lang="en-US" altLang="zh-CN" sz="2400" b="1">
                  <a:solidFill>
                    <a:srgbClr val="FFFF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zh-CN" altLang="en-US" sz="2400" b="1">
                  <a:solidFill>
                    <a:srgbClr val="FFFF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：</a:t>
              </a:r>
              <a:r>
                <a:rPr lang="zh-CN" altLang="en-US" sz="2400" b="1">
                  <a:solidFill>
                    <a:srgbClr val="FFFF66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像</a:t>
              </a:r>
              <a:r>
                <a:rPr lang="zh-CN" altLang="en-US" sz="2400" b="1">
                  <a:solidFill>
                    <a:srgbClr val="FFFF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和</a:t>
              </a:r>
              <a:r>
                <a:rPr lang="zh-CN" altLang="en-US" sz="2400" b="1">
                  <a:solidFill>
                    <a:srgbClr val="FFFF66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物到平面镜的距离</a:t>
              </a:r>
              <a:r>
                <a:rPr lang="zh-CN" altLang="en-US" sz="2400" b="1">
                  <a:solidFill>
                    <a:srgbClr val="FFFF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的关系</a:t>
              </a:r>
              <a:endParaRPr lang="zh-CN" altLang="en-US" sz="2400" b="1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9223" name="组合 1"/>
            <p:cNvGrpSpPr/>
            <p:nvPr/>
          </p:nvGrpSpPr>
          <p:grpSpPr>
            <a:xfrm>
              <a:off x="1727" y="2175"/>
              <a:ext cx="8035" cy="3105"/>
              <a:chOff x="1727" y="2175"/>
              <a:chExt cx="8035" cy="3106"/>
            </a:xfrm>
          </p:grpSpPr>
          <p:sp>
            <p:nvSpPr>
              <p:cNvPr id="9224" name="Rectangle 3"/>
              <p:cNvSpPr/>
              <p:nvPr/>
            </p:nvSpPr>
            <p:spPr>
              <a:xfrm>
                <a:off x="1727" y="2175"/>
                <a:ext cx="7312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400" b="1">
                    <a:solidFill>
                      <a:srgbClr val="6600CC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zh-CN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探究</a:t>
                </a:r>
                <a:r>
                  <a:rPr lang="en-US" altLang="zh-CN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1</a:t>
                </a:r>
                <a:r>
                  <a:rPr lang="zh-CN" altLang="en-US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：像和物的大小关系</a:t>
                </a:r>
                <a:endParaRPr lang="zh-CN" altLang="en-US" sz="2400" b="1">
                  <a:solidFill>
                    <a:srgbClr val="FFFF66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9225" name="Rectangle 3"/>
              <p:cNvSpPr/>
              <p:nvPr/>
            </p:nvSpPr>
            <p:spPr>
              <a:xfrm>
                <a:off x="1956" y="3738"/>
                <a:ext cx="7806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zh-CN" altLang="zh-CN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探究</a:t>
                </a:r>
                <a:r>
                  <a:rPr lang="en-US" altLang="zh-CN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3</a:t>
                </a:r>
                <a:r>
                  <a:rPr lang="zh-CN" altLang="en-US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：</a:t>
                </a:r>
                <a:r>
                  <a:rPr lang="zh-CN" altLang="en-US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rPr>
                  <a:t>像</a:t>
                </a:r>
                <a:r>
                  <a:rPr lang="zh-CN" altLang="en-US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和</a:t>
                </a:r>
                <a:r>
                  <a:rPr lang="zh-CN" altLang="en-US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rPr>
                  <a:t>物</a:t>
                </a:r>
                <a:r>
                  <a:rPr lang="zh-CN" altLang="en-US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的连线与镜面的关系</a:t>
                </a:r>
                <a:endParaRPr lang="zh-CN" altLang="en-US" sz="2400" b="1">
                  <a:solidFill>
                    <a:srgbClr val="FFFF66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9226" name="Rectangle 3"/>
              <p:cNvSpPr/>
              <p:nvPr/>
            </p:nvSpPr>
            <p:spPr>
              <a:xfrm>
                <a:off x="1960" y="4561"/>
                <a:ext cx="5813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zh-CN" altLang="zh-CN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探究</a:t>
                </a:r>
                <a:r>
                  <a:rPr lang="en-US" altLang="zh-CN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4</a:t>
                </a:r>
                <a:r>
                  <a:rPr lang="zh-CN" altLang="en-US" sz="2400" b="1">
                    <a:solidFill>
                      <a:srgbClr val="FFFF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：成实像还是虚像</a:t>
                </a:r>
                <a:endParaRPr lang="zh-CN" altLang="en-US" sz="2400" b="1">
                  <a:solidFill>
                    <a:srgbClr val="FFFF66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7179" name="Rectangle 3"/>
          <p:cNvSpPr/>
          <p:nvPr/>
        </p:nvSpPr>
        <p:spPr>
          <a:xfrm>
            <a:off x="1244600" y="4033838"/>
            <a:ext cx="20097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猜想与假设：</a:t>
            </a:r>
            <a:endParaRPr lang="zh-CN" altLang="en-US" sz="2400" b="1">
              <a:solidFill>
                <a:srgbClr val="FFFF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1244600" y="923925"/>
            <a:ext cx="20161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提出问题：</a:t>
            </a:r>
            <a:endParaRPr lang="zh-CN" altLang="en-US" sz="2400" b="1">
              <a:solidFill>
                <a:srgbClr val="FFFF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1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1"/>
          <p:cNvSpPr txBox="1"/>
          <p:nvPr/>
        </p:nvSpPr>
        <p:spPr bwMode="auto">
          <a:xfrm>
            <a:off x="2079625" y="303213"/>
            <a:ext cx="4483100" cy="585788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rmAutofit fontScale="77500" lnSpcReduction="20000"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      </a:t>
            </a: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探究平面镜成像特点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10242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4763" y="295275"/>
            <a:ext cx="1438275" cy="59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43050" y="488950"/>
            <a:ext cx="138113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zh-CN" altLang="en-US" b="1" kern="1200" cap="none" spc="0" normalizeH="0" baseline="0" noProof="0">
              <a:solidFill>
                <a:srgbClr val="333399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11250" y="1008063"/>
            <a:ext cx="2728913" cy="4111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设计实验，进行实验 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74763" y="1622425"/>
            <a:ext cx="178435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rtl="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实验器材：</a:t>
            </a:r>
            <a:endParaRPr kumimoji="0" lang="zh-CN" altLang="en-US" sz="2400" b="1" kern="1200" cap="none" spc="0" normalizeH="0" baseline="0" noProof="0">
              <a:solidFill>
                <a:srgbClr val="0000FF"/>
              </a:solidFill>
              <a:latin typeface="+mj-ea"/>
              <a:ea typeface="+mj-ea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16438" y="1008063"/>
            <a:ext cx="3390900" cy="1436687"/>
            <a:chOff x="7070" y="2115"/>
            <a:chExt cx="7116" cy="3015"/>
          </a:xfrm>
        </p:grpSpPr>
        <p:pic>
          <p:nvPicPr>
            <p:cNvPr id="10247" name="Picture 7" descr="刻度尺2"/>
            <p:cNvPicPr>
              <a:picLocks noChangeAspect="1"/>
            </p:cNvPicPr>
            <p:nvPr/>
          </p:nvPicPr>
          <p:blipFill>
            <a:blip r:embed="rId2"/>
            <a:srcRect b="11627"/>
            <a:stretch>
              <a:fillRect/>
            </a:stretch>
          </p:blipFill>
          <p:spPr>
            <a:xfrm>
              <a:off x="7070" y="2115"/>
              <a:ext cx="5718" cy="30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2883" y="2430"/>
              <a:ext cx="1303" cy="249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marR="0" defTabSz="914400" rtl="0" eaLnBrk="0" hangingPunct="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>
                  <a:solidFill>
                    <a:srgbClr val="0000FF"/>
                  </a:solidFill>
                  <a:latin typeface="+mj-ea"/>
                  <a:ea typeface="+mj-ea"/>
                  <a:cs typeface="+mn-cs"/>
                </a:rPr>
                <a:t>刻度尺</a:t>
              </a:r>
              <a:endParaRPr kumimoji="0" lang="zh-CN" altLang="en-US" sz="2400" b="1" kern="1200" cap="none" spc="0" normalizeH="0" baseline="0" noProof="0">
                <a:solidFill>
                  <a:srgbClr val="0000FF"/>
                </a:solidFill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11250" y="2444750"/>
            <a:ext cx="2749550" cy="2332038"/>
            <a:chOff x="33" y="5640"/>
            <a:chExt cx="5773" cy="4895"/>
          </a:xfrm>
        </p:grpSpPr>
        <p:pic>
          <p:nvPicPr>
            <p:cNvPr id="10250" name="Picture 16" descr="t01cbae738119fa20db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" y="5640"/>
              <a:ext cx="5773" cy="39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46" y="9575"/>
              <a:ext cx="3748" cy="9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R="0" defTabSz="914400" rtl="0" eaLnBrk="0" hangingPunct="0">
                <a:buClrTx/>
                <a:buSzTx/>
                <a:buFontTx/>
                <a:buNone/>
                <a:defRPr/>
              </a:pPr>
              <a:r>
                <a:rPr kumimoji="0" lang="zh-CN" altLang="zh-CN" sz="2400" b="1" kern="1200" cap="none" spc="0" normalizeH="0" baseline="0" noProof="0">
                  <a:solidFill>
                    <a:srgbClr val="0000FF"/>
                  </a:solidFill>
                  <a:latin typeface="+mj-ea"/>
                  <a:ea typeface="+mj-ea"/>
                  <a:cs typeface="+mn-cs"/>
                </a:rPr>
                <a:t>薄玻璃</a:t>
              </a:r>
              <a:endParaRPr kumimoji="0" lang="zh-CN" altLang="zh-CN" sz="2400" b="1" kern="1200" cap="none" spc="0" normalizeH="0" baseline="0" noProof="0">
                <a:solidFill>
                  <a:srgbClr val="0000FF"/>
                </a:solidFill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37100" y="2509838"/>
            <a:ext cx="2982913" cy="2527300"/>
            <a:chOff x="7546" y="5269"/>
            <a:chExt cx="6263" cy="5307"/>
          </a:xfrm>
        </p:grpSpPr>
        <p:graphicFrame>
          <p:nvGraphicFramePr>
            <p:cNvPr id="10253" name="对象 1"/>
            <p:cNvGraphicFramePr/>
            <p:nvPr/>
          </p:nvGraphicFramePr>
          <p:xfrm>
            <a:off x="7546" y="5269"/>
            <a:ext cx="4011" cy="5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4" imgW="2171700" imgH="3352800" progId="Paint.Picture">
                    <p:embed/>
                  </p:oleObj>
                </mc:Choice>
                <mc:Fallback>
                  <p:oleObj name="" r:id="rId4" imgW="2171700" imgH="3352800" progId="Paint.Picture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546" y="5269"/>
                          <a:ext cx="4011" cy="53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1700" y="5546"/>
              <a:ext cx="2109" cy="48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marR="0" defTabSz="914400" rtl="0" eaLnBrk="0" hangingPunct="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>
                  <a:solidFill>
                    <a:srgbClr val="0000FF"/>
                  </a:solidFill>
                  <a:latin typeface="+mj-ea"/>
                  <a:ea typeface="+mj-ea"/>
                  <a:cs typeface="+mn-cs"/>
                </a:rPr>
                <a:t>形状</a:t>
              </a:r>
              <a:endParaRPr kumimoji="0" lang="zh-CN" altLang="en-US" sz="2400" b="1" kern="1200" cap="none" spc="0" normalizeH="0" baseline="0" noProof="0">
                <a:solidFill>
                  <a:srgbClr val="0000FF"/>
                </a:solidFill>
                <a:latin typeface="+mj-ea"/>
                <a:ea typeface="+mj-ea"/>
                <a:cs typeface="+mn-cs"/>
              </a:endParaRPr>
            </a:p>
            <a:p>
              <a:pPr marR="0" defTabSz="914400" rtl="0" eaLnBrk="0" hangingPunct="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>
                  <a:solidFill>
                    <a:srgbClr val="0000FF"/>
                  </a:solidFill>
                  <a:latin typeface="+mj-ea"/>
                  <a:ea typeface="+mj-ea"/>
                  <a:cs typeface="+mn-cs"/>
                </a:rPr>
                <a:t>大小相同的蜡烛模型</a:t>
              </a:r>
              <a:endParaRPr kumimoji="0" lang="zh-CN" altLang="en-US" sz="2400" b="1" kern="1200" cap="none" spc="0" normalizeH="0" baseline="0" noProof="0">
                <a:solidFill>
                  <a:srgbClr val="0000FF"/>
                </a:solidFill>
                <a:latin typeface="+mj-ea"/>
                <a:ea typeface="+mj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1"/>
          <p:cNvSpPr txBox="1"/>
          <p:nvPr/>
        </p:nvSpPr>
        <p:spPr bwMode="auto">
          <a:xfrm>
            <a:off x="2060575" y="155575"/>
            <a:ext cx="4483100" cy="585788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rmAutofit fontScale="90000"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探究平面镜成像特点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4763" y="303213"/>
            <a:ext cx="1438275" cy="59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4"/>
          <p:cNvSpPr txBox="1"/>
          <p:nvPr/>
        </p:nvSpPr>
        <p:spPr>
          <a:xfrm>
            <a:off x="1543050" y="488950"/>
            <a:ext cx="138113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b="1" dirty="0">
              <a:solidFill>
                <a:srgbClr val="33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2800350" y="1701800"/>
            <a:ext cx="2171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（</a:t>
            </a:r>
            <a:r>
              <a:rPr lang="en-US" altLang="zh-CN" sz="2400" b="1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1</a:t>
            </a:r>
            <a:r>
              <a:rPr lang="zh-CN" altLang="en-US" sz="2400" b="1" dirty="0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）提出问题</a:t>
            </a:r>
            <a:endParaRPr lang="zh-CN" altLang="en-US" sz="2400" b="1" dirty="0">
              <a:solidFill>
                <a:srgbClr val="FFFF66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2800350" y="2481263"/>
            <a:ext cx="24780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（</a:t>
            </a:r>
            <a:r>
              <a:rPr lang="en-US" altLang="zh-CN" sz="2400" b="1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2</a:t>
            </a:r>
            <a:r>
              <a:rPr lang="zh-CN" altLang="en-US" sz="2400" b="1" dirty="0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）猜想与假设</a:t>
            </a:r>
            <a:endParaRPr lang="zh-CN" altLang="en-US" sz="2400" b="1" dirty="0">
              <a:solidFill>
                <a:srgbClr val="FFFF66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2800350" y="3157538"/>
            <a:ext cx="37020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（</a:t>
            </a:r>
            <a:r>
              <a:rPr lang="en-US" altLang="zh-CN" sz="2400" b="1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3</a:t>
            </a:r>
            <a:r>
              <a:rPr lang="zh-CN" altLang="en-US" sz="2400" b="1" dirty="0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）设计实验、进行实验</a:t>
            </a:r>
            <a:endParaRPr lang="zh-CN" altLang="en-US" sz="2400" b="1" dirty="0">
              <a:solidFill>
                <a:srgbClr val="FFFF66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2789238" y="4030663"/>
            <a:ext cx="37020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（</a:t>
            </a:r>
            <a:r>
              <a:rPr lang="en-US" altLang="zh-CN" sz="2400" b="1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4</a:t>
            </a:r>
            <a:r>
              <a:rPr lang="zh-CN" altLang="en-US" sz="2400" b="1" dirty="0">
                <a:solidFill>
                  <a:srgbClr val="FFFF66"/>
                </a:solidFill>
                <a:latin typeface="Times New Roman" panose="02020603050405020304" pitchFamily="18" charset="0"/>
                <a:ea typeface="方正姚体" pitchFamily="2" charset="-122"/>
              </a:rPr>
              <a:t>）分析论证、得出结论</a:t>
            </a:r>
            <a:endParaRPr lang="zh-CN" altLang="en-US" sz="2400" b="1" dirty="0">
              <a:solidFill>
                <a:srgbClr val="FFFF66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7" name="Text Box 12"/>
          <p:cNvSpPr txBox="1"/>
          <p:nvPr/>
        </p:nvSpPr>
        <p:spPr>
          <a:xfrm>
            <a:off x="2306638" y="946150"/>
            <a:ext cx="4695825" cy="630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300" b="1" dirty="0">
                <a:solidFill>
                  <a:srgbClr val="FFFF66"/>
                </a:solidFill>
                <a:latin typeface="Times New Roman" panose="02020603050405020304" pitchFamily="18" charset="0"/>
                <a:ea typeface="华文行楷" pitchFamily="2" charset="-122"/>
              </a:rPr>
              <a:t>平面镜成像的特点</a:t>
            </a:r>
            <a:endParaRPr lang="zh-CN" altLang="en-US" sz="3300" b="1" dirty="0">
              <a:solidFill>
                <a:srgbClr val="FFFF66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19" name="Line 14"/>
          <p:cNvSpPr/>
          <p:nvPr/>
        </p:nvSpPr>
        <p:spPr>
          <a:xfrm>
            <a:off x="2573338" y="1762125"/>
            <a:ext cx="0" cy="2916238"/>
          </a:xfrm>
          <a:prstGeom prst="line">
            <a:avLst/>
          </a:prstGeom>
          <a:ln w="76200" cap="flat" cmpd="tri">
            <a:solidFill>
              <a:schemeClr val="folHlink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" name="Text Box 15"/>
          <p:cNvSpPr txBox="1"/>
          <p:nvPr/>
        </p:nvSpPr>
        <p:spPr>
          <a:xfrm>
            <a:off x="1690688" y="2032000"/>
            <a:ext cx="720725" cy="21875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r>
              <a:rPr lang="zh-CN" altLang="en-US" sz="3300" b="1" dirty="0">
                <a:solidFill>
                  <a:srgbClr val="FFFF66"/>
                </a:solidFill>
                <a:latin typeface="Arial" panose="020B0604020202020204" pitchFamily="34" charset="0"/>
                <a:ea typeface="隶书" pitchFamily="49" charset="-122"/>
              </a:rPr>
              <a:t>探究的过程</a:t>
            </a:r>
            <a:endParaRPr lang="zh-CN" altLang="en-US" sz="3300" b="1" dirty="0">
              <a:solidFill>
                <a:srgbClr val="FFFF66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1"/>
          <p:cNvSpPr txBox="1"/>
          <p:nvPr/>
        </p:nvSpPr>
        <p:spPr bwMode="auto">
          <a:xfrm>
            <a:off x="2141538" y="195263"/>
            <a:ext cx="3995738" cy="584200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平面镜成像原理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95263"/>
            <a:ext cx="1438275" cy="593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5516563" y="2471738"/>
            <a:ext cx="830262" cy="825500"/>
            <a:chOff x="3532" y="1842"/>
            <a:chExt cx="697" cy="693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3532" y="1842"/>
              <a:ext cx="697" cy="69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3567" y="2102"/>
              <a:ext cx="651" cy="41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12294" name="Group 7"/>
            <p:cNvGrpSpPr/>
            <p:nvPr/>
          </p:nvGrpSpPr>
          <p:grpSpPr>
            <a:xfrm>
              <a:off x="3764" y="2198"/>
              <a:ext cx="108" cy="110"/>
              <a:chOff x="0" y="0"/>
              <a:chExt cx="108" cy="110"/>
            </a:xfrm>
          </p:grpSpPr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108" cy="3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flipH="1">
                <a:off x="78" y="36"/>
                <a:ext cx="6" cy="7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901" y="2285"/>
              <a:ext cx="8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3963" y="2296"/>
              <a:ext cx="6" cy="8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91263" y="2438400"/>
            <a:ext cx="847725" cy="735013"/>
            <a:chOff x="10809" y="5118"/>
            <a:chExt cx="1780" cy="1545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 flipV="1">
              <a:off x="10809" y="5118"/>
              <a:ext cx="1780" cy="152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 flipV="1">
              <a:off x="10888" y="5847"/>
              <a:ext cx="1655" cy="81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30788" y="1917700"/>
            <a:ext cx="1309687" cy="863600"/>
            <a:chOff x="8113" y="4027"/>
            <a:chExt cx="2750" cy="1814"/>
          </a:xfrm>
        </p:grpSpPr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 flipV="1">
              <a:off x="8113" y="4359"/>
              <a:ext cx="2750" cy="148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12304" name="组合 2"/>
            <p:cNvGrpSpPr/>
            <p:nvPr/>
          </p:nvGrpSpPr>
          <p:grpSpPr>
            <a:xfrm>
              <a:off x="9174" y="4027"/>
              <a:ext cx="1597" cy="1213"/>
              <a:chOff x="9212" y="4041"/>
              <a:chExt cx="1597" cy="1213"/>
            </a:xfrm>
          </p:grpSpPr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flipH="1" flipV="1">
                <a:off x="9327" y="4041"/>
                <a:ext cx="1482" cy="109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rot="5976151" flipV="1">
                <a:off x="10134" y="4229"/>
                <a:ext cx="9" cy="32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 rot="16138519" flipV="1">
                <a:off x="9839" y="4505"/>
                <a:ext cx="264" cy="2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rot="16138519" flipV="1">
                <a:off x="9103" y="5061"/>
                <a:ext cx="284" cy="85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 rot="5976151">
                <a:off x="9373" y="4849"/>
                <a:ext cx="33" cy="30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</p:grpSp>
      <p:sp>
        <p:nvSpPr>
          <p:cNvPr id="26" name="Text Box 22"/>
          <p:cNvSpPr txBox="1"/>
          <p:nvPr/>
        </p:nvSpPr>
        <p:spPr>
          <a:xfrm>
            <a:off x="5113338" y="3005138"/>
            <a:ext cx="285750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endParaRPr lang="en-US" altLang="zh-CN" sz="3000" b="1" dirty="0">
              <a:solidFill>
                <a:srgbClr val="FFFF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7158038" y="2992438"/>
            <a:ext cx="458788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7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rPr>
              <a:t>s’</a:t>
            </a:r>
            <a:endParaRPr kumimoji="0" lang="en-US" altLang="zh-CN" sz="2700" b="1" kern="1200" cap="none" spc="0" normalizeH="0" baseline="0" noProof="0">
              <a:solidFill>
                <a:srgbClr val="FFFF66"/>
              </a:solidFill>
              <a:latin typeface="+mj-ea"/>
              <a:ea typeface="+mj-ea"/>
              <a:cs typeface="+mn-cs"/>
            </a:endParaRPr>
          </a:p>
        </p:txBody>
      </p:sp>
      <p:grpSp>
        <p:nvGrpSpPr>
          <p:cNvPr id="23575" name="Group 24"/>
          <p:cNvGrpSpPr/>
          <p:nvPr/>
        </p:nvGrpSpPr>
        <p:grpSpPr>
          <a:xfrm>
            <a:off x="5399088" y="3173413"/>
            <a:ext cx="190500" cy="847725"/>
            <a:chOff x="3488" y="2523"/>
            <a:chExt cx="134" cy="806"/>
          </a:xfrm>
        </p:grpSpPr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488" y="2766"/>
              <a:ext cx="134" cy="563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3515" y="2523"/>
              <a:ext cx="85" cy="24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3544" y="2531"/>
              <a:ext cx="45" cy="4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3561" y="2631"/>
              <a:ext cx="45" cy="4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3523" y="2704"/>
              <a:ext cx="45" cy="4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8" name="Group 30"/>
          <p:cNvGrpSpPr/>
          <p:nvPr/>
        </p:nvGrpSpPr>
        <p:grpSpPr>
          <a:xfrm>
            <a:off x="7062788" y="3152775"/>
            <a:ext cx="188912" cy="790575"/>
            <a:chOff x="4808" y="2539"/>
            <a:chExt cx="137" cy="798"/>
          </a:xfrm>
        </p:grpSpPr>
        <p:grpSp>
          <p:nvGrpSpPr>
            <p:cNvPr id="12319" name="Group 31"/>
            <p:cNvGrpSpPr/>
            <p:nvPr/>
          </p:nvGrpSpPr>
          <p:grpSpPr>
            <a:xfrm>
              <a:off x="4808" y="2539"/>
              <a:ext cx="137" cy="798"/>
              <a:chOff x="0" y="0"/>
              <a:chExt cx="144" cy="767"/>
            </a:xfrm>
          </p:grpSpPr>
          <p:sp>
            <p:nvSpPr>
              <p:cNvPr id="39" name="Oval 32"/>
              <p:cNvSpPr>
                <a:spLocks noChangeArrowheads="1"/>
              </p:cNvSpPr>
              <p:nvPr/>
            </p:nvSpPr>
            <p:spPr bwMode="auto">
              <a:xfrm>
                <a:off x="36" y="0"/>
                <a:ext cx="85" cy="24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prstDash val="sysDot"/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0" name="Rectangle 33"/>
              <p:cNvSpPr>
                <a:spLocks noChangeArrowheads="1"/>
              </p:cNvSpPr>
              <p:nvPr/>
            </p:nvSpPr>
            <p:spPr bwMode="auto">
              <a:xfrm>
                <a:off x="0" y="204"/>
                <a:ext cx="144" cy="563"/>
              </a:xfrm>
              <a:prstGeom prst="rect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rgbClr val="FFCC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000000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4863" y="2547"/>
              <a:ext cx="44" cy="48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tx2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863" y="2699"/>
              <a:ext cx="44" cy="48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tx2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845" y="2627"/>
              <a:ext cx="43" cy="48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tx2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23588" name="Group 37"/>
          <p:cNvGrpSpPr/>
          <p:nvPr/>
        </p:nvGrpSpPr>
        <p:grpSpPr>
          <a:xfrm>
            <a:off x="4398963" y="1216025"/>
            <a:ext cx="573087" cy="774700"/>
            <a:chOff x="2698" y="890"/>
            <a:chExt cx="589" cy="477"/>
          </a:xfrm>
        </p:grpSpPr>
        <p:grpSp>
          <p:nvGrpSpPr>
            <p:cNvPr id="12326" name="Group 38"/>
            <p:cNvGrpSpPr/>
            <p:nvPr/>
          </p:nvGrpSpPr>
          <p:grpSpPr>
            <a:xfrm rot="1062425" flipH="1">
              <a:off x="2869" y="1057"/>
              <a:ext cx="418" cy="310"/>
              <a:chOff x="1672" y="960"/>
              <a:chExt cx="1496" cy="1749"/>
            </a:xfrm>
          </p:grpSpPr>
          <p:sp>
            <p:nvSpPr>
              <p:cNvPr id="44" name="Freeform 39"/>
              <p:cNvSpPr/>
              <p:nvPr/>
            </p:nvSpPr>
            <p:spPr bwMode="auto">
              <a:xfrm rot="1749268">
                <a:off x="1971" y="1487"/>
                <a:ext cx="1102" cy="3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6" name="Freeform 40"/>
              <p:cNvSpPr/>
              <p:nvPr/>
            </p:nvSpPr>
            <p:spPr bwMode="auto">
              <a:xfrm rot="20715126" flipV="1">
                <a:off x="1874" y="2256"/>
                <a:ext cx="1102" cy="4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solidFill>
                <a:srgbClr val="FFFF00"/>
              </a:solidFill>
              <a:ln w="38100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7" name="Freeform 41"/>
              <p:cNvSpPr/>
              <p:nvPr/>
            </p:nvSpPr>
            <p:spPr bwMode="auto">
              <a:xfrm rot="18111863" flipV="1">
                <a:off x="1333" y="1704"/>
                <a:ext cx="1343" cy="6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8" name="Freeform 42"/>
              <p:cNvSpPr/>
              <p:nvPr/>
            </p:nvSpPr>
            <p:spPr bwMode="auto">
              <a:xfrm rot="1749268">
                <a:off x="2070" y="1437"/>
                <a:ext cx="1102" cy="4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solidFill>
                <a:srgbClr val="FFFF00"/>
              </a:solidFill>
              <a:ln w="38100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9" name="Oval 43"/>
              <p:cNvSpPr>
                <a:spLocks noChangeArrowheads="1"/>
              </p:cNvSpPr>
              <p:nvPr/>
            </p:nvSpPr>
            <p:spPr bwMode="auto">
              <a:xfrm rot="812068">
                <a:off x="1720" y="1350"/>
                <a:ext cx="480" cy="1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50" name="Freeform 44"/>
              <p:cNvSpPr/>
              <p:nvPr/>
            </p:nvSpPr>
            <p:spPr bwMode="auto">
              <a:xfrm>
                <a:off x="2069" y="961"/>
                <a:ext cx="143" cy="31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144"/>
                  </a:cxn>
                  <a:cxn ang="0">
                    <a:pos x="48" y="288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312">
                    <a:moveTo>
                      <a:pt x="48" y="0"/>
                    </a:moveTo>
                    <a:cubicBezTo>
                      <a:pt x="24" y="48"/>
                      <a:pt x="0" y="96"/>
                      <a:pt x="0" y="144"/>
                    </a:cubicBezTo>
                    <a:cubicBezTo>
                      <a:pt x="0" y="192"/>
                      <a:pt x="24" y="264"/>
                      <a:pt x="48" y="288"/>
                    </a:cubicBezTo>
                    <a:cubicBezTo>
                      <a:pt x="72" y="312"/>
                      <a:pt x="108" y="300"/>
                      <a:pt x="144" y="288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43" name="Freeform 45"/>
            <p:cNvSpPr/>
            <p:nvPr/>
          </p:nvSpPr>
          <p:spPr bwMode="auto">
            <a:xfrm flipH="1">
              <a:off x="2698" y="890"/>
              <a:ext cx="540" cy="18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" y="192"/>
                </a:cxn>
                <a:cxn ang="0">
                  <a:pos x="192" y="288"/>
                </a:cxn>
                <a:cxn ang="0">
                  <a:pos x="432" y="384"/>
                </a:cxn>
                <a:cxn ang="0">
                  <a:pos x="672" y="432"/>
                </a:cxn>
                <a:cxn ang="0">
                  <a:pos x="432" y="240"/>
                </a:cxn>
                <a:cxn ang="0">
                  <a:pos x="192" y="144"/>
                </a:cxn>
                <a:cxn ang="0">
                  <a:pos x="96" y="48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672" h="432">
                  <a:moveTo>
                    <a:pt x="0" y="96"/>
                  </a:moveTo>
                  <a:lnTo>
                    <a:pt x="48" y="192"/>
                  </a:lnTo>
                  <a:lnTo>
                    <a:pt x="192" y="288"/>
                  </a:lnTo>
                  <a:lnTo>
                    <a:pt x="432" y="384"/>
                  </a:lnTo>
                  <a:lnTo>
                    <a:pt x="672" y="432"/>
                  </a:lnTo>
                  <a:lnTo>
                    <a:pt x="432" y="240"/>
                  </a:lnTo>
                  <a:lnTo>
                    <a:pt x="192" y="144"/>
                  </a:lnTo>
                  <a:lnTo>
                    <a:pt x="96" y="48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3357" name="Group 46"/>
          <p:cNvGrpSpPr/>
          <p:nvPr/>
        </p:nvGrpSpPr>
        <p:grpSpPr>
          <a:xfrm>
            <a:off x="6327775" y="1216025"/>
            <a:ext cx="142875" cy="2713038"/>
            <a:chOff x="4234" y="839"/>
            <a:chExt cx="119" cy="2278"/>
          </a:xfrm>
        </p:grpSpPr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4234" y="839"/>
              <a:ext cx="1" cy="227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V="1">
              <a:off x="4247" y="1163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 flipV="1">
              <a:off x="4234" y="1247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 flipV="1">
              <a:off x="4234" y="1337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 flipV="1">
              <a:off x="4234" y="1972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 flipV="1">
              <a:off x="4234" y="1428"/>
              <a:ext cx="9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 flipV="1">
              <a:off x="4234" y="1519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flipV="1">
              <a:off x="4234" y="1610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 flipV="1">
              <a:off x="4234" y="2245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 flipV="1">
              <a:off x="4234" y="2154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 flipV="1">
              <a:off x="4234" y="1700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 flipV="1">
              <a:off x="4234" y="2335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 flipV="1">
              <a:off x="4234" y="2426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 flipV="1">
              <a:off x="4234" y="2517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 flipV="1">
              <a:off x="4234" y="2608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7" name="Line 62"/>
            <p:cNvSpPr>
              <a:spLocks noChangeShapeType="1"/>
            </p:cNvSpPr>
            <p:nvPr/>
          </p:nvSpPr>
          <p:spPr bwMode="auto">
            <a:xfrm flipV="1">
              <a:off x="4234" y="2698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8" name="Line 63"/>
            <p:cNvSpPr>
              <a:spLocks noChangeShapeType="1"/>
            </p:cNvSpPr>
            <p:nvPr/>
          </p:nvSpPr>
          <p:spPr bwMode="auto">
            <a:xfrm flipV="1">
              <a:off x="4246" y="2859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 flipV="1">
              <a:off x="4234" y="1882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0" name="Line 65"/>
            <p:cNvSpPr>
              <a:spLocks noChangeShapeType="1"/>
            </p:cNvSpPr>
            <p:nvPr/>
          </p:nvSpPr>
          <p:spPr bwMode="auto">
            <a:xfrm flipV="1">
              <a:off x="4234" y="1791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1" name="Line 66"/>
            <p:cNvSpPr>
              <a:spLocks noChangeShapeType="1"/>
            </p:cNvSpPr>
            <p:nvPr/>
          </p:nvSpPr>
          <p:spPr bwMode="auto">
            <a:xfrm flipV="1">
              <a:off x="4234" y="2063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2" name="Line 67"/>
            <p:cNvSpPr>
              <a:spLocks noChangeShapeType="1"/>
            </p:cNvSpPr>
            <p:nvPr/>
          </p:nvSpPr>
          <p:spPr bwMode="auto">
            <a:xfrm flipV="1">
              <a:off x="4234" y="2789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3" name="Line 68"/>
            <p:cNvSpPr>
              <a:spLocks noChangeShapeType="1"/>
            </p:cNvSpPr>
            <p:nvPr/>
          </p:nvSpPr>
          <p:spPr bwMode="auto">
            <a:xfrm flipV="1">
              <a:off x="4234" y="2970"/>
              <a:ext cx="106" cy="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23552" name="Group 69"/>
          <p:cNvGrpSpPr/>
          <p:nvPr/>
        </p:nvGrpSpPr>
        <p:grpSpPr>
          <a:xfrm>
            <a:off x="5819775" y="2474913"/>
            <a:ext cx="471488" cy="307975"/>
            <a:chOff x="3832" y="1842"/>
            <a:chExt cx="372" cy="340"/>
          </a:xfrm>
        </p:grpSpPr>
        <p:sp>
          <p:nvSpPr>
            <p:cNvPr id="75" name="Line 70"/>
            <p:cNvSpPr>
              <a:spLocks noChangeShapeType="1"/>
            </p:cNvSpPr>
            <p:nvPr/>
          </p:nvSpPr>
          <p:spPr bwMode="auto">
            <a:xfrm flipH="1" flipV="1">
              <a:off x="3832" y="1842"/>
              <a:ext cx="36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6" name="Line 71"/>
            <p:cNvSpPr>
              <a:spLocks noChangeShapeType="1"/>
            </p:cNvSpPr>
            <p:nvPr/>
          </p:nvSpPr>
          <p:spPr bwMode="auto">
            <a:xfrm flipH="1" flipV="1">
              <a:off x="3947" y="2181"/>
              <a:ext cx="257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23553" name="Group 73"/>
          <p:cNvGrpSpPr/>
          <p:nvPr/>
        </p:nvGrpSpPr>
        <p:grpSpPr>
          <a:xfrm>
            <a:off x="2090738" y="1614488"/>
            <a:ext cx="1597025" cy="1452562"/>
            <a:chOff x="796" y="1174"/>
            <a:chExt cx="1342" cy="1220"/>
          </a:xfrm>
        </p:grpSpPr>
        <p:sp>
          <p:nvSpPr>
            <p:cNvPr id="79" name="Line 74"/>
            <p:cNvSpPr>
              <a:spLocks noChangeShapeType="1"/>
            </p:cNvSpPr>
            <p:nvPr/>
          </p:nvSpPr>
          <p:spPr bwMode="auto">
            <a:xfrm flipH="1" flipV="1">
              <a:off x="1115" y="1174"/>
              <a:ext cx="1018" cy="122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0" name="Line 75"/>
            <p:cNvSpPr>
              <a:spLocks noChangeShapeType="1"/>
            </p:cNvSpPr>
            <p:nvPr/>
          </p:nvSpPr>
          <p:spPr bwMode="auto">
            <a:xfrm flipH="1" flipV="1">
              <a:off x="796" y="1504"/>
              <a:ext cx="1342" cy="89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1" name="Line 76"/>
            <p:cNvSpPr>
              <a:spLocks noChangeShapeType="1"/>
            </p:cNvSpPr>
            <p:nvPr/>
          </p:nvSpPr>
          <p:spPr bwMode="auto">
            <a:xfrm rot="5976151">
              <a:off x="1433" y="1421"/>
              <a:ext cx="1" cy="11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2" name="Line 77"/>
            <p:cNvSpPr>
              <a:spLocks noChangeShapeType="1"/>
            </p:cNvSpPr>
            <p:nvPr/>
          </p:nvSpPr>
          <p:spPr bwMode="auto">
            <a:xfrm rot="16138519" flipV="1">
              <a:off x="1305" y="1506"/>
              <a:ext cx="111" cy="8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3" name="Line 78"/>
            <p:cNvSpPr>
              <a:spLocks noChangeShapeType="1"/>
            </p:cNvSpPr>
            <p:nvPr/>
          </p:nvSpPr>
          <p:spPr bwMode="auto">
            <a:xfrm rot="16138519" flipV="1">
              <a:off x="1064" y="1761"/>
              <a:ext cx="111" cy="9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4" name="Line 79"/>
            <p:cNvSpPr>
              <a:spLocks noChangeShapeType="1"/>
            </p:cNvSpPr>
            <p:nvPr/>
          </p:nvSpPr>
          <p:spPr bwMode="auto">
            <a:xfrm rot="5976151">
              <a:off x="1154" y="1662"/>
              <a:ext cx="1" cy="11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85" name="Text Box 80"/>
          <p:cNvSpPr txBox="1">
            <a:spLocks noChangeArrowheads="1"/>
          </p:cNvSpPr>
          <p:nvPr/>
        </p:nvSpPr>
        <p:spPr bwMode="auto">
          <a:xfrm>
            <a:off x="3816350" y="2897188"/>
            <a:ext cx="3524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700" b="1" kern="1200" cap="none" spc="0" normalizeH="0" baseline="0" noProof="0">
                <a:solidFill>
                  <a:srgbClr val="FFFF66"/>
                </a:solidFill>
                <a:latin typeface="+mj-ea"/>
                <a:ea typeface="+mj-ea"/>
                <a:cs typeface="+mn-cs"/>
              </a:rPr>
              <a:t>s</a:t>
            </a:r>
            <a:endParaRPr kumimoji="0" lang="en-US" altLang="zh-CN" sz="2700" b="1" kern="1200" cap="none" spc="0" normalizeH="0" baseline="0" noProof="0">
              <a:solidFill>
                <a:srgbClr val="FFFF66"/>
              </a:solidFill>
              <a:latin typeface="+mj-ea"/>
              <a:ea typeface="+mj-ea"/>
              <a:cs typeface="+mn-cs"/>
            </a:endParaRPr>
          </a:p>
        </p:txBody>
      </p:sp>
      <p:grpSp>
        <p:nvGrpSpPr>
          <p:cNvPr id="23632" name="Group 81"/>
          <p:cNvGrpSpPr/>
          <p:nvPr/>
        </p:nvGrpSpPr>
        <p:grpSpPr>
          <a:xfrm>
            <a:off x="3613150" y="3062288"/>
            <a:ext cx="171450" cy="909637"/>
            <a:chOff x="2075" y="2390"/>
            <a:chExt cx="144" cy="763"/>
          </a:xfrm>
        </p:grpSpPr>
        <p:grpSp>
          <p:nvGrpSpPr>
            <p:cNvPr id="12369" name="Group 82"/>
            <p:cNvGrpSpPr/>
            <p:nvPr/>
          </p:nvGrpSpPr>
          <p:grpSpPr>
            <a:xfrm>
              <a:off x="2075" y="2390"/>
              <a:ext cx="144" cy="763"/>
              <a:chOff x="2699" y="2486"/>
              <a:chExt cx="144" cy="763"/>
            </a:xfrm>
          </p:grpSpPr>
          <p:sp>
            <p:nvSpPr>
              <p:cNvPr id="94" name="Rectangle 83"/>
              <p:cNvSpPr>
                <a:spLocks noChangeArrowheads="1"/>
              </p:cNvSpPr>
              <p:nvPr/>
            </p:nvSpPr>
            <p:spPr bwMode="auto">
              <a:xfrm>
                <a:off x="2699" y="2727"/>
                <a:ext cx="144" cy="522"/>
              </a:xfrm>
              <a:prstGeom prst="rect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rgbClr val="FFCC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95" name="Oval 84"/>
              <p:cNvSpPr>
                <a:spLocks noChangeArrowheads="1"/>
              </p:cNvSpPr>
              <p:nvPr/>
            </p:nvSpPr>
            <p:spPr bwMode="auto">
              <a:xfrm>
                <a:off x="2723" y="2486"/>
                <a:ext cx="85" cy="24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88" name="Oval 85"/>
            <p:cNvSpPr>
              <a:spLocks noChangeArrowheads="1"/>
            </p:cNvSpPr>
            <p:nvPr/>
          </p:nvSpPr>
          <p:spPr bwMode="auto">
            <a:xfrm>
              <a:off x="2111" y="2415"/>
              <a:ext cx="65" cy="22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2114" y="2411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auto">
            <a:xfrm>
              <a:off x="2114" y="2534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1" name="Oval 88"/>
            <p:cNvSpPr>
              <a:spLocks noChangeArrowheads="1"/>
            </p:cNvSpPr>
            <p:nvPr/>
          </p:nvSpPr>
          <p:spPr bwMode="auto">
            <a:xfrm>
              <a:off x="2114" y="2494"/>
              <a:ext cx="35" cy="4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2" name="Oval 89"/>
            <p:cNvSpPr>
              <a:spLocks noChangeArrowheads="1"/>
            </p:cNvSpPr>
            <p:nvPr/>
          </p:nvSpPr>
          <p:spPr bwMode="auto">
            <a:xfrm>
              <a:off x="2149" y="2534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3" name="Oval 90"/>
            <p:cNvSpPr>
              <a:spLocks noChangeArrowheads="1"/>
            </p:cNvSpPr>
            <p:nvPr/>
          </p:nvSpPr>
          <p:spPr bwMode="auto">
            <a:xfrm>
              <a:off x="2149" y="2452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23642" name="Group 91"/>
          <p:cNvGrpSpPr/>
          <p:nvPr/>
        </p:nvGrpSpPr>
        <p:grpSpPr>
          <a:xfrm>
            <a:off x="1709236" y="1277022"/>
            <a:ext cx="541830" cy="516822"/>
            <a:chOff x="476" y="890"/>
            <a:chExt cx="455" cy="434"/>
          </a:xfrm>
          <a:solidFill>
            <a:srgbClr val="FFFF00"/>
          </a:solidFill>
        </p:grpSpPr>
        <p:grpSp>
          <p:nvGrpSpPr>
            <p:cNvPr id="10331" name="Group 92"/>
            <p:cNvGrpSpPr/>
            <p:nvPr/>
          </p:nvGrpSpPr>
          <p:grpSpPr>
            <a:xfrm rot="1158205" flipH="1">
              <a:off x="608" y="1042"/>
              <a:ext cx="323" cy="282"/>
              <a:chOff x="1672" y="960"/>
              <a:chExt cx="1496" cy="1749"/>
            </a:xfrm>
            <a:grpFill/>
          </p:grpSpPr>
          <p:sp>
            <p:nvSpPr>
              <p:cNvPr id="99" name="Freeform 93"/>
              <p:cNvSpPr/>
              <p:nvPr/>
            </p:nvSpPr>
            <p:spPr bwMode="auto">
              <a:xfrm rot="1749268">
                <a:off x="1973" y="1488"/>
                <a:ext cx="1102" cy="4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grpFill/>
              <a:ln w="38100" cmpd="sng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00" name="Freeform 94"/>
              <p:cNvSpPr/>
              <p:nvPr/>
            </p:nvSpPr>
            <p:spPr bwMode="auto">
              <a:xfrm rot="20715126" flipV="1">
                <a:off x="1876" y="2258"/>
                <a:ext cx="1107" cy="3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solidFill>
                <a:srgbClr val="FFFF00"/>
              </a:solidFill>
              <a:ln w="381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01" name="Freeform 95"/>
              <p:cNvSpPr/>
              <p:nvPr/>
            </p:nvSpPr>
            <p:spPr bwMode="auto">
              <a:xfrm rot="18111863" flipV="1">
                <a:off x="1330" y="1701"/>
                <a:ext cx="1346" cy="6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grpFill/>
              <a:ln w="38100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02" name="Freeform 96"/>
              <p:cNvSpPr/>
              <p:nvPr/>
            </p:nvSpPr>
            <p:spPr bwMode="auto">
              <a:xfrm rot="1749268">
                <a:off x="2070" y="1435"/>
                <a:ext cx="1102" cy="4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grpFill/>
              <a:ln w="38100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03" name="Oval 97"/>
              <p:cNvSpPr>
                <a:spLocks noChangeArrowheads="1"/>
              </p:cNvSpPr>
              <p:nvPr/>
            </p:nvSpPr>
            <p:spPr bwMode="auto">
              <a:xfrm rot="812068">
                <a:off x="1724" y="1349"/>
                <a:ext cx="482" cy="12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04" name="Freeform 98"/>
              <p:cNvSpPr/>
              <p:nvPr/>
            </p:nvSpPr>
            <p:spPr bwMode="auto">
              <a:xfrm>
                <a:off x="2071" y="958"/>
                <a:ext cx="144" cy="31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144"/>
                  </a:cxn>
                  <a:cxn ang="0">
                    <a:pos x="48" y="288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312">
                    <a:moveTo>
                      <a:pt x="48" y="0"/>
                    </a:moveTo>
                    <a:cubicBezTo>
                      <a:pt x="24" y="48"/>
                      <a:pt x="0" y="96"/>
                      <a:pt x="0" y="144"/>
                    </a:cubicBezTo>
                    <a:cubicBezTo>
                      <a:pt x="0" y="192"/>
                      <a:pt x="24" y="264"/>
                      <a:pt x="48" y="288"/>
                    </a:cubicBezTo>
                    <a:cubicBezTo>
                      <a:pt x="72" y="312"/>
                      <a:pt x="108" y="300"/>
                      <a:pt x="144" y="288"/>
                    </a:cubicBezTo>
                  </a:path>
                </a:pathLst>
              </a:custGeom>
              <a:grpFill/>
              <a:ln w="28575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98" name="Freeform 99"/>
            <p:cNvSpPr/>
            <p:nvPr/>
          </p:nvSpPr>
          <p:spPr bwMode="auto">
            <a:xfrm flipH="1">
              <a:off x="476" y="890"/>
              <a:ext cx="417" cy="17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" y="192"/>
                </a:cxn>
                <a:cxn ang="0">
                  <a:pos x="192" y="288"/>
                </a:cxn>
                <a:cxn ang="0">
                  <a:pos x="432" y="384"/>
                </a:cxn>
                <a:cxn ang="0">
                  <a:pos x="672" y="432"/>
                </a:cxn>
                <a:cxn ang="0">
                  <a:pos x="432" y="240"/>
                </a:cxn>
                <a:cxn ang="0">
                  <a:pos x="192" y="144"/>
                </a:cxn>
                <a:cxn ang="0">
                  <a:pos x="96" y="48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672" h="432">
                  <a:moveTo>
                    <a:pt x="0" y="96"/>
                  </a:moveTo>
                  <a:lnTo>
                    <a:pt x="48" y="192"/>
                  </a:lnTo>
                  <a:lnTo>
                    <a:pt x="192" y="288"/>
                  </a:lnTo>
                  <a:lnTo>
                    <a:pt x="432" y="384"/>
                  </a:lnTo>
                  <a:lnTo>
                    <a:pt x="672" y="432"/>
                  </a:lnTo>
                  <a:lnTo>
                    <a:pt x="432" y="240"/>
                  </a:lnTo>
                  <a:lnTo>
                    <a:pt x="192" y="144"/>
                  </a:lnTo>
                  <a:lnTo>
                    <a:pt x="96" y="48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106" name="Text Box 102"/>
          <p:cNvSpPr txBox="1">
            <a:spLocks noChangeArrowheads="1"/>
          </p:cNvSpPr>
          <p:nvPr/>
        </p:nvSpPr>
        <p:spPr bwMode="auto">
          <a:xfrm>
            <a:off x="1246188" y="4192588"/>
            <a:ext cx="4344988" cy="792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 eaLnBrk="0" hangingPunct="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+mn-cs"/>
              </a:rPr>
              <a:t>虚像</a:t>
            </a:r>
            <a:r>
              <a:rPr kumimoji="0" lang="zh-CN" altLang="en-US" b="1" kern="1200" cap="none" spc="0" normalizeH="0" baseline="0" noProof="0" dirty="0">
                <a:solidFill>
                  <a:srgbClr val="FFFF66"/>
                </a:solidFill>
                <a:latin typeface="+mj-ea"/>
                <a:ea typeface="+mj-ea"/>
                <a:cs typeface="+mn-cs"/>
              </a:rPr>
              <a:t>：它不是由实际光线会聚而成，是由反射光线的反向延长线相交而形成</a:t>
            </a:r>
            <a:endParaRPr kumimoji="0" lang="zh-CN" altLang="en-US" b="1" kern="1200" cap="none" spc="0" normalizeH="0" baseline="0" noProof="0" dirty="0">
              <a:solidFill>
                <a:srgbClr val="FFFF66"/>
              </a:solidFill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6" grpId="0" bldLvl="0" animBg="1"/>
      <p:bldP spid="85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2EC2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900"/>
      </a:accent2>
      <a:accent3>
        <a:srgbClr val="FFFFFF"/>
      </a:accent3>
      <a:accent4>
        <a:srgbClr val="0026A5"/>
      </a:accent4>
      <a:accent5>
        <a:srgbClr val="AAE2CA"/>
      </a:accent5>
      <a:accent6>
        <a:srgbClr val="008A00"/>
      </a:accent6>
      <a:hlink>
        <a:srgbClr val="CC3300"/>
      </a:hlink>
      <a:folHlink>
        <a:srgbClr val="008080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WPS 演示</Application>
  <PresentationFormat>在屏幕上显示</PresentationFormat>
  <Paragraphs>143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20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Calibri</vt:lpstr>
      <vt:lpstr>Times New Roman</vt:lpstr>
      <vt:lpstr>黑体</vt:lpstr>
      <vt:lpstr>方正姚体</vt:lpstr>
      <vt:lpstr>华文行楷</vt:lpstr>
      <vt:lpstr>隶书</vt:lpstr>
      <vt:lpstr>Georgia</vt:lpstr>
      <vt:lpstr>Comic Sans MS</vt:lpstr>
      <vt:lpstr>Arial Unicode MS</vt:lpstr>
      <vt:lpstr>楷体_GB2312</vt:lpstr>
      <vt:lpstr>新宋体</vt:lpstr>
      <vt:lpstr>默认设计模板</vt:lpstr>
      <vt:lpstr>1_默认设计模板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21</cp:revision>
  <dcterms:created xsi:type="dcterms:W3CDTF">2016-11-11T04:08:28Z</dcterms:created>
  <dcterms:modified xsi:type="dcterms:W3CDTF">2018-07-25T04:06:48Z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