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EB1BF-11BA-4172-97D1-3104BEA611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25.jpeg"/><Relationship Id="rId10" Type="http://schemas.openxmlformats.org/officeDocument/2006/relationships/slide" Target="slide1.xml"/><Relationship Id="rId4" Type="http://schemas.openxmlformats.org/officeDocument/2006/relationships/image" Target="../media/image24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12298;&#20840;&#26032;&#20108;&#32423;&#33756;&#21333;&#22411;&#31456;&#33410;&#24335;&#35838;&#20214;&#12299;&#20154;&#25945;&#29256;&#29289;&#29702;&#20843;&#24180;&#32423;&#19979;&#20876;%20&#38472;&#26216;&#26342;\7.2&#30913;&#38081;&#30340;&#24341;&#21147;&#25913;&#21464;&#36816;&#21160;&#26041;&#21521;.avi" TargetMode="External"/><Relationship Id="rId6" Type="http://schemas.openxmlformats.org/officeDocument/2006/relationships/image" Target="../media/image23.gif"/><Relationship Id="rId11" Type="http://schemas.openxmlformats.org/officeDocument/2006/relationships/slide" Target="slide1.xml"/><Relationship Id="rId5" Type="http://schemas.openxmlformats.org/officeDocument/2006/relationships/hyperlink" Target="7.2&#30913;&#38081;&#30340;&#24341;&#21147;&#25913;&#21464;&#36816;&#21160;&#26041;&#21521;.avi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6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29.jpeg"/><Relationship Id="rId4" Type="http://schemas.openxmlformats.org/officeDocument/2006/relationships/image" Target="../media/image15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31.jpeg"/><Relationship Id="rId4" Type="http://schemas.openxmlformats.org/officeDocument/2006/relationships/image" Target="../media/image15.pn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slide" Target="slide1.xml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3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slide" Target="slide3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28.jpeg"/><Relationship Id="rId10" Type="http://schemas.openxmlformats.org/officeDocument/2006/relationships/slide" Target="slide1.xml"/><Relationship Id="rId4" Type="http://schemas.openxmlformats.org/officeDocument/2006/relationships/image" Target="../media/image38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0.jpeg"/><Relationship Id="rId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slide" Target="slide3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4.jpeg"/><Relationship Id="rId7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1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slide" Target="slide1.xml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slide" Target="slide1.xml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2304;&#25237;&#31295;&#12305;&#12298;&#20840;&#26032;&#20108;&#32423;&#33756;&#21333;&#22411;&#31456;&#33410;&#24335;&#35838;&#20214;&#12299;&#20154;&#25945;&#29256;&#29289;&#29702;&#20843;&#24180;&#32423;&#19979;&#20876;%20&#38472;&#26216;&#26342;\&#12298;&#20840;&#26032;&#20108;&#32423;&#33756;&#21333;&#22411;&#31456;&#33410;&#24335;&#35838;&#20214;&#12299;&#20154;&#25945;&#29256;&#29289;&#29702;&#20843;&#24180;&#32423;&#19979;&#20876;%20&#38472;&#26216;&#26342;\7.1&#29627;&#29827;&#29942;&#30340;&#24418;&#21464;_&#26631;&#28165;.avi" TargetMode="External"/><Relationship Id="rId6" Type="http://schemas.openxmlformats.org/officeDocument/2006/relationships/image" Target="../media/image16.png"/><Relationship Id="rId11" Type="http://schemas.openxmlformats.org/officeDocument/2006/relationships/hyperlink" Target="7.1&#29627;&#29827;&#29942;&#30340;&#24418;&#21464;_&#26631;&#28165;.avi" TargetMode="External"/><Relationship Id="rId5" Type="http://schemas.openxmlformats.org/officeDocument/2006/relationships/slide" Target="slide2.xml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106497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02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第一节    力</a:t>
            </a:r>
          </a:p>
        </p:txBody>
      </p:sp>
      <p:sp>
        <p:nvSpPr>
          <p:cNvPr id="106499" name="矩形 106498"/>
          <p:cNvSpPr>
            <a:spLocks noChangeArrowheads="1" noChangeShapeType="1" noTextEdit="1"/>
          </p:cNvSpPr>
          <p:nvPr/>
        </p:nvSpPr>
        <p:spPr bwMode="auto">
          <a:xfrm>
            <a:off x="1447800" y="525780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8195" name="图片 106499" descr="200719103325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3733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11282" descr="ldpi_1098026_2a1c5d7b6-dca9-4393-b961-9d4537c991f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5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77153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7410" name="矩形 177154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sp>
        <p:nvSpPr>
          <p:cNvPr id="177159" name="矩形 177158"/>
          <p:cNvSpPr>
            <a:spLocks noChangeArrowheads="1"/>
          </p:cNvSpPr>
          <p:nvPr/>
        </p:nvSpPr>
        <p:spPr bwMode="auto">
          <a:xfrm>
            <a:off x="762000" y="1981200"/>
            <a:ext cx="8153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200">
                <a:latin typeface="宋体" pitchFamily="2" charset="-122"/>
              </a:rPr>
              <a:t>想一想，力除了可以使物体发生形变外，还有其他作用吗？ </a:t>
            </a:r>
          </a:p>
        </p:txBody>
      </p:sp>
      <p:sp>
        <p:nvSpPr>
          <p:cNvPr id="177160" name="文本框 177159"/>
          <p:cNvSpPr txBox="1">
            <a:spLocks noChangeArrowheads="1"/>
          </p:cNvSpPr>
          <p:nvPr/>
        </p:nvSpPr>
        <p:spPr bwMode="auto">
          <a:xfrm>
            <a:off x="762000" y="1524000"/>
            <a:ext cx="739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力可以使物体的运动状态发生改变</a:t>
            </a:r>
          </a:p>
        </p:txBody>
      </p:sp>
      <p:grpSp>
        <p:nvGrpSpPr>
          <p:cNvPr id="2" name="组合 177160"/>
          <p:cNvGrpSpPr>
            <a:grpSpLocks/>
          </p:cNvGrpSpPr>
          <p:nvPr/>
        </p:nvGrpSpPr>
        <p:grpSpPr bwMode="auto">
          <a:xfrm>
            <a:off x="1066800" y="2533650"/>
            <a:ext cx="1219200" cy="533400"/>
            <a:chOff x="0" y="0"/>
            <a:chExt cx="2231" cy="553"/>
          </a:xfrm>
        </p:grpSpPr>
        <p:pic>
          <p:nvPicPr>
            <p:cNvPr id="17414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文本框 177162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177175" name="矩形 177174"/>
          <p:cNvSpPr>
            <a:spLocks noChangeArrowheads="1"/>
          </p:cNvSpPr>
          <p:nvPr/>
        </p:nvSpPr>
        <p:spPr bwMode="auto">
          <a:xfrm>
            <a:off x="2362200" y="2590800"/>
            <a:ext cx="434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CC"/>
                </a:solidFill>
              </a:rPr>
              <a:t>磁铁的引力改变物体的运动方向</a:t>
            </a:r>
          </a:p>
        </p:txBody>
      </p:sp>
      <p:sp>
        <p:nvSpPr>
          <p:cNvPr id="177176" name="矩形 177175"/>
          <p:cNvSpPr>
            <a:spLocks noChangeArrowheads="1"/>
          </p:cNvSpPr>
          <p:nvPr/>
        </p:nvSpPr>
        <p:spPr bwMode="auto">
          <a:xfrm>
            <a:off x="762000" y="3200400"/>
            <a:ext cx="8001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200">
                <a:solidFill>
                  <a:srgbClr val="FF3300"/>
                </a:solidFill>
                <a:latin typeface="宋体" pitchFamily="2" charset="-122"/>
              </a:rPr>
              <a:t>    1. </a:t>
            </a:r>
            <a:r>
              <a:rPr lang="zh-CN" altLang="en-US" sz="2200">
                <a:latin typeface="宋体" pitchFamily="2" charset="-122"/>
              </a:rPr>
              <a:t>一个小球静止在桌面，当一个磁体靠近它时，会出现什么现象？</a:t>
            </a:r>
          </a:p>
        </p:txBody>
      </p:sp>
      <p:pic>
        <p:nvPicPr>
          <p:cNvPr id="177178" name="图片 177177" descr="W0201406173328567068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648200"/>
            <a:ext cx="2895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9" name="图片 177178" descr="W020140617332856706870"/>
          <p:cNvPicPr>
            <a:picLocks noChangeAspect="1" noChangeArrowheads="1"/>
          </p:cNvPicPr>
          <p:nvPr/>
        </p:nvPicPr>
        <p:blipFill>
          <a:blip r:embed="rId4" cstate="print"/>
          <a:srcRect l="26315" t="34923" r="55264" b="57317"/>
          <a:stretch>
            <a:fillRect/>
          </a:stretch>
        </p:blipFill>
        <p:spPr bwMode="auto">
          <a:xfrm rot="1440440">
            <a:off x="6324600" y="5216525"/>
            <a:ext cx="5334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0" name="图片 177179" descr="W0201406173328567068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648200"/>
            <a:ext cx="2895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7181" name="矩形 177180"/>
          <p:cNvSpPr>
            <a:spLocks noChangeArrowheads="1"/>
          </p:cNvSpPr>
          <p:nvPr/>
        </p:nvSpPr>
        <p:spPr bwMode="auto">
          <a:xfrm>
            <a:off x="762000" y="4038600"/>
            <a:ext cx="8001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200">
                <a:solidFill>
                  <a:srgbClr val="FF3300"/>
                </a:solidFill>
                <a:latin typeface="宋体" pitchFamily="2" charset="-122"/>
              </a:rPr>
              <a:t>    2. </a:t>
            </a:r>
            <a:r>
              <a:rPr lang="zh-CN" altLang="en-US" sz="2200">
                <a:latin typeface="宋体" pitchFamily="2" charset="-122"/>
              </a:rPr>
              <a:t>让小球从斜面滚下，</a:t>
            </a:r>
            <a:r>
              <a:rPr lang="zh-CN" altLang="en-US" sz="2200">
                <a:solidFill>
                  <a:schemeClr val="hlink"/>
                </a:solidFill>
                <a:latin typeface="宋体" pitchFamily="2" charset="-122"/>
              </a:rPr>
              <a:t>沿着它的运动方向放一个磁体，</a:t>
            </a:r>
            <a:r>
              <a:rPr lang="zh-CN" altLang="en-US" sz="2200">
                <a:latin typeface="宋体" pitchFamily="2" charset="-122"/>
              </a:rPr>
              <a:t>观察小球运动速度的变化情况。 </a:t>
            </a:r>
          </a:p>
        </p:txBody>
      </p:sp>
      <p:sp>
        <p:nvSpPr>
          <p:cNvPr id="177182" name="矩形 177181"/>
          <p:cNvSpPr>
            <a:spLocks noChangeArrowheads="1"/>
          </p:cNvSpPr>
          <p:nvPr/>
        </p:nvSpPr>
        <p:spPr bwMode="auto">
          <a:xfrm>
            <a:off x="609600" y="5029200"/>
            <a:ext cx="4495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200">
                <a:solidFill>
                  <a:srgbClr val="FF3300"/>
                </a:solidFill>
                <a:latin typeface="宋体" pitchFamily="2" charset="-122"/>
              </a:rPr>
              <a:t>    3. </a:t>
            </a:r>
            <a:r>
              <a:rPr lang="zh-CN" altLang="en-US" sz="2200">
                <a:latin typeface="宋体" pitchFamily="2" charset="-122"/>
              </a:rPr>
              <a:t>再次让小球从斜面滚下，</a:t>
            </a:r>
            <a:r>
              <a:rPr lang="zh-CN" altLang="en-US" sz="2200">
                <a:solidFill>
                  <a:schemeClr val="hlink"/>
                </a:solidFill>
                <a:latin typeface="宋体" pitchFamily="2" charset="-122"/>
              </a:rPr>
              <a:t>在小球运动的路径侧旁放一个磁体，</a:t>
            </a:r>
            <a:r>
              <a:rPr lang="zh-CN" altLang="en-US" sz="2200">
                <a:latin typeface="宋体" pitchFamily="2" charset="-122"/>
              </a:rPr>
              <a:t>观察小球运动的变化情况。 </a:t>
            </a:r>
          </a:p>
        </p:txBody>
      </p:sp>
      <p:pic>
        <p:nvPicPr>
          <p:cNvPr id="177183" name="图片 177182" descr="W0201406173331277925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648200"/>
            <a:ext cx="28956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24" name="Picture 60" descr="ba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0" grpId="0" animBg="1"/>
      <p:bldP spid="177175" grpId="0"/>
      <p:bldP spid="177176" grpId="0"/>
      <p:bldP spid="177181" grpId="0"/>
      <p:bldP spid="177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378881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8434" name="矩形 378882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sp>
        <p:nvSpPr>
          <p:cNvPr id="18435" name="矩形 378883"/>
          <p:cNvSpPr>
            <a:spLocks noChangeArrowheads="1"/>
          </p:cNvSpPr>
          <p:nvPr/>
        </p:nvSpPr>
        <p:spPr bwMode="auto">
          <a:xfrm>
            <a:off x="762000" y="1981200"/>
            <a:ext cx="8153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200">
                <a:latin typeface="宋体" pitchFamily="2" charset="-122"/>
              </a:rPr>
              <a:t>想一想，力除了可以使物体发生形变外，还有其他作用吗？ </a:t>
            </a:r>
          </a:p>
        </p:txBody>
      </p:sp>
      <p:sp>
        <p:nvSpPr>
          <p:cNvPr id="18436" name="文本框 378884"/>
          <p:cNvSpPr txBox="1">
            <a:spLocks noChangeArrowheads="1"/>
          </p:cNvSpPr>
          <p:nvPr/>
        </p:nvSpPr>
        <p:spPr bwMode="auto">
          <a:xfrm>
            <a:off x="762000" y="1524000"/>
            <a:ext cx="739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力可以使物体的运动状态发生改变</a:t>
            </a:r>
          </a:p>
        </p:txBody>
      </p:sp>
      <p:grpSp>
        <p:nvGrpSpPr>
          <p:cNvPr id="2" name="组合 378885"/>
          <p:cNvGrpSpPr>
            <a:grpSpLocks/>
          </p:cNvGrpSpPr>
          <p:nvPr/>
        </p:nvGrpSpPr>
        <p:grpSpPr bwMode="auto">
          <a:xfrm>
            <a:off x="1066800" y="2533650"/>
            <a:ext cx="1219200" cy="533400"/>
            <a:chOff x="0" y="0"/>
            <a:chExt cx="2231" cy="553"/>
          </a:xfrm>
        </p:grpSpPr>
        <p:pic>
          <p:nvPicPr>
            <p:cNvPr id="18438" name="圆角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文本框 378887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18440" name="矩形 378888"/>
          <p:cNvSpPr>
            <a:spLocks noChangeArrowheads="1"/>
          </p:cNvSpPr>
          <p:nvPr/>
        </p:nvSpPr>
        <p:spPr bwMode="auto">
          <a:xfrm>
            <a:off x="2362200" y="2590800"/>
            <a:ext cx="434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CC"/>
                </a:solidFill>
              </a:rPr>
              <a:t>磁铁的引力改变物体的运动方向</a:t>
            </a:r>
          </a:p>
        </p:txBody>
      </p:sp>
      <p:pic>
        <p:nvPicPr>
          <p:cNvPr id="378901" name="7.2磁铁的引力改变运动方向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3200400"/>
            <a:ext cx="4343400" cy="3257550"/>
          </a:xfrm>
        </p:spPr>
      </p:pic>
      <p:sp>
        <p:nvSpPr>
          <p:cNvPr id="378903" name="Oval 8" descr="0002">
            <a:hlinkClick r:id="rId5" action="ppaction://hlinkfile"/>
          </p:cNvPr>
          <p:cNvSpPr>
            <a:spLocks noChangeArrowheads="1"/>
          </p:cNvSpPr>
          <p:nvPr/>
        </p:nvSpPr>
        <p:spPr bwMode="auto">
          <a:xfrm flipH="1">
            <a:off x="7086600" y="4495800"/>
            <a:ext cx="457200" cy="381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 b="0"/>
          </a:p>
        </p:txBody>
      </p:sp>
      <p:pic>
        <p:nvPicPr>
          <p:cNvPr id="18443" name="Picture 60" descr="bac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4" descr="t01c7cec5e45640e58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图片 13329" descr="ldpi_1098026_2a1c5d7b6-dca9-4393-b961-9d4537c991f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8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789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1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01"/>
                </p:tgtEl>
              </p:cMediaNode>
            </p:video>
          </p:childTnLst>
        </p:cTn>
      </p:par>
    </p:tnLst>
    <p:bldLst>
      <p:bldP spid="3789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80929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9458" name="矩形 380930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sp>
        <p:nvSpPr>
          <p:cNvPr id="19459" name="矩形 380931"/>
          <p:cNvSpPr>
            <a:spLocks noChangeArrowheads="1"/>
          </p:cNvSpPr>
          <p:nvPr/>
        </p:nvSpPr>
        <p:spPr bwMode="auto">
          <a:xfrm>
            <a:off x="762000" y="1981200"/>
            <a:ext cx="8153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200">
                <a:latin typeface="宋体" pitchFamily="2" charset="-122"/>
              </a:rPr>
              <a:t>想一想，力除了可以使物体发生形变外，还有其他作用吗？ </a:t>
            </a:r>
          </a:p>
        </p:txBody>
      </p:sp>
      <p:sp>
        <p:nvSpPr>
          <p:cNvPr id="19460" name="文本框 380932"/>
          <p:cNvSpPr txBox="1">
            <a:spLocks noChangeArrowheads="1"/>
          </p:cNvSpPr>
          <p:nvPr/>
        </p:nvSpPr>
        <p:spPr bwMode="auto">
          <a:xfrm>
            <a:off x="762000" y="1524000"/>
            <a:ext cx="739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力可以使物体的运动状态发生改变</a:t>
            </a:r>
          </a:p>
        </p:txBody>
      </p:sp>
      <p:grpSp>
        <p:nvGrpSpPr>
          <p:cNvPr id="2" name="组合 380933"/>
          <p:cNvGrpSpPr>
            <a:grpSpLocks/>
          </p:cNvGrpSpPr>
          <p:nvPr/>
        </p:nvGrpSpPr>
        <p:grpSpPr bwMode="auto">
          <a:xfrm>
            <a:off x="1066800" y="2533650"/>
            <a:ext cx="1219200" cy="533400"/>
            <a:chOff x="0" y="0"/>
            <a:chExt cx="2231" cy="553"/>
          </a:xfrm>
        </p:grpSpPr>
        <p:pic>
          <p:nvPicPr>
            <p:cNvPr id="19462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文本框 380935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19464" name="矩形 380936"/>
          <p:cNvSpPr>
            <a:spLocks noChangeArrowheads="1"/>
          </p:cNvSpPr>
          <p:nvPr/>
        </p:nvSpPr>
        <p:spPr bwMode="auto">
          <a:xfrm>
            <a:off x="2362200" y="2590800"/>
            <a:ext cx="434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CC"/>
                </a:solidFill>
              </a:rPr>
              <a:t>磁铁的引力改变物体的运动方向</a:t>
            </a:r>
          </a:p>
        </p:txBody>
      </p:sp>
      <p:pic>
        <p:nvPicPr>
          <p:cNvPr id="19465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44" name="文本框 380943"/>
          <p:cNvSpPr txBox="1">
            <a:spLocks noChangeArrowheads="1"/>
          </p:cNvSpPr>
          <p:nvPr/>
        </p:nvSpPr>
        <p:spPr bwMode="auto">
          <a:xfrm>
            <a:off x="762000" y="3200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实验现象：</a:t>
            </a:r>
          </a:p>
        </p:txBody>
      </p:sp>
      <p:sp>
        <p:nvSpPr>
          <p:cNvPr id="380945" name="矩形 380944" descr="蓝色面巾纸"/>
          <p:cNvSpPr>
            <a:spLocks noChangeArrowheads="1"/>
          </p:cNvSpPr>
          <p:nvPr/>
        </p:nvSpPr>
        <p:spPr bwMode="auto">
          <a:xfrm>
            <a:off x="1371600" y="3810000"/>
            <a:ext cx="5943600" cy="427038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/>
              <a:t>小球的运动速度、运动方向发生了改变。</a:t>
            </a:r>
          </a:p>
        </p:txBody>
      </p:sp>
      <p:sp>
        <p:nvSpPr>
          <p:cNvPr id="380946" name="矩形 380945"/>
          <p:cNvSpPr>
            <a:spLocks noChangeArrowheads="1"/>
          </p:cNvSpPr>
          <p:nvPr/>
        </p:nvSpPr>
        <p:spPr bwMode="auto">
          <a:xfrm>
            <a:off x="762000" y="4343400"/>
            <a:ext cx="79248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1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在物理学上，物体由静止开始运动或由运动变为静止、物体运动的快慢或方向发生改变，这几种情况都叫做“物体的运动状态”发生了变化。</a:t>
            </a:r>
          </a:p>
        </p:txBody>
      </p:sp>
      <p:sp>
        <p:nvSpPr>
          <p:cNvPr id="380947" name="文本框 380946"/>
          <p:cNvSpPr txBox="1">
            <a:spLocks noChangeArrowheads="1"/>
          </p:cNvSpPr>
          <p:nvPr/>
        </p:nvSpPr>
        <p:spPr bwMode="auto">
          <a:xfrm>
            <a:off x="838200" y="5867400"/>
            <a:ext cx="2286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实验结论：</a:t>
            </a:r>
            <a:r>
              <a:rPr lang="zh-CN" altLang="en-US" sz="24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0948" name="文本框 380947" descr="信纸"/>
          <p:cNvSpPr txBox="1">
            <a:spLocks noChangeArrowheads="1"/>
          </p:cNvSpPr>
          <p:nvPr/>
        </p:nvSpPr>
        <p:spPr bwMode="auto">
          <a:xfrm>
            <a:off x="2743200" y="5867400"/>
            <a:ext cx="4343400" cy="439738"/>
          </a:xfrm>
          <a:prstGeom prst="rect">
            <a:avLst/>
          </a:prstGeom>
          <a:blipFill dpi="0" rotWithShape="1">
            <a:blip r:embed="rId10" cstate="print">
              <a:alphaModFix amt="8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力可以改变物体的运动状态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4" grpId="0"/>
      <p:bldP spid="380945" grpId="0" animBg="1"/>
      <p:bldP spid="380946" grpId="0"/>
      <p:bldP spid="380947" grpId="0"/>
      <p:bldP spid="3809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81953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20482" name="矩形 381954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sp>
        <p:nvSpPr>
          <p:cNvPr id="20483" name="矩形 381955"/>
          <p:cNvSpPr>
            <a:spLocks noChangeArrowheads="1"/>
          </p:cNvSpPr>
          <p:nvPr/>
        </p:nvSpPr>
        <p:spPr bwMode="auto">
          <a:xfrm>
            <a:off x="762000" y="1981200"/>
            <a:ext cx="8153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200">
                <a:latin typeface="宋体" pitchFamily="2" charset="-122"/>
              </a:rPr>
              <a:t>想一想，力除了可以使物体发生形变外，还有其他作用吗？ </a:t>
            </a:r>
          </a:p>
        </p:txBody>
      </p:sp>
      <p:sp>
        <p:nvSpPr>
          <p:cNvPr id="20484" name="文本框 381956"/>
          <p:cNvSpPr txBox="1">
            <a:spLocks noChangeArrowheads="1"/>
          </p:cNvSpPr>
          <p:nvPr/>
        </p:nvSpPr>
        <p:spPr bwMode="auto">
          <a:xfrm>
            <a:off x="762000" y="1524000"/>
            <a:ext cx="739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力可以使物体的运动状态发生改变</a:t>
            </a:r>
          </a:p>
        </p:txBody>
      </p:sp>
      <p:grpSp>
        <p:nvGrpSpPr>
          <p:cNvPr id="2" name="组合 381957"/>
          <p:cNvGrpSpPr>
            <a:grpSpLocks/>
          </p:cNvGrpSpPr>
          <p:nvPr/>
        </p:nvGrpSpPr>
        <p:grpSpPr bwMode="auto">
          <a:xfrm>
            <a:off x="1066800" y="2533650"/>
            <a:ext cx="1219200" cy="533400"/>
            <a:chOff x="0" y="0"/>
            <a:chExt cx="2231" cy="553"/>
          </a:xfrm>
        </p:grpSpPr>
        <p:pic>
          <p:nvPicPr>
            <p:cNvPr id="2048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文本框 381959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sp>
        <p:nvSpPr>
          <p:cNvPr id="20488" name="矩形 381960"/>
          <p:cNvSpPr>
            <a:spLocks noChangeArrowheads="1"/>
          </p:cNvSpPr>
          <p:nvPr/>
        </p:nvSpPr>
        <p:spPr bwMode="auto">
          <a:xfrm>
            <a:off x="2362200" y="2590800"/>
            <a:ext cx="434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0000CC"/>
                </a:solidFill>
              </a:rPr>
              <a:t>磁铁的引力改变物体的运动方向</a:t>
            </a:r>
          </a:p>
        </p:txBody>
      </p:sp>
      <p:pic>
        <p:nvPicPr>
          <p:cNvPr id="20489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文本框 381967"/>
          <p:cNvSpPr txBox="1">
            <a:spLocks noChangeArrowheads="1"/>
          </p:cNvSpPr>
          <p:nvPr/>
        </p:nvSpPr>
        <p:spPr bwMode="auto">
          <a:xfrm>
            <a:off x="838200" y="3276600"/>
            <a:ext cx="22860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实验结论：</a:t>
            </a:r>
            <a:r>
              <a:rPr lang="zh-CN" altLang="en-US" sz="24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93" name="文本框 381968" descr="信纸"/>
          <p:cNvSpPr txBox="1">
            <a:spLocks noChangeArrowheads="1"/>
          </p:cNvSpPr>
          <p:nvPr/>
        </p:nvSpPr>
        <p:spPr bwMode="auto">
          <a:xfrm>
            <a:off x="2743200" y="3276600"/>
            <a:ext cx="4343400" cy="439738"/>
          </a:xfrm>
          <a:prstGeom prst="rect">
            <a:avLst/>
          </a:prstGeom>
          <a:blipFill dpi="0" rotWithShape="1">
            <a:blip r:embed="rId9" cstate="print">
              <a:alphaModFix amt="8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力可以改变物体的运动状态</a:t>
            </a:r>
          </a:p>
        </p:txBody>
      </p:sp>
      <p:sp>
        <p:nvSpPr>
          <p:cNvPr id="381973" name="文本框 381972"/>
          <p:cNvSpPr txBox="1">
            <a:spLocks noChangeArrowheads="1"/>
          </p:cNvSpPr>
          <p:nvPr/>
        </p:nvSpPr>
        <p:spPr bwMode="auto">
          <a:xfrm>
            <a:off x="1066800" y="4267200"/>
            <a:ext cx="4419600" cy="1263650"/>
          </a:xfrm>
          <a:prstGeom prst="rect">
            <a:avLst/>
          </a:prstGeom>
          <a:noFill/>
          <a:ln w="19050" cap="rnd">
            <a:solidFill>
              <a:srgbClr val="9933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想一想：</a:t>
            </a:r>
            <a:r>
              <a:rPr lang="zh-CN" altLang="en-US" sz="2100">
                <a:latin typeface="宋体" pitchFamily="2" charset="-122"/>
              </a:rPr>
              <a:t>如果“跳伞运动员从空中竖直匀速竖直下落”，它的运动状态发生改变了吗？为什么？ </a:t>
            </a:r>
          </a:p>
        </p:txBody>
      </p:sp>
      <p:sp>
        <p:nvSpPr>
          <p:cNvPr id="381974" name="矩形 381973"/>
          <p:cNvSpPr>
            <a:spLocks noChangeArrowheads="1"/>
          </p:cNvSpPr>
          <p:nvPr/>
        </p:nvSpPr>
        <p:spPr bwMode="auto">
          <a:xfrm>
            <a:off x="1219200" y="5867400"/>
            <a:ext cx="731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600" b="0">
                <a:solidFill>
                  <a:schemeClr val="hlink"/>
                </a:solidFill>
                <a:ea typeface="华文行楷" pitchFamily="2" charset="-122"/>
              </a:rPr>
              <a:t>没有改变，因为物体的运动状态没有改变。</a:t>
            </a:r>
          </a:p>
        </p:txBody>
      </p:sp>
      <p:pic>
        <p:nvPicPr>
          <p:cNvPr id="381976" name="图片 381975" descr="timg?image&amp;quality=80&amp;size=b9999_10000&amp;sec=1508864486810&amp;di=ab9cd9efc77ccd8f348ccd0cc79ddd10&amp;imgtype=0&amp;src=http%3A%2F%2Fimgsrc"/>
          <p:cNvPicPr>
            <a:picLocks noChangeAspect="1" noChangeArrowheads="1"/>
          </p:cNvPicPr>
          <p:nvPr/>
        </p:nvPicPr>
        <p:blipFill>
          <a:blip r:embed="rId10" cstate="print"/>
          <a:srcRect l="4364" t="3276" r="21439" b="18112"/>
          <a:stretch>
            <a:fillRect/>
          </a:stretch>
        </p:blipFill>
        <p:spPr bwMode="auto">
          <a:xfrm>
            <a:off x="5562600" y="39624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3" grpId="0" animBg="1"/>
      <p:bldP spid="381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1745"/>
          <p:cNvSpPr>
            <a:spLocks noChangeArrowheads="1"/>
          </p:cNvSpPr>
          <p:nvPr/>
        </p:nvSpPr>
        <p:spPr bwMode="auto">
          <a:xfrm>
            <a:off x="838200" y="990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力的三要素 </a:t>
            </a:r>
          </a:p>
        </p:txBody>
      </p:sp>
      <p:sp>
        <p:nvSpPr>
          <p:cNvPr id="21506" name="矩形 31746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pic>
        <p:nvPicPr>
          <p:cNvPr id="21507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矩形 31763"/>
          <p:cNvSpPr>
            <a:spLocks noChangeArrowheads="1"/>
          </p:cNvSpPr>
          <p:nvPr/>
        </p:nvSpPr>
        <p:spPr bwMode="auto">
          <a:xfrm>
            <a:off x="457200" y="1447800"/>
            <a:ext cx="8305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latin typeface="宋体" pitchFamily="2" charset="-122"/>
              </a:rPr>
              <a:t>    </a:t>
            </a:r>
            <a:r>
              <a:rPr lang="zh-CN" altLang="en-US" sz="2300">
                <a:latin typeface="宋体" pitchFamily="2" charset="-122"/>
              </a:rPr>
              <a:t>用力越大，弹簧被拉得越长（或被压缩得越短）； </a:t>
            </a:r>
          </a:p>
        </p:txBody>
      </p:sp>
      <p:pic>
        <p:nvPicPr>
          <p:cNvPr id="31765" name="图片 31764" descr="20520-%E6%8B%89%E5%BC%B9%E7%B0%A7"/>
          <p:cNvPicPr>
            <a:picLocks noChangeAspect="1" noChangeArrowheads="1"/>
          </p:cNvPicPr>
          <p:nvPr/>
        </p:nvPicPr>
        <p:blipFill>
          <a:blip r:embed="rId9" cstate="print"/>
          <a:srcRect r="12766"/>
          <a:stretch>
            <a:fillRect/>
          </a:stretch>
        </p:blipFill>
        <p:spPr bwMode="auto">
          <a:xfrm>
            <a:off x="838200" y="3124200"/>
            <a:ext cx="28146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矩形 31767"/>
          <p:cNvSpPr>
            <a:spLocks noChangeArrowheads="1"/>
          </p:cNvSpPr>
          <p:nvPr/>
        </p:nvSpPr>
        <p:spPr bwMode="auto">
          <a:xfrm>
            <a:off x="457200" y="1447800"/>
            <a:ext cx="8305800" cy="100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latin typeface="宋体" pitchFamily="2" charset="-122"/>
              </a:rPr>
              <a:t>    </a:t>
            </a:r>
            <a:r>
              <a:rPr lang="zh-CN" altLang="en-US" sz="2300">
                <a:latin typeface="宋体" pitchFamily="2" charset="-122"/>
              </a:rPr>
              <a:t>用力越大，弹簧被拉得越长（或被压缩得越短）；打台球时，击球时用力的大小和方向都会影响到球能否入袋。 </a:t>
            </a:r>
          </a:p>
        </p:txBody>
      </p:sp>
      <p:sp>
        <p:nvSpPr>
          <p:cNvPr id="31771" name="矩形 31770"/>
          <p:cNvSpPr>
            <a:spLocks noChangeArrowheads="1"/>
          </p:cNvSpPr>
          <p:nvPr/>
        </p:nvSpPr>
        <p:spPr bwMode="auto">
          <a:xfrm>
            <a:off x="457200" y="1447800"/>
            <a:ext cx="8305800" cy="1458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latin typeface="宋体" pitchFamily="2" charset="-122"/>
              </a:rPr>
              <a:t>    </a:t>
            </a:r>
            <a:r>
              <a:rPr lang="zh-CN" altLang="en-US" sz="2300">
                <a:latin typeface="宋体" pitchFamily="2" charset="-122"/>
              </a:rPr>
              <a:t>用力越大，弹簧被拉得越长（或被压缩得越短）；打台球时，击球时用力的大小和方向都会影响到球能否入袋。更多的事实告诉我们：</a:t>
            </a:r>
          </a:p>
        </p:txBody>
      </p:sp>
      <p:sp>
        <p:nvSpPr>
          <p:cNvPr id="31772" name="矩形 31771"/>
          <p:cNvSpPr>
            <a:spLocks noChangeArrowheads="1"/>
          </p:cNvSpPr>
          <p:nvPr/>
        </p:nvSpPr>
        <p:spPr bwMode="auto">
          <a:xfrm>
            <a:off x="2438400" y="2362200"/>
            <a:ext cx="5257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力的大小、方向不同，作用效果就不同。</a:t>
            </a:r>
            <a:r>
              <a:rPr lang="zh-CN" altLang="en-US" sz="2200" b="0"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pic>
        <p:nvPicPr>
          <p:cNvPr id="31773" name="图片 31772" descr="0020033017527233_b"/>
          <p:cNvPicPr>
            <a:picLocks noChangeAspect="1" noChangeArrowheads="1"/>
          </p:cNvPicPr>
          <p:nvPr/>
        </p:nvPicPr>
        <p:blipFill>
          <a:blip r:embed="rId10" cstate="print"/>
          <a:srcRect l="2344" t="22708" r="27344" b="3931"/>
          <a:stretch>
            <a:fillRect/>
          </a:stretch>
        </p:blipFill>
        <p:spPr bwMode="auto">
          <a:xfrm>
            <a:off x="4267200" y="3124200"/>
            <a:ext cx="39624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64" grpId="0"/>
      <p:bldP spid="31768" grpId="0" animBg="1"/>
      <p:bldP spid="31771" grpId="0" animBg="1"/>
      <p:bldP spid="31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3793"/>
          <p:cNvSpPr>
            <a:spLocks noChangeArrowheads="1"/>
          </p:cNvSpPr>
          <p:nvPr/>
        </p:nvSpPr>
        <p:spPr bwMode="auto">
          <a:xfrm>
            <a:off x="838200" y="990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力的三要素 </a:t>
            </a:r>
          </a:p>
        </p:txBody>
      </p:sp>
      <p:sp>
        <p:nvSpPr>
          <p:cNvPr id="22530" name="矩形 33794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sp>
        <p:nvSpPr>
          <p:cNvPr id="33799" name="矩形 33798"/>
          <p:cNvSpPr>
            <a:spLocks noChangeArrowheads="1"/>
          </p:cNvSpPr>
          <p:nvPr/>
        </p:nvSpPr>
        <p:spPr bwMode="auto">
          <a:xfrm>
            <a:off x="533400" y="1447800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300">
                <a:latin typeface="宋体" pitchFamily="2" charset="-122"/>
              </a:rPr>
              <a:t>想一想，除了力的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大小</a:t>
            </a:r>
            <a:r>
              <a:rPr lang="zh-CN" altLang="en-US" sz="2300">
                <a:latin typeface="宋体" pitchFamily="2" charset="-122"/>
              </a:rPr>
              <a:t>和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方向</a:t>
            </a:r>
            <a:r>
              <a:rPr lang="zh-CN" altLang="en-US" sz="2300">
                <a:latin typeface="宋体" pitchFamily="2" charset="-122"/>
              </a:rPr>
              <a:t>之外，还有什么因素会影响到力的作用效果呢？   </a:t>
            </a:r>
            <a:r>
              <a:rPr lang="zh-CN" altLang="en-US" sz="2300">
                <a:solidFill>
                  <a:srgbClr val="FF3300"/>
                </a:solidFill>
                <a:latin typeface="宋体" pitchFamily="2" charset="-122"/>
              </a:rPr>
              <a:t> </a:t>
            </a:r>
            <a:endParaRPr lang="zh-CN" altLang="en-US" sz="2300">
              <a:latin typeface="宋体" pitchFamily="2" charset="-122"/>
            </a:endParaRPr>
          </a:p>
        </p:txBody>
      </p:sp>
      <p:sp>
        <p:nvSpPr>
          <p:cNvPr id="33822" name="矩形 33821"/>
          <p:cNvSpPr>
            <a:spLocks noChangeArrowheads="1"/>
          </p:cNvSpPr>
          <p:nvPr/>
        </p:nvSpPr>
        <p:spPr bwMode="auto">
          <a:xfrm>
            <a:off x="609600" y="2667000"/>
            <a:ext cx="4648200" cy="192405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300">
                <a:latin typeface="宋体" pitchFamily="2" charset="-122"/>
              </a:rPr>
              <a:t>    </a:t>
            </a:r>
            <a:r>
              <a:rPr lang="zh-CN" altLang="en-US" sz="23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想想做做</a:t>
            </a:r>
            <a:r>
              <a:rPr lang="zh-CN" altLang="en-US" sz="2300">
                <a:latin typeface="宋体" pitchFamily="2" charset="-122"/>
              </a:rPr>
              <a:t>  如右图所示，如果我们分别在 </a:t>
            </a:r>
            <a:r>
              <a:rPr lang="en-US" altLang="zh-CN" sz="2300" b="0"/>
              <a:t>A</a:t>
            </a:r>
            <a:r>
              <a:rPr lang="zh-CN" altLang="en-US" sz="2300" b="0"/>
              <a:t>、</a:t>
            </a:r>
            <a:r>
              <a:rPr lang="en-US" altLang="zh-CN" sz="2300" b="0"/>
              <a:t>B</a:t>
            </a:r>
            <a:r>
              <a:rPr lang="zh-CN" altLang="en-US" sz="2300" b="0"/>
              <a:t>、</a:t>
            </a:r>
            <a:r>
              <a:rPr lang="en-US" altLang="zh-CN" sz="2300" b="0"/>
              <a:t>C </a:t>
            </a:r>
            <a:r>
              <a:rPr lang="zh-CN" altLang="en-US" sz="2300">
                <a:latin typeface="宋体" pitchFamily="2" charset="-122"/>
              </a:rPr>
              <a:t>处用同样大小的力推门，推门的难易程度有什么不同吗？</a:t>
            </a:r>
          </a:p>
        </p:txBody>
      </p:sp>
      <p:pic>
        <p:nvPicPr>
          <p:cNvPr id="33823" name="图片 33822" descr="zhongshifanggumen-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336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867400" y="34290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0">
              <a:latin typeface="Times New Roman" pitchFamily="18" charset="0"/>
            </a:endParaRPr>
          </a:p>
        </p:txBody>
      </p:sp>
      <p:sp>
        <p:nvSpPr>
          <p:cNvPr id="33825" name="矩形 33824"/>
          <p:cNvSpPr>
            <a:spLocks noChangeArrowheads="1"/>
          </p:cNvSpPr>
          <p:nvPr/>
        </p:nvSpPr>
        <p:spPr bwMode="auto">
          <a:xfrm>
            <a:off x="5791200" y="35052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" name="Oval 110"/>
          <p:cNvSpPr>
            <a:spLocks noChangeArrowheads="1"/>
          </p:cNvSpPr>
          <p:nvPr/>
        </p:nvSpPr>
        <p:spPr bwMode="auto">
          <a:xfrm>
            <a:off x="6324600" y="34290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0">
              <a:latin typeface="Times New Roman" pitchFamily="18" charset="0"/>
            </a:endParaRPr>
          </a:p>
        </p:txBody>
      </p:sp>
      <p:sp>
        <p:nvSpPr>
          <p:cNvPr id="33827" name="矩形 33826"/>
          <p:cNvSpPr>
            <a:spLocks noChangeArrowheads="1"/>
          </p:cNvSpPr>
          <p:nvPr/>
        </p:nvSpPr>
        <p:spPr bwMode="auto">
          <a:xfrm>
            <a:off x="6172200" y="35052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3" name="Oval 110"/>
          <p:cNvSpPr>
            <a:spLocks noChangeArrowheads="1"/>
          </p:cNvSpPr>
          <p:nvPr/>
        </p:nvSpPr>
        <p:spPr bwMode="auto">
          <a:xfrm>
            <a:off x="6705600" y="34290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2800" b="0">
              <a:latin typeface="Times New Roman" pitchFamily="18" charset="0"/>
            </a:endParaRPr>
          </a:p>
        </p:txBody>
      </p:sp>
      <p:sp>
        <p:nvSpPr>
          <p:cNvPr id="33829" name="矩形 33828"/>
          <p:cNvSpPr>
            <a:spLocks noChangeArrowheads="1"/>
          </p:cNvSpPr>
          <p:nvPr/>
        </p:nvSpPr>
        <p:spPr bwMode="auto">
          <a:xfrm>
            <a:off x="6553200" y="35052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33830" name="文本框 33829"/>
          <p:cNvSpPr txBox="1">
            <a:spLocks noChangeArrowheads="1"/>
          </p:cNvSpPr>
          <p:nvPr/>
        </p:nvSpPr>
        <p:spPr bwMode="auto">
          <a:xfrm>
            <a:off x="685800" y="4800600"/>
            <a:ext cx="7772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altLang="zh-CN" sz="2300" b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300">
                <a:latin typeface="宋体" pitchFamily="2" charset="-122"/>
              </a:rPr>
              <a:t>实验表明</a:t>
            </a:r>
            <a:r>
              <a:rPr lang="zh-CN" altLang="en-US" sz="2300" b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3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力的作用效果还与力的作用点有关。</a:t>
            </a:r>
          </a:p>
        </p:txBody>
      </p:sp>
      <p:sp>
        <p:nvSpPr>
          <p:cNvPr id="33832" name="文本框 33831" descr="羊皮纸"/>
          <p:cNvSpPr txBox="1">
            <a:spLocks noChangeArrowheads="1"/>
          </p:cNvSpPr>
          <p:nvPr/>
        </p:nvSpPr>
        <p:spPr bwMode="auto">
          <a:xfrm>
            <a:off x="609600" y="5410200"/>
            <a:ext cx="7924800" cy="10414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400">
                <a:latin typeface="宋体" pitchFamily="2" charset="-122"/>
              </a:rPr>
              <a:t>在物理学上，我们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把力的大小、方向、作用点叫做力的三要素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33834" name="文本框 33833" descr="蓝色面巾纸"/>
          <p:cNvSpPr txBox="1">
            <a:spLocks noChangeArrowheads="1"/>
          </p:cNvSpPr>
          <p:nvPr/>
        </p:nvSpPr>
        <p:spPr bwMode="auto">
          <a:xfrm>
            <a:off x="3124200" y="990600"/>
            <a:ext cx="3733800" cy="41275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力的大小、方向、 作用点</a:t>
            </a:r>
          </a:p>
        </p:txBody>
      </p:sp>
      <p:pic>
        <p:nvPicPr>
          <p:cNvPr id="22543" name="Picture 60" descr="back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4" descr="t01c7cec5e45640e58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图片 13329" descr="ldpi_1098026_2a1c5d7b6-dca9-4393-b961-9d4537c991f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22" grpId="0" animBg="1"/>
      <p:bldP spid="4206" grpId="0" animBg="1"/>
      <p:bldP spid="33825" grpId="0"/>
      <p:bldP spid="2" grpId="0" animBg="1"/>
      <p:bldP spid="33827" grpId="0"/>
      <p:bldP spid="3" grpId="0" animBg="1"/>
      <p:bldP spid="33829" grpId="0"/>
      <p:bldP spid="33832" grpId="0" animBg="1"/>
      <p:bldP spid="338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4337"/>
          <p:cNvSpPr>
            <a:spLocks noChangeArrowheads="1"/>
          </p:cNvSpPr>
          <p:nvPr/>
        </p:nvSpPr>
        <p:spPr bwMode="auto">
          <a:xfrm>
            <a:off x="838200" y="990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力的三要素 </a:t>
            </a:r>
          </a:p>
        </p:txBody>
      </p:sp>
      <p:sp>
        <p:nvSpPr>
          <p:cNvPr id="23554" name="矩形 14339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sp>
        <p:nvSpPr>
          <p:cNvPr id="14343" name="矩形 14342"/>
          <p:cNvSpPr>
            <a:spLocks noChangeArrowheads="1"/>
          </p:cNvSpPr>
          <p:nvPr/>
        </p:nvSpPr>
        <p:spPr bwMode="auto">
          <a:xfrm>
            <a:off x="8382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力的示意图</a:t>
            </a:r>
          </a:p>
        </p:txBody>
      </p:sp>
      <p:sp>
        <p:nvSpPr>
          <p:cNvPr id="14344" name="矩形 14343"/>
          <p:cNvSpPr>
            <a:spLocks noChangeArrowheads="1"/>
          </p:cNvSpPr>
          <p:nvPr/>
        </p:nvSpPr>
        <p:spPr bwMode="auto">
          <a:xfrm>
            <a:off x="609600" y="19812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400">
                <a:latin typeface="宋体" pitchFamily="2" charset="-122"/>
              </a:rPr>
              <a:t>   </a:t>
            </a: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300">
                <a:latin typeface="宋体" pitchFamily="2" charset="-122"/>
              </a:rPr>
              <a:t>在研究力的问题中怎样简单、方便地表示力？</a:t>
            </a:r>
            <a:r>
              <a:rPr lang="zh-CN" altLang="en-US" sz="2400">
                <a:latin typeface="宋体" pitchFamily="2" charset="-122"/>
              </a:rPr>
              <a:t> </a:t>
            </a:r>
          </a:p>
        </p:txBody>
      </p:sp>
      <p:sp>
        <p:nvSpPr>
          <p:cNvPr id="14346" name="矩形 14345"/>
          <p:cNvSpPr>
            <a:spLocks noChangeArrowheads="1"/>
          </p:cNvSpPr>
          <p:nvPr/>
        </p:nvSpPr>
        <p:spPr bwMode="auto">
          <a:xfrm>
            <a:off x="685800" y="2514600"/>
            <a:ext cx="7848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受力物体上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沿力的方向画一条戴有箭头的线段，表示物体在这个方向上受到了力。</a:t>
            </a:r>
          </a:p>
        </p:txBody>
      </p:sp>
      <p:pic>
        <p:nvPicPr>
          <p:cNvPr id="14352" name="图片 14351" descr="W020140617331302658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05200"/>
            <a:ext cx="41148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704" name="Oval 24"/>
          <p:cNvSpPr>
            <a:spLocks noChangeArrowheads="1"/>
          </p:cNvSpPr>
          <p:nvPr/>
        </p:nvSpPr>
        <p:spPr bwMode="auto">
          <a:xfrm>
            <a:off x="2209800" y="4572000"/>
            <a:ext cx="144463" cy="144463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4354" name="Line 5"/>
          <p:cNvSpPr>
            <a:spLocks noChangeArrowheads="1"/>
          </p:cNvSpPr>
          <p:nvPr/>
        </p:nvSpPr>
        <p:spPr bwMode="auto">
          <a:xfrm>
            <a:off x="2338388" y="4291013"/>
            <a:ext cx="1171575" cy="338137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738" y="0"/>
              </a:cxn>
            </a:cxnLst>
            <a:rect l="0" t="0" r="r" b="b"/>
            <a:pathLst>
              <a:path w="738" h="213">
                <a:moveTo>
                  <a:pt x="0" y="213"/>
                </a:moveTo>
                <a:lnTo>
                  <a:pt x="738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矩形 14354"/>
          <p:cNvSpPr>
            <a:spLocks noChangeArrowheads="1"/>
          </p:cNvSpPr>
          <p:nvPr/>
        </p:nvSpPr>
        <p:spPr bwMode="auto">
          <a:xfrm>
            <a:off x="6096000" y="3200400"/>
            <a:ext cx="236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线段的长短：</a:t>
            </a:r>
          </a:p>
        </p:txBody>
      </p:sp>
      <p:sp>
        <p:nvSpPr>
          <p:cNvPr id="14356" name="矩形 14355"/>
          <p:cNvSpPr>
            <a:spLocks noChangeArrowheads="1"/>
          </p:cNvSpPr>
          <p:nvPr/>
        </p:nvSpPr>
        <p:spPr bwMode="auto">
          <a:xfrm>
            <a:off x="6019800" y="3581400"/>
            <a:ext cx="2514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表示力的大小 </a:t>
            </a:r>
          </a:p>
        </p:txBody>
      </p:sp>
      <p:sp>
        <p:nvSpPr>
          <p:cNvPr id="14357" name="矩形 14356"/>
          <p:cNvSpPr>
            <a:spLocks noChangeArrowheads="1"/>
          </p:cNvSpPr>
          <p:nvPr/>
        </p:nvSpPr>
        <p:spPr bwMode="auto">
          <a:xfrm>
            <a:off x="6400800" y="4114800"/>
            <a:ext cx="1295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200">
                <a:solidFill>
                  <a:srgbClr val="FF3300"/>
                </a:solidFill>
                <a:ea typeface="黑体" pitchFamily="49" charset="-122"/>
              </a:rPr>
              <a:t>箭头：</a:t>
            </a:r>
          </a:p>
        </p:txBody>
      </p:sp>
      <p:sp>
        <p:nvSpPr>
          <p:cNvPr id="14358" name="矩形 14357"/>
          <p:cNvSpPr>
            <a:spLocks noChangeArrowheads="1"/>
          </p:cNvSpPr>
          <p:nvPr/>
        </p:nvSpPr>
        <p:spPr bwMode="auto">
          <a:xfrm>
            <a:off x="5943600" y="4495800"/>
            <a:ext cx="2590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00">
                <a:solidFill>
                  <a:srgbClr val="0000CC"/>
                </a:solidFill>
              </a:rPr>
              <a:t>表示力的方向 </a:t>
            </a:r>
          </a:p>
        </p:txBody>
      </p:sp>
      <p:sp>
        <p:nvSpPr>
          <p:cNvPr id="14359" name="矩形 14358"/>
          <p:cNvSpPr>
            <a:spLocks noChangeArrowheads="1"/>
          </p:cNvSpPr>
          <p:nvPr/>
        </p:nvSpPr>
        <p:spPr bwMode="auto">
          <a:xfrm>
            <a:off x="5715000" y="5029200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线段的起点或终点：</a:t>
            </a:r>
          </a:p>
        </p:txBody>
      </p:sp>
      <p:sp>
        <p:nvSpPr>
          <p:cNvPr id="14360" name="矩形 14359"/>
          <p:cNvSpPr>
            <a:spLocks noChangeArrowheads="1"/>
          </p:cNvSpPr>
          <p:nvPr/>
        </p:nvSpPr>
        <p:spPr bwMode="auto">
          <a:xfrm>
            <a:off x="5791200" y="5410200"/>
            <a:ext cx="2971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10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表示力的作用点 </a:t>
            </a:r>
          </a:p>
        </p:txBody>
      </p:sp>
      <p:sp>
        <p:nvSpPr>
          <p:cNvPr id="14361" name="矩形 14360"/>
          <p:cNvSpPr>
            <a:spLocks noChangeArrowheads="1"/>
          </p:cNvSpPr>
          <p:nvPr/>
        </p:nvSpPr>
        <p:spPr bwMode="auto">
          <a:xfrm>
            <a:off x="1905000" y="4114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</a:rPr>
              <a:t>作用点</a:t>
            </a:r>
          </a:p>
        </p:txBody>
      </p:sp>
      <p:sp>
        <p:nvSpPr>
          <p:cNvPr id="14362" name="矩形 14361"/>
          <p:cNvSpPr>
            <a:spLocks noChangeArrowheads="1"/>
          </p:cNvSpPr>
          <p:nvPr/>
        </p:nvSpPr>
        <p:spPr bwMode="auto">
          <a:xfrm>
            <a:off x="3124200" y="3810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</a:rPr>
              <a:t>方向</a:t>
            </a:r>
          </a:p>
        </p:txBody>
      </p:sp>
      <p:sp>
        <p:nvSpPr>
          <p:cNvPr id="14364" name="Line 5"/>
          <p:cNvSpPr>
            <a:spLocks noChangeArrowheads="1"/>
          </p:cNvSpPr>
          <p:nvPr/>
        </p:nvSpPr>
        <p:spPr bwMode="auto">
          <a:xfrm>
            <a:off x="1066800" y="4648200"/>
            <a:ext cx="1171575" cy="338138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738" y="0"/>
              </a:cxn>
            </a:cxnLst>
            <a:rect l="0" t="0" r="r" b="b"/>
            <a:pathLst>
              <a:path w="738" h="213">
                <a:moveTo>
                  <a:pt x="0" y="213"/>
                </a:moveTo>
                <a:lnTo>
                  <a:pt x="738" y="0"/>
                </a:ln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70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文本框 14368" descr="蓝色面巾纸"/>
          <p:cNvSpPr txBox="1">
            <a:spLocks noChangeArrowheads="1"/>
          </p:cNvSpPr>
          <p:nvPr/>
        </p:nvSpPr>
        <p:spPr bwMode="auto">
          <a:xfrm>
            <a:off x="3124200" y="990600"/>
            <a:ext cx="3733800" cy="412750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力的大小、方向、 作用点</a:t>
            </a:r>
          </a:p>
        </p:txBody>
      </p:sp>
      <p:sp>
        <p:nvSpPr>
          <p:cNvPr id="23576" name="TextBox 14"/>
          <p:cNvSpPr txBox="1">
            <a:spLocks noChangeArrowheads="1"/>
          </p:cNvSpPr>
          <p:nvPr/>
        </p:nvSpPr>
        <p:spPr bwMode="auto">
          <a:xfrm>
            <a:off x="762000" y="5943600"/>
            <a:ext cx="7848600" cy="4191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100">
                <a:solidFill>
                  <a:schemeClr val="bg1"/>
                </a:solidFill>
              </a:rPr>
              <a:t>注意：作用点既可以是线段的起点，也可以是线段的终点。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6" grpId="0"/>
      <p:bldP spid="199704" grpId="0" animBg="1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235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78178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pic>
        <p:nvPicPr>
          <p:cNvPr id="24578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200" name="矩形 178199"/>
          <p:cNvSpPr>
            <a:spLocks noChangeArrowheads="1"/>
          </p:cNvSpPr>
          <p:nvPr/>
        </p:nvSpPr>
        <p:spPr bwMode="auto">
          <a:xfrm>
            <a:off x="685800" y="990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例</a:t>
            </a:r>
            <a:r>
              <a:rPr lang="en-US" altLang="zh-CN" sz="24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1. 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画出</a:t>
            </a:r>
            <a:r>
              <a:rPr lang="zh-CN" sz="2400">
                <a:latin typeface="楷体" pitchFamily="49" charset="-122"/>
                <a:ea typeface="楷体" pitchFamily="49" charset="-122"/>
              </a:rPr>
              <a:t>用200N的力提起一袋粮食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的力的示意图。</a:t>
            </a:r>
            <a:endParaRPr lang="zh-CN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8201" name="矩形 178200"/>
          <p:cNvSpPr>
            <a:spLocks noChangeArrowheads="1"/>
          </p:cNvSpPr>
          <p:nvPr/>
        </p:nvSpPr>
        <p:spPr bwMode="auto">
          <a:xfrm>
            <a:off x="685800" y="1798638"/>
            <a:ext cx="53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步</a:t>
            </a:r>
          </a:p>
          <a:p>
            <a:r>
              <a:rPr lang="zh-CN" altLang="en-US" sz="3200" b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骤</a:t>
            </a:r>
          </a:p>
        </p:txBody>
      </p:sp>
      <p:sp>
        <p:nvSpPr>
          <p:cNvPr id="178202" name="矩形 178201" descr="羊皮纸"/>
          <p:cNvSpPr>
            <a:spLocks noChangeArrowheads="1"/>
          </p:cNvSpPr>
          <p:nvPr/>
        </p:nvSpPr>
        <p:spPr bwMode="auto">
          <a:xfrm>
            <a:off x="1447800" y="1570038"/>
            <a:ext cx="4876800" cy="493712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1.</a:t>
            </a:r>
            <a:r>
              <a:rPr lang="zh-CN" sz="2100">
                <a:latin typeface="楷体" pitchFamily="49" charset="-122"/>
                <a:ea typeface="楷体" pitchFamily="49" charset="-122"/>
              </a:rPr>
              <a:t>找出作用点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100">
                <a:latin typeface="宋体" pitchFamily="2" charset="-122"/>
                <a:ea typeface="楷体" pitchFamily="49" charset="-122"/>
              </a:rPr>
              <a:t>在受力物体上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）； </a:t>
            </a:r>
            <a:endParaRPr lang="zh-CN" sz="21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8203" name="矩形 178202" descr="羊皮纸"/>
          <p:cNvSpPr>
            <a:spLocks noChangeArrowheads="1"/>
          </p:cNvSpPr>
          <p:nvPr/>
        </p:nvSpPr>
        <p:spPr bwMode="auto">
          <a:xfrm>
            <a:off x="1447800" y="2103438"/>
            <a:ext cx="6248400" cy="493712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2.</a:t>
            </a:r>
            <a:r>
              <a:rPr lang="zh-CN" sz="2100">
                <a:latin typeface="楷体" pitchFamily="49" charset="-122"/>
                <a:ea typeface="楷体" pitchFamily="49" charset="-122"/>
              </a:rPr>
              <a:t>在作用点沿力的方向画一条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戴有箭头的</a:t>
            </a:r>
            <a:r>
              <a:rPr lang="zh-CN" sz="2100">
                <a:latin typeface="楷体" pitchFamily="49" charset="-122"/>
                <a:ea typeface="楷体" pitchFamily="49" charset="-122"/>
              </a:rPr>
              <a:t>线段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；</a:t>
            </a:r>
            <a:endParaRPr lang="zh-CN" sz="21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8204" name="矩形 178203" descr="羊皮纸"/>
          <p:cNvSpPr>
            <a:spLocks noChangeArrowheads="1"/>
          </p:cNvSpPr>
          <p:nvPr/>
        </p:nvSpPr>
        <p:spPr bwMode="auto">
          <a:xfrm>
            <a:off x="1447800" y="2636838"/>
            <a:ext cx="3048000" cy="493712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 3.</a:t>
            </a:r>
            <a:r>
              <a:rPr lang="zh-CN" sz="2100">
                <a:latin typeface="楷体" pitchFamily="49" charset="-122"/>
                <a:ea typeface="楷体" pitchFamily="49" charset="-122"/>
              </a:rPr>
              <a:t>标明力的大小</a:t>
            </a:r>
            <a:r>
              <a:rPr lang="zh-CN" altLang="en-US" sz="2100">
                <a:latin typeface="楷体" pitchFamily="49" charset="-122"/>
                <a:ea typeface="楷体" pitchFamily="49" charset="-122"/>
              </a:rPr>
              <a:t>。 </a:t>
            </a:r>
            <a:endParaRPr lang="zh-CN" sz="21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8205" name="矩形 178204"/>
          <p:cNvSpPr>
            <a:spLocks noChangeArrowheads="1"/>
          </p:cNvSpPr>
          <p:nvPr/>
        </p:nvSpPr>
        <p:spPr bwMode="auto">
          <a:xfrm>
            <a:off x="1295400" y="4191000"/>
            <a:ext cx="609600" cy="914400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1546225" y="41148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8207" name="直接连接符 178206"/>
          <p:cNvSpPr>
            <a:spLocks noChangeShapeType="1"/>
          </p:cNvSpPr>
          <p:nvPr/>
        </p:nvSpPr>
        <p:spPr bwMode="auto">
          <a:xfrm flipV="1">
            <a:off x="1600200" y="32004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08" name="直接连接符 178207"/>
          <p:cNvSpPr>
            <a:spLocks noChangeShapeType="1"/>
          </p:cNvSpPr>
          <p:nvPr/>
        </p:nvSpPr>
        <p:spPr bwMode="auto">
          <a:xfrm>
            <a:off x="1600200" y="3276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09" name="矩形 178208"/>
          <p:cNvSpPr>
            <a:spLocks noChangeArrowheads="1"/>
          </p:cNvSpPr>
          <p:nvPr/>
        </p:nvSpPr>
        <p:spPr bwMode="auto">
          <a:xfrm>
            <a:off x="1676400" y="3200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178210" name="矩形 178209"/>
          <p:cNvSpPr>
            <a:spLocks noChangeArrowheads="1"/>
          </p:cNvSpPr>
          <p:nvPr/>
        </p:nvSpPr>
        <p:spPr bwMode="auto">
          <a:xfrm>
            <a:off x="3048000" y="3810000"/>
            <a:ext cx="609600" cy="914400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Oval 110"/>
          <p:cNvSpPr>
            <a:spLocks noChangeArrowheads="1"/>
          </p:cNvSpPr>
          <p:nvPr/>
        </p:nvSpPr>
        <p:spPr bwMode="auto">
          <a:xfrm>
            <a:off x="3298825" y="37338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8212" name="直接连接符 178211"/>
          <p:cNvSpPr>
            <a:spLocks noChangeShapeType="1"/>
          </p:cNvSpPr>
          <p:nvPr/>
        </p:nvSpPr>
        <p:spPr bwMode="auto">
          <a:xfrm flipV="1">
            <a:off x="3352800" y="38100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13" name="直接连接符 178212"/>
          <p:cNvSpPr>
            <a:spLocks noChangeShapeType="1"/>
          </p:cNvSpPr>
          <p:nvPr/>
        </p:nvSpPr>
        <p:spPr bwMode="auto">
          <a:xfrm>
            <a:off x="3352800" y="38862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14" name="矩形 178213"/>
          <p:cNvSpPr>
            <a:spLocks noChangeArrowheads="1"/>
          </p:cNvSpPr>
          <p:nvPr/>
        </p:nvSpPr>
        <p:spPr bwMode="auto">
          <a:xfrm>
            <a:off x="3429000" y="335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178215" name="矩形 178214"/>
          <p:cNvSpPr>
            <a:spLocks noChangeArrowheads="1"/>
          </p:cNvSpPr>
          <p:nvPr/>
        </p:nvSpPr>
        <p:spPr bwMode="auto">
          <a:xfrm>
            <a:off x="4876800" y="4114800"/>
            <a:ext cx="609600" cy="914400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Oval 110"/>
          <p:cNvSpPr>
            <a:spLocks noChangeArrowheads="1"/>
          </p:cNvSpPr>
          <p:nvPr/>
        </p:nvSpPr>
        <p:spPr bwMode="auto">
          <a:xfrm>
            <a:off x="5127625" y="44958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8217" name="直接连接符 178216"/>
          <p:cNvSpPr>
            <a:spLocks noChangeShapeType="1"/>
          </p:cNvSpPr>
          <p:nvPr/>
        </p:nvSpPr>
        <p:spPr bwMode="auto">
          <a:xfrm flipV="1">
            <a:off x="5181600" y="35814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18" name="直接连接符 178217"/>
          <p:cNvSpPr>
            <a:spLocks noChangeShapeType="1"/>
          </p:cNvSpPr>
          <p:nvPr/>
        </p:nvSpPr>
        <p:spPr bwMode="auto">
          <a:xfrm>
            <a:off x="5181600" y="3657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19" name="矩形 178218"/>
          <p:cNvSpPr>
            <a:spLocks noChangeArrowheads="1"/>
          </p:cNvSpPr>
          <p:nvPr/>
        </p:nvSpPr>
        <p:spPr bwMode="auto">
          <a:xfrm>
            <a:off x="5257800" y="3429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178220" name="矩形 178219"/>
          <p:cNvSpPr>
            <a:spLocks noChangeArrowheads="1"/>
          </p:cNvSpPr>
          <p:nvPr/>
        </p:nvSpPr>
        <p:spPr bwMode="auto">
          <a:xfrm>
            <a:off x="6934200" y="3505200"/>
            <a:ext cx="609600" cy="914400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Oval 110"/>
          <p:cNvSpPr>
            <a:spLocks noChangeArrowheads="1"/>
          </p:cNvSpPr>
          <p:nvPr/>
        </p:nvSpPr>
        <p:spPr bwMode="auto">
          <a:xfrm>
            <a:off x="7185025" y="38862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8222" name="直接连接符 178221"/>
          <p:cNvSpPr>
            <a:spLocks noChangeShapeType="1"/>
          </p:cNvSpPr>
          <p:nvPr/>
        </p:nvSpPr>
        <p:spPr bwMode="auto">
          <a:xfrm flipV="1">
            <a:off x="7239000" y="39624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23" name="直接连接符 178222"/>
          <p:cNvSpPr>
            <a:spLocks noChangeShapeType="1"/>
          </p:cNvSpPr>
          <p:nvPr/>
        </p:nvSpPr>
        <p:spPr bwMode="auto">
          <a:xfrm>
            <a:off x="7239000" y="4038600"/>
            <a:ext cx="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8224" name="矩形 178223"/>
          <p:cNvSpPr>
            <a:spLocks noChangeArrowheads="1"/>
          </p:cNvSpPr>
          <p:nvPr/>
        </p:nvSpPr>
        <p:spPr bwMode="auto">
          <a:xfrm>
            <a:off x="7620000" y="37576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178225" name="矩形 178224"/>
          <p:cNvSpPr>
            <a:spLocks noChangeArrowheads="1"/>
          </p:cNvSpPr>
          <p:nvPr/>
        </p:nvSpPr>
        <p:spPr bwMode="auto">
          <a:xfrm>
            <a:off x="533400" y="5181600"/>
            <a:ext cx="8305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力的等效示意图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：</a:t>
            </a:r>
            <a:r>
              <a:rPr lang="zh-CN" altLang="en-US" sz="2000">
                <a:latin typeface="宋体" pitchFamily="2" charset="-122"/>
              </a:rPr>
              <a:t>整个物体各个部分受力与力集中作用在物体的某一点等效，这一点叫做力的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等效作用点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。</a:t>
            </a:r>
            <a:r>
              <a:rPr lang="zh-CN" altLang="en-US" sz="2000">
                <a:latin typeface="宋体" pitchFamily="2" charset="-122"/>
              </a:rPr>
              <a:t>画力的示意图时，力的作用点也可以画在物体的等效作用点上。即画在受力物体的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重心</a:t>
            </a:r>
            <a:r>
              <a:rPr lang="zh-CN" altLang="en-US" sz="2000">
                <a:latin typeface="宋体" pitchFamily="2" charset="-122"/>
              </a:rPr>
              <a:t>上。 </a:t>
            </a:r>
          </a:p>
        </p:txBody>
      </p:sp>
      <p:sp>
        <p:nvSpPr>
          <p:cNvPr id="178226" name="矩形 178225" descr="信纸"/>
          <p:cNvSpPr>
            <a:spLocks noChangeArrowheads="1"/>
          </p:cNvSpPr>
          <p:nvPr/>
        </p:nvSpPr>
        <p:spPr bwMode="auto">
          <a:xfrm>
            <a:off x="914400" y="3429000"/>
            <a:ext cx="3200400" cy="1549400"/>
          </a:xfrm>
          <a:prstGeom prst="rect">
            <a:avLst/>
          </a:prstGeom>
          <a:blipFill dpi="0" rotWithShape="1">
            <a:blip r:embed="rId10" cstate="print">
              <a:alphaModFix amt="80000"/>
            </a:blip>
            <a:srcRect/>
            <a:tile tx="0" ty="0" sx="100000" sy="100000" flip="none" algn="tl"/>
          </a:blipFill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>
                <a:solidFill>
                  <a:srgbClr val="0000CC"/>
                </a:solidFill>
              </a:rPr>
              <a:t>       </a:t>
            </a:r>
            <a:r>
              <a:rPr lang="zh-CN" altLang="en-US" sz="1900">
                <a:solidFill>
                  <a:srgbClr val="FF0000"/>
                </a:solidFill>
                <a:ea typeface="黑体" pitchFamily="49" charset="-122"/>
              </a:rPr>
              <a:t>注意</a:t>
            </a:r>
            <a:r>
              <a:rPr lang="zh-CN" altLang="en-US" sz="1900">
                <a:solidFill>
                  <a:srgbClr val="FF0000"/>
                </a:solidFill>
              </a:rPr>
              <a:t>：</a:t>
            </a:r>
            <a:r>
              <a:rPr lang="zh-CN" altLang="en-US" sz="1900">
                <a:ea typeface="楷体" pitchFamily="49" charset="-122"/>
              </a:rPr>
              <a:t>实际作图时，我们常常把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作用点</a:t>
            </a:r>
            <a:r>
              <a:rPr lang="zh-CN" altLang="en-US" sz="1900">
                <a:ea typeface="楷体" pitchFamily="49" charset="-122"/>
              </a:rPr>
              <a:t>画在受力物体的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重心，</a:t>
            </a:r>
            <a:r>
              <a:rPr lang="zh-CN" altLang="en-US" sz="1900">
                <a:ea typeface="楷体" pitchFamily="49" charset="-122"/>
              </a:rPr>
              <a:t>把作用点作为线段的</a:t>
            </a:r>
            <a:r>
              <a:rPr lang="zh-CN" altLang="en-US" sz="1900">
                <a:solidFill>
                  <a:srgbClr val="FF0000"/>
                </a:solidFill>
                <a:ea typeface="楷体" pitchFamily="49" charset="-122"/>
              </a:rPr>
              <a:t>起点。</a:t>
            </a:r>
          </a:p>
        </p:txBody>
      </p:sp>
      <p:sp>
        <p:nvSpPr>
          <p:cNvPr id="178227" name="矩形 178226"/>
          <p:cNvSpPr>
            <a:spLocks noChangeArrowheads="1"/>
          </p:cNvSpPr>
          <p:nvPr/>
        </p:nvSpPr>
        <p:spPr bwMode="auto">
          <a:xfrm>
            <a:off x="4876800" y="2743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chemeClr val="hlink"/>
                </a:solidFill>
                <a:ea typeface="华文新魏" pitchFamily="2" charset="-122"/>
              </a:rPr>
              <a:t>力的等效示意图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7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7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0" grpId="0"/>
      <p:bldP spid="178201" grpId="0"/>
      <p:bldP spid="178202" grpId="0" animBg="1"/>
      <p:bldP spid="178203" grpId="0" animBg="1"/>
      <p:bldP spid="178204" grpId="0" animBg="1"/>
      <p:bldP spid="4206" grpId="0" animBg="1"/>
      <p:bldP spid="4206" grpId="1" animBg="1"/>
      <p:bldP spid="178207" grpId="0" animBg="1"/>
      <p:bldP spid="178207" grpId="1" animBg="1"/>
      <p:bldP spid="178208" grpId="0" animBg="1"/>
      <p:bldP spid="178208" grpId="1" animBg="1"/>
      <p:bldP spid="178209" grpId="0"/>
      <p:bldP spid="178209" grpId="1"/>
      <p:bldP spid="2" grpId="0" animBg="1"/>
      <p:bldP spid="2" grpId="1" animBg="1"/>
      <p:bldP spid="178212" grpId="0" animBg="1"/>
      <p:bldP spid="178212" grpId="1" animBg="1"/>
      <p:bldP spid="178213" grpId="0" animBg="1"/>
      <p:bldP spid="178213" grpId="1" animBg="1"/>
      <p:bldP spid="178214" grpId="0"/>
      <p:bldP spid="178214" grpId="1"/>
      <p:bldP spid="3" grpId="0" animBg="1"/>
      <p:bldP spid="3" grpId="1" animBg="1"/>
      <p:bldP spid="3" grpId="2" animBg="1"/>
      <p:bldP spid="178217" grpId="0" animBg="1"/>
      <p:bldP spid="178217" grpId="1" animBg="1"/>
      <p:bldP spid="178217" grpId="2" animBg="1"/>
      <p:bldP spid="178218" grpId="0" animBg="1"/>
      <p:bldP spid="178218" grpId="1" animBg="1"/>
      <p:bldP spid="178218" grpId="2" animBg="1"/>
      <p:bldP spid="178219" grpId="0"/>
      <p:bldP spid="178219" grpId="1"/>
      <p:bldP spid="178219" grpId="2"/>
      <p:bldP spid="4" grpId="0" animBg="1"/>
      <p:bldP spid="4" grpId="1" animBg="1"/>
      <p:bldP spid="178222" grpId="0" animBg="1"/>
      <p:bldP spid="178222" grpId="1" animBg="1"/>
      <p:bldP spid="178223" grpId="0" animBg="1"/>
      <p:bldP spid="178223" grpId="1" animBg="1"/>
      <p:bldP spid="178224" grpId="0"/>
      <p:bldP spid="178224" grpId="1"/>
      <p:bldP spid="178225" grpId="0"/>
      <p:bldP spid="178226" grpId="0" animBg="1"/>
      <p:bldP spid="1782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6385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sp>
        <p:nvSpPr>
          <p:cNvPr id="16387" name="矩形 16386"/>
          <p:cNvSpPr>
            <a:spLocks noChangeArrowheads="1"/>
          </p:cNvSpPr>
          <p:nvPr/>
        </p:nvSpPr>
        <p:spPr bwMode="auto">
          <a:xfrm>
            <a:off x="838200" y="9144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>
                <a:solidFill>
                  <a:srgbClr val="FF0066"/>
                </a:solidFill>
                <a:latin typeface="宋体" pitchFamily="2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练一练 </a:t>
            </a:r>
            <a:r>
              <a:rPr lang="zh-CN" altLang="en-US" sz="2300">
                <a:latin typeface="宋体" pitchFamily="2" charset="-122"/>
              </a:rPr>
              <a:t>力的示意图作图。</a:t>
            </a:r>
          </a:p>
        </p:txBody>
      </p:sp>
      <p:grpSp>
        <p:nvGrpSpPr>
          <p:cNvPr id="3" name="组合 16387"/>
          <p:cNvGrpSpPr>
            <a:grpSpLocks/>
          </p:cNvGrpSpPr>
          <p:nvPr/>
        </p:nvGrpSpPr>
        <p:grpSpPr bwMode="auto">
          <a:xfrm>
            <a:off x="1143000" y="3048000"/>
            <a:ext cx="1676400" cy="152400"/>
            <a:chOff x="2699" y="2432"/>
            <a:chExt cx="1405" cy="126"/>
          </a:xfrm>
        </p:grpSpPr>
        <p:sp>
          <p:nvSpPr>
            <p:cNvPr id="25604" name="直接连接符 16388"/>
            <p:cNvSpPr>
              <a:spLocks noChangeShapeType="1"/>
            </p:cNvSpPr>
            <p:nvPr/>
          </p:nvSpPr>
          <p:spPr bwMode="auto">
            <a:xfrm flipH="1">
              <a:off x="2998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5" name="直接连接符 16389"/>
            <p:cNvSpPr>
              <a:spLocks noChangeShapeType="1"/>
            </p:cNvSpPr>
            <p:nvPr/>
          </p:nvSpPr>
          <p:spPr bwMode="auto">
            <a:xfrm flipH="1">
              <a:off x="3162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6" name="直接连接符 16390"/>
            <p:cNvSpPr>
              <a:spLocks noChangeShapeType="1"/>
            </p:cNvSpPr>
            <p:nvPr/>
          </p:nvSpPr>
          <p:spPr bwMode="auto">
            <a:xfrm flipH="1">
              <a:off x="332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7" name="直接连接符 16391"/>
            <p:cNvSpPr>
              <a:spLocks noChangeShapeType="1"/>
            </p:cNvSpPr>
            <p:nvPr/>
          </p:nvSpPr>
          <p:spPr bwMode="auto">
            <a:xfrm flipH="1">
              <a:off x="3492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8" name="直接连接符 16392"/>
            <p:cNvSpPr>
              <a:spLocks noChangeShapeType="1"/>
            </p:cNvSpPr>
            <p:nvPr/>
          </p:nvSpPr>
          <p:spPr bwMode="auto">
            <a:xfrm flipH="1">
              <a:off x="365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9" name="直接连接符 16393"/>
            <p:cNvSpPr>
              <a:spLocks noChangeShapeType="1"/>
            </p:cNvSpPr>
            <p:nvPr/>
          </p:nvSpPr>
          <p:spPr bwMode="auto">
            <a:xfrm flipH="1">
              <a:off x="2853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直接连接符 16394"/>
            <p:cNvSpPr>
              <a:spLocks noChangeShapeType="1"/>
            </p:cNvSpPr>
            <p:nvPr/>
          </p:nvSpPr>
          <p:spPr bwMode="auto">
            <a:xfrm flipH="1">
              <a:off x="3791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1" name="直接连接符 16395"/>
            <p:cNvSpPr>
              <a:spLocks noChangeShapeType="1"/>
            </p:cNvSpPr>
            <p:nvPr/>
          </p:nvSpPr>
          <p:spPr bwMode="auto">
            <a:xfrm flipH="1">
              <a:off x="3935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直接连接符 16396"/>
            <p:cNvSpPr>
              <a:spLocks noChangeShapeType="1"/>
            </p:cNvSpPr>
            <p:nvPr/>
          </p:nvSpPr>
          <p:spPr bwMode="auto">
            <a:xfrm flipH="1">
              <a:off x="2699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直接连接符 16397"/>
            <p:cNvSpPr>
              <a:spLocks noChangeShapeType="1"/>
            </p:cNvSpPr>
            <p:nvPr/>
          </p:nvSpPr>
          <p:spPr bwMode="auto">
            <a:xfrm>
              <a:off x="2789" y="2432"/>
              <a:ext cx="13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9" name="矩形 16398" descr="栎木"/>
          <p:cNvSpPr>
            <a:spLocks noChangeArrowheads="1"/>
          </p:cNvSpPr>
          <p:nvPr/>
        </p:nvSpPr>
        <p:spPr bwMode="auto">
          <a:xfrm>
            <a:off x="1371600" y="2362200"/>
            <a:ext cx="1219200" cy="6778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1927225" y="30480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6401" name="文本框 16400"/>
          <p:cNvSpPr txBox="1">
            <a:spLocks noChangeArrowheads="1"/>
          </p:cNvSpPr>
          <p:nvPr/>
        </p:nvSpPr>
        <p:spPr bwMode="auto">
          <a:xfrm>
            <a:off x="1143000" y="1554163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地面受重物向下</a:t>
            </a:r>
            <a:r>
              <a:rPr lang="en-US" altLang="zh-CN">
                <a:latin typeface="楷体" pitchFamily="49" charset="-122"/>
                <a:ea typeface="楷体" pitchFamily="49" charset="-122"/>
              </a:rPr>
              <a:t>F=5N</a:t>
            </a:r>
            <a:r>
              <a:rPr lang="zh-CN" altLang="en-US">
                <a:latin typeface="楷体" pitchFamily="49" charset="-122"/>
                <a:ea typeface="楷体" pitchFamily="49" charset="-122"/>
              </a:rPr>
              <a:t>的压力 </a:t>
            </a:r>
          </a:p>
        </p:txBody>
      </p:sp>
      <p:sp>
        <p:nvSpPr>
          <p:cNvPr id="16402" name="任意多边形 16401"/>
          <p:cNvSpPr>
            <a:spLocks noChangeArrowheads="1"/>
          </p:cNvSpPr>
          <p:nvPr/>
        </p:nvSpPr>
        <p:spPr bwMode="auto">
          <a:xfrm>
            <a:off x="1973263" y="3079750"/>
            <a:ext cx="9525" cy="958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04"/>
              </a:cxn>
            </a:cxnLst>
            <a:rect l="0" t="0" r="r" b="b"/>
            <a:pathLst>
              <a:path w="6" h="604">
                <a:moveTo>
                  <a:pt x="0" y="0"/>
                </a:moveTo>
                <a:lnTo>
                  <a:pt x="6" y="604"/>
                </a:lnTo>
              </a:path>
            </a:pathLst>
          </a:cu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3" name="矩形 16402"/>
          <p:cNvSpPr>
            <a:spLocks noChangeArrowheads="1"/>
          </p:cNvSpPr>
          <p:nvPr/>
        </p:nvSpPr>
        <p:spPr bwMode="auto">
          <a:xfrm>
            <a:off x="2133600" y="3657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楷体" pitchFamily="49" charset="-122"/>
                <a:ea typeface="楷体" pitchFamily="49" charset="-122"/>
              </a:rPr>
              <a:t>F=5N</a:t>
            </a:r>
          </a:p>
        </p:txBody>
      </p:sp>
      <p:sp>
        <p:nvSpPr>
          <p:cNvPr id="16404" name="椭圆 16403"/>
          <p:cNvSpPr>
            <a:spLocks noChangeArrowheads="1"/>
          </p:cNvSpPr>
          <p:nvPr/>
        </p:nvSpPr>
        <p:spPr bwMode="auto">
          <a:xfrm>
            <a:off x="7467600" y="4876800"/>
            <a:ext cx="304800" cy="533400"/>
          </a:xfrm>
          <a:prstGeom prst="ellipse">
            <a:avLst/>
          </a:prstGeom>
          <a:solidFill>
            <a:srgbClr val="FFFF99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16404"/>
          <p:cNvGrpSpPr>
            <a:grpSpLocks/>
          </p:cNvGrpSpPr>
          <p:nvPr/>
        </p:nvGrpSpPr>
        <p:grpSpPr bwMode="auto">
          <a:xfrm>
            <a:off x="7010400" y="2514600"/>
            <a:ext cx="1219200" cy="76200"/>
            <a:chOff x="1800" y="12204"/>
            <a:chExt cx="1800" cy="156"/>
          </a:xfrm>
        </p:grpSpPr>
        <p:sp>
          <p:nvSpPr>
            <p:cNvPr id="25621" name="直接连接符 16405"/>
            <p:cNvSpPr>
              <a:spLocks noChangeShapeType="1"/>
            </p:cNvSpPr>
            <p:nvPr/>
          </p:nvSpPr>
          <p:spPr bwMode="auto">
            <a:xfrm>
              <a:off x="1800" y="12360"/>
              <a:ext cx="18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组合 16406"/>
            <p:cNvGrpSpPr>
              <a:grpSpLocks/>
            </p:cNvGrpSpPr>
            <p:nvPr/>
          </p:nvGrpSpPr>
          <p:grpSpPr bwMode="auto">
            <a:xfrm>
              <a:off x="1980" y="12204"/>
              <a:ext cx="540" cy="156"/>
              <a:chOff x="1980" y="12204"/>
              <a:chExt cx="540" cy="156"/>
            </a:xfrm>
          </p:grpSpPr>
          <p:sp>
            <p:nvSpPr>
              <p:cNvPr id="25623" name="直接连接符 16407"/>
              <p:cNvSpPr>
                <a:spLocks noChangeShapeType="1"/>
              </p:cNvSpPr>
              <p:nvPr/>
            </p:nvSpPr>
            <p:spPr bwMode="auto">
              <a:xfrm flipH="1">
                <a:off x="198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4" name="直接连接符 16408"/>
              <p:cNvSpPr>
                <a:spLocks noChangeShapeType="1"/>
              </p:cNvSpPr>
              <p:nvPr/>
            </p:nvSpPr>
            <p:spPr bwMode="auto">
              <a:xfrm flipH="1">
                <a:off x="216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5" name="直接连接符 16409"/>
              <p:cNvSpPr>
                <a:spLocks noChangeShapeType="1"/>
              </p:cNvSpPr>
              <p:nvPr/>
            </p:nvSpPr>
            <p:spPr bwMode="auto">
              <a:xfrm flipH="1">
                <a:off x="234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组合 16410"/>
            <p:cNvGrpSpPr>
              <a:grpSpLocks/>
            </p:cNvGrpSpPr>
            <p:nvPr/>
          </p:nvGrpSpPr>
          <p:grpSpPr bwMode="auto">
            <a:xfrm>
              <a:off x="2520" y="12204"/>
              <a:ext cx="540" cy="156"/>
              <a:chOff x="1980" y="12204"/>
              <a:chExt cx="540" cy="156"/>
            </a:xfrm>
          </p:grpSpPr>
          <p:sp>
            <p:nvSpPr>
              <p:cNvPr id="25627" name="直接连接符 16411"/>
              <p:cNvSpPr>
                <a:spLocks noChangeShapeType="1"/>
              </p:cNvSpPr>
              <p:nvPr/>
            </p:nvSpPr>
            <p:spPr bwMode="auto">
              <a:xfrm flipH="1">
                <a:off x="198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8" name="直接连接符 16412"/>
              <p:cNvSpPr>
                <a:spLocks noChangeShapeType="1"/>
              </p:cNvSpPr>
              <p:nvPr/>
            </p:nvSpPr>
            <p:spPr bwMode="auto">
              <a:xfrm flipH="1">
                <a:off x="216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9" name="直接连接符 16413"/>
              <p:cNvSpPr>
                <a:spLocks noChangeShapeType="1"/>
              </p:cNvSpPr>
              <p:nvPr/>
            </p:nvSpPr>
            <p:spPr bwMode="auto">
              <a:xfrm flipH="1">
                <a:off x="234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组合 16414"/>
            <p:cNvGrpSpPr>
              <a:grpSpLocks/>
            </p:cNvGrpSpPr>
            <p:nvPr/>
          </p:nvGrpSpPr>
          <p:grpSpPr bwMode="auto">
            <a:xfrm>
              <a:off x="3060" y="12204"/>
              <a:ext cx="540" cy="156"/>
              <a:chOff x="1980" y="12204"/>
              <a:chExt cx="540" cy="156"/>
            </a:xfrm>
          </p:grpSpPr>
          <p:sp>
            <p:nvSpPr>
              <p:cNvPr id="25631" name="直接连接符 16415"/>
              <p:cNvSpPr>
                <a:spLocks noChangeShapeType="1"/>
              </p:cNvSpPr>
              <p:nvPr/>
            </p:nvSpPr>
            <p:spPr bwMode="auto">
              <a:xfrm flipH="1">
                <a:off x="198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2" name="直接连接符 16416"/>
              <p:cNvSpPr>
                <a:spLocks noChangeShapeType="1"/>
              </p:cNvSpPr>
              <p:nvPr/>
            </p:nvSpPr>
            <p:spPr bwMode="auto">
              <a:xfrm flipH="1">
                <a:off x="216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3" name="直接连接符 16417"/>
              <p:cNvSpPr>
                <a:spLocks noChangeShapeType="1"/>
              </p:cNvSpPr>
              <p:nvPr/>
            </p:nvSpPr>
            <p:spPr bwMode="auto">
              <a:xfrm flipH="1">
                <a:off x="2340" y="12204"/>
                <a:ext cx="180" cy="15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6419" name="直接连接符 16418"/>
          <p:cNvSpPr>
            <a:spLocks noChangeShapeType="1"/>
          </p:cNvSpPr>
          <p:nvPr/>
        </p:nvSpPr>
        <p:spPr bwMode="auto">
          <a:xfrm>
            <a:off x="7620000" y="2590800"/>
            <a:ext cx="0" cy="2170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0" name="等腰三角形 16419"/>
          <p:cNvSpPr>
            <a:spLocks noChangeArrowheads="1"/>
          </p:cNvSpPr>
          <p:nvPr/>
        </p:nvSpPr>
        <p:spPr bwMode="auto">
          <a:xfrm>
            <a:off x="7162800" y="4572000"/>
            <a:ext cx="914400" cy="4572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1" name="文本框 16420"/>
          <p:cNvSpPr txBox="1">
            <a:spLocks noChangeArrowheads="1"/>
          </p:cNvSpPr>
          <p:nvPr/>
        </p:nvSpPr>
        <p:spPr bwMode="auto">
          <a:xfrm>
            <a:off x="7391400" y="5867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6422" name="矩形 16421"/>
          <p:cNvSpPr>
            <a:spLocks noChangeArrowheads="1"/>
          </p:cNvSpPr>
          <p:nvPr/>
        </p:nvSpPr>
        <p:spPr bwMode="auto">
          <a:xfrm>
            <a:off x="7010400" y="15240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>
                <a:latin typeface="楷体" pitchFamily="49" charset="-122"/>
                <a:ea typeface="楷体" pitchFamily="49" charset="-122"/>
              </a:rPr>
              <a:t>吊灯受到的重力 </a:t>
            </a:r>
          </a:p>
        </p:txBody>
      </p:sp>
      <p:sp>
        <p:nvSpPr>
          <p:cNvPr id="16423" name="矩形 16422" descr="栎木"/>
          <p:cNvSpPr>
            <a:spLocks noChangeArrowheads="1"/>
          </p:cNvSpPr>
          <p:nvPr/>
        </p:nvSpPr>
        <p:spPr bwMode="auto">
          <a:xfrm>
            <a:off x="4038600" y="3048000"/>
            <a:ext cx="1219200" cy="6778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组合 16423"/>
          <p:cNvGrpSpPr>
            <a:grpSpLocks/>
          </p:cNvGrpSpPr>
          <p:nvPr/>
        </p:nvGrpSpPr>
        <p:grpSpPr bwMode="auto">
          <a:xfrm>
            <a:off x="3733800" y="3733800"/>
            <a:ext cx="1676400" cy="152400"/>
            <a:chOff x="2699" y="2432"/>
            <a:chExt cx="1405" cy="126"/>
          </a:xfrm>
        </p:grpSpPr>
        <p:sp>
          <p:nvSpPr>
            <p:cNvPr id="25640" name="直接连接符 16424"/>
            <p:cNvSpPr>
              <a:spLocks noChangeShapeType="1"/>
            </p:cNvSpPr>
            <p:nvPr/>
          </p:nvSpPr>
          <p:spPr bwMode="auto">
            <a:xfrm flipH="1">
              <a:off x="2998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直接连接符 16425"/>
            <p:cNvSpPr>
              <a:spLocks noChangeShapeType="1"/>
            </p:cNvSpPr>
            <p:nvPr/>
          </p:nvSpPr>
          <p:spPr bwMode="auto">
            <a:xfrm flipH="1">
              <a:off x="3162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直接连接符 16426"/>
            <p:cNvSpPr>
              <a:spLocks noChangeShapeType="1"/>
            </p:cNvSpPr>
            <p:nvPr/>
          </p:nvSpPr>
          <p:spPr bwMode="auto">
            <a:xfrm flipH="1">
              <a:off x="332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直接连接符 16427"/>
            <p:cNvSpPr>
              <a:spLocks noChangeShapeType="1"/>
            </p:cNvSpPr>
            <p:nvPr/>
          </p:nvSpPr>
          <p:spPr bwMode="auto">
            <a:xfrm flipH="1">
              <a:off x="3492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直接连接符 16428"/>
            <p:cNvSpPr>
              <a:spLocks noChangeShapeType="1"/>
            </p:cNvSpPr>
            <p:nvPr/>
          </p:nvSpPr>
          <p:spPr bwMode="auto">
            <a:xfrm flipH="1">
              <a:off x="365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直接连接符 16429"/>
            <p:cNvSpPr>
              <a:spLocks noChangeShapeType="1"/>
            </p:cNvSpPr>
            <p:nvPr/>
          </p:nvSpPr>
          <p:spPr bwMode="auto">
            <a:xfrm flipH="1">
              <a:off x="2853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直接连接符 16430"/>
            <p:cNvSpPr>
              <a:spLocks noChangeShapeType="1"/>
            </p:cNvSpPr>
            <p:nvPr/>
          </p:nvSpPr>
          <p:spPr bwMode="auto">
            <a:xfrm flipH="1">
              <a:off x="3791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直接连接符 16431"/>
            <p:cNvSpPr>
              <a:spLocks noChangeShapeType="1"/>
            </p:cNvSpPr>
            <p:nvPr/>
          </p:nvSpPr>
          <p:spPr bwMode="auto">
            <a:xfrm flipH="1">
              <a:off x="3935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8" name="直接连接符 16432"/>
            <p:cNvSpPr>
              <a:spLocks noChangeShapeType="1"/>
            </p:cNvSpPr>
            <p:nvPr/>
          </p:nvSpPr>
          <p:spPr bwMode="auto">
            <a:xfrm flipH="1">
              <a:off x="2699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9" name="直接连接符 16433"/>
            <p:cNvSpPr>
              <a:spLocks noChangeShapeType="1"/>
            </p:cNvSpPr>
            <p:nvPr/>
          </p:nvSpPr>
          <p:spPr bwMode="auto">
            <a:xfrm>
              <a:off x="2789" y="2432"/>
              <a:ext cx="13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35" name="文本框 16434"/>
          <p:cNvSpPr txBox="1">
            <a:spLocks noChangeArrowheads="1"/>
          </p:cNvSpPr>
          <p:nvPr/>
        </p:nvSpPr>
        <p:spPr bwMode="auto">
          <a:xfrm>
            <a:off x="3886200" y="1554163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>
                <a:latin typeface="楷体" pitchFamily="49" charset="-122"/>
                <a:ea typeface="楷体" pitchFamily="49" charset="-122"/>
              </a:rPr>
              <a:t>地面对砖</a:t>
            </a:r>
            <a:r>
              <a:rPr lang="en-US" altLang="zh-CN">
                <a:latin typeface="楷体" pitchFamily="49" charset="-122"/>
                <a:ea typeface="楷体" pitchFamily="49" charset="-122"/>
              </a:rPr>
              <a:t>14N</a:t>
            </a:r>
            <a:r>
              <a:rPr lang="zh-CN" altLang="en-US">
                <a:latin typeface="楷体" pitchFamily="49" charset="-122"/>
                <a:ea typeface="楷体" pitchFamily="49" charset="-122"/>
              </a:rPr>
              <a:t>向上的支持力</a:t>
            </a:r>
          </a:p>
        </p:txBody>
      </p:sp>
      <p:sp>
        <p:nvSpPr>
          <p:cNvPr id="16436" name="矩形 16435"/>
          <p:cNvSpPr>
            <a:spLocks noChangeArrowheads="1"/>
          </p:cNvSpPr>
          <p:nvPr/>
        </p:nvSpPr>
        <p:spPr bwMode="auto">
          <a:xfrm>
            <a:off x="914400" y="4038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 sz="2000">
                <a:solidFill>
                  <a:srgbClr val="A50021"/>
                </a:solidFill>
                <a:latin typeface="Times New Roman" pitchFamily="18" charset="0"/>
                <a:ea typeface="隶书" pitchFamily="49" charset="-122"/>
              </a:rPr>
              <a:t>地面是受力物体</a:t>
            </a:r>
          </a:p>
        </p:txBody>
      </p:sp>
      <p:sp>
        <p:nvSpPr>
          <p:cNvPr id="16437" name="矩形 16436"/>
          <p:cNvSpPr>
            <a:spLocks noChangeArrowheads="1"/>
          </p:cNvSpPr>
          <p:nvPr/>
        </p:nvSpPr>
        <p:spPr bwMode="auto">
          <a:xfrm>
            <a:off x="3429000" y="4038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</a:pPr>
            <a:r>
              <a:rPr lang="zh-CN" altLang="en-US" sz="2000">
                <a:solidFill>
                  <a:srgbClr val="A50021"/>
                </a:solidFill>
                <a:latin typeface="Times New Roman" pitchFamily="18" charset="0"/>
                <a:ea typeface="隶书" pitchFamily="49" charset="-122"/>
              </a:rPr>
              <a:t>砖是受力物体</a:t>
            </a:r>
          </a:p>
        </p:txBody>
      </p:sp>
      <p:sp>
        <p:nvSpPr>
          <p:cNvPr id="16440" name="Oval 110"/>
          <p:cNvSpPr>
            <a:spLocks noChangeArrowheads="1"/>
          </p:cNvSpPr>
          <p:nvPr/>
        </p:nvSpPr>
        <p:spPr bwMode="auto">
          <a:xfrm>
            <a:off x="4594225" y="3352800"/>
            <a:ext cx="107950" cy="107950"/>
          </a:xfrm>
          <a:prstGeom prst="ellipse">
            <a:avLst/>
          </a:prstGeom>
          <a:solidFill>
            <a:srgbClr val="FF0000"/>
          </a:soli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6441" name="直接连接符 16440"/>
          <p:cNvSpPr>
            <a:spLocks noChangeShapeType="1"/>
          </p:cNvSpPr>
          <p:nvPr/>
        </p:nvSpPr>
        <p:spPr bwMode="auto">
          <a:xfrm flipV="1">
            <a:off x="4648200" y="23622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42" name="矩形 16441"/>
          <p:cNvSpPr>
            <a:spLocks noChangeArrowheads="1"/>
          </p:cNvSpPr>
          <p:nvPr/>
        </p:nvSpPr>
        <p:spPr bwMode="auto">
          <a:xfrm>
            <a:off x="4953000" y="2286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楷体" pitchFamily="49" charset="-122"/>
                <a:ea typeface="楷体" pitchFamily="49" charset="-122"/>
              </a:rPr>
              <a:t>F=14N</a:t>
            </a:r>
          </a:p>
        </p:txBody>
      </p:sp>
      <p:sp>
        <p:nvSpPr>
          <p:cNvPr id="16445" name="Oval 110"/>
          <p:cNvSpPr>
            <a:spLocks noChangeArrowheads="1"/>
          </p:cNvSpPr>
          <p:nvPr/>
        </p:nvSpPr>
        <p:spPr bwMode="auto">
          <a:xfrm>
            <a:off x="7578725" y="4800600"/>
            <a:ext cx="107950" cy="107950"/>
          </a:xfrm>
          <a:prstGeom prst="ellipse">
            <a:avLst/>
          </a:prstGeom>
          <a:solidFill>
            <a:srgbClr val="FF0000"/>
          </a:soli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6446" name="直接连接符 16445"/>
          <p:cNvSpPr>
            <a:spLocks noChangeShapeType="1"/>
          </p:cNvSpPr>
          <p:nvPr/>
        </p:nvSpPr>
        <p:spPr bwMode="auto">
          <a:xfrm flipH="1">
            <a:off x="7620000" y="4876800"/>
            <a:ext cx="12700" cy="10445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66" name="矩形 16465"/>
          <p:cNvSpPr>
            <a:spLocks noChangeArrowheads="1"/>
          </p:cNvSpPr>
          <p:nvPr/>
        </p:nvSpPr>
        <p:spPr bwMode="auto">
          <a:xfrm>
            <a:off x="990600" y="5029200"/>
            <a:ext cx="28194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altLang="zh-CN" sz="200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作出箱子静止在斜面时受到的重力和斜面对木箱的支持力</a:t>
            </a:r>
          </a:p>
        </p:txBody>
      </p:sp>
      <p:sp>
        <p:nvSpPr>
          <p:cNvPr id="16467" name="任意多边形 16466"/>
          <p:cNvSpPr>
            <a:spLocks noChangeArrowheads="1"/>
          </p:cNvSpPr>
          <p:nvPr/>
        </p:nvSpPr>
        <p:spPr bwMode="auto">
          <a:xfrm>
            <a:off x="4508500" y="5068888"/>
            <a:ext cx="2020888" cy="874712"/>
          </a:xfrm>
          <a:custGeom>
            <a:avLst/>
            <a:gdLst/>
            <a:ahLst/>
            <a:cxnLst>
              <a:cxn ang="0">
                <a:pos x="1273" y="551"/>
              </a:cxn>
              <a:cxn ang="0">
                <a:pos x="0" y="0"/>
              </a:cxn>
            </a:cxnLst>
            <a:rect l="0" t="0" r="r" b="b"/>
            <a:pathLst>
              <a:path w="1273" h="551">
                <a:moveTo>
                  <a:pt x="1273" y="55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合 16467"/>
          <p:cNvGrpSpPr>
            <a:grpSpLocks/>
          </p:cNvGrpSpPr>
          <p:nvPr/>
        </p:nvGrpSpPr>
        <p:grpSpPr bwMode="auto">
          <a:xfrm>
            <a:off x="4343400" y="5943600"/>
            <a:ext cx="2209800" cy="152400"/>
            <a:chOff x="2699" y="2432"/>
            <a:chExt cx="1405" cy="126"/>
          </a:xfrm>
        </p:grpSpPr>
        <p:sp>
          <p:nvSpPr>
            <p:cNvPr id="25661" name="直接连接符 16468"/>
            <p:cNvSpPr>
              <a:spLocks noChangeShapeType="1"/>
            </p:cNvSpPr>
            <p:nvPr/>
          </p:nvSpPr>
          <p:spPr bwMode="auto">
            <a:xfrm flipH="1">
              <a:off x="2998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2" name="直接连接符 16469"/>
            <p:cNvSpPr>
              <a:spLocks noChangeShapeType="1"/>
            </p:cNvSpPr>
            <p:nvPr/>
          </p:nvSpPr>
          <p:spPr bwMode="auto">
            <a:xfrm flipH="1">
              <a:off x="3162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3" name="直接连接符 16470"/>
            <p:cNvSpPr>
              <a:spLocks noChangeShapeType="1"/>
            </p:cNvSpPr>
            <p:nvPr/>
          </p:nvSpPr>
          <p:spPr bwMode="auto">
            <a:xfrm flipH="1">
              <a:off x="332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4" name="直接连接符 16471"/>
            <p:cNvSpPr>
              <a:spLocks noChangeShapeType="1"/>
            </p:cNvSpPr>
            <p:nvPr/>
          </p:nvSpPr>
          <p:spPr bwMode="auto">
            <a:xfrm flipH="1">
              <a:off x="3492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5" name="直接连接符 16472"/>
            <p:cNvSpPr>
              <a:spLocks noChangeShapeType="1"/>
            </p:cNvSpPr>
            <p:nvPr/>
          </p:nvSpPr>
          <p:spPr bwMode="auto">
            <a:xfrm flipH="1">
              <a:off x="3657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6" name="直接连接符 16473"/>
            <p:cNvSpPr>
              <a:spLocks noChangeShapeType="1"/>
            </p:cNvSpPr>
            <p:nvPr/>
          </p:nvSpPr>
          <p:spPr bwMode="auto">
            <a:xfrm flipH="1">
              <a:off x="2853" y="2443"/>
              <a:ext cx="145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7" name="直接连接符 16474"/>
            <p:cNvSpPr>
              <a:spLocks noChangeShapeType="1"/>
            </p:cNvSpPr>
            <p:nvPr/>
          </p:nvSpPr>
          <p:spPr bwMode="auto">
            <a:xfrm flipH="1">
              <a:off x="3791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8" name="直接连接符 16475"/>
            <p:cNvSpPr>
              <a:spLocks noChangeShapeType="1"/>
            </p:cNvSpPr>
            <p:nvPr/>
          </p:nvSpPr>
          <p:spPr bwMode="auto">
            <a:xfrm flipH="1">
              <a:off x="3935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9" name="直接连接符 16476"/>
            <p:cNvSpPr>
              <a:spLocks noChangeShapeType="1"/>
            </p:cNvSpPr>
            <p:nvPr/>
          </p:nvSpPr>
          <p:spPr bwMode="auto">
            <a:xfrm flipH="1">
              <a:off x="2699" y="2443"/>
              <a:ext cx="144" cy="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70" name="直接连接符 16477"/>
            <p:cNvSpPr>
              <a:spLocks noChangeShapeType="1"/>
            </p:cNvSpPr>
            <p:nvPr/>
          </p:nvSpPr>
          <p:spPr bwMode="auto">
            <a:xfrm>
              <a:off x="2789" y="2432"/>
              <a:ext cx="13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79" name="矩形 16478" descr="栎木"/>
          <p:cNvSpPr>
            <a:spLocks noChangeArrowheads="1"/>
          </p:cNvSpPr>
          <p:nvPr/>
        </p:nvSpPr>
        <p:spPr bwMode="auto">
          <a:xfrm rot="1389493">
            <a:off x="4891088" y="4878388"/>
            <a:ext cx="990600" cy="533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Oval 110"/>
          <p:cNvSpPr>
            <a:spLocks noChangeArrowheads="1"/>
          </p:cNvSpPr>
          <p:nvPr/>
        </p:nvSpPr>
        <p:spPr bwMode="auto">
          <a:xfrm>
            <a:off x="5356225" y="51054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6481" name="直接连接符 16480"/>
          <p:cNvSpPr>
            <a:spLocks noChangeShapeType="1"/>
          </p:cNvSpPr>
          <p:nvPr/>
        </p:nvSpPr>
        <p:spPr bwMode="auto">
          <a:xfrm>
            <a:off x="5410200" y="51816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82" name="文本框 16481"/>
          <p:cNvSpPr txBox="1">
            <a:spLocks noChangeArrowheads="1"/>
          </p:cNvSpPr>
          <p:nvPr/>
        </p:nvSpPr>
        <p:spPr bwMode="auto">
          <a:xfrm>
            <a:off x="54864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6483" name="直接连接符 16482"/>
          <p:cNvSpPr>
            <a:spLocks noChangeShapeType="1"/>
          </p:cNvSpPr>
          <p:nvPr/>
        </p:nvSpPr>
        <p:spPr bwMode="auto">
          <a:xfrm flipV="1">
            <a:off x="5410200" y="4343400"/>
            <a:ext cx="381000" cy="8382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84" name="矩形 16483"/>
          <p:cNvSpPr>
            <a:spLocks noChangeArrowheads="1"/>
          </p:cNvSpPr>
          <p:nvPr/>
        </p:nvSpPr>
        <p:spPr bwMode="auto">
          <a:xfrm>
            <a:off x="5867400" y="411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00CC"/>
                </a:solidFill>
                <a:ea typeface="楷体" pitchFamily="49" charset="-122"/>
              </a:rPr>
              <a:t>N</a:t>
            </a:r>
            <a:endParaRPr lang="en-US" altLang="zh-CN" sz="2400" baseline="-16000">
              <a:solidFill>
                <a:srgbClr val="0000CC"/>
              </a:solidFill>
              <a:ea typeface="楷体" pitchFamily="49" charset="-122"/>
            </a:endParaRPr>
          </a:p>
        </p:txBody>
      </p:sp>
      <p:pic>
        <p:nvPicPr>
          <p:cNvPr id="25677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78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79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206" grpId="0" animBg="1"/>
      <p:bldP spid="16401" grpId="0"/>
      <p:bldP spid="16403" grpId="0"/>
      <p:bldP spid="16419" grpId="0" animBg="1"/>
      <p:bldP spid="16421" grpId="0"/>
      <p:bldP spid="16422" grpId="0"/>
      <p:bldP spid="16435" grpId="0"/>
      <p:bldP spid="16436" grpId="0"/>
      <p:bldP spid="16437" grpId="0"/>
      <p:bldP spid="16440" grpId="0" animBg="1"/>
      <p:bldP spid="16441" grpId="0" animBg="1"/>
      <p:bldP spid="16442" grpId="0"/>
      <p:bldP spid="16442" grpId="1"/>
      <p:bldP spid="16442" grpId="2"/>
      <p:bldP spid="16445" grpId="0" animBg="1"/>
      <p:bldP spid="16446" grpId="0" animBg="1"/>
      <p:bldP spid="16466" grpId="0" animBg="1"/>
      <p:bldP spid="2" grpId="0" animBg="1"/>
      <p:bldP spid="16481" grpId="0" animBg="1"/>
      <p:bldP spid="16482" grpId="0"/>
      <p:bldP spid="16483" grpId="0" animBg="1"/>
      <p:bldP spid="16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79201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pic>
        <p:nvPicPr>
          <p:cNvPr id="26626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81" name="矩形 179280"/>
          <p:cNvSpPr>
            <a:spLocks noChangeArrowheads="1"/>
          </p:cNvSpPr>
          <p:nvPr/>
        </p:nvSpPr>
        <p:spPr bwMode="auto">
          <a:xfrm>
            <a:off x="2209800" y="914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400">
                <a:solidFill>
                  <a:srgbClr val="FF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40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拓展：力的图示</a:t>
            </a:r>
          </a:p>
        </p:txBody>
      </p:sp>
      <p:sp>
        <p:nvSpPr>
          <p:cNvPr id="179282" name="矩形 179281"/>
          <p:cNvSpPr>
            <a:spLocks noChangeArrowheads="1"/>
          </p:cNvSpPr>
          <p:nvPr/>
        </p:nvSpPr>
        <p:spPr bwMode="auto">
          <a:xfrm>
            <a:off x="838200" y="1600200"/>
            <a:ext cx="7696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>
                <a:latin typeface="宋体" pitchFamily="2" charset="-122"/>
              </a:rPr>
              <a:t>画出</a:t>
            </a:r>
            <a:r>
              <a:rPr lang="zh-CN" sz="2300">
                <a:latin typeface="宋体" pitchFamily="2" charset="-122"/>
              </a:rPr>
              <a:t>用200N的力提起一袋粮食</a:t>
            </a:r>
            <a:r>
              <a:rPr lang="zh-CN" altLang="en-US" sz="2300">
                <a:latin typeface="宋体" pitchFamily="2" charset="-122"/>
              </a:rPr>
              <a:t>的力的图示。</a:t>
            </a:r>
            <a:endParaRPr lang="zh-CN" sz="2300">
              <a:latin typeface="宋体" pitchFamily="2" charset="-122"/>
            </a:endParaRPr>
          </a:p>
        </p:txBody>
      </p:sp>
      <p:sp>
        <p:nvSpPr>
          <p:cNvPr id="179283" name="矩形 179282"/>
          <p:cNvSpPr>
            <a:spLocks noChangeArrowheads="1"/>
          </p:cNvSpPr>
          <p:nvPr/>
        </p:nvSpPr>
        <p:spPr bwMode="auto">
          <a:xfrm>
            <a:off x="4495800" y="2209800"/>
            <a:ext cx="4038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A50021"/>
                </a:solidFill>
                <a:latin typeface="华文新魏" pitchFamily="2" charset="-122"/>
                <a:ea typeface="华文新魏" pitchFamily="2" charset="-122"/>
              </a:rPr>
              <a:t>画力的图示的步骤：</a:t>
            </a:r>
          </a:p>
        </p:txBody>
      </p:sp>
      <p:sp>
        <p:nvSpPr>
          <p:cNvPr id="179284" name="矩形 179283"/>
          <p:cNvSpPr>
            <a:spLocks noChangeArrowheads="1"/>
          </p:cNvSpPr>
          <p:nvPr/>
        </p:nvSpPr>
        <p:spPr bwMode="auto">
          <a:xfrm>
            <a:off x="3962400" y="2667000"/>
            <a:ext cx="4800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sz="2200">
                <a:latin typeface="楷体" pitchFamily="49" charset="-122"/>
                <a:ea typeface="楷体" pitchFamily="49" charset="-122"/>
              </a:rPr>
              <a:t>找出作用点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（在受力物体上）；</a:t>
            </a:r>
          </a:p>
          <a:p>
            <a:pPr>
              <a:lnSpc>
                <a:spcPct val="150000"/>
              </a:lnSpc>
            </a:pP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选定力的大小的标度；</a:t>
            </a:r>
          </a:p>
          <a:p>
            <a:pPr>
              <a:lnSpc>
                <a:spcPct val="150000"/>
              </a:lnSpc>
            </a:pP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sz="2200">
                <a:latin typeface="楷体" pitchFamily="49" charset="-122"/>
                <a:ea typeface="楷体" pitchFamily="49" charset="-122"/>
              </a:rPr>
              <a:t>在作用点沿力的方向画一条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戴有箭头的</a:t>
            </a:r>
            <a:r>
              <a:rPr lang="zh-CN" sz="2200">
                <a:latin typeface="楷体" pitchFamily="49" charset="-122"/>
                <a:ea typeface="楷体" pitchFamily="49" charset="-122"/>
              </a:rPr>
              <a:t>线段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也可以</a:t>
            </a:r>
            <a:r>
              <a:rPr lang="zh-CN" sz="2200">
                <a:latin typeface="楷体" pitchFamily="49" charset="-122"/>
                <a:ea typeface="楷体" pitchFamily="49" charset="-122"/>
              </a:rPr>
              <a:t>标明力的大小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。</a:t>
            </a:r>
            <a:endParaRPr lang="zh-CN" sz="22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9285" name="矩形 179284"/>
          <p:cNvSpPr>
            <a:spLocks noChangeArrowheads="1"/>
          </p:cNvSpPr>
          <p:nvPr/>
        </p:nvSpPr>
        <p:spPr bwMode="auto">
          <a:xfrm>
            <a:off x="1600200" y="4114800"/>
            <a:ext cx="609600" cy="990600"/>
          </a:xfrm>
          <a:prstGeom prst="rect">
            <a:avLst/>
          </a:prstGeom>
          <a:solidFill>
            <a:srgbClr val="D2CC9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1851025" y="40386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9292" name="文本框 179291"/>
          <p:cNvSpPr txBox="1">
            <a:spLocks noChangeArrowheads="1"/>
          </p:cNvSpPr>
          <p:nvPr/>
        </p:nvSpPr>
        <p:spPr bwMode="auto">
          <a:xfrm>
            <a:off x="2743200" y="4343400"/>
            <a:ext cx="1008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solidFill>
                  <a:srgbClr val="FF3399"/>
                </a:solidFill>
                <a:ea typeface="仿宋_GB2312" pitchFamily="49" charset="-122"/>
              </a:rPr>
              <a:t>标度</a:t>
            </a:r>
          </a:p>
        </p:txBody>
      </p:sp>
      <p:sp>
        <p:nvSpPr>
          <p:cNvPr id="179293" name="文本框 179292"/>
          <p:cNvSpPr txBox="1">
            <a:spLocks noChangeArrowheads="1"/>
          </p:cNvSpPr>
          <p:nvPr/>
        </p:nvSpPr>
        <p:spPr bwMode="auto">
          <a:xfrm>
            <a:off x="2743200" y="5029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</a:rPr>
              <a:t>50 N</a:t>
            </a:r>
          </a:p>
        </p:txBody>
      </p:sp>
      <p:sp>
        <p:nvSpPr>
          <p:cNvPr id="179294" name="直接连接符 179293"/>
          <p:cNvSpPr>
            <a:spLocks noChangeShapeType="1"/>
          </p:cNvSpPr>
          <p:nvPr/>
        </p:nvSpPr>
        <p:spPr bwMode="auto">
          <a:xfrm>
            <a:off x="1905000" y="2590800"/>
            <a:ext cx="0" cy="1508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5" name="Line 5"/>
          <p:cNvSpPr>
            <a:spLocks noChangeShapeType="1"/>
          </p:cNvSpPr>
          <p:nvPr/>
        </p:nvSpPr>
        <p:spPr bwMode="auto">
          <a:xfrm>
            <a:off x="1828800" y="37338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6" name="Line 5"/>
          <p:cNvSpPr>
            <a:spLocks noChangeShapeType="1"/>
          </p:cNvSpPr>
          <p:nvPr/>
        </p:nvSpPr>
        <p:spPr bwMode="auto">
          <a:xfrm>
            <a:off x="1828800" y="33528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7" name="Line 5"/>
          <p:cNvSpPr>
            <a:spLocks noChangeShapeType="1"/>
          </p:cNvSpPr>
          <p:nvPr/>
        </p:nvSpPr>
        <p:spPr bwMode="auto">
          <a:xfrm>
            <a:off x="1828800" y="29718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8" name="Line 5"/>
          <p:cNvSpPr>
            <a:spLocks noChangeShapeType="1"/>
          </p:cNvSpPr>
          <p:nvPr/>
        </p:nvSpPr>
        <p:spPr bwMode="auto">
          <a:xfrm>
            <a:off x="1828800" y="25908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299" name="直接连接符 179298"/>
          <p:cNvSpPr>
            <a:spLocks noChangeShapeType="1"/>
          </p:cNvSpPr>
          <p:nvPr/>
        </p:nvSpPr>
        <p:spPr bwMode="auto">
          <a:xfrm flipV="1">
            <a:off x="1905000" y="25908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0" name="矩形 179299"/>
          <p:cNvSpPr>
            <a:spLocks noChangeArrowheads="1"/>
          </p:cNvSpPr>
          <p:nvPr/>
        </p:nvSpPr>
        <p:spPr bwMode="auto">
          <a:xfrm>
            <a:off x="2057400" y="2362200"/>
            <a:ext cx="104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2" name="Oval 110"/>
          <p:cNvSpPr>
            <a:spLocks noChangeArrowheads="1"/>
          </p:cNvSpPr>
          <p:nvPr/>
        </p:nvSpPr>
        <p:spPr bwMode="auto">
          <a:xfrm>
            <a:off x="1851025" y="4572000"/>
            <a:ext cx="107950" cy="10795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3200" b="0">
              <a:latin typeface="Times New Roman" pitchFamily="18" charset="0"/>
            </a:endParaRPr>
          </a:p>
        </p:txBody>
      </p:sp>
      <p:sp>
        <p:nvSpPr>
          <p:cNvPr id="179302" name="直接连接符 179301"/>
          <p:cNvSpPr>
            <a:spLocks noChangeShapeType="1"/>
          </p:cNvSpPr>
          <p:nvPr/>
        </p:nvSpPr>
        <p:spPr bwMode="auto">
          <a:xfrm>
            <a:off x="1905000" y="3124200"/>
            <a:ext cx="0" cy="1508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3" name="Line 5"/>
          <p:cNvSpPr>
            <a:spLocks noChangeShapeType="1"/>
          </p:cNvSpPr>
          <p:nvPr/>
        </p:nvSpPr>
        <p:spPr bwMode="auto">
          <a:xfrm>
            <a:off x="1828800" y="42672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4" name="Line 5"/>
          <p:cNvSpPr>
            <a:spLocks noChangeShapeType="1"/>
          </p:cNvSpPr>
          <p:nvPr/>
        </p:nvSpPr>
        <p:spPr bwMode="auto">
          <a:xfrm>
            <a:off x="1828800" y="38862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5" name="Line 5"/>
          <p:cNvSpPr>
            <a:spLocks noChangeShapeType="1"/>
          </p:cNvSpPr>
          <p:nvPr/>
        </p:nvSpPr>
        <p:spPr bwMode="auto">
          <a:xfrm>
            <a:off x="1828800" y="35052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6" name="Line 5"/>
          <p:cNvSpPr>
            <a:spLocks noChangeShapeType="1"/>
          </p:cNvSpPr>
          <p:nvPr/>
        </p:nvSpPr>
        <p:spPr bwMode="auto">
          <a:xfrm>
            <a:off x="1828800" y="3124200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7" name="直接连接符 179306"/>
          <p:cNvSpPr>
            <a:spLocks noChangeShapeType="1"/>
          </p:cNvSpPr>
          <p:nvPr/>
        </p:nvSpPr>
        <p:spPr bwMode="auto">
          <a:xfrm flipV="1">
            <a:off x="1905000" y="3124200"/>
            <a:ext cx="0" cy="144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308" name="矩形 179307"/>
          <p:cNvSpPr/>
          <p:nvPr/>
        </p:nvSpPr>
        <p:spPr>
          <a:xfrm>
            <a:off x="914400" y="5715000"/>
            <a:ext cx="3733800" cy="442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3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力的等效图示</a:t>
            </a:r>
          </a:p>
        </p:txBody>
      </p:sp>
      <p:sp>
        <p:nvSpPr>
          <p:cNvPr id="179309" name="矩形 179308"/>
          <p:cNvSpPr>
            <a:spLocks noChangeArrowheads="1"/>
          </p:cNvSpPr>
          <p:nvPr/>
        </p:nvSpPr>
        <p:spPr bwMode="auto">
          <a:xfrm>
            <a:off x="1447800" y="2590800"/>
            <a:ext cx="1600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F=200</a:t>
            </a:r>
            <a:r>
              <a:rPr lang="en-US" altLang="zh-CN" sz="20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N</a:t>
            </a:r>
          </a:p>
        </p:txBody>
      </p:sp>
      <p:sp>
        <p:nvSpPr>
          <p:cNvPr id="179310" name="矩形 179309" descr="羊皮纸"/>
          <p:cNvSpPr>
            <a:spLocks noChangeArrowheads="1"/>
          </p:cNvSpPr>
          <p:nvPr/>
        </p:nvSpPr>
        <p:spPr bwMode="auto">
          <a:xfrm>
            <a:off x="2971800" y="5562600"/>
            <a:ext cx="5486400" cy="793750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0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提示：</a:t>
            </a:r>
            <a:r>
              <a:rPr lang="zh-CN" altLang="en-US" sz="2000">
                <a:latin typeface="楷体" pitchFamily="49" charset="-122"/>
                <a:ea typeface="楷体" pitchFamily="49" charset="-122"/>
              </a:rPr>
              <a:t>画力的等效图示，力的作用点可画在物体的重心。</a:t>
            </a:r>
          </a:p>
        </p:txBody>
      </p:sp>
      <p:sp>
        <p:nvSpPr>
          <p:cNvPr id="179315" name="任意多边形 179314"/>
          <p:cNvSpPr>
            <a:spLocks noChangeArrowheads="1"/>
          </p:cNvSpPr>
          <p:nvPr/>
        </p:nvSpPr>
        <p:spPr bwMode="auto">
          <a:xfrm>
            <a:off x="2895600" y="4876800"/>
            <a:ext cx="441325" cy="1190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71"/>
              </a:cxn>
              <a:cxn ang="0">
                <a:pos x="273" y="75"/>
              </a:cxn>
              <a:cxn ang="0">
                <a:pos x="278" y="15"/>
              </a:cxn>
            </a:cxnLst>
            <a:rect l="0" t="0" r="r" b="b"/>
            <a:pathLst>
              <a:path w="278" h="75">
                <a:moveTo>
                  <a:pt x="5" y="0"/>
                </a:moveTo>
                <a:lnTo>
                  <a:pt x="0" y="71"/>
                </a:lnTo>
                <a:lnTo>
                  <a:pt x="273" y="75"/>
                </a:lnTo>
                <a:lnTo>
                  <a:pt x="278" y="15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7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7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81" grpId="0"/>
      <p:bldP spid="179282" grpId="0"/>
      <p:bldP spid="179283" grpId="0"/>
      <p:bldP spid="4206" grpId="0" animBg="1"/>
      <p:bldP spid="179292" grpId="0"/>
      <p:bldP spid="179293" grpId="0"/>
      <p:bldP spid="179294" grpId="0" animBg="1"/>
      <p:bldP spid="179294" grpId="1" animBg="1"/>
      <p:bldP spid="179295" grpId="0" animBg="1"/>
      <p:bldP spid="179295" grpId="1" animBg="1"/>
      <p:bldP spid="179296" grpId="0" animBg="1"/>
      <p:bldP spid="179296" grpId="1" animBg="1"/>
      <p:bldP spid="179297" grpId="0" animBg="1"/>
      <p:bldP spid="179297" grpId="1" animBg="1"/>
      <p:bldP spid="179298" grpId="0" animBg="1"/>
      <p:bldP spid="179298" grpId="1" animBg="1"/>
      <p:bldP spid="179299" grpId="0" animBg="1"/>
      <p:bldP spid="179299" grpId="1" animBg="1"/>
      <p:bldP spid="179300" grpId="0"/>
      <p:bldP spid="179300" grpId="1"/>
      <p:bldP spid="2" grpId="0" animBg="1"/>
      <p:bldP spid="179302" grpId="0" animBg="1"/>
      <p:bldP spid="179303" grpId="0" animBg="1"/>
      <p:bldP spid="179304" grpId="0" animBg="1"/>
      <p:bldP spid="179305" grpId="0" animBg="1"/>
      <p:bldP spid="179306" grpId="0" animBg="1"/>
      <p:bldP spid="179307" grpId="0" animBg="1"/>
      <p:bldP spid="179308" grpId="0"/>
      <p:bldP spid="179309" grpId="0" animBg="1"/>
      <p:bldP spid="1793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6146"/>
          <p:cNvSpPr>
            <a:spLocks noChangeArrowheads="1"/>
          </p:cNvSpPr>
          <p:nvPr/>
        </p:nvSpPr>
        <p:spPr bwMode="auto">
          <a:xfrm>
            <a:off x="457200" y="1905000"/>
            <a:ext cx="8534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5000"/>
              </a:lnSpc>
            </a:pPr>
            <a:r>
              <a:rPr lang="en-US" altLang="zh-CN" sz="3000">
                <a:solidFill>
                  <a:srgbClr val="3333FF"/>
                </a:solidFill>
                <a:latin typeface="宋体" pitchFamily="2" charset="-122"/>
              </a:rPr>
              <a:t>   </a:t>
            </a:r>
            <a:r>
              <a:rPr lang="en-US" altLang="zh-CN" sz="2800">
                <a:solidFill>
                  <a:srgbClr val="FF3300"/>
                </a:solidFill>
                <a:latin typeface="宋体" pitchFamily="2" charset="-122"/>
              </a:rPr>
              <a:t>1.</a:t>
            </a:r>
            <a:r>
              <a:rPr lang="zh-CN" altLang="en-US" sz="2800">
                <a:latin typeface="宋体" pitchFamily="2" charset="-122"/>
              </a:rPr>
              <a:t>能正确理解力的概念，知道力的符号和单位； </a:t>
            </a:r>
          </a:p>
          <a:p>
            <a:pPr>
              <a:lnSpc>
                <a:spcPct val="235000"/>
              </a:lnSpc>
            </a:pPr>
            <a:r>
              <a:rPr lang="zh-CN" altLang="en-US" sz="2800">
                <a:solidFill>
                  <a:srgbClr val="FF3300"/>
                </a:solidFill>
                <a:latin typeface="宋体" pitchFamily="2" charset="-122"/>
              </a:rPr>
              <a:t>   </a:t>
            </a:r>
            <a:r>
              <a:rPr lang="en-US" altLang="zh-CN" sz="2800">
                <a:solidFill>
                  <a:srgbClr val="FF3300"/>
                </a:solidFill>
                <a:latin typeface="宋体" pitchFamily="2" charset="-122"/>
              </a:rPr>
              <a:t>2.</a:t>
            </a:r>
            <a:r>
              <a:rPr lang="zh-CN" altLang="en-US" sz="2800">
                <a:latin typeface="宋体" pitchFamily="2" charset="-122"/>
              </a:rPr>
              <a:t>知道力的三要素，初步了解力的三要素对力的作用效果的影响，会画力的示意图；</a:t>
            </a:r>
          </a:p>
          <a:p>
            <a:pPr>
              <a:lnSpc>
                <a:spcPct val="235000"/>
              </a:lnSpc>
            </a:pPr>
            <a:r>
              <a:rPr lang="zh-CN" altLang="en-US" sz="2800">
                <a:solidFill>
                  <a:srgbClr val="FF3300"/>
                </a:solidFill>
                <a:latin typeface="宋体" pitchFamily="2" charset="-122"/>
              </a:rPr>
              <a:t>   </a:t>
            </a:r>
            <a:r>
              <a:rPr lang="en-US" altLang="zh-CN" sz="2800">
                <a:solidFill>
                  <a:srgbClr val="FF3300"/>
                </a:solidFill>
                <a:latin typeface="宋体" pitchFamily="2" charset="-122"/>
              </a:rPr>
              <a:t>3.</a:t>
            </a:r>
            <a:r>
              <a:rPr lang="zh-CN" altLang="en-US" sz="2800">
                <a:latin typeface="宋体" pitchFamily="2" charset="-122"/>
              </a:rPr>
              <a:t>知道物体间的作用是相互的。</a:t>
            </a:r>
          </a:p>
        </p:txBody>
      </p:sp>
      <p:sp>
        <p:nvSpPr>
          <p:cNvPr id="9218" name="矩形 6148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5814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93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华文新魏"/>
                <a:ea typeface="华文新魏"/>
              </a:rPr>
              <a:t>学习目标</a:t>
            </a:r>
          </a:p>
        </p:txBody>
      </p:sp>
      <p:pic>
        <p:nvPicPr>
          <p:cNvPr id="9219" name="图片 12296" descr="ldpi_1098026_2a1c5d7b6-dca9-4393-b961-9d4537c991f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5" descr="t01c7cec5e45640e58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80225"/>
          <p:cNvSpPr>
            <a:spLocks noChangeArrowheads="1"/>
          </p:cNvSpPr>
          <p:nvPr/>
        </p:nvSpPr>
        <p:spPr bwMode="auto">
          <a:xfrm>
            <a:off x="1828800" y="304800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三、力的</a:t>
            </a:r>
            <a:r>
              <a:rPr lang="zh-CN" altLang="en-US" sz="280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三要素</a:t>
            </a:r>
            <a:r>
              <a:rPr lang="zh-CN" altLang="en-US" sz="280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和力的示意图</a:t>
            </a:r>
          </a:p>
        </p:txBody>
      </p:sp>
      <p:sp>
        <p:nvSpPr>
          <p:cNvPr id="27650" name="矩形 180229"/>
          <p:cNvSpPr>
            <a:spLocks noChangeArrowheads="1"/>
          </p:cNvSpPr>
          <p:nvPr/>
        </p:nvSpPr>
        <p:spPr bwMode="auto">
          <a:xfrm>
            <a:off x="2209800" y="914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400">
                <a:solidFill>
                  <a:srgbClr val="FF00FF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3400">
                <a:solidFill>
                  <a:schemeClr val="hlink"/>
                </a:solidFill>
                <a:latin typeface="隶书" pitchFamily="49" charset="-122"/>
                <a:ea typeface="隶书" pitchFamily="49" charset="-122"/>
              </a:rPr>
              <a:t>拓展：力的图示</a:t>
            </a:r>
          </a:p>
        </p:txBody>
      </p:sp>
      <p:sp>
        <p:nvSpPr>
          <p:cNvPr id="180260" name="矩形 180259"/>
          <p:cNvSpPr>
            <a:spLocks noChangeArrowheads="1"/>
          </p:cNvSpPr>
          <p:nvPr/>
        </p:nvSpPr>
        <p:spPr bwMode="auto">
          <a:xfrm>
            <a:off x="533400" y="1524000"/>
            <a:ext cx="8153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5000"/>
              </a:lnSpc>
            </a:pPr>
            <a:r>
              <a:rPr lang="en-US" altLang="zh-CN" sz="2300">
                <a:latin typeface="Times New Roman" pitchFamily="18" charset="0"/>
              </a:rPr>
              <a:t>        </a:t>
            </a:r>
            <a:r>
              <a:rPr lang="zh-CN" altLang="en-US" sz="23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练一练：</a:t>
            </a:r>
            <a:r>
              <a:rPr lang="zh-CN" altLang="en-US" sz="2300">
                <a:latin typeface="Times New Roman" pitchFamily="18" charset="0"/>
              </a:rPr>
              <a:t>用</a:t>
            </a:r>
            <a:r>
              <a:rPr lang="en-US" altLang="zh-CN" sz="2300">
                <a:latin typeface="Times New Roman" pitchFamily="18" charset="0"/>
              </a:rPr>
              <a:t>100N</a:t>
            </a:r>
            <a:r>
              <a:rPr lang="zh-CN" altLang="en-US" sz="2300">
                <a:latin typeface="Times New Roman" pitchFamily="18" charset="0"/>
              </a:rPr>
              <a:t>竖直向上的力作用于物体上端表面</a:t>
            </a:r>
            <a:r>
              <a:rPr lang="en-US" altLang="zh-CN" sz="2300" i="1">
                <a:latin typeface="Times New Roman" pitchFamily="18" charset="0"/>
              </a:rPr>
              <a:t>A</a:t>
            </a:r>
            <a:r>
              <a:rPr lang="zh-CN" altLang="en-US" sz="2300">
                <a:latin typeface="Times New Roman" pitchFamily="18" charset="0"/>
              </a:rPr>
              <a:t>处，下图中用</a:t>
            </a:r>
            <a:r>
              <a:rPr lang="zh-CN" altLang="en-US" sz="2300">
                <a:solidFill>
                  <a:srgbClr val="FF3300"/>
                </a:solidFill>
                <a:latin typeface="Times New Roman" pitchFamily="18" charset="0"/>
              </a:rPr>
              <a:t>力的图示法</a:t>
            </a:r>
            <a:r>
              <a:rPr lang="zh-CN" altLang="en-US" sz="2300">
                <a:latin typeface="Times New Roman" pitchFamily="18" charset="0"/>
              </a:rPr>
              <a:t>表示正确的应是（             ）</a:t>
            </a:r>
          </a:p>
        </p:txBody>
      </p:sp>
      <p:pic>
        <p:nvPicPr>
          <p:cNvPr id="180262" name="图片 180261"/>
          <p:cNvPicPr>
            <a:picLocks noChangeAspect="1" noChangeArrowheads="1"/>
          </p:cNvPicPr>
          <p:nvPr/>
        </p:nvPicPr>
        <p:blipFill>
          <a:blip r:embed="rId2" cstate="print"/>
          <a:srcRect l="2672" t="10349" r="2023" b="2760"/>
          <a:stretch>
            <a:fillRect/>
          </a:stretch>
        </p:blipFill>
        <p:spPr bwMode="auto">
          <a:xfrm>
            <a:off x="1219200" y="3124200"/>
            <a:ext cx="6781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65" name="矩形 180264"/>
          <p:cNvSpPr>
            <a:spLocks noChangeArrowheads="1"/>
          </p:cNvSpPr>
          <p:nvPr/>
        </p:nvSpPr>
        <p:spPr bwMode="auto">
          <a:xfrm>
            <a:off x="5791200" y="2133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pic>
        <p:nvPicPr>
          <p:cNvPr id="27654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0" grpId="0"/>
      <p:bldP spid="1802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9457"/>
          <p:cNvSpPr>
            <a:spLocks noChangeArrowheads="1"/>
          </p:cNvSpPr>
          <p:nvPr/>
        </p:nvSpPr>
        <p:spPr bwMode="auto">
          <a:xfrm>
            <a:off x="1219200" y="381000"/>
            <a:ext cx="662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四、力的作用是相互的</a:t>
            </a:r>
          </a:p>
        </p:txBody>
      </p:sp>
      <p:sp>
        <p:nvSpPr>
          <p:cNvPr id="19459" name="矩形 19458"/>
          <p:cNvSpPr>
            <a:spLocks noChangeArrowheads="1"/>
          </p:cNvSpPr>
          <p:nvPr/>
        </p:nvSpPr>
        <p:spPr bwMode="auto">
          <a:xfrm>
            <a:off x="609600" y="990600"/>
            <a:ext cx="8229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/>
              <a:t>       </a:t>
            </a:r>
            <a:r>
              <a:rPr lang="zh-CN" altLang="en-US" sz="2300"/>
              <a:t>我们提水桶时，会感到手也受到水桶向下的拉力，可见，不但手对水桶施加了力，水桶对手也施加了力。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2133600"/>
            <a:ext cx="1524000" cy="533400"/>
            <a:chOff x="0" y="0"/>
            <a:chExt cx="2231" cy="553"/>
          </a:xfrm>
        </p:grpSpPr>
        <p:pic>
          <p:nvPicPr>
            <p:cNvPr id="2867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想想做做</a:t>
              </a:r>
            </a:p>
          </p:txBody>
        </p:sp>
      </p:grpSp>
      <p:sp>
        <p:nvSpPr>
          <p:cNvPr id="19463" name="矩形 19462"/>
          <p:cNvSpPr>
            <a:spLocks noChangeArrowheads="1"/>
          </p:cNvSpPr>
          <p:nvPr/>
        </p:nvSpPr>
        <p:spPr bwMode="auto">
          <a:xfrm>
            <a:off x="609600" y="2590800"/>
            <a:ext cx="8153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在两个靠得很近的小车上分别放一块同极相对的磁体，松手后观察发生的现象。</a:t>
            </a:r>
            <a:endParaRPr lang="zh-CN" altLang="en-US" sz="2200" b="0">
              <a:latin typeface="宋体" pitchFamily="2" charset="-122"/>
            </a:endParaRPr>
          </a:p>
        </p:txBody>
      </p:sp>
      <p:sp>
        <p:nvSpPr>
          <p:cNvPr id="19464" name="Line 4"/>
          <p:cNvSpPr>
            <a:spLocks noChangeArrowheads="1"/>
          </p:cNvSpPr>
          <p:nvPr/>
        </p:nvSpPr>
        <p:spPr bwMode="auto">
          <a:xfrm>
            <a:off x="1981200" y="4572000"/>
            <a:ext cx="4603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0" y="1"/>
              </a:cxn>
            </a:cxnLst>
            <a:rect l="0" t="0" r="r" b="b"/>
            <a:pathLst>
              <a:path w="2900" h="1">
                <a:moveTo>
                  <a:pt x="0" y="0"/>
                </a:moveTo>
                <a:lnTo>
                  <a:pt x="2900" y="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9464"/>
          <p:cNvGrpSpPr>
            <a:grpSpLocks/>
          </p:cNvGrpSpPr>
          <p:nvPr/>
        </p:nvGrpSpPr>
        <p:grpSpPr bwMode="auto">
          <a:xfrm>
            <a:off x="3429000" y="4038600"/>
            <a:ext cx="914400" cy="533400"/>
            <a:chOff x="0" y="0"/>
            <a:chExt cx="499" cy="272"/>
          </a:xfrm>
        </p:grpSpPr>
        <p:sp>
          <p:nvSpPr>
            <p:cNvPr id="2868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99" cy="182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91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18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</p:grpSp>
      <p:pic>
        <p:nvPicPr>
          <p:cNvPr id="194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9469"/>
          <p:cNvGrpSpPr>
            <a:grpSpLocks/>
          </p:cNvGrpSpPr>
          <p:nvPr/>
        </p:nvGrpSpPr>
        <p:grpSpPr bwMode="auto">
          <a:xfrm>
            <a:off x="4572000" y="4038600"/>
            <a:ext cx="914400" cy="533400"/>
            <a:chOff x="0" y="0"/>
            <a:chExt cx="499" cy="272"/>
          </a:xfrm>
        </p:grpSpPr>
        <p:sp>
          <p:nvSpPr>
            <p:cNvPr id="2868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99" cy="182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  <p:sp>
          <p:nvSpPr>
            <p:cNvPr id="28687" name="Oval 8"/>
            <p:cNvSpPr>
              <a:spLocks noChangeArrowheads="1"/>
            </p:cNvSpPr>
            <p:nvPr/>
          </p:nvSpPr>
          <p:spPr bwMode="auto">
            <a:xfrm>
              <a:off x="91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  <p:sp>
          <p:nvSpPr>
            <p:cNvPr id="28688" name="Oval 9"/>
            <p:cNvSpPr>
              <a:spLocks noChangeArrowheads="1"/>
            </p:cNvSpPr>
            <p:nvPr/>
          </p:nvSpPr>
          <p:spPr bwMode="auto">
            <a:xfrm>
              <a:off x="318" y="181"/>
              <a:ext cx="91" cy="9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zh-CN" b="0">
                <a:solidFill>
                  <a:srgbClr val="8E163E"/>
                </a:solidFill>
              </a:endParaRPr>
            </a:p>
          </p:txBody>
        </p:sp>
      </p:grpSp>
      <p:pic>
        <p:nvPicPr>
          <p:cNvPr id="194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文本框 19474"/>
          <p:cNvSpPr txBox="1">
            <a:spLocks noChangeArrowheads="1"/>
          </p:cNvSpPr>
          <p:nvPr/>
        </p:nvSpPr>
        <p:spPr bwMode="auto">
          <a:xfrm>
            <a:off x="609600" y="4800600"/>
            <a:ext cx="8077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实验结果表明，一个物体对另一个物体施力时，另一个物体也同时对它施加力的作用。也就是说，</a:t>
            </a:r>
            <a:endParaRPr lang="zh-CN" altLang="en-US" sz="2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7" name="文本框 19476" descr="信纸"/>
          <p:cNvSpPr txBox="1">
            <a:spLocks noChangeArrowheads="1"/>
          </p:cNvSpPr>
          <p:nvPr/>
        </p:nvSpPr>
        <p:spPr bwMode="auto">
          <a:xfrm>
            <a:off x="2133600" y="5867400"/>
            <a:ext cx="4876800" cy="457200"/>
          </a:xfrm>
          <a:prstGeom prst="rect">
            <a:avLst/>
          </a:prstGeom>
          <a:blipFill dpi="0" rotWithShape="1">
            <a:blip r:embed="rId5" cstate="print">
              <a:alphaModFix amt="81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物体间力的作用是相互的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pic>
        <p:nvPicPr>
          <p:cNvPr id="28692" name="Picture 60" descr="ba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2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3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4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75" grpId="0"/>
      <p:bldP spid="194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262145"/>
          <p:cNvSpPr>
            <a:spLocks noChangeArrowheads="1"/>
          </p:cNvSpPr>
          <p:nvPr/>
        </p:nvSpPr>
        <p:spPr bwMode="auto">
          <a:xfrm>
            <a:off x="1219200" y="381000"/>
            <a:ext cx="6624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ea typeface="黑体" pitchFamily="49" charset="-122"/>
              </a:rPr>
              <a:t>四、力的作用是相互的</a:t>
            </a:r>
          </a:p>
        </p:txBody>
      </p:sp>
      <p:sp>
        <p:nvSpPr>
          <p:cNvPr id="23576" name="TextBox 14"/>
          <p:cNvSpPr txBox="1">
            <a:spLocks noChangeArrowheads="1"/>
          </p:cNvSpPr>
          <p:nvPr/>
        </p:nvSpPr>
        <p:spPr bwMode="auto">
          <a:xfrm>
            <a:off x="1590675" y="1106488"/>
            <a:ext cx="5962650" cy="665162"/>
          </a:xfrm>
          <a:prstGeom prst="rect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400" b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拓展： 作用力与反作用力</a:t>
            </a:r>
            <a:r>
              <a:rPr lang="zh-CN" altLang="en-US" sz="3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9699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43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43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4367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57325" y="2584450"/>
            <a:ext cx="1143000" cy="4603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pPr marL="342900" indent="-342900" algn="ctr">
              <a:spcBef>
                <a:spcPct val="50000"/>
              </a:spcBef>
            </a:pPr>
            <a:endParaRPr lang="zh-CN" altLang="zh-CN" sz="2400" b="0">
              <a:solidFill>
                <a:srgbClr val="3333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10325" y="2584450"/>
            <a:ext cx="1143000" cy="4667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spAutoFit/>
            <a:flatTx/>
          </a:bodyPr>
          <a:lstStyle/>
          <a:p>
            <a:pPr marL="342900" indent="-342900" algn="ctr">
              <a:spcBef>
                <a:spcPct val="50000"/>
              </a:spcBef>
            </a:pPr>
            <a:endParaRPr lang="zh-CN" altLang="zh-CN" sz="2400" b="0">
              <a:solidFill>
                <a:srgbClr val="3333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右箭头 6"/>
          <p:cNvSpPr>
            <a:spLocks noChangeArrowheads="1"/>
          </p:cNvSpPr>
          <p:nvPr/>
        </p:nvSpPr>
        <p:spPr bwMode="auto">
          <a:xfrm>
            <a:off x="2828925" y="2584450"/>
            <a:ext cx="3505200" cy="76200"/>
          </a:xfrm>
          <a:prstGeom prst="rightArrow">
            <a:avLst>
              <a:gd name="adj1" fmla="val 50000"/>
              <a:gd name="adj2" fmla="val 1150000"/>
            </a:avLst>
          </a:prstGeom>
          <a:solidFill>
            <a:srgbClr val="FF0000"/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81325" y="21272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b="0">
                <a:solidFill>
                  <a:srgbClr val="A50021"/>
                </a:solidFill>
                <a:latin typeface="华文行楷" pitchFamily="2" charset="-122"/>
                <a:ea typeface="华文行楷" pitchFamily="2" charset="-122"/>
              </a:rPr>
              <a:t>作 用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048125" y="2157413"/>
            <a:ext cx="1981200" cy="396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FF00FF"/>
                </a:solidFill>
                <a:ea typeface="黑体" pitchFamily="49" charset="-122"/>
              </a:rPr>
              <a:t>作用力</a:t>
            </a:r>
          </a:p>
        </p:txBody>
      </p:sp>
      <p:sp>
        <p:nvSpPr>
          <p:cNvPr id="10" name="右箭头 9"/>
          <p:cNvSpPr>
            <a:spLocks noChangeArrowheads="1"/>
          </p:cNvSpPr>
          <p:nvPr/>
        </p:nvSpPr>
        <p:spPr bwMode="auto">
          <a:xfrm rot="10800000">
            <a:off x="2752725" y="2736850"/>
            <a:ext cx="3505200" cy="76200"/>
          </a:xfrm>
          <a:prstGeom prst="rightArrow">
            <a:avLst>
              <a:gd name="adj1" fmla="val 50000"/>
              <a:gd name="adj2" fmla="val 1150000"/>
            </a:avLst>
          </a:prstGeom>
          <a:solidFill>
            <a:srgbClr val="FF0000"/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52725" y="2813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0">
                <a:solidFill>
                  <a:srgbClr val="A50021"/>
                </a:solidFill>
                <a:latin typeface="华文行楷" pitchFamily="2" charset="-122"/>
                <a:ea typeface="华文行楷" pitchFamily="2" charset="-122"/>
              </a:rPr>
              <a:t>反作 用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57325" y="19748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3333FF"/>
                </a:solidFill>
                <a:latin typeface="Times New Roman" pitchFamily="18" charset="0"/>
                <a:ea typeface="楷体" pitchFamily="49" charset="-122"/>
              </a:rPr>
              <a:t>施力物体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19225" y="304165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hlink"/>
                </a:solidFill>
                <a:latin typeface="Times New Roman" pitchFamily="18" charset="0"/>
                <a:ea typeface="楷体" pitchFamily="49" charset="-122"/>
              </a:rPr>
              <a:t>受力物体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10325" y="3041650"/>
            <a:ext cx="1828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0">
                <a:solidFill>
                  <a:schemeClr val="hlink"/>
                </a:solidFill>
                <a:latin typeface="Times New Roman" pitchFamily="18" charset="0"/>
                <a:ea typeface="华文行楷" pitchFamily="2" charset="-122"/>
              </a:rPr>
              <a:t>施力</a:t>
            </a:r>
            <a:r>
              <a:rPr lang="zh-CN" altLang="en-US" sz="2000" b="0">
                <a:solidFill>
                  <a:schemeClr val="hlink"/>
                </a:solidFill>
                <a:latin typeface="华文行楷" pitchFamily="2" charset="-122"/>
                <a:ea typeface="华文行楷" pitchFamily="2" charset="-122"/>
              </a:rPr>
              <a:t>物体   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29125" y="281305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z="2000">
                <a:solidFill>
                  <a:srgbClr val="FF00FF"/>
                </a:solidFill>
                <a:latin typeface="Times New Roman" pitchFamily="18" charset="0"/>
                <a:ea typeface="黑体" pitchFamily="49" charset="-122"/>
              </a:rPr>
              <a:t>反作用力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181725" y="197485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受力</a:t>
            </a:r>
            <a:r>
              <a:rPr lang="zh-CN" altLang="en-US" sz="2000" b="0">
                <a:solidFill>
                  <a:srgbClr val="3333FF"/>
                </a:solidFill>
                <a:latin typeface="华文行楷" pitchFamily="2" charset="-122"/>
                <a:ea typeface="华文行楷" pitchFamily="2" charset="-122"/>
              </a:rPr>
              <a:t>物体   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57325" y="2584450"/>
            <a:ext cx="1143000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zh-CN" sz="2200" b="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 </a:t>
            </a:r>
            <a:r>
              <a:rPr lang="zh-CN" altLang="en-US" sz="2200" b="0">
                <a:latin typeface="华文行楷" pitchFamily="2" charset="-122"/>
                <a:ea typeface="华文行楷" pitchFamily="2" charset="-122"/>
              </a:rPr>
              <a:t>物  体    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10325" y="2584450"/>
            <a:ext cx="1143000" cy="439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 b="0">
                <a:solidFill>
                  <a:srgbClr val="3333FF"/>
                </a:solidFill>
                <a:latin typeface="Times New Roman" pitchFamily="18" charset="0"/>
                <a:ea typeface="华文行楷" pitchFamily="2" charset="-122"/>
              </a:rPr>
              <a:t> </a:t>
            </a:r>
            <a:r>
              <a:rPr lang="zh-CN" altLang="en-US" sz="2200" b="0">
                <a:latin typeface="华文行楷" pitchFamily="2" charset="-122"/>
                <a:ea typeface="华文行楷" pitchFamily="2" charset="-122"/>
              </a:rPr>
              <a:t>物 体</a:t>
            </a:r>
            <a:r>
              <a:rPr lang="zh-CN" altLang="en-US" sz="2400" b="0">
                <a:latin typeface="华文行楷" pitchFamily="2" charset="-122"/>
                <a:ea typeface="华文行楷" pitchFamily="2" charset="-122"/>
              </a:rPr>
              <a:t>   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85800" y="3508375"/>
            <a:ext cx="8077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</a:t>
            </a:r>
            <a:r>
              <a:rPr lang="zh-CN" altLang="en-US" sz="2200">
                <a:solidFill>
                  <a:srgbClr val="FF0000"/>
                </a:solidFill>
                <a:latin typeface="宋体" pitchFamily="2" charset="-122"/>
              </a:rPr>
              <a:t>：</a:t>
            </a:r>
          </a:p>
          <a:p>
            <a:pPr>
              <a:lnSpc>
                <a:spcPct val="120000"/>
              </a:lnSpc>
              <a:buClr>
                <a:schemeClr val="bg1"/>
              </a:buClr>
            </a:pPr>
            <a:r>
              <a:rPr lang="zh-CN" altLang="en-US" sz="2200">
                <a:solidFill>
                  <a:srgbClr val="FF0000"/>
                </a:solidFill>
                <a:latin typeface="宋体" pitchFamily="2" charset="-122"/>
              </a:rPr>
              <a:t>    </a:t>
            </a: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1. </a:t>
            </a:r>
            <a:r>
              <a:rPr lang="zh-CN" altLang="en-US" sz="2200">
                <a:latin typeface="宋体" pitchFamily="2" charset="-122"/>
              </a:rPr>
              <a:t>作用力和反作用力在大小、方向上有什么特点？</a:t>
            </a:r>
          </a:p>
        </p:txBody>
      </p:sp>
      <p:sp>
        <p:nvSpPr>
          <p:cNvPr id="20" name="矩形 19" descr="纸莎草纸"/>
          <p:cNvSpPr>
            <a:spLocks noChangeArrowheads="1"/>
          </p:cNvSpPr>
          <p:nvPr/>
        </p:nvSpPr>
        <p:spPr bwMode="auto">
          <a:xfrm>
            <a:off x="2514600" y="4486275"/>
            <a:ext cx="3886200" cy="427038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rgbClr val="FF0000"/>
                </a:solidFill>
              </a:rPr>
              <a:t>大小相等，方向相反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85800" y="4410075"/>
            <a:ext cx="8077200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altLang="zh-CN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2. </a:t>
            </a:r>
            <a:r>
              <a:rPr lang="zh-CN" altLang="en-US" sz="2200">
                <a:latin typeface="宋体" pitchFamily="2" charset="-122"/>
              </a:rPr>
              <a:t>作用力和反作用力是否在同一条直线上？</a:t>
            </a:r>
          </a:p>
        </p:txBody>
      </p:sp>
      <p:sp>
        <p:nvSpPr>
          <p:cNvPr id="22" name="矩形 21" descr="纸莎草纸"/>
          <p:cNvSpPr>
            <a:spLocks noChangeArrowheads="1"/>
          </p:cNvSpPr>
          <p:nvPr/>
        </p:nvSpPr>
        <p:spPr bwMode="auto">
          <a:xfrm>
            <a:off x="2590800" y="4943475"/>
            <a:ext cx="3886200" cy="427038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rgbClr val="FF0000"/>
                </a:solidFill>
              </a:rPr>
              <a:t>在同一条直线上</a:t>
            </a:r>
          </a:p>
        </p:txBody>
      </p:sp>
      <p:sp>
        <p:nvSpPr>
          <p:cNvPr id="23" name="文本框 22" descr="羊皮纸"/>
          <p:cNvSpPr txBox="1">
            <a:spLocks noChangeArrowheads="1"/>
          </p:cNvSpPr>
          <p:nvPr/>
        </p:nvSpPr>
        <p:spPr bwMode="auto">
          <a:xfrm>
            <a:off x="838200" y="5476875"/>
            <a:ext cx="7620000" cy="930275"/>
          </a:xfrm>
          <a:prstGeom prst="rect">
            <a:avLst/>
          </a:prstGeom>
          <a:blipFill dpi="0" rotWithShape="1">
            <a:blip r:embed="rId11" cstate="print">
              <a:alphaModFix amt="81000"/>
            </a:blip>
            <a:srcRect/>
            <a:tile tx="0" ty="0" sx="100000" sy="100000" flip="none" algn="tl"/>
          </a:blipFill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力是物体间的相互作用，它们大小相等，方向相反，作用在同一条直线上。</a:t>
            </a:r>
          </a:p>
        </p:txBody>
      </p:sp>
      <p:sp>
        <p:nvSpPr>
          <p:cNvPr id="24" name="矩形 23" descr="羊皮纸"/>
          <p:cNvSpPr>
            <a:spLocks noChangeArrowheads="1"/>
          </p:cNvSpPr>
          <p:nvPr/>
        </p:nvSpPr>
        <p:spPr bwMode="auto">
          <a:xfrm>
            <a:off x="838200" y="5095875"/>
            <a:ext cx="1981200" cy="420688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结论</a:t>
            </a:r>
            <a:r>
              <a:rPr lang="zh-CN" altLang="en-US" sz="240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25" name="矩形 24" descr="羊皮纸"/>
          <p:cNvSpPr>
            <a:spLocks noChangeArrowheads="1"/>
          </p:cNvSpPr>
          <p:nvPr/>
        </p:nvSpPr>
        <p:spPr bwMode="auto">
          <a:xfrm>
            <a:off x="838200" y="5095875"/>
            <a:ext cx="7620000" cy="420688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>
                <a:solidFill>
                  <a:srgbClr val="FF0000"/>
                </a:solidFill>
                <a:ea typeface="黑体" pitchFamily="49" charset="-122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结论</a:t>
            </a:r>
            <a:r>
              <a:rPr lang="zh-CN" altLang="en-US" sz="2400">
                <a:solidFill>
                  <a:srgbClr val="FF0000"/>
                </a:solidFill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bldLvl="0" animBg="1"/>
      <p:bldP spid="5" grpId="0" bldLvl="0" animBg="1"/>
      <p:bldP spid="5" grpId="1" bldLvl="0" animBg="1"/>
      <p:bldP spid="6" grpId="0" bldLvl="0" animBg="1"/>
      <p:bldP spid="6" grpId="1" bldLvl="0" animBg="1"/>
      <p:bldP spid="8" grpId="0"/>
      <p:bldP spid="9" grpId="0"/>
      <p:bldP spid="11" grpId="0"/>
      <p:bldP spid="12" grpId="0"/>
      <p:bldP spid="13" grpId="0"/>
      <p:bldP spid="14" grpId="0" bldLvl="0" animBg="1"/>
      <p:bldP spid="15" grpId="0"/>
      <p:bldP spid="16" grpId="0"/>
      <p:bldP spid="17" grpId="0" bldLvl="0" animBg="1"/>
      <p:bldP spid="17" grpId="1" bldLvl="0" animBg="1"/>
      <p:bldP spid="18" grpId="0" bldLvl="0" animBg="1"/>
      <p:bldP spid="18" grpId="1" bldLvl="0" animBg="1"/>
      <p:bldP spid="19" grpId="0"/>
      <p:bldP spid="20" grpId="0" bldLvl="0" animBg="1"/>
      <p:bldP spid="21" grpId="0" bldLvl="0" animBg="1"/>
      <p:bldP spid="22" grpId="0" bldLvl="0" animBg="1"/>
      <p:bldP spid="22" grpId="1" bldLvl="0" animBg="1"/>
      <p:bldP spid="23" grpId="0" bldLvl="0" animBg="1"/>
      <p:bldP spid="24" grpId="0" bldLvl="0" animBg="1"/>
      <p:bldP spid="2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381000"/>
            <a:ext cx="1800225" cy="612775"/>
            <a:chOff x="0" y="0"/>
            <a:chExt cx="2231" cy="553"/>
          </a:xfrm>
        </p:grpSpPr>
        <p:pic>
          <p:nvPicPr>
            <p:cNvPr id="30722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课堂总结</a:t>
              </a:r>
            </a:p>
          </p:txBody>
        </p:sp>
      </p:grpSp>
      <p:pic>
        <p:nvPicPr>
          <p:cNvPr id="30724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22" name="矩形 101421"/>
          <p:cNvSpPr>
            <a:spLocks noChangeArrowheads="1"/>
          </p:cNvSpPr>
          <p:nvPr/>
        </p:nvSpPr>
        <p:spPr bwMode="auto">
          <a:xfrm>
            <a:off x="838200" y="1066800"/>
            <a:ext cx="259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一、力的概念 </a:t>
            </a:r>
          </a:p>
        </p:txBody>
      </p:sp>
      <p:sp>
        <p:nvSpPr>
          <p:cNvPr id="101423" name="矩形 101422"/>
          <p:cNvSpPr>
            <a:spLocks noChangeArrowheads="1"/>
          </p:cNvSpPr>
          <p:nvPr/>
        </p:nvSpPr>
        <p:spPr bwMode="auto">
          <a:xfrm>
            <a:off x="3124200" y="1066800"/>
            <a:ext cx="4572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>
                <a:latin typeface="宋体" pitchFamily="2" charset="-122"/>
              </a:rPr>
              <a:t>力是物体间的相互作用。 </a:t>
            </a:r>
          </a:p>
        </p:txBody>
      </p:sp>
      <p:sp>
        <p:nvSpPr>
          <p:cNvPr id="101424" name="文本框 101423"/>
          <p:cNvSpPr txBox="1">
            <a:spLocks noChangeArrowheads="1"/>
          </p:cNvSpPr>
          <p:nvPr/>
        </p:nvSpPr>
        <p:spPr bwMode="auto">
          <a:xfrm>
            <a:off x="838200" y="1752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力的符号和单位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：</a:t>
            </a:r>
          </a:p>
        </p:txBody>
      </p:sp>
      <p:sp>
        <p:nvSpPr>
          <p:cNvPr id="101425" name="矩形 101424"/>
          <p:cNvSpPr>
            <a:spLocks noChangeArrowheads="1"/>
          </p:cNvSpPr>
          <p:nvPr/>
        </p:nvSpPr>
        <p:spPr bwMode="auto">
          <a:xfrm>
            <a:off x="3352800" y="1676400"/>
            <a:ext cx="4419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>
                <a:latin typeface="Times New Roman" pitchFamily="18" charset="0"/>
              </a:rPr>
              <a:t>符号：</a:t>
            </a:r>
            <a:r>
              <a:rPr lang="en-US" altLang="zh-CN" sz="2300">
                <a:latin typeface="Times New Roman" pitchFamily="18" charset="0"/>
              </a:rPr>
              <a:t>F</a:t>
            </a:r>
            <a:r>
              <a:rPr lang="zh-CN" altLang="en-US" sz="2300">
                <a:latin typeface="Times New Roman" pitchFamily="18" charset="0"/>
              </a:rPr>
              <a:t>；单位：牛顿（</a:t>
            </a:r>
            <a:r>
              <a:rPr lang="en-US" sz="2300">
                <a:latin typeface="Times New Roman" pitchFamily="18" charset="0"/>
              </a:rPr>
              <a:t>N</a:t>
            </a:r>
            <a:r>
              <a:rPr lang="zh-CN" altLang="en-US" sz="2300">
                <a:latin typeface="Times New Roman" pitchFamily="18" charset="0"/>
              </a:rPr>
              <a:t>）</a:t>
            </a:r>
          </a:p>
        </p:txBody>
      </p:sp>
      <p:sp>
        <p:nvSpPr>
          <p:cNvPr id="101426" name="矩形 101425"/>
          <p:cNvSpPr>
            <a:spLocks noChangeArrowheads="1"/>
          </p:cNvSpPr>
          <p:nvPr/>
        </p:nvSpPr>
        <p:spPr bwMode="auto">
          <a:xfrm>
            <a:off x="914400" y="2590800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二、力的作用效果 </a:t>
            </a:r>
          </a:p>
        </p:txBody>
      </p:sp>
      <p:sp>
        <p:nvSpPr>
          <p:cNvPr id="101427" name="左大括号 101426"/>
          <p:cNvSpPr>
            <a:spLocks/>
          </p:cNvSpPr>
          <p:nvPr/>
        </p:nvSpPr>
        <p:spPr bwMode="auto">
          <a:xfrm>
            <a:off x="3657600" y="2514600"/>
            <a:ext cx="217488" cy="609600"/>
          </a:xfrm>
          <a:prstGeom prst="leftBrace">
            <a:avLst>
              <a:gd name="adj1" fmla="val 2328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8" name="文本框 101427"/>
          <p:cNvSpPr txBox="1">
            <a:spLocks noChangeArrowheads="1"/>
          </p:cNvSpPr>
          <p:nvPr/>
        </p:nvSpPr>
        <p:spPr bwMode="auto">
          <a:xfrm>
            <a:off x="3886200" y="2286000"/>
            <a:ext cx="46085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latin typeface="宋体" pitchFamily="2" charset="-122"/>
              </a:rPr>
              <a:t>力可以使物体发生形变；</a:t>
            </a:r>
          </a:p>
        </p:txBody>
      </p:sp>
      <p:sp>
        <p:nvSpPr>
          <p:cNvPr id="101429" name="矩形 101428"/>
          <p:cNvSpPr>
            <a:spLocks noChangeArrowheads="1"/>
          </p:cNvSpPr>
          <p:nvPr/>
        </p:nvSpPr>
        <p:spPr bwMode="auto">
          <a:xfrm>
            <a:off x="3886200" y="2819400"/>
            <a:ext cx="48847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latin typeface="宋体" pitchFamily="2" charset="-122"/>
              </a:rPr>
              <a:t>力可以改变物体的运动状态。</a:t>
            </a:r>
          </a:p>
        </p:txBody>
      </p:sp>
      <p:sp>
        <p:nvSpPr>
          <p:cNvPr id="101430" name="矩形 101429"/>
          <p:cNvSpPr>
            <a:spLocks noChangeArrowheads="1"/>
          </p:cNvSpPr>
          <p:nvPr/>
        </p:nvSpPr>
        <p:spPr bwMode="auto">
          <a:xfrm>
            <a:off x="914400" y="396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力的三要素： </a:t>
            </a:r>
          </a:p>
        </p:txBody>
      </p:sp>
      <p:sp>
        <p:nvSpPr>
          <p:cNvPr id="101431" name="文本框 101430"/>
          <p:cNvSpPr txBox="1">
            <a:spLocks noChangeArrowheads="1"/>
          </p:cNvSpPr>
          <p:nvPr/>
        </p:nvSpPr>
        <p:spPr bwMode="auto">
          <a:xfrm>
            <a:off x="2743200" y="3886200"/>
            <a:ext cx="472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大小、方向、 作用点</a:t>
            </a:r>
          </a:p>
        </p:txBody>
      </p:sp>
      <p:sp>
        <p:nvSpPr>
          <p:cNvPr id="101432" name="矩形 101431"/>
          <p:cNvSpPr>
            <a:spLocks noChangeArrowheads="1"/>
          </p:cNvSpPr>
          <p:nvPr/>
        </p:nvSpPr>
        <p:spPr bwMode="auto">
          <a:xfrm>
            <a:off x="914400" y="4495800"/>
            <a:ext cx="29527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</a:rPr>
              <a:t>力的示意图： </a:t>
            </a:r>
          </a:p>
        </p:txBody>
      </p:sp>
      <p:sp>
        <p:nvSpPr>
          <p:cNvPr id="101433" name="矩形 101432"/>
          <p:cNvSpPr>
            <a:spLocks noChangeArrowheads="1"/>
          </p:cNvSpPr>
          <p:nvPr/>
        </p:nvSpPr>
        <p:spPr bwMode="auto">
          <a:xfrm>
            <a:off x="2743200" y="4495800"/>
            <a:ext cx="52784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300">
                <a:latin typeface="Times New Roman" pitchFamily="18" charset="0"/>
              </a:rPr>
              <a:t>用一条带箭头的线段表示力。</a:t>
            </a:r>
          </a:p>
        </p:txBody>
      </p:sp>
      <p:sp>
        <p:nvSpPr>
          <p:cNvPr id="101434" name="矩形 101433" descr="绿色大理石"/>
          <p:cNvSpPr>
            <a:spLocks noChangeArrowheads="1"/>
          </p:cNvSpPr>
          <p:nvPr/>
        </p:nvSpPr>
        <p:spPr bwMode="auto">
          <a:xfrm>
            <a:off x="762000" y="5791200"/>
            <a:ext cx="7696200" cy="454025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altLang="zh-CN" sz="220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互相作用的力大小相等，方向相反，作用在同一条直线上。</a:t>
            </a:r>
          </a:p>
        </p:txBody>
      </p:sp>
      <p:sp>
        <p:nvSpPr>
          <p:cNvPr id="101435" name="矩形 101434"/>
          <p:cNvSpPr>
            <a:spLocks noChangeArrowheads="1"/>
          </p:cNvSpPr>
          <p:nvPr/>
        </p:nvSpPr>
        <p:spPr bwMode="auto">
          <a:xfrm>
            <a:off x="914400" y="3352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三、力的三要素力的示意图 </a:t>
            </a:r>
          </a:p>
        </p:txBody>
      </p:sp>
      <p:sp>
        <p:nvSpPr>
          <p:cNvPr id="101436" name="矩形 101435"/>
          <p:cNvSpPr>
            <a:spLocks noChangeArrowheads="1"/>
          </p:cNvSpPr>
          <p:nvPr/>
        </p:nvSpPr>
        <p:spPr bwMode="auto">
          <a:xfrm>
            <a:off x="914400" y="510540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四、力的作用是相互的</a:t>
            </a:r>
          </a:p>
        </p:txBody>
      </p:sp>
      <p:sp>
        <p:nvSpPr>
          <p:cNvPr id="101437" name="矩形 101436"/>
          <p:cNvSpPr>
            <a:spLocks noChangeArrowheads="1"/>
          </p:cNvSpPr>
          <p:nvPr/>
        </p:nvSpPr>
        <p:spPr bwMode="auto">
          <a:xfrm>
            <a:off x="4114800" y="5105400"/>
            <a:ext cx="3352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/>
              <a:t>（作用力与反作用力）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22" grpId="0"/>
      <p:bldP spid="101423" grpId="0"/>
      <p:bldP spid="101424" grpId="0"/>
      <p:bldP spid="101425" grpId="0"/>
      <p:bldP spid="101426" grpId="0"/>
      <p:bldP spid="101428" grpId="0"/>
      <p:bldP spid="101429" grpId="0"/>
      <p:bldP spid="101430" grpId="0"/>
      <p:bldP spid="101431" grpId="0"/>
      <p:bldP spid="101432" grpId="0"/>
      <p:bldP spid="101433" grpId="0"/>
      <p:bldP spid="101434" grpId="0" animBg="1"/>
      <p:bldP spid="101435" grpId="0"/>
      <p:bldP spid="101436" grpId="0"/>
      <p:bldP spid="1014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381000"/>
            <a:ext cx="1800225" cy="612775"/>
            <a:chOff x="0" y="0"/>
            <a:chExt cx="2231" cy="553"/>
          </a:xfrm>
        </p:grpSpPr>
        <p:pic>
          <p:nvPicPr>
            <p:cNvPr id="31746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47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31748" name="文本框 159767"/>
          <p:cNvSpPr txBox="1">
            <a:spLocks noChangeArrowheads="1"/>
          </p:cNvSpPr>
          <p:nvPr/>
        </p:nvSpPr>
        <p:spPr bwMode="auto">
          <a:xfrm>
            <a:off x="533400" y="1066800"/>
            <a:ext cx="8229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300">
                <a:latin typeface="楷体" pitchFamily="49" charset="-122"/>
                <a:ea typeface="楷体" pitchFamily="49" charset="-122"/>
              </a:rPr>
              <a:t>     </a:t>
            </a: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1. </a:t>
            </a:r>
            <a:r>
              <a:rPr lang="zh-CN" altLang="en-US" sz="2300">
                <a:latin typeface="宋体" pitchFamily="2" charset="-122"/>
              </a:rPr>
              <a:t>跳板跳水运动中，运动员在对跳板施力的同时，运动员也受到跳板对他的作用力。但这两个力的作用效果却不同，前者主要是改变了跳板的</a:t>
            </a:r>
            <a:r>
              <a:rPr lang="zh-CN" altLang="en-US" sz="2300" u="sng">
                <a:latin typeface="宋体" pitchFamily="2" charset="-122"/>
              </a:rPr>
              <a:t>        </a:t>
            </a:r>
            <a:r>
              <a:rPr lang="zh-CN" altLang="en-US" sz="2300">
                <a:latin typeface="宋体" pitchFamily="2" charset="-122"/>
              </a:rPr>
              <a:t>，后者是主要改变了运动员的</a:t>
            </a:r>
            <a:r>
              <a:rPr lang="zh-CN" altLang="en-US" sz="2300" u="sng">
                <a:latin typeface="宋体" pitchFamily="2" charset="-122"/>
              </a:rPr>
              <a:t>             </a:t>
            </a:r>
            <a:r>
              <a:rPr lang="zh-CN" altLang="en-US" sz="2300">
                <a:latin typeface="宋体" pitchFamily="2" charset="-122"/>
              </a:rPr>
              <a:t>。</a:t>
            </a:r>
          </a:p>
        </p:txBody>
      </p:sp>
      <p:sp>
        <p:nvSpPr>
          <p:cNvPr id="159769" name="文本框 159768"/>
          <p:cNvSpPr txBox="1">
            <a:spLocks noChangeArrowheads="1"/>
          </p:cNvSpPr>
          <p:nvPr/>
        </p:nvSpPr>
        <p:spPr bwMode="auto">
          <a:xfrm>
            <a:off x="4038600" y="2057400"/>
            <a:ext cx="16557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rgbClr val="FF3300"/>
                </a:solidFill>
                <a:ea typeface="黑体" pitchFamily="49" charset="-122"/>
              </a:rPr>
              <a:t>形状</a:t>
            </a:r>
          </a:p>
        </p:txBody>
      </p:sp>
      <p:sp>
        <p:nvSpPr>
          <p:cNvPr id="159770" name="文本框 159769"/>
          <p:cNvSpPr txBox="1">
            <a:spLocks noChangeArrowheads="1"/>
          </p:cNvSpPr>
          <p:nvPr/>
        </p:nvSpPr>
        <p:spPr bwMode="auto">
          <a:xfrm>
            <a:off x="1143000" y="2514600"/>
            <a:ext cx="23050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>
                <a:solidFill>
                  <a:srgbClr val="FF3300"/>
                </a:solidFill>
                <a:ea typeface="黑体" pitchFamily="49" charset="-122"/>
              </a:rPr>
              <a:t>运动状态</a:t>
            </a:r>
          </a:p>
        </p:txBody>
      </p:sp>
      <p:sp>
        <p:nvSpPr>
          <p:cNvPr id="159771" name="矩形 159770"/>
          <p:cNvSpPr>
            <a:spLocks noChangeArrowheads="1"/>
          </p:cNvSpPr>
          <p:nvPr/>
        </p:nvSpPr>
        <p:spPr bwMode="auto">
          <a:xfrm>
            <a:off x="609600" y="3124200"/>
            <a:ext cx="8229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2. </a:t>
            </a:r>
            <a:r>
              <a:rPr lang="zh-CN" altLang="en-US" sz="2300">
                <a:latin typeface="宋体" pitchFamily="2" charset="-122"/>
              </a:rPr>
              <a:t>足球前锋队员面对已封住角度的守门员，轻轻地将球一挑，足球在空中划出一条弧线，轻松地被吊入球门，若不计空气阻力，足球离开脚面后使其在空中运动状态发生改变的施力物体是</a:t>
            </a:r>
            <a:r>
              <a:rPr lang="en-US" altLang="zh-CN" sz="2300">
                <a:latin typeface="宋体" pitchFamily="2" charset="-122"/>
              </a:rPr>
              <a:t>________</a:t>
            </a:r>
            <a:r>
              <a:rPr lang="zh-CN" altLang="en-US" sz="2300">
                <a:latin typeface="宋体" pitchFamily="2" charset="-122"/>
              </a:rPr>
              <a:t>。 </a:t>
            </a:r>
          </a:p>
        </p:txBody>
      </p:sp>
      <p:sp>
        <p:nvSpPr>
          <p:cNvPr id="159772" name="矩形 159771"/>
          <p:cNvSpPr>
            <a:spLocks noChangeArrowheads="1"/>
          </p:cNvSpPr>
          <p:nvPr/>
        </p:nvSpPr>
        <p:spPr bwMode="auto">
          <a:xfrm>
            <a:off x="1828800" y="4495800"/>
            <a:ext cx="1295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300">
                <a:solidFill>
                  <a:srgbClr val="FF3300"/>
                </a:solidFill>
                <a:ea typeface="黑体" pitchFamily="49" charset="-122"/>
              </a:rPr>
              <a:t>地球</a:t>
            </a:r>
          </a:p>
        </p:txBody>
      </p:sp>
      <p:sp>
        <p:nvSpPr>
          <p:cNvPr id="159773" name="矩形 159772"/>
          <p:cNvSpPr>
            <a:spLocks noChangeArrowheads="1"/>
          </p:cNvSpPr>
          <p:nvPr/>
        </p:nvSpPr>
        <p:spPr bwMode="auto">
          <a:xfrm>
            <a:off x="609600" y="5054600"/>
            <a:ext cx="8077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3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3. </a:t>
            </a:r>
            <a:r>
              <a:rPr lang="zh-CN" altLang="en-US" sz="2300">
                <a:latin typeface="宋体" pitchFamily="2" charset="-122"/>
              </a:rPr>
              <a:t>在航空领域，常常发生小鸟撞伤、撞毁飞机的严重事件。如小鸟撞飞机的力为</a:t>
            </a:r>
            <a:r>
              <a:rPr lang="en-US" altLang="zh-CN" sz="2300">
                <a:latin typeface="宋体" pitchFamily="2" charset="-122"/>
              </a:rPr>
              <a:t>F</a:t>
            </a:r>
            <a:r>
              <a:rPr lang="en-US" altLang="zh-CN" sz="2300" baseline="-20000">
                <a:latin typeface="宋体" pitchFamily="2" charset="-122"/>
              </a:rPr>
              <a:t>1</a:t>
            </a:r>
            <a:r>
              <a:rPr lang="zh-CN" altLang="en-US" sz="2300">
                <a:latin typeface="宋体" pitchFamily="2" charset="-122"/>
              </a:rPr>
              <a:t>，飞机撞小鸟的力为</a:t>
            </a:r>
            <a:r>
              <a:rPr lang="en-US" altLang="zh-CN" sz="2300">
                <a:latin typeface="宋体" pitchFamily="2" charset="-122"/>
              </a:rPr>
              <a:t>F</a:t>
            </a:r>
            <a:r>
              <a:rPr lang="en-US" altLang="zh-CN" sz="2300" baseline="-18000">
                <a:latin typeface="宋体" pitchFamily="2" charset="-122"/>
              </a:rPr>
              <a:t>2</a:t>
            </a:r>
            <a:r>
              <a:rPr lang="zh-CN" altLang="en-US" sz="2300">
                <a:latin typeface="宋体" pitchFamily="2" charset="-122"/>
              </a:rPr>
              <a:t>，那么</a:t>
            </a:r>
            <a:r>
              <a:rPr lang="en-US" altLang="zh-CN" sz="2300">
                <a:latin typeface="宋体" pitchFamily="2" charset="-122"/>
              </a:rPr>
              <a:t>F</a:t>
            </a:r>
            <a:r>
              <a:rPr lang="en-US" altLang="zh-CN" sz="2300" baseline="-20000">
                <a:latin typeface="宋体" pitchFamily="2" charset="-122"/>
              </a:rPr>
              <a:t>1</a:t>
            </a:r>
            <a:r>
              <a:rPr lang="zh-CN" altLang="en-US" sz="2300">
                <a:latin typeface="宋体" pitchFamily="2" charset="-122"/>
              </a:rPr>
              <a:t>、</a:t>
            </a:r>
            <a:r>
              <a:rPr lang="en-US" altLang="zh-CN" sz="2300">
                <a:latin typeface="宋体" pitchFamily="2" charset="-122"/>
              </a:rPr>
              <a:t>F</a:t>
            </a:r>
            <a:r>
              <a:rPr lang="en-US" altLang="zh-CN" sz="2300" baseline="-18000">
                <a:latin typeface="宋体" pitchFamily="2" charset="-122"/>
              </a:rPr>
              <a:t>2</a:t>
            </a:r>
            <a:r>
              <a:rPr lang="zh-CN" altLang="en-US" sz="2300">
                <a:latin typeface="宋体" pitchFamily="2" charset="-122"/>
              </a:rPr>
              <a:t>的大小关系是：</a:t>
            </a:r>
            <a:r>
              <a:rPr lang="en-US" altLang="zh-CN" sz="2300">
                <a:latin typeface="宋体" pitchFamily="2" charset="-122"/>
              </a:rPr>
              <a:t>F</a:t>
            </a:r>
            <a:r>
              <a:rPr lang="en-US" altLang="zh-CN" sz="2300" baseline="-18000">
                <a:latin typeface="宋体" pitchFamily="2" charset="-122"/>
              </a:rPr>
              <a:t>1</a:t>
            </a:r>
            <a:r>
              <a:rPr lang="en-US" altLang="zh-CN" sz="2300">
                <a:latin typeface="宋体" pitchFamily="2" charset="-122"/>
              </a:rPr>
              <a:t>_______F</a:t>
            </a:r>
            <a:r>
              <a:rPr lang="en-US" altLang="zh-CN" sz="2300" baseline="-18000">
                <a:latin typeface="宋体" pitchFamily="2" charset="-122"/>
              </a:rPr>
              <a:t>2</a:t>
            </a:r>
            <a:r>
              <a:rPr lang="zh-CN" altLang="en-US" sz="2300">
                <a:latin typeface="宋体" pitchFamily="2" charset="-122"/>
              </a:rPr>
              <a:t>。</a:t>
            </a:r>
            <a:r>
              <a:rPr lang="en-US" altLang="zh-CN" sz="2300">
                <a:latin typeface="宋体" pitchFamily="2" charset="-122"/>
              </a:rPr>
              <a:t>(</a:t>
            </a:r>
            <a:r>
              <a:rPr lang="zh-CN" altLang="en-US" sz="2300">
                <a:latin typeface="宋体" pitchFamily="2" charset="-122"/>
              </a:rPr>
              <a:t>选填“＞、＝、＜”）</a:t>
            </a:r>
          </a:p>
        </p:txBody>
      </p:sp>
      <p:sp>
        <p:nvSpPr>
          <p:cNvPr id="159774" name="矩形 159773"/>
          <p:cNvSpPr>
            <a:spLocks noChangeArrowheads="1"/>
          </p:cNvSpPr>
          <p:nvPr/>
        </p:nvSpPr>
        <p:spPr bwMode="auto">
          <a:xfrm>
            <a:off x="3429000" y="5867400"/>
            <a:ext cx="1676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300">
                <a:solidFill>
                  <a:srgbClr val="FF0000"/>
                </a:solidFill>
                <a:ea typeface="黑体" pitchFamily="49" charset="-122"/>
              </a:rPr>
              <a:t>＝</a:t>
            </a:r>
          </a:p>
        </p:txBody>
      </p:sp>
      <p:pic>
        <p:nvPicPr>
          <p:cNvPr id="31755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9" grpId="0"/>
      <p:bldP spid="159770" grpId="0"/>
      <p:bldP spid="159771" grpId="0"/>
      <p:bldP spid="159772" grpId="0"/>
      <p:bldP spid="159773" grpId="0"/>
      <p:bldP spid="1597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381000"/>
            <a:ext cx="1800225" cy="612775"/>
            <a:chOff x="0" y="0"/>
            <a:chExt cx="2231" cy="553"/>
          </a:xfrm>
        </p:grpSpPr>
        <p:pic>
          <p:nvPicPr>
            <p:cNvPr id="32770" name="圆角矩形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1" name="Text Box 28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5000"/>
                </a:lnSpc>
              </a:pPr>
              <a:r>
                <a:rPr lang="zh-CN" altLang="en-US" sz="2600">
                  <a:solidFill>
                    <a:srgbClr val="FFFFFF"/>
                  </a:solidFill>
                  <a:latin typeface="宋体" pitchFamily="2" charset="-122"/>
                </a:rPr>
                <a:t>课堂练习</a:t>
              </a:r>
            </a:p>
          </p:txBody>
        </p:sp>
      </p:grpSp>
      <p:sp>
        <p:nvSpPr>
          <p:cNvPr id="32772" name="文本框 160804"/>
          <p:cNvSpPr txBox="1">
            <a:spLocks noChangeArrowheads="1"/>
          </p:cNvSpPr>
          <p:nvPr/>
        </p:nvSpPr>
        <p:spPr bwMode="auto">
          <a:xfrm>
            <a:off x="304800" y="1143000"/>
            <a:ext cx="8610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4. </a:t>
            </a:r>
            <a:r>
              <a:rPr lang="zh-CN" altLang="en-US" sz="2200">
                <a:latin typeface="宋体" pitchFamily="2" charset="-122"/>
              </a:rPr>
              <a:t>下列现象中，不属于力产生的效果是（       ）</a:t>
            </a:r>
          </a:p>
          <a:p>
            <a:pPr>
              <a:lnSpc>
                <a:spcPct val="125000"/>
              </a:lnSpc>
            </a:pPr>
            <a:r>
              <a:rPr lang="zh-CN" altLang="en-US" sz="220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200">
                <a:latin typeface="宋体" pitchFamily="2" charset="-122"/>
              </a:rPr>
              <a:t>A.</a:t>
            </a:r>
            <a:r>
              <a:rPr lang="zh-CN" altLang="en-US" sz="2200">
                <a:latin typeface="宋体" pitchFamily="2" charset="-122"/>
              </a:rPr>
              <a:t>用力压弹簧，弹簧缩短了     </a:t>
            </a:r>
            <a:r>
              <a:rPr lang="en-US" altLang="zh-CN" sz="2200">
                <a:latin typeface="宋体" pitchFamily="2" charset="-122"/>
              </a:rPr>
              <a:t>B.</a:t>
            </a:r>
            <a:r>
              <a:rPr lang="zh-CN" altLang="en-US" sz="2200">
                <a:latin typeface="宋体" pitchFamily="2" charset="-122"/>
              </a:rPr>
              <a:t>用力弯铁片，铁片变弯了</a:t>
            </a:r>
          </a:p>
          <a:p>
            <a:pPr>
              <a:lnSpc>
                <a:spcPct val="125000"/>
              </a:lnSpc>
            </a:pPr>
            <a:r>
              <a:rPr lang="zh-CN" altLang="en-US" sz="2200">
                <a:latin typeface="宋体" pitchFamily="2" charset="-122"/>
              </a:rPr>
              <a:t>    </a:t>
            </a:r>
            <a:r>
              <a:rPr lang="en-US" altLang="zh-CN" sz="2200">
                <a:latin typeface="宋体" pitchFamily="2" charset="-122"/>
              </a:rPr>
              <a:t>C.</a:t>
            </a:r>
            <a:r>
              <a:rPr lang="zh-CN" altLang="en-US" sz="2200">
                <a:latin typeface="宋体" pitchFamily="2" charset="-122"/>
              </a:rPr>
              <a:t>足球在草地上越滚越慢</a:t>
            </a:r>
          </a:p>
          <a:p>
            <a:pPr>
              <a:lnSpc>
                <a:spcPct val="125000"/>
              </a:lnSpc>
            </a:pPr>
            <a:r>
              <a:rPr lang="zh-CN" altLang="en-US" sz="2200">
                <a:latin typeface="宋体" pitchFamily="2" charset="-122"/>
              </a:rPr>
              <a:t>    </a:t>
            </a:r>
            <a:r>
              <a:rPr lang="en-US" altLang="zh-CN" sz="2200">
                <a:latin typeface="宋体" pitchFamily="2" charset="-122"/>
              </a:rPr>
              <a:t>D.</a:t>
            </a:r>
            <a:r>
              <a:rPr lang="zh-CN" altLang="en-US" sz="2200">
                <a:latin typeface="宋体" pitchFamily="2" charset="-122"/>
              </a:rPr>
              <a:t>小冰块在光滑的水面上匀速直线滑动</a:t>
            </a:r>
          </a:p>
        </p:txBody>
      </p:sp>
      <p:sp>
        <p:nvSpPr>
          <p:cNvPr id="160806" name="文本框 160805"/>
          <p:cNvSpPr txBox="1">
            <a:spLocks noChangeArrowheads="1"/>
          </p:cNvSpPr>
          <p:nvPr/>
        </p:nvSpPr>
        <p:spPr bwMode="auto">
          <a:xfrm>
            <a:off x="6324600" y="114300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D  </a:t>
            </a:r>
          </a:p>
        </p:txBody>
      </p:sp>
      <p:sp>
        <p:nvSpPr>
          <p:cNvPr id="160807" name="矩形 160806" descr="栎木"/>
          <p:cNvSpPr>
            <a:spLocks noChangeArrowheads="1"/>
          </p:cNvSpPr>
          <p:nvPr/>
        </p:nvSpPr>
        <p:spPr bwMode="auto">
          <a:xfrm>
            <a:off x="3352800" y="4038600"/>
            <a:ext cx="1146175" cy="8382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808" name="直接连接符 160807"/>
          <p:cNvSpPr>
            <a:spLocks noChangeShapeType="1"/>
          </p:cNvSpPr>
          <p:nvPr/>
        </p:nvSpPr>
        <p:spPr bwMode="auto">
          <a:xfrm flipV="1">
            <a:off x="3886200" y="3886200"/>
            <a:ext cx="1031875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809" name="文本框 160808"/>
          <p:cNvSpPr txBox="1">
            <a:spLocks noChangeArrowheads="1"/>
          </p:cNvSpPr>
          <p:nvPr/>
        </p:nvSpPr>
        <p:spPr bwMode="auto">
          <a:xfrm>
            <a:off x="4953000" y="3581400"/>
            <a:ext cx="1247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60810" name="任意多边形 160809"/>
          <p:cNvSpPr>
            <a:spLocks noChangeArrowheads="1"/>
          </p:cNvSpPr>
          <p:nvPr/>
        </p:nvSpPr>
        <p:spPr bwMode="auto">
          <a:xfrm>
            <a:off x="3930650" y="4452938"/>
            <a:ext cx="1204913" cy="158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759" y="0"/>
              </a:cxn>
            </a:cxnLst>
            <a:rect l="0" t="0" r="r" b="b"/>
            <a:pathLst>
              <a:path w="759" h="10">
                <a:moveTo>
                  <a:pt x="0" y="10"/>
                </a:moveTo>
                <a:lnTo>
                  <a:pt x="759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8" name="直接连接符 160810"/>
          <p:cNvSpPr>
            <a:spLocks noChangeShapeType="1"/>
          </p:cNvSpPr>
          <p:nvPr/>
        </p:nvSpPr>
        <p:spPr bwMode="auto">
          <a:xfrm>
            <a:off x="4344988" y="43021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812" name="任意多边形 160811"/>
          <p:cNvSpPr>
            <a:spLocks noChangeArrowheads="1"/>
          </p:cNvSpPr>
          <p:nvPr/>
        </p:nvSpPr>
        <p:spPr bwMode="auto">
          <a:xfrm rot="347408">
            <a:off x="4267200" y="4267200"/>
            <a:ext cx="1524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475" y="14700"/>
              </a:cxn>
              <a:cxn ang="0">
                <a:pos x="0" y="0"/>
              </a:cxn>
              <a:cxn ang="0">
                <a:pos x="20475" y="14700"/>
              </a:cxn>
              <a:cxn ang="0">
                <a:pos x="0" y="21600"/>
              </a:cxn>
            </a:cxnLst>
            <a:rect l="0" t="0" r="r" b="b"/>
            <a:pathLst>
              <a:path w="20472" h="21600" fill="none">
                <a:moveTo>
                  <a:pt x="0" y="0"/>
                </a:moveTo>
                <a:cubicBezTo>
                  <a:pt x="9518" y="0"/>
                  <a:pt x="17599" y="6157"/>
                  <a:pt x="20475" y="14700"/>
                </a:cubicBezTo>
              </a:path>
              <a:path w="20472" h="21600" stroke="0">
                <a:moveTo>
                  <a:pt x="0" y="0"/>
                </a:moveTo>
                <a:cubicBezTo>
                  <a:pt x="9518" y="0"/>
                  <a:pt x="17599" y="6157"/>
                  <a:pt x="20475" y="147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0" name="文本框 160812"/>
          <p:cNvSpPr txBox="1">
            <a:spLocks noChangeArrowheads="1"/>
          </p:cNvSpPr>
          <p:nvPr/>
        </p:nvSpPr>
        <p:spPr bwMode="auto">
          <a:xfrm>
            <a:off x="7010400" y="3657600"/>
            <a:ext cx="801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zh-CN" altLang="zh-CN" sz="2000" b="0"/>
          </a:p>
        </p:txBody>
      </p:sp>
      <p:sp>
        <p:nvSpPr>
          <p:cNvPr id="160814" name="椭圆 160813"/>
          <p:cNvSpPr>
            <a:spLocks noChangeArrowheads="1"/>
          </p:cNvSpPr>
          <p:nvPr/>
        </p:nvSpPr>
        <p:spPr bwMode="auto">
          <a:xfrm>
            <a:off x="3886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60814"/>
          <p:cNvGrpSpPr>
            <a:grpSpLocks/>
          </p:cNvGrpSpPr>
          <p:nvPr/>
        </p:nvGrpSpPr>
        <p:grpSpPr bwMode="auto">
          <a:xfrm>
            <a:off x="609600" y="2895600"/>
            <a:ext cx="8534400" cy="533400"/>
            <a:chOff x="384" y="1824"/>
            <a:chExt cx="5376" cy="336"/>
          </a:xfrm>
        </p:grpSpPr>
        <p:sp>
          <p:nvSpPr>
            <p:cNvPr id="32783" name="矩形 160815"/>
            <p:cNvSpPr>
              <a:spLocks noChangeArrowheads="1"/>
            </p:cNvSpPr>
            <p:nvPr/>
          </p:nvSpPr>
          <p:spPr bwMode="auto">
            <a:xfrm>
              <a:off x="384" y="1824"/>
              <a:ext cx="53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25000"/>
                </a:lnSpc>
                <a:spcBef>
                  <a:spcPct val="20000"/>
                </a:spcBef>
              </a:pPr>
              <a:r>
                <a:rPr lang="en-US" altLang="zh-CN" sz="2200">
                  <a:solidFill>
                    <a:srgbClr val="FF0000"/>
                  </a:solidFill>
                  <a:latin typeface="宋体" pitchFamily="2" charset="-122"/>
                </a:rPr>
                <a:t>  5. </a:t>
              </a:r>
              <a:r>
                <a:rPr lang="zh-CN" altLang="en-US" sz="2200">
                  <a:latin typeface="宋体" pitchFamily="2" charset="-122"/>
                </a:rPr>
                <a:t>画出与水平方向成   角向右斜拉木箱的力的示意图。</a:t>
              </a:r>
            </a:p>
          </p:txBody>
        </p:sp>
        <p:sp>
          <p:nvSpPr>
            <p:cNvPr id="32784" name="矩形 160816"/>
            <p:cNvSpPr>
              <a:spLocks noChangeArrowheads="1"/>
            </p:cNvSpPr>
            <p:nvPr/>
          </p:nvSpPr>
          <p:spPr bwMode="auto">
            <a:xfrm>
              <a:off x="2256" y="1872"/>
              <a:ext cx="4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200">
                  <a:latin typeface="宋体" pitchFamily="2" charset="-122"/>
                </a:rPr>
                <a:t>30°</a:t>
              </a:r>
              <a:endParaRPr lang="en-US" altLang="zh-CN" sz="2200">
                <a:latin typeface="宋体" pitchFamily="2" charset="-122"/>
              </a:endParaRPr>
            </a:p>
          </p:txBody>
        </p:sp>
      </p:grpSp>
      <p:sp>
        <p:nvSpPr>
          <p:cNvPr id="160818" name="文本框 160817"/>
          <p:cNvSpPr txBox="1">
            <a:spLocks noChangeArrowheads="1"/>
          </p:cNvSpPr>
          <p:nvPr/>
        </p:nvSpPr>
        <p:spPr bwMode="auto">
          <a:xfrm>
            <a:off x="533400" y="5029200"/>
            <a:ext cx="815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en-US" altLang="zh-CN" sz="2200">
                <a:solidFill>
                  <a:srgbClr val="0000FF"/>
                </a:solidFill>
                <a:latin typeface="宋体" pitchFamily="2" charset="-122"/>
              </a:rPr>
              <a:t>    </a:t>
            </a:r>
            <a:r>
              <a:rPr lang="en-US" altLang="zh-CN" sz="2200">
                <a:solidFill>
                  <a:srgbClr val="FF0000"/>
                </a:solidFill>
                <a:latin typeface="宋体" pitchFamily="2" charset="-122"/>
              </a:rPr>
              <a:t>6. </a:t>
            </a:r>
            <a:r>
              <a:rPr lang="zh-CN" altLang="en-US" sz="2200">
                <a:latin typeface="宋体" pitchFamily="2" charset="-122"/>
              </a:rPr>
              <a:t>为什么用浆向后划水，船却向前前进？ </a:t>
            </a:r>
          </a:p>
        </p:txBody>
      </p:sp>
      <p:sp>
        <p:nvSpPr>
          <p:cNvPr id="160819" name="文本框 160818"/>
          <p:cNvSpPr txBox="1">
            <a:spLocks noChangeArrowheads="1"/>
          </p:cNvSpPr>
          <p:nvPr/>
        </p:nvSpPr>
        <p:spPr bwMode="auto">
          <a:xfrm>
            <a:off x="838200" y="5486400"/>
            <a:ext cx="7848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答</a:t>
            </a:r>
            <a:r>
              <a:rPr lang="en-US" altLang="zh-CN" sz="2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: </a:t>
            </a:r>
            <a:r>
              <a:rPr lang="zh-CN" altLang="en-US" sz="2200">
                <a:latin typeface="楷体" pitchFamily="49" charset="-122"/>
                <a:ea typeface="楷体" pitchFamily="49" charset="-122"/>
              </a:rPr>
              <a:t>力的作用相互的，桨给水一个作用力，水就给桨一个相反的作用力，从而使船前进。</a:t>
            </a:r>
          </a:p>
        </p:txBody>
      </p:sp>
      <p:sp>
        <p:nvSpPr>
          <p:cNvPr id="160820" name="矩形 160819"/>
          <p:cNvSpPr>
            <a:spLocks noChangeArrowheads="1"/>
          </p:cNvSpPr>
          <p:nvPr/>
        </p:nvSpPr>
        <p:spPr bwMode="auto">
          <a:xfrm>
            <a:off x="4419600" y="4114800"/>
            <a:ext cx="64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宋体" pitchFamily="2" charset="-122"/>
              </a:rPr>
              <a:t>30°</a:t>
            </a:r>
          </a:p>
        </p:txBody>
      </p:sp>
      <p:pic>
        <p:nvPicPr>
          <p:cNvPr id="32788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06" grpId="0"/>
      <p:bldP spid="160808" grpId="0" animBg="1"/>
      <p:bldP spid="160809" grpId="0"/>
      <p:bldP spid="160812" grpId="0" animBg="1"/>
      <p:bldP spid="160818" grpId="0"/>
      <p:bldP spid="160819" grpId="0"/>
      <p:bldP spid="1608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183300" descr="b219ebc4b74543a9b5e372d214178a82b9011437"/>
          <p:cNvPicPr>
            <a:picLocks noChangeAspect="1" noChangeArrowheads="1"/>
          </p:cNvPicPr>
          <p:nvPr/>
        </p:nvPicPr>
        <p:blipFill>
          <a:blip r:embed="rId3" cstate="print"/>
          <a:srcRect l="5707" r="6497" b="3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矩形 183301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41148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再 见</a:t>
            </a:r>
          </a:p>
        </p:txBody>
      </p:sp>
      <p:sp>
        <p:nvSpPr>
          <p:cNvPr id="183303" name="矩形 183302"/>
          <p:cNvSpPr>
            <a:spLocks noChangeArrowheads="1" noChangeShapeType="1" noTextEdit="1"/>
          </p:cNvSpPr>
          <p:nvPr/>
        </p:nvSpPr>
        <p:spPr bwMode="auto">
          <a:xfrm>
            <a:off x="1066800" y="5867400"/>
            <a:ext cx="7200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四川广安浓溪初中陈晨曦制作</a:t>
            </a:r>
          </a:p>
        </p:txBody>
      </p:sp>
      <p:pic>
        <p:nvPicPr>
          <p:cNvPr id="33796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矩形 28682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所用图片、视频源自百度、优酷，特此感谢</a:t>
            </a:r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.</a:t>
            </a:r>
            <a:endParaRPr lang="zh-CN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 animBg="1"/>
      <p:bldP spid="2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28033"/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一、力</a:t>
            </a:r>
          </a:p>
        </p:txBody>
      </p:sp>
      <p:sp>
        <p:nvSpPr>
          <p:cNvPr id="428035" name="文本框 428034"/>
          <p:cNvSpPr txBox="1">
            <a:spLocks noChangeArrowheads="1"/>
          </p:cNvSpPr>
          <p:nvPr/>
        </p:nvSpPr>
        <p:spPr bwMode="auto">
          <a:xfrm>
            <a:off x="762000" y="1143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力的概念 </a:t>
            </a:r>
          </a:p>
        </p:txBody>
      </p:sp>
      <p:sp>
        <p:nvSpPr>
          <p:cNvPr id="428036" name="矩形 428035"/>
          <p:cNvSpPr>
            <a:spLocks noChangeArrowheads="1"/>
          </p:cNvSpPr>
          <p:nvPr/>
        </p:nvSpPr>
        <p:spPr bwMode="auto">
          <a:xfrm>
            <a:off x="685800" y="1600200"/>
            <a:ext cx="815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latin typeface="宋体" pitchFamily="2" charset="-122"/>
              </a:rPr>
              <a:t>    </a:t>
            </a:r>
            <a:r>
              <a:rPr lang="zh-CN" altLang="en-US" sz="2000">
                <a:latin typeface="宋体" pitchFamily="2" charset="-122"/>
              </a:rPr>
              <a:t>生活中，我们经常要用力，人推小车，人用了力，小车受到了力，双手拉弹簧，人用了力，弹簧受到了力。人可以对物体施力，其他物体也可以对人或别的物体施力，推土机推土时，推土机对土用力，磁铁吸引铁钉时，磁铁对铁钉施力。</a:t>
            </a:r>
          </a:p>
        </p:txBody>
      </p:sp>
      <p:pic>
        <p:nvPicPr>
          <p:cNvPr id="428059" name="图片 428058" descr="timg?image&amp;quality=80&amp;size=b9999_10000&amp;sec=1509683126&amp;di=dc4f2db9d107ca989af8739b2d30d703&amp;imgtype=jpg&amp;er=1&amp;src=http%3A%2F%2Fpic"/>
          <p:cNvPicPr>
            <a:picLocks noChangeAspect="1" noChangeArrowheads="1"/>
          </p:cNvPicPr>
          <p:nvPr/>
        </p:nvPicPr>
        <p:blipFill>
          <a:blip r:embed="rId2" cstate="print"/>
          <a:srcRect l="5882" r="5882"/>
          <a:stretch>
            <a:fillRect/>
          </a:stretch>
        </p:blipFill>
        <p:spPr bwMode="auto">
          <a:xfrm>
            <a:off x="3276600" y="3200400"/>
            <a:ext cx="2667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60" name="图片 428059" descr="timg?image&amp;quality=80&amp;size=b9999_10000&amp;sec=1508779641547&amp;di=9e43f9023d84f42f5d0837aa0098bb2e&amp;imgtype=0&amp;src=http%3A%2F%2Fimgsrc"/>
          <p:cNvPicPr>
            <a:picLocks noChangeAspect="1" noChangeArrowheads="1"/>
          </p:cNvPicPr>
          <p:nvPr/>
        </p:nvPicPr>
        <p:blipFill>
          <a:blip r:embed="rId3" cstate="print"/>
          <a:srcRect l="4762" t="8163" r="2380" b="10204"/>
          <a:stretch>
            <a:fillRect/>
          </a:stretch>
        </p:blipFill>
        <p:spPr bwMode="auto">
          <a:xfrm>
            <a:off x="5943600" y="3505200"/>
            <a:ext cx="2667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8061" name="文本框 428060"/>
          <p:cNvSpPr txBox="1">
            <a:spLocks noChangeArrowheads="1"/>
          </p:cNvSpPr>
          <p:nvPr/>
        </p:nvSpPr>
        <p:spPr bwMode="auto">
          <a:xfrm>
            <a:off x="685800" y="51054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>
                <a:latin typeface="宋体" pitchFamily="2" charset="-122"/>
              </a:rPr>
              <a:t>   </a:t>
            </a:r>
            <a:r>
              <a:rPr lang="zh-CN" altLang="en-US" sz="2000">
                <a:latin typeface="宋体" pitchFamily="2" charset="-122"/>
              </a:rPr>
              <a:t>为了研究方便，我们把一个物体对另一个物体的推、拉、提、压、举、吸引、排斥等概括为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作用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”。</a:t>
            </a:r>
            <a:r>
              <a:rPr lang="zh-CN" altLang="en-US" sz="2000">
                <a:latin typeface="宋体" pitchFamily="2" charset="-122"/>
              </a:rPr>
              <a:t>这样，我们就可以说，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力是物体对物体的作用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，</a:t>
            </a:r>
            <a:r>
              <a:rPr lang="zh-CN" altLang="en-US" sz="2000">
                <a:latin typeface="宋体" pitchFamily="2" charset="-122"/>
              </a:rPr>
              <a:t>发生作用的两个物体，一个是施力物体，一个是受力物体。</a:t>
            </a:r>
          </a:p>
        </p:txBody>
      </p:sp>
      <p:pic>
        <p:nvPicPr>
          <p:cNvPr id="428064" name="图片 428063" descr="timg?image&amp;quality=80&amp;size=b9999_10000&amp;sec=1508780263618&amp;di=631a599e3109d3fb0aa19d57c4759c39&amp;imgtype=0&amp;src=http%3A%2F%2Fpic"/>
          <p:cNvPicPr>
            <a:picLocks noChangeAspect="1" noChangeArrowheads="1"/>
          </p:cNvPicPr>
          <p:nvPr/>
        </p:nvPicPr>
        <p:blipFill>
          <a:blip r:embed="rId4" cstate="print"/>
          <a:srcRect l="21965" t="5840" r="21387" b="4623"/>
          <a:stretch>
            <a:fillRect/>
          </a:stretch>
        </p:blipFill>
        <p:spPr bwMode="auto">
          <a:xfrm>
            <a:off x="1143000" y="3276600"/>
            <a:ext cx="1905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/>
      <p:bldP spid="428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430081"/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一、力</a:t>
            </a:r>
          </a:p>
        </p:txBody>
      </p:sp>
      <p:sp>
        <p:nvSpPr>
          <p:cNvPr id="11266" name="文本框 430082"/>
          <p:cNvSpPr txBox="1">
            <a:spLocks noChangeArrowheads="1"/>
          </p:cNvSpPr>
          <p:nvPr/>
        </p:nvSpPr>
        <p:spPr bwMode="auto">
          <a:xfrm>
            <a:off x="762000" y="1143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力的概念 </a:t>
            </a:r>
          </a:p>
        </p:txBody>
      </p:sp>
      <p:sp>
        <p:nvSpPr>
          <p:cNvPr id="11267" name="文本框 430086"/>
          <p:cNvSpPr txBox="1">
            <a:spLocks noChangeArrowheads="1"/>
          </p:cNvSpPr>
          <p:nvPr/>
        </p:nvSpPr>
        <p:spPr bwMode="auto">
          <a:xfrm>
            <a:off x="685800" y="1676400"/>
            <a:ext cx="8001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>
                <a:latin typeface="宋体" pitchFamily="2" charset="-122"/>
              </a:rPr>
              <a:t>   </a:t>
            </a:r>
            <a:r>
              <a:rPr lang="zh-CN" altLang="en-US" sz="2000">
                <a:latin typeface="宋体" pitchFamily="2" charset="-122"/>
              </a:rPr>
              <a:t>为了研究方便，我们把一个物体对另一个物体的推、拉、提、压、举、吸引、排斥等概括为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作用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”。</a:t>
            </a:r>
            <a:r>
              <a:rPr lang="zh-CN" altLang="en-US" sz="2000">
                <a:latin typeface="宋体" pitchFamily="2" charset="-122"/>
              </a:rPr>
              <a:t>这样，我们就可以说，</a:t>
            </a:r>
            <a:r>
              <a:rPr lang="zh-CN" altLang="en-US" sz="2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力是物体对物体的作用</a:t>
            </a:r>
            <a:r>
              <a:rPr lang="zh-CN" altLang="en-US" sz="2000">
                <a:solidFill>
                  <a:srgbClr val="FF0000"/>
                </a:solidFill>
                <a:latin typeface="宋体" pitchFamily="2" charset="-122"/>
              </a:rPr>
              <a:t>，</a:t>
            </a:r>
            <a:r>
              <a:rPr lang="zh-CN" altLang="en-US" sz="2000">
                <a:latin typeface="宋体" pitchFamily="2" charset="-122"/>
              </a:rPr>
              <a:t>发生作用的两个物体，一个是施力物体，一个是受力物体。</a:t>
            </a:r>
          </a:p>
        </p:txBody>
      </p:sp>
      <p:sp>
        <p:nvSpPr>
          <p:cNvPr id="430096" name="直接连接符 430095"/>
          <p:cNvSpPr>
            <a:spLocks noChangeShapeType="1"/>
          </p:cNvSpPr>
          <p:nvPr/>
        </p:nvSpPr>
        <p:spPr bwMode="auto">
          <a:xfrm flipV="1">
            <a:off x="4038600" y="3505200"/>
            <a:ext cx="1219200" cy="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097" name="矩形 430096"/>
          <p:cNvSpPr>
            <a:spLocks noChangeArrowheads="1"/>
          </p:cNvSpPr>
          <p:nvPr/>
        </p:nvSpPr>
        <p:spPr bwMode="auto">
          <a:xfrm>
            <a:off x="4114800" y="3048000"/>
            <a:ext cx="1066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作用</a:t>
            </a:r>
          </a:p>
        </p:txBody>
      </p:sp>
      <p:sp>
        <p:nvSpPr>
          <p:cNvPr id="430099" name="椭圆 430098" descr="水滴"/>
          <p:cNvSpPr>
            <a:spLocks noChangeArrowheads="1"/>
          </p:cNvSpPr>
          <p:nvPr/>
        </p:nvSpPr>
        <p:spPr bwMode="auto">
          <a:xfrm>
            <a:off x="3124200" y="3124200"/>
            <a:ext cx="685800" cy="685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ea typeface="黑体" pitchFamily="49" charset="-122"/>
              </a:rPr>
              <a:t>物体</a:t>
            </a:r>
            <a:r>
              <a:rPr lang="zh-CN" altLang="en-US" sz="2000"/>
              <a:t> </a:t>
            </a:r>
          </a:p>
        </p:txBody>
      </p:sp>
      <p:sp>
        <p:nvSpPr>
          <p:cNvPr id="430100" name="椭圆 430099" descr="水滴"/>
          <p:cNvSpPr>
            <a:spLocks noChangeArrowheads="1"/>
          </p:cNvSpPr>
          <p:nvPr/>
        </p:nvSpPr>
        <p:spPr bwMode="auto">
          <a:xfrm>
            <a:off x="5410200" y="3124200"/>
            <a:ext cx="685800" cy="685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ea typeface="黑体" pitchFamily="49" charset="-122"/>
              </a:rPr>
              <a:t>物体</a:t>
            </a:r>
            <a:r>
              <a:rPr lang="zh-CN" altLang="en-US" sz="2000"/>
              <a:t> </a:t>
            </a:r>
          </a:p>
        </p:txBody>
      </p:sp>
      <p:sp>
        <p:nvSpPr>
          <p:cNvPr id="430101" name="矩形 430100"/>
          <p:cNvSpPr>
            <a:spLocks noChangeArrowheads="1"/>
          </p:cNvSpPr>
          <p:nvPr/>
        </p:nvSpPr>
        <p:spPr bwMode="auto">
          <a:xfrm>
            <a:off x="2895600" y="3886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3333FF"/>
                </a:solidFill>
              </a:rPr>
              <a:t>施力物体</a:t>
            </a:r>
          </a:p>
        </p:txBody>
      </p:sp>
      <p:sp>
        <p:nvSpPr>
          <p:cNvPr id="430102" name="矩形 430101"/>
          <p:cNvSpPr>
            <a:spLocks noChangeArrowheads="1"/>
          </p:cNvSpPr>
          <p:nvPr/>
        </p:nvSpPr>
        <p:spPr bwMode="auto">
          <a:xfrm>
            <a:off x="5257800" y="3886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3333FF"/>
                </a:solidFill>
              </a:rPr>
              <a:t>受力物体</a:t>
            </a:r>
          </a:p>
        </p:txBody>
      </p:sp>
      <p:sp>
        <p:nvSpPr>
          <p:cNvPr id="430103" name="文本框 430102"/>
          <p:cNvSpPr txBox="1">
            <a:spLocks noChangeArrowheads="1"/>
          </p:cNvSpPr>
          <p:nvPr/>
        </p:nvSpPr>
        <p:spPr bwMode="auto">
          <a:xfrm>
            <a:off x="2438400" y="44196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600">
                <a:solidFill>
                  <a:srgbClr val="CC00FF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2600">
                <a:solidFill>
                  <a:srgbClr val="CC00FF"/>
                </a:solidFill>
                <a:latin typeface="DFKai-SB" pitchFamily="65" charset="-120"/>
                <a:ea typeface="DFKai-SB" pitchFamily="65" charset="-120"/>
              </a:rPr>
              <a:t>对力的概念的理解 </a:t>
            </a:r>
          </a:p>
        </p:txBody>
      </p:sp>
      <p:sp>
        <p:nvSpPr>
          <p:cNvPr id="430104" name="矩形 430103"/>
          <p:cNvSpPr>
            <a:spLocks noChangeArrowheads="1"/>
          </p:cNvSpPr>
          <p:nvPr/>
        </p:nvSpPr>
        <p:spPr bwMode="auto">
          <a:xfrm>
            <a:off x="457200" y="5029200"/>
            <a:ext cx="792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① </a:t>
            </a:r>
            <a:r>
              <a:rPr lang="zh-CN" altLang="en-US" sz="2100">
                <a:latin typeface="华文新魏" pitchFamily="2" charset="-122"/>
              </a:rPr>
              <a:t>既然</a:t>
            </a:r>
            <a:r>
              <a:rPr lang="zh-CN" altLang="en-US" sz="2100">
                <a:latin typeface="宋体" pitchFamily="2" charset="-122"/>
              </a:rPr>
              <a:t>力是物体对物体的作用，因此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至少要有两个物体；</a:t>
            </a:r>
          </a:p>
        </p:txBody>
      </p:sp>
      <p:sp>
        <p:nvSpPr>
          <p:cNvPr id="430105" name="矩形 430104"/>
          <p:cNvSpPr>
            <a:spLocks noChangeArrowheads="1"/>
          </p:cNvSpPr>
          <p:nvPr/>
        </p:nvSpPr>
        <p:spPr bwMode="auto">
          <a:xfrm>
            <a:off x="762000" y="5486400"/>
            <a:ext cx="792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100">
                <a:solidFill>
                  <a:srgbClr val="FF0000"/>
                </a:solidFill>
                <a:ea typeface="华文新魏" pitchFamily="2" charset="-122"/>
              </a:rPr>
              <a:t>②</a:t>
            </a:r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100">
                <a:latin typeface="华文新魏" pitchFamily="2" charset="-122"/>
              </a:rPr>
              <a:t>既然</a:t>
            </a:r>
            <a:r>
              <a:rPr lang="zh-CN" altLang="en-US" sz="2100">
                <a:latin typeface="宋体" pitchFamily="2" charset="-122"/>
              </a:rPr>
              <a:t>力是物体对物体的作用，因此这两个物体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必须相互作用。</a:t>
            </a:r>
          </a:p>
        </p:txBody>
      </p:sp>
      <p:sp>
        <p:nvSpPr>
          <p:cNvPr id="11277" name="矩形 11281"/>
          <p:cNvSpPr>
            <a:spLocks noChangeArrowheads="1"/>
          </p:cNvSpPr>
          <p:nvPr/>
        </p:nvSpPr>
        <p:spPr bwMode="auto">
          <a:xfrm>
            <a:off x="5867400" y="297180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力是物体对物体的作用</a:t>
            </a:r>
          </a:p>
        </p:txBody>
      </p:sp>
      <p:sp>
        <p:nvSpPr>
          <p:cNvPr id="11278" name="TextBox 14"/>
          <p:cNvSpPr txBox="1">
            <a:spLocks noChangeArrowheads="1"/>
          </p:cNvSpPr>
          <p:nvPr/>
        </p:nvSpPr>
        <p:spPr bwMode="auto">
          <a:xfrm>
            <a:off x="2667000" y="1143000"/>
            <a:ext cx="3306763" cy="414338"/>
          </a:xfrm>
          <a:prstGeom prst="rect">
            <a:avLst/>
          </a:prstGeom>
          <a:solidFill>
            <a:srgbClr val="0099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chemeClr val="bg1"/>
                </a:solidFill>
              </a:rPr>
              <a:t>力是物体对物体的作用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6" grpId="0" animBg="1"/>
      <p:bldP spid="430097" grpId="0"/>
      <p:bldP spid="430099" grpId="0" animBg="1"/>
      <p:bldP spid="430100" grpId="0" animBg="1"/>
      <p:bldP spid="430101" grpId="0"/>
      <p:bldP spid="430102" grpId="0"/>
      <p:bldP spid="430103" grpId="0"/>
      <p:bldP spid="430104" grpId="0"/>
      <p:bldP spid="430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431105"/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一、力</a:t>
            </a:r>
          </a:p>
        </p:txBody>
      </p:sp>
      <p:sp>
        <p:nvSpPr>
          <p:cNvPr id="12290" name="文本框 431106"/>
          <p:cNvSpPr txBox="1">
            <a:spLocks noChangeArrowheads="1"/>
          </p:cNvSpPr>
          <p:nvPr/>
        </p:nvSpPr>
        <p:spPr bwMode="auto">
          <a:xfrm>
            <a:off x="762000" y="1143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力的概念 </a:t>
            </a:r>
          </a:p>
        </p:txBody>
      </p:sp>
      <p:sp>
        <p:nvSpPr>
          <p:cNvPr id="12291" name="文本框 431115"/>
          <p:cNvSpPr txBox="1">
            <a:spLocks noChangeArrowheads="1"/>
          </p:cNvSpPr>
          <p:nvPr/>
        </p:nvSpPr>
        <p:spPr bwMode="auto">
          <a:xfrm>
            <a:off x="2438400" y="1752600"/>
            <a:ext cx="3886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600">
                <a:solidFill>
                  <a:srgbClr val="CC00FF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CN" altLang="en-US" sz="2600">
                <a:solidFill>
                  <a:srgbClr val="CC00FF"/>
                </a:solidFill>
                <a:latin typeface="DFKai-SB" pitchFamily="65" charset="-120"/>
                <a:ea typeface="DFKai-SB" pitchFamily="65" charset="-120"/>
              </a:rPr>
              <a:t>对力的概念的理解 </a:t>
            </a:r>
          </a:p>
        </p:txBody>
      </p:sp>
      <p:sp>
        <p:nvSpPr>
          <p:cNvPr id="12292" name="矩形 431116"/>
          <p:cNvSpPr>
            <a:spLocks noChangeArrowheads="1"/>
          </p:cNvSpPr>
          <p:nvPr/>
        </p:nvSpPr>
        <p:spPr bwMode="auto">
          <a:xfrm>
            <a:off x="457200" y="2362200"/>
            <a:ext cx="792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     ① </a:t>
            </a:r>
            <a:r>
              <a:rPr lang="zh-CN" altLang="en-US" sz="2100">
                <a:latin typeface="华文新魏" pitchFamily="2" charset="-122"/>
              </a:rPr>
              <a:t>既然</a:t>
            </a:r>
            <a:r>
              <a:rPr lang="zh-CN" altLang="en-US" sz="2100">
                <a:latin typeface="宋体" pitchFamily="2" charset="-122"/>
              </a:rPr>
              <a:t>力是物体对物体的作用，因此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至少要有两个物体；</a:t>
            </a:r>
          </a:p>
        </p:txBody>
      </p:sp>
      <p:sp>
        <p:nvSpPr>
          <p:cNvPr id="12293" name="矩形 431117"/>
          <p:cNvSpPr>
            <a:spLocks noChangeArrowheads="1"/>
          </p:cNvSpPr>
          <p:nvPr/>
        </p:nvSpPr>
        <p:spPr bwMode="auto">
          <a:xfrm>
            <a:off x="762000" y="2819400"/>
            <a:ext cx="7924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100">
                <a:solidFill>
                  <a:srgbClr val="FF0000"/>
                </a:solidFill>
                <a:ea typeface="华文新魏" pitchFamily="2" charset="-122"/>
              </a:rPr>
              <a:t>②</a:t>
            </a:r>
            <a:r>
              <a:rPr lang="en-US" altLang="zh-CN" sz="21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100">
                <a:latin typeface="华文新魏" pitchFamily="2" charset="-122"/>
              </a:rPr>
              <a:t>既然</a:t>
            </a:r>
            <a:r>
              <a:rPr lang="zh-CN" altLang="en-US" sz="2100">
                <a:latin typeface="宋体" pitchFamily="2" charset="-122"/>
              </a:rPr>
              <a:t>力是物体对物体的作用，因此这两个物体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必须相互作用。</a:t>
            </a:r>
          </a:p>
        </p:txBody>
      </p:sp>
      <p:sp>
        <p:nvSpPr>
          <p:cNvPr id="431119" name="文本框 431118"/>
          <p:cNvSpPr txBox="1">
            <a:spLocks noChangeArrowheads="1"/>
          </p:cNvSpPr>
          <p:nvPr/>
        </p:nvSpPr>
        <p:spPr bwMode="auto">
          <a:xfrm>
            <a:off x="762000" y="3429000"/>
            <a:ext cx="754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>
                <a:latin typeface="宋体" pitchFamily="2" charset="-122"/>
              </a:rPr>
              <a:t>    </a:t>
            </a:r>
            <a:r>
              <a:rPr lang="zh-CN" altLang="en-US" sz="2100">
                <a:solidFill>
                  <a:srgbClr val="FF0000"/>
                </a:solidFill>
                <a:latin typeface="宋体" pitchFamily="2" charset="-122"/>
              </a:rPr>
              <a:t>思考：</a:t>
            </a:r>
            <a:r>
              <a:rPr lang="zh-CN" altLang="en-US" sz="2100">
                <a:solidFill>
                  <a:srgbClr val="0000CC"/>
                </a:solidFill>
                <a:latin typeface="宋体" pitchFamily="2" charset="-122"/>
              </a:rPr>
              <a:t>两个物体发生相互作用是否一定需要接触？</a:t>
            </a:r>
          </a:p>
        </p:txBody>
      </p:sp>
      <p:pic>
        <p:nvPicPr>
          <p:cNvPr id="431121" name="图片 431120" descr="timg?image&amp;quality=80&amp;size=b9999_10000&amp;sec=1508781711872&amp;di=b6780b339378dada60c22aa8a14439cc&amp;imgtype=0&amp;src=http%3A%2F%2Fimgs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14800"/>
            <a:ext cx="3657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23" name="图片 431122" descr="timg?image&amp;quality=80&amp;size=b9999_10000&amp;sec=1508781890555&amp;di=0b14b27670c15354ca8752a02cf03376&amp;imgtype=0&amp;src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5052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24" name="矩形 431123"/>
          <p:cNvSpPr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FF"/>
                </a:solidFill>
              </a:rPr>
              <a:t>磁铁吸引回形针</a:t>
            </a:r>
          </a:p>
        </p:txBody>
      </p:sp>
      <p:sp>
        <p:nvSpPr>
          <p:cNvPr id="431125" name="矩形 431124"/>
          <p:cNvSpPr>
            <a:spLocks noChangeArrowheads="1"/>
          </p:cNvSpPr>
          <p:nvPr/>
        </p:nvSpPr>
        <p:spPr bwMode="auto">
          <a:xfrm>
            <a:off x="5867400" y="457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srgbClr val="0000FF"/>
                </a:solidFill>
              </a:rPr>
              <a:t>苹果为什么会落地？</a:t>
            </a: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2667000" y="1143000"/>
            <a:ext cx="3306763" cy="414338"/>
          </a:xfrm>
          <a:prstGeom prst="rect">
            <a:avLst/>
          </a:prstGeom>
          <a:solidFill>
            <a:srgbClr val="0099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chemeClr val="bg1"/>
                </a:solidFill>
              </a:rPr>
              <a:t>力是物体对物体的作用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9" grpId="0"/>
      <p:bldP spid="431124" grpId="0"/>
      <p:bldP spid="431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432129"/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一、力</a:t>
            </a:r>
          </a:p>
        </p:txBody>
      </p:sp>
      <p:sp>
        <p:nvSpPr>
          <p:cNvPr id="13314" name="文本框 432130"/>
          <p:cNvSpPr txBox="1">
            <a:spLocks noChangeArrowheads="1"/>
          </p:cNvSpPr>
          <p:nvPr/>
        </p:nvSpPr>
        <p:spPr bwMode="auto">
          <a:xfrm>
            <a:off x="762000" y="1143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力的概念 </a:t>
            </a:r>
          </a:p>
        </p:txBody>
      </p:sp>
      <p:sp>
        <p:nvSpPr>
          <p:cNvPr id="432141" name="文本框 432140"/>
          <p:cNvSpPr txBox="1">
            <a:spLocks noChangeArrowheads="1"/>
          </p:cNvSpPr>
          <p:nvPr/>
        </p:nvSpPr>
        <p:spPr bwMode="auto">
          <a:xfrm>
            <a:off x="762000" y="17526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力的符号和单位 </a:t>
            </a:r>
          </a:p>
        </p:txBody>
      </p:sp>
      <p:sp>
        <p:nvSpPr>
          <p:cNvPr id="432142" name="矩形 432141" descr="羊皮纸"/>
          <p:cNvSpPr>
            <a:spLocks noChangeArrowheads="1"/>
          </p:cNvSpPr>
          <p:nvPr/>
        </p:nvSpPr>
        <p:spPr bwMode="auto">
          <a:xfrm>
            <a:off x="1066800" y="2438400"/>
            <a:ext cx="1371600" cy="41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rgbClr val="CC3300"/>
                </a:solidFill>
                <a:ea typeface="黑体" pitchFamily="49" charset="-122"/>
              </a:rPr>
              <a:t>力的符号</a:t>
            </a:r>
          </a:p>
        </p:txBody>
      </p:sp>
      <p:sp>
        <p:nvSpPr>
          <p:cNvPr id="432143" name="矩形 432142" descr="纸莎草纸"/>
          <p:cNvSpPr>
            <a:spLocks noChangeArrowheads="1"/>
          </p:cNvSpPr>
          <p:nvPr/>
        </p:nvSpPr>
        <p:spPr bwMode="auto">
          <a:xfrm>
            <a:off x="2590800" y="2438400"/>
            <a:ext cx="609600" cy="427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32144" name="矩形 432143" descr="羊皮纸"/>
          <p:cNvSpPr>
            <a:spLocks noChangeArrowheads="1"/>
          </p:cNvSpPr>
          <p:nvPr/>
        </p:nvSpPr>
        <p:spPr bwMode="auto">
          <a:xfrm>
            <a:off x="1066800" y="3124200"/>
            <a:ext cx="1371600" cy="41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rgbClr val="CC3300"/>
                </a:solidFill>
                <a:ea typeface="黑体" pitchFamily="49" charset="-122"/>
              </a:rPr>
              <a:t>力的单位</a:t>
            </a:r>
          </a:p>
        </p:txBody>
      </p:sp>
      <p:sp>
        <p:nvSpPr>
          <p:cNvPr id="432145" name="矩形 432144" descr="纸莎草纸"/>
          <p:cNvSpPr>
            <a:spLocks noChangeArrowheads="1"/>
          </p:cNvSpPr>
          <p:nvPr/>
        </p:nvSpPr>
        <p:spPr bwMode="auto">
          <a:xfrm>
            <a:off x="2590800" y="3124200"/>
            <a:ext cx="1905000" cy="4127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100">
                <a:solidFill>
                  <a:srgbClr val="0000FF"/>
                </a:solidFill>
                <a:latin typeface="Times New Roman" pitchFamily="18" charset="0"/>
              </a:rPr>
              <a:t>牛顿，简称牛                      </a:t>
            </a:r>
          </a:p>
        </p:txBody>
      </p:sp>
      <p:pic>
        <p:nvPicPr>
          <p:cNvPr id="432148" name="图片 432147" descr="timg?image&amp;quality=80&amp;size=b9999_10000&amp;sec=1508782401960&amp;di=f401105a66e846e80f7180201ccc0ad3&amp;imgtype=0&amp;src=http%3A%2F%2Fximg"/>
          <p:cNvPicPr>
            <a:picLocks noChangeAspect="1" noChangeArrowheads="1"/>
          </p:cNvPicPr>
          <p:nvPr/>
        </p:nvPicPr>
        <p:blipFill>
          <a:blip r:embed="rId5" cstate="print"/>
          <a:srcRect l="22563" t="10001" r="15898" b="13333"/>
          <a:stretch>
            <a:fillRect/>
          </a:stretch>
        </p:blipFill>
        <p:spPr bwMode="auto">
          <a:xfrm>
            <a:off x="4876800" y="2286000"/>
            <a:ext cx="1243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151" name="矩形 432150" descr="羊皮纸"/>
          <p:cNvSpPr>
            <a:spLocks noChangeArrowheads="1"/>
          </p:cNvSpPr>
          <p:nvPr/>
        </p:nvSpPr>
        <p:spPr bwMode="auto">
          <a:xfrm>
            <a:off x="6705600" y="2514600"/>
            <a:ext cx="1371600" cy="4127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rgbClr val="CC3300"/>
                </a:solidFill>
              </a:rPr>
              <a:t>单位符号</a:t>
            </a:r>
          </a:p>
        </p:txBody>
      </p:sp>
      <p:sp>
        <p:nvSpPr>
          <p:cNvPr id="432153" name="矩形 432152" descr="纸莎草纸"/>
          <p:cNvSpPr>
            <a:spLocks noChangeArrowheads="1"/>
          </p:cNvSpPr>
          <p:nvPr/>
        </p:nvSpPr>
        <p:spPr bwMode="auto">
          <a:xfrm>
            <a:off x="7086600" y="3124200"/>
            <a:ext cx="609600" cy="427038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200">
                <a:solidFill>
                  <a:srgbClr val="0000FF"/>
                </a:solidFill>
                <a:latin typeface="Times New Roman" pitchFamily="18" charset="0"/>
              </a:rPr>
              <a:t>N</a:t>
            </a:r>
          </a:p>
        </p:txBody>
      </p:sp>
      <p:grpSp>
        <p:nvGrpSpPr>
          <p:cNvPr id="2" name="组合 432157"/>
          <p:cNvGrpSpPr>
            <a:grpSpLocks/>
          </p:cNvGrpSpPr>
          <p:nvPr/>
        </p:nvGrpSpPr>
        <p:grpSpPr bwMode="auto">
          <a:xfrm>
            <a:off x="1066800" y="3886200"/>
            <a:ext cx="1371600" cy="838200"/>
            <a:chOff x="3024" y="3072"/>
            <a:chExt cx="864" cy="528"/>
          </a:xfrm>
        </p:grpSpPr>
        <p:sp>
          <p:nvSpPr>
            <p:cNvPr id="13324" name="云形标注 432155"/>
            <p:cNvSpPr>
              <a:spLocks noChangeArrowheads="1"/>
            </p:cNvSpPr>
            <p:nvPr/>
          </p:nvSpPr>
          <p:spPr bwMode="auto">
            <a:xfrm>
              <a:off x="3024" y="3072"/>
              <a:ext cx="864" cy="528"/>
            </a:xfrm>
            <a:prstGeom prst="cloudCallout">
              <a:avLst>
                <a:gd name="adj1" fmla="val 37731"/>
                <a:gd name="adj2" fmla="val 92426"/>
              </a:avLst>
            </a:prstGeom>
            <a:solidFill>
              <a:srgbClr val="FFFF99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2800">
                  <a:solidFill>
                    <a:srgbClr val="FF3300"/>
                  </a:solidFill>
                  <a:latin typeface="Times New Roman" pitchFamily="18" charset="0"/>
                  <a:ea typeface="楷体_GB2312" pitchFamily="49" charset="-122"/>
                </a:rPr>
                <a:t> </a:t>
              </a:r>
            </a:p>
          </p:txBody>
        </p:sp>
        <p:sp>
          <p:nvSpPr>
            <p:cNvPr id="13325" name="矩形 432156"/>
            <p:cNvSpPr>
              <a:spLocks noChangeArrowheads="1"/>
            </p:cNvSpPr>
            <p:nvPr/>
          </p:nvSpPr>
          <p:spPr bwMode="auto">
            <a:xfrm>
              <a:off x="3024" y="3120"/>
              <a:ext cx="81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900">
                  <a:solidFill>
                    <a:srgbClr val="0000CC"/>
                  </a:solidFill>
                </a:rPr>
                <a:t>   </a:t>
              </a:r>
              <a:r>
                <a:rPr lang="zh-CN" altLang="en-US" sz="1900">
                  <a:solidFill>
                    <a:srgbClr val="0000CC"/>
                  </a:solidFill>
                </a:rPr>
                <a:t>感知力</a:t>
              </a:r>
            </a:p>
            <a:p>
              <a:r>
                <a:rPr lang="zh-CN" altLang="en-US" sz="1900">
                  <a:solidFill>
                    <a:srgbClr val="0000CC"/>
                  </a:solidFill>
                </a:rPr>
                <a:t>   的大小</a:t>
              </a:r>
            </a:p>
          </p:txBody>
        </p:sp>
      </p:grpSp>
      <p:sp>
        <p:nvSpPr>
          <p:cNvPr id="432159" name="矩形 432158"/>
          <p:cNvSpPr>
            <a:spLocks noChangeArrowheads="1"/>
          </p:cNvSpPr>
          <p:nvPr/>
        </p:nvSpPr>
        <p:spPr bwMode="auto">
          <a:xfrm>
            <a:off x="685800" y="5105400"/>
            <a:ext cx="3048000" cy="939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latin typeface="Times New Roman" pitchFamily="18" charset="0"/>
              </a:rPr>
              <a:t>      </a:t>
            </a:r>
            <a:r>
              <a:rPr lang="en-US" altLang="zh-CN" sz="2200">
                <a:solidFill>
                  <a:srgbClr val="FF0000"/>
                </a:solidFill>
              </a:rPr>
              <a:t>① </a:t>
            </a:r>
            <a:r>
              <a:rPr lang="zh-CN" altLang="en-US" sz="2200">
                <a:latin typeface="宋体" pitchFamily="2" charset="-122"/>
              </a:rPr>
              <a:t>用手托起两个鸡蛋所用的力大约为</a:t>
            </a:r>
            <a:r>
              <a:rPr lang="en-US" altLang="zh-CN" sz="2200">
                <a:latin typeface="宋体" pitchFamily="2" charset="-122"/>
              </a:rPr>
              <a:t>1N</a:t>
            </a:r>
            <a:r>
              <a:rPr lang="zh-CN" altLang="en-US" sz="2200">
                <a:latin typeface="宋体" pitchFamily="2" charset="-122"/>
              </a:rPr>
              <a:t>。</a:t>
            </a:r>
          </a:p>
        </p:txBody>
      </p:sp>
      <p:sp>
        <p:nvSpPr>
          <p:cNvPr id="432160" name="椭圆 432159"/>
          <p:cNvSpPr>
            <a:spLocks noChangeArrowheads="1"/>
          </p:cNvSpPr>
          <p:nvPr/>
        </p:nvSpPr>
        <p:spPr bwMode="auto">
          <a:xfrm>
            <a:off x="4191000" y="4572000"/>
            <a:ext cx="13716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2161" name="椭圆 432160"/>
          <p:cNvSpPr>
            <a:spLocks noChangeArrowheads="1"/>
          </p:cNvSpPr>
          <p:nvPr/>
        </p:nvSpPr>
        <p:spPr bwMode="auto">
          <a:xfrm>
            <a:off x="3886200" y="5257800"/>
            <a:ext cx="13716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2162" name="矩形 432161"/>
          <p:cNvSpPr>
            <a:spLocks noChangeArrowheads="1"/>
          </p:cNvSpPr>
          <p:nvPr/>
        </p:nvSpPr>
        <p:spPr bwMode="auto">
          <a:xfrm>
            <a:off x="5715000" y="4953000"/>
            <a:ext cx="3048000" cy="136207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200">
                <a:solidFill>
                  <a:srgbClr val="FF0000"/>
                </a:solidFill>
              </a:rPr>
              <a:t>      ② </a:t>
            </a:r>
            <a:r>
              <a:rPr lang="zh-CN" altLang="en-US" sz="2200">
                <a:latin typeface="宋体" pitchFamily="2" charset="-122"/>
              </a:rPr>
              <a:t>一个质量为</a:t>
            </a:r>
            <a:r>
              <a:rPr lang="en-US" altLang="zh-CN" sz="2200">
                <a:latin typeface="宋体" pitchFamily="2" charset="-122"/>
              </a:rPr>
              <a:t>40kg</a:t>
            </a:r>
            <a:r>
              <a:rPr lang="zh-CN" altLang="en-US" sz="2200">
                <a:latin typeface="宋体" pitchFamily="2" charset="-122"/>
              </a:rPr>
              <a:t>的同学对地面的压力大约是</a:t>
            </a:r>
            <a:r>
              <a:rPr lang="en-US" altLang="zh-CN" sz="2200">
                <a:latin typeface="宋体" pitchFamily="2" charset="-122"/>
              </a:rPr>
              <a:t>400N</a:t>
            </a:r>
            <a:r>
              <a:rPr lang="zh-CN" altLang="en-US" sz="2200">
                <a:latin typeface="宋体" pitchFamily="2" charset="-122"/>
              </a:rPr>
              <a:t>。</a:t>
            </a:r>
          </a:p>
        </p:txBody>
      </p:sp>
      <p:sp>
        <p:nvSpPr>
          <p:cNvPr id="13330" name="TextBox 14"/>
          <p:cNvSpPr txBox="1">
            <a:spLocks noChangeArrowheads="1"/>
          </p:cNvSpPr>
          <p:nvPr/>
        </p:nvSpPr>
        <p:spPr bwMode="auto">
          <a:xfrm>
            <a:off x="2667000" y="1143000"/>
            <a:ext cx="3306763" cy="414338"/>
          </a:xfrm>
          <a:prstGeom prst="rect">
            <a:avLst/>
          </a:prstGeom>
          <a:solidFill>
            <a:srgbClr val="0099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zh-CN" altLang="en-US" sz="2100">
                <a:solidFill>
                  <a:schemeClr val="bg1"/>
                </a:solidFill>
              </a:rPr>
              <a:t>力是物体对物体的作用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1" grpId="0"/>
      <p:bldP spid="432142" grpId="0" animBg="1"/>
      <p:bldP spid="432143" grpId="0" animBg="1"/>
      <p:bldP spid="432144" grpId="0" animBg="1"/>
      <p:bldP spid="432145" grpId="0" animBg="1"/>
      <p:bldP spid="432151" grpId="0" animBg="1"/>
      <p:bldP spid="432153" grpId="0" animBg="1"/>
      <p:bldP spid="432159" grpId="0" animBg="1"/>
      <p:bldP spid="4321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0243" name="矩形 10242"/>
          <p:cNvSpPr>
            <a:spLocks noChangeArrowheads="1"/>
          </p:cNvSpPr>
          <p:nvPr/>
        </p:nvSpPr>
        <p:spPr bwMode="auto">
          <a:xfrm>
            <a:off x="533400" y="1524000"/>
            <a:ext cx="8077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用力捏橡皮泥，松开手后，观察橡皮泥的形状有什么变化？</a:t>
            </a:r>
          </a:p>
          <a:p>
            <a:pPr>
              <a:lnSpc>
                <a:spcPct val="120000"/>
              </a:lnSpc>
            </a:pPr>
            <a:r>
              <a:rPr lang="zh-CN" altLang="en-US" sz="2200">
                <a:latin typeface="宋体" pitchFamily="2" charset="-122"/>
              </a:rPr>
              <a:t>用力拉弹簧，观察弹簧的形状（或长度</a:t>
            </a:r>
            <a:r>
              <a:rPr lang="en-US" altLang="zh-CN" sz="2200">
                <a:latin typeface="宋体" pitchFamily="2" charset="-122"/>
              </a:rPr>
              <a:t>)</a:t>
            </a:r>
            <a:r>
              <a:rPr lang="zh-CN" altLang="en-US" sz="2200">
                <a:latin typeface="宋体" pitchFamily="2" charset="-122"/>
              </a:rPr>
              <a:t>有什么变化？</a:t>
            </a:r>
          </a:p>
        </p:txBody>
      </p:sp>
      <p:sp>
        <p:nvSpPr>
          <p:cNvPr id="10244" name="矩形 10243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grpSp>
        <p:nvGrpSpPr>
          <p:cNvPr id="2" name="组合 10269"/>
          <p:cNvGrpSpPr>
            <a:grpSpLocks/>
          </p:cNvGrpSpPr>
          <p:nvPr/>
        </p:nvGrpSpPr>
        <p:grpSpPr bwMode="auto">
          <a:xfrm>
            <a:off x="609600" y="2514600"/>
            <a:ext cx="7943850" cy="3219450"/>
            <a:chOff x="384" y="1632"/>
            <a:chExt cx="5004" cy="2028"/>
          </a:xfrm>
        </p:grpSpPr>
        <p:pic>
          <p:nvPicPr>
            <p:cNvPr id="14341" name="图片 10253" descr="00g58PICn24_1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680"/>
              <a:ext cx="268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图片 10268" descr="16-17-12-10-822419"/>
            <p:cNvPicPr>
              <a:picLocks noChangeAspect="1" noChangeArrowheads="1"/>
            </p:cNvPicPr>
            <p:nvPr/>
          </p:nvPicPr>
          <p:blipFill>
            <a:blip r:embed="rId3" cstate="print">
              <a:lum bright="30000" contrast="30000"/>
            </a:blip>
            <a:srcRect l="8888"/>
            <a:stretch>
              <a:fillRect/>
            </a:stretch>
          </p:blipFill>
          <p:spPr bwMode="auto">
            <a:xfrm>
              <a:off x="2928" y="1632"/>
              <a:ext cx="2460" cy="2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1" name="矩形 10270"/>
          <p:cNvSpPr>
            <a:spLocks noChangeArrowheads="1"/>
          </p:cNvSpPr>
          <p:nvPr/>
        </p:nvSpPr>
        <p:spPr bwMode="auto">
          <a:xfrm>
            <a:off x="1371600" y="5410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itchFamily="49" charset="-122"/>
              </a:rPr>
              <a:t>现象：</a:t>
            </a:r>
          </a:p>
        </p:txBody>
      </p:sp>
      <p:sp>
        <p:nvSpPr>
          <p:cNvPr id="10272" name="矩形 10271"/>
          <p:cNvSpPr>
            <a:spLocks noChangeArrowheads="1"/>
          </p:cNvSpPr>
          <p:nvPr/>
        </p:nvSpPr>
        <p:spPr bwMode="auto">
          <a:xfrm>
            <a:off x="685800" y="5867400"/>
            <a:ext cx="80772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300">
                <a:latin typeface="宋体" pitchFamily="2" charset="-122"/>
              </a:rPr>
              <a:t> </a:t>
            </a:r>
            <a:r>
              <a:rPr lang="zh-CN" altLang="en-US" sz="2300">
                <a:latin typeface="宋体" pitchFamily="2" charset="-122"/>
              </a:rPr>
              <a:t>橡皮泥的形状发生了变化，弹簧的长度发生了变化。</a:t>
            </a:r>
          </a:p>
        </p:txBody>
      </p:sp>
      <p:pic>
        <p:nvPicPr>
          <p:cNvPr id="14345" name="Picture 60" descr="ba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4" descr="t01c7cec5e45640e58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图片 13329" descr="ldpi_1098026_2a1c5d7b6-dca9-4393-b961-9d4537c991f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6" name="矩形 10275"/>
          <p:cNvSpPr>
            <a:spLocks noChangeArrowheads="1"/>
          </p:cNvSpPr>
          <p:nvPr/>
        </p:nvSpPr>
        <p:spPr bwMode="auto">
          <a:xfrm>
            <a:off x="1371600" y="2743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橡皮泥</a:t>
            </a:r>
          </a:p>
        </p:txBody>
      </p:sp>
      <p:sp>
        <p:nvSpPr>
          <p:cNvPr id="10277" name="矩形 10276"/>
          <p:cNvSpPr>
            <a:spLocks noChangeArrowheads="1"/>
          </p:cNvSpPr>
          <p:nvPr/>
        </p:nvSpPr>
        <p:spPr bwMode="auto">
          <a:xfrm>
            <a:off x="6934200" y="274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弹簧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4" grpId="0"/>
      <p:bldP spid="10271" grpId="0"/>
      <p:bldP spid="10272" grpId="0"/>
      <p:bldP spid="10276" grpId="0"/>
      <p:bldP spid="102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88065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5362" name="矩形 88066"/>
          <p:cNvSpPr>
            <a:spLocks noChangeArrowheads="1"/>
          </p:cNvSpPr>
          <p:nvPr/>
        </p:nvSpPr>
        <p:spPr bwMode="auto">
          <a:xfrm>
            <a:off x="533400" y="1524000"/>
            <a:ext cx="8077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用力捏橡皮泥，松开手后，观察橡皮泥的形状有什么变化？</a:t>
            </a:r>
          </a:p>
          <a:p>
            <a:pPr>
              <a:lnSpc>
                <a:spcPct val="120000"/>
              </a:lnSpc>
            </a:pPr>
            <a:r>
              <a:rPr lang="zh-CN" altLang="en-US" sz="2200">
                <a:latin typeface="宋体" pitchFamily="2" charset="-122"/>
              </a:rPr>
              <a:t>用力拉弹簧，观察弹簧的形状（或长度</a:t>
            </a:r>
            <a:r>
              <a:rPr lang="en-US" altLang="zh-CN" sz="2200">
                <a:latin typeface="宋体" pitchFamily="2" charset="-122"/>
              </a:rPr>
              <a:t>)</a:t>
            </a:r>
            <a:r>
              <a:rPr lang="zh-CN" altLang="en-US" sz="2200">
                <a:latin typeface="宋体" pitchFamily="2" charset="-122"/>
              </a:rPr>
              <a:t>有什么变化？</a:t>
            </a:r>
          </a:p>
        </p:txBody>
      </p:sp>
      <p:sp>
        <p:nvSpPr>
          <p:cNvPr id="15363" name="矩形 88067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sp>
        <p:nvSpPr>
          <p:cNvPr id="97287" name="TextBox 14"/>
          <p:cNvSpPr txBox="1">
            <a:spLocks noChangeArrowheads="1"/>
          </p:cNvSpPr>
          <p:nvPr/>
        </p:nvSpPr>
        <p:spPr bwMode="auto">
          <a:xfrm>
            <a:off x="2286000" y="2590800"/>
            <a:ext cx="4572000" cy="465138"/>
          </a:xfrm>
          <a:prstGeom prst="rect">
            <a:avLst/>
          </a:prstGeom>
          <a:solidFill>
            <a:srgbClr val="0099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200">
                <a:solidFill>
                  <a:schemeClr val="bg1"/>
                </a:solidFill>
              </a:rPr>
              <a:t>生活中力使物体发生形变的现象  </a:t>
            </a:r>
          </a:p>
        </p:txBody>
      </p:sp>
      <p:pic>
        <p:nvPicPr>
          <p:cNvPr id="88080" name="图片 88079" descr="WLB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352800"/>
            <a:ext cx="2322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图片 8808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429000"/>
            <a:ext cx="2667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2" name="文本框 88081"/>
          <p:cNvSpPr txBox="1">
            <a:spLocks noChangeArrowheads="1"/>
          </p:cNvSpPr>
          <p:nvPr/>
        </p:nvSpPr>
        <p:spPr bwMode="auto">
          <a:xfrm>
            <a:off x="914400" y="5943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itchFamily="18" charset="0"/>
              </a:rPr>
              <a:t>弓的形状改变</a:t>
            </a:r>
          </a:p>
        </p:txBody>
      </p:sp>
      <p:sp>
        <p:nvSpPr>
          <p:cNvPr id="88083" name="文本框 88082"/>
          <p:cNvSpPr txBox="1">
            <a:spLocks noChangeArrowheads="1"/>
          </p:cNvSpPr>
          <p:nvPr/>
        </p:nvSpPr>
        <p:spPr bwMode="auto">
          <a:xfrm>
            <a:off x="3581400" y="5943600"/>
            <a:ext cx="315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itchFamily="18" charset="0"/>
              </a:rPr>
              <a:t>竹杆的形状改变</a:t>
            </a:r>
          </a:p>
        </p:txBody>
      </p:sp>
      <p:pic>
        <p:nvPicPr>
          <p:cNvPr id="88084" name="图片 8808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429000"/>
            <a:ext cx="24272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5" name="文本框 88084"/>
          <p:cNvSpPr txBox="1">
            <a:spLocks noChangeArrowheads="1"/>
          </p:cNvSpPr>
          <p:nvPr/>
        </p:nvSpPr>
        <p:spPr bwMode="auto">
          <a:xfrm>
            <a:off x="6248400" y="5867400"/>
            <a:ext cx="2286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Times New Roman" pitchFamily="18" charset="0"/>
              </a:rPr>
              <a:t>球的形状改变</a:t>
            </a:r>
          </a:p>
        </p:txBody>
      </p:sp>
      <p:pic>
        <p:nvPicPr>
          <p:cNvPr id="15371" name="Picture 60" descr="ba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64" descr="t01c7cec5e45640e58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图片 13329" descr="ldpi_1098026_2a1c5d7b6-dca9-4393-b961-9d4537c991f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88082" grpId="0"/>
      <p:bldP spid="88083" grpId="0"/>
      <p:bldP spid="88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67937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二、力的作用效果</a:t>
            </a:r>
          </a:p>
        </p:txBody>
      </p:sp>
      <p:sp>
        <p:nvSpPr>
          <p:cNvPr id="16386" name="矩形 167938"/>
          <p:cNvSpPr>
            <a:spLocks noChangeArrowheads="1"/>
          </p:cNvSpPr>
          <p:nvPr/>
        </p:nvSpPr>
        <p:spPr bwMode="auto">
          <a:xfrm>
            <a:off x="533400" y="1524000"/>
            <a:ext cx="8077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latin typeface="宋体" pitchFamily="2" charset="-122"/>
              </a:rPr>
              <a:t>    </a:t>
            </a:r>
            <a:r>
              <a:rPr lang="zh-CN" altLang="en-US" sz="2200">
                <a:latin typeface="宋体" pitchFamily="2" charset="-122"/>
              </a:rPr>
              <a:t>用力捏橡皮泥，松开手后，观察橡皮泥的形状有什么变化？</a:t>
            </a:r>
          </a:p>
          <a:p>
            <a:pPr>
              <a:lnSpc>
                <a:spcPct val="120000"/>
              </a:lnSpc>
            </a:pPr>
            <a:r>
              <a:rPr lang="zh-CN" altLang="en-US" sz="2200">
                <a:latin typeface="宋体" pitchFamily="2" charset="-122"/>
              </a:rPr>
              <a:t>用力拉弹簧，观察弹簧的形状（或长度</a:t>
            </a:r>
            <a:r>
              <a:rPr lang="en-US" altLang="zh-CN" sz="2200">
                <a:latin typeface="宋体" pitchFamily="2" charset="-122"/>
              </a:rPr>
              <a:t>)</a:t>
            </a:r>
            <a:r>
              <a:rPr lang="zh-CN" altLang="en-US" sz="2200">
                <a:latin typeface="宋体" pitchFamily="2" charset="-122"/>
              </a:rPr>
              <a:t>有什么变化？</a:t>
            </a:r>
          </a:p>
        </p:txBody>
      </p:sp>
      <p:sp>
        <p:nvSpPr>
          <p:cNvPr id="16387" name="矩形 167939"/>
          <p:cNvSpPr>
            <a:spLocks noChangeArrowheads="1"/>
          </p:cNvSpPr>
          <p:nvPr/>
        </p:nvSpPr>
        <p:spPr bwMode="auto">
          <a:xfrm>
            <a:off x="914400" y="106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4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力可以使物体发生形变</a:t>
            </a:r>
          </a:p>
        </p:txBody>
      </p:sp>
      <p:pic>
        <p:nvPicPr>
          <p:cNvPr id="16388" name="Picture 60" descr="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4" descr="t01c7cec5e45640e58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图片 13329" descr="ldpi_1098026_2a1c5d7b6-dca9-4393-b961-9d4537c991f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6553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1" name="矩形 167950"/>
          <p:cNvSpPr>
            <a:spLocks noChangeArrowheads="1"/>
          </p:cNvSpPr>
          <p:nvPr/>
        </p:nvSpPr>
        <p:spPr bwMode="auto">
          <a:xfrm>
            <a:off x="304800" y="2514600"/>
            <a:ext cx="8153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想一想</a:t>
            </a:r>
            <a:r>
              <a:rPr lang="zh-CN" altLang="en-US" sz="2200">
                <a:latin typeface="宋体" pitchFamily="2" charset="-122"/>
              </a:rPr>
              <a:t> 用手挤压硬玻璃瓶，玻璃瓶会发生形变吗？ </a:t>
            </a:r>
          </a:p>
        </p:txBody>
      </p:sp>
      <p:grpSp>
        <p:nvGrpSpPr>
          <p:cNvPr id="2" name="组合 167951"/>
          <p:cNvGrpSpPr>
            <a:grpSpLocks/>
          </p:cNvGrpSpPr>
          <p:nvPr/>
        </p:nvGrpSpPr>
        <p:grpSpPr bwMode="auto">
          <a:xfrm>
            <a:off x="838200" y="3200400"/>
            <a:ext cx="1219200" cy="533400"/>
            <a:chOff x="0" y="0"/>
            <a:chExt cx="2231" cy="553"/>
          </a:xfrm>
        </p:grpSpPr>
        <p:pic>
          <p:nvPicPr>
            <p:cNvPr id="16393" name="圆角矩形 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2231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文本框 167953"/>
            <p:cNvSpPr txBox="1">
              <a:spLocks noChangeArrowheads="1"/>
            </p:cNvSpPr>
            <p:nvPr/>
          </p:nvSpPr>
          <p:spPr bwMode="auto">
            <a:xfrm>
              <a:off x="60" y="78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zh-CN" altLang="en-US" sz="2400">
                  <a:solidFill>
                    <a:srgbClr val="FFFFFF"/>
                  </a:solidFill>
                  <a:latin typeface="宋体" pitchFamily="2" charset="-122"/>
                </a:rPr>
                <a:t>演 示</a:t>
              </a:r>
            </a:p>
          </p:txBody>
        </p:sp>
      </p:grpSp>
      <p:pic>
        <p:nvPicPr>
          <p:cNvPr id="167955" name="7.1玻璃瓶的形变_标清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200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6" name="Oval 8" descr="0002">
            <a:hlinkClick r:id="rId11"/>
          </p:cNvPr>
          <p:cNvSpPr>
            <a:spLocks noChangeArrowheads="1"/>
          </p:cNvSpPr>
          <p:nvPr/>
        </p:nvSpPr>
        <p:spPr bwMode="auto">
          <a:xfrm flipH="1">
            <a:off x="7467600" y="4648200"/>
            <a:ext cx="457200" cy="381000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222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CN" altLang="en-US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7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79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5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7955"/>
                </p:tgtEl>
              </p:cMediaNode>
            </p:video>
          </p:childTnLst>
        </p:cTn>
      </p:par>
    </p:tnLst>
    <p:bldLst>
      <p:bldP spid="167951" grpId="0"/>
      <p:bldP spid="16795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2577</Words>
  <Application>Microsoft Office PowerPoint</Application>
  <PresentationFormat>全屏显示(4:3)</PresentationFormat>
  <Paragraphs>246</Paragraphs>
  <Slides>26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1</cp:revision>
  <dcterms:created xsi:type="dcterms:W3CDTF">2019-02-21T12:48:38Z</dcterms:created>
  <dcterms:modified xsi:type="dcterms:W3CDTF">2019-02-21T12:49:10Z</dcterms:modified>
</cp:coreProperties>
</file>