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AFFBB0-F083-45DE-B28E-AC139F23A2E5}" type="datetimeFigureOut">
              <a:rPr lang="zh-CN" altLang="en-US" smtClean="0"/>
              <a:t>2020/8/25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91B568-E2D5-4A82-814E-3275850164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0375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867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latin typeface="微软雅黑" panose="020B0503020204020204" charset="-122"/>
                <a:ea typeface="微软雅黑" panose="020B0503020204020204" charset="-122"/>
              </a:rPr>
              <a:t>4</a:t>
            </a:fld>
            <a:endParaRPr lang="zh-CN" alt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1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62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6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latin typeface="微软雅黑" panose="020B0503020204020204" charset="-122"/>
                <a:ea typeface="微软雅黑" panose="020B0503020204020204" charset="-122"/>
              </a:rPr>
              <a:t>9</a:t>
            </a:fld>
            <a:endParaRPr lang="zh-CN" alt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幻灯片图像占位符 1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3010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301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latin typeface="微软雅黑" panose="020B0503020204020204" charset="-122"/>
                <a:ea typeface="微软雅黑" panose="020B0503020204020204" charset="-122"/>
              </a:rPr>
              <a:t>10</a:t>
            </a:fld>
            <a:endParaRPr lang="zh-CN" alt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幻灯片图像占位符 1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7106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710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latin typeface="微软雅黑" panose="020B0503020204020204" charset="-122"/>
                <a:ea typeface="微软雅黑" panose="020B0503020204020204" charset="-122"/>
              </a:rPr>
              <a:t>13</a:t>
            </a:fld>
            <a:endParaRPr lang="zh-CN" alt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224873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9" y="193918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5421833" y="2149498"/>
            <a:ext cx="2822575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rgbClr val="FF0000"/>
                </a:solidFill>
                <a:latin typeface="方正中倩简体" pitchFamily="65" charset="-122"/>
                <a:ea typeface="方正中倩简体" pitchFamily="65" charset="-122"/>
              </a:rPr>
              <a:t>第二十章 </a:t>
            </a:r>
            <a:r>
              <a:rPr lang="zh-CN" altLang="en-US" sz="4000" baseline="-25000" dirty="0" smtClean="0">
                <a:solidFill>
                  <a:srgbClr val="FF0000"/>
                </a:solidFill>
                <a:latin typeface="方正中倩简体" pitchFamily="65" charset="-122"/>
                <a:ea typeface="方正中倩简体" pitchFamily="65" charset="-122"/>
              </a:rPr>
              <a:t>第</a:t>
            </a:r>
            <a:r>
              <a:rPr lang="en-US" altLang="zh-CN" sz="4000" baseline="-25000" dirty="0" smtClean="0">
                <a:solidFill>
                  <a:srgbClr val="FF0000"/>
                </a:solidFill>
                <a:latin typeface="方正中倩简体" pitchFamily="65" charset="-122"/>
                <a:ea typeface="方正中倩简体" pitchFamily="65" charset="-122"/>
              </a:rPr>
              <a:t>5</a:t>
            </a:r>
            <a:r>
              <a:rPr lang="zh-CN" altLang="en-US" sz="4000" baseline="-25000" dirty="0" smtClean="0">
                <a:solidFill>
                  <a:srgbClr val="FF0000"/>
                </a:solidFill>
                <a:latin typeface="方正中倩简体" pitchFamily="65" charset="-122"/>
                <a:ea typeface="方正中倩简体" pitchFamily="65" charset="-122"/>
              </a:rPr>
              <a:t>节</a:t>
            </a:r>
            <a:endParaRPr lang="zh-CN" sz="4000" baseline="-25000" dirty="0">
              <a:solidFill>
                <a:srgbClr val="FF0000"/>
              </a:solidFill>
              <a:latin typeface="方正中倩简体" pitchFamily="65" charset="-122"/>
              <a:ea typeface="方正中倩简体" pitchFamily="65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4860032" y="1275606"/>
            <a:ext cx="4816710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800" b="1" baseline="-25000" dirty="0">
                <a:solidFill>
                  <a:srgbClr val="007E27"/>
                </a:solidFill>
                <a:latin typeface="方正中倩简体" pitchFamily="65" charset="-122"/>
                <a:ea typeface="方正中倩简体" pitchFamily="65" charset="-122"/>
              </a:rPr>
              <a:t>人教</a:t>
            </a:r>
            <a:r>
              <a:rPr lang="zh-CN" altLang="en-US" sz="4800" b="1" baseline="-25000" dirty="0" smtClean="0">
                <a:solidFill>
                  <a:srgbClr val="007E27"/>
                </a:solidFill>
                <a:latin typeface="方正中倩简体" pitchFamily="65" charset="-122"/>
                <a:ea typeface="方正中倩简体" pitchFamily="65" charset="-122"/>
              </a:rPr>
              <a:t>版物</a:t>
            </a:r>
            <a:r>
              <a:rPr lang="zh-CN" altLang="en-US" sz="4800" b="1" baseline="-25000" dirty="0">
                <a:solidFill>
                  <a:srgbClr val="007E27"/>
                </a:solidFill>
                <a:latin typeface="方正中倩简体" pitchFamily="65" charset="-122"/>
                <a:ea typeface="方正中倩简体" pitchFamily="65" charset="-122"/>
              </a:rPr>
              <a:t>理（初中）</a:t>
            </a:r>
            <a:endParaRPr lang="zh-CN" sz="4800" b="1" baseline="-25000" dirty="0">
              <a:solidFill>
                <a:srgbClr val="007E27"/>
              </a:solidFill>
              <a:latin typeface="方正中倩简体" pitchFamily="65" charset="-122"/>
              <a:ea typeface="方正中倩简体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04048" y="2934342"/>
            <a:ext cx="3240360" cy="7078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algn="ctr" latinLnBrk="1" hangingPunct="0"/>
            <a:r>
              <a:rPr lang="zh-CN" altLang="en-US" sz="4000" dirty="0" smtClean="0">
                <a:solidFill>
                  <a:srgbClr val="FF0000"/>
                </a:solidFill>
                <a:latin typeface="迷你简粗倩" pitchFamily="65" charset="-122"/>
                <a:ea typeface="迷你简粗倩" pitchFamily="65" charset="-122"/>
                <a:sym typeface="+mn-ea"/>
              </a:rPr>
              <a:t>磁</a:t>
            </a:r>
            <a:r>
              <a:rPr lang="zh-CN" altLang="en-US" sz="4000" dirty="0">
                <a:solidFill>
                  <a:srgbClr val="FF0000"/>
                </a:solidFill>
                <a:latin typeface="迷你简粗倩" pitchFamily="65" charset="-122"/>
                <a:ea typeface="迷你简粗倩" pitchFamily="65" charset="-122"/>
                <a:sym typeface="+mn-ea"/>
              </a:rPr>
              <a:t>生</a:t>
            </a:r>
            <a:r>
              <a:rPr lang="zh-CN" altLang="en-US" sz="4000" dirty="0" smtClean="0">
                <a:solidFill>
                  <a:srgbClr val="FF0000"/>
                </a:solidFill>
                <a:latin typeface="迷你简粗倩" pitchFamily="65" charset="-122"/>
                <a:ea typeface="迷你简粗倩" pitchFamily="65" charset="-122"/>
                <a:sym typeface="+mn-ea"/>
              </a:rPr>
              <a:t>电</a:t>
            </a:r>
            <a:endParaRPr lang="zh-CN" altLang="en-US" sz="4000" dirty="0">
              <a:solidFill>
                <a:srgbClr val="FF0000"/>
              </a:solidFill>
              <a:latin typeface="迷你简粗倩" pitchFamily="65" charset="-122"/>
              <a:ea typeface="迷你简粗倩" pitchFamily="65" charset="-122"/>
              <a:cs typeface="Arial" panose="020B0604020202020204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741479"/>
            <a:ext cx="3638827" cy="3638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500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21556" y="1129904"/>
            <a:ext cx="5742458" cy="7390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095" dirty="0">
                <a:latin typeface="微软雅黑" panose="020B0503020204020204" charset="-122"/>
                <a:ea typeface="微软雅黑" panose="020B0503020204020204" charset="-122"/>
              </a:rPr>
              <a:t>如果导线左右往复运动，电流表指针来回摆动，电路中产生的是交变电流，简称交流。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868891" y="716756"/>
            <a:ext cx="1446601" cy="461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395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交变电流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03725" y="3499247"/>
            <a:ext cx="6778120" cy="7575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795" dirty="0">
                <a:solidFill>
                  <a:srgbClr val="E97117"/>
                </a:solidFill>
                <a:latin typeface="微软雅黑" panose="020B0503020204020204" charset="-122"/>
                <a:ea typeface="微软雅黑" panose="020B0503020204020204" charset="-122"/>
              </a:rPr>
              <a:t>交变电流的频率在数值上等于电流在每秒内周期性变化的次数。</a:t>
            </a:r>
          </a:p>
          <a:p>
            <a:pPr algn="ctr">
              <a:lnSpc>
                <a:spcPct val="120000"/>
              </a:lnSpc>
            </a:pPr>
            <a:r>
              <a:rPr lang="zh-CN" altLang="en-US" sz="1795" dirty="0">
                <a:solidFill>
                  <a:srgbClr val="E97117"/>
                </a:solidFill>
                <a:latin typeface="微软雅黑" panose="020B0503020204020204" charset="-122"/>
                <a:ea typeface="微软雅黑" panose="020B0503020204020204" charset="-122"/>
              </a:rPr>
              <a:t>我国电网交流供电，频率为</a:t>
            </a:r>
            <a:r>
              <a:rPr lang="en-US" altLang="zh-CN" sz="1795" dirty="0">
                <a:solidFill>
                  <a:srgbClr val="E97117"/>
                </a:solidFill>
                <a:latin typeface="微软雅黑" panose="020B0503020204020204" charset="-122"/>
                <a:ea typeface="微软雅黑" panose="020B0503020204020204" charset="-122"/>
              </a:rPr>
              <a:t>50Hz</a:t>
            </a:r>
            <a:r>
              <a:rPr lang="zh-CN" altLang="en-US" sz="1795" dirty="0">
                <a:solidFill>
                  <a:srgbClr val="E97117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</p:txBody>
      </p:sp>
      <p:pic>
        <p:nvPicPr>
          <p:cNvPr id="10245" name="Picture 6" descr="2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92161" y="1845469"/>
            <a:ext cx="2001249" cy="1660922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4836850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图片 2" descr="发电机穿转子.bmp"/>
          <p:cNvPicPr>
            <a:picLocks noChangeAspect="1"/>
          </p:cNvPicPr>
          <p:nvPr/>
        </p:nvPicPr>
        <p:blipFill>
          <a:blip r:embed="rId2"/>
          <a:srcRect b="9924"/>
          <a:stretch>
            <a:fillRect/>
          </a:stretch>
        </p:blipFill>
        <p:spPr>
          <a:xfrm>
            <a:off x="3678556" y="1111455"/>
            <a:ext cx="2280285" cy="204657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3" name="TextBox 6"/>
          <p:cNvSpPr txBox="1"/>
          <p:nvPr/>
        </p:nvSpPr>
        <p:spPr>
          <a:xfrm>
            <a:off x="3848101" y="3790148"/>
            <a:ext cx="2259965" cy="3692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Calibri" panose="020F0502020204030204" pitchFamily="34" charset="0"/>
              </a:rPr>
              <a:t>大型发电机安装转子</a:t>
            </a:r>
          </a:p>
        </p:txBody>
      </p:sp>
      <p:sp>
        <p:nvSpPr>
          <p:cNvPr id="27650" name="TextBox 4"/>
          <p:cNvSpPr txBox="1"/>
          <p:nvPr/>
        </p:nvSpPr>
        <p:spPr>
          <a:xfrm>
            <a:off x="412750" y="1315794"/>
            <a:ext cx="2995295" cy="26831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latin typeface="Times New Roman" panose="02020603050405020304" charset="0"/>
              </a:rPr>
              <a:t>（</a:t>
            </a:r>
            <a:r>
              <a:rPr lang="en-US" altLang="x-none" sz="2000" b="1">
                <a:latin typeface="Times New Roman" panose="02020603050405020304" charset="0"/>
              </a:rPr>
              <a:t>1</a:t>
            </a:r>
            <a:r>
              <a:rPr lang="zh-CN" altLang="en-US" sz="2000" b="1" dirty="0">
                <a:latin typeface="Times New Roman" panose="02020603050405020304" charset="0"/>
              </a:rPr>
              <a:t>）发电机的构造</a:t>
            </a: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latin typeface="Times New Roman" panose="02020603050405020304" charset="0"/>
              </a:rPr>
              <a:t>　　</a:t>
            </a: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latin typeface="Times New Roman" panose="02020603050405020304" charset="0"/>
              </a:rPr>
              <a:t>       发电机由转子和定子两部分组成。</a:t>
            </a:r>
            <a:endParaRPr lang="en-US" altLang="x-none" sz="2000" b="1">
              <a:latin typeface="Times New Roman" panose="0202060305040502030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latin typeface="Times New Roman" panose="02020603050405020304" charset="0"/>
              </a:rPr>
              <a:t>　　</a:t>
            </a: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latin typeface="Times New Roman" panose="02020603050405020304" charset="0"/>
              </a:rPr>
              <a:t>       大型发电机一般采用磁极旋转的方式来发电。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26441" y="541723"/>
            <a:ext cx="1839595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发电机</a:t>
            </a:r>
          </a:p>
        </p:txBody>
      </p:sp>
      <p:pic>
        <p:nvPicPr>
          <p:cNvPr id="3" name="图片 2" descr="5ef18ab4762a7da5e80914ffbad10b60"/>
          <p:cNvPicPr>
            <a:picLocks noChangeAspect="1"/>
          </p:cNvPicPr>
          <p:nvPr/>
        </p:nvPicPr>
        <p:blipFill>
          <a:blip r:embed="rId3"/>
          <a:srcRect l="28938" t="3859" r="21509" b="7907"/>
          <a:stretch>
            <a:fillRect/>
          </a:stretch>
        </p:blipFill>
        <p:spPr>
          <a:xfrm>
            <a:off x="6421755" y="1001964"/>
            <a:ext cx="2138680" cy="255010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6911975" y="3856989"/>
            <a:ext cx="1417320" cy="36793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大型发电机</a:t>
            </a:r>
          </a:p>
        </p:txBody>
      </p:sp>
    </p:spTree>
    <p:extLst>
      <p:ext uri="{BB962C8B-B14F-4D97-AF65-F5344CB8AC3E}">
        <p14:creationId xmlns:p14="http://schemas.microsoft.com/office/powerpoint/2010/main" val="391439712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27650" grpId="0"/>
      <p:bldP spid="2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2"/>
          <p:cNvSpPr txBox="1"/>
          <p:nvPr/>
        </p:nvSpPr>
        <p:spPr>
          <a:xfrm>
            <a:off x="526415" y="204976"/>
            <a:ext cx="3048000" cy="39976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Times New Roman" panose="02020603050405020304" charset="0"/>
              </a:rPr>
              <a:t>　　（</a:t>
            </a:r>
            <a:r>
              <a:rPr lang="en-US" altLang="x-none" sz="2000" b="1">
                <a:latin typeface="Times New Roman" panose="02020603050405020304" charset="0"/>
              </a:rPr>
              <a:t>2</a:t>
            </a:r>
            <a:r>
              <a:rPr lang="zh-CN" altLang="en-US" sz="2000" b="1" dirty="0">
                <a:latin typeface="Times New Roman" panose="02020603050405020304" charset="0"/>
              </a:rPr>
              <a:t>）工作原理</a:t>
            </a:r>
          </a:p>
        </p:txBody>
      </p:sp>
      <p:pic>
        <p:nvPicPr>
          <p:cNvPr id="26627" name="图片 4" descr="image009.jpg"/>
          <p:cNvPicPr>
            <a:picLocks noChangeAspect="1"/>
          </p:cNvPicPr>
          <p:nvPr/>
        </p:nvPicPr>
        <p:blipFill>
          <a:blip r:embed="rId2"/>
          <a:srcRect l="48167" b="9332"/>
          <a:stretch>
            <a:fillRect/>
          </a:stretch>
        </p:blipFill>
        <p:spPr>
          <a:xfrm>
            <a:off x="1652905" y="849187"/>
            <a:ext cx="2303780" cy="286202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8" name="圆角矩形 8"/>
          <p:cNvSpPr/>
          <p:nvPr/>
        </p:nvSpPr>
        <p:spPr>
          <a:xfrm>
            <a:off x="3956686" y="484432"/>
            <a:ext cx="2633345" cy="4175274"/>
          </a:xfrm>
          <a:prstGeom prst="roundRect">
            <a:avLst>
              <a:gd name="adj" fmla="val 6551"/>
            </a:avLst>
          </a:prstGeom>
          <a:noFill/>
          <a:ln w="25400">
            <a:noFill/>
          </a:ln>
        </p:spPr>
        <p:txBody>
          <a:bodyPr lIns="18000" tIns="10800" rIns="18000" bIns="10800" anchor="ctr"/>
          <a:lstStyle/>
          <a:p>
            <a:pPr>
              <a:lnSpc>
                <a:spcPct val="120000"/>
              </a:lnSpc>
            </a:pPr>
            <a:endParaRPr lang="zh-CN" altLang="en-US" sz="1400" b="1" dirty="0">
              <a:latin typeface="Calibri" panose="020F0502020204030204" pitchFamily="34" charset="0"/>
            </a:endParaRPr>
          </a:p>
        </p:txBody>
      </p:sp>
      <p:sp>
        <p:nvSpPr>
          <p:cNvPr id="26629" name="圆角矩形标注 9"/>
          <p:cNvSpPr/>
          <p:nvPr/>
        </p:nvSpPr>
        <p:spPr>
          <a:xfrm>
            <a:off x="222886" y="1202484"/>
            <a:ext cx="998855" cy="696410"/>
          </a:xfrm>
          <a:prstGeom prst="wedgeRoundRectCallout">
            <a:avLst>
              <a:gd name="adj1" fmla="val 127764"/>
              <a:gd name="adj2" fmla="val 53671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r>
              <a:rPr lang="zh-CN" altLang="en-US" sz="1400" b="1" dirty="0">
                <a:latin typeface="Calibri" panose="020F0502020204030204" pitchFamily="34" charset="0"/>
              </a:rPr>
              <a:t>铜环</a:t>
            </a:r>
          </a:p>
        </p:txBody>
      </p:sp>
      <p:sp>
        <p:nvSpPr>
          <p:cNvPr id="26630" name="圆角矩形标注 10"/>
          <p:cNvSpPr/>
          <p:nvPr/>
        </p:nvSpPr>
        <p:spPr>
          <a:xfrm>
            <a:off x="248920" y="2506820"/>
            <a:ext cx="947420" cy="700866"/>
          </a:xfrm>
          <a:prstGeom prst="wedgeRoundRectCallout">
            <a:avLst>
              <a:gd name="adj1" fmla="val 149449"/>
              <a:gd name="adj2" fmla="val -88852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r>
              <a:rPr lang="zh-CN" altLang="en-US" sz="1400" b="1" dirty="0">
                <a:latin typeface="Calibri" panose="020F0502020204030204" pitchFamily="34" charset="0"/>
              </a:rPr>
              <a:t>电刷</a:t>
            </a:r>
          </a:p>
        </p:txBody>
      </p:sp>
      <p:sp>
        <p:nvSpPr>
          <p:cNvPr id="26631" name="TextBox 5"/>
          <p:cNvSpPr txBox="1"/>
          <p:nvPr/>
        </p:nvSpPr>
        <p:spPr>
          <a:xfrm>
            <a:off x="872490" y="4296223"/>
            <a:ext cx="6598920" cy="3692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1800" b="1" dirty="0">
                <a:latin typeface="Times New Roman" panose="02020603050405020304" charset="0"/>
              </a:rPr>
              <a:t>　　（</a:t>
            </a:r>
            <a:r>
              <a:rPr lang="en-US" altLang="x-none" sz="1800" b="1">
                <a:latin typeface="Times New Roman" panose="02020603050405020304" charset="0"/>
              </a:rPr>
              <a:t>3</a:t>
            </a:r>
            <a:r>
              <a:rPr lang="zh-CN" altLang="en-US" sz="1800" b="1" dirty="0">
                <a:latin typeface="Times New Roman" panose="02020603050405020304" charset="0"/>
              </a:rPr>
              <a:t>）发电机发电的过程是其他形式能转化为电能的过程。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456430" y="1284602"/>
            <a:ext cx="2914650" cy="208795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b="1" dirty="0">
                <a:latin typeface="Calibri" panose="020F0502020204030204" pitchFamily="34" charset="0"/>
                <a:sym typeface="+mn-ea"/>
              </a:rPr>
              <a:t>当线圈在前半周转动时，电流表指针偏转，表明电路中产生了电流；当线圈在后半周转动时，</a:t>
            </a:r>
            <a:r>
              <a:rPr lang="zh-CN" altLang="en-US" sz="1800" b="1" dirty="0">
                <a:solidFill>
                  <a:srgbClr val="CC0000"/>
                </a:solidFill>
                <a:latin typeface="Calibri" panose="020F0502020204030204" pitchFamily="34" charset="0"/>
                <a:sym typeface="+mn-ea"/>
              </a:rPr>
              <a:t>切割磁感线方向相反</a:t>
            </a:r>
            <a:r>
              <a:rPr lang="zh-CN" altLang="en-US" sz="1800" b="1" dirty="0">
                <a:latin typeface="Calibri" panose="020F0502020204030204" pitchFamily="34" charset="0"/>
                <a:sym typeface="+mn-ea"/>
              </a:rPr>
              <a:t>，电流表指针偏转方向</a:t>
            </a:r>
            <a:r>
              <a:rPr lang="zh-CN" altLang="en-US" sz="1800" b="1" dirty="0">
                <a:solidFill>
                  <a:srgbClr val="CC0000"/>
                </a:solidFill>
                <a:latin typeface="Calibri" panose="020F0502020204030204" pitchFamily="34" charset="0"/>
                <a:sym typeface="+mn-ea"/>
              </a:rPr>
              <a:t>相反</a:t>
            </a:r>
            <a:r>
              <a:rPr lang="zh-CN" altLang="en-US" sz="1800" b="1" dirty="0">
                <a:latin typeface="Calibri" panose="020F0502020204030204" pitchFamily="34" charset="0"/>
                <a:sym typeface="+mn-ea"/>
              </a:rPr>
              <a:t>。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401863087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 bldLvl="0" animBg="1"/>
      <p:bldP spid="26630" grpId="0" bldLvl="0" animBg="1"/>
      <p:bldP spid="26631" grpId="0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99301" y="3281362"/>
            <a:ext cx="3540490" cy="369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795" b="1" dirty="0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en-US" altLang="zh-CN" sz="1795" b="1" dirty="0"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1795" b="1" dirty="0">
                <a:latin typeface="微软雅黑" panose="020B0503020204020204" charset="-122"/>
                <a:ea typeface="微软雅黑" panose="020B0503020204020204" charset="-122"/>
              </a:rPr>
              <a:t>能量转化：</a:t>
            </a:r>
            <a:r>
              <a:rPr lang="zh-CN" altLang="en-US" sz="1795" dirty="0">
                <a:latin typeface="微软雅黑" panose="020B0503020204020204" charset="-122"/>
                <a:ea typeface="微软雅黑" panose="020B0503020204020204" charset="-122"/>
              </a:rPr>
              <a:t>机械能转化为电能。</a:t>
            </a:r>
          </a:p>
        </p:txBody>
      </p:sp>
      <p:sp>
        <p:nvSpPr>
          <p:cNvPr id="46084" name="文本框 2"/>
          <p:cNvSpPr txBox="1"/>
          <p:nvPr/>
        </p:nvSpPr>
        <p:spPr>
          <a:xfrm>
            <a:off x="347405" y="823912"/>
            <a:ext cx="1256571" cy="41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95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电磁感应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55719" y="1306116"/>
            <a:ext cx="3203187" cy="131261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795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en-US" altLang="zh-CN" sz="1795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.</a:t>
            </a:r>
            <a:r>
              <a:rPr lang="zh-CN" altLang="en-US" sz="1795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电磁感应：</a:t>
            </a:r>
            <a:endParaRPr lang="zh-CN" altLang="en-US" sz="1795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1795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由于导体在磁场中运动</a:t>
            </a:r>
          </a:p>
          <a:p>
            <a:pPr>
              <a:lnSpc>
                <a:spcPct val="110000"/>
              </a:lnSpc>
            </a:pPr>
            <a:r>
              <a:rPr lang="zh-CN" altLang="en-US" sz="1795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而产生电流的现象，</a:t>
            </a:r>
          </a:p>
          <a:p>
            <a:pPr>
              <a:lnSpc>
                <a:spcPct val="110000"/>
              </a:lnSpc>
            </a:pPr>
            <a:r>
              <a:rPr lang="zh-CN" altLang="en-US" sz="1795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产生的电流叫做</a:t>
            </a:r>
            <a:r>
              <a:rPr lang="en-US" altLang="zh-CN" sz="1795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__________</a:t>
            </a:r>
            <a:r>
              <a:rPr lang="zh-CN" altLang="en-US" sz="1795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47405" y="2626520"/>
            <a:ext cx="3511985" cy="1105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795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en-US" altLang="zh-CN" sz="1795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.</a:t>
            </a:r>
            <a:r>
              <a:rPr lang="zh-CN" altLang="en-US" sz="1795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产生感应电流的条件：</a:t>
            </a:r>
            <a:endParaRPr lang="zh-CN" altLang="en-US" sz="1795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795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(1)闭合电路的一部分导体；</a:t>
            </a:r>
          </a:p>
          <a:p>
            <a:pPr>
              <a:lnSpc>
                <a:spcPct val="120000"/>
              </a:lnSpc>
            </a:pPr>
            <a:r>
              <a:rPr lang="zh-CN" altLang="en-US" sz="1795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(2)在磁场中做</a:t>
            </a:r>
            <a:r>
              <a:rPr lang="en-US" altLang="zh-CN" sz="1795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_________________</a:t>
            </a:r>
            <a:r>
              <a:rPr lang="zh-CN" altLang="en-US" sz="1795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sz="1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zh-CN" altLang="en-US" sz="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087" name="文本框 6"/>
          <p:cNvSpPr txBox="1"/>
          <p:nvPr/>
        </p:nvSpPr>
        <p:spPr>
          <a:xfrm>
            <a:off x="4090988" y="829866"/>
            <a:ext cx="1011908" cy="41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95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发电机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077923" y="1335881"/>
            <a:ext cx="2534520" cy="369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795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en-US" altLang="zh-CN" sz="1795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.</a:t>
            </a:r>
            <a:r>
              <a:rPr lang="zh-CN" altLang="en-US" sz="1795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原理：</a:t>
            </a:r>
            <a:r>
              <a:rPr lang="zh-CN" altLang="en-US" sz="1795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电磁感应现象。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075549" y="1707357"/>
            <a:ext cx="3572557" cy="369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795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en-US" altLang="zh-CN" sz="1795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.</a:t>
            </a:r>
            <a:r>
              <a:rPr lang="zh-CN" altLang="en-US" sz="1795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构造：</a:t>
            </a:r>
            <a:r>
              <a:rPr lang="zh-CN" altLang="en-US" sz="1795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由</a:t>
            </a:r>
            <a:r>
              <a:rPr lang="en-US" altLang="zh-CN" sz="1795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_____</a:t>
            </a:r>
            <a:r>
              <a:rPr lang="zh-CN" altLang="en-US" sz="1795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和</a:t>
            </a:r>
            <a:r>
              <a:rPr lang="en-US" altLang="zh-CN" sz="1795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______</a:t>
            </a:r>
            <a:r>
              <a:rPr lang="zh-CN" altLang="en-US" sz="1795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组成。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085050" y="2078831"/>
            <a:ext cx="4405125" cy="120184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795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en-US" altLang="zh-CN" sz="1795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.</a:t>
            </a:r>
            <a:r>
              <a:rPr lang="zh-CN" altLang="en-US" sz="1795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交变电流：</a:t>
            </a:r>
            <a:r>
              <a:rPr lang="zh-CN" altLang="en-US" sz="1795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在数值上等于电流在每秒内</a:t>
            </a:r>
          </a:p>
          <a:p>
            <a:r>
              <a:rPr lang="zh-CN" altLang="en-US" sz="1795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周期性变化的次数。</a:t>
            </a:r>
          </a:p>
          <a:p>
            <a:r>
              <a:rPr lang="zh-CN" altLang="en-US" sz="1795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我国电网以交流电供电，</a:t>
            </a:r>
          </a:p>
          <a:p>
            <a:r>
              <a:rPr lang="zh-CN" altLang="en-US" sz="1795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频率</a:t>
            </a:r>
            <a:r>
              <a:rPr lang="en-US" altLang="zh-CN" sz="1795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________</a:t>
            </a:r>
            <a:r>
              <a:rPr lang="zh-CN" altLang="en-US" sz="1795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sz="179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82378" y="2235994"/>
            <a:ext cx="1241131" cy="369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795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感应电流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950780" y="3321844"/>
            <a:ext cx="1948991" cy="369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795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切割磁感线运动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222852" y="1713309"/>
            <a:ext cx="650851" cy="369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795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转子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035041" y="1706012"/>
            <a:ext cx="799465" cy="3692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1795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定子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940214" y="2936081"/>
            <a:ext cx="819503" cy="369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795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50Hz</a:t>
            </a:r>
          </a:p>
        </p:txBody>
      </p:sp>
      <p:sp>
        <p:nvSpPr>
          <p:cNvPr id="3" name="Shape 108"/>
          <p:cNvSpPr/>
          <p:nvPr/>
        </p:nvSpPr>
        <p:spPr>
          <a:xfrm>
            <a:off x="163612" y="85666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120924" y="126882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40894" y="126881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896679" y="61859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17836976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9" grpId="0"/>
      <p:bldP spid="12" grpId="0"/>
      <p:bldP spid="13" grpId="0"/>
      <p:bldP spid="11" grpId="0"/>
      <p:bldP spid="14" grpId="0"/>
      <p:bldP spid="15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70611" y="95486"/>
            <a:ext cx="2267585" cy="52198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课堂练习</a:t>
            </a:r>
          </a:p>
        </p:txBody>
      </p:sp>
      <p:sp>
        <p:nvSpPr>
          <p:cNvPr id="6" name="Shape 108"/>
          <p:cNvSpPr/>
          <p:nvPr/>
        </p:nvSpPr>
        <p:spPr>
          <a:xfrm>
            <a:off x="59056" y="18461"/>
            <a:ext cx="733425" cy="676039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4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792539" y="629414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5" name="文本框 14"/>
          <p:cNvSpPr txBox="1"/>
          <p:nvPr/>
        </p:nvSpPr>
        <p:spPr>
          <a:xfrm>
            <a:off x="398780" y="1115911"/>
            <a:ext cx="8224520" cy="33299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1.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同学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利用如图所示的实验装置来探究“什么情况下磁可以生电”,AB是一根直铜丝,用导线与电流表连接好,闭合开关后,下列操作能使电流表指针偏转的是(      )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A.让导体AB沿水平方向左右运动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B.让导体AB静止在蹄形磁铁内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C.让导体AB沿竖直方向上下运动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D.让蹄形磁铁沿竖直方向上下运动</a:t>
            </a:r>
          </a:p>
        </p:txBody>
      </p:sp>
      <p:pic>
        <p:nvPicPr>
          <p:cNvPr id="16" name="图片 7" descr="学科网(www.zxxk.com)--教育资源门户，提供试卷、教案、课件、论文、素材及各类教学资源下载，还有大量而丰富的教学相关资讯！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64891"/>
          <a:stretch>
            <a:fillRect/>
          </a:stretch>
        </p:blipFill>
        <p:spPr>
          <a:xfrm>
            <a:off x="5231766" y="2324760"/>
            <a:ext cx="2771775" cy="16092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文本框 16"/>
          <p:cNvSpPr txBox="1"/>
          <p:nvPr/>
        </p:nvSpPr>
        <p:spPr>
          <a:xfrm>
            <a:off x="1362710" y="2134425"/>
            <a:ext cx="415290" cy="52198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395067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360" y="593286"/>
            <a:ext cx="6704330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2.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下列装置中是利用电磁感应原理工作的是(     )</a:t>
            </a:r>
          </a:p>
        </p:txBody>
      </p:sp>
      <p:pic>
        <p:nvPicPr>
          <p:cNvPr id="10" name="图片 8" descr="学科网(www.zxxk.com)--教育资源门户，提供试卷、教案、课件、论文、素材及各类教学资源下载，还有大量而丰富的教学相关资讯！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830" y="1690099"/>
            <a:ext cx="6605270" cy="17626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325236" y="564003"/>
            <a:ext cx="682625" cy="52198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6120862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77826" y="821815"/>
            <a:ext cx="8098155" cy="13412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en-US" altLang="zh-CN" sz="1800" b="0">
                <a:solidFill>
                  <a:srgbClr val="000000"/>
                </a:solidFill>
                <a:ea typeface="宋体" panose="02010600030101010101" pitchFamily="2" charset="-122"/>
              </a:rPr>
              <a:t>3.</a:t>
            </a:r>
            <a:r>
              <a:rPr lang="zh-CN" sz="1800" b="0">
                <a:solidFill>
                  <a:srgbClr val="000000"/>
                </a:solidFill>
                <a:ea typeface="宋体" panose="02010600030101010101" pitchFamily="2" charset="-122"/>
              </a:rPr>
              <a:t>如图是机场的安检人员用手持金属探测器检查乘客的情景，当探测线圈靠近金属物体时，在金属物体中就会产生电流，如果能检测出这种变化，就可以判定探测线圈下面有金属物体了．图中能反映出金属探测器工作原理的是（　　）</a:t>
            </a:r>
            <a:endParaRPr lang="zh-CN" altLang="en-US" sz="18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1266" y="2592758"/>
            <a:ext cx="6043295" cy="212805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809231" y="1795132"/>
            <a:ext cx="897255" cy="52198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33394685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59766" y="757521"/>
            <a:ext cx="8291195" cy="36793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4.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如图所示的几种器件，工作时应用了电磁感应现象的是  （　　）</a:t>
            </a:r>
          </a:p>
        </p:txBody>
      </p:sp>
      <p:pic>
        <p:nvPicPr>
          <p:cNvPr id="32" name="图片 1" descr="学科网(www.zxxk.com)--教育资源门户，提供试题试卷、教案、课件、教学论文、素材等各类教学资源库下载，还有大量丰富的教学资讯！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53375"/>
          <a:stretch>
            <a:fillRect/>
          </a:stretch>
        </p:blipFill>
        <p:spPr>
          <a:xfrm>
            <a:off x="792799" y="1937088"/>
            <a:ext cx="2886075" cy="1784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图片 2" descr="学科网(www.zxxk.com)--教育资源门户，提供试题试卷、教案、课件、教学论文、素材等各类教学资源库下载，还有大量丰富的教学资讯！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48138"/>
          <a:stretch>
            <a:fillRect/>
          </a:stretch>
        </p:blipFill>
        <p:spPr>
          <a:xfrm>
            <a:off x="4198304" y="1852743"/>
            <a:ext cx="2943225" cy="179449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696076" y="757521"/>
            <a:ext cx="504825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41360899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-84532" y="1224764"/>
            <a:ext cx="861772" cy="238205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eaVert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3200" dirty="0">
                <a:ln>
                  <a:noFill/>
                </a:ln>
                <a:solidFill>
                  <a:srgbClr val="FF0000"/>
                </a:solidFill>
                <a:effectLst/>
                <a:uFillTx/>
                <a:sym typeface="Arial" panose="020B0604020202020204"/>
              </a:rPr>
              <a:t>明 确 目 标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1521" y="893747"/>
            <a:ext cx="8306435" cy="305045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1.知道电磁感应现象；知道产生感应电流的条件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</a:p>
          <a:p>
            <a:pPr>
              <a:lnSpc>
                <a:spcPct val="160000"/>
              </a:lnSpc>
            </a:pP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60000"/>
              </a:lnSpc>
            </a:pP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2.知道发电机的原理；能说出发电机为什么能发电；知道发电机发电过程是能量转化的过程。</a:t>
            </a:r>
            <a:endParaRPr altLang="zh-CN" sz="2400" kern="1200" noProof="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10754916"/>
      </p:ext>
    </p:extLst>
  </p:cSld>
  <p:clrMapOvr>
    <a:masterClrMapping/>
  </p:clrMapOvr>
  <p:transition spd="slow" advClick="0" advTm="2000"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13142" y="95851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13634" y="209636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5034" y="209636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937954" y="77837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pic>
        <p:nvPicPr>
          <p:cNvPr id="15" name="图片 14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00000">
            <a:off x="8613776" y="4340784"/>
            <a:ext cx="172085" cy="19288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30225" y="1068167"/>
            <a:ext cx="7435850" cy="92302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eaLnBrk="1" fontAlgn="auto" latinLnBrk="0" hangingPunct="1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1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　　奥斯特发现电流的磁效应后，许多科学家都在思索：既然电流能产生磁，那么磁能否产生电呢？</a:t>
            </a:r>
            <a:endParaRPr kumimoji="0" lang="zh-CN" altLang="en-US" sz="18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+mn-ea"/>
            </a:endParaRPr>
          </a:p>
        </p:txBody>
      </p:sp>
      <p:grpSp>
        <p:nvGrpSpPr>
          <p:cNvPr id="20485" name="组合 10246"/>
          <p:cNvGrpSpPr/>
          <p:nvPr/>
        </p:nvGrpSpPr>
        <p:grpSpPr>
          <a:xfrm>
            <a:off x="2904808" y="2325079"/>
            <a:ext cx="3376612" cy="2226409"/>
            <a:chOff x="0" y="0"/>
            <a:chExt cx="2127" cy="1399"/>
          </a:xfrm>
        </p:grpSpPr>
        <p:grpSp>
          <p:nvGrpSpPr>
            <p:cNvPr id="20492" name="组合 10247"/>
            <p:cNvGrpSpPr/>
            <p:nvPr/>
          </p:nvGrpSpPr>
          <p:grpSpPr>
            <a:xfrm>
              <a:off x="0" y="0"/>
              <a:ext cx="2127" cy="1399"/>
              <a:chOff x="0" y="0"/>
              <a:chExt cx="2127" cy="1399"/>
            </a:xfrm>
          </p:grpSpPr>
          <p:grpSp>
            <p:nvGrpSpPr>
              <p:cNvPr id="20499" name="组合 10248"/>
              <p:cNvGrpSpPr/>
              <p:nvPr/>
            </p:nvGrpSpPr>
            <p:grpSpPr>
              <a:xfrm>
                <a:off x="864" y="0"/>
                <a:ext cx="480" cy="192"/>
                <a:chOff x="0" y="0"/>
                <a:chExt cx="480" cy="192"/>
              </a:xfrm>
            </p:grpSpPr>
            <p:sp>
              <p:nvSpPr>
                <p:cNvPr id="20511" name="矩形 10249"/>
                <p:cNvSpPr/>
                <p:nvPr/>
              </p:nvSpPr>
              <p:spPr>
                <a:xfrm>
                  <a:off x="48" y="0"/>
                  <a:ext cx="432" cy="192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</a:pPr>
                  <a:endParaRPr lang="zh-CN" altLang="zh-CN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0512" name="矩形 10250"/>
                <p:cNvSpPr/>
                <p:nvPr/>
              </p:nvSpPr>
              <p:spPr>
                <a:xfrm>
                  <a:off x="0" y="48"/>
                  <a:ext cx="48" cy="9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</a:pPr>
                  <a:endParaRPr lang="zh-CN" altLang="zh-CN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0500" name="组合 10251"/>
              <p:cNvGrpSpPr/>
              <p:nvPr/>
            </p:nvGrpSpPr>
            <p:grpSpPr>
              <a:xfrm>
                <a:off x="0" y="96"/>
                <a:ext cx="2127" cy="1303"/>
                <a:chOff x="0" y="0"/>
                <a:chExt cx="2127" cy="1303"/>
              </a:xfrm>
            </p:grpSpPr>
            <p:grpSp>
              <p:nvGrpSpPr>
                <p:cNvPr id="20501" name="组合 10252"/>
                <p:cNvGrpSpPr/>
                <p:nvPr/>
              </p:nvGrpSpPr>
              <p:grpSpPr>
                <a:xfrm>
                  <a:off x="508" y="583"/>
                  <a:ext cx="1200" cy="720"/>
                  <a:chOff x="0" y="0"/>
                  <a:chExt cx="1200" cy="720"/>
                </a:xfrm>
              </p:grpSpPr>
              <p:grpSp>
                <p:nvGrpSpPr>
                  <p:cNvPr id="20506" name="xjhdx6"/>
                  <p:cNvGrpSpPr/>
                  <p:nvPr/>
                </p:nvGrpSpPr>
                <p:grpSpPr>
                  <a:xfrm rot="-5400000" flipH="1">
                    <a:off x="504" y="-504"/>
                    <a:ext cx="192" cy="1200"/>
                    <a:chOff x="0" y="0"/>
                    <a:chExt cx="220" cy="1002"/>
                  </a:xfrm>
                </p:grpSpPr>
                <p:sp>
                  <p:nvSpPr>
                    <p:cNvPr id="20509" name="等腰三角形 10254"/>
                    <p:cNvSpPr/>
                    <p:nvPr/>
                  </p:nvSpPr>
                  <p:spPr>
                    <a:xfrm>
                      <a:off x="0" y="0"/>
                      <a:ext cx="220" cy="501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FF6600"/>
                    </a:solidFill>
                    <a:ln w="9525" cap="flat" cmpd="sng">
                      <a:solidFill>
                        <a:srgbClr val="FF66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pPr>
                        <a:buFont typeface="Arial" panose="020B0604020202020204" pitchFamily="34" charset="0"/>
                      </a:pPr>
                      <a:endParaRPr lang="zh-CN" altLang="zh-CN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20510" name="等腰三角形 10255"/>
                    <p:cNvSpPr/>
                    <p:nvPr/>
                  </p:nvSpPr>
                  <p:spPr>
                    <a:xfrm flipV="1">
                      <a:off x="0" y="501"/>
                      <a:ext cx="220" cy="501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0000FF"/>
                    </a:solidFill>
                    <a:ln w="9525" cap="flat" cmpd="sng">
                      <a:solidFill>
                        <a:srgbClr val="0000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pPr>
                        <a:buFont typeface="Arial" panose="020B0604020202020204" pitchFamily="34" charset="0"/>
                      </a:pPr>
                      <a:endParaRPr lang="zh-CN" altLang="zh-CN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20507" name="矩形 10256"/>
                  <p:cNvSpPr/>
                  <p:nvPr/>
                </p:nvSpPr>
                <p:spPr>
                  <a:xfrm>
                    <a:off x="576" y="192"/>
                    <a:ext cx="48" cy="38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>
                      <a:buFont typeface="Arial" panose="020B0604020202020204" pitchFamily="34" charset="0"/>
                    </a:pPr>
                    <a:endParaRPr lang="zh-CN" altLang="zh-CN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0508" name="椭圆 10257"/>
                  <p:cNvSpPr/>
                  <p:nvPr/>
                </p:nvSpPr>
                <p:spPr>
                  <a:xfrm>
                    <a:off x="240" y="576"/>
                    <a:ext cx="768" cy="144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>
                      <a:buFont typeface="Arial" panose="020B0604020202020204" pitchFamily="34" charset="0"/>
                    </a:pPr>
                    <a:endParaRPr lang="zh-CN" altLang="zh-CN" dirty="0">
                      <a:latin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20502" name="组合 10258"/>
                <p:cNvGrpSpPr/>
                <p:nvPr/>
              </p:nvGrpSpPr>
              <p:grpSpPr>
                <a:xfrm>
                  <a:off x="0" y="0"/>
                  <a:ext cx="2127" cy="391"/>
                  <a:chOff x="0" y="0"/>
                  <a:chExt cx="2127" cy="391"/>
                </a:xfrm>
              </p:grpSpPr>
              <p:sp>
                <p:nvSpPr>
                  <p:cNvPr id="20503" name="直接连接符 10259"/>
                  <p:cNvSpPr/>
                  <p:nvPr/>
                </p:nvSpPr>
                <p:spPr>
                  <a:xfrm>
                    <a:off x="316" y="391"/>
                    <a:ext cx="1680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0504" name="任意多边形 10260"/>
                  <p:cNvSpPr/>
                  <p:nvPr/>
                </p:nvSpPr>
                <p:spPr>
                  <a:xfrm>
                    <a:off x="0" y="9"/>
                    <a:ext cx="740" cy="379"/>
                  </a:xfrm>
                  <a:custGeom>
                    <a:avLst/>
                    <a:gdLst/>
                    <a:ahLst/>
                    <a:cxnLst>
                      <a:cxn ang="0">
                        <a:pos x="329" y="379"/>
                      </a:cxn>
                      <a:cxn ang="0">
                        <a:pos x="117" y="332"/>
                      </a:cxn>
                      <a:cxn ang="0">
                        <a:pos x="47" y="285"/>
                      </a:cxn>
                      <a:cxn ang="0">
                        <a:pos x="11" y="203"/>
                      </a:cxn>
                      <a:cxn ang="0">
                        <a:pos x="211" y="3"/>
                      </a:cxn>
                      <a:cxn ang="0">
                        <a:pos x="740" y="3"/>
                      </a:cxn>
                    </a:cxnLst>
                    <a:rect l="0" t="0" r="0" b="0"/>
                    <a:pathLst>
                      <a:path w="740" h="379">
                        <a:moveTo>
                          <a:pt x="329" y="379"/>
                        </a:moveTo>
                        <a:cubicBezTo>
                          <a:pt x="253" y="368"/>
                          <a:pt x="189" y="356"/>
                          <a:pt x="117" y="332"/>
                        </a:cubicBezTo>
                        <a:cubicBezTo>
                          <a:pt x="90" y="323"/>
                          <a:pt x="47" y="285"/>
                          <a:pt x="47" y="285"/>
                        </a:cubicBezTo>
                        <a:cubicBezTo>
                          <a:pt x="37" y="257"/>
                          <a:pt x="13" y="233"/>
                          <a:pt x="11" y="203"/>
                        </a:cubicBezTo>
                        <a:cubicBezTo>
                          <a:pt x="0" y="53"/>
                          <a:pt x="74" y="6"/>
                          <a:pt x="211" y="3"/>
                        </a:cubicBezTo>
                        <a:cubicBezTo>
                          <a:pt x="387" y="0"/>
                          <a:pt x="564" y="3"/>
                          <a:pt x="740" y="3"/>
                        </a:cubicBezTo>
                      </a:path>
                    </a:pathLst>
                  </a:custGeom>
                  <a:noFill/>
                  <a:ln w="952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05" name="任意多边形 10261"/>
                  <p:cNvSpPr/>
                  <p:nvPr/>
                </p:nvSpPr>
                <p:spPr>
                  <a:xfrm>
                    <a:off x="1340" y="0"/>
                    <a:ext cx="787" cy="388"/>
                  </a:xfrm>
                  <a:custGeom>
                    <a:avLst/>
                    <a:gdLst/>
                    <a:ahLst/>
                    <a:cxnLst>
                      <a:cxn ang="0">
                        <a:pos x="634" y="388"/>
                      </a:cxn>
                      <a:cxn ang="0">
                        <a:pos x="658" y="318"/>
                      </a:cxn>
                      <a:cxn ang="0">
                        <a:pos x="740" y="271"/>
                      </a:cxn>
                      <a:cxn ang="0">
                        <a:pos x="752" y="118"/>
                      </a:cxn>
                      <a:cxn ang="0">
                        <a:pos x="611" y="82"/>
                      </a:cxn>
                      <a:cxn ang="0">
                        <a:pos x="129" y="24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787" h="388">
                        <a:moveTo>
                          <a:pt x="634" y="388"/>
                        </a:moveTo>
                        <a:cubicBezTo>
                          <a:pt x="642" y="365"/>
                          <a:pt x="650" y="341"/>
                          <a:pt x="658" y="318"/>
                        </a:cubicBezTo>
                        <a:cubicBezTo>
                          <a:pt x="678" y="260"/>
                          <a:pt x="657" y="284"/>
                          <a:pt x="740" y="271"/>
                        </a:cubicBezTo>
                        <a:cubicBezTo>
                          <a:pt x="753" y="231"/>
                          <a:pt x="787" y="158"/>
                          <a:pt x="752" y="118"/>
                        </a:cubicBezTo>
                        <a:cubicBezTo>
                          <a:pt x="734" y="97"/>
                          <a:pt x="634" y="88"/>
                          <a:pt x="611" y="82"/>
                        </a:cubicBezTo>
                        <a:cubicBezTo>
                          <a:pt x="451" y="42"/>
                          <a:pt x="295" y="34"/>
                          <a:pt x="129" y="24"/>
                        </a:cubicBezTo>
                        <a:cubicBezTo>
                          <a:pt x="103" y="20"/>
                          <a:pt x="33" y="0"/>
                          <a:pt x="0" y="0"/>
                        </a:cubicBezTo>
                      </a:path>
                    </a:pathLst>
                  </a:custGeom>
                  <a:noFill/>
                  <a:ln w="952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20493" name="组合 10262"/>
            <p:cNvGrpSpPr/>
            <p:nvPr/>
          </p:nvGrpSpPr>
          <p:grpSpPr>
            <a:xfrm>
              <a:off x="567" y="544"/>
              <a:ext cx="1152" cy="432"/>
              <a:chOff x="0" y="0"/>
              <a:chExt cx="1152" cy="432"/>
            </a:xfrm>
          </p:grpSpPr>
          <p:sp>
            <p:nvSpPr>
              <p:cNvPr id="20497" name="直接连接符 10263"/>
              <p:cNvSpPr/>
              <p:nvPr/>
            </p:nvSpPr>
            <p:spPr>
              <a:xfrm>
                <a:off x="0" y="240"/>
                <a:ext cx="96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20498" name="直接连接符 10264"/>
              <p:cNvSpPr/>
              <p:nvPr/>
            </p:nvSpPr>
            <p:spPr>
              <a:xfrm flipH="1" flipV="1">
                <a:off x="1008" y="0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</p:grpSp>
        <p:grpSp>
          <p:nvGrpSpPr>
            <p:cNvPr id="20494" name="组合 10265"/>
            <p:cNvGrpSpPr/>
            <p:nvPr/>
          </p:nvGrpSpPr>
          <p:grpSpPr>
            <a:xfrm>
              <a:off x="272" y="612"/>
              <a:ext cx="1685" cy="310"/>
              <a:chOff x="0" y="0"/>
              <a:chExt cx="1685" cy="310"/>
            </a:xfrm>
          </p:grpSpPr>
          <p:sp>
            <p:nvSpPr>
              <p:cNvPr id="20495" name="文本框 10266"/>
              <p:cNvSpPr txBox="1"/>
              <p:nvPr/>
            </p:nvSpPr>
            <p:spPr>
              <a:xfrm>
                <a:off x="1430" y="0"/>
                <a:ext cx="255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</a:pPr>
                <a:r>
                  <a:rPr lang="en-US" altLang="zh-CN" sz="2400" dirty="0">
                    <a:solidFill>
                      <a:schemeClr val="accent2"/>
                    </a:solidFill>
                    <a:latin typeface="Times New Roman" panose="02020603050405020304" charset="0"/>
                    <a:cs typeface="Arial" panose="020B0604020202020204" pitchFamily="34" charset="0"/>
                  </a:rPr>
                  <a:t>N</a:t>
                </a:r>
                <a:endParaRPr lang="en-US" altLang="zh-CN" sz="2400" dirty="0">
                  <a:solidFill>
                    <a:schemeClr val="accent2"/>
                  </a:solidFill>
                  <a:latin typeface="Times New Roman" panose="02020603050405020304" charset="0"/>
                  <a:ea typeface="Arial" panose="020B0604020202020204" pitchFamily="34" charset="0"/>
                </a:endParaRPr>
              </a:p>
            </p:txBody>
          </p:sp>
          <p:sp>
            <p:nvSpPr>
              <p:cNvPr id="20496" name="文本框 10267"/>
              <p:cNvSpPr txBox="1"/>
              <p:nvPr/>
            </p:nvSpPr>
            <p:spPr>
              <a:xfrm>
                <a:off x="0" y="22"/>
                <a:ext cx="22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charset="0"/>
                    <a:cs typeface="Arial" panose="020B0604020202020204" pitchFamily="34" charset="0"/>
                  </a:rPr>
                  <a:t>S</a:t>
                </a:r>
                <a:endParaRPr lang="en-US" altLang="zh-CN" sz="2400" dirty="0">
                  <a:solidFill>
                    <a:srgbClr val="FF0000"/>
                  </a:solidFill>
                  <a:latin typeface="Times New Roman" panose="02020603050405020304" charset="0"/>
                  <a:ea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6890698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11"/>
          <p:cNvSpPr txBox="1"/>
          <p:nvPr/>
        </p:nvSpPr>
        <p:spPr>
          <a:xfrm>
            <a:off x="3887894" y="2887266"/>
            <a:ext cx="4990653" cy="7390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sz="2095" dirty="0">
              <a:solidFill>
                <a:srgbClr val="E97117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209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1" name="TextBox 20"/>
          <p:cNvSpPr txBox="1"/>
          <p:nvPr/>
        </p:nvSpPr>
        <p:spPr>
          <a:xfrm>
            <a:off x="8279954" y="2402681"/>
            <a:ext cx="713799" cy="369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1795" b="1" dirty="0">
                <a:solidFill>
                  <a:schemeClr val="bg1"/>
                </a:solidFill>
                <a:latin typeface="幼圆"/>
                <a:ea typeface="幼圆"/>
              </a:rPr>
              <a:t>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72417" y="1249402"/>
            <a:ext cx="3978745" cy="53535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395" b="1" dirty="0">
                <a:solidFill>
                  <a:srgbClr val="E97117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法拉第（</a:t>
            </a:r>
            <a:r>
              <a:rPr lang="en-US" altLang="zh-CN" sz="2395" b="1" dirty="0">
                <a:solidFill>
                  <a:srgbClr val="E97117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Michael Faraday</a:t>
            </a:r>
            <a:r>
              <a:rPr lang="zh-CN" altLang="en-US" sz="2395" b="1" dirty="0">
                <a:solidFill>
                  <a:srgbClr val="E97117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56776" y="1869459"/>
            <a:ext cx="1914549" cy="41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095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1791—1867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72240" y="2402269"/>
            <a:ext cx="4753116" cy="1894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795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</a:t>
            </a:r>
            <a:r>
              <a:rPr kumimoji="0" lang="en-US" altLang="zh-CN" sz="1795" kern="1200" cap="none" spc="0" normalizeH="0" baseline="0" noProof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1821—1831</a:t>
            </a:r>
            <a:r>
              <a:rPr kumimoji="0" lang="zh-CN" altLang="en-US" sz="1795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年间，法拉第进行了多次实验，</a:t>
            </a:r>
            <a:r>
              <a:rPr kumimoji="0" lang="en-US" altLang="zh-CN" sz="1795" kern="1200" cap="none" spc="0" normalizeH="0" baseline="0" noProof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1831</a:t>
            </a:r>
            <a:r>
              <a:rPr kumimoji="0" lang="zh-CN" altLang="en-US" sz="1795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年终于取得突破，发现了利用磁场产生电流的条件和规律。</a:t>
            </a:r>
          </a:p>
          <a:p>
            <a:pPr marR="0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795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根据这个发现，后来发明了发电机，使人类大规模用电成为可能，开辟了电气化的时代。</a:t>
            </a:r>
            <a:endParaRPr kumimoji="0" lang="zh-CN" altLang="en-US" sz="1795" kern="1200" cap="none" spc="0" normalizeH="0" baseline="0" noProof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72640" y="1869611"/>
            <a:ext cx="3341370" cy="415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2095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英国物理学家、化学家</a:t>
            </a:r>
          </a:p>
        </p:txBody>
      </p:sp>
      <p:pic>
        <p:nvPicPr>
          <p:cNvPr id="12292" name="Picture 2" descr="http://pec.jstu.edu.cn/physics/physicist/Faraday/Farada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7884" y="667764"/>
            <a:ext cx="2682875" cy="408201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166371" y="773435"/>
            <a:ext cx="1976755" cy="461515"/>
            <a:chOff x="424" y="342"/>
            <a:chExt cx="3113" cy="725"/>
          </a:xfrm>
        </p:grpSpPr>
        <p:sp>
          <p:nvSpPr>
            <p:cNvPr id="7174" name="文本框 6152"/>
            <p:cNvSpPr txBox="1"/>
            <p:nvPr/>
          </p:nvSpPr>
          <p:spPr>
            <a:xfrm>
              <a:off x="424" y="342"/>
              <a:ext cx="873" cy="725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1"/>
              </a:solidFill>
            </a:ln>
          </p:spPr>
          <p:txBody>
            <a:bodyPr anchor="t">
              <a:spAutoFit/>
            </a:bodyPr>
            <a:lstStyle/>
            <a:p>
              <a:r>
                <a:rPr lang="zh-CN" altLang="en-US" sz="2400" dirty="0"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一</a:t>
              </a:r>
            </a:p>
          </p:txBody>
        </p:sp>
        <p:sp>
          <p:nvSpPr>
            <p:cNvPr id="7173" name="文本框 6151"/>
            <p:cNvSpPr txBox="1"/>
            <p:nvPr/>
          </p:nvSpPr>
          <p:spPr>
            <a:xfrm>
              <a:off x="1297" y="342"/>
              <a:ext cx="224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/>
              <a:r>
                <a:rPr lang="zh-CN" altLang="en-US" sz="2400" b="1" kern="120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  <a:sym typeface="+mn-ea"/>
                </a:rPr>
                <a:t>电磁感应</a:t>
              </a:r>
            </a:p>
          </p:txBody>
        </p:sp>
      </p:grpSp>
      <p:sp>
        <p:nvSpPr>
          <p:cNvPr id="9" name="Shape 108"/>
          <p:cNvSpPr/>
          <p:nvPr/>
        </p:nvSpPr>
        <p:spPr>
          <a:xfrm>
            <a:off x="202347" y="65932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Shape 112"/>
          <p:cNvSpPr/>
          <p:nvPr/>
        </p:nvSpPr>
        <p:spPr>
          <a:xfrm>
            <a:off x="151404" y="94417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71374" y="94416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927159" y="586127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25178289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35841" descr="2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3405" y="888655"/>
            <a:ext cx="3971290" cy="289449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6" name="TextBox 2"/>
          <p:cNvSpPr txBox="1"/>
          <p:nvPr/>
        </p:nvSpPr>
        <p:spPr>
          <a:xfrm>
            <a:off x="351155" y="230440"/>
            <a:ext cx="6445250" cy="52007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Calibri" panose="020F0502020204030204" pitchFamily="34" charset="0"/>
              </a:rPr>
              <a:t>　　探究什么情况下磁可以生电</a:t>
            </a:r>
          </a:p>
        </p:txBody>
      </p:sp>
      <p:sp>
        <p:nvSpPr>
          <p:cNvPr id="35847" name="右箭头 4"/>
          <p:cNvSpPr/>
          <p:nvPr/>
        </p:nvSpPr>
        <p:spPr>
          <a:xfrm flipH="1">
            <a:off x="1562736" y="2319668"/>
            <a:ext cx="714375" cy="358390"/>
          </a:xfrm>
          <a:prstGeom prst="rightArrow">
            <a:avLst>
              <a:gd name="adj1" fmla="val 50000"/>
              <a:gd name="adj2" fmla="val 49999"/>
            </a:avLst>
          </a:prstGeom>
          <a:gradFill rotWithShape="1">
            <a:gsLst>
              <a:gs pos="0">
                <a:srgbClr val="FFBE86">
                  <a:alpha val="100000"/>
                </a:srgbClr>
              </a:gs>
              <a:gs pos="35001">
                <a:srgbClr val="FFD0AA">
                  <a:alpha val="100000"/>
                </a:srgbClr>
              </a:gs>
              <a:gs pos="100000">
                <a:srgbClr val="FFEBDB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F69240"/>
            </a:solidFill>
            <a:prstDash val="solid"/>
            <a:miter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28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5848" name="TextBox 5"/>
          <p:cNvSpPr txBox="1"/>
          <p:nvPr/>
        </p:nvSpPr>
        <p:spPr>
          <a:xfrm>
            <a:off x="419736" y="2176439"/>
            <a:ext cx="1299845" cy="523220"/>
          </a:xfrm>
          <a:prstGeom prst="rect">
            <a:avLst/>
          </a:prstGeom>
          <a:noFill/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Calibri" panose="020F0502020204030204" pitchFamily="34" charset="0"/>
              </a:rPr>
              <a:t>磁场</a:t>
            </a:r>
          </a:p>
        </p:txBody>
      </p:sp>
      <p:sp>
        <p:nvSpPr>
          <p:cNvPr id="35849" name="右箭头 6"/>
          <p:cNvSpPr/>
          <p:nvPr/>
        </p:nvSpPr>
        <p:spPr>
          <a:xfrm>
            <a:off x="5237481" y="1504856"/>
            <a:ext cx="499745" cy="286457"/>
          </a:xfrm>
          <a:prstGeom prst="rightArrow">
            <a:avLst>
              <a:gd name="adj1" fmla="val 50000"/>
              <a:gd name="adj2" fmla="val 49996"/>
            </a:avLst>
          </a:prstGeom>
          <a:gradFill rotWithShape="1">
            <a:gsLst>
              <a:gs pos="0">
                <a:srgbClr val="C9B5E8">
                  <a:alpha val="100000"/>
                </a:srgbClr>
              </a:gs>
              <a:gs pos="35001">
                <a:srgbClr val="D9CBEE">
                  <a:alpha val="100000"/>
                </a:srgbClr>
              </a:gs>
              <a:gs pos="100000">
                <a:srgbClr val="F0EAF9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7D60A0"/>
            </a:solidFill>
            <a:prstDash val="solid"/>
            <a:miter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28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5850" name="TextBox 7"/>
          <p:cNvSpPr txBox="1"/>
          <p:nvPr/>
        </p:nvSpPr>
        <p:spPr>
          <a:xfrm>
            <a:off x="5814695" y="1173838"/>
            <a:ext cx="1784350" cy="948492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Calibri" panose="020F0502020204030204" pitchFamily="34" charset="0"/>
              </a:rPr>
              <a:t>检测是否有电流</a:t>
            </a:r>
          </a:p>
        </p:txBody>
      </p:sp>
      <p:sp>
        <p:nvSpPr>
          <p:cNvPr id="35851" name="右箭头 8"/>
          <p:cNvSpPr/>
          <p:nvPr/>
        </p:nvSpPr>
        <p:spPr>
          <a:xfrm>
            <a:off x="4987291" y="2877941"/>
            <a:ext cx="1000125" cy="357753"/>
          </a:xfrm>
          <a:prstGeom prst="rightArrow">
            <a:avLst>
              <a:gd name="adj1" fmla="val 50000"/>
              <a:gd name="adj2" fmla="val 49998"/>
            </a:avLst>
          </a:prstGeom>
          <a:gradFill rotWithShape="1">
            <a:gsLst>
              <a:gs pos="0">
                <a:srgbClr val="DAFDA7">
                  <a:alpha val="100000"/>
                </a:srgbClr>
              </a:gs>
              <a:gs pos="35001">
                <a:srgbClr val="E4FDC2">
                  <a:alpha val="100000"/>
                </a:srgbClr>
              </a:gs>
              <a:gs pos="100000">
                <a:srgbClr val="F5FFE6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98B954"/>
            </a:solidFill>
            <a:prstDash val="solid"/>
            <a:miter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28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5852" name="TextBox 9"/>
          <p:cNvSpPr txBox="1"/>
          <p:nvPr/>
        </p:nvSpPr>
        <p:spPr>
          <a:xfrm>
            <a:off x="6205855" y="2735350"/>
            <a:ext cx="2030730" cy="520079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Calibri" panose="020F0502020204030204" pitchFamily="34" charset="0"/>
              </a:rPr>
              <a:t>闭合电路</a:t>
            </a:r>
          </a:p>
        </p:txBody>
      </p:sp>
      <p:sp>
        <p:nvSpPr>
          <p:cNvPr id="35853" name="TextBox 4"/>
          <p:cNvSpPr/>
          <p:nvPr/>
        </p:nvSpPr>
        <p:spPr>
          <a:xfrm>
            <a:off x="-200660" y="4080425"/>
            <a:ext cx="6997065" cy="1063385"/>
          </a:xfrm>
          <a:prstGeom prst="roundRect">
            <a:avLst>
              <a:gd name="adj" fmla="val 16667"/>
            </a:avLst>
          </a:prstGeom>
          <a:noFill/>
          <a:ln w="25400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66CC"/>
                </a:solidFill>
                <a:latin typeface="Calibri" panose="020F0502020204030204" pitchFamily="34" charset="0"/>
              </a:rPr>
              <a:t>　　组成以上的电路，做各种尝试，看能否产生电流？如果不能，可能是因为什么？</a:t>
            </a:r>
            <a:endParaRPr lang="zh-CN" altLang="en-US" sz="2800" b="1" dirty="0">
              <a:solidFill>
                <a:srgbClr val="0066CC"/>
              </a:solidFill>
              <a:latin typeface="宋体" panose="02010600030101010101" pitchFamily="2" charset="-122"/>
            </a:endParaRPr>
          </a:p>
        </p:txBody>
      </p:sp>
      <p:sp>
        <p:nvSpPr>
          <p:cNvPr id="35854" name="TextBox 14"/>
          <p:cNvSpPr txBox="1"/>
          <p:nvPr/>
        </p:nvSpPr>
        <p:spPr>
          <a:xfrm>
            <a:off x="6534150" y="3783147"/>
            <a:ext cx="2536190" cy="13870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Calibri" panose="020F0502020204030204" pitchFamily="34" charset="0"/>
              </a:rPr>
              <a:t>有可能是电流太小或方法不对。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274187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7" grpId="0" bldLvl="0" animBg="1"/>
      <p:bldP spid="35848" grpId="0" bldLvl="0" animBg="1"/>
      <p:bldP spid="35849" grpId="0" bldLvl="0" animBg="1"/>
      <p:bldP spid="35850" grpId="0"/>
      <p:bldP spid="35851" grpId="0" bldLvl="0" animBg="1"/>
      <p:bldP spid="35852" grpId="0"/>
      <p:bldP spid="35853" grpId="0"/>
      <p:bldP spid="358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矩形 4"/>
          <p:cNvSpPr/>
          <p:nvPr/>
        </p:nvSpPr>
        <p:spPr>
          <a:xfrm>
            <a:off x="476568" y="646758"/>
            <a:ext cx="7777162" cy="83199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 dirty="0">
                <a:solidFill>
                  <a:schemeClr val="tx1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导线的运动方向要与磁感线的方向有夹角（即导线要在磁场中做切割磁感线的运动）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59741" y="1775399"/>
            <a:ext cx="8190865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通过实验发现：当导线在磁场中运动时，电路中会产生电流</a:t>
            </a: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Arial" panose="020B0604020202020204" pitchFamily="34" charset="0"/>
              <a:ea typeface="Arial" panose="020B0604020202020204"/>
              <a:cs typeface="Arial" panose="020B0604020202020204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4031" y="2443163"/>
            <a:ext cx="8156575" cy="21637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闭合电路的一部分导体在磁场中做切割磁感线运动时，导体中就产生电流。</a:t>
            </a: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这种由于导体在磁场中运动而产生电流的现象，</a:t>
            </a: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是一种电磁感应现象，产生的电流叫感应电流。</a:t>
            </a:r>
          </a:p>
        </p:txBody>
      </p:sp>
    </p:spTree>
    <p:extLst>
      <p:ext uri="{BB962C8B-B14F-4D97-AF65-F5344CB8AC3E}">
        <p14:creationId xmlns:p14="http://schemas.microsoft.com/office/powerpoint/2010/main" val="57440731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bldLvl="0"/>
      <p:bldP spid="2" grpId="0" animBg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0"/>
          <p:cNvSpPr txBox="1"/>
          <p:nvPr/>
        </p:nvSpPr>
        <p:spPr>
          <a:xfrm>
            <a:off x="287068" y="66675"/>
            <a:ext cx="3906297" cy="41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095" b="1" dirty="0">
                <a:solidFill>
                  <a:srgbClr val="0066CC"/>
                </a:solidFill>
                <a:latin typeface="Calibri" panose="020F0502020204030204" pitchFamily="34" charset="0"/>
              </a:rPr>
              <a:t>　　发电机是如何发电的呢？</a:t>
            </a:r>
          </a:p>
        </p:txBody>
      </p:sp>
      <p:grpSp>
        <p:nvGrpSpPr>
          <p:cNvPr id="24579" name="组合 14338"/>
          <p:cNvGrpSpPr/>
          <p:nvPr/>
        </p:nvGrpSpPr>
        <p:grpSpPr>
          <a:xfrm>
            <a:off x="941318" y="2930282"/>
            <a:ext cx="2801749" cy="2000250"/>
            <a:chOff x="0" y="0"/>
            <a:chExt cx="2359" cy="1680"/>
          </a:xfrm>
        </p:grpSpPr>
        <p:pic>
          <p:nvPicPr>
            <p:cNvPr id="24587" name="图片 14339" descr="1e2c73024525da993fede576abc20ee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359" cy="16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8" name="TextBox 10"/>
            <p:cNvSpPr txBox="1"/>
            <p:nvPr/>
          </p:nvSpPr>
          <p:spPr>
            <a:xfrm>
              <a:off x="68" y="1338"/>
              <a:ext cx="1019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</a:pPr>
              <a:r>
                <a:rPr lang="zh-CN" altLang="en-US" sz="1495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火力发电</a:t>
              </a:r>
            </a:p>
          </p:txBody>
        </p:sp>
      </p:grpSp>
      <p:grpSp>
        <p:nvGrpSpPr>
          <p:cNvPr id="24580" name="组合 14341"/>
          <p:cNvGrpSpPr/>
          <p:nvPr/>
        </p:nvGrpSpPr>
        <p:grpSpPr>
          <a:xfrm>
            <a:off x="812412" y="599923"/>
            <a:ext cx="2829066" cy="2066925"/>
            <a:chOff x="0" y="0"/>
            <a:chExt cx="2337" cy="1736"/>
          </a:xfrm>
        </p:grpSpPr>
        <p:pic>
          <p:nvPicPr>
            <p:cNvPr id="24585" name="图片 14342" descr="风电安装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" y="0"/>
              <a:ext cx="2314" cy="17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TextBox 10"/>
            <p:cNvSpPr txBox="1"/>
            <p:nvPr/>
          </p:nvSpPr>
          <p:spPr>
            <a:xfrm>
              <a:off x="0" y="1338"/>
              <a:ext cx="953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r">
                <a:buFont typeface="Arial" panose="020B0604020202020204" pitchFamily="34" charset="0"/>
              </a:pPr>
              <a:r>
                <a:rPr lang="zh-CN" altLang="en-US" sz="1495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风力发电</a:t>
              </a:r>
            </a:p>
          </p:txBody>
        </p:sp>
      </p:grpSp>
      <p:grpSp>
        <p:nvGrpSpPr>
          <p:cNvPr id="24581" name="组合 14344"/>
          <p:cNvGrpSpPr/>
          <p:nvPr/>
        </p:nvGrpSpPr>
        <p:grpSpPr>
          <a:xfrm>
            <a:off x="4867734" y="816085"/>
            <a:ext cx="2343302" cy="3511154"/>
            <a:chOff x="0" y="0"/>
            <a:chExt cx="1530" cy="2205"/>
          </a:xfrm>
        </p:grpSpPr>
        <p:pic>
          <p:nvPicPr>
            <p:cNvPr id="24583" name="图片 1" descr="水力发电.bmp"/>
            <p:cNvPicPr>
              <a:picLocks noChangeAspect="1"/>
            </p:cNvPicPr>
            <p:nvPr/>
          </p:nvPicPr>
          <p:blipFill>
            <a:blip r:embed="rId4"/>
            <a:srcRect r="22124"/>
            <a:stretch>
              <a:fillRect/>
            </a:stretch>
          </p:blipFill>
          <p:spPr>
            <a:xfrm>
              <a:off x="0" y="0"/>
              <a:ext cx="1530" cy="22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4" name="TextBox 10"/>
            <p:cNvSpPr txBox="1"/>
            <p:nvPr/>
          </p:nvSpPr>
          <p:spPr>
            <a:xfrm>
              <a:off x="0" y="19"/>
              <a:ext cx="794" cy="145"/>
            </a:xfrm>
            <a:prstGeom prst="rect">
              <a:avLst/>
            </a:prstGeom>
            <a:solidFill>
              <a:srgbClr val="CDEEFF"/>
            </a:solidFill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>
                <a:buFont typeface="Arial" panose="020B0604020202020204" pitchFamily="34" charset="0"/>
              </a:pPr>
              <a:r>
                <a:rPr lang="zh-CN" altLang="en-US" sz="1495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水力发电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16850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9" name="文本框 30728"/>
          <p:cNvSpPr txBox="1"/>
          <p:nvPr/>
        </p:nvSpPr>
        <p:spPr>
          <a:xfrm>
            <a:off x="621030" y="858735"/>
            <a:ext cx="8317230" cy="369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b="1" dirty="0">
                <a:latin typeface="Times New Roman" panose="02020603050405020304" charset="0"/>
              </a:rPr>
              <a:t>　　</a:t>
            </a:r>
            <a:r>
              <a:rPr lang="en-US" altLang="x-none" sz="1800" b="1">
                <a:latin typeface="Times New Roman" panose="02020603050405020304" charset="0"/>
              </a:rPr>
              <a:t>1</a:t>
            </a:r>
            <a:r>
              <a:rPr lang="zh-CN" altLang="en-US" sz="1800" b="1" dirty="0">
                <a:latin typeface="Times New Roman" panose="02020603050405020304" charset="0"/>
              </a:rPr>
              <a:t>．发电机发出的电流的大小和方向是变化的。</a:t>
            </a:r>
          </a:p>
        </p:txBody>
      </p:sp>
      <p:pic>
        <p:nvPicPr>
          <p:cNvPr id="37891" name="Picture 7" descr="E:\文件\理科上课课件\R9物\9205\jpg\13904004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8036" y="1614347"/>
            <a:ext cx="3790315" cy="2914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37516" y="1867066"/>
            <a:ext cx="1894205" cy="175502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b="1" dirty="0"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 sz="1800" b="1">
                <a:latin typeface="Times New Roman" panose="02020603050405020304" charset="0"/>
                <a:sym typeface="+mn-ea"/>
              </a:rPr>
              <a:t>1</a:t>
            </a:r>
            <a:r>
              <a:rPr lang="zh-CN" altLang="en-US" sz="1800" b="1" dirty="0">
                <a:latin typeface="Arial" panose="020B0604020202020204" pitchFamily="34" charset="0"/>
                <a:sym typeface="+mn-ea"/>
              </a:rPr>
              <a:t>）</a:t>
            </a:r>
            <a:r>
              <a:rPr lang="zh-CN" altLang="en-US" sz="1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观察手摇发电机的构造；</a:t>
            </a:r>
            <a:endParaRPr lang="zh-CN" altLang="en-US" sz="1800" b="1" dirty="0">
              <a:solidFill>
                <a:srgbClr val="000000"/>
              </a:solidFill>
              <a:latin typeface="Times New Roman" panose="0202060305040502030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800" b="1" dirty="0"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 sz="1800" b="1">
                <a:latin typeface="Times New Roman" panose="02020603050405020304" charset="0"/>
                <a:sym typeface="+mn-ea"/>
              </a:rPr>
              <a:t>2</a:t>
            </a:r>
            <a:r>
              <a:rPr lang="zh-CN" altLang="en-US" sz="1800" b="1" dirty="0">
                <a:latin typeface="Arial" panose="020B0604020202020204" pitchFamily="34" charset="0"/>
                <a:sym typeface="+mn-ea"/>
              </a:rPr>
              <a:t>）</a:t>
            </a:r>
            <a:r>
              <a:rPr lang="zh-CN" altLang="en-US" sz="1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观察发电机对小灯泡亮度的影响。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38570" y="2199992"/>
            <a:ext cx="2504440" cy="142210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b="1" dirty="0">
                <a:solidFill>
                  <a:srgbClr val="CC0000"/>
                </a:solidFill>
                <a:latin typeface="Calibri" panose="020F0502020204030204" pitchFamily="34" charset="0"/>
                <a:sym typeface="+mn-ea"/>
              </a:rPr>
              <a:t>　　小灯泡发光说明电路中有了电流。线圈转得越快，小灯泡越亮，说明感应电流越大。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98756" y="286458"/>
            <a:ext cx="1666875" cy="461515"/>
            <a:chOff x="424" y="342"/>
            <a:chExt cx="2625" cy="725"/>
          </a:xfrm>
        </p:grpSpPr>
        <p:sp>
          <p:nvSpPr>
            <p:cNvPr id="7174" name="文本框 6152"/>
            <p:cNvSpPr txBox="1"/>
            <p:nvPr/>
          </p:nvSpPr>
          <p:spPr>
            <a:xfrm>
              <a:off x="424" y="342"/>
              <a:ext cx="873" cy="725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1"/>
              </a:solidFill>
            </a:ln>
          </p:spPr>
          <p:txBody>
            <a:bodyPr anchor="t">
              <a:spAutoFit/>
            </a:bodyPr>
            <a:lstStyle/>
            <a:p>
              <a:r>
                <a:rPr lang="zh-CN" altLang="en-US" sz="2400" dirty="0"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二</a:t>
              </a:r>
            </a:p>
          </p:txBody>
        </p:sp>
        <p:sp>
          <p:nvSpPr>
            <p:cNvPr id="7173" name="文本框 6151"/>
            <p:cNvSpPr txBox="1"/>
            <p:nvPr/>
          </p:nvSpPr>
          <p:spPr>
            <a:xfrm>
              <a:off x="1297" y="342"/>
              <a:ext cx="1752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/>
              <a:r>
                <a:rPr lang="zh-CN" altLang="en-US" sz="2400" b="1" kern="120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  <a:sym typeface="+mn-ea"/>
                </a:rPr>
                <a:t>发电机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996921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9" grpId="0"/>
      <p:bldP spid="2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Picture 5" descr="`FQW3[RD(WCXWWWR]WL{`4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01319" y="788088"/>
            <a:ext cx="4146209" cy="269676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1" name="文本框 1"/>
          <p:cNvSpPr txBox="1"/>
          <p:nvPr/>
        </p:nvSpPr>
        <p:spPr>
          <a:xfrm>
            <a:off x="986379" y="1111349"/>
            <a:ext cx="2520268" cy="9052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395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检验</a:t>
            </a:r>
            <a:r>
              <a:rPr lang="zh-CN" altLang="en-US" sz="2395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手摇发电机</a:t>
            </a:r>
          </a:p>
          <a:p>
            <a:pPr>
              <a:lnSpc>
                <a:spcPct val="110000"/>
              </a:lnSpc>
            </a:pPr>
            <a:r>
              <a:rPr lang="zh-CN" altLang="en-US" sz="2395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电流方向的变化。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98619" y="2865894"/>
            <a:ext cx="4158086" cy="997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2095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二极管交替发光，</a:t>
            </a:r>
          </a:p>
          <a:p>
            <a:pPr marR="0" defTabSz="9144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2095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说明产生的电流方向不停在改变。</a:t>
            </a:r>
            <a:endParaRPr kumimoji="0" lang="en-US" altLang="zh-CN" sz="2095" kern="1200" cap="none" spc="0" normalizeH="0" baseline="0" noProof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736297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1071</Words>
  <Application>Microsoft Office PowerPoint</Application>
  <PresentationFormat>全屏显示(16:9)</PresentationFormat>
  <Paragraphs>107</Paragraphs>
  <Slides>17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10</cp:revision>
  <dcterms:created xsi:type="dcterms:W3CDTF">2020-08-24T01:03:12Z</dcterms:created>
  <dcterms:modified xsi:type="dcterms:W3CDTF">2020-08-25T07:37:17Z</dcterms:modified>
</cp:coreProperties>
</file>