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4381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 userDrawn="1"/>
        </p:nvCxnSpPr>
        <p:spPr>
          <a:xfrm>
            <a:off x="0" y="628652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 userDrawn="1"/>
        </p:nvCxnSpPr>
        <p:spPr>
          <a:xfrm>
            <a:off x="2743200" y="6286520"/>
            <a:ext cx="24384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5000628" y="6286520"/>
            <a:ext cx="243840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 userDrawn="1"/>
        </p:nvCxnSpPr>
        <p:spPr>
          <a:xfrm>
            <a:off x="7315200" y="6286520"/>
            <a:ext cx="1828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457200" y="634843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BAC13-96AE-4C88-A2AF-003B20329749}" type="datetimeFigureOut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9/21/2018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06504CD-73B2-4E84-8445-BDEDE6F003D8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634F-0F7D-4904-B13F-E9B62B2962DD}" type="datetimeFigureOut">
              <a:rPr lang="zh-CN" altLang="en-US" smtClean="0"/>
              <a:pPr/>
              <a:t>2018/9/21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2B4DA-BBB1-40DD-ADE7-D9588871FE27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43815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日期占位符 3"/>
          <p:cNvSpPr txBox="1">
            <a:spLocks/>
          </p:cNvSpPr>
          <p:nvPr userDrawn="1"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01634F-0F7D-4904-B13F-E9B62B2962DD}" type="datetimeFigureOut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2018/9/21</a:t>
            </a:fld>
            <a:endParaRPr kumimoji="0" lang="zh-CN" alt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0" y="6286520"/>
            <a:ext cx="30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 userDrawn="1"/>
        </p:nvCxnSpPr>
        <p:spPr>
          <a:xfrm>
            <a:off x="2743200" y="6286520"/>
            <a:ext cx="2438400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/>
          <p:cNvSpPr txBox="1">
            <a:spLocks/>
          </p:cNvSpPr>
          <p:nvPr userDrawn="1"/>
        </p:nvSpPr>
        <p:spPr>
          <a:xfrm>
            <a:off x="457200" y="634843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4BAC13-96AE-4C88-A2AF-003B20329749}" type="datetimeFigureOut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9/21/2018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2" name="直接连接符 11"/>
          <p:cNvCxnSpPr/>
          <p:nvPr userDrawn="1"/>
        </p:nvCxnSpPr>
        <p:spPr>
          <a:xfrm>
            <a:off x="5000628" y="6286520"/>
            <a:ext cx="2438400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7315200" y="6286520"/>
            <a:ext cx="1828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H:\&#21021;&#20108;&#32032;&#26448;ZBG\&#36879;&#38236;&#21450;&#20854;&#25104;&#20687;\&#36879;&#38236;&#35270;&#39057;&#32032;&#26448;&#24211;\4-&#35270;&#39057;-1&#20998;&#21035;&#36890;&#36807;&#20984;&#36879;&#38236;&#21644;&#20985;&#36879;&#38236;&#35266;&#23519;&#29289;&#20307;.mpg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4139952" y="3645024"/>
            <a:ext cx="57241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600" b="1" dirty="0" smtClean="0"/>
              <a:t>科学探究：凸透镜成像</a:t>
            </a:r>
            <a:endParaRPr lang="en-US" altLang="zh-CN" sz="3600" b="1" dirty="0">
              <a:solidFill>
                <a:srgbClr val="E4A241"/>
              </a:solidFill>
              <a:latin typeface="Georgia" pitchFamily="18" charset="0"/>
              <a:ea typeface="Roboto"/>
              <a:cs typeface="Roboto"/>
            </a:endParaRPr>
          </a:p>
        </p:txBody>
      </p:sp>
      <p:pic>
        <p:nvPicPr>
          <p:cNvPr id="10" name="Picture 2" descr="serve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8746"/>
            <a:ext cx="41148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953000" y="2290746"/>
            <a:ext cx="35814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4000" b="1" dirty="0" smtClean="0">
                <a:solidFill>
                  <a:schemeClr val="accent6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第 四 章</a:t>
            </a:r>
            <a:endParaRPr lang="zh-CN" altLang="en-US" sz="4000" b="1" dirty="0">
              <a:solidFill>
                <a:schemeClr val="accent6">
                  <a:lumMod val="50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2" name="Picture 7" descr="C:\Users\Administrator\Desktop\13ffdc4e1aab62e8bb9f363b33d62db8e38298a31a9a-nb9oq5_fw65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4395771"/>
            <a:ext cx="13176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C:\Users\Administrator\Desktop\2008032100264579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1071546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Picture 1" descr="table_content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8180"/>
            <a:ext cx="7429520" cy="504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225425" y="638180"/>
            <a:ext cx="68469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cs typeface="Arial" pitchFamily="34" charset="0"/>
              </a:rPr>
              <a:t>二、凸透镜成像的规律的应用</a:t>
            </a:r>
            <a:endParaRPr lang="en-US" altLang="zh-CN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3429000" y="2500306"/>
            <a:ext cx="1152525" cy="2109787"/>
            <a:chOff x="3239" y="1178"/>
            <a:chExt cx="1248" cy="1584"/>
          </a:xfrm>
        </p:grpSpPr>
        <p:sp>
          <p:nvSpPr>
            <p:cNvPr id="8" name="Oval 21"/>
            <p:cNvSpPr>
              <a:spLocks noChangeArrowheads="1"/>
            </p:cNvSpPr>
            <p:nvPr/>
          </p:nvSpPr>
          <p:spPr bwMode="auto">
            <a:xfrm>
              <a:off x="3239" y="1658"/>
              <a:ext cx="144" cy="672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 sz="2400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3287" y="1658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0" name="Line 23"/>
            <p:cNvSpPr>
              <a:spLocks noChangeShapeType="1"/>
            </p:cNvSpPr>
            <p:nvPr/>
          </p:nvSpPr>
          <p:spPr bwMode="auto">
            <a:xfrm>
              <a:off x="3287" y="2330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3959" y="1178"/>
              <a:ext cx="0" cy="4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4007" y="2330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3959" y="1178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>
              <a:off x="4007" y="2762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5" name="Line 28"/>
            <p:cNvSpPr>
              <a:spLocks noChangeShapeType="1"/>
            </p:cNvSpPr>
            <p:nvPr/>
          </p:nvSpPr>
          <p:spPr bwMode="auto">
            <a:xfrm>
              <a:off x="4487" y="1178"/>
              <a:ext cx="0" cy="15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</p:grpSp>
      <p:grpSp>
        <p:nvGrpSpPr>
          <p:cNvPr id="16" name="Group 29"/>
          <p:cNvGrpSpPr>
            <a:grpSpLocks/>
          </p:cNvGrpSpPr>
          <p:nvPr/>
        </p:nvGrpSpPr>
        <p:grpSpPr bwMode="auto">
          <a:xfrm>
            <a:off x="914400" y="2728906"/>
            <a:ext cx="3671888" cy="1871662"/>
            <a:chOff x="793" y="1482"/>
            <a:chExt cx="3683" cy="1285"/>
          </a:xfrm>
        </p:grpSpPr>
        <p:sp>
          <p:nvSpPr>
            <p:cNvPr id="17" name="Freeform 30"/>
            <p:cNvSpPr>
              <a:spLocks/>
            </p:cNvSpPr>
            <p:nvPr/>
          </p:nvSpPr>
          <p:spPr bwMode="auto">
            <a:xfrm>
              <a:off x="793" y="1482"/>
              <a:ext cx="3673" cy="661"/>
            </a:xfrm>
            <a:custGeom>
              <a:avLst/>
              <a:gdLst>
                <a:gd name="T0" fmla="*/ 0 w 3673"/>
                <a:gd name="T1" fmla="*/ 0 h 661"/>
                <a:gd name="T2" fmla="*/ 3673 w 3673"/>
                <a:gd name="T3" fmla="*/ 661 h 661"/>
                <a:gd name="T4" fmla="*/ 0 60000 65536"/>
                <a:gd name="T5" fmla="*/ 0 60000 65536"/>
                <a:gd name="T6" fmla="*/ 0 w 3673"/>
                <a:gd name="T7" fmla="*/ 0 h 661"/>
                <a:gd name="T8" fmla="*/ 3673 w 3673"/>
                <a:gd name="T9" fmla="*/ 661 h 66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3" h="661">
                  <a:moveTo>
                    <a:pt x="0" y="0"/>
                  </a:moveTo>
                  <a:lnTo>
                    <a:pt x="3673" y="661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8" name="Freeform 31"/>
            <p:cNvSpPr>
              <a:spLocks/>
            </p:cNvSpPr>
            <p:nvPr/>
          </p:nvSpPr>
          <p:spPr bwMode="auto">
            <a:xfrm>
              <a:off x="793" y="1851"/>
              <a:ext cx="3683" cy="916"/>
            </a:xfrm>
            <a:custGeom>
              <a:avLst/>
              <a:gdLst>
                <a:gd name="T0" fmla="*/ 0 w 3683"/>
                <a:gd name="T1" fmla="*/ 916 h 916"/>
                <a:gd name="T2" fmla="*/ 3683 w 3683"/>
                <a:gd name="T3" fmla="*/ 0 h 916"/>
                <a:gd name="T4" fmla="*/ 0 60000 65536"/>
                <a:gd name="T5" fmla="*/ 0 60000 65536"/>
                <a:gd name="T6" fmla="*/ 0 w 3683"/>
                <a:gd name="T7" fmla="*/ 0 h 916"/>
                <a:gd name="T8" fmla="*/ 3683 w 3683"/>
                <a:gd name="T9" fmla="*/ 916 h 9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83" h="916">
                  <a:moveTo>
                    <a:pt x="0" y="916"/>
                  </a:moveTo>
                  <a:lnTo>
                    <a:pt x="3683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19" name="Freeform 32"/>
            <p:cNvSpPr>
              <a:spLocks/>
            </p:cNvSpPr>
            <p:nvPr/>
          </p:nvSpPr>
          <p:spPr bwMode="auto">
            <a:xfrm>
              <a:off x="1383" y="2469"/>
              <a:ext cx="579" cy="153"/>
            </a:xfrm>
            <a:custGeom>
              <a:avLst/>
              <a:gdLst>
                <a:gd name="T0" fmla="*/ 0 w 572"/>
                <a:gd name="T1" fmla="*/ 218046 h 74"/>
                <a:gd name="T2" fmla="*/ 654 w 572"/>
                <a:gd name="T3" fmla="*/ 0 h 74"/>
                <a:gd name="T4" fmla="*/ 0 60000 65536"/>
                <a:gd name="T5" fmla="*/ 0 60000 65536"/>
                <a:gd name="T6" fmla="*/ 0 w 572"/>
                <a:gd name="T7" fmla="*/ 0 h 74"/>
                <a:gd name="T8" fmla="*/ 572 w 572"/>
                <a:gd name="T9" fmla="*/ 74 h 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2" h="74">
                  <a:moveTo>
                    <a:pt x="0" y="74"/>
                  </a:moveTo>
                  <a:lnTo>
                    <a:pt x="572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zh-CN" altLang="en-US" sz="2400"/>
            </a:p>
          </p:txBody>
        </p:sp>
        <p:sp>
          <p:nvSpPr>
            <p:cNvPr id="20" name="Freeform 33"/>
            <p:cNvSpPr>
              <a:spLocks/>
            </p:cNvSpPr>
            <p:nvPr/>
          </p:nvSpPr>
          <p:spPr bwMode="auto">
            <a:xfrm>
              <a:off x="1292" y="1570"/>
              <a:ext cx="691" cy="130"/>
            </a:xfrm>
            <a:custGeom>
              <a:avLst/>
              <a:gdLst>
                <a:gd name="T0" fmla="*/ 0 w 691"/>
                <a:gd name="T1" fmla="*/ 0 h 130"/>
                <a:gd name="T2" fmla="*/ 691 w 691"/>
                <a:gd name="T3" fmla="*/ 130 h 130"/>
                <a:gd name="T4" fmla="*/ 0 60000 65536"/>
                <a:gd name="T5" fmla="*/ 0 60000 65536"/>
                <a:gd name="T6" fmla="*/ 0 w 691"/>
                <a:gd name="T7" fmla="*/ 0 h 130"/>
                <a:gd name="T8" fmla="*/ 691 w 691"/>
                <a:gd name="T9" fmla="*/ 130 h 13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91" h="130">
                  <a:moveTo>
                    <a:pt x="0" y="0"/>
                  </a:moveTo>
                  <a:lnTo>
                    <a:pt x="691" y="13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zh-CN" altLang="en-US" sz="2400"/>
            </a:p>
          </p:txBody>
        </p:sp>
      </p:grp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1928794" y="2571744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1" lang="zh-CN" altLang="en-US" sz="2400" dirty="0">
                <a:latin typeface="黑体" pitchFamily="49" charset="-122"/>
              </a:rPr>
              <a:t>镜头</a:t>
            </a:r>
            <a:r>
              <a:rPr kumimoji="1" lang="en-US" altLang="zh-CN" sz="2400" dirty="0">
                <a:latin typeface="黑体" pitchFamily="49" charset="-122"/>
              </a:rPr>
              <a:t>(</a:t>
            </a:r>
            <a:r>
              <a:rPr kumimoji="1" lang="zh-CN" altLang="en-US" sz="2400" dirty="0">
                <a:latin typeface="黑体" pitchFamily="49" charset="-122"/>
              </a:rPr>
              <a:t>凸透镜</a:t>
            </a:r>
            <a:r>
              <a:rPr kumimoji="1" lang="en-US" altLang="zh-CN" sz="2400" dirty="0">
                <a:latin typeface="黑体" pitchFamily="49" charset="-122"/>
              </a:rPr>
              <a:t>)</a:t>
            </a: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4660944" y="2805106"/>
            <a:ext cx="55399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/>
            <a:r>
              <a:rPr kumimoji="1" lang="en-US" altLang="zh-CN" sz="2400" dirty="0">
                <a:latin typeface="黑体" pitchFamily="49" charset="-122"/>
              </a:rPr>
              <a:t>(</a:t>
            </a:r>
            <a:r>
              <a:rPr kumimoji="1" lang="zh-CN" altLang="en-US" sz="2400" dirty="0">
                <a:latin typeface="黑体" pitchFamily="49" charset="-122"/>
              </a:rPr>
              <a:t>像</a:t>
            </a:r>
            <a:r>
              <a:rPr kumimoji="1" lang="en-US" altLang="zh-CN" sz="2400" dirty="0">
                <a:latin typeface="黑体" pitchFamily="49" charset="-122"/>
              </a:rPr>
              <a:t>)</a:t>
            </a:r>
          </a:p>
        </p:txBody>
      </p:sp>
      <p:pic>
        <p:nvPicPr>
          <p:cNvPr id="23" name="Picture 36" descr="xx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541581"/>
            <a:ext cx="99060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37" descr="xx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495800" y="3262306"/>
            <a:ext cx="1301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5643570" y="3143248"/>
            <a:ext cx="3186138" cy="101566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dirty="0">
                <a:latin typeface="黑体" pitchFamily="49" charset="-122"/>
              </a:rPr>
              <a:t>   照相机能</a:t>
            </a:r>
            <a:r>
              <a:rPr kumimoji="1" lang="zh-CN" altLang="en-US" sz="2400" dirty="0" smtClean="0">
                <a:latin typeface="黑体" pitchFamily="49" charset="-122"/>
              </a:rPr>
              <a:t>成</a:t>
            </a:r>
            <a:endParaRPr kumimoji="1" lang="en-US" altLang="zh-CN" sz="2400" dirty="0" smtClean="0">
              <a:latin typeface="黑体" pitchFamily="49" charset="-122"/>
            </a:endParaRPr>
          </a:p>
          <a:p>
            <a:pPr>
              <a:spcBef>
                <a:spcPct val="50000"/>
              </a:spcBef>
            </a:pPr>
            <a:r>
              <a:rPr kumimoji="1" lang="zh-CN" altLang="en-US" sz="2400" dirty="0" smtClean="0">
                <a:solidFill>
                  <a:srgbClr val="FF0000"/>
                </a:solidFill>
                <a:latin typeface="黑体" pitchFamily="49" charset="-122"/>
              </a:rPr>
              <a:t>倒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立</a:t>
            </a:r>
            <a:r>
              <a:rPr kumimoji="1" lang="zh-CN" altLang="en-US" sz="2400" dirty="0">
                <a:latin typeface="黑体" pitchFamily="49" charset="-122"/>
              </a:rPr>
              <a:t>的、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缩小</a:t>
            </a:r>
            <a:r>
              <a:rPr kumimoji="1" lang="zh-CN" altLang="en-US" sz="2400" dirty="0">
                <a:latin typeface="黑体" pitchFamily="49" charset="-122"/>
              </a:rPr>
              <a:t>的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实像</a:t>
            </a:r>
            <a:endParaRPr kumimoji="1" lang="zh-CN" altLang="en-US" sz="2400" dirty="0">
              <a:latin typeface="黑体" pitchFamily="49" charset="-122"/>
            </a:endParaRPr>
          </a:p>
        </p:txBody>
      </p:sp>
      <p:sp>
        <p:nvSpPr>
          <p:cNvPr id="26" name="Text Box 108"/>
          <p:cNvSpPr txBox="1">
            <a:spLocks noChangeArrowheads="1"/>
          </p:cNvSpPr>
          <p:nvPr/>
        </p:nvSpPr>
        <p:spPr bwMode="auto">
          <a:xfrm>
            <a:off x="2357422" y="5253351"/>
            <a:ext cx="136683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 dirty="0">
                <a:latin typeface="Times New Roman" pitchFamily="18" charset="0"/>
              </a:rPr>
              <a:t>照相机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5" grpId="0" animBg="1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657600" y="212250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zh-CN" altLang="en-US" sz="2400"/>
          </a:p>
        </p:txBody>
      </p: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500034" y="1571623"/>
            <a:ext cx="5000626" cy="3286132"/>
            <a:chOff x="249" y="1029"/>
            <a:chExt cx="3150" cy="2070"/>
          </a:xfrm>
        </p:grpSpPr>
        <p:sp>
          <p:nvSpPr>
            <p:cNvPr id="7" name="Rectangle 40"/>
            <p:cNvSpPr>
              <a:spLocks noChangeArrowheads="1"/>
            </p:cNvSpPr>
            <p:nvPr/>
          </p:nvSpPr>
          <p:spPr bwMode="auto">
            <a:xfrm flipH="1">
              <a:off x="249" y="1525"/>
              <a:ext cx="48" cy="127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 sz="2400"/>
            </a:p>
          </p:txBody>
        </p:sp>
        <p:sp>
          <p:nvSpPr>
            <p:cNvPr id="8" name="AutoShape 41"/>
            <p:cNvSpPr>
              <a:spLocks noChangeArrowheads="1"/>
            </p:cNvSpPr>
            <p:nvPr/>
          </p:nvSpPr>
          <p:spPr bwMode="auto">
            <a:xfrm>
              <a:off x="2092" y="2568"/>
              <a:ext cx="726" cy="42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3 w 21600"/>
                <a:gd name="T13" fmla="*/ 4492 h 21600"/>
                <a:gd name="T14" fmla="*/ 17107 w 21600"/>
                <a:gd name="T15" fmla="*/ 1710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/>
            </a:p>
          </p:txBody>
        </p:sp>
        <p:sp>
          <p:nvSpPr>
            <p:cNvPr id="9" name="Rectangle 42"/>
            <p:cNvSpPr>
              <a:spLocks noChangeArrowheads="1"/>
            </p:cNvSpPr>
            <p:nvPr/>
          </p:nvSpPr>
          <p:spPr bwMode="auto">
            <a:xfrm flipV="1">
              <a:off x="2092" y="2524"/>
              <a:ext cx="725" cy="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CN" altLang="en-US" sz="2400"/>
            </a:p>
          </p:txBody>
        </p:sp>
        <p:grpSp>
          <p:nvGrpSpPr>
            <p:cNvPr id="10" name="Group 43"/>
            <p:cNvGrpSpPr>
              <a:grpSpLocks/>
            </p:cNvGrpSpPr>
            <p:nvPr/>
          </p:nvGrpSpPr>
          <p:grpSpPr bwMode="auto">
            <a:xfrm>
              <a:off x="2217" y="1627"/>
              <a:ext cx="558" cy="892"/>
              <a:chOff x="3630" y="636"/>
              <a:chExt cx="1203" cy="1649"/>
            </a:xfrm>
          </p:grpSpPr>
          <p:sp>
            <p:nvSpPr>
              <p:cNvPr id="64" name="Oval 44"/>
              <p:cNvSpPr>
                <a:spLocks noChangeArrowheads="1"/>
              </p:cNvSpPr>
              <p:nvPr/>
            </p:nvSpPr>
            <p:spPr bwMode="auto">
              <a:xfrm>
                <a:off x="3630" y="1066"/>
                <a:ext cx="893" cy="98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2400"/>
              </a:p>
            </p:txBody>
          </p:sp>
          <p:sp>
            <p:nvSpPr>
              <p:cNvPr id="65" name="Rectangle 45"/>
              <p:cNvSpPr>
                <a:spLocks noChangeArrowheads="1"/>
              </p:cNvSpPr>
              <p:nvPr/>
            </p:nvSpPr>
            <p:spPr bwMode="auto">
              <a:xfrm>
                <a:off x="4786" y="845"/>
                <a:ext cx="47" cy="144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 sz="2400"/>
              </a:p>
            </p:txBody>
          </p:sp>
          <p:sp>
            <p:nvSpPr>
              <p:cNvPr id="66" name="Rectangle 46"/>
              <p:cNvSpPr>
                <a:spLocks noChangeArrowheads="1"/>
              </p:cNvSpPr>
              <p:nvPr/>
            </p:nvSpPr>
            <p:spPr bwMode="auto">
              <a:xfrm>
                <a:off x="4497" y="1105"/>
                <a:ext cx="288" cy="4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zh-CN" altLang="en-US" sz="2400"/>
              </a:p>
            </p:txBody>
          </p:sp>
          <p:grpSp>
            <p:nvGrpSpPr>
              <p:cNvPr id="67" name="lxqlx8"/>
              <p:cNvGrpSpPr>
                <a:grpSpLocks/>
              </p:cNvGrpSpPr>
              <p:nvPr/>
            </p:nvGrpSpPr>
            <p:grpSpPr bwMode="auto">
              <a:xfrm rot="2398839" flipV="1">
                <a:off x="3851" y="636"/>
                <a:ext cx="576" cy="63"/>
                <a:chOff x="4373" y="6238"/>
                <a:chExt cx="3035" cy="93"/>
              </a:xfrm>
            </p:grpSpPr>
            <p:sp>
              <p:nvSpPr>
                <p:cNvPr id="69" name="Rectangle 48" descr="浅色上对角线"/>
                <p:cNvSpPr>
                  <a:spLocks noChangeArrowheads="1"/>
                </p:cNvSpPr>
                <p:nvPr/>
              </p:nvSpPr>
              <p:spPr bwMode="auto">
                <a:xfrm>
                  <a:off x="4373" y="6239"/>
                  <a:ext cx="3021" cy="92"/>
                </a:xfrm>
                <a:prstGeom prst="rect">
                  <a:avLst/>
                </a:prstGeom>
                <a:pattFill prst="ltUpDiag">
                  <a:fgClr>
                    <a:srgbClr val="000000"/>
                  </a:fgClr>
                  <a:bgClr>
                    <a:srgbClr val="FFFFFF"/>
                  </a:bgClr>
                </a:pattFill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70" name="Line 49"/>
                <p:cNvSpPr>
                  <a:spLocks noChangeShapeType="1"/>
                </p:cNvSpPr>
                <p:nvPr/>
              </p:nvSpPr>
              <p:spPr bwMode="auto">
                <a:xfrm>
                  <a:off x="4378" y="6238"/>
                  <a:ext cx="3030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68" name="Rectangle 50"/>
              <p:cNvSpPr>
                <a:spLocks noChangeArrowheads="1"/>
              </p:cNvSpPr>
              <p:nvPr/>
            </p:nvSpPr>
            <p:spPr bwMode="auto">
              <a:xfrm>
                <a:off x="4331" y="828"/>
                <a:ext cx="481" cy="4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 sz="2400"/>
              </a:p>
            </p:txBody>
          </p:sp>
        </p:grpSp>
        <p:sp>
          <p:nvSpPr>
            <p:cNvPr id="11" name="Text Box 51"/>
            <p:cNvSpPr txBox="1">
              <a:spLocks noChangeArrowheads="1"/>
            </p:cNvSpPr>
            <p:nvPr/>
          </p:nvSpPr>
          <p:spPr bwMode="auto">
            <a:xfrm>
              <a:off x="2817" y="1029"/>
              <a:ext cx="582" cy="90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kumimoji="1" lang="zh-CN" altLang="en-US" sz="2400" dirty="0">
                  <a:latin typeface="黑体" pitchFamily="49" charset="-122"/>
                </a:rPr>
                <a:t>镜头</a:t>
              </a:r>
              <a:r>
                <a:rPr kumimoji="1" lang="en-US" altLang="zh-CN" sz="2400" dirty="0">
                  <a:latin typeface="黑体" pitchFamily="49" charset="-122"/>
                </a:rPr>
                <a:t>(</a:t>
              </a:r>
              <a:r>
                <a:rPr kumimoji="1" lang="zh-CN" altLang="en-US" sz="2400" dirty="0">
                  <a:latin typeface="黑体" pitchFamily="49" charset="-122"/>
                </a:rPr>
                <a:t>凸透镜</a:t>
              </a:r>
              <a:r>
                <a:rPr kumimoji="1" lang="en-US" altLang="zh-CN" sz="2400" dirty="0">
                  <a:latin typeface="黑体" pitchFamily="49" charset="-122"/>
                </a:rPr>
                <a:t>)</a:t>
              </a:r>
            </a:p>
          </p:txBody>
        </p:sp>
        <p:grpSp>
          <p:nvGrpSpPr>
            <p:cNvPr id="12" name="Group 52"/>
            <p:cNvGrpSpPr>
              <a:grpSpLocks/>
            </p:cNvGrpSpPr>
            <p:nvPr/>
          </p:nvGrpSpPr>
          <p:grpSpPr bwMode="auto">
            <a:xfrm>
              <a:off x="345" y="1620"/>
              <a:ext cx="2176" cy="1141"/>
              <a:chOff x="845" y="577"/>
              <a:chExt cx="3216" cy="1141"/>
            </a:xfrm>
          </p:grpSpPr>
          <p:sp>
            <p:nvSpPr>
              <p:cNvPr id="60" name="Line 53"/>
              <p:cNvSpPr>
                <a:spLocks noChangeShapeType="1"/>
              </p:cNvSpPr>
              <p:nvPr/>
            </p:nvSpPr>
            <p:spPr bwMode="auto">
              <a:xfrm flipH="1">
                <a:off x="845" y="577"/>
                <a:ext cx="297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61" name="Line 54"/>
              <p:cNvSpPr>
                <a:spLocks noChangeShapeType="1"/>
              </p:cNvSpPr>
              <p:nvPr/>
            </p:nvSpPr>
            <p:spPr bwMode="auto">
              <a:xfrm flipH="1">
                <a:off x="845" y="710"/>
                <a:ext cx="3216" cy="1008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62" name="Line 55"/>
              <p:cNvSpPr>
                <a:spLocks noChangeShapeType="1"/>
              </p:cNvSpPr>
              <p:nvPr/>
            </p:nvSpPr>
            <p:spPr bwMode="auto">
              <a:xfrm flipH="1">
                <a:off x="2033" y="1471"/>
                <a:ext cx="288" cy="9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63" name="Line 56"/>
              <p:cNvSpPr>
                <a:spLocks noChangeShapeType="1"/>
              </p:cNvSpPr>
              <p:nvPr/>
            </p:nvSpPr>
            <p:spPr bwMode="auto">
              <a:xfrm flipH="1">
                <a:off x="2279" y="709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</p:grpSp>
        <p:sp>
          <p:nvSpPr>
            <p:cNvPr id="13" name="AutoShape 57"/>
            <p:cNvSpPr>
              <a:spLocks noChangeArrowheads="1"/>
            </p:cNvSpPr>
            <p:nvPr/>
          </p:nvSpPr>
          <p:spPr bwMode="auto">
            <a:xfrm>
              <a:off x="297" y="1620"/>
              <a:ext cx="96" cy="1152"/>
            </a:xfrm>
            <a:prstGeom prst="upArrow">
              <a:avLst>
                <a:gd name="adj1" fmla="val 50000"/>
                <a:gd name="adj2" fmla="val 274176"/>
              </a:avLst>
            </a:prstGeom>
            <a:solidFill>
              <a:schemeClr val="accent3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zh-CN" altLang="en-US" sz="2400"/>
            </a:p>
          </p:txBody>
        </p:sp>
        <p:grpSp>
          <p:nvGrpSpPr>
            <p:cNvPr id="14" name="Group 58"/>
            <p:cNvGrpSpPr>
              <a:grpSpLocks/>
            </p:cNvGrpSpPr>
            <p:nvPr/>
          </p:nvGrpSpPr>
          <p:grpSpPr bwMode="auto">
            <a:xfrm>
              <a:off x="2240" y="1616"/>
              <a:ext cx="481" cy="906"/>
              <a:chOff x="3622" y="712"/>
              <a:chExt cx="720" cy="1632"/>
            </a:xfrm>
          </p:grpSpPr>
          <p:sp>
            <p:nvSpPr>
              <p:cNvPr id="56" name="Line 59"/>
              <p:cNvSpPr>
                <a:spLocks noChangeShapeType="1"/>
              </p:cNvSpPr>
              <p:nvPr/>
            </p:nvSpPr>
            <p:spPr bwMode="auto">
              <a:xfrm flipH="1" flipV="1">
                <a:off x="3814" y="712"/>
                <a:ext cx="528" cy="16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57" name="Line 60"/>
              <p:cNvSpPr>
                <a:spLocks noChangeShapeType="1"/>
              </p:cNvSpPr>
              <p:nvPr/>
            </p:nvSpPr>
            <p:spPr bwMode="auto">
              <a:xfrm flipV="1">
                <a:off x="3622" y="952"/>
                <a:ext cx="432" cy="139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58" name="Line 61"/>
              <p:cNvSpPr>
                <a:spLocks noChangeShapeType="1"/>
              </p:cNvSpPr>
              <p:nvPr/>
            </p:nvSpPr>
            <p:spPr bwMode="auto">
              <a:xfrm flipH="1" flipV="1">
                <a:off x="4189" y="1864"/>
                <a:ext cx="48" cy="14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59" name="Line 62"/>
              <p:cNvSpPr>
                <a:spLocks noChangeShapeType="1"/>
              </p:cNvSpPr>
              <p:nvPr/>
            </p:nvSpPr>
            <p:spPr bwMode="auto">
              <a:xfrm flipV="1">
                <a:off x="3709" y="1912"/>
                <a:ext cx="48" cy="14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</p:grpSp>
        <p:grpSp>
          <p:nvGrpSpPr>
            <p:cNvPr id="15" name="Group 63"/>
            <p:cNvGrpSpPr>
              <a:grpSpLocks/>
            </p:cNvGrpSpPr>
            <p:nvPr/>
          </p:nvGrpSpPr>
          <p:grpSpPr bwMode="auto">
            <a:xfrm>
              <a:off x="2501" y="2522"/>
              <a:ext cx="227" cy="318"/>
              <a:chOff x="4513" y="2069"/>
              <a:chExt cx="182" cy="363"/>
            </a:xfrm>
          </p:grpSpPr>
          <p:sp>
            <p:nvSpPr>
              <p:cNvPr id="54" name="Line 64"/>
              <p:cNvSpPr>
                <a:spLocks noChangeShapeType="1"/>
              </p:cNvSpPr>
              <p:nvPr/>
            </p:nvSpPr>
            <p:spPr bwMode="auto">
              <a:xfrm flipV="1">
                <a:off x="4513" y="2069"/>
                <a:ext cx="182" cy="363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55" name="Line 65"/>
              <p:cNvSpPr>
                <a:spLocks noChangeShapeType="1"/>
              </p:cNvSpPr>
              <p:nvPr/>
            </p:nvSpPr>
            <p:spPr bwMode="auto">
              <a:xfrm flipV="1">
                <a:off x="4574" y="2178"/>
                <a:ext cx="60" cy="145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</p:grpSp>
        <p:grpSp>
          <p:nvGrpSpPr>
            <p:cNvPr id="16" name="Group 66"/>
            <p:cNvGrpSpPr>
              <a:grpSpLocks/>
            </p:cNvGrpSpPr>
            <p:nvPr/>
          </p:nvGrpSpPr>
          <p:grpSpPr bwMode="auto">
            <a:xfrm>
              <a:off x="2228" y="2522"/>
              <a:ext cx="182" cy="318"/>
              <a:chOff x="4241" y="2069"/>
              <a:chExt cx="151" cy="327"/>
            </a:xfrm>
          </p:grpSpPr>
          <p:sp>
            <p:nvSpPr>
              <p:cNvPr id="52" name="Line 67"/>
              <p:cNvSpPr>
                <a:spLocks noChangeShapeType="1"/>
              </p:cNvSpPr>
              <p:nvPr/>
            </p:nvSpPr>
            <p:spPr bwMode="auto">
              <a:xfrm flipH="1" flipV="1">
                <a:off x="4241" y="2069"/>
                <a:ext cx="151" cy="327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  <p:sp>
            <p:nvSpPr>
              <p:cNvPr id="53" name="Line 68"/>
              <p:cNvSpPr>
                <a:spLocks noChangeShapeType="1"/>
              </p:cNvSpPr>
              <p:nvPr/>
            </p:nvSpPr>
            <p:spPr bwMode="auto">
              <a:xfrm flipH="1" flipV="1">
                <a:off x="4296" y="2178"/>
                <a:ext cx="60" cy="145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 wrap="none"/>
              <a:lstStyle/>
              <a:p>
                <a:endParaRPr lang="zh-CN" altLang="en-US" sz="2400"/>
              </a:p>
            </p:txBody>
          </p:sp>
        </p:grpSp>
        <p:grpSp>
          <p:nvGrpSpPr>
            <p:cNvPr id="17" name="Group 69"/>
            <p:cNvGrpSpPr>
              <a:grpSpLocks/>
            </p:cNvGrpSpPr>
            <p:nvPr/>
          </p:nvGrpSpPr>
          <p:grpSpPr bwMode="auto">
            <a:xfrm>
              <a:off x="1463" y="2300"/>
              <a:ext cx="1264" cy="756"/>
              <a:chOff x="2636" y="1960"/>
              <a:chExt cx="1658" cy="931"/>
            </a:xfrm>
          </p:grpSpPr>
          <p:sp>
            <p:nvSpPr>
              <p:cNvPr id="50" name="AutoShape 70"/>
              <p:cNvSpPr>
                <a:spLocks noChangeArrowheads="1"/>
              </p:cNvSpPr>
              <p:nvPr/>
            </p:nvSpPr>
            <p:spPr bwMode="auto">
              <a:xfrm>
                <a:off x="3670" y="2200"/>
                <a:ext cx="624" cy="96"/>
              </a:xfrm>
              <a:prstGeom prst="rightArrow">
                <a:avLst>
                  <a:gd name="adj1" fmla="val 50000"/>
                  <a:gd name="adj2" fmla="val 162500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zh-CN" altLang="en-US" sz="2400"/>
              </a:p>
            </p:txBody>
          </p:sp>
          <p:sp>
            <p:nvSpPr>
              <p:cNvPr id="51" name="Text Box 71"/>
              <p:cNvSpPr txBox="1">
                <a:spLocks noChangeArrowheads="1"/>
              </p:cNvSpPr>
              <p:nvPr/>
            </p:nvSpPr>
            <p:spPr bwMode="auto">
              <a:xfrm>
                <a:off x="2636" y="1960"/>
                <a:ext cx="768" cy="93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kumimoji="1" lang="zh-CN" altLang="en-US" sz="2400" dirty="0">
                    <a:latin typeface="黑体" pitchFamily="49" charset="-122"/>
                  </a:rPr>
                  <a:t>投影片（物）</a:t>
                </a:r>
              </a:p>
            </p:txBody>
          </p:sp>
        </p:grpSp>
        <p:sp>
          <p:nvSpPr>
            <p:cNvPr id="18" name="Text Box 72"/>
            <p:cNvSpPr txBox="1">
              <a:spLocks noChangeArrowheads="1"/>
            </p:cNvSpPr>
            <p:nvPr/>
          </p:nvSpPr>
          <p:spPr bwMode="auto">
            <a:xfrm>
              <a:off x="393" y="2808"/>
              <a:ext cx="442" cy="29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kumimoji="1" lang="zh-CN" altLang="en-US" sz="2400">
                  <a:latin typeface="黑体" pitchFamily="49" charset="-122"/>
                </a:rPr>
                <a:t>像</a:t>
              </a:r>
            </a:p>
          </p:txBody>
        </p:sp>
        <p:grpSp>
          <p:nvGrpSpPr>
            <p:cNvPr id="19" name="lxqdxt11"/>
            <p:cNvGrpSpPr>
              <a:grpSpLocks/>
            </p:cNvGrpSpPr>
            <p:nvPr/>
          </p:nvGrpSpPr>
          <p:grpSpPr bwMode="auto">
            <a:xfrm>
              <a:off x="2408" y="2815"/>
              <a:ext cx="89" cy="188"/>
              <a:chOff x="1936" y="6723"/>
              <a:chExt cx="1874" cy="2763"/>
            </a:xfrm>
          </p:grpSpPr>
          <p:grpSp>
            <p:nvGrpSpPr>
              <p:cNvPr id="21" name="Group 74"/>
              <p:cNvGrpSpPr>
                <a:grpSpLocks noChangeAspect="1"/>
              </p:cNvGrpSpPr>
              <p:nvPr/>
            </p:nvGrpSpPr>
            <p:grpSpPr bwMode="auto">
              <a:xfrm>
                <a:off x="2658" y="9339"/>
                <a:ext cx="462" cy="147"/>
                <a:chOff x="6549" y="5081"/>
                <a:chExt cx="498" cy="198"/>
              </a:xfrm>
            </p:grpSpPr>
            <p:sp>
              <p:nvSpPr>
                <p:cNvPr id="48" name="Freeform 75"/>
                <p:cNvSpPr>
                  <a:spLocks noChangeAspect="1"/>
                </p:cNvSpPr>
                <p:nvPr/>
              </p:nvSpPr>
              <p:spPr bwMode="auto">
                <a:xfrm>
                  <a:off x="6549" y="5081"/>
                  <a:ext cx="498" cy="198"/>
                </a:xfrm>
                <a:custGeom>
                  <a:avLst/>
                  <a:gdLst>
                    <a:gd name="T0" fmla="*/ 0 w 498"/>
                    <a:gd name="T1" fmla="*/ 0 h 198"/>
                    <a:gd name="T2" fmla="*/ 101 w 498"/>
                    <a:gd name="T3" fmla="*/ 157 h 198"/>
                    <a:gd name="T4" fmla="*/ 110 w 498"/>
                    <a:gd name="T5" fmla="*/ 167 h 198"/>
                    <a:gd name="T6" fmla="*/ 121 w 498"/>
                    <a:gd name="T7" fmla="*/ 173 h 198"/>
                    <a:gd name="T8" fmla="*/ 136 w 498"/>
                    <a:gd name="T9" fmla="*/ 178 h 198"/>
                    <a:gd name="T10" fmla="*/ 153 w 498"/>
                    <a:gd name="T11" fmla="*/ 186 h 198"/>
                    <a:gd name="T12" fmla="*/ 174 w 498"/>
                    <a:gd name="T13" fmla="*/ 190 h 198"/>
                    <a:gd name="T14" fmla="*/ 188 w 498"/>
                    <a:gd name="T15" fmla="*/ 191 h 198"/>
                    <a:gd name="T16" fmla="*/ 205 w 498"/>
                    <a:gd name="T17" fmla="*/ 194 h 198"/>
                    <a:gd name="T18" fmla="*/ 222 w 498"/>
                    <a:gd name="T19" fmla="*/ 195 h 198"/>
                    <a:gd name="T20" fmla="*/ 243 w 498"/>
                    <a:gd name="T21" fmla="*/ 198 h 198"/>
                    <a:gd name="T22" fmla="*/ 257 w 498"/>
                    <a:gd name="T23" fmla="*/ 198 h 198"/>
                    <a:gd name="T24" fmla="*/ 278 w 498"/>
                    <a:gd name="T25" fmla="*/ 195 h 198"/>
                    <a:gd name="T26" fmla="*/ 295 w 498"/>
                    <a:gd name="T27" fmla="*/ 194 h 198"/>
                    <a:gd name="T28" fmla="*/ 315 w 498"/>
                    <a:gd name="T29" fmla="*/ 191 h 198"/>
                    <a:gd name="T30" fmla="*/ 332 w 498"/>
                    <a:gd name="T31" fmla="*/ 190 h 198"/>
                    <a:gd name="T32" fmla="*/ 349 w 498"/>
                    <a:gd name="T33" fmla="*/ 185 h 198"/>
                    <a:gd name="T34" fmla="*/ 366 w 498"/>
                    <a:gd name="T35" fmla="*/ 181 h 198"/>
                    <a:gd name="T36" fmla="*/ 380 w 498"/>
                    <a:gd name="T37" fmla="*/ 173 h 198"/>
                    <a:gd name="T38" fmla="*/ 392 w 498"/>
                    <a:gd name="T39" fmla="*/ 165 h 198"/>
                    <a:gd name="T40" fmla="*/ 397 w 498"/>
                    <a:gd name="T41" fmla="*/ 160 h 198"/>
                    <a:gd name="T42" fmla="*/ 405 w 498"/>
                    <a:gd name="T43" fmla="*/ 152 h 198"/>
                    <a:gd name="T44" fmla="*/ 498 w 498"/>
                    <a:gd name="T45" fmla="*/ 0 h 198"/>
                    <a:gd name="T46" fmla="*/ 0 w 498"/>
                    <a:gd name="T47" fmla="*/ 0 h 19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98"/>
                    <a:gd name="T73" fmla="*/ 0 h 198"/>
                    <a:gd name="T74" fmla="*/ 498 w 498"/>
                    <a:gd name="T75" fmla="*/ 198 h 198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98" h="198">
                      <a:moveTo>
                        <a:pt x="0" y="0"/>
                      </a:moveTo>
                      <a:lnTo>
                        <a:pt x="101" y="157"/>
                      </a:lnTo>
                      <a:lnTo>
                        <a:pt x="110" y="167"/>
                      </a:lnTo>
                      <a:lnTo>
                        <a:pt x="121" y="173"/>
                      </a:lnTo>
                      <a:lnTo>
                        <a:pt x="136" y="178"/>
                      </a:lnTo>
                      <a:lnTo>
                        <a:pt x="153" y="186"/>
                      </a:lnTo>
                      <a:lnTo>
                        <a:pt x="174" y="190"/>
                      </a:lnTo>
                      <a:lnTo>
                        <a:pt x="188" y="191"/>
                      </a:lnTo>
                      <a:lnTo>
                        <a:pt x="205" y="194"/>
                      </a:lnTo>
                      <a:lnTo>
                        <a:pt x="222" y="195"/>
                      </a:lnTo>
                      <a:lnTo>
                        <a:pt x="243" y="198"/>
                      </a:lnTo>
                      <a:lnTo>
                        <a:pt x="257" y="198"/>
                      </a:lnTo>
                      <a:lnTo>
                        <a:pt x="278" y="195"/>
                      </a:lnTo>
                      <a:lnTo>
                        <a:pt x="295" y="194"/>
                      </a:lnTo>
                      <a:lnTo>
                        <a:pt x="315" y="191"/>
                      </a:lnTo>
                      <a:lnTo>
                        <a:pt x="332" y="190"/>
                      </a:lnTo>
                      <a:lnTo>
                        <a:pt x="349" y="185"/>
                      </a:lnTo>
                      <a:lnTo>
                        <a:pt x="366" y="181"/>
                      </a:lnTo>
                      <a:lnTo>
                        <a:pt x="380" y="173"/>
                      </a:lnTo>
                      <a:lnTo>
                        <a:pt x="392" y="165"/>
                      </a:lnTo>
                      <a:lnTo>
                        <a:pt x="397" y="160"/>
                      </a:lnTo>
                      <a:lnTo>
                        <a:pt x="405" y="152"/>
                      </a:lnTo>
                      <a:lnTo>
                        <a:pt x="49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49" name="Freeform 76"/>
                <p:cNvSpPr>
                  <a:spLocks noChangeAspect="1"/>
                </p:cNvSpPr>
                <p:nvPr/>
              </p:nvSpPr>
              <p:spPr bwMode="auto">
                <a:xfrm>
                  <a:off x="6627" y="5081"/>
                  <a:ext cx="222" cy="198"/>
                </a:xfrm>
                <a:custGeom>
                  <a:avLst/>
                  <a:gdLst>
                    <a:gd name="T0" fmla="*/ 0 w 222"/>
                    <a:gd name="T1" fmla="*/ 0 h 198"/>
                    <a:gd name="T2" fmla="*/ 62 w 222"/>
                    <a:gd name="T3" fmla="*/ 178 h 198"/>
                    <a:gd name="T4" fmla="*/ 75 w 222"/>
                    <a:gd name="T5" fmla="*/ 186 h 198"/>
                    <a:gd name="T6" fmla="*/ 96 w 222"/>
                    <a:gd name="T7" fmla="*/ 190 h 198"/>
                    <a:gd name="T8" fmla="*/ 110 w 222"/>
                    <a:gd name="T9" fmla="*/ 191 h 198"/>
                    <a:gd name="T10" fmla="*/ 127 w 222"/>
                    <a:gd name="T11" fmla="*/ 194 h 198"/>
                    <a:gd name="T12" fmla="*/ 144 w 222"/>
                    <a:gd name="T13" fmla="*/ 195 h 198"/>
                    <a:gd name="T14" fmla="*/ 165 w 222"/>
                    <a:gd name="T15" fmla="*/ 198 h 198"/>
                    <a:gd name="T16" fmla="*/ 179 w 222"/>
                    <a:gd name="T17" fmla="*/ 198 h 198"/>
                    <a:gd name="T18" fmla="*/ 200 w 222"/>
                    <a:gd name="T19" fmla="*/ 195 h 198"/>
                    <a:gd name="T20" fmla="*/ 222 w 222"/>
                    <a:gd name="T21" fmla="*/ 0 h 198"/>
                    <a:gd name="T22" fmla="*/ 0 w 222"/>
                    <a:gd name="T23" fmla="*/ 0 h 19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222"/>
                    <a:gd name="T37" fmla="*/ 0 h 198"/>
                    <a:gd name="T38" fmla="*/ 222 w 222"/>
                    <a:gd name="T39" fmla="*/ 198 h 198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222" h="198">
                      <a:moveTo>
                        <a:pt x="0" y="0"/>
                      </a:moveTo>
                      <a:lnTo>
                        <a:pt x="62" y="178"/>
                      </a:lnTo>
                      <a:lnTo>
                        <a:pt x="75" y="186"/>
                      </a:lnTo>
                      <a:lnTo>
                        <a:pt x="96" y="190"/>
                      </a:lnTo>
                      <a:lnTo>
                        <a:pt x="110" y="191"/>
                      </a:lnTo>
                      <a:lnTo>
                        <a:pt x="127" y="194"/>
                      </a:lnTo>
                      <a:lnTo>
                        <a:pt x="144" y="195"/>
                      </a:lnTo>
                      <a:lnTo>
                        <a:pt x="165" y="198"/>
                      </a:lnTo>
                      <a:lnTo>
                        <a:pt x="179" y="198"/>
                      </a:lnTo>
                      <a:lnTo>
                        <a:pt x="200" y="195"/>
                      </a:lnTo>
                      <a:lnTo>
                        <a:pt x="22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22" name="Freeform 77"/>
              <p:cNvSpPr>
                <a:spLocks noChangeAspect="1"/>
              </p:cNvSpPr>
              <p:nvPr/>
            </p:nvSpPr>
            <p:spPr bwMode="auto">
              <a:xfrm>
                <a:off x="2447" y="8837"/>
                <a:ext cx="847" cy="533"/>
              </a:xfrm>
              <a:custGeom>
                <a:avLst/>
                <a:gdLst>
                  <a:gd name="T0" fmla="*/ 9 w 913"/>
                  <a:gd name="T1" fmla="*/ 1 h 718"/>
                  <a:gd name="T2" fmla="*/ 11 w 913"/>
                  <a:gd name="T3" fmla="*/ 1 h 718"/>
                  <a:gd name="T4" fmla="*/ 10 w 913"/>
                  <a:gd name="T5" fmla="*/ 3 h 718"/>
                  <a:gd name="T6" fmla="*/ 6 w 913"/>
                  <a:gd name="T7" fmla="*/ 4 h 718"/>
                  <a:gd name="T8" fmla="*/ 6 w 913"/>
                  <a:gd name="T9" fmla="*/ 5 h 718"/>
                  <a:gd name="T10" fmla="*/ 6 w 913"/>
                  <a:gd name="T11" fmla="*/ 5 h 718"/>
                  <a:gd name="T12" fmla="*/ 16 w 913"/>
                  <a:gd name="T13" fmla="*/ 7 h 718"/>
                  <a:gd name="T14" fmla="*/ 14 w 913"/>
                  <a:gd name="T15" fmla="*/ 7 h 718"/>
                  <a:gd name="T16" fmla="*/ 6 w 913"/>
                  <a:gd name="T17" fmla="*/ 8 h 718"/>
                  <a:gd name="T18" fmla="*/ 6 w 913"/>
                  <a:gd name="T19" fmla="*/ 9 h 718"/>
                  <a:gd name="T20" fmla="*/ 8 w 913"/>
                  <a:gd name="T21" fmla="*/ 10 h 718"/>
                  <a:gd name="T22" fmla="*/ 14 w 913"/>
                  <a:gd name="T23" fmla="*/ 10 h 718"/>
                  <a:gd name="T24" fmla="*/ 14 w 913"/>
                  <a:gd name="T25" fmla="*/ 11 h 718"/>
                  <a:gd name="T26" fmla="*/ 6 w 913"/>
                  <a:gd name="T27" fmla="*/ 12 h 718"/>
                  <a:gd name="T28" fmla="*/ 0 w 913"/>
                  <a:gd name="T29" fmla="*/ 13 h 718"/>
                  <a:gd name="T30" fmla="*/ 6 w 913"/>
                  <a:gd name="T31" fmla="*/ 14 h 718"/>
                  <a:gd name="T32" fmla="*/ 15 w 913"/>
                  <a:gd name="T33" fmla="*/ 15 h 718"/>
                  <a:gd name="T34" fmla="*/ 15 w 913"/>
                  <a:gd name="T35" fmla="*/ 16 h 718"/>
                  <a:gd name="T36" fmla="*/ 8 w 913"/>
                  <a:gd name="T37" fmla="*/ 17 h 718"/>
                  <a:gd name="T38" fmla="*/ 9 w 913"/>
                  <a:gd name="T39" fmla="*/ 18 h 718"/>
                  <a:gd name="T40" fmla="*/ 18 w 913"/>
                  <a:gd name="T41" fmla="*/ 19 h 718"/>
                  <a:gd name="T42" fmla="*/ 46 w 913"/>
                  <a:gd name="T43" fmla="*/ 22 h 718"/>
                  <a:gd name="T44" fmla="*/ 72 w 913"/>
                  <a:gd name="T45" fmla="*/ 24 h 718"/>
                  <a:gd name="T46" fmla="*/ 94 w 913"/>
                  <a:gd name="T47" fmla="*/ 24 h 718"/>
                  <a:gd name="T48" fmla="*/ 137 w 913"/>
                  <a:gd name="T49" fmla="*/ 27 h 718"/>
                  <a:gd name="T50" fmla="*/ 175 w 913"/>
                  <a:gd name="T51" fmla="*/ 27 h 718"/>
                  <a:gd name="T52" fmla="*/ 229 w 913"/>
                  <a:gd name="T53" fmla="*/ 27 h 718"/>
                  <a:gd name="T54" fmla="*/ 274 w 913"/>
                  <a:gd name="T55" fmla="*/ 27 h 718"/>
                  <a:gd name="T56" fmla="*/ 305 w 913"/>
                  <a:gd name="T57" fmla="*/ 26 h 718"/>
                  <a:gd name="T58" fmla="*/ 327 w 913"/>
                  <a:gd name="T59" fmla="*/ 24 h 718"/>
                  <a:gd name="T60" fmla="*/ 340 w 913"/>
                  <a:gd name="T61" fmla="*/ 24 h 718"/>
                  <a:gd name="T62" fmla="*/ 384 w 913"/>
                  <a:gd name="T63" fmla="*/ 18 h 718"/>
                  <a:gd name="T64" fmla="*/ 391 w 913"/>
                  <a:gd name="T65" fmla="*/ 17 h 718"/>
                  <a:gd name="T66" fmla="*/ 392 w 913"/>
                  <a:gd name="T67" fmla="*/ 16 h 718"/>
                  <a:gd name="T68" fmla="*/ 386 w 913"/>
                  <a:gd name="T69" fmla="*/ 15 h 718"/>
                  <a:gd name="T70" fmla="*/ 386 w 913"/>
                  <a:gd name="T71" fmla="*/ 15 h 718"/>
                  <a:gd name="T72" fmla="*/ 391 w 913"/>
                  <a:gd name="T73" fmla="*/ 13 h 718"/>
                  <a:gd name="T74" fmla="*/ 398 w 913"/>
                  <a:gd name="T75" fmla="*/ 13 h 718"/>
                  <a:gd name="T76" fmla="*/ 399 w 913"/>
                  <a:gd name="T77" fmla="*/ 12 h 718"/>
                  <a:gd name="T78" fmla="*/ 394 w 913"/>
                  <a:gd name="T79" fmla="*/ 11 h 718"/>
                  <a:gd name="T80" fmla="*/ 389 w 913"/>
                  <a:gd name="T81" fmla="*/ 10 h 718"/>
                  <a:gd name="T82" fmla="*/ 389 w 913"/>
                  <a:gd name="T83" fmla="*/ 10 h 718"/>
                  <a:gd name="T84" fmla="*/ 396 w 913"/>
                  <a:gd name="T85" fmla="*/ 9 h 718"/>
                  <a:gd name="T86" fmla="*/ 398 w 913"/>
                  <a:gd name="T87" fmla="*/ 7 h 718"/>
                  <a:gd name="T88" fmla="*/ 391 w 913"/>
                  <a:gd name="T89" fmla="*/ 7 h 718"/>
                  <a:gd name="T90" fmla="*/ 389 w 913"/>
                  <a:gd name="T91" fmla="*/ 5 h 718"/>
                  <a:gd name="T92" fmla="*/ 392 w 913"/>
                  <a:gd name="T93" fmla="*/ 5 h 718"/>
                  <a:gd name="T94" fmla="*/ 398 w 913"/>
                  <a:gd name="T95" fmla="*/ 4 h 718"/>
                  <a:gd name="T96" fmla="*/ 400 w 913"/>
                  <a:gd name="T97" fmla="*/ 3 h 718"/>
                  <a:gd name="T98" fmla="*/ 395 w 913"/>
                  <a:gd name="T99" fmla="*/ 2 h 718"/>
                  <a:gd name="T100" fmla="*/ 391 w 913"/>
                  <a:gd name="T101" fmla="*/ 1 h 718"/>
                  <a:gd name="T102" fmla="*/ 391 w 913"/>
                  <a:gd name="T103" fmla="*/ 1 h 718"/>
                  <a:gd name="T104" fmla="*/ 12 w 913"/>
                  <a:gd name="T105" fmla="*/ 0 h 71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913"/>
                  <a:gd name="T160" fmla="*/ 0 h 718"/>
                  <a:gd name="T161" fmla="*/ 913 w 913"/>
                  <a:gd name="T162" fmla="*/ 718 h 71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913" h="718">
                    <a:moveTo>
                      <a:pt x="26" y="0"/>
                    </a:moveTo>
                    <a:lnTo>
                      <a:pt x="21" y="20"/>
                    </a:lnTo>
                    <a:lnTo>
                      <a:pt x="23" y="29"/>
                    </a:lnTo>
                    <a:lnTo>
                      <a:pt x="25" y="38"/>
                    </a:lnTo>
                    <a:lnTo>
                      <a:pt x="26" y="59"/>
                    </a:lnTo>
                    <a:lnTo>
                      <a:pt x="23" y="73"/>
                    </a:lnTo>
                    <a:lnTo>
                      <a:pt x="17" y="86"/>
                    </a:lnTo>
                    <a:lnTo>
                      <a:pt x="12" y="96"/>
                    </a:lnTo>
                    <a:lnTo>
                      <a:pt x="6" y="113"/>
                    </a:lnTo>
                    <a:lnTo>
                      <a:pt x="6" y="126"/>
                    </a:lnTo>
                    <a:lnTo>
                      <a:pt x="12" y="138"/>
                    </a:lnTo>
                    <a:lnTo>
                      <a:pt x="17" y="149"/>
                    </a:lnTo>
                    <a:lnTo>
                      <a:pt x="29" y="162"/>
                    </a:lnTo>
                    <a:lnTo>
                      <a:pt x="34" y="176"/>
                    </a:lnTo>
                    <a:lnTo>
                      <a:pt x="34" y="185"/>
                    </a:lnTo>
                    <a:lnTo>
                      <a:pt x="30" y="195"/>
                    </a:lnTo>
                    <a:lnTo>
                      <a:pt x="21" y="204"/>
                    </a:lnTo>
                    <a:lnTo>
                      <a:pt x="13" y="216"/>
                    </a:lnTo>
                    <a:lnTo>
                      <a:pt x="8" y="225"/>
                    </a:lnTo>
                    <a:lnTo>
                      <a:pt x="6" y="236"/>
                    </a:lnTo>
                    <a:lnTo>
                      <a:pt x="12" y="248"/>
                    </a:lnTo>
                    <a:lnTo>
                      <a:pt x="19" y="259"/>
                    </a:lnTo>
                    <a:lnTo>
                      <a:pt x="26" y="269"/>
                    </a:lnTo>
                    <a:lnTo>
                      <a:pt x="30" y="278"/>
                    </a:lnTo>
                    <a:lnTo>
                      <a:pt x="34" y="288"/>
                    </a:lnTo>
                    <a:lnTo>
                      <a:pt x="30" y="301"/>
                    </a:lnTo>
                    <a:lnTo>
                      <a:pt x="21" y="313"/>
                    </a:lnTo>
                    <a:lnTo>
                      <a:pt x="12" y="322"/>
                    </a:lnTo>
                    <a:lnTo>
                      <a:pt x="2" y="337"/>
                    </a:lnTo>
                    <a:lnTo>
                      <a:pt x="0" y="349"/>
                    </a:lnTo>
                    <a:lnTo>
                      <a:pt x="4" y="362"/>
                    </a:lnTo>
                    <a:lnTo>
                      <a:pt x="13" y="372"/>
                    </a:lnTo>
                    <a:lnTo>
                      <a:pt x="23" y="383"/>
                    </a:lnTo>
                    <a:lnTo>
                      <a:pt x="33" y="396"/>
                    </a:lnTo>
                    <a:lnTo>
                      <a:pt x="38" y="414"/>
                    </a:lnTo>
                    <a:lnTo>
                      <a:pt x="33" y="431"/>
                    </a:lnTo>
                    <a:lnTo>
                      <a:pt x="23" y="444"/>
                    </a:lnTo>
                    <a:lnTo>
                      <a:pt x="19" y="455"/>
                    </a:lnTo>
                    <a:lnTo>
                      <a:pt x="19" y="466"/>
                    </a:lnTo>
                    <a:lnTo>
                      <a:pt x="21" y="473"/>
                    </a:lnTo>
                    <a:lnTo>
                      <a:pt x="29" y="484"/>
                    </a:lnTo>
                    <a:lnTo>
                      <a:pt x="42" y="499"/>
                    </a:lnTo>
                    <a:lnTo>
                      <a:pt x="64" y="528"/>
                    </a:lnTo>
                    <a:lnTo>
                      <a:pt x="107" y="573"/>
                    </a:lnTo>
                    <a:lnTo>
                      <a:pt x="144" y="609"/>
                    </a:lnTo>
                    <a:lnTo>
                      <a:pt x="166" y="629"/>
                    </a:lnTo>
                    <a:lnTo>
                      <a:pt x="190" y="643"/>
                    </a:lnTo>
                    <a:lnTo>
                      <a:pt x="217" y="660"/>
                    </a:lnTo>
                    <a:lnTo>
                      <a:pt x="255" y="681"/>
                    </a:lnTo>
                    <a:lnTo>
                      <a:pt x="313" y="701"/>
                    </a:lnTo>
                    <a:lnTo>
                      <a:pt x="356" y="710"/>
                    </a:lnTo>
                    <a:lnTo>
                      <a:pt x="401" y="716"/>
                    </a:lnTo>
                    <a:lnTo>
                      <a:pt x="460" y="718"/>
                    </a:lnTo>
                    <a:lnTo>
                      <a:pt x="523" y="716"/>
                    </a:lnTo>
                    <a:lnTo>
                      <a:pt x="578" y="714"/>
                    </a:lnTo>
                    <a:lnTo>
                      <a:pt x="625" y="706"/>
                    </a:lnTo>
                    <a:lnTo>
                      <a:pt x="667" y="697"/>
                    </a:lnTo>
                    <a:lnTo>
                      <a:pt x="697" y="685"/>
                    </a:lnTo>
                    <a:lnTo>
                      <a:pt x="723" y="672"/>
                    </a:lnTo>
                    <a:lnTo>
                      <a:pt x="744" y="659"/>
                    </a:lnTo>
                    <a:lnTo>
                      <a:pt x="761" y="647"/>
                    </a:lnTo>
                    <a:lnTo>
                      <a:pt x="778" y="629"/>
                    </a:lnTo>
                    <a:lnTo>
                      <a:pt x="832" y="556"/>
                    </a:lnTo>
                    <a:lnTo>
                      <a:pt x="874" y="493"/>
                    </a:lnTo>
                    <a:lnTo>
                      <a:pt x="890" y="461"/>
                    </a:lnTo>
                    <a:lnTo>
                      <a:pt x="894" y="448"/>
                    </a:lnTo>
                    <a:lnTo>
                      <a:pt x="895" y="438"/>
                    </a:lnTo>
                    <a:lnTo>
                      <a:pt x="895" y="427"/>
                    </a:lnTo>
                    <a:lnTo>
                      <a:pt x="887" y="414"/>
                    </a:lnTo>
                    <a:lnTo>
                      <a:pt x="882" y="406"/>
                    </a:lnTo>
                    <a:lnTo>
                      <a:pt x="879" y="394"/>
                    </a:lnTo>
                    <a:lnTo>
                      <a:pt x="882" y="381"/>
                    </a:lnTo>
                    <a:lnTo>
                      <a:pt x="887" y="372"/>
                    </a:lnTo>
                    <a:lnTo>
                      <a:pt x="894" y="362"/>
                    </a:lnTo>
                    <a:lnTo>
                      <a:pt x="900" y="352"/>
                    </a:lnTo>
                    <a:lnTo>
                      <a:pt x="908" y="341"/>
                    </a:lnTo>
                    <a:lnTo>
                      <a:pt x="913" y="330"/>
                    </a:lnTo>
                    <a:lnTo>
                      <a:pt x="912" y="316"/>
                    </a:lnTo>
                    <a:lnTo>
                      <a:pt x="907" y="305"/>
                    </a:lnTo>
                    <a:lnTo>
                      <a:pt x="900" y="295"/>
                    </a:lnTo>
                    <a:lnTo>
                      <a:pt x="894" y="286"/>
                    </a:lnTo>
                    <a:lnTo>
                      <a:pt x="886" y="275"/>
                    </a:lnTo>
                    <a:lnTo>
                      <a:pt x="883" y="263"/>
                    </a:lnTo>
                    <a:lnTo>
                      <a:pt x="886" y="254"/>
                    </a:lnTo>
                    <a:lnTo>
                      <a:pt x="895" y="240"/>
                    </a:lnTo>
                    <a:lnTo>
                      <a:pt x="904" y="229"/>
                    </a:lnTo>
                    <a:lnTo>
                      <a:pt x="908" y="217"/>
                    </a:lnTo>
                    <a:lnTo>
                      <a:pt x="908" y="202"/>
                    </a:lnTo>
                    <a:lnTo>
                      <a:pt x="903" y="187"/>
                    </a:lnTo>
                    <a:lnTo>
                      <a:pt x="894" y="176"/>
                    </a:lnTo>
                    <a:lnTo>
                      <a:pt x="890" y="168"/>
                    </a:lnTo>
                    <a:lnTo>
                      <a:pt x="886" y="155"/>
                    </a:lnTo>
                    <a:lnTo>
                      <a:pt x="887" y="141"/>
                    </a:lnTo>
                    <a:lnTo>
                      <a:pt x="895" y="130"/>
                    </a:lnTo>
                    <a:lnTo>
                      <a:pt x="900" y="122"/>
                    </a:lnTo>
                    <a:lnTo>
                      <a:pt x="908" y="113"/>
                    </a:lnTo>
                    <a:lnTo>
                      <a:pt x="912" y="101"/>
                    </a:lnTo>
                    <a:lnTo>
                      <a:pt x="913" y="88"/>
                    </a:lnTo>
                    <a:lnTo>
                      <a:pt x="911" y="80"/>
                    </a:lnTo>
                    <a:lnTo>
                      <a:pt x="903" y="67"/>
                    </a:lnTo>
                    <a:lnTo>
                      <a:pt x="895" y="56"/>
                    </a:lnTo>
                    <a:lnTo>
                      <a:pt x="890" y="42"/>
                    </a:lnTo>
                    <a:lnTo>
                      <a:pt x="890" y="29"/>
                    </a:lnTo>
                    <a:lnTo>
                      <a:pt x="894" y="18"/>
                    </a:lnTo>
                    <a:lnTo>
                      <a:pt x="891" y="0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3" name="Freeform 78"/>
              <p:cNvSpPr>
                <a:spLocks noChangeAspect="1"/>
              </p:cNvSpPr>
              <p:nvPr/>
            </p:nvSpPr>
            <p:spPr bwMode="auto">
              <a:xfrm>
                <a:off x="2452" y="8880"/>
                <a:ext cx="105" cy="74"/>
              </a:xfrm>
              <a:custGeom>
                <a:avLst/>
                <a:gdLst>
                  <a:gd name="T0" fmla="*/ 6 w 113"/>
                  <a:gd name="T1" fmla="*/ 0 h 99"/>
                  <a:gd name="T2" fmla="*/ 7 w 113"/>
                  <a:gd name="T3" fmla="*/ 1 h 99"/>
                  <a:gd name="T4" fmla="*/ 11 w 113"/>
                  <a:gd name="T5" fmla="*/ 1 h 99"/>
                  <a:gd name="T6" fmla="*/ 20 w 113"/>
                  <a:gd name="T7" fmla="*/ 1 h 99"/>
                  <a:gd name="T8" fmla="*/ 31 w 113"/>
                  <a:gd name="T9" fmla="*/ 2 h 99"/>
                  <a:gd name="T10" fmla="*/ 41 w 113"/>
                  <a:gd name="T11" fmla="*/ 3 h 99"/>
                  <a:gd name="T12" fmla="*/ 51 w 113"/>
                  <a:gd name="T13" fmla="*/ 3 h 99"/>
                  <a:gd name="T14" fmla="*/ 46 w 113"/>
                  <a:gd name="T15" fmla="*/ 4 h 99"/>
                  <a:gd name="T16" fmla="*/ 33 w 113"/>
                  <a:gd name="T17" fmla="*/ 3 h 99"/>
                  <a:gd name="T18" fmla="*/ 20 w 113"/>
                  <a:gd name="T19" fmla="*/ 4 h 99"/>
                  <a:gd name="T20" fmla="*/ 11 w 113"/>
                  <a:gd name="T21" fmla="*/ 4 h 99"/>
                  <a:gd name="T22" fmla="*/ 13 w 113"/>
                  <a:gd name="T23" fmla="*/ 4 h 99"/>
                  <a:gd name="T24" fmla="*/ 13 w 113"/>
                  <a:gd name="T25" fmla="*/ 3 h 99"/>
                  <a:gd name="T26" fmla="*/ 9 w 113"/>
                  <a:gd name="T27" fmla="*/ 2 h 99"/>
                  <a:gd name="T28" fmla="*/ 7 w 113"/>
                  <a:gd name="T29" fmla="*/ 2 h 99"/>
                  <a:gd name="T30" fmla="*/ 2 w 113"/>
                  <a:gd name="T31" fmla="*/ 1 h 99"/>
                  <a:gd name="T32" fmla="*/ 0 w 113"/>
                  <a:gd name="T33" fmla="*/ 1 h 99"/>
                  <a:gd name="T34" fmla="*/ 6 w 113"/>
                  <a:gd name="T35" fmla="*/ 0 h 9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13"/>
                  <a:gd name="T55" fmla="*/ 0 h 99"/>
                  <a:gd name="T56" fmla="*/ 113 w 113"/>
                  <a:gd name="T57" fmla="*/ 99 h 9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13" h="99">
                    <a:moveTo>
                      <a:pt x="6" y="0"/>
                    </a:moveTo>
                    <a:lnTo>
                      <a:pt x="13" y="13"/>
                    </a:lnTo>
                    <a:lnTo>
                      <a:pt x="24" y="26"/>
                    </a:lnTo>
                    <a:lnTo>
                      <a:pt x="44" y="43"/>
                    </a:lnTo>
                    <a:lnTo>
                      <a:pt x="68" y="57"/>
                    </a:lnTo>
                    <a:lnTo>
                      <a:pt x="91" y="66"/>
                    </a:lnTo>
                    <a:lnTo>
                      <a:pt x="113" y="72"/>
                    </a:lnTo>
                    <a:lnTo>
                      <a:pt x="104" y="89"/>
                    </a:lnTo>
                    <a:lnTo>
                      <a:pt x="75" y="85"/>
                    </a:lnTo>
                    <a:lnTo>
                      <a:pt x="44" y="87"/>
                    </a:lnTo>
                    <a:lnTo>
                      <a:pt x="24" y="99"/>
                    </a:lnTo>
                    <a:lnTo>
                      <a:pt x="28" y="89"/>
                    </a:lnTo>
                    <a:lnTo>
                      <a:pt x="27" y="78"/>
                    </a:lnTo>
                    <a:lnTo>
                      <a:pt x="20" y="62"/>
                    </a:lnTo>
                    <a:lnTo>
                      <a:pt x="11" y="49"/>
                    </a:lnTo>
                    <a:lnTo>
                      <a:pt x="2" y="34"/>
                    </a:lnTo>
                    <a:lnTo>
                      <a:pt x="0" y="17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4" name="Freeform 79"/>
              <p:cNvSpPr>
                <a:spLocks noChangeAspect="1"/>
              </p:cNvSpPr>
              <p:nvPr/>
            </p:nvSpPr>
            <p:spPr bwMode="auto">
              <a:xfrm>
                <a:off x="2454" y="8972"/>
                <a:ext cx="138" cy="62"/>
              </a:xfrm>
              <a:custGeom>
                <a:avLst/>
                <a:gdLst>
                  <a:gd name="T0" fmla="*/ 0 w 149"/>
                  <a:gd name="T1" fmla="*/ 1 h 84"/>
                  <a:gd name="T2" fmla="*/ 4 w 149"/>
                  <a:gd name="T3" fmla="*/ 0 h 84"/>
                  <a:gd name="T4" fmla="*/ 6 w 149"/>
                  <a:gd name="T5" fmla="*/ 1 h 84"/>
                  <a:gd name="T6" fmla="*/ 9 w 149"/>
                  <a:gd name="T7" fmla="*/ 1 h 84"/>
                  <a:gd name="T8" fmla="*/ 18 w 149"/>
                  <a:gd name="T9" fmla="*/ 1 h 84"/>
                  <a:gd name="T10" fmla="*/ 28 w 149"/>
                  <a:gd name="T11" fmla="*/ 1 h 84"/>
                  <a:gd name="T12" fmla="*/ 42 w 149"/>
                  <a:gd name="T13" fmla="*/ 1 h 84"/>
                  <a:gd name="T14" fmla="*/ 59 w 149"/>
                  <a:gd name="T15" fmla="*/ 1 h 84"/>
                  <a:gd name="T16" fmla="*/ 64 w 149"/>
                  <a:gd name="T17" fmla="*/ 3 h 84"/>
                  <a:gd name="T18" fmla="*/ 45 w 149"/>
                  <a:gd name="T19" fmla="*/ 2 h 84"/>
                  <a:gd name="T20" fmla="*/ 31 w 149"/>
                  <a:gd name="T21" fmla="*/ 2 h 84"/>
                  <a:gd name="T22" fmla="*/ 19 w 149"/>
                  <a:gd name="T23" fmla="*/ 2 h 84"/>
                  <a:gd name="T24" fmla="*/ 11 w 149"/>
                  <a:gd name="T25" fmla="*/ 3 h 84"/>
                  <a:gd name="T26" fmla="*/ 11 w 149"/>
                  <a:gd name="T27" fmla="*/ 3 h 84"/>
                  <a:gd name="T28" fmla="*/ 11 w 149"/>
                  <a:gd name="T29" fmla="*/ 2 h 84"/>
                  <a:gd name="T30" fmla="*/ 9 w 149"/>
                  <a:gd name="T31" fmla="*/ 1 h 84"/>
                  <a:gd name="T32" fmla="*/ 6 w 149"/>
                  <a:gd name="T33" fmla="*/ 1 h 84"/>
                  <a:gd name="T34" fmla="*/ 0 w 149"/>
                  <a:gd name="T35" fmla="*/ 1 h 84"/>
                  <a:gd name="T36" fmla="*/ 0 w 149"/>
                  <a:gd name="T37" fmla="*/ 1 h 8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49"/>
                  <a:gd name="T58" fmla="*/ 0 h 84"/>
                  <a:gd name="T59" fmla="*/ 149 w 149"/>
                  <a:gd name="T60" fmla="*/ 84 h 84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49" h="84">
                    <a:moveTo>
                      <a:pt x="0" y="10"/>
                    </a:moveTo>
                    <a:lnTo>
                      <a:pt x="4" y="0"/>
                    </a:lnTo>
                    <a:lnTo>
                      <a:pt x="9" y="10"/>
                    </a:lnTo>
                    <a:lnTo>
                      <a:pt x="21" y="15"/>
                    </a:lnTo>
                    <a:lnTo>
                      <a:pt x="42" y="25"/>
                    </a:lnTo>
                    <a:lnTo>
                      <a:pt x="64" y="31"/>
                    </a:lnTo>
                    <a:lnTo>
                      <a:pt x="98" y="38"/>
                    </a:lnTo>
                    <a:lnTo>
                      <a:pt x="137" y="44"/>
                    </a:lnTo>
                    <a:lnTo>
                      <a:pt x="149" y="80"/>
                    </a:lnTo>
                    <a:lnTo>
                      <a:pt x="106" y="69"/>
                    </a:lnTo>
                    <a:lnTo>
                      <a:pt x="72" y="65"/>
                    </a:lnTo>
                    <a:lnTo>
                      <a:pt x="45" y="71"/>
                    </a:lnTo>
                    <a:lnTo>
                      <a:pt x="25" y="84"/>
                    </a:lnTo>
                    <a:lnTo>
                      <a:pt x="25" y="73"/>
                    </a:lnTo>
                    <a:lnTo>
                      <a:pt x="25" y="63"/>
                    </a:lnTo>
                    <a:lnTo>
                      <a:pt x="21" y="52"/>
                    </a:lnTo>
                    <a:lnTo>
                      <a:pt x="9" y="36"/>
                    </a:lnTo>
                    <a:lnTo>
                      <a:pt x="0" y="2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5" name="Freeform 80"/>
              <p:cNvSpPr>
                <a:spLocks noChangeAspect="1"/>
              </p:cNvSpPr>
              <p:nvPr/>
            </p:nvSpPr>
            <p:spPr bwMode="auto">
              <a:xfrm>
                <a:off x="2448" y="9049"/>
                <a:ext cx="163" cy="78"/>
              </a:xfrm>
              <a:custGeom>
                <a:avLst/>
                <a:gdLst>
                  <a:gd name="T0" fmla="*/ 2 w 175"/>
                  <a:gd name="T1" fmla="*/ 2 h 104"/>
                  <a:gd name="T2" fmla="*/ 7 w 175"/>
                  <a:gd name="T3" fmla="*/ 0 h 104"/>
                  <a:gd name="T4" fmla="*/ 10 w 175"/>
                  <a:gd name="T5" fmla="*/ 2 h 104"/>
                  <a:gd name="T6" fmla="*/ 15 w 175"/>
                  <a:gd name="T7" fmla="*/ 2 h 104"/>
                  <a:gd name="T8" fmla="*/ 20 w 175"/>
                  <a:gd name="T9" fmla="*/ 2 h 104"/>
                  <a:gd name="T10" fmla="*/ 32 w 175"/>
                  <a:gd name="T11" fmla="*/ 2 h 104"/>
                  <a:gd name="T12" fmla="*/ 44 w 175"/>
                  <a:gd name="T13" fmla="*/ 2 h 104"/>
                  <a:gd name="T14" fmla="*/ 57 w 175"/>
                  <a:gd name="T15" fmla="*/ 3 h 104"/>
                  <a:gd name="T16" fmla="*/ 76 w 175"/>
                  <a:gd name="T17" fmla="*/ 4 h 104"/>
                  <a:gd name="T18" fmla="*/ 81 w 175"/>
                  <a:gd name="T19" fmla="*/ 5 h 104"/>
                  <a:gd name="T20" fmla="*/ 61 w 175"/>
                  <a:gd name="T21" fmla="*/ 4 h 104"/>
                  <a:gd name="T22" fmla="*/ 47 w 175"/>
                  <a:gd name="T23" fmla="*/ 4 h 104"/>
                  <a:gd name="T24" fmla="*/ 36 w 175"/>
                  <a:gd name="T25" fmla="*/ 4 h 104"/>
                  <a:gd name="T26" fmla="*/ 27 w 175"/>
                  <a:gd name="T27" fmla="*/ 4 h 104"/>
                  <a:gd name="T28" fmla="*/ 22 w 175"/>
                  <a:gd name="T29" fmla="*/ 4 h 104"/>
                  <a:gd name="T30" fmla="*/ 17 w 175"/>
                  <a:gd name="T31" fmla="*/ 5 h 104"/>
                  <a:gd name="T32" fmla="*/ 16 w 175"/>
                  <a:gd name="T33" fmla="*/ 4 h 104"/>
                  <a:gd name="T34" fmla="*/ 10 w 175"/>
                  <a:gd name="T35" fmla="*/ 3 h 104"/>
                  <a:gd name="T36" fmla="*/ 7 w 175"/>
                  <a:gd name="T37" fmla="*/ 2 h 104"/>
                  <a:gd name="T38" fmla="*/ 0 w 175"/>
                  <a:gd name="T39" fmla="*/ 2 h 104"/>
                  <a:gd name="T40" fmla="*/ 2 w 175"/>
                  <a:gd name="T41" fmla="*/ 2 h 10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75"/>
                  <a:gd name="T64" fmla="*/ 0 h 104"/>
                  <a:gd name="T65" fmla="*/ 175 w 175"/>
                  <a:gd name="T66" fmla="*/ 104 h 10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75" h="104">
                    <a:moveTo>
                      <a:pt x="2" y="13"/>
                    </a:moveTo>
                    <a:lnTo>
                      <a:pt x="10" y="0"/>
                    </a:lnTo>
                    <a:lnTo>
                      <a:pt x="21" y="17"/>
                    </a:lnTo>
                    <a:lnTo>
                      <a:pt x="32" y="25"/>
                    </a:lnTo>
                    <a:lnTo>
                      <a:pt x="45" y="34"/>
                    </a:lnTo>
                    <a:lnTo>
                      <a:pt x="69" y="42"/>
                    </a:lnTo>
                    <a:lnTo>
                      <a:pt x="96" y="49"/>
                    </a:lnTo>
                    <a:lnTo>
                      <a:pt x="126" y="59"/>
                    </a:lnTo>
                    <a:lnTo>
                      <a:pt x="167" y="72"/>
                    </a:lnTo>
                    <a:lnTo>
                      <a:pt x="175" y="104"/>
                    </a:lnTo>
                    <a:lnTo>
                      <a:pt x="133" y="87"/>
                    </a:lnTo>
                    <a:lnTo>
                      <a:pt x="103" y="76"/>
                    </a:lnTo>
                    <a:lnTo>
                      <a:pt x="78" y="72"/>
                    </a:lnTo>
                    <a:lnTo>
                      <a:pt x="58" y="72"/>
                    </a:lnTo>
                    <a:lnTo>
                      <a:pt x="48" y="80"/>
                    </a:lnTo>
                    <a:lnTo>
                      <a:pt x="36" y="91"/>
                    </a:lnTo>
                    <a:lnTo>
                      <a:pt x="34" y="78"/>
                    </a:lnTo>
                    <a:lnTo>
                      <a:pt x="21" y="59"/>
                    </a:lnTo>
                    <a:lnTo>
                      <a:pt x="10" y="45"/>
                    </a:lnTo>
                    <a:lnTo>
                      <a:pt x="0" y="31"/>
                    </a:lnTo>
                    <a:lnTo>
                      <a:pt x="2" y="13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6" name="Freeform 81"/>
              <p:cNvSpPr>
                <a:spLocks noChangeAspect="1"/>
              </p:cNvSpPr>
              <p:nvPr/>
            </p:nvSpPr>
            <p:spPr bwMode="auto">
              <a:xfrm>
                <a:off x="2465" y="9134"/>
                <a:ext cx="193" cy="171"/>
              </a:xfrm>
              <a:custGeom>
                <a:avLst/>
                <a:gdLst>
                  <a:gd name="T0" fmla="*/ 2 w 208"/>
                  <a:gd name="T1" fmla="*/ 1 h 230"/>
                  <a:gd name="T2" fmla="*/ 0 w 208"/>
                  <a:gd name="T3" fmla="*/ 1 h 230"/>
                  <a:gd name="T4" fmla="*/ 0 w 208"/>
                  <a:gd name="T5" fmla="*/ 1 h 230"/>
                  <a:gd name="T6" fmla="*/ 6 w 208"/>
                  <a:gd name="T7" fmla="*/ 0 h 230"/>
                  <a:gd name="T8" fmla="*/ 10 w 208"/>
                  <a:gd name="T9" fmla="*/ 1 h 230"/>
                  <a:gd name="T10" fmla="*/ 20 w 208"/>
                  <a:gd name="T11" fmla="*/ 1 h 230"/>
                  <a:gd name="T12" fmla="*/ 32 w 208"/>
                  <a:gd name="T13" fmla="*/ 1 h 230"/>
                  <a:gd name="T14" fmla="*/ 46 w 208"/>
                  <a:gd name="T15" fmla="*/ 2 h 230"/>
                  <a:gd name="T16" fmla="*/ 69 w 208"/>
                  <a:gd name="T17" fmla="*/ 2 h 230"/>
                  <a:gd name="T18" fmla="*/ 72 w 208"/>
                  <a:gd name="T19" fmla="*/ 4 h 230"/>
                  <a:gd name="T20" fmla="*/ 62 w 208"/>
                  <a:gd name="T21" fmla="*/ 3 h 230"/>
                  <a:gd name="T22" fmla="*/ 50 w 208"/>
                  <a:gd name="T23" fmla="*/ 3 h 230"/>
                  <a:gd name="T24" fmla="*/ 45 w 208"/>
                  <a:gd name="T25" fmla="*/ 3 h 230"/>
                  <a:gd name="T26" fmla="*/ 43 w 208"/>
                  <a:gd name="T27" fmla="*/ 4 h 230"/>
                  <a:gd name="T28" fmla="*/ 46 w 208"/>
                  <a:gd name="T29" fmla="*/ 4 h 230"/>
                  <a:gd name="T30" fmla="*/ 50 w 208"/>
                  <a:gd name="T31" fmla="*/ 5 h 230"/>
                  <a:gd name="T32" fmla="*/ 60 w 208"/>
                  <a:gd name="T33" fmla="*/ 5 h 230"/>
                  <a:gd name="T34" fmla="*/ 72 w 208"/>
                  <a:gd name="T35" fmla="*/ 7 h 230"/>
                  <a:gd name="T36" fmla="*/ 91 w 208"/>
                  <a:gd name="T37" fmla="*/ 8 h 230"/>
                  <a:gd name="T38" fmla="*/ 91 w 208"/>
                  <a:gd name="T39" fmla="*/ 9 h 230"/>
                  <a:gd name="T40" fmla="*/ 84 w 208"/>
                  <a:gd name="T41" fmla="*/ 9 h 230"/>
                  <a:gd name="T42" fmla="*/ 72 w 208"/>
                  <a:gd name="T43" fmla="*/ 7 h 230"/>
                  <a:gd name="T44" fmla="*/ 58 w 208"/>
                  <a:gd name="T45" fmla="*/ 7 h 230"/>
                  <a:gd name="T46" fmla="*/ 46 w 208"/>
                  <a:gd name="T47" fmla="*/ 5 h 230"/>
                  <a:gd name="T48" fmla="*/ 35 w 208"/>
                  <a:gd name="T49" fmla="*/ 5 h 230"/>
                  <a:gd name="T50" fmla="*/ 25 w 208"/>
                  <a:gd name="T51" fmla="*/ 4 h 230"/>
                  <a:gd name="T52" fmla="*/ 16 w 208"/>
                  <a:gd name="T53" fmla="*/ 3 h 230"/>
                  <a:gd name="T54" fmla="*/ 6 w 208"/>
                  <a:gd name="T55" fmla="*/ 2 h 230"/>
                  <a:gd name="T56" fmla="*/ 2 w 208"/>
                  <a:gd name="T57" fmla="*/ 1 h 2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08"/>
                  <a:gd name="T88" fmla="*/ 0 h 230"/>
                  <a:gd name="T89" fmla="*/ 208 w 208"/>
                  <a:gd name="T90" fmla="*/ 230 h 2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08" h="230">
                    <a:moveTo>
                      <a:pt x="2" y="35"/>
                    </a:moveTo>
                    <a:lnTo>
                      <a:pt x="0" y="21"/>
                    </a:lnTo>
                    <a:lnTo>
                      <a:pt x="0" y="11"/>
                    </a:lnTo>
                    <a:lnTo>
                      <a:pt x="8" y="0"/>
                    </a:lnTo>
                    <a:lnTo>
                      <a:pt x="22" y="17"/>
                    </a:lnTo>
                    <a:lnTo>
                      <a:pt x="47" y="32"/>
                    </a:lnTo>
                    <a:lnTo>
                      <a:pt x="72" y="44"/>
                    </a:lnTo>
                    <a:lnTo>
                      <a:pt x="106" y="55"/>
                    </a:lnTo>
                    <a:lnTo>
                      <a:pt x="156" y="65"/>
                    </a:lnTo>
                    <a:lnTo>
                      <a:pt x="166" y="91"/>
                    </a:lnTo>
                    <a:lnTo>
                      <a:pt x="140" y="84"/>
                    </a:lnTo>
                    <a:lnTo>
                      <a:pt x="114" y="80"/>
                    </a:lnTo>
                    <a:lnTo>
                      <a:pt x="101" y="82"/>
                    </a:lnTo>
                    <a:lnTo>
                      <a:pt x="97" y="95"/>
                    </a:lnTo>
                    <a:lnTo>
                      <a:pt x="105" y="112"/>
                    </a:lnTo>
                    <a:lnTo>
                      <a:pt x="115" y="128"/>
                    </a:lnTo>
                    <a:lnTo>
                      <a:pt x="136" y="153"/>
                    </a:lnTo>
                    <a:lnTo>
                      <a:pt x="166" y="179"/>
                    </a:lnTo>
                    <a:lnTo>
                      <a:pt x="208" y="209"/>
                    </a:lnTo>
                    <a:lnTo>
                      <a:pt x="208" y="230"/>
                    </a:lnTo>
                    <a:lnTo>
                      <a:pt x="190" y="219"/>
                    </a:lnTo>
                    <a:lnTo>
                      <a:pt x="166" y="205"/>
                    </a:lnTo>
                    <a:lnTo>
                      <a:pt x="132" y="179"/>
                    </a:lnTo>
                    <a:lnTo>
                      <a:pt x="105" y="150"/>
                    </a:lnTo>
                    <a:lnTo>
                      <a:pt x="80" y="128"/>
                    </a:lnTo>
                    <a:lnTo>
                      <a:pt x="56" y="101"/>
                    </a:lnTo>
                    <a:lnTo>
                      <a:pt x="36" y="78"/>
                    </a:lnTo>
                    <a:lnTo>
                      <a:pt x="15" y="57"/>
                    </a:lnTo>
                    <a:lnTo>
                      <a:pt x="2" y="35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7" name="Freeform 82"/>
              <p:cNvSpPr>
                <a:spLocks noChangeAspect="1"/>
              </p:cNvSpPr>
              <p:nvPr/>
            </p:nvSpPr>
            <p:spPr bwMode="auto">
              <a:xfrm>
                <a:off x="2469" y="8828"/>
                <a:ext cx="79" cy="51"/>
              </a:xfrm>
              <a:custGeom>
                <a:avLst/>
                <a:gdLst>
                  <a:gd name="T0" fmla="*/ 0 w 86"/>
                  <a:gd name="T1" fmla="*/ 0 h 69"/>
                  <a:gd name="T2" fmla="*/ 6 w 86"/>
                  <a:gd name="T3" fmla="*/ 1 h 69"/>
                  <a:gd name="T4" fmla="*/ 10 w 86"/>
                  <a:gd name="T5" fmla="*/ 1 h 69"/>
                  <a:gd name="T6" fmla="*/ 17 w 86"/>
                  <a:gd name="T7" fmla="*/ 1 h 69"/>
                  <a:gd name="T8" fmla="*/ 24 w 86"/>
                  <a:gd name="T9" fmla="*/ 1 h 69"/>
                  <a:gd name="T10" fmla="*/ 31 w 86"/>
                  <a:gd name="T11" fmla="*/ 2 h 69"/>
                  <a:gd name="T12" fmla="*/ 34 w 86"/>
                  <a:gd name="T13" fmla="*/ 2 h 69"/>
                  <a:gd name="T14" fmla="*/ 26 w 86"/>
                  <a:gd name="T15" fmla="*/ 3 h 69"/>
                  <a:gd name="T16" fmla="*/ 17 w 86"/>
                  <a:gd name="T17" fmla="*/ 2 h 69"/>
                  <a:gd name="T18" fmla="*/ 7 w 86"/>
                  <a:gd name="T19" fmla="*/ 2 h 69"/>
                  <a:gd name="T20" fmla="*/ 0 w 86"/>
                  <a:gd name="T21" fmla="*/ 1 h 69"/>
                  <a:gd name="T22" fmla="*/ 1 w 86"/>
                  <a:gd name="T23" fmla="*/ 1 h 69"/>
                  <a:gd name="T24" fmla="*/ 4 w 86"/>
                  <a:gd name="T25" fmla="*/ 1 h 69"/>
                  <a:gd name="T26" fmla="*/ 0 w 86"/>
                  <a:gd name="T27" fmla="*/ 0 h 6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86"/>
                  <a:gd name="T43" fmla="*/ 0 h 69"/>
                  <a:gd name="T44" fmla="*/ 86 w 86"/>
                  <a:gd name="T45" fmla="*/ 69 h 69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86" h="69">
                    <a:moveTo>
                      <a:pt x="0" y="0"/>
                    </a:moveTo>
                    <a:lnTo>
                      <a:pt x="11" y="10"/>
                    </a:lnTo>
                    <a:lnTo>
                      <a:pt x="25" y="21"/>
                    </a:lnTo>
                    <a:lnTo>
                      <a:pt x="42" y="33"/>
                    </a:lnTo>
                    <a:lnTo>
                      <a:pt x="60" y="44"/>
                    </a:lnTo>
                    <a:lnTo>
                      <a:pt x="77" y="54"/>
                    </a:lnTo>
                    <a:lnTo>
                      <a:pt x="86" y="61"/>
                    </a:lnTo>
                    <a:lnTo>
                      <a:pt x="65" y="69"/>
                    </a:lnTo>
                    <a:lnTo>
                      <a:pt x="42" y="61"/>
                    </a:lnTo>
                    <a:lnTo>
                      <a:pt x="18" y="52"/>
                    </a:lnTo>
                    <a:lnTo>
                      <a:pt x="0" y="42"/>
                    </a:lnTo>
                    <a:lnTo>
                      <a:pt x="1" y="33"/>
                    </a:lnTo>
                    <a:lnTo>
                      <a:pt x="4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28" name="Freeform 83"/>
              <p:cNvSpPr>
                <a:spLocks noChangeAspect="1"/>
              </p:cNvSpPr>
              <p:nvPr/>
            </p:nvSpPr>
            <p:spPr bwMode="auto">
              <a:xfrm>
                <a:off x="2615" y="8824"/>
                <a:ext cx="678" cy="511"/>
              </a:xfrm>
              <a:custGeom>
                <a:avLst/>
                <a:gdLst>
                  <a:gd name="T0" fmla="*/ 150 w 732"/>
                  <a:gd name="T1" fmla="*/ 6 h 689"/>
                  <a:gd name="T2" fmla="*/ 124 w 732"/>
                  <a:gd name="T3" fmla="*/ 7 h 689"/>
                  <a:gd name="T4" fmla="*/ 75 w 732"/>
                  <a:gd name="T5" fmla="*/ 7 h 689"/>
                  <a:gd name="T6" fmla="*/ 0 w 732"/>
                  <a:gd name="T7" fmla="*/ 7 h 689"/>
                  <a:gd name="T8" fmla="*/ 88 w 732"/>
                  <a:gd name="T9" fmla="*/ 9 h 689"/>
                  <a:gd name="T10" fmla="*/ 187 w 732"/>
                  <a:gd name="T11" fmla="*/ 8 h 689"/>
                  <a:gd name="T12" fmla="*/ 257 w 732"/>
                  <a:gd name="T13" fmla="*/ 7 h 689"/>
                  <a:gd name="T14" fmla="*/ 279 w 732"/>
                  <a:gd name="T15" fmla="*/ 7 h 689"/>
                  <a:gd name="T16" fmla="*/ 269 w 732"/>
                  <a:gd name="T17" fmla="*/ 7 h 689"/>
                  <a:gd name="T18" fmla="*/ 219 w 732"/>
                  <a:gd name="T19" fmla="*/ 10 h 689"/>
                  <a:gd name="T20" fmla="*/ 132 w 732"/>
                  <a:gd name="T21" fmla="*/ 12 h 689"/>
                  <a:gd name="T22" fmla="*/ 76 w 732"/>
                  <a:gd name="T23" fmla="*/ 13 h 689"/>
                  <a:gd name="T24" fmla="*/ 178 w 732"/>
                  <a:gd name="T25" fmla="*/ 13 h 689"/>
                  <a:gd name="T26" fmla="*/ 245 w 732"/>
                  <a:gd name="T27" fmla="*/ 12 h 689"/>
                  <a:gd name="T28" fmla="*/ 283 w 732"/>
                  <a:gd name="T29" fmla="*/ 10 h 689"/>
                  <a:gd name="T30" fmla="*/ 285 w 732"/>
                  <a:gd name="T31" fmla="*/ 11 h 689"/>
                  <a:gd name="T32" fmla="*/ 252 w 732"/>
                  <a:gd name="T33" fmla="*/ 13 h 689"/>
                  <a:gd name="T34" fmla="*/ 189 w 732"/>
                  <a:gd name="T35" fmla="*/ 15 h 689"/>
                  <a:gd name="T36" fmla="*/ 102 w 732"/>
                  <a:gd name="T37" fmla="*/ 16 h 689"/>
                  <a:gd name="T38" fmla="*/ 132 w 732"/>
                  <a:gd name="T39" fmla="*/ 18 h 689"/>
                  <a:gd name="T40" fmla="*/ 208 w 732"/>
                  <a:gd name="T41" fmla="*/ 17 h 689"/>
                  <a:gd name="T42" fmla="*/ 271 w 732"/>
                  <a:gd name="T43" fmla="*/ 16 h 689"/>
                  <a:gd name="T44" fmla="*/ 275 w 732"/>
                  <a:gd name="T45" fmla="*/ 16 h 689"/>
                  <a:gd name="T46" fmla="*/ 257 w 732"/>
                  <a:gd name="T47" fmla="*/ 18 h 689"/>
                  <a:gd name="T48" fmla="*/ 210 w 732"/>
                  <a:gd name="T49" fmla="*/ 19 h 689"/>
                  <a:gd name="T50" fmla="*/ 156 w 732"/>
                  <a:gd name="T51" fmla="*/ 20 h 689"/>
                  <a:gd name="T52" fmla="*/ 71 w 732"/>
                  <a:gd name="T53" fmla="*/ 20 h 689"/>
                  <a:gd name="T54" fmla="*/ 130 w 732"/>
                  <a:gd name="T55" fmla="*/ 22 h 689"/>
                  <a:gd name="T56" fmla="*/ 184 w 732"/>
                  <a:gd name="T57" fmla="*/ 22 h 689"/>
                  <a:gd name="T58" fmla="*/ 232 w 732"/>
                  <a:gd name="T59" fmla="*/ 21 h 689"/>
                  <a:gd name="T60" fmla="*/ 254 w 732"/>
                  <a:gd name="T61" fmla="*/ 22 h 689"/>
                  <a:gd name="T62" fmla="*/ 243 w 732"/>
                  <a:gd name="T63" fmla="*/ 22 h 689"/>
                  <a:gd name="T64" fmla="*/ 213 w 732"/>
                  <a:gd name="T65" fmla="*/ 23 h 689"/>
                  <a:gd name="T66" fmla="*/ 108 w 732"/>
                  <a:gd name="T67" fmla="*/ 24 h 689"/>
                  <a:gd name="T68" fmla="*/ 195 w 732"/>
                  <a:gd name="T69" fmla="*/ 24 h 689"/>
                  <a:gd name="T70" fmla="*/ 201 w 732"/>
                  <a:gd name="T71" fmla="*/ 26 h 689"/>
                  <a:gd name="T72" fmla="*/ 234 w 732"/>
                  <a:gd name="T73" fmla="*/ 24 h 689"/>
                  <a:gd name="T74" fmla="*/ 257 w 732"/>
                  <a:gd name="T75" fmla="*/ 23 h 689"/>
                  <a:gd name="T76" fmla="*/ 305 w 732"/>
                  <a:gd name="T77" fmla="*/ 17 h 689"/>
                  <a:gd name="T78" fmla="*/ 308 w 732"/>
                  <a:gd name="T79" fmla="*/ 16 h 689"/>
                  <a:gd name="T80" fmla="*/ 300 w 732"/>
                  <a:gd name="T81" fmla="*/ 14 h 689"/>
                  <a:gd name="T82" fmla="*/ 307 w 732"/>
                  <a:gd name="T83" fmla="*/ 13 h 689"/>
                  <a:gd name="T84" fmla="*/ 315 w 732"/>
                  <a:gd name="T85" fmla="*/ 12 h 689"/>
                  <a:gd name="T86" fmla="*/ 309 w 732"/>
                  <a:gd name="T87" fmla="*/ 11 h 689"/>
                  <a:gd name="T88" fmla="*/ 303 w 732"/>
                  <a:gd name="T89" fmla="*/ 10 h 689"/>
                  <a:gd name="T90" fmla="*/ 312 w 732"/>
                  <a:gd name="T91" fmla="*/ 8 h 689"/>
                  <a:gd name="T92" fmla="*/ 311 w 732"/>
                  <a:gd name="T93" fmla="*/ 7 h 689"/>
                  <a:gd name="T94" fmla="*/ 305 w 732"/>
                  <a:gd name="T95" fmla="*/ 5 h 689"/>
                  <a:gd name="T96" fmla="*/ 309 w 732"/>
                  <a:gd name="T97" fmla="*/ 4 h 689"/>
                  <a:gd name="T98" fmla="*/ 315 w 732"/>
                  <a:gd name="T99" fmla="*/ 3 h 689"/>
                  <a:gd name="T100" fmla="*/ 308 w 732"/>
                  <a:gd name="T101" fmla="*/ 1 h 689"/>
                  <a:gd name="T102" fmla="*/ 273 w 732"/>
                  <a:gd name="T103" fmla="*/ 1 h 689"/>
                  <a:gd name="T104" fmla="*/ 204 w 732"/>
                  <a:gd name="T105" fmla="*/ 4 h 689"/>
                  <a:gd name="T106" fmla="*/ 125 w 732"/>
                  <a:gd name="T107" fmla="*/ 5 h 68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732"/>
                  <a:gd name="T163" fmla="*/ 0 h 689"/>
                  <a:gd name="T164" fmla="*/ 732 w 732"/>
                  <a:gd name="T165" fmla="*/ 689 h 689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732" h="689">
                    <a:moveTo>
                      <a:pt x="294" y="135"/>
                    </a:moveTo>
                    <a:lnTo>
                      <a:pt x="186" y="143"/>
                    </a:lnTo>
                    <a:lnTo>
                      <a:pt x="348" y="158"/>
                    </a:lnTo>
                    <a:lnTo>
                      <a:pt x="338" y="166"/>
                    </a:lnTo>
                    <a:lnTo>
                      <a:pt x="318" y="173"/>
                    </a:lnTo>
                    <a:lnTo>
                      <a:pt x="292" y="181"/>
                    </a:lnTo>
                    <a:lnTo>
                      <a:pt x="258" y="190"/>
                    </a:lnTo>
                    <a:lnTo>
                      <a:pt x="222" y="196"/>
                    </a:lnTo>
                    <a:lnTo>
                      <a:pt x="175" y="200"/>
                    </a:lnTo>
                    <a:lnTo>
                      <a:pt x="120" y="206"/>
                    </a:lnTo>
                    <a:lnTo>
                      <a:pt x="61" y="209"/>
                    </a:lnTo>
                    <a:lnTo>
                      <a:pt x="0" y="209"/>
                    </a:lnTo>
                    <a:lnTo>
                      <a:pt x="95" y="232"/>
                    </a:lnTo>
                    <a:lnTo>
                      <a:pt x="154" y="244"/>
                    </a:lnTo>
                    <a:lnTo>
                      <a:pt x="205" y="244"/>
                    </a:lnTo>
                    <a:lnTo>
                      <a:pt x="267" y="244"/>
                    </a:lnTo>
                    <a:lnTo>
                      <a:pt x="359" y="236"/>
                    </a:lnTo>
                    <a:lnTo>
                      <a:pt x="435" y="225"/>
                    </a:lnTo>
                    <a:lnTo>
                      <a:pt x="499" y="209"/>
                    </a:lnTo>
                    <a:lnTo>
                      <a:pt x="567" y="188"/>
                    </a:lnTo>
                    <a:lnTo>
                      <a:pt x="597" y="177"/>
                    </a:lnTo>
                    <a:lnTo>
                      <a:pt x="625" y="168"/>
                    </a:lnTo>
                    <a:lnTo>
                      <a:pt x="640" y="164"/>
                    </a:lnTo>
                    <a:lnTo>
                      <a:pt x="648" y="169"/>
                    </a:lnTo>
                    <a:lnTo>
                      <a:pt x="648" y="181"/>
                    </a:lnTo>
                    <a:lnTo>
                      <a:pt x="642" y="194"/>
                    </a:lnTo>
                    <a:lnTo>
                      <a:pt x="625" y="208"/>
                    </a:lnTo>
                    <a:lnTo>
                      <a:pt x="597" y="226"/>
                    </a:lnTo>
                    <a:lnTo>
                      <a:pt x="557" y="244"/>
                    </a:lnTo>
                    <a:lnTo>
                      <a:pt x="510" y="263"/>
                    </a:lnTo>
                    <a:lnTo>
                      <a:pt x="448" y="282"/>
                    </a:lnTo>
                    <a:lnTo>
                      <a:pt x="376" y="297"/>
                    </a:lnTo>
                    <a:lnTo>
                      <a:pt x="304" y="308"/>
                    </a:lnTo>
                    <a:lnTo>
                      <a:pt x="228" y="320"/>
                    </a:lnTo>
                    <a:lnTo>
                      <a:pt x="95" y="333"/>
                    </a:lnTo>
                    <a:lnTo>
                      <a:pt x="177" y="352"/>
                    </a:lnTo>
                    <a:lnTo>
                      <a:pt x="243" y="360"/>
                    </a:lnTo>
                    <a:lnTo>
                      <a:pt x="326" y="358"/>
                    </a:lnTo>
                    <a:lnTo>
                      <a:pt x="411" y="347"/>
                    </a:lnTo>
                    <a:lnTo>
                      <a:pt x="474" y="333"/>
                    </a:lnTo>
                    <a:lnTo>
                      <a:pt x="525" y="320"/>
                    </a:lnTo>
                    <a:lnTo>
                      <a:pt x="567" y="308"/>
                    </a:lnTo>
                    <a:lnTo>
                      <a:pt x="610" y="293"/>
                    </a:lnTo>
                    <a:lnTo>
                      <a:pt x="644" y="280"/>
                    </a:lnTo>
                    <a:lnTo>
                      <a:pt x="659" y="276"/>
                    </a:lnTo>
                    <a:lnTo>
                      <a:pt x="668" y="276"/>
                    </a:lnTo>
                    <a:lnTo>
                      <a:pt x="667" y="287"/>
                    </a:lnTo>
                    <a:lnTo>
                      <a:pt x="661" y="299"/>
                    </a:lnTo>
                    <a:lnTo>
                      <a:pt x="648" y="314"/>
                    </a:lnTo>
                    <a:lnTo>
                      <a:pt x="617" y="335"/>
                    </a:lnTo>
                    <a:lnTo>
                      <a:pt x="584" y="354"/>
                    </a:lnTo>
                    <a:lnTo>
                      <a:pt x="546" y="371"/>
                    </a:lnTo>
                    <a:lnTo>
                      <a:pt x="496" y="390"/>
                    </a:lnTo>
                    <a:lnTo>
                      <a:pt x="439" y="407"/>
                    </a:lnTo>
                    <a:lnTo>
                      <a:pt x="352" y="426"/>
                    </a:lnTo>
                    <a:lnTo>
                      <a:pt x="294" y="438"/>
                    </a:lnTo>
                    <a:lnTo>
                      <a:pt x="237" y="444"/>
                    </a:lnTo>
                    <a:lnTo>
                      <a:pt x="154" y="449"/>
                    </a:lnTo>
                    <a:lnTo>
                      <a:pt x="239" y="461"/>
                    </a:lnTo>
                    <a:lnTo>
                      <a:pt x="305" y="466"/>
                    </a:lnTo>
                    <a:lnTo>
                      <a:pt x="360" y="468"/>
                    </a:lnTo>
                    <a:lnTo>
                      <a:pt x="423" y="466"/>
                    </a:lnTo>
                    <a:lnTo>
                      <a:pt x="482" y="458"/>
                    </a:lnTo>
                    <a:lnTo>
                      <a:pt x="530" y="447"/>
                    </a:lnTo>
                    <a:lnTo>
                      <a:pt x="568" y="434"/>
                    </a:lnTo>
                    <a:lnTo>
                      <a:pt x="629" y="413"/>
                    </a:lnTo>
                    <a:lnTo>
                      <a:pt x="637" y="413"/>
                    </a:lnTo>
                    <a:lnTo>
                      <a:pt x="644" y="417"/>
                    </a:lnTo>
                    <a:lnTo>
                      <a:pt x="642" y="430"/>
                    </a:lnTo>
                    <a:lnTo>
                      <a:pt x="634" y="444"/>
                    </a:lnTo>
                    <a:lnTo>
                      <a:pt x="620" y="458"/>
                    </a:lnTo>
                    <a:lnTo>
                      <a:pt x="599" y="474"/>
                    </a:lnTo>
                    <a:lnTo>
                      <a:pt x="563" y="493"/>
                    </a:lnTo>
                    <a:lnTo>
                      <a:pt x="525" y="510"/>
                    </a:lnTo>
                    <a:lnTo>
                      <a:pt x="489" y="521"/>
                    </a:lnTo>
                    <a:lnTo>
                      <a:pt x="448" y="531"/>
                    </a:lnTo>
                    <a:lnTo>
                      <a:pt x="410" y="537"/>
                    </a:lnTo>
                    <a:lnTo>
                      <a:pt x="360" y="542"/>
                    </a:lnTo>
                    <a:lnTo>
                      <a:pt x="305" y="545"/>
                    </a:lnTo>
                    <a:lnTo>
                      <a:pt x="250" y="546"/>
                    </a:lnTo>
                    <a:lnTo>
                      <a:pt x="166" y="546"/>
                    </a:lnTo>
                    <a:lnTo>
                      <a:pt x="211" y="562"/>
                    </a:lnTo>
                    <a:lnTo>
                      <a:pt x="253" y="573"/>
                    </a:lnTo>
                    <a:lnTo>
                      <a:pt x="301" y="579"/>
                    </a:lnTo>
                    <a:lnTo>
                      <a:pt x="342" y="580"/>
                    </a:lnTo>
                    <a:lnTo>
                      <a:pt x="384" y="583"/>
                    </a:lnTo>
                    <a:lnTo>
                      <a:pt x="427" y="580"/>
                    </a:lnTo>
                    <a:lnTo>
                      <a:pt x="462" y="579"/>
                    </a:lnTo>
                    <a:lnTo>
                      <a:pt x="495" y="573"/>
                    </a:lnTo>
                    <a:lnTo>
                      <a:pt x="540" y="562"/>
                    </a:lnTo>
                    <a:lnTo>
                      <a:pt x="574" y="554"/>
                    </a:lnTo>
                    <a:lnTo>
                      <a:pt x="587" y="555"/>
                    </a:lnTo>
                    <a:lnTo>
                      <a:pt x="589" y="565"/>
                    </a:lnTo>
                    <a:lnTo>
                      <a:pt x="585" y="575"/>
                    </a:lnTo>
                    <a:lnTo>
                      <a:pt x="576" y="586"/>
                    </a:lnTo>
                    <a:lnTo>
                      <a:pt x="561" y="597"/>
                    </a:lnTo>
                    <a:lnTo>
                      <a:pt x="544" y="605"/>
                    </a:lnTo>
                    <a:lnTo>
                      <a:pt x="525" y="614"/>
                    </a:lnTo>
                    <a:lnTo>
                      <a:pt x="495" y="622"/>
                    </a:lnTo>
                    <a:lnTo>
                      <a:pt x="432" y="631"/>
                    </a:lnTo>
                    <a:lnTo>
                      <a:pt x="372" y="639"/>
                    </a:lnTo>
                    <a:lnTo>
                      <a:pt x="253" y="649"/>
                    </a:lnTo>
                    <a:lnTo>
                      <a:pt x="407" y="656"/>
                    </a:lnTo>
                    <a:lnTo>
                      <a:pt x="439" y="656"/>
                    </a:lnTo>
                    <a:lnTo>
                      <a:pt x="453" y="663"/>
                    </a:lnTo>
                    <a:lnTo>
                      <a:pt x="461" y="670"/>
                    </a:lnTo>
                    <a:lnTo>
                      <a:pt x="458" y="681"/>
                    </a:lnTo>
                    <a:lnTo>
                      <a:pt x="466" y="687"/>
                    </a:lnTo>
                    <a:lnTo>
                      <a:pt x="486" y="689"/>
                    </a:lnTo>
                    <a:lnTo>
                      <a:pt x="516" y="677"/>
                    </a:lnTo>
                    <a:lnTo>
                      <a:pt x="542" y="664"/>
                    </a:lnTo>
                    <a:lnTo>
                      <a:pt x="563" y="651"/>
                    </a:lnTo>
                    <a:lnTo>
                      <a:pt x="580" y="639"/>
                    </a:lnTo>
                    <a:lnTo>
                      <a:pt x="597" y="621"/>
                    </a:lnTo>
                    <a:lnTo>
                      <a:pt x="651" y="548"/>
                    </a:lnTo>
                    <a:lnTo>
                      <a:pt x="693" y="485"/>
                    </a:lnTo>
                    <a:lnTo>
                      <a:pt x="709" y="453"/>
                    </a:lnTo>
                    <a:lnTo>
                      <a:pt x="713" y="440"/>
                    </a:lnTo>
                    <a:lnTo>
                      <a:pt x="714" y="430"/>
                    </a:lnTo>
                    <a:lnTo>
                      <a:pt x="714" y="419"/>
                    </a:lnTo>
                    <a:lnTo>
                      <a:pt x="706" y="406"/>
                    </a:lnTo>
                    <a:lnTo>
                      <a:pt x="701" y="398"/>
                    </a:lnTo>
                    <a:lnTo>
                      <a:pt x="698" y="386"/>
                    </a:lnTo>
                    <a:lnTo>
                      <a:pt x="701" y="373"/>
                    </a:lnTo>
                    <a:lnTo>
                      <a:pt x="706" y="364"/>
                    </a:lnTo>
                    <a:lnTo>
                      <a:pt x="713" y="354"/>
                    </a:lnTo>
                    <a:lnTo>
                      <a:pt x="719" y="344"/>
                    </a:lnTo>
                    <a:lnTo>
                      <a:pt x="727" y="333"/>
                    </a:lnTo>
                    <a:lnTo>
                      <a:pt x="732" y="322"/>
                    </a:lnTo>
                    <a:lnTo>
                      <a:pt x="731" y="308"/>
                    </a:lnTo>
                    <a:lnTo>
                      <a:pt x="726" y="297"/>
                    </a:lnTo>
                    <a:lnTo>
                      <a:pt x="719" y="287"/>
                    </a:lnTo>
                    <a:lnTo>
                      <a:pt x="713" y="278"/>
                    </a:lnTo>
                    <a:lnTo>
                      <a:pt x="705" y="267"/>
                    </a:lnTo>
                    <a:lnTo>
                      <a:pt x="702" y="255"/>
                    </a:lnTo>
                    <a:lnTo>
                      <a:pt x="705" y="246"/>
                    </a:lnTo>
                    <a:lnTo>
                      <a:pt x="714" y="232"/>
                    </a:lnTo>
                    <a:lnTo>
                      <a:pt x="723" y="221"/>
                    </a:lnTo>
                    <a:lnTo>
                      <a:pt x="727" y="209"/>
                    </a:lnTo>
                    <a:lnTo>
                      <a:pt x="727" y="194"/>
                    </a:lnTo>
                    <a:lnTo>
                      <a:pt x="722" y="179"/>
                    </a:lnTo>
                    <a:lnTo>
                      <a:pt x="713" y="168"/>
                    </a:lnTo>
                    <a:lnTo>
                      <a:pt x="709" y="160"/>
                    </a:lnTo>
                    <a:lnTo>
                      <a:pt x="705" y="147"/>
                    </a:lnTo>
                    <a:lnTo>
                      <a:pt x="706" y="133"/>
                    </a:lnTo>
                    <a:lnTo>
                      <a:pt x="714" y="122"/>
                    </a:lnTo>
                    <a:lnTo>
                      <a:pt x="719" y="114"/>
                    </a:lnTo>
                    <a:lnTo>
                      <a:pt x="727" y="105"/>
                    </a:lnTo>
                    <a:lnTo>
                      <a:pt x="731" y="93"/>
                    </a:lnTo>
                    <a:lnTo>
                      <a:pt x="732" y="80"/>
                    </a:lnTo>
                    <a:lnTo>
                      <a:pt x="730" y="72"/>
                    </a:lnTo>
                    <a:lnTo>
                      <a:pt x="722" y="59"/>
                    </a:lnTo>
                    <a:lnTo>
                      <a:pt x="714" y="48"/>
                    </a:lnTo>
                    <a:lnTo>
                      <a:pt x="709" y="34"/>
                    </a:lnTo>
                    <a:lnTo>
                      <a:pt x="709" y="0"/>
                    </a:lnTo>
                    <a:lnTo>
                      <a:pt x="634" y="50"/>
                    </a:lnTo>
                    <a:lnTo>
                      <a:pt x="589" y="69"/>
                    </a:lnTo>
                    <a:lnTo>
                      <a:pt x="536" y="86"/>
                    </a:lnTo>
                    <a:lnTo>
                      <a:pt x="475" y="105"/>
                    </a:lnTo>
                    <a:lnTo>
                      <a:pt x="420" y="116"/>
                    </a:lnTo>
                    <a:lnTo>
                      <a:pt x="365" y="126"/>
                    </a:lnTo>
                    <a:lnTo>
                      <a:pt x="294" y="135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grpSp>
            <p:nvGrpSpPr>
              <p:cNvPr id="29" name="Group 84"/>
              <p:cNvGrpSpPr>
                <a:grpSpLocks noChangeAspect="1"/>
              </p:cNvGrpSpPr>
              <p:nvPr/>
            </p:nvGrpSpPr>
            <p:grpSpPr bwMode="auto">
              <a:xfrm>
                <a:off x="3015" y="8956"/>
                <a:ext cx="203" cy="323"/>
                <a:chOff x="6929" y="4535"/>
                <a:chExt cx="218" cy="436"/>
              </a:xfrm>
            </p:grpSpPr>
            <p:sp>
              <p:nvSpPr>
                <p:cNvPr id="44" name="Freeform 85"/>
                <p:cNvSpPr>
                  <a:spLocks noChangeAspect="1"/>
                </p:cNvSpPr>
                <p:nvPr/>
              </p:nvSpPr>
              <p:spPr bwMode="auto">
                <a:xfrm>
                  <a:off x="6971" y="4651"/>
                  <a:ext cx="167" cy="70"/>
                </a:xfrm>
                <a:custGeom>
                  <a:avLst/>
                  <a:gdLst>
                    <a:gd name="T0" fmla="*/ 167 w 167"/>
                    <a:gd name="T1" fmla="*/ 13 h 70"/>
                    <a:gd name="T2" fmla="*/ 151 w 167"/>
                    <a:gd name="T3" fmla="*/ 0 h 70"/>
                    <a:gd name="T4" fmla="*/ 100 w 167"/>
                    <a:gd name="T5" fmla="*/ 26 h 70"/>
                    <a:gd name="T6" fmla="*/ 49 w 167"/>
                    <a:gd name="T7" fmla="*/ 45 h 70"/>
                    <a:gd name="T8" fmla="*/ 0 w 167"/>
                    <a:gd name="T9" fmla="*/ 59 h 70"/>
                    <a:gd name="T10" fmla="*/ 9 w 167"/>
                    <a:gd name="T11" fmla="*/ 70 h 70"/>
                    <a:gd name="T12" fmla="*/ 43 w 167"/>
                    <a:gd name="T13" fmla="*/ 70 h 70"/>
                    <a:gd name="T14" fmla="*/ 89 w 167"/>
                    <a:gd name="T15" fmla="*/ 60 h 70"/>
                    <a:gd name="T16" fmla="*/ 130 w 167"/>
                    <a:gd name="T17" fmla="*/ 40 h 70"/>
                    <a:gd name="T18" fmla="*/ 167 w 167"/>
                    <a:gd name="T19" fmla="*/ 13 h 7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67"/>
                    <a:gd name="T31" fmla="*/ 0 h 70"/>
                    <a:gd name="T32" fmla="*/ 167 w 167"/>
                    <a:gd name="T33" fmla="*/ 70 h 7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67" h="70">
                      <a:moveTo>
                        <a:pt x="167" y="13"/>
                      </a:moveTo>
                      <a:lnTo>
                        <a:pt x="151" y="0"/>
                      </a:lnTo>
                      <a:lnTo>
                        <a:pt x="100" y="26"/>
                      </a:lnTo>
                      <a:lnTo>
                        <a:pt x="49" y="45"/>
                      </a:lnTo>
                      <a:lnTo>
                        <a:pt x="0" y="59"/>
                      </a:lnTo>
                      <a:lnTo>
                        <a:pt x="9" y="70"/>
                      </a:lnTo>
                      <a:lnTo>
                        <a:pt x="43" y="70"/>
                      </a:lnTo>
                      <a:lnTo>
                        <a:pt x="89" y="60"/>
                      </a:lnTo>
                      <a:lnTo>
                        <a:pt x="130" y="40"/>
                      </a:lnTo>
                      <a:lnTo>
                        <a:pt x="167" y="13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45" name="Freeform 86"/>
                <p:cNvSpPr>
                  <a:spLocks noChangeAspect="1"/>
                </p:cNvSpPr>
                <p:nvPr/>
              </p:nvSpPr>
              <p:spPr bwMode="auto">
                <a:xfrm>
                  <a:off x="7001" y="4763"/>
                  <a:ext cx="146" cy="78"/>
                </a:xfrm>
                <a:custGeom>
                  <a:avLst/>
                  <a:gdLst>
                    <a:gd name="T0" fmla="*/ 146 w 146"/>
                    <a:gd name="T1" fmla="*/ 15 h 78"/>
                    <a:gd name="T2" fmla="*/ 138 w 146"/>
                    <a:gd name="T3" fmla="*/ 0 h 78"/>
                    <a:gd name="T4" fmla="*/ 89 w 146"/>
                    <a:gd name="T5" fmla="*/ 34 h 78"/>
                    <a:gd name="T6" fmla="*/ 50 w 146"/>
                    <a:gd name="T7" fmla="*/ 51 h 78"/>
                    <a:gd name="T8" fmla="*/ 0 w 146"/>
                    <a:gd name="T9" fmla="*/ 66 h 78"/>
                    <a:gd name="T10" fmla="*/ 10 w 146"/>
                    <a:gd name="T11" fmla="*/ 78 h 78"/>
                    <a:gd name="T12" fmla="*/ 42 w 146"/>
                    <a:gd name="T13" fmla="*/ 78 h 78"/>
                    <a:gd name="T14" fmla="*/ 74 w 146"/>
                    <a:gd name="T15" fmla="*/ 69 h 78"/>
                    <a:gd name="T16" fmla="*/ 112 w 146"/>
                    <a:gd name="T17" fmla="*/ 45 h 78"/>
                    <a:gd name="T18" fmla="*/ 146 w 146"/>
                    <a:gd name="T19" fmla="*/ 15 h 7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46"/>
                    <a:gd name="T31" fmla="*/ 0 h 78"/>
                    <a:gd name="T32" fmla="*/ 146 w 146"/>
                    <a:gd name="T33" fmla="*/ 78 h 7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46" h="78">
                      <a:moveTo>
                        <a:pt x="146" y="15"/>
                      </a:moveTo>
                      <a:lnTo>
                        <a:pt x="138" y="0"/>
                      </a:lnTo>
                      <a:lnTo>
                        <a:pt x="89" y="34"/>
                      </a:lnTo>
                      <a:lnTo>
                        <a:pt x="50" y="51"/>
                      </a:lnTo>
                      <a:lnTo>
                        <a:pt x="0" y="66"/>
                      </a:lnTo>
                      <a:lnTo>
                        <a:pt x="10" y="78"/>
                      </a:lnTo>
                      <a:lnTo>
                        <a:pt x="42" y="78"/>
                      </a:lnTo>
                      <a:lnTo>
                        <a:pt x="74" y="69"/>
                      </a:lnTo>
                      <a:lnTo>
                        <a:pt x="112" y="45"/>
                      </a:lnTo>
                      <a:lnTo>
                        <a:pt x="146" y="15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46" name="Freeform 87"/>
                <p:cNvSpPr>
                  <a:spLocks noChangeAspect="1"/>
                </p:cNvSpPr>
                <p:nvPr/>
              </p:nvSpPr>
              <p:spPr bwMode="auto">
                <a:xfrm>
                  <a:off x="6992" y="4894"/>
                  <a:ext cx="149" cy="77"/>
                </a:xfrm>
                <a:custGeom>
                  <a:avLst/>
                  <a:gdLst>
                    <a:gd name="T0" fmla="*/ 149 w 149"/>
                    <a:gd name="T1" fmla="*/ 11 h 77"/>
                    <a:gd name="T2" fmla="*/ 138 w 149"/>
                    <a:gd name="T3" fmla="*/ 0 h 77"/>
                    <a:gd name="T4" fmla="*/ 93 w 149"/>
                    <a:gd name="T5" fmla="*/ 31 h 77"/>
                    <a:gd name="T6" fmla="*/ 49 w 149"/>
                    <a:gd name="T7" fmla="*/ 49 h 77"/>
                    <a:gd name="T8" fmla="*/ 0 w 149"/>
                    <a:gd name="T9" fmla="*/ 63 h 77"/>
                    <a:gd name="T10" fmla="*/ 9 w 149"/>
                    <a:gd name="T11" fmla="*/ 77 h 77"/>
                    <a:gd name="T12" fmla="*/ 42 w 149"/>
                    <a:gd name="T13" fmla="*/ 74 h 77"/>
                    <a:gd name="T14" fmla="*/ 81 w 149"/>
                    <a:gd name="T15" fmla="*/ 65 h 77"/>
                    <a:gd name="T16" fmla="*/ 121 w 149"/>
                    <a:gd name="T17" fmla="*/ 40 h 77"/>
                    <a:gd name="T18" fmla="*/ 149 w 149"/>
                    <a:gd name="T19" fmla="*/ 11 h 7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49"/>
                    <a:gd name="T31" fmla="*/ 0 h 77"/>
                    <a:gd name="T32" fmla="*/ 149 w 149"/>
                    <a:gd name="T33" fmla="*/ 77 h 7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49" h="77">
                      <a:moveTo>
                        <a:pt x="149" y="11"/>
                      </a:moveTo>
                      <a:lnTo>
                        <a:pt x="138" y="0"/>
                      </a:lnTo>
                      <a:lnTo>
                        <a:pt x="93" y="31"/>
                      </a:lnTo>
                      <a:lnTo>
                        <a:pt x="49" y="49"/>
                      </a:lnTo>
                      <a:lnTo>
                        <a:pt x="0" y="63"/>
                      </a:lnTo>
                      <a:lnTo>
                        <a:pt x="9" y="77"/>
                      </a:lnTo>
                      <a:lnTo>
                        <a:pt x="42" y="74"/>
                      </a:lnTo>
                      <a:lnTo>
                        <a:pt x="81" y="65"/>
                      </a:lnTo>
                      <a:lnTo>
                        <a:pt x="121" y="40"/>
                      </a:lnTo>
                      <a:lnTo>
                        <a:pt x="149" y="11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47" name="Freeform 88"/>
                <p:cNvSpPr>
                  <a:spLocks noChangeAspect="1"/>
                </p:cNvSpPr>
                <p:nvPr/>
              </p:nvSpPr>
              <p:spPr bwMode="auto">
                <a:xfrm>
                  <a:off x="6929" y="4535"/>
                  <a:ext cx="171" cy="68"/>
                </a:xfrm>
                <a:custGeom>
                  <a:avLst/>
                  <a:gdLst>
                    <a:gd name="T0" fmla="*/ 171 w 171"/>
                    <a:gd name="T1" fmla="*/ 13 h 68"/>
                    <a:gd name="T2" fmla="*/ 154 w 171"/>
                    <a:gd name="T3" fmla="*/ 0 h 68"/>
                    <a:gd name="T4" fmla="*/ 97 w 171"/>
                    <a:gd name="T5" fmla="*/ 26 h 68"/>
                    <a:gd name="T6" fmla="*/ 50 w 171"/>
                    <a:gd name="T7" fmla="*/ 41 h 68"/>
                    <a:gd name="T8" fmla="*/ 0 w 171"/>
                    <a:gd name="T9" fmla="*/ 55 h 68"/>
                    <a:gd name="T10" fmla="*/ 11 w 171"/>
                    <a:gd name="T11" fmla="*/ 68 h 68"/>
                    <a:gd name="T12" fmla="*/ 42 w 171"/>
                    <a:gd name="T13" fmla="*/ 66 h 68"/>
                    <a:gd name="T14" fmla="*/ 82 w 171"/>
                    <a:gd name="T15" fmla="*/ 57 h 68"/>
                    <a:gd name="T16" fmla="*/ 127 w 171"/>
                    <a:gd name="T17" fmla="*/ 40 h 68"/>
                    <a:gd name="T18" fmla="*/ 171 w 171"/>
                    <a:gd name="T19" fmla="*/ 13 h 6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171"/>
                    <a:gd name="T31" fmla="*/ 0 h 68"/>
                    <a:gd name="T32" fmla="*/ 171 w 171"/>
                    <a:gd name="T33" fmla="*/ 68 h 68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171" h="68">
                      <a:moveTo>
                        <a:pt x="171" y="13"/>
                      </a:moveTo>
                      <a:lnTo>
                        <a:pt x="154" y="0"/>
                      </a:lnTo>
                      <a:lnTo>
                        <a:pt x="97" y="26"/>
                      </a:lnTo>
                      <a:lnTo>
                        <a:pt x="50" y="41"/>
                      </a:lnTo>
                      <a:lnTo>
                        <a:pt x="0" y="55"/>
                      </a:lnTo>
                      <a:lnTo>
                        <a:pt x="11" y="68"/>
                      </a:lnTo>
                      <a:lnTo>
                        <a:pt x="42" y="66"/>
                      </a:lnTo>
                      <a:lnTo>
                        <a:pt x="82" y="57"/>
                      </a:lnTo>
                      <a:lnTo>
                        <a:pt x="127" y="40"/>
                      </a:lnTo>
                      <a:lnTo>
                        <a:pt x="171" y="13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30" name="Freeform 89"/>
              <p:cNvSpPr>
                <a:spLocks noChangeAspect="1"/>
              </p:cNvSpPr>
              <p:nvPr/>
            </p:nvSpPr>
            <p:spPr bwMode="auto">
              <a:xfrm>
                <a:off x="1936" y="6723"/>
                <a:ext cx="1874" cy="2157"/>
              </a:xfrm>
              <a:custGeom>
                <a:avLst/>
                <a:gdLst>
                  <a:gd name="T0" fmla="*/ 637 w 2019"/>
                  <a:gd name="T1" fmla="*/ 105 h 2908"/>
                  <a:gd name="T2" fmla="*/ 645 w 2019"/>
                  <a:gd name="T3" fmla="*/ 104 h 2908"/>
                  <a:gd name="T4" fmla="*/ 648 w 2019"/>
                  <a:gd name="T5" fmla="*/ 103 h 2908"/>
                  <a:gd name="T6" fmla="*/ 653 w 2019"/>
                  <a:gd name="T7" fmla="*/ 101 h 2908"/>
                  <a:gd name="T8" fmla="*/ 689 w 2019"/>
                  <a:gd name="T9" fmla="*/ 83 h 2908"/>
                  <a:gd name="T10" fmla="*/ 714 w 2019"/>
                  <a:gd name="T11" fmla="*/ 76 h 2908"/>
                  <a:gd name="T12" fmla="*/ 738 w 2019"/>
                  <a:gd name="T13" fmla="*/ 73 h 2908"/>
                  <a:gd name="T14" fmla="*/ 781 w 2019"/>
                  <a:gd name="T15" fmla="*/ 66 h 2908"/>
                  <a:gd name="T16" fmla="*/ 829 w 2019"/>
                  <a:gd name="T17" fmla="*/ 59 h 2908"/>
                  <a:gd name="T18" fmla="*/ 859 w 2019"/>
                  <a:gd name="T19" fmla="*/ 53 h 2908"/>
                  <a:gd name="T20" fmla="*/ 879 w 2019"/>
                  <a:gd name="T21" fmla="*/ 47 h 2908"/>
                  <a:gd name="T22" fmla="*/ 888 w 2019"/>
                  <a:gd name="T23" fmla="*/ 39 h 2908"/>
                  <a:gd name="T24" fmla="*/ 882 w 2019"/>
                  <a:gd name="T25" fmla="*/ 33 h 2908"/>
                  <a:gd name="T26" fmla="*/ 863 w 2019"/>
                  <a:gd name="T27" fmla="*/ 26 h 2908"/>
                  <a:gd name="T28" fmla="*/ 832 w 2019"/>
                  <a:gd name="T29" fmla="*/ 20 h 2908"/>
                  <a:gd name="T30" fmla="*/ 778 w 2019"/>
                  <a:gd name="T31" fmla="*/ 13 h 2908"/>
                  <a:gd name="T32" fmla="*/ 721 w 2019"/>
                  <a:gd name="T33" fmla="*/ 9 h 2908"/>
                  <a:gd name="T34" fmla="*/ 648 w 2019"/>
                  <a:gd name="T35" fmla="*/ 4 h 2908"/>
                  <a:gd name="T36" fmla="*/ 562 w 2019"/>
                  <a:gd name="T37" fmla="*/ 1 h 2908"/>
                  <a:gd name="T38" fmla="*/ 492 w 2019"/>
                  <a:gd name="T39" fmla="*/ 1 h 2908"/>
                  <a:gd name="T40" fmla="*/ 413 w 2019"/>
                  <a:gd name="T41" fmla="*/ 0 h 2908"/>
                  <a:gd name="T42" fmla="*/ 344 w 2019"/>
                  <a:gd name="T43" fmla="*/ 1 h 2908"/>
                  <a:gd name="T44" fmla="*/ 278 w 2019"/>
                  <a:gd name="T45" fmla="*/ 3 h 2908"/>
                  <a:gd name="T46" fmla="*/ 221 w 2019"/>
                  <a:gd name="T47" fmla="*/ 5 h 2908"/>
                  <a:gd name="T48" fmla="*/ 162 w 2019"/>
                  <a:gd name="T49" fmla="*/ 9 h 2908"/>
                  <a:gd name="T50" fmla="*/ 107 w 2019"/>
                  <a:gd name="T51" fmla="*/ 13 h 2908"/>
                  <a:gd name="T52" fmla="*/ 62 w 2019"/>
                  <a:gd name="T53" fmla="*/ 18 h 2908"/>
                  <a:gd name="T54" fmla="*/ 23 w 2019"/>
                  <a:gd name="T55" fmla="*/ 26 h 2908"/>
                  <a:gd name="T56" fmla="*/ 6 w 2019"/>
                  <a:gd name="T57" fmla="*/ 33 h 2908"/>
                  <a:gd name="T58" fmla="*/ 0 w 2019"/>
                  <a:gd name="T59" fmla="*/ 39 h 2908"/>
                  <a:gd name="T60" fmla="*/ 6 w 2019"/>
                  <a:gd name="T61" fmla="*/ 46 h 2908"/>
                  <a:gd name="T62" fmla="*/ 28 w 2019"/>
                  <a:gd name="T63" fmla="*/ 53 h 2908"/>
                  <a:gd name="T64" fmla="*/ 63 w 2019"/>
                  <a:gd name="T65" fmla="*/ 59 h 2908"/>
                  <a:gd name="T66" fmla="*/ 105 w 2019"/>
                  <a:gd name="T67" fmla="*/ 66 h 2908"/>
                  <a:gd name="T68" fmla="*/ 162 w 2019"/>
                  <a:gd name="T69" fmla="*/ 75 h 2908"/>
                  <a:gd name="T70" fmla="*/ 187 w 2019"/>
                  <a:gd name="T71" fmla="*/ 80 h 2908"/>
                  <a:gd name="T72" fmla="*/ 206 w 2019"/>
                  <a:gd name="T73" fmla="*/ 86 h 2908"/>
                  <a:gd name="T74" fmla="*/ 221 w 2019"/>
                  <a:gd name="T75" fmla="*/ 94 h 2908"/>
                  <a:gd name="T76" fmla="*/ 232 w 2019"/>
                  <a:gd name="T77" fmla="*/ 101 h 2908"/>
                  <a:gd name="T78" fmla="*/ 239 w 2019"/>
                  <a:gd name="T79" fmla="*/ 103 h 2908"/>
                  <a:gd name="T80" fmla="*/ 243 w 2019"/>
                  <a:gd name="T81" fmla="*/ 104 h 2908"/>
                  <a:gd name="T82" fmla="*/ 253 w 2019"/>
                  <a:gd name="T83" fmla="*/ 105 h 2908"/>
                  <a:gd name="T84" fmla="*/ 281 w 2019"/>
                  <a:gd name="T85" fmla="*/ 107 h 2908"/>
                  <a:gd name="T86" fmla="*/ 310 w 2019"/>
                  <a:gd name="T87" fmla="*/ 108 h 2908"/>
                  <a:gd name="T88" fmla="*/ 342 w 2019"/>
                  <a:gd name="T89" fmla="*/ 108 h 2908"/>
                  <a:gd name="T90" fmla="*/ 378 w 2019"/>
                  <a:gd name="T91" fmla="*/ 108 h 2908"/>
                  <a:gd name="T92" fmla="*/ 411 w 2019"/>
                  <a:gd name="T93" fmla="*/ 108 h 2908"/>
                  <a:gd name="T94" fmla="*/ 443 w 2019"/>
                  <a:gd name="T95" fmla="*/ 108 h 2908"/>
                  <a:gd name="T96" fmla="*/ 479 w 2019"/>
                  <a:gd name="T97" fmla="*/ 108 h 2908"/>
                  <a:gd name="T98" fmla="*/ 512 w 2019"/>
                  <a:gd name="T99" fmla="*/ 108 h 2908"/>
                  <a:gd name="T100" fmla="*/ 547 w 2019"/>
                  <a:gd name="T101" fmla="*/ 108 h 2908"/>
                  <a:gd name="T102" fmla="*/ 576 w 2019"/>
                  <a:gd name="T103" fmla="*/ 108 h 2908"/>
                  <a:gd name="T104" fmla="*/ 606 w 2019"/>
                  <a:gd name="T105" fmla="*/ 107 h 2908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2019"/>
                  <a:gd name="T160" fmla="*/ 0 h 2908"/>
                  <a:gd name="T161" fmla="*/ 2019 w 2019"/>
                  <a:gd name="T162" fmla="*/ 2908 h 2908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2019" h="2908">
                    <a:moveTo>
                      <a:pt x="1415" y="2830"/>
                    </a:moveTo>
                    <a:lnTo>
                      <a:pt x="1432" y="2818"/>
                    </a:lnTo>
                    <a:lnTo>
                      <a:pt x="1445" y="2807"/>
                    </a:lnTo>
                    <a:lnTo>
                      <a:pt x="1453" y="2799"/>
                    </a:lnTo>
                    <a:lnTo>
                      <a:pt x="1458" y="2790"/>
                    </a:lnTo>
                    <a:lnTo>
                      <a:pt x="1463" y="2784"/>
                    </a:lnTo>
                    <a:lnTo>
                      <a:pt x="1466" y="2778"/>
                    </a:lnTo>
                    <a:lnTo>
                      <a:pt x="1470" y="2773"/>
                    </a:lnTo>
                    <a:lnTo>
                      <a:pt x="1471" y="2765"/>
                    </a:lnTo>
                    <a:lnTo>
                      <a:pt x="1474" y="2756"/>
                    </a:lnTo>
                    <a:lnTo>
                      <a:pt x="1475" y="2744"/>
                    </a:lnTo>
                    <a:lnTo>
                      <a:pt x="1484" y="2698"/>
                    </a:lnTo>
                    <a:lnTo>
                      <a:pt x="1543" y="2322"/>
                    </a:lnTo>
                    <a:lnTo>
                      <a:pt x="1554" y="2268"/>
                    </a:lnTo>
                    <a:lnTo>
                      <a:pt x="1563" y="2229"/>
                    </a:lnTo>
                    <a:lnTo>
                      <a:pt x="1577" y="2175"/>
                    </a:lnTo>
                    <a:lnTo>
                      <a:pt x="1598" y="2115"/>
                    </a:lnTo>
                    <a:lnTo>
                      <a:pt x="1619" y="2062"/>
                    </a:lnTo>
                    <a:lnTo>
                      <a:pt x="1638" y="2018"/>
                    </a:lnTo>
                    <a:lnTo>
                      <a:pt x="1655" y="1980"/>
                    </a:lnTo>
                    <a:lnTo>
                      <a:pt x="1672" y="1943"/>
                    </a:lnTo>
                    <a:lnTo>
                      <a:pt x="1706" y="1880"/>
                    </a:lnTo>
                    <a:lnTo>
                      <a:pt x="1740" y="1821"/>
                    </a:lnTo>
                    <a:lnTo>
                      <a:pt x="1773" y="1766"/>
                    </a:lnTo>
                    <a:lnTo>
                      <a:pt x="1799" y="1724"/>
                    </a:lnTo>
                    <a:lnTo>
                      <a:pt x="1846" y="1645"/>
                    </a:lnTo>
                    <a:lnTo>
                      <a:pt x="1879" y="1590"/>
                    </a:lnTo>
                    <a:lnTo>
                      <a:pt x="1905" y="1544"/>
                    </a:lnTo>
                    <a:lnTo>
                      <a:pt x="1927" y="1492"/>
                    </a:lnTo>
                    <a:lnTo>
                      <a:pt x="1952" y="1429"/>
                    </a:lnTo>
                    <a:lnTo>
                      <a:pt x="1969" y="1374"/>
                    </a:lnTo>
                    <a:lnTo>
                      <a:pt x="1985" y="1316"/>
                    </a:lnTo>
                    <a:lnTo>
                      <a:pt x="1995" y="1267"/>
                    </a:lnTo>
                    <a:lnTo>
                      <a:pt x="2007" y="1212"/>
                    </a:lnTo>
                    <a:lnTo>
                      <a:pt x="2015" y="1142"/>
                    </a:lnTo>
                    <a:lnTo>
                      <a:pt x="2019" y="1062"/>
                    </a:lnTo>
                    <a:lnTo>
                      <a:pt x="2019" y="987"/>
                    </a:lnTo>
                    <a:lnTo>
                      <a:pt x="2012" y="928"/>
                    </a:lnTo>
                    <a:lnTo>
                      <a:pt x="2003" y="873"/>
                    </a:lnTo>
                    <a:lnTo>
                      <a:pt x="1994" y="824"/>
                    </a:lnTo>
                    <a:lnTo>
                      <a:pt x="1978" y="759"/>
                    </a:lnTo>
                    <a:lnTo>
                      <a:pt x="1960" y="694"/>
                    </a:lnTo>
                    <a:lnTo>
                      <a:pt x="1940" y="634"/>
                    </a:lnTo>
                    <a:lnTo>
                      <a:pt x="1917" y="578"/>
                    </a:lnTo>
                    <a:lnTo>
                      <a:pt x="1888" y="529"/>
                    </a:lnTo>
                    <a:lnTo>
                      <a:pt x="1850" y="466"/>
                    </a:lnTo>
                    <a:lnTo>
                      <a:pt x="1807" y="403"/>
                    </a:lnTo>
                    <a:lnTo>
                      <a:pt x="1765" y="354"/>
                    </a:lnTo>
                    <a:lnTo>
                      <a:pt x="1727" y="312"/>
                    </a:lnTo>
                    <a:lnTo>
                      <a:pt x="1683" y="272"/>
                    </a:lnTo>
                    <a:lnTo>
                      <a:pt x="1636" y="232"/>
                    </a:lnTo>
                    <a:lnTo>
                      <a:pt x="1590" y="196"/>
                    </a:lnTo>
                    <a:lnTo>
                      <a:pt x="1535" y="159"/>
                    </a:lnTo>
                    <a:lnTo>
                      <a:pt x="1471" y="120"/>
                    </a:lnTo>
                    <a:lnTo>
                      <a:pt x="1411" y="90"/>
                    </a:lnTo>
                    <a:lnTo>
                      <a:pt x="1341" y="61"/>
                    </a:lnTo>
                    <a:lnTo>
                      <a:pt x="1277" y="40"/>
                    </a:lnTo>
                    <a:lnTo>
                      <a:pt x="1224" y="27"/>
                    </a:lnTo>
                    <a:lnTo>
                      <a:pt x="1167" y="14"/>
                    </a:lnTo>
                    <a:lnTo>
                      <a:pt x="1115" y="6"/>
                    </a:lnTo>
                    <a:lnTo>
                      <a:pt x="1053" y="0"/>
                    </a:lnTo>
                    <a:lnTo>
                      <a:pt x="997" y="0"/>
                    </a:lnTo>
                    <a:lnTo>
                      <a:pt x="936" y="0"/>
                    </a:lnTo>
                    <a:lnTo>
                      <a:pt x="885" y="6"/>
                    </a:lnTo>
                    <a:lnTo>
                      <a:pt x="826" y="19"/>
                    </a:lnTo>
                    <a:lnTo>
                      <a:pt x="782" y="28"/>
                    </a:lnTo>
                    <a:lnTo>
                      <a:pt x="727" y="44"/>
                    </a:lnTo>
                    <a:lnTo>
                      <a:pt x="676" y="59"/>
                    </a:lnTo>
                    <a:lnTo>
                      <a:pt x="630" y="78"/>
                    </a:lnTo>
                    <a:lnTo>
                      <a:pt x="586" y="97"/>
                    </a:lnTo>
                    <a:lnTo>
                      <a:pt x="541" y="121"/>
                    </a:lnTo>
                    <a:lnTo>
                      <a:pt x="501" y="145"/>
                    </a:lnTo>
                    <a:lnTo>
                      <a:pt x="456" y="175"/>
                    </a:lnTo>
                    <a:lnTo>
                      <a:pt x="408" y="209"/>
                    </a:lnTo>
                    <a:lnTo>
                      <a:pt x="365" y="242"/>
                    </a:lnTo>
                    <a:lnTo>
                      <a:pt x="326" y="277"/>
                    </a:lnTo>
                    <a:lnTo>
                      <a:pt x="284" y="316"/>
                    </a:lnTo>
                    <a:lnTo>
                      <a:pt x="242" y="360"/>
                    </a:lnTo>
                    <a:lnTo>
                      <a:pt x="206" y="402"/>
                    </a:lnTo>
                    <a:lnTo>
                      <a:pt x="175" y="441"/>
                    </a:lnTo>
                    <a:lnTo>
                      <a:pt x="140" y="495"/>
                    </a:lnTo>
                    <a:lnTo>
                      <a:pt x="106" y="554"/>
                    </a:lnTo>
                    <a:lnTo>
                      <a:pt x="75" y="620"/>
                    </a:lnTo>
                    <a:lnTo>
                      <a:pt x="53" y="685"/>
                    </a:lnTo>
                    <a:lnTo>
                      <a:pt x="34" y="752"/>
                    </a:lnTo>
                    <a:lnTo>
                      <a:pt x="17" y="818"/>
                    </a:lnTo>
                    <a:lnTo>
                      <a:pt x="7" y="879"/>
                    </a:lnTo>
                    <a:lnTo>
                      <a:pt x="0" y="940"/>
                    </a:lnTo>
                    <a:lnTo>
                      <a:pt x="0" y="999"/>
                    </a:lnTo>
                    <a:lnTo>
                      <a:pt x="0" y="1052"/>
                    </a:lnTo>
                    <a:lnTo>
                      <a:pt x="0" y="1115"/>
                    </a:lnTo>
                    <a:lnTo>
                      <a:pt x="3" y="1170"/>
                    </a:lnTo>
                    <a:lnTo>
                      <a:pt x="14" y="1239"/>
                    </a:lnTo>
                    <a:lnTo>
                      <a:pt x="24" y="1299"/>
                    </a:lnTo>
                    <a:lnTo>
                      <a:pt x="40" y="1358"/>
                    </a:lnTo>
                    <a:lnTo>
                      <a:pt x="62" y="1427"/>
                    </a:lnTo>
                    <a:lnTo>
                      <a:pt x="87" y="1488"/>
                    </a:lnTo>
                    <a:lnTo>
                      <a:pt x="113" y="1542"/>
                    </a:lnTo>
                    <a:lnTo>
                      <a:pt x="144" y="1602"/>
                    </a:lnTo>
                    <a:lnTo>
                      <a:pt x="178" y="1660"/>
                    </a:lnTo>
                    <a:lnTo>
                      <a:pt x="208" y="1715"/>
                    </a:lnTo>
                    <a:lnTo>
                      <a:pt x="239" y="1770"/>
                    </a:lnTo>
                    <a:lnTo>
                      <a:pt x="272" y="1830"/>
                    </a:lnTo>
                    <a:lnTo>
                      <a:pt x="323" y="1917"/>
                    </a:lnTo>
                    <a:lnTo>
                      <a:pt x="370" y="2007"/>
                    </a:lnTo>
                    <a:lnTo>
                      <a:pt x="398" y="2053"/>
                    </a:lnTo>
                    <a:lnTo>
                      <a:pt x="412" y="2091"/>
                    </a:lnTo>
                    <a:lnTo>
                      <a:pt x="429" y="2138"/>
                    </a:lnTo>
                    <a:lnTo>
                      <a:pt x="445" y="2192"/>
                    </a:lnTo>
                    <a:lnTo>
                      <a:pt x="458" y="2239"/>
                    </a:lnTo>
                    <a:lnTo>
                      <a:pt x="469" y="2292"/>
                    </a:lnTo>
                    <a:lnTo>
                      <a:pt x="479" y="2365"/>
                    </a:lnTo>
                    <a:lnTo>
                      <a:pt x="492" y="2444"/>
                    </a:lnTo>
                    <a:lnTo>
                      <a:pt x="501" y="2506"/>
                    </a:lnTo>
                    <a:lnTo>
                      <a:pt x="511" y="2586"/>
                    </a:lnTo>
                    <a:lnTo>
                      <a:pt x="518" y="2643"/>
                    </a:lnTo>
                    <a:lnTo>
                      <a:pt x="526" y="2693"/>
                    </a:lnTo>
                    <a:lnTo>
                      <a:pt x="537" y="2742"/>
                    </a:lnTo>
                    <a:lnTo>
                      <a:pt x="541" y="2756"/>
                    </a:lnTo>
                    <a:lnTo>
                      <a:pt x="543" y="2767"/>
                    </a:lnTo>
                    <a:lnTo>
                      <a:pt x="545" y="2773"/>
                    </a:lnTo>
                    <a:lnTo>
                      <a:pt x="546" y="2778"/>
                    </a:lnTo>
                    <a:lnTo>
                      <a:pt x="552" y="2784"/>
                    </a:lnTo>
                    <a:lnTo>
                      <a:pt x="558" y="2794"/>
                    </a:lnTo>
                    <a:lnTo>
                      <a:pt x="567" y="2803"/>
                    </a:lnTo>
                    <a:lnTo>
                      <a:pt x="576" y="2812"/>
                    </a:lnTo>
                    <a:lnTo>
                      <a:pt x="592" y="2824"/>
                    </a:lnTo>
                    <a:lnTo>
                      <a:pt x="610" y="2833"/>
                    </a:lnTo>
                    <a:lnTo>
                      <a:pt x="635" y="2847"/>
                    </a:lnTo>
                    <a:lnTo>
                      <a:pt x="657" y="2856"/>
                    </a:lnTo>
                    <a:lnTo>
                      <a:pt x="681" y="2864"/>
                    </a:lnTo>
                    <a:lnTo>
                      <a:pt x="703" y="2870"/>
                    </a:lnTo>
                    <a:lnTo>
                      <a:pt x="723" y="2875"/>
                    </a:lnTo>
                    <a:lnTo>
                      <a:pt x="753" y="2883"/>
                    </a:lnTo>
                    <a:lnTo>
                      <a:pt x="778" y="2889"/>
                    </a:lnTo>
                    <a:lnTo>
                      <a:pt x="802" y="2892"/>
                    </a:lnTo>
                    <a:lnTo>
                      <a:pt x="829" y="2896"/>
                    </a:lnTo>
                    <a:lnTo>
                      <a:pt x="857" y="2900"/>
                    </a:lnTo>
                    <a:lnTo>
                      <a:pt x="883" y="2902"/>
                    </a:lnTo>
                    <a:lnTo>
                      <a:pt x="906" y="2904"/>
                    </a:lnTo>
                    <a:lnTo>
                      <a:pt x="934" y="2906"/>
                    </a:lnTo>
                    <a:lnTo>
                      <a:pt x="959" y="2908"/>
                    </a:lnTo>
                    <a:lnTo>
                      <a:pt x="984" y="2908"/>
                    </a:lnTo>
                    <a:lnTo>
                      <a:pt x="1006" y="2908"/>
                    </a:lnTo>
                    <a:lnTo>
                      <a:pt x="1031" y="2908"/>
                    </a:lnTo>
                    <a:lnTo>
                      <a:pt x="1061" y="2908"/>
                    </a:lnTo>
                    <a:lnTo>
                      <a:pt x="1086" y="2906"/>
                    </a:lnTo>
                    <a:lnTo>
                      <a:pt x="1108" y="2906"/>
                    </a:lnTo>
                    <a:lnTo>
                      <a:pt x="1134" y="2902"/>
                    </a:lnTo>
                    <a:lnTo>
                      <a:pt x="1166" y="2900"/>
                    </a:lnTo>
                    <a:lnTo>
                      <a:pt x="1188" y="2896"/>
                    </a:lnTo>
                    <a:lnTo>
                      <a:pt x="1217" y="2892"/>
                    </a:lnTo>
                    <a:lnTo>
                      <a:pt x="1241" y="2887"/>
                    </a:lnTo>
                    <a:lnTo>
                      <a:pt x="1265" y="2883"/>
                    </a:lnTo>
                    <a:lnTo>
                      <a:pt x="1288" y="2877"/>
                    </a:lnTo>
                    <a:lnTo>
                      <a:pt x="1309" y="2871"/>
                    </a:lnTo>
                    <a:lnTo>
                      <a:pt x="1334" y="2864"/>
                    </a:lnTo>
                    <a:lnTo>
                      <a:pt x="1354" y="2856"/>
                    </a:lnTo>
                    <a:lnTo>
                      <a:pt x="1375" y="2849"/>
                    </a:lnTo>
                    <a:lnTo>
                      <a:pt x="1395" y="2839"/>
                    </a:lnTo>
                    <a:lnTo>
                      <a:pt x="1415" y="283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31" name="Oval 90"/>
              <p:cNvSpPr>
                <a:spLocks noChangeAspect="1" noChangeArrowheads="1"/>
              </p:cNvSpPr>
              <p:nvPr/>
            </p:nvSpPr>
            <p:spPr bwMode="auto">
              <a:xfrm>
                <a:off x="2462" y="8636"/>
                <a:ext cx="823" cy="220"/>
              </a:xfrm>
              <a:prstGeom prst="ellipse">
                <a:avLst/>
              </a:pr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grpSp>
            <p:nvGrpSpPr>
              <p:cNvPr id="32" name="Group 91"/>
              <p:cNvGrpSpPr>
                <a:grpSpLocks noChangeAspect="1"/>
              </p:cNvGrpSpPr>
              <p:nvPr/>
            </p:nvGrpSpPr>
            <p:grpSpPr bwMode="auto">
              <a:xfrm>
                <a:off x="2611" y="7371"/>
                <a:ext cx="522" cy="1339"/>
                <a:chOff x="6498" y="2481"/>
                <a:chExt cx="562" cy="1806"/>
              </a:xfrm>
            </p:grpSpPr>
            <p:sp>
              <p:nvSpPr>
                <p:cNvPr id="34" name="Freeform 92"/>
                <p:cNvSpPr>
                  <a:spLocks noChangeAspect="1"/>
                </p:cNvSpPr>
                <p:nvPr/>
              </p:nvSpPr>
              <p:spPr bwMode="auto">
                <a:xfrm>
                  <a:off x="6604" y="3234"/>
                  <a:ext cx="345" cy="1053"/>
                </a:xfrm>
                <a:custGeom>
                  <a:avLst/>
                  <a:gdLst>
                    <a:gd name="T0" fmla="*/ 0 w 345"/>
                    <a:gd name="T1" fmla="*/ 80 h 1053"/>
                    <a:gd name="T2" fmla="*/ 6 w 345"/>
                    <a:gd name="T3" fmla="*/ 252 h 1053"/>
                    <a:gd name="T4" fmla="*/ 23 w 345"/>
                    <a:gd name="T5" fmla="*/ 274 h 1053"/>
                    <a:gd name="T6" fmla="*/ 17 w 345"/>
                    <a:gd name="T7" fmla="*/ 975 h 1053"/>
                    <a:gd name="T8" fmla="*/ 40 w 345"/>
                    <a:gd name="T9" fmla="*/ 1053 h 1053"/>
                    <a:gd name="T10" fmla="*/ 98 w 345"/>
                    <a:gd name="T11" fmla="*/ 1053 h 1053"/>
                    <a:gd name="T12" fmla="*/ 146 w 345"/>
                    <a:gd name="T13" fmla="*/ 1015 h 1053"/>
                    <a:gd name="T14" fmla="*/ 201 w 345"/>
                    <a:gd name="T15" fmla="*/ 1015 h 1053"/>
                    <a:gd name="T16" fmla="*/ 245 w 345"/>
                    <a:gd name="T17" fmla="*/ 1053 h 1053"/>
                    <a:gd name="T18" fmla="*/ 307 w 345"/>
                    <a:gd name="T19" fmla="*/ 1053 h 1053"/>
                    <a:gd name="T20" fmla="*/ 328 w 345"/>
                    <a:gd name="T21" fmla="*/ 975 h 1053"/>
                    <a:gd name="T22" fmla="*/ 317 w 345"/>
                    <a:gd name="T23" fmla="*/ 274 h 1053"/>
                    <a:gd name="T24" fmla="*/ 333 w 345"/>
                    <a:gd name="T25" fmla="*/ 252 h 1053"/>
                    <a:gd name="T26" fmla="*/ 345 w 345"/>
                    <a:gd name="T27" fmla="*/ 80 h 1053"/>
                    <a:gd name="T28" fmla="*/ 269 w 345"/>
                    <a:gd name="T29" fmla="*/ 17 h 1053"/>
                    <a:gd name="T30" fmla="*/ 231 w 345"/>
                    <a:gd name="T31" fmla="*/ 17 h 1053"/>
                    <a:gd name="T32" fmla="*/ 210 w 345"/>
                    <a:gd name="T33" fmla="*/ 0 h 1053"/>
                    <a:gd name="T34" fmla="*/ 123 w 345"/>
                    <a:gd name="T35" fmla="*/ 0 h 1053"/>
                    <a:gd name="T36" fmla="*/ 104 w 345"/>
                    <a:gd name="T37" fmla="*/ 17 h 1053"/>
                    <a:gd name="T38" fmla="*/ 72 w 345"/>
                    <a:gd name="T39" fmla="*/ 17 h 1053"/>
                    <a:gd name="T40" fmla="*/ 0 w 345"/>
                    <a:gd name="T41" fmla="*/ 80 h 1053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345"/>
                    <a:gd name="T64" fmla="*/ 0 h 1053"/>
                    <a:gd name="T65" fmla="*/ 345 w 345"/>
                    <a:gd name="T66" fmla="*/ 1053 h 1053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345" h="1053">
                      <a:moveTo>
                        <a:pt x="0" y="80"/>
                      </a:moveTo>
                      <a:lnTo>
                        <a:pt x="6" y="252"/>
                      </a:lnTo>
                      <a:lnTo>
                        <a:pt x="23" y="274"/>
                      </a:lnTo>
                      <a:lnTo>
                        <a:pt x="17" y="975"/>
                      </a:lnTo>
                      <a:lnTo>
                        <a:pt x="40" y="1053"/>
                      </a:lnTo>
                      <a:lnTo>
                        <a:pt x="98" y="1053"/>
                      </a:lnTo>
                      <a:lnTo>
                        <a:pt x="146" y="1015"/>
                      </a:lnTo>
                      <a:lnTo>
                        <a:pt x="201" y="1015"/>
                      </a:lnTo>
                      <a:lnTo>
                        <a:pt x="245" y="1053"/>
                      </a:lnTo>
                      <a:lnTo>
                        <a:pt x="307" y="1053"/>
                      </a:lnTo>
                      <a:lnTo>
                        <a:pt x="328" y="975"/>
                      </a:lnTo>
                      <a:lnTo>
                        <a:pt x="317" y="274"/>
                      </a:lnTo>
                      <a:lnTo>
                        <a:pt x="333" y="252"/>
                      </a:lnTo>
                      <a:lnTo>
                        <a:pt x="345" y="80"/>
                      </a:lnTo>
                      <a:lnTo>
                        <a:pt x="269" y="17"/>
                      </a:lnTo>
                      <a:lnTo>
                        <a:pt x="231" y="17"/>
                      </a:lnTo>
                      <a:lnTo>
                        <a:pt x="210" y="0"/>
                      </a:lnTo>
                      <a:lnTo>
                        <a:pt x="123" y="0"/>
                      </a:lnTo>
                      <a:lnTo>
                        <a:pt x="104" y="17"/>
                      </a:lnTo>
                      <a:lnTo>
                        <a:pt x="72" y="17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sp>
              <p:nvSpPr>
                <p:cNvPr id="35" name="Oval 93"/>
                <p:cNvSpPr>
                  <a:spLocks noChangeAspect="1" noChangeArrowheads="1"/>
                </p:cNvSpPr>
                <p:nvPr/>
              </p:nvSpPr>
              <p:spPr bwMode="auto">
                <a:xfrm>
                  <a:off x="6781" y="3267"/>
                  <a:ext cx="45" cy="72"/>
                </a:xfrm>
                <a:prstGeom prst="ellipse">
                  <a:avLst/>
                </a:prstGeom>
                <a:solidFill>
                  <a:srgbClr val="FFFF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  <p:grpSp>
              <p:nvGrpSpPr>
                <p:cNvPr id="36" name="Group 94"/>
                <p:cNvGrpSpPr>
                  <a:grpSpLocks noChangeAspect="1"/>
                </p:cNvGrpSpPr>
                <p:nvPr/>
              </p:nvGrpSpPr>
              <p:grpSpPr bwMode="auto">
                <a:xfrm>
                  <a:off x="6498" y="2481"/>
                  <a:ext cx="562" cy="828"/>
                  <a:chOff x="6498" y="2481"/>
                  <a:chExt cx="562" cy="828"/>
                </a:xfrm>
              </p:grpSpPr>
              <p:sp>
                <p:nvSpPr>
                  <p:cNvPr id="42" name="Oval 95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6531" y="2481"/>
                    <a:ext cx="514" cy="282"/>
                  </a:xfrm>
                  <a:prstGeom prst="ellipse">
                    <a:avLst/>
                  </a:prstGeom>
                  <a:solidFill>
                    <a:srgbClr val="FFFF00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43" name="Freeform 96"/>
                  <p:cNvSpPr>
                    <a:spLocks noChangeAspect="1"/>
                  </p:cNvSpPr>
                  <p:nvPr/>
                </p:nvSpPr>
                <p:spPr bwMode="auto">
                  <a:xfrm>
                    <a:off x="6498" y="2610"/>
                    <a:ext cx="562" cy="699"/>
                  </a:xfrm>
                  <a:custGeom>
                    <a:avLst/>
                    <a:gdLst>
                      <a:gd name="T0" fmla="*/ 358 w 562"/>
                      <a:gd name="T1" fmla="*/ 699 h 699"/>
                      <a:gd name="T2" fmla="*/ 562 w 562"/>
                      <a:gd name="T3" fmla="*/ 69 h 699"/>
                      <a:gd name="T4" fmla="*/ 526 w 562"/>
                      <a:gd name="T5" fmla="*/ 56 h 699"/>
                      <a:gd name="T6" fmla="*/ 485 w 562"/>
                      <a:gd name="T7" fmla="*/ 38 h 699"/>
                      <a:gd name="T8" fmla="*/ 431 w 562"/>
                      <a:gd name="T9" fmla="*/ 24 h 699"/>
                      <a:gd name="T10" fmla="*/ 384 w 562"/>
                      <a:gd name="T11" fmla="*/ 12 h 699"/>
                      <a:gd name="T12" fmla="*/ 342 w 562"/>
                      <a:gd name="T13" fmla="*/ 4 h 699"/>
                      <a:gd name="T14" fmla="*/ 297 w 562"/>
                      <a:gd name="T15" fmla="*/ 0 h 699"/>
                      <a:gd name="T16" fmla="*/ 248 w 562"/>
                      <a:gd name="T17" fmla="*/ 3 h 699"/>
                      <a:gd name="T18" fmla="*/ 185 w 562"/>
                      <a:gd name="T19" fmla="*/ 10 h 699"/>
                      <a:gd name="T20" fmla="*/ 132 w 562"/>
                      <a:gd name="T21" fmla="*/ 24 h 699"/>
                      <a:gd name="T22" fmla="*/ 80 w 562"/>
                      <a:gd name="T23" fmla="*/ 38 h 699"/>
                      <a:gd name="T24" fmla="*/ 34 w 562"/>
                      <a:gd name="T25" fmla="*/ 58 h 699"/>
                      <a:gd name="T26" fmla="*/ 0 w 562"/>
                      <a:gd name="T27" fmla="*/ 76 h 699"/>
                      <a:gd name="T28" fmla="*/ 197 w 562"/>
                      <a:gd name="T29" fmla="*/ 699 h 699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w 562"/>
                      <a:gd name="T46" fmla="*/ 0 h 699"/>
                      <a:gd name="T47" fmla="*/ 562 w 562"/>
                      <a:gd name="T48" fmla="*/ 699 h 699"/>
                    </a:gdLst>
                    <a:ahLst/>
                    <a:cxnLst>
                      <a:cxn ang="T30">
                        <a:pos x="T0" y="T1"/>
                      </a:cxn>
                      <a:cxn ang="T31">
                        <a:pos x="T2" y="T3"/>
                      </a:cxn>
                      <a:cxn ang="T32">
                        <a:pos x="T4" y="T5"/>
                      </a:cxn>
                      <a:cxn ang="T33">
                        <a:pos x="T6" y="T7"/>
                      </a:cxn>
                      <a:cxn ang="T34">
                        <a:pos x="T8" y="T9"/>
                      </a:cxn>
                      <a:cxn ang="T35">
                        <a:pos x="T10" y="T11"/>
                      </a:cxn>
                      <a:cxn ang="T36">
                        <a:pos x="T12" y="T13"/>
                      </a:cxn>
                      <a:cxn ang="T37">
                        <a:pos x="T14" y="T15"/>
                      </a:cxn>
                      <a:cxn ang="T38">
                        <a:pos x="T16" y="T17"/>
                      </a:cxn>
                      <a:cxn ang="T39">
                        <a:pos x="T18" y="T19"/>
                      </a:cxn>
                      <a:cxn ang="T40">
                        <a:pos x="T20" y="T21"/>
                      </a:cxn>
                      <a:cxn ang="T41">
                        <a:pos x="T22" y="T23"/>
                      </a:cxn>
                      <a:cxn ang="T42">
                        <a:pos x="T24" y="T25"/>
                      </a:cxn>
                      <a:cxn ang="T43">
                        <a:pos x="T26" y="T27"/>
                      </a:cxn>
                      <a:cxn ang="T44">
                        <a:pos x="T28" y="T29"/>
                      </a:cxn>
                    </a:cxnLst>
                    <a:rect l="T45" t="T46" r="T47" b="T48"/>
                    <a:pathLst>
                      <a:path w="562" h="699">
                        <a:moveTo>
                          <a:pt x="358" y="699"/>
                        </a:moveTo>
                        <a:lnTo>
                          <a:pt x="562" y="69"/>
                        </a:lnTo>
                        <a:lnTo>
                          <a:pt x="526" y="56"/>
                        </a:lnTo>
                        <a:lnTo>
                          <a:pt x="485" y="38"/>
                        </a:lnTo>
                        <a:lnTo>
                          <a:pt x="431" y="24"/>
                        </a:lnTo>
                        <a:lnTo>
                          <a:pt x="384" y="12"/>
                        </a:lnTo>
                        <a:lnTo>
                          <a:pt x="342" y="4"/>
                        </a:lnTo>
                        <a:lnTo>
                          <a:pt x="297" y="0"/>
                        </a:lnTo>
                        <a:lnTo>
                          <a:pt x="248" y="3"/>
                        </a:lnTo>
                        <a:lnTo>
                          <a:pt x="185" y="10"/>
                        </a:lnTo>
                        <a:lnTo>
                          <a:pt x="132" y="24"/>
                        </a:lnTo>
                        <a:lnTo>
                          <a:pt x="80" y="38"/>
                        </a:lnTo>
                        <a:lnTo>
                          <a:pt x="34" y="58"/>
                        </a:lnTo>
                        <a:lnTo>
                          <a:pt x="0" y="76"/>
                        </a:lnTo>
                        <a:lnTo>
                          <a:pt x="197" y="699"/>
                        </a:lnTo>
                      </a:path>
                    </a:pathLst>
                  </a:custGeom>
                  <a:solidFill>
                    <a:srgbClr val="FFFF00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</p:grpSp>
            <p:grpSp>
              <p:nvGrpSpPr>
                <p:cNvPr id="37" name="Group 97"/>
                <p:cNvGrpSpPr>
                  <a:grpSpLocks noChangeAspect="1"/>
                </p:cNvGrpSpPr>
                <p:nvPr/>
              </p:nvGrpSpPr>
              <p:grpSpPr bwMode="auto">
                <a:xfrm>
                  <a:off x="6676" y="3385"/>
                  <a:ext cx="193" cy="804"/>
                  <a:chOff x="6676" y="3385"/>
                  <a:chExt cx="193" cy="804"/>
                </a:xfrm>
              </p:grpSpPr>
              <p:sp>
                <p:nvSpPr>
                  <p:cNvPr id="38" name="Line 9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6708" y="3406"/>
                    <a:ext cx="1" cy="783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39" name="Line 99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836" y="3406"/>
                    <a:ext cx="4" cy="779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40" name="Line 100"/>
                  <p:cNvSpPr>
                    <a:spLocks noChangeAspect="1" noChangeShapeType="1"/>
                  </p:cNvSpPr>
                  <p:nvPr/>
                </p:nvSpPr>
                <p:spPr bwMode="auto">
                  <a:xfrm flipV="1">
                    <a:off x="6866" y="3385"/>
                    <a:ext cx="3" cy="78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  <p:sp>
                <p:nvSpPr>
                  <p:cNvPr id="41" name="Line 101"/>
                  <p:cNvSpPr>
                    <a:spLocks noChangeAspect="1" noChangeShapeType="1"/>
                  </p:cNvSpPr>
                  <p:nvPr/>
                </p:nvSpPr>
                <p:spPr bwMode="auto">
                  <a:xfrm flipH="1" flipV="1">
                    <a:off x="6676" y="3385"/>
                    <a:ext cx="2" cy="78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 sz="2400"/>
                  </a:p>
                </p:txBody>
              </p:sp>
            </p:grpSp>
          </p:grpSp>
          <p:sp>
            <p:nvSpPr>
              <p:cNvPr id="33" name="Freeform 102"/>
              <p:cNvSpPr>
                <a:spLocks noChangeAspect="1"/>
              </p:cNvSpPr>
              <p:nvPr/>
            </p:nvSpPr>
            <p:spPr bwMode="auto">
              <a:xfrm>
                <a:off x="2836" y="8325"/>
                <a:ext cx="507" cy="506"/>
              </a:xfrm>
              <a:custGeom>
                <a:avLst/>
                <a:gdLst>
                  <a:gd name="T0" fmla="*/ 241 w 546"/>
                  <a:gd name="T1" fmla="*/ 0 h 681"/>
                  <a:gd name="T2" fmla="*/ 231 w 546"/>
                  <a:gd name="T3" fmla="*/ 1 h 681"/>
                  <a:gd name="T4" fmla="*/ 190 w 546"/>
                  <a:gd name="T5" fmla="*/ 16 h 681"/>
                  <a:gd name="T6" fmla="*/ 183 w 546"/>
                  <a:gd name="T7" fmla="*/ 19 h 681"/>
                  <a:gd name="T8" fmla="*/ 172 w 546"/>
                  <a:gd name="T9" fmla="*/ 20 h 681"/>
                  <a:gd name="T10" fmla="*/ 153 w 546"/>
                  <a:gd name="T11" fmla="*/ 21 h 681"/>
                  <a:gd name="T12" fmla="*/ 136 w 546"/>
                  <a:gd name="T13" fmla="*/ 22 h 681"/>
                  <a:gd name="T14" fmla="*/ 116 w 546"/>
                  <a:gd name="T15" fmla="*/ 22 h 681"/>
                  <a:gd name="T16" fmla="*/ 95 w 546"/>
                  <a:gd name="T17" fmla="*/ 23 h 681"/>
                  <a:gd name="T18" fmla="*/ 72 w 546"/>
                  <a:gd name="T19" fmla="*/ 25 h 681"/>
                  <a:gd name="T20" fmla="*/ 53 w 546"/>
                  <a:gd name="T21" fmla="*/ 25 h 681"/>
                  <a:gd name="T22" fmla="*/ 29 w 546"/>
                  <a:gd name="T23" fmla="*/ 25 h 681"/>
                  <a:gd name="T24" fmla="*/ 0 w 546"/>
                  <a:gd name="T25" fmla="*/ 25 h 681"/>
                  <a:gd name="T26" fmla="*/ 6 w 546"/>
                  <a:gd name="T27" fmla="*/ 26 h 681"/>
                  <a:gd name="T28" fmla="*/ 24 w 546"/>
                  <a:gd name="T29" fmla="*/ 26 h 681"/>
                  <a:gd name="T30" fmla="*/ 38 w 546"/>
                  <a:gd name="T31" fmla="*/ 26 h 681"/>
                  <a:gd name="T32" fmla="*/ 58 w 546"/>
                  <a:gd name="T33" fmla="*/ 26 h 681"/>
                  <a:gd name="T34" fmla="*/ 76 w 546"/>
                  <a:gd name="T35" fmla="*/ 25 h 681"/>
                  <a:gd name="T36" fmla="*/ 101 w 546"/>
                  <a:gd name="T37" fmla="*/ 25 h 681"/>
                  <a:gd name="T38" fmla="*/ 119 w 546"/>
                  <a:gd name="T39" fmla="*/ 25 h 681"/>
                  <a:gd name="T40" fmla="*/ 139 w 546"/>
                  <a:gd name="T41" fmla="*/ 25 h 681"/>
                  <a:gd name="T42" fmla="*/ 150 w 546"/>
                  <a:gd name="T43" fmla="*/ 25 h 681"/>
                  <a:gd name="T44" fmla="*/ 170 w 546"/>
                  <a:gd name="T45" fmla="*/ 23 h 681"/>
                  <a:gd name="T46" fmla="*/ 188 w 546"/>
                  <a:gd name="T47" fmla="*/ 22 h 681"/>
                  <a:gd name="T48" fmla="*/ 196 w 546"/>
                  <a:gd name="T49" fmla="*/ 22 h 681"/>
                  <a:gd name="T50" fmla="*/ 200 w 546"/>
                  <a:gd name="T51" fmla="*/ 22 h 681"/>
                  <a:gd name="T52" fmla="*/ 204 w 546"/>
                  <a:gd name="T53" fmla="*/ 20 h 681"/>
                  <a:gd name="T54" fmla="*/ 208 w 546"/>
                  <a:gd name="T55" fmla="*/ 19 h 681"/>
                  <a:gd name="T56" fmla="*/ 241 w 546"/>
                  <a:gd name="T57" fmla="*/ 0 h 68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46"/>
                  <a:gd name="T88" fmla="*/ 0 h 681"/>
                  <a:gd name="T89" fmla="*/ 546 w 546"/>
                  <a:gd name="T90" fmla="*/ 681 h 681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46" h="681">
                    <a:moveTo>
                      <a:pt x="546" y="0"/>
                    </a:moveTo>
                    <a:lnTo>
                      <a:pt x="523" y="20"/>
                    </a:lnTo>
                    <a:lnTo>
                      <a:pt x="432" y="441"/>
                    </a:lnTo>
                    <a:lnTo>
                      <a:pt x="415" y="483"/>
                    </a:lnTo>
                    <a:lnTo>
                      <a:pt x="388" y="518"/>
                    </a:lnTo>
                    <a:lnTo>
                      <a:pt x="347" y="550"/>
                    </a:lnTo>
                    <a:lnTo>
                      <a:pt x="307" y="575"/>
                    </a:lnTo>
                    <a:lnTo>
                      <a:pt x="262" y="598"/>
                    </a:lnTo>
                    <a:lnTo>
                      <a:pt x="215" y="618"/>
                    </a:lnTo>
                    <a:lnTo>
                      <a:pt x="163" y="637"/>
                    </a:lnTo>
                    <a:lnTo>
                      <a:pt x="119" y="647"/>
                    </a:lnTo>
                    <a:lnTo>
                      <a:pt x="65" y="656"/>
                    </a:lnTo>
                    <a:lnTo>
                      <a:pt x="0" y="652"/>
                    </a:lnTo>
                    <a:lnTo>
                      <a:pt x="10" y="677"/>
                    </a:lnTo>
                    <a:lnTo>
                      <a:pt x="55" y="681"/>
                    </a:lnTo>
                    <a:lnTo>
                      <a:pt x="86" y="681"/>
                    </a:lnTo>
                    <a:lnTo>
                      <a:pt x="134" y="677"/>
                    </a:lnTo>
                    <a:lnTo>
                      <a:pt x="173" y="674"/>
                    </a:lnTo>
                    <a:lnTo>
                      <a:pt x="227" y="665"/>
                    </a:lnTo>
                    <a:lnTo>
                      <a:pt x="269" y="657"/>
                    </a:lnTo>
                    <a:lnTo>
                      <a:pt x="316" y="643"/>
                    </a:lnTo>
                    <a:lnTo>
                      <a:pt x="343" y="635"/>
                    </a:lnTo>
                    <a:lnTo>
                      <a:pt x="384" y="618"/>
                    </a:lnTo>
                    <a:lnTo>
                      <a:pt x="427" y="590"/>
                    </a:lnTo>
                    <a:lnTo>
                      <a:pt x="440" y="575"/>
                    </a:lnTo>
                    <a:lnTo>
                      <a:pt x="452" y="554"/>
                    </a:lnTo>
                    <a:lnTo>
                      <a:pt x="462" y="512"/>
                    </a:lnTo>
                    <a:lnTo>
                      <a:pt x="471" y="470"/>
                    </a:lnTo>
                    <a:lnTo>
                      <a:pt x="546" y="0"/>
                    </a:lnTo>
                    <a:close/>
                  </a:path>
                </a:pathLst>
              </a:custGeom>
              <a:solidFill>
                <a:srgbClr val="FF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</p:grpSp>
        <p:sp>
          <p:nvSpPr>
            <p:cNvPr id="20" name="Rectangle 103"/>
            <p:cNvSpPr>
              <a:spLocks noChangeArrowheads="1"/>
            </p:cNvSpPr>
            <p:nvPr/>
          </p:nvSpPr>
          <p:spPr bwMode="auto">
            <a:xfrm>
              <a:off x="294" y="1254"/>
              <a:ext cx="504" cy="29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kumimoji="1" lang="zh-CN" altLang="en-US" sz="2400" dirty="0">
                  <a:latin typeface="Times New Roman" pitchFamily="18" charset="0"/>
                  <a:ea typeface="华文行楷" pitchFamily="2" charset="-122"/>
                </a:rPr>
                <a:t>屏幕</a:t>
              </a:r>
            </a:p>
          </p:txBody>
        </p:sp>
      </p:grpSp>
      <p:sp>
        <p:nvSpPr>
          <p:cNvPr id="71" name="Text Box 105"/>
          <p:cNvSpPr txBox="1">
            <a:spLocks noChangeArrowheads="1"/>
          </p:cNvSpPr>
          <p:nvPr/>
        </p:nvSpPr>
        <p:spPr bwMode="auto">
          <a:xfrm>
            <a:off x="5715008" y="3228803"/>
            <a:ext cx="3276592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zh-CN" altLang="en-US" sz="2400" dirty="0">
                <a:latin typeface="黑体" pitchFamily="49" charset="-122"/>
              </a:rPr>
              <a:t>投影片上的图案通过凸透镜形成：</a:t>
            </a:r>
            <a:endParaRPr kumimoji="1" lang="en-US" altLang="zh-CN" sz="2400" dirty="0">
              <a:latin typeface="黑体" pitchFamily="49" charset="-122"/>
            </a:endParaRPr>
          </a:p>
          <a:p>
            <a:r>
              <a:rPr kumimoji="1" lang="zh-CN" altLang="en-US" sz="2400" dirty="0" smtClean="0">
                <a:solidFill>
                  <a:srgbClr val="FF0000"/>
                </a:solidFill>
                <a:latin typeface="黑体" pitchFamily="49" charset="-122"/>
              </a:rPr>
              <a:t>放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大</a:t>
            </a:r>
            <a:r>
              <a:rPr kumimoji="1" lang="zh-CN" altLang="en-US" sz="2400" dirty="0">
                <a:latin typeface="黑体" pitchFamily="49" charset="-122"/>
              </a:rPr>
              <a:t>、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倒立</a:t>
            </a:r>
            <a:r>
              <a:rPr kumimoji="1" lang="zh-CN" altLang="en-US" sz="2400" dirty="0">
                <a:latin typeface="黑体" pitchFamily="49" charset="-122"/>
              </a:rPr>
              <a:t>、</a:t>
            </a:r>
            <a:r>
              <a:rPr kumimoji="1" lang="zh-CN" altLang="en-US" sz="2400" dirty="0">
                <a:solidFill>
                  <a:srgbClr val="FF0000"/>
                </a:solidFill>
                <a:latin typeface="黑体" pitchFamily="49" charset="-122"/>
              </a:rPr>
              <a:t>实像</a:t>
            </a:r>
            <a:endParaRPr kumimoji="1" lang="en-US" altLang="zh-CN" sz="2400" dirty="0">
              <a:latin typeface="黑体" pitchFamily="49" charset="-122"/>
            </a:endParaRPr>
          </a:p>
        </p:txBody>
      </p:sp>
      <p:sp>
        <p:nvSpPr>
          <p:cNvPr id="72" name="Text Box 108"/>
          <p:cNvSpPr txBox="1">
            <a:spLocks noChangeArrowheads="1"/>
          </p:cNvSpPr>
          <p:nvPr/>
        </p:nvSpPr>
        <p:spPr bwMode="auto">
          <a:xfrm>
            <a:off x="2347906" y="5500702"/>
            <a:ext cx="136683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 dirty="0">
                <a:latin typeface="Times New Roman" pitchFamily="18" charset="0"/>
              </a:rPr>
              <a:t>投影仪</a:t>
            </a:r>
          </a:p>
        </p:txBody>
      </p:sp>
      <p:pic>
        <p:nvPicPr>
          <p:cNvPr id="75" name="Picture 8" descr="12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24" y="5792787"/>
            <a:ext cx="895350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1" descr="table_content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8180"/>
            <a:ext cx="7429520" cy="504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TextBox 2"/>
          <p:cNvSpPr txBox="1">
            <a:spLocks noChangeArrowheads="1"/>
          </p:cNvSpPr>
          <p:nvPr/>
        </p:nvSpPr>
        <p:spPr bwMode="auto">
          <a:xfrm>
            <a:off x="225425" y="638180"/>
            <a:ext cx="68469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cs typeface="Arial" pitchFamily="34" charset="0"/>
              </a:rPr>
              <a:t>二、凸透镜成像的规律的应用</a:t>
            </a:r>
            <a:endParaRPr lang="en-US" altLang="zh-CN" sz="32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1" descr="table_content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8180"/>
            <a:ext cx="7429520" cy="504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225425" y="638180"/>
            <a:ext cx="68469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cs typeface="Arial" pitchFamily="34" charset="0"/>
              </a:rPr>
              <a:t>二、凸透镜成像的规律的应用</a:t>
            </a:r>
            <a:endParaRPr lang="en-US" altLang="zh-CN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pic>
        <p:nvPicPr>
          <p:cNvPr id="6" name="Picture 4" descr="放大镜的作用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2571744"/>
            <a:ext cx="3420717" cy="24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08"/>
          <p:cNvSpPr txBox="1">
            <a:spLocks noChangeArrowheads="1"/>
          </p:cNvSpPr>
          <p:nvPr/>
        </p:nvSpPr>
        <p:spPr bwMode="auto">
          <a:xfrm>
            <a:off x="2000232" y="5500702"/>
            <a:ext cx="136683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 dirty="0">
                <a:latin typeface="Times New Roman" pitchFamily="18" charset="0"/>
              </a:rPr>
              <a:t>放大镜</a:t>
            </a:r>
          </a:p>
        </p:txBody>
      </p:sp>
      <p:sp>
        <p:nvSpPr>
          <p:cNvPr id="8" name="Text Box 107"/>
          <p:cNvSpPr txBox="1">
            <a:spLocks noChangeArrowheads="1"/>
          </p:cNvSpPr>
          <p:nvPr/>
        </p:nvSpPr>
        <p:spPr bwMode="auto">
          <a:xfrm>
            <a:off x="5162552" y="3312383"/>
            <a:ext cx="290991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1" lang="zh-CN" altLang="en-US" sz="2400" dirty="0">
                <a:latin typeface="黑体" pitchFamily="49" charset="-122"/>
              </a:rPr>
              <a:t>放大镜就是凸透镜</a:t>
            </a:r>
            <a:r>
              <a:rPr kumimoji="1" lang="zh-CN" altLang="en-US" sz="2400" dirty="0" smtClean="0">
                <a:latin typeface="黑体" pitchFamily="49" charset="-122"/>
              </a:rPr>
              <a:t>：</a:t>
            </a:r>
            <a:endParaRPr kumimoji="1" lang="en-US" altLang="zh-CN" sz="2400" dirty="0" smtClean="0">
              <a:latin typeface="黑体" pitchFamily="49" charset="-122"/>
            </a:endParaRPr>
          </a:p>
          <a:p>
            <a:r>
              <a:rPr kumimoji="1" lang="zh-CN" altLang="en-US" sz="2400" dirty="0" smtClean="0">
                <a:solidFill>
                  <a:srgbClr val="FF0000"/>
                </a:solidFill>
                <a:latin typeface="Times New Roman" pitchFamily="18" charset="0"/>
              </a:rPr>
              <a:t>放</a:t>
            </a:r>
            <a:r>
              <a:rPr kumimoji="1" lang="zh-CN" altLang="en-US" sz="2400" dirty="0">
                <a:solidFill>
                  <a:srgbClr val="FF0000"/>
                </a:solidFill>
                <a:latin typeface="Times New Roman" pitchFamily="18" charset="0"/>
              </a:rPr>
              <a:t>大</a:t>
            </a:r>
            <a:r>
              <a:rPr kumimoji="1" lang="zh-CN" altLang="en-US" sz="2400" dirty="0">
                <a:solidFill>
                  <a:srgbClr val="000000"/>
                </a:solidFill>
                <a:latin typeface="Times New Roman" pitchFamily="18" charset="0"/>
              </a:rPr>
              <a:t>、</a:t>
            </a:r>
            <a:r>
              <a:rPr kumimoji="1" lang="zh-CN" altLang="en-US" sz="2400" dirty="0">
                <a:solidFill>
                  <a:srgbClr val="FF0000"/>
                </a:solidFill>
                <a:latin typeface="Times New Roman" pitchFamily="18" charset="0"/>
              </a:rPr>
              <a:t>正立</a:t>
            </a:r>
            <a:r>
              <a:rPr kumimoji="1" lang="zh-CN" altLang="en-US" sz="2400" dirty="0">
                <a:solidFill>
                  <a:srgbClr val="000000"/>
                </a:solidFill>
                <a:latin typeface="Times New Roman" pitchFamily="18" charset="0"/>
              </a:rPr>
              <a:t>、</a:t>
            </a:r>
            <a:r>
              <a:rPr kumimoji="1" lang="zh-CN" altLang="en-US" sz="2400" dirty="0">
                <a:solidFill>
                  <a:srgbClr val="FF0000"/>
                </a:solidFill>
                <a:latin typeface="Times New Roman" pitchFamily="18" charset="0"/>
              </a:rPr>
              <a:t>虚像</a:t>
            </a:r>
            <a:endParaRPr kumimoji="1" lang="zh-CN" altLang="en-US" sz="2400" dirty="0">
              <a:latin typeface="Times New Roman" pitchFamily="18" charset="0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 descr="table_cont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4201"/>
            <a:ext cx="52578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1" y="577851"/>
            <a:ext cx="4879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solidFill>
                  <a:schemeClr val="bg1"/>
                </a:solidFill>
                <a:cs typeface="Arial" pitchFamily="34" charset="0"/>
              </a:rPr>
              <a:t>三、常考题型</a:t>
            </a:r>
            <a:endParaRPr lang="en-US" altLang="zh-CN" sz="2400" b="1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762000" y="2921000"/>
            <a:ext cx="2438400" cy="1422400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>
                <a:solidFill>
                  <a:schemeClr val="accent2">
                    <a:lumMod val="50000"/>
                  </a:schemeClr>
                </a:solidFill>
              </a:rPr>
              <a:t>实验考查</a:t>
            </a:r>
          </a:p>
        </p:txBody>
      </p:sp>
      <p:sp>
        <p:nvSpPr>
          <p:cNvPr id="7" name="椭圆 6"/>
          <p:cNvSpPr/>
          <p:nvPr/>
        </p:nvSpPr>
        <p:spPr>
          <a:xfrm>
            <a:off x="3352800" y="2921000"/>
            <a:ext cx="2438400" cy="1422400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>
                <a:solidFill>
                  <a:schemeClr val="accent3">
                    <a:lumMod val="50000"/>
                  </a:schemeClr>
                </a:solidFill>
              </a:rPr>
              <a:t>现象考查</a:t>
            </a:r>
          </a:p>
        </p:txBody>
      </p:sp>
      <p:sp>
        <p:nvSpPr>
          <p:cNvPr id="8" name="椭圆 7"/>
          <p:cNvSpPr/>
          <p:nvPr/>
        </p:nvSpPr>
        <p:spPr>
          <a:xfrm>
            <a:off x="5943600" y="2921000"/>
            <a:ext cx="2438400" cy="1422400"/>
          </a:xfrm>
          <a:prstGeom prst="ellipse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b="1" dirty="0">
                <a:solidFill>
                  <a:schemeClr val="accent6">
                    <a:lumMod val="50000"/>
                  </a:schemeClr>
                </a:solidFill>
              </a:rPr>
              <a:t>光路作图</a:t>
            </a:r>
            <a:r>
              <a:rPr lang="zh-CN" altLang="en-US" sz="28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able_conten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6643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225425" y="629647"/>
            <a:ext cx="577533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cs typeface="Arial" pitchFamily="34" charset="0"/>
              </a:rPr>
              <a:t>一、探究凸透镜成像的规律</a:t>
            </a:r>
            <a:endParaRPr lang="en-US" altLang="zh-CN" sz="3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14800" y="5929330"/>
            <a:ext cx="5029200" cy="461963"/>
          </a:xfrm>
          <a:prstGeom prst="rect">
            <a:avLst/>
          </a:prstGeom>
          <a:solidFill>
            <a:srgbClr val="3D9BA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>
                <a:solidFill>
                  <a:schemeClr val="bg1"/>
                </a:solidFill>
                <a:latin typeface="黑体" pitchFamily="49" charset="-122"/>
                <a:ea typeface="黑体" pitchFamily="49" charset="-122"/>
              </a:rPr>
              <a:t>问题：凸透镜到底能成几种像？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81000" y="1987535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dirty="0"/>
              <a:t>现象</a:t>
            </a:r>
          </a:p>
        </p:txBody>
      </p:sp>
      <p:pic>
        <p:nvPicPr>
          <p:cNvPr id="8" name="图片 4100" descr="Wn50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368535"/>
            <a:ext cx="2438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椭圆 8"/>
          <p:cNvSpPr/>
          <p:nvPr/>
        </p:nvSpPr>
        <p:spPr>
          <a:xfrm>
            <a:off x="3929058" y="2285992"/>
            <a:ext cx="1190628" cy="1285884"/>
          </a:xfrm>
          <a:prstGeom prst="ellipse">
            <a:avLst/>
          </a:prstGeom>
          <a:solidFill>
            <a:srgbClr val="58BAF7">
              <a:alpha val="6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放大</a:t>
            </a:r>
          </a:p>
        </p:txBody>
      </p:sp>
      <p:sp>
        <p:nvSpPr>
          <p:cNvPr id="10" name="椭圆 9"/>
          <p:cNvSpPr/>
          <p:nvPr/>
        </p:nvSpPr>
        <p:spPr>
          <a:xfrm>
            <a:off x="6786578" y="3071810"/>
            <a:ext cx="1190628" cy="1285884"/>
          </a:xfrm>
          <a:prstGeom prst="ellipse">
            <a:avLst/>
          </a:prstGeom>
          <a:solidFill>
            <a:srgbClr val="58BAF7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缩小</a:t>
            </a:r>
          </a:p>
        </p:txBody>
      </p:sp>
      <p:sp>
        <p:nvSpPr>
          <p:cNvPr id="11" name="椭圆 10"/>
          <p:cNvSpPr/>
          <p:nvPr/>
        </p:nvSpPr>
        <p:spPr>
          <a:xfrm>
            <a:off x="5857884" y="4286256"/>
            <a:ext cx="1243010" cy="1262502"/>
          </a:xfrm>
          <a:prstGeom prst="ellipse">
            <a:avLst/>
          </a:prstGeom>
          <a:solidFill>
            <a:srgbClr val="3D9BA1">
              <a:alpha val="4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倒立</a:t>
            </a:r>
          </a:p>
        </p:txBody>
      </p:sp>
      <p:sp>
        <p:nvSpPr>
          <p:cNvPr id="12" name="椭圆 11"/>
          <p:cNvSpPr/>
          <p:nvPr/>
        </p:nvSpPr>
        <p:spPr>
          <a:xfrm>
            <a:off x="5643570" y="1785926"/>
            <a:ext cx="1285884" cy="1285884"/>
          </a:xfrm>
          <a:prstGeom prst="ellipse">
            <a:avLst/>
          </a:prstGeom>
          <a:solidFill>
            <a:srgbClr val="3D9BA1">
              <a:alpha val="4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正立</a:t>
            </a:r>
          </a:p>
        </p:txBody>
      </p:sp>
      <p:sp>
        <p:nvSpPr>
          <p:cNvPr id="13" name="椭圆 12"/>
          <p:cNvSpPr/>
          <p:nvPr/>
        </p:nvSpPr>
        <p:spPr>
          <a:xfrm>
            <a:off x="5072066" y="3071810"/>
            <a:ext cx="1285884" cy="119106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实像</a:t>
            </a:r>
          </a:p>
        </p:txBody>
      </p:sp>
      <p:sp>
        <p:nvSpPr>
          <p:cNvPr id="14" name="椭圆 13"/>
          <p:cNvSpPr/>
          <p:nvPr/>
        </p:nvSpPr>
        <p:spPr>
          <a:xfrm>
            <a:off x="7500958" y="4429132"/>
            <a:ext cx="1171556" cy="114300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b="1" dirty="0">
                <a:latin typeface="方正兰亭超细黑简体" pitchFamily="2" charset="-122"/>
                <a:ea typeface="方正兰亭超细黑简体" pitchFamily="2" charset="-122"/>
              </a:rPr>
              <a:t>虚像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57158" y="785794"/>
            <a:ext cx="3733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</a:pPr>
            <a:r>
              <a:rPr lang="zh-CN" altLang="en-US" sz="3600" b="1" dirty="0">
                <a:solidFill>
                  <a:srgbClr val="58BAF6"/>
                </a:solidFill>
                <a:latin typeface="Georgia" pitchFamily="18" charset="0"/>
                <a:ea typeface="Roboto Bk"/>
                <a:cs typeface="Roboto Bk"/>
              </a:rPr>
              <a:t>实验</a:t>
            </a:r>
            <a:endParaRPr lang="en-US" altLang="zh-CN" sz="3600" b="1" dirty="0">
              <a:solidFill>
                <a:srgbClr val="58BAF6"/>
              </a:solidFill>
              <a:latin typeface="Georgia" pitchFamily="18" charset="0"/>
              <a:ea typeface="Roboto Bk"/>
              <a:cs typeface="Roboto Bk"/>
            </a:endParaRP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8588375" y="6792902"/>
            <a:ext cx="2508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1000">
                <a:solidFill>
                  <a:srgbClr val="131313"/>
                </a:solidFill>
                <a:latin typeface="Calibri" pitchFamily="34" charset="0"/>
              </a:rPr>
              <a:t>1</a:t>
            </a:r>
          </a:p>
        </p:txBody>
      </p:sp>
      <p:pic>
        <p:nvPicPr>
          <p:cNvPr id="6" name="Picture 2" descr="2004101411354084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643182"/>
            <a:ext cx="7620000" cy="2544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7391400" y="5821352"/>
            <a:ext cx="304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rot="16200000" flipV="1">
            <a:off x="3963194" y="3961598"/>
            <a:ext cx="304800" cy="1588"/>
          </a:xfrm>
          <a:prstGeom prst="straightConnector1">
            <a:avLst/>
          </a:prstGeom>
          <a:ln w="1905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29000" y="3428992"/>
            <a:ext cx="1371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</a:rPr>
              <a:t>光具座</a:t>
            </a:r>
          </a:p>
        </p:txBody>
      </p:sp>
      <p:cxnSp>
        <p:nvCxnSpPr>
          <p:cNvPr id="10" name="直接箭头连接符 9"/>
          <p:cNvCxnSpPr/>
          <p:nvPr/>
        </p:nvCxnSpPr>
        <p:spPr>
          <a:xfrm>
            <a:off x="2514600" y="3124192"/>
            <a:ext cx="379413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19400" y="2971792"/>
            <a:ext cx="2057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</a:rPr>
              <a:t>点燃的蜡烛</a:t>
            </a:r>
          </a:p>
        </p:txBody>
      </p:sp>
      <p:cxnSp>
        <p:nvCxnSpPr>
          <p:cNvPr id="12" name="直接箭头连接符 11"/>
          <p:cNvCxnSpPr/>
          <p:nvPr/>
        </p:nvCxnSpPr>
        <p:spPr>
          <a:xfrm rot="5400000" flipH="1" flipV="1">
            <a:off x="5295901" y="2779704"/>
            <a:ext cx="228600" cy="31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24400" y="2285992"/>
            <a:ext cx="1371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</a:rPr>
              <a:t>凸透镜</a:t>
            </a:r>
          </a:p>
        </p:txBody>
      </p:sp>
      <p:cxnSp>
        <p:nvCxnSpPr>
          <p:cNvPr id="14" name="直接箭头连接符 13"/>
          <p:cNvCxnSpPr/>
          <p:nvPr/>
        </p:nvCxnSpPr>
        <p:spPr>
          <a:xfrm>
            <a:off x="7162800" y="3592502"/>
            <a:ext cx="379413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91400" y="3363902"/>
            <a:ext cx="1066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</a:rPr>
              <a:t>光屏</a:t>
            </a:r>
          </a:p>
        </p:txBody>
      </p:sp>
      <p:sp>
        <p:nvSpPr>
          <p:cNvPr id="16" name="AutoShape 3"/>
          <p:cNvSpPr>
            <a:spLocks/>
          </p:cNvSpPr>
          <p:nvPr/>
        </p:nvSpPr>
        <p:spPr bwMode="auto">
          <a:xfrm rot="5400000" flipH="1">
            <a:off x="3812381" y="3107524"/>
            <a:ext cx="257175" cy="3033712"/>
          </a:xfrm>
          <a:prstGeom prst="leftBrace">
            <a:avLst>
              <a:gd name="adj1" fmla="val 98302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2400"/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105150" y="4724392"/>
            <a:ext cx="1771650" cy="4619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>
                <a:solidFill>
                  <a:srgbClr val="C00000"/>
                </a:solidFill>
                <a:ea typeface="黑体" pitchFamily="49" charset="-122"/>
              </a:rPr>
              <a:t>物距</a:t>
            </a:r>
            <a:r>
              <a:rPr lang="en-US" altLang="zh-CN" sz="2400" i="1">
                <a:solidFill>
                  <a:srgbClr val="C00000"/>
                </a:solidFill>
                <a:latin typeface="Times New Roman" pitchFamily="18" charset="0"/>
                <a:ea typeface="黑体" pitchFamily="49" charset="-122"/>
              </a:rPr>
              <a:t>u</a:t>
            </a:r>
          </a:p>
        </p:txBody>
      </p:sp>
      <p:sp>
        <p:nvSpPr>
          <p:cNvPr id="18" name="AutoShape 5"/>
          <p:cNvSpPr>
            <a:spLocks/>
          </p:cNvSpPr>
          <p:nvPr/>
        </p:nvSpPr>
        <p:spPr bwMode="auto">
          <a:xfrm rot="5400000" flipH="1">
            <a:off x="6129338" y="3886192"/>
            <a:ext cx="304800" cy="1524000"/>
          </a:xfrm>
          <a:prstGeom prst="leftBrace">
            <a:avLst>
              <a:gd name="adj1" fmla="val 41667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2400"/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638800" y="4724392"/>
            <a:ext cx="1447800" cy="461962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>
                <a:solidFill>
                  <a:srgbClr val="C00000"/>
                </a:solidFill>
                <a:ea typeface="黑体" pitchFamily="49" charset="-122"/>
              </a:rPr>
              <a:t>像距</a:t>
            </a:r>
            <a:r>
              <a:rPr lang="en-US" altLang="zh-CN" sz="2400" i="1">
                <a:solidFill>
                  <a:srgbClr val="C00000"/>
                </a:solidFill>
                <a:latin typeface="Times New Roman" pitchFamily="18" charset="0"/>
                <a:ea typeface="黑体" pitchFamily="49" charset="-122"/>
              </a:rPr>
              <a:t>v</a:t>
            </a: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2438400" y="3141654"/>
            <a:ext cx="4572000" cy="460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2400"/>
          </a:p>
        </p:txBody>
      </p:sp>
      <p:sp>
        <p:nvSpPr>
          <p:cNvPr id="21" name="TextBox 40"/>
          <p:cNvSpPr txBox="1">
            <a:spLocks noChangeArrowheads="1"/>
          </p:cNvSpPr>
          <p:nvPr/>
        </p:nvSpPr>
        <p:spPr bwMode="auto">
          <a:xfrm>
            <a:off x="500034" y="1714488"/>
            <a:ext cx="2743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dirty="0"/>
              <a:t>安装实验装置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5" grpId="0"/>
      <p:bldP spid="16" grpId="0" animBg="1"/>
      <p:bldP spid="17" grpId="0"/>
      <p:bldP spid="18" grpId="0" animBg="1"/>
      <p:bldP spid="19" grpId="0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28596" y="500042"/>
            <a:ext cx="3180685" cy="348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</a:pPr>
            <a:r>
              <a:rPr lang="zh-CN" altLang="en-US" sz="4000" b="1" dirty="0" smtClean="0">
                <a:solidFill>
                  <a:srgbClr val="58BAF6"/>
                </a:solidFill>
                <a:latin typeface="Georgia" pitchFamily="18" charset="0"/>
                <a:ea typeface="Roboto Bk"/>
                <a:cs typeface="Roboto Bk"/>
              </a:rPr>
              <a:t>实验</a:t>
            </a:r>
            <a:endParaRPr lang="en-US" altLang="zh-CN" sz="4000" b="1" dirty="0">
              <a:solidFill>
                <a:srgbClr val="58BAF6"/>
              </a:solidFill>
              <a:latin typeface="Georgia" pitchFamily="18" charset="0"/>
              <a:ea typeface="Roboto Bk"/>
              <a:cs typeface="Roboto Bk"/>
            </a:endParaRPr>
          </a:p>
        </p:txBody>
      </p:sp>
    </p:spTree>
    <p:controls>
      <p:control spid="1026" name="ShockwaveFlash1" r:id="rId2" imgW="9142857" imgH="5596398"/>
    </p:controls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28600" y="666750"/>
            <a:ext cx="3733800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</a:pPr>
            <a:r>
              <a:rPr lang="zh-CN" altLang="en-US" sz="3200" b="1">
                <a:solidFill>
                  <a:srgbClr val="58BAF6"/>
                </a:solidFill>
                <a:latin typeface="Georgia" pitchFamily="18" charset="0"/>
                <a:ea typeface="Roboto Bk"/>
                <a:cs typeface="Roboto Bk"/>
              </a:rPr>
              <a:t>实验结果</a:t>
            </a:r>
            <a:endParaRPr lang="en-US" altLang="zh-CN" sz="3200" b="1">
              <a:solidFill>
                <a:srgbClr val="58BAF6"/>
              </a:solidFill>
              <a:latin typeface="Georgia" pitchFamily="18" charset="0"/>
              <a:ea typeface="Roboto Bk"/>
              <a:cs typeface="Roboto Bk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09600" y="2686056"/>
            <a:ext cx="1143000" cy="457200"/>
          </a:xfrm>
          <a:prstGeom prst="rect">
            <a:avLst/>
          </a:prstGeom>
          <a:noFill/>
          <a:ln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3200" dirty="0">
                <a:solidFill>
                  <a:schemeClr val="tx1"/>
                </a:solidFill>
              </a:rPr>
              <a:t>物距</a:t>
            </a:r>
          </a:p>
        </p:txBody>
      </p:sp>
      <p:sp>
        <p:nvSpPr>
          <p:cNvPr id="6" name="矩形 5"/>
          <p:cNvSpPr/>
          <p:nvPr/>
        </p:nvSpPr>
        <p:spPr>
          <a:xfrm>
            <a:off x="1905000" y="2686056"/>
            <a:ext cx="1143000" cy="457200"/>
          </a:xfrm>
          <a:prstGeom prst="rect">
            <a:avLst/>
          </a:prstGeom>
          <a:noFill/>
          <a:ln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3200" dirty="0">
                <a:solidFill>
                  <a:schemeClr val="tx1"/>
                </a:solidFill>
              </a:rPr>
              <a:t>像距</a:t>
            </a:r>
          </a:p>
        </p:txBody>
      </p:sp>
      <p:sp>
        <p:nvSpPr>
          <p:cNvPr id="7" name="矩形 6"/>
          <p:cNvSpPr/>
          <p:nvPr/>
        </p:nvSpPr>
        <p:spPr>
          <a:xfrm>
            <a:off x="3124200" y="2686056"/>
            <a:ext cx="2514600" cy="457200"/>
          </a:xfrm>
          <a:prstGeom prst="rect">
            <a:avLst/>
          </a:prstGeom>
          <a:noFill/>
          <a:ln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3200" dirty="0">
                <a:solidFill>
                  <a:schemeClr val="tx1"/>
                </a:solidFill>
              </a:rPr>
              <a:t>像的性质</a:t>
            </a:r>
          </a:p>
        </p:txBody>
      </p:sp>
      <p:sp>
        <p:nvSpPr>
          <p:cNvPr id="8" name="矩形 7"/>
          <p:cNvSpPr/>
          <p:nvPr/>
        </p:nvSpPr>
        <p:spPr>
          <a:xfrm>
            <a:off x="3124200" y="3219456"/>
            <a:ext cx="457200" cy="1066800"/>
          </a:xfrm>
          <a:prstGeom prst="rect">
            <a:avLst/>
          </a:prstGeom>
          <a:noFill/>
          <a:ln w="12700"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tx1"/>
                </a:solidFill>
              </a:rPr>
              <a:t>大小</a:t>
            </a:r>
          </a:p>
        </p:txBody>
      </p:sp>
      <p:sp>
        <p:nvSpPr>
          <p:cNvPr id="9" name="矩形 8"/>
          <p:cNvSpPr/>
          <p:nvPr/>
        </p:nvSpPr>
        <p:spPr>
          <a:xfrm>
            <a:off x="3810000" y="3219456"/>
            <a:ext cx="457200" cy="1066800"/>
          </a:xfrm>
          <a:prstGeom prst="rect">
            <a:avLst/>
          </a:prstGeom>
          <a:noFill/>
          <a:ln w="12700"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tx1"/>
                </a:solidFill>
              </a:rPr>
              <a:t>倒正</a:t>
            </a:r>
          </a:p>
        </p:txBody>
      </p:sp>
      <p:sp>
        <p:nvSpPr>
          <p:cNvPr id="10" name="矩形 9"/>
          <p:cNvSpPr/>
          <p:nvPr/>
        </p:nvSpPr>
        <p:spPr>
          <a:xfrm>
            <a:off x="4495800" y="3219456"/>
            <a:ext cx="457200" cy="1066800"/>
          </a:xfrm>
          <a:prstGeom prst="rect">
            <a:avLst/>
          </a:prstGeom>
          <a:noFill/>
          <a:ln w="12700"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tx1"/>
                </a:solidFill>
              </a:rPr>
              <a:t>虚实</a:t>
            </a:r>
          </a:p>
        </p:txBody>
      </p:sp>
      <p:sp>
        <p:nvSpPr>
          <p:cNvPr id="11" name="矩形 10"/>
          <p:cNvSpPr/>
          <p:nvPr/>
        </p:nvSpPr>
        <p:spPr>
          <a:xfrm>
            <a:off x="5181600" y="3219456"/>
            <a:ext cx="457200" cy="1066800"/>
          </a:xfrm>
          <a:prstGeom prst="rect">
            <a:avLst/>
          </a:prstGeom>
          <a:noFill/>
          <a:ln w="12700"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tx1"/>
                </a:solidFill>
              </a:rPr>
              <a:t>左右</a:t>
            </a:r>
          </a:p>
        </p:txBody>
      </p:sp>
      <p:sp>
        <p:nvSpPr>
          <p:cNvPr id="12" name="矩形 11"/>
          <p:cNvSpPr/>
          <p:nvPr/>
        </p:nvSpPr>
        <p:spPr>
          <a:xfrm>
            <a:off x="5791200" y="2643182"/>
            <a:ext cx="2438400" cy="457200"/>
          </a:xfrm>
          <a:prstGeom prst="rect">
            <a:avLst/>
          </a:prstGeom>
          <a:noFill/>
          <a:ln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800" dirty="0">
                <a:solidFill>
                  <a:schemeClr val="tx1"/>
                </a:solidFill>
              </a:rPr>
              <a:t>像与物的位置</a:t>
            </a:r>
          </a:p>
        </p:txBody>
      </p:sp>
      <p:sp>
        <p:nvSpPr>
          <p:cNvPr id="13" name="矩形 12"/>
          <p:cNvSpPr/>
          <p:nvPr/>
        </p:nvSpPr>
        <p:spPr>
          <a:xfrm>
            <a:off x="6553200" y="3762380"/>
            <a:ext cx="1066800" cy="381000"/>
          </a:xfrm>
          <a:prstGeom prst="rect">
            <a:avLst/>
          </a:prstGeom>
          <a:noFill/>
          <a:ln w="12700">
            <a:solidFill>
              <a:srgbClr val="148BD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tx1"/>
                </a:solidFill>
              </a:rPr>
              <a:t>异同</a:t>
            </a:r>
          </a:p>
        </p:txBody>
      </p:sp>
      <p:pic>
        <p:nvPicPr>
          <p:cNvPr id="14" name="Picture 9" descr="graphic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4877604"/>
            <a:ext cx="2814643" cy="172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0" y="857232"/>
            <a:ext cx="3733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</a:pPr>
            <a:r>
              <a:rPr lang="zh-CN" altLang="en-US" sz="3200" b="1" dirty="0">
                <a:solidFill>
                  <a:srgbClr val="58BAF6"/>
                </a:solidFill>
                <a:latin typeface="Georgia" pitchFamily="18" charset="0"/>
                <a:ea typeface="Roboto Bk"/>
                <a:cs typeface="Roboto Bk"/>
              </a:rPr>
              <a:t>实验结果分析</a:t>
            </a:r>
            <a:endParaRPr lang="en-US" altLang="zh-CN" sz="3200" b="1" dirty="0">
              <a:solidFill>
                <a:srgbClr val="58BAF6"/>
              </a:solidFill>
              <a:latin typeface="Georgia" pitchFamily="18" charset="0"/>
              <a:ea typeface="Roboto Bk"/>
              <a:cs typeface="Roboto Bk"/>
            </a:endParaRPr>
          </a:p>
        </p:txBody>
      </p:sp>
      <p:sp>
        <p:nvSpPr>
          <p:cNvPr id="5" name="xjhgx2" descr="浅色上对角线"/>
          <p:cNvSpPr>
            <a:spLocks/>
          </p:cNvSpPr>
          <p:nvPr/>
        </p:nvSpPr>
        <p:spPr bwMode="auto">
          <a:xfrm>
            <a:off x="3778250" y="2336785"/>
            <a:ext cx="277813" cy="1709737"/>
          </a:xfrm>
          <a:custGeom>
            <a:avLst/>
            <a:gdLst>
              <a:gd name="T0" fmla="*/ 2147483647 w 620"/>
              <a:gd name="T1" fmla="*/ 0 h 4408"/>
              <a:gd name="T2" fmla="*/ 2147483647 w 620"/>
              <a:gd name="T3" fmla="*/ 2147483647 h 4408"/>
              <a:gd name="T4" fmla="*/ 2147483647 w 620"/>
              <a:gd name="T5" fmla="*/ 2147483647 h 4408"/>
              <a:gd name="T6" fmla="*/ 2147483647 w 620"/>
              <a:gd name="T7" fmla="*/ 2147483647 h 4408"/>
              <a:gd name="T8" fmla="*/ 2147483647 w 620"/>
              <a:gd name="T9" fmla="*/ 2147483647 h 4408"/>
              <a:gd name="T10" fmla="*/ 2147483647 w 620"/>
              <a:gd name="T11" fmla="*/ 2147483647 h 4408"/>
              <a:gd name="T12" fmla="*/ 1709445896 w 620"/>
              <a:gd name="T13" fmla="*/ 2147483647 h 4408"/>
              <a:gd name="T14" fmla="*/ 449748712 w 620"/>
              <a:gd name="T15" fmla="*/ 2147483647 h 4408"/>
              <a:gd name="T16" fmla="*/ 0 w 620"/>
              <a:gd name="T17" fmla="*/ 2147483647 h 4408"/>
              <a:gd name="T18" fmla="*/ 449748712 w 620"/>
              <a:gd name="T19" fmla="*/ 2147483647 h 4408"/>
              <a:gd name="T20" fmla="*/ 1709445896 w 620"/>
              <a:gd name="T21" fmla="*/ 2147483647 h 4408"/>
              <a:gd name="T22" fmla="*/ 2147483647 w 620"/>
              <a:gd name="T23" fmla="*/ 2147483647 h 4408"/>
              <a:gd name="T24" fmla="*/ 2147483647 w 620"/>
              <a:gd name="T25" fmla="*/ 2147483647 h 4408"/>
              <a:gd name="T26" fmla="*/ 2147483647 w 620"/>
              <a:gd name="T27" fmla="*/ 2147483647 h 4408"/>
              <a:gd name="T28" fmla="*/ 2147483647 w 620"/>
              <a:gd name="T29" fmla="*/ 2147483647 h 4408"/>
              <a:gd name="T30" fmla="*/ 2147483647 w 620"/>
              <a:gd name="T31" fmla="*/ 2147483647 h 4408"/>
              <a:gd name="T32" fmla="*/ 2147483647 w 620"/>
              <a:gd name="T33" fmla="*/ 2147483647 h 4408"/>
              <a:gd name="T34" fmla="*/ 2147483647 w 620"/>
              <a:gd name="T35" fmla="*/ 2147483647 h 4408"/>
              <a:gd name="T36" fmla="*/ 2147483647 w 620"/>
              <a:gd name="T37" fmla="*/ 2147483647 h 4408"/>
              <a:gd name="T38" fmla="*/ 2147483647 w 620"/>
              <a:gd name="T39" fmla="*/ 2147483647 h 4408"/>
              <a:gd name="T40" fmla="*/ 2147483647 w 620"/>
              <a:gd name="T41" fmla="*/ 2147483647 h 4408"/>
              <a:gd name="T42" fmla="*/ 2147483647 w 620"/>
              <a:gd name="T43" fmla="*/ 2147483647 h 4408"/>
              <a:gd name="T44" fmla="*/ 2147483647 w 620"/>
              <a:gd name="T45" fmla="*/ 2147483647 h 4408"/>
              <a:gd name="T46" fmla="*/ 2147483647 w 620"/>
              <a:gd name="T47" fmla="*/ 2147483647 h 4408"/>
              <a:gd name="T48" fmla="*/ 2147483647 w 620"/>
              <a:gd name="T49" fmla="*/ 2147483647 h 4408"/>
              <a:gd name="T50" fmla="*/ 2147483647 w 620"/>
              <a:gd name="T51" fmla="*/ 2147483647 h 4408"/>
              <a:gd name="T52" fmla="*/ 2147483647 w 620"/>
              <a:gd name="T53" fmla="*/ 2147483647 h 4408"/>
              <a:gd name="T54" fmla="*/ 2147483647 w 620"/>
              <a:gd name="T55" fmla="*/ 2147483647 h 4408"/>
              <a:gd name="T56" fmla="*/ 2147483647 w 620"/>
              <a:gd name="T57" fmla="*/ 2147483647 h 4408"/>
              <a:gd name="T58" fmla="*/ 2147483647 w 620"/>
              <a:gd name="T59" fmla="*/ 2147483647 h 4408"/>
              <a:gd name="T60" fmla="*/ 2147483647 w 620"/>
              <a:gd name="T61" fmla="*/ 2147483647 h 4408"/>
              <a:gd name="T62" fmla="*/ 2147483647 w 620"/>
              <a:gd name="T63" fmla="*/ 2147483647 h 4408"/>
              <a:gd name="T64" fmla="*/ 2147483647 w 620"/>
              <a:gd name="T65" fmla="*/ 2147483647 h 4408"/>
              <a:gd name="T66" fmla="*/ 2147483647 w 620"/>
              <a:gd name="T67" fmla="*/ 0 h 44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20"/>
              <a:gd name="T103" fmla="*/ 0 h 4408"/>
              <a:gd name="T104" fmla="*/ 620 w 620"/>
              <a:gd name="T105" fmla="*/ 4408 h 44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20" h="4408">
                <a:moveTo>
                  <a:pt x="310" y="0"/>
                </a:moveTo>
                <a:lnTo>
                  <a:pt x="237" y="270"/>
                </a:lnTo>
                <a:lnTo>
                  <a:pt x="175" y="542"/>
                </a:lnTo>
                <a:lnTo>
                  <a:pt x="121" y="816"/>
                </a:lnTo>
                <a:lnTo>
                  <a:pt x="78" y="1091"/>
                </a:lnTo>
                <a:lnTo>
                  <a:pt x="44" y="1368"/>
                </a:lnTo>
                <a:lnTo>
                  <a:pt x="19" y="1646"/>
                </a:lnTo>
                <a:lnTo>
                  <a:pt x="5" y="1925"/>
                </a:lnTo>
                <a:lnTo>
                  <a:pt x="0" y="2204"/>
                </a:lnTo>
                <a:lnTo>
                  <a:pt x="5" y="2483"/>
                </a:lnTo>
                <a:lnTo>
                  <a:pt x="19" y="2762"/>
                </a:lnTo>
                <a:lnTo>
                  <a:pt x="44" y="3040"/>
                </a:lnTo>
                <a:lnTo>
                  <a:pt x="78" y="3317"/>
                </a:lnTo>
                <a:lnTo>
                  <a:pt x="121" y="3592"/>
                </a:lnTo>
                <a:lnTo>
                  <a:pt x="175" y="3866"/>
                </a:lnTo>
                <a:lnTo>
                  <a:pt x="237" y="4138"/>
                </a:lnTo>
                <a:lnTo>
                  <a:pt x="310" y="4408"/>
                </a:lnTo>
                <a:lnTo>
                  <a:pt x="383" y="4138"/>
                </a:lnTo>
                <a:lnTo>
                  <a:pt x="445" y="3866"/>
                </a:lnTo>
                <a:lnTo>
                  <a:pt x="499" y="3592"/>
                </a:lnTo>
                <a:lnTo>
                  <a:pt x="542" y="3317"/>
                </a:lnTo>
                <a:lnTo>
                  <a:pt x="576" y="3040"/>
                </a:lnTo>
                <a:lnTo>
                  <a:pt x="601" y="2762"/>
                </a:lnTo>
                <a:lnTo>
                  <a:pt x="615" y="2483"/>
                </a:lnTo>
                <a:lnTo>
                  <a:pt x="620" y="2204"/>
                </a:lnTo>
                <a:lnTo>
                  <a:pt x="615" y="1925"/>
                </a:lnTo>
                <a:lnTo>
                  <a:pt x="601" y="1646"/>
                </a:lnTo>
                <a:lnTo>
                  <a:pt x="576" y="1368"/>
                </a:lnTo>
                <a:lnTo>
                  <a:pt x="542" y="1091"/>
                </a:lnTo>
                <a:lnTo>
                  <a:pt x="499" y="816"/>
                </a:lnTo>
                <a:lnTo>
                  <a:pt x="445" y="542"/>
                </a:lnTo>
                <a:lnTo>
                  <a:pt x="383" y="270"/>
                </a:lnTo>
                <a:lnTo>
                  <a:pt x="310" y="0"/>
                </a:lnTo>
                <a:close/>
              </a:path>
            </a:pathLst>
          </a:custGeom>
          <a:pattFill prst="ltUpDiag">
            <a:fgClr>
              <a:schemeClr val="accent1"/>
            </a:fgClr>
            <a:bgClr>
              <a:srgbClr val="FFFFFF"/>
            </a:bgClr>
          </a:pattFill>
          <a:ln w="9525" cmpd="sng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>
            <a:off x="166688" y="3271822"/>
            <a:ext cx="8388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4919663" y="3127360"/>
            <a:ext cx="0" cy="144462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5927725" y="3127360"/>
            <a:ext cx="0" cy="144462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2974975" y="3127360"/>
            <a:ext cx="0" cy="144462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1966913" y="3127360"/>
            <a:ext cx="0" cy="144462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1" name="Oval 8"/>
          <p:cNvSpPr>
            <a:spLocks noChangeArrowheads="1"/>
          </p:cNvSpPr>
          <p:nvPr/>
        </p:nvSpPr>
        <p:spPr bwMode="auto">
          <a:xfrm>
            <a:off x="3911600" y="3200385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grpSp>
        <p:nvGrpSpPr>
          <p:cNvPr id="12" name="Group 9"/>
          <p:cNvGrpSpPr>
            <a:grpSpLocks noChangeAspect="1"/>
          </p:cNvGrpSpPr>
          <p:nvPr/>
        </p:nvGrpSpPr>
        <p:grpSpPr bwMode="auto">
          <a:xfrm>
            <a:off x="1247775" y="2336785"/>
            <a:ext cx="198438" cy="971550"/>
            <a:chOff x="0" y="0"/>
            <a:chExt cx="426" cy="2551"/>
          </a:xfrm>
        </p:grpSpPr>
        <p:grpSp>
          <p:nvGrpSpPr>
            <p:cNvPr id="13" name="Group 10"/>
            <p:cNvGrpSpPr>
              <a:grpSpLocks noChangeAspect="1"/>
            </p:cNvGrpSpPr>
            <p:nvPr/>
          </p:nvGrpSpPr>
          <p:grpSpPr bwMode="auto">
            <a:xfrm>
              <a:off x="20" y="0"/>
              <a:ext cx="406" cy="1042"/>
              <a:chOff x="0" y="0"/>
              <a:chExt cx="811" cy="2081"/>
            </a:xfrm>
          </p:grpSpPr>
          <p:sp>
            <p:nvSpPr>
              <p:cNvPr id="16" name="Freeform 11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7" name="Freeform 12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4" name="Rectangle 13"/>
            <p:cNvSpPr>
              <a:spLocks noChangeAspect="1" noChangeArrowheads="1"/>
            </p:cNvSpPr>
            <p:nvPr/>
          </p:nvSpPr>
          <p:spPr bwMode="auto">
            <a:xfrm>
              <a:off x="180" y="896"/>
              <a:ext cx="35" cy="242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15" name="Rectangle 14"/>
            <p:cNvSpPr>
              <a:spLocks noChangeAspect="1" noChangeArrowheads="1"/>
            </p:cNvSpPr>
            <p:nvPr/>
          </p:nvSpPr>
          <p:spPr bwMode="auto">
            <a:xfrm>
              <a:off x="0" y="1068"/>
              <a:ext cx="406" cy="1483"/>
            </a:xfrm>
            <a:prstGeom prst="rect">
              <a:avLst/>
            </a:prstGeom>
            <a:solidFill>
              <a:srgbClr val="FFFFE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3910013" y="2408222"/>
            <a:ext cx="2590800" cy="2159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19" name="Group 19"/>
          <p:cNvGrpSpPr>
            <a:grpSpLocks noChangeAspect="1"/>
          </p:cNvGrpSpPr>
          <p:nvPr/>
        </p:nvGrpSpPr>
        <p:grpSpPr bwMode="auto">
          <a:xfrm>
            <a:off x="5495925" y="3271822"/>
            <a:ext cx="163513" cy="649288"/>
            <a:chOff x="0" y="0"/>
            <a:chExt cx="173" cy="1132"/>
          </a:xfrm>
        </p:grpSpPr>
        <p:grpSp>
          <p:nvGrpSpPr>
            <p:cNvPr id="20" name="Group 20"/>
            <p:cNvGrpSpPr>
              <a:grpSpLocks noChangeAspect="1"/>
            </p:cNvGrpSpPr>
            <p:nvPr/>
          </p:nvGrpSpPr>
          <p:grpSpPr bwMode="auto">
            <a:xfrm rot="10800000">
              <a:off x="0" y="669"/>
              <a:ext cx="173" cy="463"/>
              <a:chOff x="0" y="0"/>
              <a:chExt cx="811" cy="2081"/>
            </a:xfrm>
          </p:grpSpPr>
          <p:sp>
            <p:nvSpPr>
              <p:cNvPr id="23" name="Freeform 29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4" name="Freeform 30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1" name="Rectangle 31"/>
            <p:cNvSpPr>
              <a:spLocks noChangeAspect="1" noChangeArrowheads="1"/>
            </p:cNvSpPr>
            <p:nvPr/>
          </p:nvSpPr>
          <p:spPr bwMode="auto">
            <a:xfrm rot="10800000">
              <a:off x="90" y="627"/>
              <a:ext cx="15" cy="108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endParaRPr lang="zh-CN" altLang="zh-CN"/>
            </a:p>
          </p:txBody>
        </p:sp>
        <p:sp>
          <p:nvSpPr>
            <p:cNvPr id="22" name="Rectangle 32"/>
            <p:cNvSpPr>
              <a:spLocks noChangeAspect="1" noChangeArrowheads="1"/>
            </p:cNvSpPr>
            <p:nvPr/>
          </p:nvSpPr>
          <p:spPr bwMode="auto">
            <a:xfrm rot="10800000">
              <a:off x="0" y="0"/>
              <a:ext cx="173" cy="659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82999"/>
                  </a:schemeClr>
                </a:gs>
                <a:gs pos="100000">
                  <a:srgbClr val="000099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/>
            <a:lstStyle/>
            <a:p>
              <a:endParaRPr lang="zh-CN" altLang="zh-CN"/>
            </a:p>
          </p:txBody>
        </p:sp>
      </p:grp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1679575" y="3487722"/>
            <a:ext cx="576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zh-CN" sz="2400"/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751013" y="3344847"/>
            <a:ext cx="503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/>
              <a:t>2f</a:t>
            </a: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2830513" y="3416285"/>
            <a:ext cx="360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/>
              <a:t>f</a:t>
            </a: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4857752" y="3429000"/>
            <a:ext cx="36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f</a:t>
            </a:r>
          </a:p>
        </p:txBody>
      </p: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5783263" y="3344847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2f</a:t>
            </a:r>
          </a:p>
        </p:txBody>
      </p:sp>
      <p:sp>
        <p:nvSpPr>
          <p:cNvPr id="30" name="Line 34"/>
          <p:cNvSpPr>
            <a:spLocks noChangeShapeType="1"/>
          </p:cNvSpPr>
          <p:nvPr/>
        </p:nvSpPr>
        <p:spPr bwMode="auto">
          <a:xfrm>
            <a:off x="1390650" y="2408222"/>
            <a:ext cx="2520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Line 35"/>
          <p:cNvSpPr>
            <a:spLocks noChangeShapeType="1"/>
          </p:cNvSpPr>
          <p:nvPr/>
        </p:nvSpPr>
        <p:spPr bwMode="auto">
          <a:xfrm>
            <a:off x="1390650" y="2408222"/>
            <a:ext cx="525780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cxnSp>
        <p:nvCxnSpPr>
          <p:cNvPr id="32" name="直接连接符 31"/>
          <p:cNvCxnSpPr>
            <a:stCxn id="10" idx="0"/>
          </p:cNvCxnSpPr>
          <p:nvPr/>
        </p:nvCxnSpPr>
        <p:spPr>
          <a:xfrm rot="16200000" flipH="1">
            <a:off x="1860550" y="3233723"/>
            <a:ext cx="212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 rot="16200000" flipH="1">
            <a:off x="2865437" y="3241660"/>
            <a:ext cx="212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rot="16200000" flipH="1">
            <a:off x="4846637" y="3241660"/>
            <a:ext cx="212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 rot="16200000" flipH="1">
            <a:off x="5837237" y="3241660"/>
            <a:ext cx="2127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xjhgx2" descr="浅色上对角线"/>
          <p:cNvSpPr>
            <a:spLocks/>
          </p:cNvSpPr>
          <p:nvPr/>
        </p:nvSpPr>
        <p:spPr bwMode="auto">
          <a:xfrm>
            <a:off x="4065588" y="1081070"/>
            <a:ext cx="277812" cy="1557338"/>
          </a:xfrm>
          <a:custGeom>
            <a:avLst/>
            <a:gdLst>
              <a:gd name="T0" fmla="*/ 2147483647 w 620"/>
              <a:gd name="T1" fmla="*/ 0 h 4408"/>
              <a:gd name="T2" fmla="*/ 2147483647 w 620"/>
              <a:gd name="T3" fmla="*/ 2147483647 h 4408"/>
              <a:gd name="T4" fmla="*/ 2147483647 w 620"/>
              <a:gd name="T5" fmla="*/ 2147483647 h 4408"/>
              <a:gd name="T6" fmla="*/ 2147483647 w 620"/>
              <a:gd name="T7" fmla="*/ 2147483647 h 4408"/>
              <a:gd name="T8" fmla="*/ 2147483647 w 620"/>
              <a:gd name="T9" fmla="*/ 2147483647 h 4408"/>
              <a:gd name="T10" fmla="*/ 2147483647 w 620"/>
              <a:gd name="T11" fmla="*/ 2147483647 h 4408"/>
              <a:gd name="T12" fmla="*/ 1709433470 w 620"/>
              <a:gd name="T13" fmla="*/ 2147483647 h 4408"/>
              <a:gd name="T14" fmla="*/ 449745301 w 620"/>
              <a:gd name="T15" fmla="*/ 2147483647 h 4408"/>
              <a:gd name="T16" fmla="*/ 0 w 620"/>
              <a:gd name="T17" fmla="*/ 2147483647 h 4408"/>
              <a:gd name="T18" fmla="*/ 449745301 w 620"/>
              <a:gd name="T19" fmla="*/ 2147483647 h 4408"/>
              <a:gd name="T20" fmla="*/ 1709433470 w 620"/>
              <a:gd name="T21" fmla="*/ 2147483647 h 4408"/>
              <a:gd name="T22" fmla="*/ 2147483647 w 620"/>
              <a:gd name="T23" fmla="*/ 2147483647 h 4408"/>
              <a:gd name="T24" fmla="*/ 2147483647 w 620"/>
              <a:gd name="T25" fmla="*/ 2147483647 h 4408"/>
              <a:gd name="T26" fmla="*/ 2147483647 w 620"/>
              <a:gd name="T27" fmla="*/ 2147483647 h 4408"/>
              <a:gd name="T28" fmla="*/ 2147483647 w 620"/>
              <a:gd name="T29" fmla="*/ 2147483647 h 4408"/>
              <a:gd name="T30" fmla="*/ 2147483647 w 620"/>
              <a:gd name="T31" fmla="*/ 2147483647 h 4408"/>
              <a:gd name="T32" fmla="*/ 2147483647 w 620"/>
              <a:gd name="T33" fmla="*/ 2147483647 h 4408"/>
              <a:gd name="T34" fmla="*/ 2147483647 w 620"/>
              <a:gd name="T35" fmla="*/ 2147483647 h 4408"/>
              <a:gd name="T36" fmla="*/ 2147483647 w 620"/>
              <a:gd name="T37" fmla="*/ 2147483647 h 4408"/>
              <a:gd name="T38" fmla="*/ 2147483647 w 620"/>
              <a:gd name="T39" fmla="*/ 2147483647 h 4408"/>
              <a:gd name="T40" fmla="*/ 2147483647 w 620"/>
              <a:gd name="T41" fmla="*/ 2147483647 h 4408"/>
              <a:gd name="T42" fmla="*/ 2147483647 w 620"/>
              <a:gd name="T43" fmla="*/ 2147483647 h 4408"/>
              <a:gd name="T44" fmla="*/ 2147483647 w 620"/>
              <a:gd name="T45" fmla="*/ 2147483647 h 4408"/>
              <a:gd name="T46" fmla="*/ 2147483647 w 620"/>
              <a:gd name="T47" fmla="*/ 2147483647 h 4408"/>
              <a:gd name="T48" fmla="*/ 2147483647 w 620"/>
              <a:gd name="T49" fmla="*/ 2147483647 h 4408"/>
              <a:gd name="T50" fmla="*/ 2147483647 w 620"/>
              <a:gd name="T51" fmla="*/ 2147483647 h 4408"/>
              <a:gd name="T52" fmla="*/ 2147483647 w 620"/>
              <a:gd name="T53" fmla="*/ 2147483647 h 4408"/>
              <a:gd name="T54" fmla="*/ 2147483647 w 620"/>
              <a:gd name="T55" fmla="*/ 2147483647 h 4408"/>
              <a:gd name="T56" fmla="*/ 2147483647 w 620"/>
              <a:gd name="T57" fmla="*/ 2147483647 h 4408"/>
              <a:gd name="T58" fmla="*/ 2147483647 w 620"/>
              <a:gd name="T59" fmla="*/ 2147483647 h 4408"/>
              <a:gd name="T60" fmla="*/ 2147483647 w 620"/>
              <a:gd name="T61" fmla="*/ 2147483647 h 4408"/>
              <a:gd name="T62" fmla="*/ 2147483647 w 620"/>
              <a:gd name="T63" fmla="*/ 2147483647 h 4408"/>
              <a:gd name="T64" fmla="*/ 2147483647 w 620"/>
              <a:gd name="T65" fmla="*/ 2147483647 h 4408"/>
              <a:gd name="T66" fmla="*/ 2147483647 w 620"/>
              <a:gd name="T67" fmla="*/ 0 h 44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20"/>
              <a:gd name="T103" fmla="*/ 0 h 4408"/>
              <a:gd name="T104" fmla="*/ 620 w 620"/>
              <a:gd name="T105" fmla="*/ 4408 h 44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20" h="4408">
                <a:moveTo>
                  <a:pt x="310" y="0"/>
                </a:moveTo>
                <a:lnTo>
                  <a:pt x="237" y="270"/>
                </a:lnTo>
                <a:lnTo>
                  <a:pt x="175" y="542"/>
                </a:lnTo>
                <a:lnTo>
                  <a:pt x="121" y="816"/>
                </a:lnTo>
                <a:lnTo>
                  <a:pt x="78" y="1091"/>
                </a:lnTo>
                <a:lnTo>
                  <a:pt x="44" y="1368"/>
                </a:lnTo>
                <a:lnTo>
                  <a:pt x="19" y="1646"/>
                </a:lnTo>
                <a:lnTo>
                  <a:pt x="5" y="1925"/>
                </a:lnTo>
                <a:lnTo>
                  <a:pt x="0" y="2204"/>
                </a:lnTo>
                <a:lnTo>
                  <a:pt x="5" y="2483"/>
                </a:lnTo>
                <a:lnTo>
                  <a:pt x="19" y="2762"/>
                </a:lnTo>
                <a:lnTo>
                  <a:pt x="44" y="3040"/>
                </a:lnTo>
                <a:lnTo>
                  <a:pt x="78" y="3317"/>
                </a:lnTo>
                <a:lnTo>
                  <a:pt x="121" y="3592"/>
                </a:lnTo>
                <a:lnTo>
                  <a:pt x="175" y="3866"/>
                </a:lnTo>
                <a:lnTo>
                  <a:pt x="237" y="4138"/>
                </a:lnTo>
                <a:lnTo>
                  <a:pt x="310" y="4408"/>
                </a:lnTo>
                <a:lnTo>
                  <a:pt x="383" y="4138"/>
                </a:lnTo>
                <a:lnTo>
                  <a:pt x="445" y="3866"/>
                </a:lnTo>
                <a:lnTo>
                  <a:pt x="499" y="3592"/>
                </a:lnTo>
                <a:lnTo>
                  <a:pt x="542" y="3317"/>
                </a:lnTo>
                <a:lnTo>
                  <a:pt x="576" y="3040"/>
                </a:lnTo>
                <a:lnTo>
                  <a:pt x="601" y="2762"/>
                </a:lnTo>
                <a:lnTo>
                  <a:pt x="615" y="2483"/>
                </a:lnTo>
                <a:lnTo>
                  <a:pt x="620" y="2204"/>
                </a:lnTo>
                <a:lnTo>
                  <a:pt x="615" y="1925"/>
                </a:lnTo>
                <a:lnTo>
                  <a:pt x="601" y="1646"/>
                </a:lnTo>
                <a:lnTo>
                  <a:pt x="576" y="1368"/>
                </a:lnTo>
                <a:lnTo>
                  <a:pt x="542" y="1091"/>
                </a:lnTo>
                <a:lnTo>
                  <a:pt x="499" y="816"/>
                </a:lnTo>
                <a:lnTo>
                  <a:pt x="445" y="542"/>
                </a:lnTo>
                <a:lnTo>
                  <a:pt x="383" y="270"/>
                </a:lnTo>
                <a:lnTo>
                  <a:pt x="310" y="0"/>
                </a:lnTo>
                <a:close/>
              </a:path>
            </a:pathLst>
          </a:custGeom>
          <a:pattFill prst="ltUpDiag">
            <a:fgClr>
              <a:schemeClr val="accent1"/>
            </a:fgClr>
            <a:bgClr>
              <a:srgbClr val="FFFFFF"/>
            </a:bgClr>
          </a:pattFill>
          <a:ln w="952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95288" y="1936733"/>
            <a:ext cx="8388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5181600" y="1841483"/>
            <a:ext cx="0" cy="1444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6227763" y="1792270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3203575" y="1792270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2195513" y="1792270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4140200" y="1865295"/>
            <a:ext cx="71438" cy="714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2195513" y="1073133"/>
            <a:ext cx="19446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4140200" y="1073133"/>
            <a:ext cx="2413000" cy="2065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2195513" y="1073133"/>
            <a:ext cx="4433887" cy="1912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14" name="Group 12"/>
          <p:cNvGrpSpPr>
            <a:grpSpLocks noChangeAspect="1"/>
          </p:cNvGrpSpPr>
          <p:nvPr/>
        </p:nvGrpSpPr>
        <p:grpSpPr bwMode="auto">
          <a:xfrm>
            <a:off x="2051050" y="928670"/>
            <a:ext cx="217488" cy="1008063"/>
            <a:chOff x="0" y="0"/>
            <a:chExt cx="426" cy="2551"/>
          </a:xfrm>
        </p:grpSpPr>
        <p:grpSp>
          <p:nvGrpSpPr>
            <p:cNvPr id="15" name="Group 13"/>
            <p:cNvGrpSpPr>
              <a:grpSpLocks noChangeAspect="1"/>
            </p:cNvGrpSpPr>
            <p:nvPr/>
          </p:nvGrpSpPr>
          <p:grpSpPr bwMode="auto">
            <a:xfrm>
              <a:off x="20" y="0"/>
              <a:ext cx="406" cy="1042"/>
              <a:chOff x="0" y="0"/>
              <a:chExt cx="811" cy="2081"/>
            </a:xfrm>
          </p:grpSpPr>
          <p:sp>
            <p:nvSpPr>
              <p:cNvPr id="18" name="Freeform 22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" name="Freeform 23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6" name="Rectangle 24"/>
            <p:cNvSpPr>
              <a:spLocks noChangeAspect="1" noChangeArrowheads="1"/>
            </p:cNvSpPr>
            <p:nvPr/>
          </p:nvSpPr>
          <p:spPr bwMode="auto">
            <a:xfrm>
              <a:off x="180" y="896"/>
              <a:ext cx="35" cy="242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17" name="Rectangle 25"/>
            <p:cNvSpPr>
              <a:spLocks noChangeAspect="1" noChangeArrowheads="1"/>
            </p:cNvSpPr>
            <p:nvPr/>
          </p:nvSpPr>
          <p:spPr bwMode="auto">
            <a:xfrm>
              <a:off x="0" y="1068"/>
              <a:ext cx="406" cy="1483"/>
            </a:xfrm>
            <a:prstGeom prst="rect">
              <a:avLst/>
            </a:prstGeom>
            <a:solidFill>
              <a:srgbClr val="FFFFE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grpSp>
        <p:nvGrpSpPr>
          <p:cNvPr id="20" name="Group 18"/>
          <p:cNvGrpSpPr>
            <a:grpSpLocks noChangeAspect="1"/>
          </p:cNvGrpSpPr>
          <p:nvPr/>
        </p:nvGrpSpPr>
        <p:grpSpPr bwMode="auto">
          <a:xfrm>
            <a:off x="6084888" y="1936733"/>
            <a:ext cx="201612" cy="936625"/>
            <a:chOff x="0" y="0"/>
            <a:chExt cx="173" cy="1132"/>
          </a:xfrm>
        </p:grpSpPr>
        <p:grpSp>
          <p:nvGrpSpPr>
            <p:cNvPr id="21" name="Group 19"/>
            <p:cNvGrpSpPr>
              <a:grpSpLocks noChangeAspect="1"/>
            </p:cNvGrpSpPr>
            <p:nvPr/>
          </p:nvGrpSpPr>
          <p:grpSpPr bwMode="auto">
            <a:xfrm rot="10800000">
              <a:off x="0" y="669"/>
              <a:ext cx="173" cy="463"/>
              <a:chOff x="0" y="0"/>
              <a:chExt cx="811" cy="2081"/>
            </a:xfrm>
          </p:grpSpPr>
          <p:sp>
            <p:nvSpPr>
              <p:cNvPr id="24" name="Freeform 30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5" name="Freeform 31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22" name="Rectangle 32"/>
            <p:cNvSpPr>
              <a:spLocks noChangeAspect="1" noChangeArrowheads="1"/>
            </p:cNvSpPr>
            <p:nvPr/>
          </p:nvSpPr>
          <p:spPr bwMode="auto">
            <a:xfrm rot="10800000">
              <a:off x="90" y="627"/>
              <a:ext cx="15" cy="108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23" name="Rectangle 33"/>
            <p:cNvSpPr>
              <a:spLocks noChangeAspect="1" noChangeArrowheads="1"/>
            </p:cNvSpPr>
            <p:nvPr/>
          </p:nvSpPr>
          <p:spPr bwMode="auto">
            <a:xfrm rot="10800000">
              <a:off x="0" y="0"/>
              <a:ext cx="173" cy="659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82999"/>
                  </a:schemeClr>
                </a:gs>
                <a:gs pos="100000">
                  <a:srgbClr val="000099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26" name="Text Box 60"/>
          <p:cNvSpPr txBox="1">
            <a:spLocks noChangeArrowheads="1"/>
          </p:cNvSpPr>
          <p:nvPr/>
        </p:nvSpPr>
        <p:spPr bwMode="auto">
          <a:xfrm>
            <a:off x="1979613" y="2009758"/>
            <a:ext cx="503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2f</a:t>
            </a:r>
          </a:p>
        </p:txBody>
      </p:sp>
      <p:sp>
        <p:nvSpPr>
          <p:cNvPr id="27" name="Text Box 61"/>
          <p:cNvSpPr txBox="1">
            <a:spLocks noChangeArrowheads="1"/>
          </p:cNvSpPr>
          <p:nvPr/>
        </p:nvSpPr>
        <p:spPr bwMode="auto">
          <a:xfrm>
            <a:off x="3059113" y="2081195"/>
            <a:ext cx="360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f</a:t>
            </a:r>
          </a:p>
        </p:txBody>
      </p:sp>
      <p:sp>
        <p:nvSpPr>
          <p:cNvPr id="28" name="Text Box 62"/>
          <p:cNvSpPr txBox="1">
            <a:spLocks noChangeArrowheads="1"/>
          </p:cNvSpPr>
          <p:nvPr/>
        </p:nvSpPr>
        <p:spPr bwMode="auto">
          <a:xfrm>
            <a:off x="5003800" y="2009758"/>
            <a:ext cx="36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f</a:t>
            </a:r>
          </a:p>
        </p:txBody>
      </p:sp>
      <p:sp>
        <p:nvSpPr>
          <p:cNvPr id="29" name="Text Box 63"/>
          <p:cNvSpPr txBox="1">
            <a:spLocks noChangeArrowheads="1"/>
          </p:cNvSpPr>
          <p:nvPr/>
        </p:nvSpPr>
        <p:spPr bwMode="auto">
          <a:xfrm>
            <a:off x="6227763" y="2009758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2f</a:t>
            </a:r>
          </a:p>
        </p:txBody>
      </p:sp>
      <p:sp>
        <p:nvSpPr>
          <p:cNvPr id="30" name="xjhgx2" descr="浅色上对角线"/>
          <p:cNvSpPr>
            <a:spLocks/>
          </p:cNvSpPr>
          <p:nvPr/>
        </p:nvSpPr>
        <p:spPr bwMode="auto">
          <a:xfrm>
            <a:off x="4071934" y="3071810"/>
            <a:ext cx="277813" cy="1971676"/>
          </a:xfrm>
          <a:custGeom>
            <a:avLst/>
            <a:gdLst>
              <a:gd name="T0" fmla="*/ 2147483647 w 620"/>
              <a:gd name="T1" fmla="*/ 0 h 4408"/>
              <a:gd name="T2" fmla="*/ 2147483647 w 620"/>
              <a:gd name="T3" fmla="*/ 2147483647 h 4408"/>
              <a:gd name="T4" fmla="*/ 2147483647 w 620"/>
              <a:gd name="T5" fmla="*/ 2147483647 h 4408"/>
              <a:gd name="T6" fmla="*/ 2147483647 w 620"/>
              <a:gd name="T7" fmla="*/ 2147483647 h 4408"/>
              <a:gd name="T8" fmla="*/ 2147483647 w 620"/>
              <a:gd name="T9" fmla="*/ 2147483647 h 4408"/>
              <a:gd name="T10" fmla="*/ 2147483647 w 620"/>
              <a:gd name="T11" fmla="*/ 2147483647 h 4408"/>
              <a:gd name="T12" fmla="*/ 1709445896 w 620"/>
              <a:gd name="T13" fmla="*/ 2147483647 h 4408"/>
              <a:gd name="T14" fmla="*/ 449748712 w 620"/>
              <a:gd name="T15" fmla="*/ 2147483647 h 4408"/>
              <a:gd name="T16" fmla="*/ 0 w 620"/>
              <a:gd name="T17" fmla="*/ 2147483647 h 4408"/>
              <a:gd name="T18" fmla="*/ 449748712 w 620"/>
              <a:gd name="T19" fmla="*/ 2147483647 h 4408"/>
              <a:gd name="T20" fmla="*/ 1709445896 w 620"/>
              <a:gd name="T21" fmla="*/ 2147483647 h 4408"/>
              <a:gd name="T22" fmla="*/ 2147483647 w 620"/>
              <a:gd name="T23" fmla="*/ 2147483647 h 4408"/>
              <a:gd name="T24" fmla="*/ 2147483647 w 620"/>
              <a:gd name="T25" fmla="*/ 2147483647 h 4408"/>
              <a:gd name="T26" fmla="*/ 2147483647 w 620"/>
              <a:gd name="T27" fmla="*/ 2147483647 h 4408"/>
              <a:gd name="T28" fmla="*/ 2147483647 w 620"/>
              <a:gd name="T29" fmla="*/ 2147483647 h 4408"/>
              <a:gd name="T30" fmla="*/ 2147483647 w 620"/>
              <a:gd name="T31" fmla="*/ 2147483647 h 4408"/>
              <a:gd name="T32" fmla="*/ 2147483647 w 620"/>
              <a:gd name="T33" fmla="*/ 2147483647 h 4408"/>
              <a:gd name="T34" fmla="*/ 2147483647 w 620"/>
              <a:gd name="T35" fmla="*/ 2147483647 h 4408"/>
              <a:gd name="T36" fmla="*/ 2147483647 w 620"/>
              <a:gd name="T37" fmla="*/ 2147483647 h 4408"/>
              <a:gd name="T38" fmla="*/ 2147483647 w 620"/>
              <a:gd name="T39" fmla="*/ 2147483647 h 4408"/>
              <a:gd name="T40" fmla="*/ 2147483647 w 620"/>
              <a:gd name="T41" fmla="*/ 2147483647 h 4408"/>
              <a:gd name="T42" fmla="*/ 2147483647 w 620"/>
              <a:gd name="T43" fmla="*/ 2147483647 h 4408"/>
              <a:gd name="T44" fmla="*/ 2147483647 w 620"/>
              <a:gd name="T45" fmla="*/ 2147483647 h 4408"/>
              <a:gd name="T46" fmla="*/ 2147483647 w 620"/>
              <a:gd name="T47" fmla="*/ 2147483647 h 4408"/>
              <a:gd name="T48" fmla="*/ 2147483647 w 620"/>
              <a:gd name="T49" fmla="*/ 2147483647 h 4408"/>
              <a:gd name="T50" fmla="*/ 2147483647 w 620"/>
              <a:gd name="T51" fmla="*/ 2147483647 h 4408"/>
              <a:gd name="T52" fmla="*/ 2147483647 w 620"/>
              <a:gd name="T53" fmla="*/ 2147483647 h 4408"/>
              <a:gd name="T54" fmla="*/ 2147483647 w 620"/>
              <a:gd name="T55" fmla="*/ 2147483647 h 4408"/>
              <a:gd name="T56" fmla="*/ 2147483647 w 620"/>
              <a:gd name="T57" fmla="*/ 2147483647 h 4408"/>
              <a:gd name="T58" fmla="*/ 2147483647 w 620"/>
              <a:gd name="T59" fmla="*/ 2147483647 h 4408"/>
              <a:gd name="T60" fmla="*/ 2147483647 w 620"/>
              <a:gd name="T61" fmla="*/ 2147483647 h 4408"/>
              <a:gd name="T62" fmla="*/ 2147483647 w 620"/>
              <a:gd name="T63" fmla="*/ 2147483647 h 4408"/>
              <a:gd name="T64" fmla="*/ 2147483647 w 620"/>
              <a:gd name="T65" fmla="*/ 2147483647 h 4408"/>
              <a:gd name="T66" fmla="*/ 2147483647 w 620"/>
              <a:gd name="T67" fmla="*/ 0 h 44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20"/>
              <a:gd name="T103" fmla="*/ 0 h 4408"/>
              <a:gd name="T104" fmla="*/ 620 w 620"/>
              <a:gd name="T105" fmla="*/ 4408 h 44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20" h="4408">
                <a:moveTo>
                  <a:pt x="310" y="0"/>
                </a:moveTo>
                <a:lnTo>
                  <a:pt x="237" y="270"/>
                </a:lnTo>
                <a:lnTo>
                  <a:pt x="175" y="542"/>
                </a:lnTo>
                <a:lnTo>
                  <a:pt x="121" y="816"/>
                </a:lnTo>
                <a:lnTo>
                  <a:pt x="78" y="1091"/>
                </a:lnTo>
                <a:lnTo>
                  <a:pt x="44" y="1368"/>
                </a:lnTo>
                <a:lnTo>
                  <a:pt x="19" y="1646"/>
                </a:lnTo>
                <a:lnTo>
                  <a:pt x="5" y="1925"/>
                </a:lnTo>
                <a:lnTo>
                  <a:pt x="0" y="2204"/>
                </a:lnTo>
                <a:lnTo>
                  <a:pt x="5" y="2483"/>
                </a:lnTo>
                <a:lnTo>
                  <a:pt x="19" y="2762"/>
                </a:lnTo>
                <a:lnTo>
                  <a:pt x="44" y="3040"/>
                </a:lnTo>
                <a:lnTo>
                  <a:pt x="78" y="3317"/>
                </a:lnTo>
                <a:lnTo>
                  <a:pt x="121" y="3592"/>
                </a:lnTo>
                <a:lnTo>
                  <a:pt x="175" y="3866"/>
                </a:lnTo>
                <a:lnTo>
                  <a:pt x="237" y="4138"/>
                </a:lnTo>
                <a:lnTo>
                  <a:pt x="310" y="4408"/>
                </a:lnTo>
                <a:lnTo>
                  <a:pt x="383" y="4138"/>
                </a:lnTo>
                <a:lnTo>
                  <a:pt x="445" y="3866"/>
                </a:lnTo>
                <a:lnTo>
                  <a:pt x="499" y="3592"/>
                </a:lnTo>
                <a:lnTo>
                  <a:pt x="542" y="3317"/>
                </a:lnTo>
                <a:lnTo>
                  <a:pt x="576" y="3040"/>
                </a:lnTo>
                <a:lnTo>
                  <a:pt x="601" y="2762"/>
                </a:lnTo>
                <a:lnTo>
                  <a:pt x="615" y="2483"/>
                </a:lnTo>
                <a:lnTo>
                  <a:pt x="620" y="2204"/>
                </a:lnTo>
                <a:lnTo>
                  <a:pt x="615" y="1925"/>
                </a:lnTo>
                <a:lnTo>
                  <a:pt x="601" y="1646"/>
                </a:lnTo>
                <a:lnTo>
                  <a:pt x="576" y="1368"/>
                </a:lnTo>
                <a:lnTo>
                  <a:pt x="542" y="1091"/>
                </a:lnTo>
                <a:lnTo>
                  <a:pt x="499" y="816"/>
                </a:lnTo>
                <a:lnTo>
                  <a:pt x="445" y="542"/>
                </a:lnTo>
                <a:lnTo>
                  <a:pt x="383" y="270"/>
                </a:lnTo>
                <a:lnTo>
                  <a:pt x="310" y="0"/>
                </a:lnTo>
                <a:close/>
              </a:path>
            </a:pathLst>
          </a:custGeom>
          <a:pattFill prst="ltUpDiag">
            <a:fgClr>
              <a:schemeClr val="accent1"/>
            </a:fgClr>
            <a:bgClr>
              <a:srgbClr val="FFFFFF"/>
            </a:bgClr>
          </a:pattFill>
          <a:ln w="952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Line 3"/>
          <p:cNvSpPr>
            <a:spLocks noChangeShapeType="1"/>
          </p:cNvSpPr>
          <p:nvPr/>
        </p:nvSpPr>
        <p:spPr bwMode="auto">
          <a:xfrm>
            <a:off x="395288" y="4214818"/>
            <a:ext cx="8388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>
            <a:off x="5286380" y="4071942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400" b="1" i="1"/>
          </a:p>
        </p:txBody>
      </p:sp>
      <p:sp>
        <p:nvSpPr>
          <p:cNvPr id="33" name="Line 5"/>
          <p:cNvSpPr>
            <a:spLocks noChangeShapeType="1"/>
          </p:cNvSpPr>
          <p:nvPr/>
        </p:nvSpPr>
        <p:spPr bwMode="auto">
          <a:xfrm>
            <a:off x="6215074" y="4071942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400" b="1" i="1"/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>
            <a:off x="3203575" y="4057659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400" b="1" i="1"/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>
            <a:off x="2195513" y="4057659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 sz="2400" b="1" i="1"/>
          </a:p>
        </p:txBody>
      </p:sp>
      <p:sp>
        <p:nvSpPr>
          <p:cNvPr id="36" name="Oval 8"/>
          <p:cNvSpPr>
            <a:spLocks noChangeArrowheads="1"/>
          </p:cNvSpPr>
          <p:nvPr/>
        </p:nvSpPr>
        <p:spPr bwMode="auto">
          <a:xfrm>
            <a:off x="4140200" y="4130684"/>
            <a:ext cx="71438" cy="714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grpSp>
        <p:nvGrpSpPr>
          <p:cNvPr id="37" name="Group 9"/>
          <p:cNvGrpSpPr>
            <a:grpSpLocks noChangeAspect="1"/>
          </p:cNvGrpSpPr>
          <p:nvPr/>
        </p:nvGrpSpPr>
        <p:grpSpPr bwMode="auto">
          <a:xfrm>
            <a:off x="2714612" y="3214686"/>
            <a:ext cx="198438" cy="971550"/>
            <a:chOff x="0" y="0"/>
            <a:chExt cx="426" cy="2551"/>
          </a:xfrm>
        </p:grpSpPr>
        <p:grpSp>
          <p:nvGrpSpPr>
            <p:cNvPr id="38" name="Group 10"/>
            <p:cNvGrpSpPr>
              <a:grpSpLocks noChangeAspect="1"/>
            </p:cNvGrpSpPr>
            <p:nvPr/>
          </p:nvGrpSpPr>
          <p:grpSpPr bwMode="auto">
            <a:xfrm>
              <a:off x="20" y="0"/>
              <a:ext cx="406" cy="1042"/>
              <a:chOff x="0" y="0"/>
              <a:chExt cx="811" cy="2081"/>
            </a:xfrm>
          </p:grpSpPr>
          <p:sp>
            <p:nvSpPr>
              <p:cNvPr id="41" name="Freeform 11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2" name="Freeform 12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9" name="Rectangle 13"/>
            <p:cNvSpPr>
              <a:spLocks noChangeAspect="1" noChangeArrowheads="1"/>
            </p:cNvSpPr>
            <p:nvPr/>
          </p:nvSpPr>
          <p:spPr bwMode="auto">
            <a:xfrm>
              <a:off x="180" y="896"/>
              <a:ext cx="35" cy="242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40" name="Rectangle 14"/>
            <p:cNvSpPr>
              <a:spLocks noChangeAspect="1" noChangeArrowheads="1"/>
            </p:cNvSpPr>
            <p:nvPr/>
          </p:nvSpPr>
          <p:spPr bwMode="auto">
            <a:xfrm>
              <a:off x="0" y="1068"/>
              <a:ext cx="406" cy="1483"/>
            </a:xfrm>
            <a:prstGeom prst="rect">
              <a:avLst/>
            </a:prstGeom>
            <a:solidFill>
              <a:srgbClr val="FFFFE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43" name="Line 15"/>
          <p:cNvSpPr>
            <a:spLocks noChangeShapeType="1"/>
          </p:cNvSpPr>
          <p:nvPr/>
        </p:nvSpPr>
        <p:spPr bwMode="auto">
          <a:xfrm flipV="1">
            <a:off x="2786050" y="3214686"/>
            <a:ext cx="137160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" name="Line 16"/>
          <p:cNvSpPr>
            <a:spLocks noChangeShapeType="1"/>
          </p:cNvSpPr>
          <p:nvPr/>
        </p:nvSpPr>
        <p:spPr bwMode="auto">
          <a:xfrm>
            <a:off x="4143372" y="3214686"/>
            <a:ext cx="3571900" cy="307183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5" name="Line 17"/>
          <p:cNvSpPr>
            <a:spLocks noChangeShapeType="1"/>
          </p:cNvSpPr>
          <p:nvPr/>
        </p:nvSpPr>
        <p:spPr bwMode="auto">
          <a:xfrm>
            <a:off x="2786050" y="3214686"/>
            <a:ext cx="5357850" cy="32147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46" name="Group 18"/>
          <p:cNvGrpSpPr>
            <a:grpSpLocks noChangeAspect="1"/>
          </p:cNvGrpSpPr>
          <p:nvPr/>
        </p:nvGrpSpPr>
        <p:grpSpPr bwMode="auto">
          <a:xfrm>
            <a:off x="7286644" y="4214818"/>
            <a:ext cx="274638" cy="1804988"/>
            <a:chOff x="0" y="0"/>
            <a:chExt cx="173" cy="1132"/>
          </a:xfrm>
        </p:grpSpPr>
        <p:grpSp>
          <p:nvGrpSpPr>
            <p:cNvPr id="47" name="Group 19"/>
            <p:cNvGrpSpPr>
              <a:grpSpLocks noChangeAspect="1"/>
            </p:cNvGrpSpPr>
            <p:nvPr/>
          </p:nvGrpSpPr>
          <p:grpSpPr bwMode="auto">
            <a:xfrm rot="10800000">
              <a:off x="0" y="669"/>
              <a:ext cx="173" cy="463"/>
              <a:chOff x="0" y="0"/>
              <a:chExt cx="811" cy="2081"/>
            </a:xfrm>
          </p:grpSpPr>
          <p:sp>
            <p:nvSpPr>
              <p:cNvPr id="50" name="Freeform 20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1" name="Freeform 21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8" name="Rectangle 22"/>
            <p:cNvSpPr>
              <a:spLocks noChangeAspect="1" noChangeArrowheads="1"/>
            </p:cNvSpPr>
            <p:nvPr/>
          </p:nvSpPr>
          <p:spPr bwMode="auto">
            <a:xfrm rot="10800000">
              <a:off x="90" y="627"/>
              <a:ext cx="15" cy="108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49" name="Rectangle 23"/>
            <p:cNvSpPr>
              <a:spLocks noChangeAspect="1" noChangeArrowheads="1"/>
            </p:cNvSpPr>
            <p:nvPr/>
          </p:nvSpPr>
          <p:spPr bwMode="auto">
            <a:xfrm rot="10800000">
              <a:off x="0" y="0"/>
              <a:ext cx="173" cy="659"/>
            </a:xfrm>
            <a:prstGeom prst="rect">
              <a:avLst/>
            </a:prstGeom>
            <a:gradFill rotWithShape="1">
              <a:gsLst>
                <a:gs pos="0">
                  <a:schemeClr val="bg1">
                    <a:alpha val="82999"/>
                  </a:schemeClr>
                </a:gs>
                <a:gs pos="100000">
                  <a:srgbClr val="000099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52" name="Text Box 60"/>
          <p:cNvSpPr txBox="1">
            <a:spLocks noChangeArrowheads="1"/>
          </p:cNvSpPr>
          <p:nvPr/>
        </p:nvSpPr>
        <p:spPr bwMode="auto">
          <a:xfrm>
            <a:off x="1981200" y="4348172"/>
            <a:ext cx="5032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2f</a:t>
            </a:r>
          </a:p>
        </p:txBody>
      </p:sp>
      <p:sp>
        <p:nvSpPr>
          <p:cNvPr id="53" name="Text Box 61"/>
          <p:cNvSpPr txBox="1">
            <a:spLocks noChangeArrowheads="1"/>
          </p:cNvSpPr>
          <p:nvPr/>
        </p:nvSpPr>
        <p:spPr bwMode="auto">
          <a:xfrm>
            <a:off x="3124200" y="4348172"/>
            <a:ext cx="36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/>
              <a:t>f</a:t>
            </a:r>
          </a:p>
        </p:txBody>
      </p:sp>
      <p:sp>
        <p:nvSpPr>
          <p:cNvPr id="54" name="Text Box 61"/>
          <p:cNvSpPr txBox="1">
            <a:spLocks noChangeArrowheads="1"/>
          </p:cNvSpPr>
          <p:nvPr/>
        </p:nvSpPr>
        <p:spPr bwMode="auto">
          <a:xfrm>
            <a:off x="5049838" y="4319574"/>
            <a:ext cx="360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/>
              <a:t>f</a:t>
            </a:r>
          </a:p>
        </p:txBody>
      </p:sp>
      <p:sp>
        <p:nvSpPr>
          <p:cNvPr id="55" name="Text Box 63"/>
          <p:cNvSpPr txBox="1">
            <a:spLocks noChangeArrowheads="1"/>
          </p:cNvSpPr>
          <p:nvPr/>
        </p:nvSpPr>
        <p:spPr bwMode="auto">
          <a:xfrm>
            <a:off x="5905500" y="4333862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/>
              <a:t>2f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xjhgx2" descr="浅色上对角线"/>
          <p:cNvSpPr>
            <a:spLocks/>
          </p:cNvSpPr>
          <p:nvPr/>
        </p:nvSpPr>
        <p:spPr bwMode="auto">
          <a:xfrm>
            <a:off x="4006850" y="928670"/>
            <a:ext cx="277813" cy="1709738"/>
          </a:xfrm>
          <a:custGeom>
            <a:avLst/>
            <a:gdLst>
              <a:gd name="T0" fmla="*/ 2147483647 w 620"/>
              <a:gd name="T1" fmla="*/ 0 h 4408"/>
              <a:gd name="T2" fmla="*/ 2147483647 w 620"/>
              <a:gd name="T3" fmla="*/ 2147483647 h 4408"/>
              <a:gd name="T4" fmla="*/ 2147483647 w 620"/>
              <a:gd name="T5" fmla="*/ 2147483647 h 4408"/>
              <a:gd name="T6" fmla="*/ 2147483647 w 620"/>
              <a:gd name="T7" fmla="*/ 2147483647 h 4408"/>
              <a:gd name="T8" fmla="*/ 2147483647 w 620"/>
              <a:gd name="T9" fmla="*/ 2147483647 h 4408"/>
              <a:gd name="T10" fmla="*/ 2147483647 w 620"/>
              <a:gd name="T11" fmla="*/ 2147483647 h 4408"/>
              <a:gd name="T12" fmla="*/ 1709445896 w 620"/>
              <a:gd name="T13" fmla="*/ 2147483647 h 4408"/>
              <a:gd name="T14" fmla="*/ 449748712 w 620"/>
              <a:gd name="T15" fmla="*/ 2147483647 h 4408"/>
              <a:gd name="T16" fmla="*/ 0 w 620"/>
              <a:gd name="T17" fmla="*/ 2147483647 h 4408"/>
              <a:gd name="T18" fmla="*/ 449748712 w 620"/>
              <a:gd name="T19" fmla="*/ 2147483647 h 4408"/>
              <a:gd name="T20" fmla="*/ 1709445896 w 620"/>
              <a:gd name="T21" fmla="*/ 2147483647 h 4408"/>
              <a:gd name="T22" fmla="*/ 2147483647 w 620"/>
              <a:gd name="T23" fmla="*/ 2147483647 h 4408"/>
              <a:gd name="T24" fmla="*/ 2147483647 w 620"/>
              <a:gd name="T25" fmla="*/ 2147483647 h 4408"/>
              <a:gd name="T26" fmla="*/ 2147483647 w 620"/>
              <a:gd name="T27" fmla="*/ 2147483647 h 4408"/>
              <a:gd name="T28" fmla="*/ 2147483647 w 620"/>
              <a:gd name="T29" fmla="*/ 2147483647 h 4408"/>
              <a:gd name="T30" fmla="*/ 2147483647 w 620"/>
              <a:gd name="T31" fmla="*/ 2147483647 h 4408"/>
              <a:gd name="T32" fmla="*/ 2147483647 w 620"/>
              <a:gd name="T33" fmla="*/ 2147483647 h 4408"/>
              <a:gd name="T34" fmla="*/ 2147483647 w 620"/>
              <a:gd name="T35" fmla="*/ 2147483647 h 4408"/>
              <a:gd name="T36" fmla="*/ 2147483647 w 620"/>
              <a:gd name="T37" fmla="*/ 2147483647 h 4408"/>
              <a:gd name="T38" fmla="*/ 2147483647 w 620"/>
              <a:gd name="T39" fmla="*/ 2147483647 h 4408"/>
              <a:gd name="T40" fmla="*/ 2147483647 w 620"/>
              <a:gd name="T41" fmla="*/ 2147483647 h 4408"/>
              <a:gd name="T42" fmla="*/ 2147483647 w 620"/>
              <a:gd name="T43" fmla="*/ 2147483647 h 4408"/>
              <a:gd name="T44" fmla="*/ 2147483647 w 620"/>
              <a:gd name="T45" fmla="*/ 2147483647 h 4408"/>
              <a:gd name="T46" fmla="*/ 2147483647 w 620"/>
              <a:gd name="T47" fmla="*/ 2147483647 h 4408"/>
              <a:gd name="T48" fmla="*/ 2147483647 w 620"/>
              <a:gd name="T49" fmla="*/ 2147483647 h 4408"/>
              <a:gd name="T50" fmla="*/ 2147483647 w 620"/>
              <a:gd name="T51" fmla="*/ 2147483647 h 4408"/>
              <a:gd name="T52" fmla="*/ 2147483647 w 620"/>
              <a:gd name="T53" fmla="*/ 2147483647 h 4408"/>
              <a:gd name="T54" fmla="*/ 2147483647 w 620"/>
              <a:gd name="T55" fmla="*/ 2147483647 h 4408"/>
              <a:gd name="T56" fmla="*/ 2147483647 w 620"/>
              <a:gd name="T57" fmla="*/ 2147483647 h 4408"/>
              <a:gd name="T58" fmla="*/ 2147483647 w 620"/>
              <a:gd name="T59" fmla="*/ 2147483647 h 4408"/>
              <a:gd name="T60" fmla="*/ 2147483647 w 620"/>
              <a:gd name="T61" fmla="*/ 2147483647 h 4408"/>
              <a:gd name="T62" fmla="*/ 2147483647 w 620"/>
              <a:gd name="T63" fmla="*/ 2147483647 h 4408"/>
              <a:gd name="T64" fmla="*/ 2147483647 w 620"/>
              <a:gd name="T65" fmla="*/ 2147483647 h 4408"/>
              <a:gd name="T66" fmla="*/ 2147483647 w 620"/>
              <a:gd name="T67" fmla="*/ 0 h 44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20"/>
              <a:gd name="T103" fmla="*/ 0 h 4408"/>
              <a:gd name="T104" fmla="*/ 620 w 620"/>
              <a:gd name="T105" fmla="*/ 4408 h 44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20" h="4408">
                <a:moveTo>
                  <a:pt x="310" y="0"/>
                </a:moveTo>
                <a:lnTo>
                  <a:pt x="237" y="270"/>
                </a:lnTo>
                <a:lnTo>
                  <a:pt x="175" y="542"/>
                </a:lnTo>
                <a:lnTo>
                  <a:pt x="121" y="816"/>
                </a:lnTo>
                <a:lnTo>
                  <a:pt x="78" y="1091"/>
                </a:lnTo>
                <a:lnTo>
                  <a:pt x="44" y="1368"/>
                </a:lnTo>
                <a:lnTo>
                  <a:pt x="19" y="1646"/>
                </a:lnTo>
                <a:lnTo>
                  <a:pt x="5" y="1925"/>
                </a:lnTo>
                <a:lnTo>
                  <a:pt x="0" y="2204"/>
                </a:lnTo>
                <a:lnTo>
                  <a:pt x="5" y="2483"/>
                </a:lnTo>
                <a:lnTo>
                  <a:pt x="19" y="2762"/>
                </a:lnTo>
                <a:lnTo>
                  <a:pt x="44" y="3040"/>
                </a:lnTo>
                <a:lnTo>
                  <a:pt x="78" y="3317"/>
                </a:lnTo>
                <a:lnTo>
                  <a:pt x="121" y="3592"/>
                </a:lnTo>
                <a:lnTo>
                  <a:pt x="175" y="3866"/>
                </a:lnTo>
                <a:lnTo>
                  <a:pt x="237" y="4138"/>
                </a:lnTo>
                <a:lnTo>
                  <a:pt x="310" y="4408"/>
                </a:lnTo>
                <a:lnTo>
                  <a:pt x="383" y="4138"/>
                </a:lnTo>
                <a:lnTo>
                  <a:pt x="445" y="3866"/>
                </a:lnTo>
                <a:lnTo>
                  <a:pt x="499" y="3592"/>
                </a:lnTo>
                <a:lnTo>
                  <a:pt x="542" y="3317"/>
                </a:lnTo>
                <a:lnTo>
                  <a:pt x="576" y="3040"/>
                </a:lnTo>
                <a:lnTo>
                  <a:pt x="601" y="2762"/>
                </a:lnTo>
                <a:lnTo>
                  <a:pt x="615" y="2483"/>
                </a:lnTo>
                <a:lnTo>
                  <a:pt x="620" y="2204"/>
                </a:lnTo>
                <a:lnTo>
                  <a:pt x="615" y="1925"/>
                </a:lnTo>
                <a:lnTo>
                  <a:pt x="601" y="1646"/>
                </a:lnTo>
                <a:lnTo>
                  <a:pt x="576" y="1368"/>
                </a:lnTo>
                <a:lnTo>
                  <a:pt x="542" y="1091"/>
                </a:lnTo>
                <a:lnTo>
                  <a:pt x="499" y="816"/>
                </a:lnTo>
                <a:lnTo>
                  <a:pt x="445" y="542"/>
                </a:lnTo>
                <a:lnTo>
                  <a:pt x="383" y="270"/>
                </a:lnTo>
                <a:lnTo>
                  <a:pt x="310" y="0"/>
                </a:lnTo>
                <a:close/>
              </a:path>
            </a:pathLst>
          </a:custGeom>
          <a:pattFill prst="ltUpDiag">
            <a:fgClr>
              <a:schemeClr val="accent1"/>
            </a:fgClr>
            <a:bgClr>
              <a:srgbClr val="FFFFFF"/>
            </a:bgClr>
          </a:pattFill>
          <a:ln w="952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5288" y="1857364"/>
            <a:ext cx="8388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148263" y="1719245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156325" y="1719245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203575" y="1719245"/>
            <a:ext cx="0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2195513" y="1719245"/>
            <a:ext cx="0" cy="14446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140200" y="1785926"/>
            <a:ext cx="71438" cy="714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grpSp>
        <p:nvGrpSpPr>
          <p:cNvPr id="11" name="Group 9"/>
          <p:cNvGrpSpPr>
            <a:grpSpLocks noChangeAspect="1"/>
          </p:cNvGrpSpPr>
          <p:nvPr/>
        </p:nvGrpSpPr>
        <p:grpSpPr bwMode="auto">
          <a:xfrm>
            <a:off x="3141663" y="928670"/>
            <a:ext cx="188912" cy="914400"/>
            <a:chOff x="20" y="0"/>
            <a:chExt cx="406" cy="2401"/>
          </a:xfrm>
        </p:grpSpPr>
        <p:grpSp>
          <p:nvGrpSpPr>
            <p:cNvPr id="12" name="Group 10"/>
            <p:cNvGrpSpPr>
              <a:grpSpLocks noChangeAspect="1"/>
            </p:cNvGrpSpPr>
            <p:nvPr/>
          </p:nvGrpSpPr>
          <p:grpSpPr bwMode="auto">
            <a:xfrm>
              <a:off x="20" y="0"/>
              <a:ext cx="406" cy="1042"/>
              <a:chOff x="0" y="0"/>
              <a:chExt cx="811" cy="2081"/>
            </a:xfrm>
          </p:grpSpPr>
          <p:sp>
            <p:nvSpPr>
              <p:cNvPr id="15" name="Freeform 11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6" name="Freeform 12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13" name="Rectangle 13"/>
            <p:cNvSpPr>
              <a:spLocks noChangeAspect="1" noChangeArrowheads="1"/>
            </p:cNvSpPr>
            <p:nvPr/>
          </p:nvSpPr>
          <p:spPr bwMode="auto">
            <a:xfrm>
              <a:off x="180" y="896"/>
              <a:ext cx="35" cy="242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14" name="Rectangle 14"/>
            <p:cNvSpPr>
              <a:spLocks noChangeAspect="1" noChangeArrowheads="1"/>
            </p:cNvSpPr>
            <p:nvPr/>
          </p:nvSpPr>
          <p:spPr bwMode="auto">
            <a:xfrm>
              <a:off x="41" y="1068"/>
              <a:ext cx="365" cy="1333"/>
            </a:xfrm>
            <a:prstGeom prst="rect">
              <a:avLst/>
            </a:prstGeom>
            <a:solidFill>
              <a:srgbClr val="FFFFE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3203575" y="100010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140200" y="1000108"/>
            <a:ext cx="2032000" cy="1757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3203575" y="1000108"/>
            <a:ext cx="2282825" cy="1985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" name="Text Box 60"/>
          <p:cNvSpPr txBox="1">
            <a:spLocks noChangeArrowheads="1"/>
          </p:cNvSpPr>
          <p:nvPr/>
        </p:nvSpPr>
        <p:spPr bwMode="auto">
          <a:xfrm>
            <a:off x="1935163" y="184307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2f</a:t>
            </a:r>
          </a:p>
        </p:txBody>
      </p:sp>
      <p:sp>
        <p:nvSpPr>
          <p:cNvPr id="21" name="Text Box 60"/>
          <p:cNvSpPr txBox="1">
            <a:spLocks noChangeArrowheads="1"/>
          </p:cNvSpPr>
          <p:nvPr/>
        </p:nvSpPr>
        <p:spPr bwMode="auto">
          <a:xfrm>
            <a:off x="5867400" y="1843070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2f</a:t>
            </a:r>
          </a:p>
        </p:txBody>
      </p:sp>
      <p:sp>
        <p:nvSpPr>
          <p:cNvPr id="22" name="Text Box 60"/>
          <p:cNvSpPr txBox="1">
            <a:spLocks noChangeArrowheads="1"/>
          </p:cNvSpPr>
          <p:nvPr/>
        </p:nvSpPr>
        <p:spPr bwMode="auto">
          <a:xfrm>
            <a:off x="4983163" y="184307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f</a:t>
            </a:r>
          </a:p>
        </p:txBody>
      </p:sp>
      <p:sp>
        <p:nvSpPr>
          <p:cNvPr id="23" name="Text Box 60"/>
          <p:cNvSpPr txBox="1">
            <a:spLocks noChangeArrowheads="1"/>
          </p:cNvSpPr>
          <p:nvPr/>
        </p:nvSpPr>
        <p:spPr bwMode="auto">
          <a:xfrm>
            <a:off x="3048000" y="1781158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f</a:t>
            </a:r>
          </a:p>
        </p:txBody>
      </p:sp>
      <p:sp>
        <p:nvSpPr>
          <p:cNvPr id="24" name="xjhgx2" descr="浅色上对角线"/>
          <p:cNvSpPr>
            <a:spLocks/>
          </p:cNvSpPr>
          <p:nvPr/>
        </p:nvSpPr>
        <p:spPr bwMode="auto">
          <a:xfrm>
            <a:off x="4006850" y="3727604"/>
            <a:ext cx="277813" cy="1709737"/>
          </a:xfrm>
          <a:custGeom>
            <a:avLst/>
            <a:gdLst>
              <a:gd name="T0" fmla="*/ 2147483647 w 620"/>
              <a:gd name="T1" fmla="*/ 0 h 4408"/>
              <a:gd name="T2" fmla="*/ 2147483647 w 620"/>
              <a:gd name="T3" fmla="*/ 2147483647 h 4408"/>
              <a:gd name="T4" fmla="*/ 2147483647 w 620"/>
              <a:gd name="T5" fmla="*/ 2147483647 h 4408"/>
              <a:gd name="T6" fmla="*/ 2147483647 w 620"/>
              <a:gd name="T7" fmla="*/ 2147483647 h 4408"/>
              <a:gd name="T8" fmla="*/ 2147483647 w 620"/>
              <a:gd name="T9" fmla="*/ 2147483647 h 4408"/>
              <a:gd name="T10" fmla="*/ 2147483647 w 620"/>
              <a:gd name="T11" fmla="*/ 2147483647 h 4408"/>
              <a:gd name="T12" fmla="*/ 1709445896 w 620"/>
              <a:gd name="T13" fmla="*/ 2147483647 h 4408"/>
              <a:gd name="T14" fmla="*/ 449748712 w 620"/>
              <a:gd name="T15" fmla="*/ 2147483647 h 4408"/>
              <a:gd name="T16" fmla="*/ 0 w 620"/>
              <a:gd name="T17" fmla="*/ 2147483647 h 4408"/>
              <a:gd name="T18" fmla="*/ 449748712 w 620"/>
              <a:gd name="T19" fmla="*/ 2147483647 h 4408"/>
              <a:gd name="T20" fmla="*/ 1709445896 w 620"/>
              <a:gd name="T21" fmla="*/ 2147483647 h 4408"/>
              <a:gd name="T22" fmla="*/ 2147483647 w 620"/>
              <a:gd name="T23" fmla="*/ 2147483647 h 4408"/>
              <a:gd name="T24" fmla="*/ 2147483647 w 620"/>
              <a:gd name="T25" fmla="*/ 2147483647 h 4408"/>
              <a:gd name="T26" fmla="*/ 2147483647 w 620"/>
              <a:gd name="T27" fmla="*/ 2147483647 h 4408"/>
              <a:gd name="T28" fmla="*/ 2147483647 w 620"/>
              <a:gd name="T29" fmla="*/ 2147483647 h 4408"/>
              <a:gd name="T30" fmla="*/ 2147483647 w 620"/>
              <a:gd name="T31" fmla="*/ 2147483647 h 4408"/>
              <a:gd name="T32" fmla="*/ 2147483647 w 620"/>
              <a:gd name="T33" fmla="*/ 2147483647 h 4408"/>
              <a:gd name="T34" fmla="*/ 2147483647 w 620"/>
              <a:gd name="T35" fmla="*/ 2147483647 h 4408"/>
              <a:gd name="T36" fmla="*/ 2147483647 w 620"/>
              <a:gd name="T37" fmla="*/ 2147483647 h 4408"/>
              <a:gd name="T38" fmla="*/ 2147483647 w 620"/>
              <a:gd name="T39" fmla="*/ 2147483647 h 4408"/>
              <a:gd name="T40" fmla="*/ 2147483647 w 620"/>
              <a:gd name="T41" fmla="*/ 2147483647 h 4408"/>
              <a:gd name="T42" fmla="*/ 2147483647 w 620"/>
              <a:gd name="T43" fmla="*/ 2147483647 h 4408"/>
              <a:gd name="T44" fmla="*/ 2147483647 w 620"/>
              <a:gd name="T45" fmla="*/ 2147483647 h 4408"/>
              <a:gd name="T46" fmla="*/ 2147483647 w 620"/>
              <a:gd name="T47" fmla="*/ 2147483647 h 4408"/>
              <a:gd name="T48" fmla="*/ 2147483647 w 620"/>
              <a:gd name="T49" fmla="*/ 2147483647 h 4408"/>
              <a:gd name="T50" fmla="*/ 2147483647 w 620"/>
              <a:gd name="T51" fmla="*/ 2147483647 h 4408"/>
              <a:gd name="T52" fmla="*/ 2147483647 w 620"/>
              <a:gd name="T53" fmla="*/ 2147483647 h 4408"/>
              <a:gd name="T54" fmla="*/ 2147483647 w 620"/>
              <a:gd name="T55" fmla="*/ 2147483647 h 4408"/>
              <a:gd name="T56" fmla="*/ 2147483647 w 620"/>
              <a:gd name="T57" fmla="*/ 2147483647 h 4408"/>
              <a:gd name="T58" fmla="*/ 2147483647 w 620"/>
              <a:gd name="T59" fmla="*/ 2147483647 h 4408"/>
              <a:gd name="T60" fmla="*/ 2147483647 w 620"/>
              <a:gd name="T61" fmla="*/ 2147483647 h 4408"/>
              <a:gd name="T62" fmla="*/ 2147483647 w 620"/>
              <a:gd name="T63" fmla="*/ 2147483647 h 4408"/>
              <a:gd name="T64" fmla="*/ 2147483647 w 620"/>
              <a:gd name="T65" fmla="*/ 2147483647 h 4408"/>
              <a:gd name="T66" fmla="*/ 2147483647 w 620"/>
              <a:gd name="T67" fmla="*/ 0 h 440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20"/>
              <a:gd name="T103" fmla="*/ 0 h 4408"/>
              <a:gd name="T104" fmla="*/ 620 w 620"/>
              <a:gd name="T105" fmla="*/ 4408 h 440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20" h="4408">
                <a:moveTo>
                  <a:pt x="310" y="0"/>
                </a:moveTo>
                <a:lnTo>
                  <a:pt x="237" y="270"/>
                </a:lnTo>
                <a:lnTo>
                  <a:pt x="175" y="542"/>
                </a:lnTo>
                <a:lnTo>
                  <a:pt x="121" y="816"/>
                </a:lnTo>
                <a:lnTo>
                  <a:pt x="78" y="1091"/>
                </a:lnTo>
                <a:lnTo>
                  <a:pt x="44" y="1368"/>
                </a:lnTo>
                <a:lnTo>
                  <a:pt x="19" y="1646"/>
                </a:lnTo>
                <a:lnTo>
                  <a:pt x="5" y="1925"/>
                </a:lnTo>
                <a:lnTo>
                  <a:pt x="0" y="2204"/>
                </a:lnTo>
                <a:lnTo>
                  <a:pt x="5" y="2483"/>
                </a:lnTo>
                <a:lnTo>
                  <a:pt x="19" y="2762"/>
                </a:lnTo>
                <a:lnTo>
                  <a:pt x="44" y="3040"/>
                </a:lnTo>
                <a:lnTo>
                  <a:pt x="78" y="3317"/>
                </a:lnTo>
                <a:lnTo>
                  <a:pt x="121" y="3592"/>
                </a:lnTo>
                <a:lnTo>
                  <a:pt x="175" y="3866"/>
                </a:lnTo>
                <a:lnTo>
                  <a:pt x="237" y="4138"/>
                </a:lnTo>
                <a:lnTo>
                  <a:pt x="310" y="4408"/>
                </a:lnTo>
                <a:lnTo>
                  <a:pt x="383" y="4138"/>
                </a:lnTo>
                <a:lnTo>
                  <a:pt x="445" y="3866"/>
                </a:lnTo>
                <a:lnTo>
                  <a:pt x="499" y="3592"/>
                </a:lnTo>
                <a:lnTo>
                  <a:pt x="542" y="3317"/>
                </a:lnTo>
                <a:lnTo>
                  <a:pt x="576" y="3040"/>
                </a:lnTo>
                <a:lnTo>
                  <a:pt x="601" y="2762"/>
                </a:lnTo>
                <a:lnTo>
                  <a:pt x="615" y="2483"/>
                </a:lnTo>
                <a:lnTo>
                  <a:pt x="620" y="2204"/>
                </a:lnTo>
                <a:lnTo>
                  <a:pt x="615" y="1925"/>
                </a:lnTo>
                <a:lnTo>
                  <a:pt x="601" y="1646"/>
                </a:lnTo>
                <a:lnTo>
                  <a:pt x="576" y="1368"/>
                </a:lnTo>
                <a:lnTo>
                  <a:pt x="542" y="1091"/>
                </a:lnTo>
                <a:lnTo>
                  <a:pt x="499" y="816"/>
                </a:lnTo>
                <a:lnTo>
                  <a:pt x="445" y="542"/>
                </a:lnTo>
                <a:lnTo>
                  <a:pt x="383" y="270"/>
                </a:lnTo>
                <a:lnTo>
                  <a:pt x="310" y="0"/>
                </a:lnTo>
                <a:close/>
              </a:path>
            </a:pathLst>
          </a:custGeom>
          <a:pattFill prst="ltUpDiag">
            <a:fgClr>
              <a:schemeClr val="accent1"/>
            </a:fgClr>
            <a:bgClr>
              <a:srgbClr val="FFFFFF"/>
            </a:bgClr>
          </a:pattFill>
          <a:ln w="9525" cmpd="sng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>
            <a:off x="395288" y="4662641"/>
            <a:ext cx="838835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Line 4"/>
          <p:cNvSpPr>
            <a:spLocks noChangeShapeType="1"/>
          </p:cNvSpPr>
          <p:nvPr/>
        </p:nvSpPr>
        <p:spPr bwMode="auto">
          <a:xfrm>
            <a:off x="5148263" y="4518179"/>
            <a:ext cx="0" cy="1444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6156325" y="4518179"/>
            <a:ext cx="0" cy="1444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3203575" y="4518179"/>
            <a:ext cx="0" cy="144462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2195513" y="4518179"/>
            <a:ext cx="0" cy="144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auto">
          <a:xfrm>
            <a:off x="4140200" y="4591204"/>
            <a:ext cx="71438" cy="714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grpSp>
        <p:nvGrpSpPr>
          <p:cNvPr id="31" name="Group 9"/>
          <p:cNvGrpSpPr>
            <a:grpSpLocks noChangeAspect="1"/>
          </p:cNvGrpSpPr>
          <p:nvPr/>
        </p:nvGrpSpPr>
        <p:grpSpPr bwMode="auto">
          <a:xfrm>
            <a:off x="3348038" y="3727604"/>
            <a:ext cx="198437" cy="971550"/>
            <a:chOff x="0" y="0"/>
            <a:chExt cx="426" cy="2551"/>
          </a:xfrm>
        </p:grpSpPr>
        <p:grpSp>
          <p:nvGrpSpPr>
            <p:cNvPr id="32" name="Group 10"/>
            <p:cNvGrpSpPr>
              <a:grpSpLocks noChangeAspect="1"/>
            </p:cNvGrpSpPr>
            <p:nvPr/>
          </p:nvGrpSpPr>
          <p:grpSpPr bwMode="auto">
            <a:xfrm>
              <a:off x="20" y="0"/>
              <a:ext cx="406" cy="1042"/>
              <a:chOff x="0" y="0"/>
              <a:chExt cx="811" cy="2081"/>
            </a:xfrm>
          </p:grpSpPr>
          <p:sp>
            <p:nvSpPr>
              <p:cNvPr id="35" name="Freeform 11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EBF02E"/>
                  </a:gs>
                  <a:gs pos="100000">
                    <a:srgbClr val="FF99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6" name="Freeform 12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33" name="Rectangle 13"/>
            <p:cNvSpPr>
              <a:spLocks noChangeAspect="1" noChangeArrowheads="1"/>
            </p:cNvSpPr>
            <p:nvPr/>
          </p:nvSpPr>
          <p:spPr bwMode="auto">
            <a:xfrm>
              <a:off x="180" y="896"/>
              <a:ext cx="35" cy="242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FFCC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  <p:sp>
          <p:nvSpPr>
            <p:cNvPr id="34" name="Rectangle 14"/>
            <p:cNvSpPr>
              <a:spLocks noChangeAspect="1" noChangeArrowheads="1"/>
            </p:cNvSpPr>
            <p:nvPr/>
          </p:nvSpPr>
          <p:spPr bwMode="auto">
            <a:xfrm>
              <a:off x="0" y="1068"/>
              <a:ext cx="406" cy="1483"/>
            </a:xfrm>
            <a:prstGeom prst="rect">
              <a:avLst/>
            </a:prstGeom>
            <a:solidFill>
              <a:srgbClr val="FFFFE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sp>
        <p:nvSpPr>
          <p:cNvPr id="37" name="Line 15"/>
          <p:cNvSpPr>
            <a:spLocks noChangeShapeType="1"/>
          </p:cNvSpPr>
          <p:nvPr/>
        </p:nvSpPr>
        <p:spPr bwMode="auto">
          <a:xfrm>
            <a:off x="3455988" y="3799041"/>
            <a:ext cx="6842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4140200" y="3799041"/>
            <a:ext cx="1651000" cy="135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3419475" y="3727604"/>
            <a:ext cx="1609725" cy="1963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 flipH="1" flipV="1">
            <a:off x="2209800" y="2262341"/>
            <a:ext cx="1930400" cy="1536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 flipH="1" flipV="1">
            <a:off x="2286000" y="2286154"/>
            <a:ext cx="1223963" cy="1584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" name="Rectangle 20" descr="之字形"/>
          <p:cNvSpPr>
            <a:spLocks noChangeAspect="1" noChangeArrowheads="1"/>
          </p:cNvSpPr>
          <p:nvPr/>
        </p:nvSpPr>
        <p:spPr bwMode="auto">
          <a:xfrm>
            <a:off x="2411413" y="3151341"/>
            <a:ext cx="22225" cy="180975"/>
          </a:xfrm>
          <a:prstGeom prst="rect">
            <a:avLst/>
          </a:prstGeom>
          <a:pattFill prst="zigZag">
            <a:fgClr>
              <a:schemeClr val="accent1"/>
            </a:fgClr>
            <a:bgClr>
              <a:schemeClr val="bg2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zh-CN" altLang="zh-CN"/>
          </a:p>
        </p:txBody>
      </p:sp>
      <p:grpSp>
        <p:nvGrpSpPr>
          <p:cNvPr id="43" name="Group 21"/>
          <p:cNvGrpSpPr>
            <a:grpSpLocks noChangeAspect="1"/>
          </p:cNvGrpSpPr>
          <p:nvPr/>
        </p:nvGrpSpPr>
        <p:grpSpPr bwMode="auto">
          <a:xfrm>
            <a:off x="2057400" y="2324254"/>
            <a:ext cx="412750" cy="2376487"/>
            <a:chOff x="0" y="0"/>
            <a:chExt cx="170" cy="1201"/>
          </a:xfrm>
        </p:grpSpPr>
        <p:grpSp>
          <p:nvGrpSpPr>
            <p:cNvPr id="44" name="Group 22"/>
            <p:cNvGrpSpPr>
              <a:grpSpLocks noChangeAspect="1"/>
            </p:cNvGrpSpPr>
            <p:nvPr/>
          </p:nvGrpSpPr>
          <p:grpSpPr bwMode="auto">
            <a:xfrm>
              <a:off x="8" y="0"/>
              <a:ext cx="162" cy="491"/>
              <a:chOff x="0" y="0"/>
              <a:chExt cx="811" cy="2081"/>
            </a:xfrm>
          </p:grpSpPr>
          <p:sp>
            <p:nvSpPr>
              <p:cNvPr id="46" name="Freeform 23" descr="之字形"/>
              <p:cNvSpPr>
                <a:spLocks noChangeAspect="1"/>
              </p:cNvSpPr>
              <p:nvPr/>
            </p:nvSpPr>
            <p:spPr bwMode="auto">
              <a:xfrm rot="5700000">
                <a:off x="-635" y="635"/>
                <a:ext cx="2081" cy="811"/>
              </a:xfrm>
              <a:custGeom>
                <a:avLst/>
                <a:gdLst>
                  <a:gd name="T0" fmla="*/ 141 w 8000"/>
                  <a:gd name="T1" fmla="*/ 27 h 3154"/>
                  <a:gd name="T2" fmla="*/ 137 w 8000"/>
                  <a:gd name="T3" fmla="*/ 39 h 3154"/>
                  <a:gd name="T4" fmla="*/ 127 w 8000"/>
                  <a:gd name="T5" fmla="*/ 49 h 3154"/>
                  <a:gd name="T6" fmla="*/ 112 w 8000"/>
                  <a:gd name="T7" fmla="*/ 53 h 3154"/>
                  <a:gd name="T8" fmla="*/ 92 w 8000"/>
                  <a:gd name="T9" fmla="*/ 52 h 3154"/>
                  <a:gd name="T10" fmla="*/ 70 w 8000"/>
                  <a:gd name="T11" fmla="*/ 47 h 3154"/>
                  <a:gd name="T12" fmla="*/ 49 w 8000"/>
                  <a:gd name="T13" fmla="*/ 40 h 3154"/>
                  <a:gd name="T14" fmla="*/ 29 w 8000"/>
                  <a:gd name="T15" fmla="*/ 34 h 3154"/>
                  <a:gd name="T16" fmla="*/ 14 w 8000"/>
                  <a:gd name="T17" fmla="*/ 29 h 3154"/>
                  <a:gd name="T18" fmla="*/ 3 w 8000"/>
                  <a:gd name="T19" fmla="*/ 27 h 3154"/>
                  <a:gd name="T20" fmla="*/ 0 w 8000"/>
                  <a:gd name="T21" fmla="*/ 27 h 3154"/>
                  <a:gd name="T22" fmla="*/ 3 w 8000"/>
                  <a:gd name="T23" fmla="*/ 26 h 3154"/>
                  <a:gd name="T24" fmla="*/ 14 w 8000"/>
                  <a:gd name="T25" fmla="*/ 24 h 3154"/>
                  <a:gd name="T26" fmla="*/ 29 w 8000"/>
                  <a:gd name="T27" fmla="*/ 20 h 3154"/>
                  <a:gd name="T28" fmla="*/ 49 w 8000"/>
                  <a:gd name="T29" fmla="*/ 13 h 3154"/>
                  <a:gd name="T30" fmla="*/ 70 w 8000"/>
                  <a:gd name="T31" fmla="*/ 6 h 3154"/>
                  <a:gd name="T32" fmla="*/ 92 w 8000"/>
                  <a:gd name="T33" fmla="*/ 1 h 3154"/>
                  <a:gd name="T34" fmla="*/ 112 w 8000"/>
                  <a:gd name="T35" fmla="*/ 1 h 3154"/>
                  <a:gd name="T36" fmla="*/ 127 w 8000"/>
                  <a:gd name="T37" fmla="*/ 5 h 3154"/>
                  <a:gd name="T38" fmla="*/ 137 w 8000"/>
                  <a:gd name="T39" fmla="*/ 15 h 3154"/>
                  <a:gd name="T40" fmla="*/ 141 w 8000"/>
                  <a:gd name="T41" fmla="*/ 27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pattFill prst="zigZag">
                <a:fgClr>
                  <a:schemeClr val="bg2">
                    <a:alpha val="41176"/>
                  </a:schemeClr>
                </a:fgClr>
                <a:bgClr>
                  <a:srgbClr val="FFFF66">
                    <a:alpha val="41176"/>
                  </a:srgbClr>
                </a:bgClr>
              </a:patt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47" name="Freeform 24" descr="之字形"/>
              <p:cNvSpPr>
                <a:spLocks noChangeAspect="1"/>
              </p:cNvSpPr>
              <p:nvPr/>
            </p:nvSpPr>
            <p:spPr bwMode="auto">
              <a:xfrm rot="5700000">
                <a:off x="-156" y="1304"/>
                <a:ext cx="1102" cy="430"/>
              </a:xfrm>
              <a:custGeom>
                <a:avLst/>
                <a:gdLst>
                  <a:gd name="T0" fmla="*/ 21 w 8000"/>
                  <a:gd name="T1" fmla="*/ 4 h 3154"/>
                  <a:gd name="T2" fmla="*/ 20 w 8000"/>
                  <a:gd name="T3" fmla="*/ 6 h 3154"/>
                  <a:gd name="T4" fmla="*/ 19 w 8000"/>
                  <a:gd name="T5" fmla="*/ 7 h 3154"/>
                  <a:gd name="T6" fmla="*/ 17 w 8000"/>
                  <a:gd name="T7" fmla="*/ 8 h 3154"/>
                  <a:gd name="T8" fmla="*/ 14 w 8000"/>
                  <a:gd name="T9" fmla="*/ 8 h 3154"/>
                  <a:gd name="T10" fmla="*/ 10 w 8000"/>
                  <a:gd name="T11" fmla="*/ 7 h 3154"/>
                  <a:gd name="T12" fmla="*/ 7 w 8000"/>
                  <a:gd name="T13" fmla="*/ 6 h 3154"/>
                  <a:gd name="T14" fmla="*/ 4 w 8000"/>
                  <a:gd name="T15" fmla="*/ 5 h 3154"/>
                  <a:gd name="T16" fmla="*/ 2 w 8000"/>
                  <a:gd name="T17" fmla="*/ 4 h 3154"/>
                  <a:gd name="T18" fmla="*/ 1 w 8000"/>
                  <a:gd name="T19" fmla="*/ 4 h 3154"/>
                  <a:gd name="T20" fmla="*/ 0 w 8000"/>
                  <a:gd name="T21" fmla="*/ 4 h 3154"/>
                  <a:gd name="T22" fmla="*/ 1 w 8000"/>
                  <a:gd name="T23" fmla="*/ 4 h 3154"/>
                  <a:gd name="T24" fmla="*/ 2 w 8000"/>
                  <a:gd name="T25" fmla="*/ 4 h 3154"/>
                  <a:gd name="T26" fmla="*/ 4 w 8000"/>
                  <a:gd name="T27" fmla="*/ 3 h 3154"/>
                  <a:gd name="T28" fmla="*/ 7 w 8000"/>
                  <a:gd name="T29" fmla="*/ 2 h 3154"/>
                  <a:gd name="T30" fmla="*/ 10 w 8000"/>
                  <a:gd name="T31" fmla="*/ 1 h 3154"/>
                  <a:gd name="T32" fmla="*/ 14 w 8000"/>
                  <a:gd name="T33" fmla="*/ 0 h 3154"/>
                  <a:gd name="T34" fmla="*/ 17 w 8000"/>
                  <a:gd name="T35" fmla="*/ 0 h 3154"/>
                  <a:gd name="T36" fmla="*/ 19 w 8000"/>
                  <a:gd name="T37" fmla="*/ 1 h 3154"/>
                  <a:gd name="T38" fmla="*/ 20 w 8000"/>
                  <a:gd name="T39" fmla="*/ 2 h 3154"/>
                  <a:gd name="T40" fmla="*/ 21 w 8000"/>
                  <a:gd name="T41" fmla="*/ 4 h 315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8000"/>
                  <a:gd name="T64" fmla="*/ 0 h 3154"/>
                  <a:gd name="T65" fmla="*/ 8000 w 8000"/>
                  <a:gd name="T66" fmla="*/ 3154 h 3154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pattFill prst="zigZag">
                <a:fgClr>
                  <a:schemeClr val="bg2">
                    <a:alpha val="41176"/>
                  </a:schemeClr>
                </a:fgClr>
                <a:bgClr>
                  <a:srgbClr val="FFFF66">
                    <a:alpha val="41176"/>
                  </a:srgbClr>
                </a:bgClr>
              </a:patt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45" name="Rectangle 25" descr="之字形"/>
            <p:cNvSpPr>
              <a:spLocks noChangeAspect="1" noChangeArrowheads="1"/>
            </p:cNvSpPr>
            <p:nvPr/>
          </p:nvSpPr>
          <p:spPr bwMode="auto">
            <a:xfrm>
              <a:off x="0" y="503"/>
              <a:ext cx="162" cy="698"/>
            </a:xfrm>
            <a:prstGeom prst="rect">
              <a:avLst/>
            </a:prstGeom>
            <a:pattFill prst="zigZag">
              <a:fgClr>
                <a:schemeClr val="bg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zh-CN" altLang="zh-CN"/>
            </a:p>
          </p:txBody>
        </p:sp>
      </p:grpSp>
      <p:pic>
        <p:nvPicPr>
          <p:cNvPr id="48" name="Picture 26"/>
          <p:cNvPicPr>
            <a:picLocks noChangeAspect="1" noChangeArrowheads="1"/>
          </p:cNvPicPr>
          <p:nvPr/>
        </p:nvPicPr>
        <p:blipFill>
          <a:blip r:embed="rId2" cstate="print"/>
          <a:srcRect l="8928" t="9018"/>
          <a:stretch>
            <a:fillRect/>
          </a:stretch>
        </p:blipFill>
        <p:spPr bwMode="auto">
          <a:xfrm rot="165518" flipH="1">
            <a:off x="5516563" y="5089679"/>
            <a:ext cx="739775" cy="822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9" name="Text Box 60"/>
          <p:cNvSpPr txBox="1">
            <a:spLocks noChangeArrowheads="1"/>
          </p:cNvSpPr>
          <p:nvPr/>
        </p:nvSpPr>
        <p:spPr bwMode="auto">
          <a:xfrm>
            <a:off x="3048000" y="4638829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f</a:t>
            </a:r>
          </a:p>
        </p:txBody>
      </p:sp>
      <p:sp>
        <p:nvSpPr>
          <p:cNvPr id="50" name="Text Box 60"/>
          <p:cNvSpPr txBox="1">
            <a:spLocks noChangeArrowheads="1"/>
          </p:cNvSpPr>
          <p:nvPr/>
        </p:nvSpPr>
        <p:spPr bwMode="auto">
          <a:xfrm>
            <a:off x="4983163" y="4624541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f</a:t>
            </a:r>
          </a:p>
        </p:txBody>
      </p:sp>
      <p:sp>
        <p:nvSpPr>
          <p:cNvPr id="51" name="Text Box 60"/>
          <p:cNvSpPr txBox="1">
            <a:spLocks noChangeArrowheads="1"/>
          </p:cNvSpPr>
          <p:nvPr/>
        </p:nvSpPr>
        <p:spPr bwMode="auto">
          <a:xfrm>
            <a:off x="5973763" y="4638829"/>
            <a:ext cx="503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i="1"/>
              <a:t>2f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76200" y="1162054"/>
            <a:ext cx="5853122" cy="34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Bef>
                <a:spcPts val="100"/>
              </a:spcBef>
            </a:pPr>
            <a:r>
              <a:rPr lang="zh-CN" altLang="en-US" sz="4000" b="1" dirty="0">
                <a:solidFill>
                  <a:srgbClr val="58BAF6"/>
                </a:solidFill>
                <a:latin typeface="Georgia" pitchFamily="18" charset="0"/>
                <a:ea typeface="Roboto Bk"/>
                <a:cs typeface="Roboto Bk"/>
              </a:rPr>
              <a:t>凸透镜成像规律总结</a:t>
            </a:r>
            <a:endParaRPr lang="en-US" altLang="zh-CN" sz="4000" b="1" dirty="0">
              <a:solidFill>
                <a:srgbClr val="58BAF6"/>
              </a:solidFill>
              <a:latin typeface="Georgia" pitchFamily="18" charset="0"/>
              <a:ea typeface="Roboto Bk"/>
              <a:cs typeface="Roboto Bk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610153"/>
            <a:ext cx="5557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400" dirty="0">
                <a:solidFill>
                  <a:schemeClr val="accent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 物近像远像变大；物远像近像变小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143553"/>
            <a:ext cx="5557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400" dirty="0">
                <a:solidFill>
                  <a:schemeClr val="accent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 一倍焦距分虚实；二倍焦距分大小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753153"/>
            <a:ext cx="5557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zh-CN" altLang="en-US" sz="2400" dirty="0">
                <a:solidFill>
                  <a:schemeClr val="accent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 实像左右相反；虚像左右不变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218</Words>
  <Application>Microsoft Office PowerPoint</Application>
  <PresentationFormat>全屏显示(4:3)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PCOS</dc:creator>
  <cp:lastModifiedBy>China</cp:lastModifiedBy>
  <cp:revision>4</cp:revision>
  <dcterms:created xsi:type="dcterms:W3CDTF">2017-12-08T12:21:53Z</dcterms:created>
  <dcterms:modified xsi:type="dcterms:W3CDTF">2018-09-21T01:07:00Z</dcterms:modified>
</cp:coreProperties>
</file>