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559" r:id="rId2"/>
    <p:sldId id="560" r:id="rId3"/>
    <p:sldId id="561" r:id="rId4"/>
    <p:sldId id="562" r:id="rId5"/>
    <p:sldId id="574" r:id="rId6"/>
    <p:sldId id="563" r:id="rId7"/>
    <p:sldId id="564" r:id="rId8"/>
    <p:sldId id="565" r:id="rId9"/>
    <p:sldId id="566" r:id="rId10"/>
    <p:sldId id="567" r:id="rId11"/>
    <p:sldId id="568" r:id="rId12"/>
    <p:sldId id="592" r:id="rId13"/>
    <p:sldId id="569" r:id="rId14"/>
    <p:sldId id="576" r:id="rId15"/>
    <p:sldId id="577" r:id="rId16"/>
    <p:sldId id="570" r:id="rId17"/>
    <p:sldId id="578" r:id="rId18"/>
    <p:sldId id="571" r:id="rId19"/>
    <p:sldId id="575" r:id="rId20"/>
    <p:sldId id="572" r:id="rId21"/>
    <p:sldId id="582" r:id="rId22"/>
    <p:sldId id="583" r:id="rId23"/>
    <p:sldId id="584" r:id="rId24"/>
    <p:sldId id="580" r:id="rId25"/>
    <p:sldId id="594" r:id="rId26"/>
    <p:sldId id="586" r:id="rId27"/>
    <p:sldId id="595" r:id="rId28"/>
    <p:sldId id="587" r:id="rId29"/>
    <p:sldId id="585" r:id="rId30"/>
    <p:sldId id="581" r:id="rId31"/>
    <p:sldId id="589" r:id="rId32"/>
    <p:sldId id="590" r:id="rId33"/>
    <p:sldId id="593" r:id="rId34"/>
    <p:sldId id="591" r:id="rId35"/>
    <p:sldId id="596" r:id="rId36"/>
    <p:sldId id="588" r:id="rId37"/>
    <p:sldId id="573" r:id="rId38"/>
  </p:sldIdLst>
  <p:sldSz cx="9144000" cy="5143500" type="screen16x9"/>
  <p:notesSz cx="6858000" cy="9144000"/>
  <p:embeddedFontLst>
    <p:embeddedFont>
      <p:font typeface="仿宋" pitchFamily="49" charset="-122"/>
      <p:regular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楷体" pitchFamily="49" charset="-122"/>
      <p:regular r:id="rId46"/>
    </p:embeddedFont>
    <p:embeddedFont>
      <p:font typeface="黑体" pitchFamily="49" charset="-122"/>
      <p:regular r:id="rId47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D9F00"/>
    <a:srgbClr val="E6A774"/>
    <a:srgbClr val="D56D00"/>
    <a:srgbClr val="00A4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900" y="-90"/>
      </p:cViewPr>
      <p:guideLst>
        <p:guide orient="horz" pos="162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172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395A52D7-8F67-41F0-A534-CB8A9A4DB925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577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复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回顾复习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rcRect t="17556" b="14741"/>
          <a:stretch>
            <a:fillRect/>
          </a:stretch>
        </p:blipFill>
        <p:spPr>
          <a:xfrm>
            <a:off x="565150" y="249649"/>
            <a:ext cx="8013065" cy="4698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lum contrast="-12000"/>
          </a:blip>
          <a:srcRect t="40148" b="36667"/>
          <a:stretch>
            <a:fillRect/>
          </a:stretch>
        </p:blipFill>
        <p:spPr>
          <a:xfrm>
            <a:off x="2048828" y="915034"/>
            <a:ext cx="5046344" cy="86462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47546" y="999563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课后作业</a:t>
            </a:r>
            <a:endParaRPr lang="zh-CN" altLang="en-US" sz="32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生活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学生活动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例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课堂例题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新课教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新课教学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小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课堂小结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>
            <p:custDataLst>
              <p:tags r:id="rId1"/>
            </p:custDataLst>
          </p:nvPr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菱形 3"/>
          <p:cNvSpPr/>
          <p:nvPr userDrawn="1">
            <p:custDataLst>
              <p:tags r:id="rId2"/>
            </p:custDataLst>
          </p:nvPr>
        </p:nvSpPr>
        <p:spPr>
          <a:xfrm>
            <a:off x="391159" y="280034"/>
            <a:ext cx="360000" cy="360000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>
              <a:ln>
                <a:solidFill>
                  <a:srgbClr val="E6A774"/>
                </a:solidFill>
              </a:ln>
              <a:solidFill>
                <a:srgbClr val="E6A774"/>
              </a:solidFill>
            </a:endParaRPr>
          </a:p>
        </p:txBody>
      </p:sp>
      <p:cxnSp>
        <p:nvCxnSpPr>
          <p:cNvPr id="5" name="直接连接符 4"/>
          <p:cNvCxnSpPr/>
          <p:nvPr userDrawn="1">
            <p:custDataLst>
              <p:tags r:id="rId3"/>
            </p:custDataLst>
          </p:nvPr>
        </p:nvCxnSpPr>
        <p:spPr>
          <a:xfrm>
            <a:off x="388620" y="648970"/>
            <a:ext cx="1951132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23"/>
          <p:cNvSpPr txBox="1"/>
          <p:nvPr userDrawn="1">
            <p:custDataLst>
              <p:tags r:id="rId4"/>
            </p:custDataLst>
          </p:nvPr>
        </p:nvSpPr>
        <p:spPr>
          <a:xfrm>
            <a:off x="775669" y="173990"/>
            <a:ext cx="1605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  <a:endParaRPr lang="zh-CN" altLang="en-US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tags" Target="../tags/tag71.xml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tags" Target="../tags/tag70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71538" y="1491630"/>
            <a:ext cx="71438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 smtClean="0">
                <a:latin typeface="+mn-ea"/>
                <a:ea typeface="+mn-ea"/>
                <a:cs typeface="+mn-ea"/>
              </a:rPr>
              <a:t>第</a:t>
            </a:r>
            <a:r>
              <a:rPr lang="en-US" altLang="zh-CN" sz="4400" dirty="0" smtClean="0">
                <a:latin typeface="+mn-ea"/>
                <a:ea typeface="+mn-ea"/>
                <a:cs typeface="+mn-ea"/>
              </a:rPr>
              <a:t>2</a:t>
            </a:r>
            <a:r>
              <a:rPr lang="zh-CN" altLang="en-US" sz="4400" dirty="0" smtClean="0">
                <a:latin typeface="+mn-ea"/>
                <a:ea typeface="+mn-ea"/>
                <a:cs typeface="+mn-ea"/>
              </a:rPr>
              <a:t>章 运动与能量</a:t>
            </a:r>
            <a:endParaRPr lang="en-US" altLang="zh-CN" sz="4400" dirty="0" smtClean="0">
              <a:latin typeface="+mn-ea"/>
              <a:ea typeface="+mn-ea"/>
              <a:cs typeface="+mn-ea"/>
            </a:endParaRPr>
          </a:p>
          <a:p>
            <a:pPr algn="ctr"/>
            <a:endParaRPr lang="zh-CN" altLang="en-US" sz="4000" dirty="0" smtClean="0">
              <a:latin typeface="+mn-ea"/>
              <a:ea typeface="+mn-ea"/>
              <a:cs typeface="+mn-ea"/>
            </a:endParaRPr>
          </a:p>
          <a:p>
            <a:pPr algn="ctr"/>
            <a:r>
              <a:rPr lang="zh-CN" altLang="en-US" sz="4000" dirty="0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第</a:t>
            </a:r>
            <a:r>
              <a:rPr lang="en-US" altLang="zh-CN" sz="4000" dirty="0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3</a:t>
            </a:r>
            <a:r>
              <a:rPr lang="zh-CN" altLang="en-US" sz="4000" dirty="0" smtClean="0">
                <a:solidFill>
                  <a:srgbClr val="FF0000"/>
                </a:solidFill>
                <a:latin typeface="+mn-ea"/>
                <a:ea typeface="+mn-ea"/>
                <a:cs typeface="+mn-ea"/>
              </a:rPr>
              <a:t>节  物体运动的速度</a:t>
            </a:r>
            <a:endParaRPr lang="zh-CN" altLang="en-US" sz="4000" dirty="0">
              <a:solidFill>
                <a:srgbClr val="FF0000"/>
              </a:solidFill>
              <a:latin typeface="+mn-ea"/>
              <a:ea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115616" y="1852930"/>
            <a:ext cx="7560840" cy="7556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速度大小的另一种比较方法 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——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C180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图像法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FC180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FC180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2850" y="1203598"/>
            <a:ext cx="81369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一物体以</a:t>
            </a:r>
            <a:r>
              <a:rPr lang="en-US" altLang="zh-CN" sz="26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3 m/s</a:t>
            </a:r>
            <a:r>
              <a:rPr lang="zh-CN" altLang="en-US" sz="2600" b="1" dirty="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的速度匀速直线运动，则在下列时间时，它的路程分别为多少？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44201230"/>
              </p:ext>
            </p:extLst>
          </p:nvPr>
        </p:nvGraphicFramePr>
        <p:xfrm>
          <a:off x="996886" y="2571750"/>
          <a:ext cx="7488832" cy="180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784"/>
                <a:gridCol w="971763"/>
                <a:gridCol w="1070191"/>
                <a:gridCol w="1069356"/>
                <a:gridCol w="1070191"/>
                <a:gridCol w="1069356"/>
                <a:gridCol w="1070191"/>
              </a:tblGrid>
              <a:tr h="874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时间</a:t>
                      </a:r>
                      <a:r>
                        <a:rPr lang="en-US" altLang="zh-CN" sz="2400" b="1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/s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9260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路程</a:t>
                      </a:r>
                      <a:r>
                        <a:rPr lang="en-US" altLang="zh-CN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/m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en-US" altLang="zh-CN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94486" y="365187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491880" y="365187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61282" y="364326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570555" y="3651870"/>
            <a:ext cx="56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88224" y="3651870"/>
            <a:ext cx="63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zh-CN" alt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7385438" y="357986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5" grpId="0"/>
      <p:bldP spid="66" grpId="0"/>
      <p:bldP spid="67" grpId="0"/>
      <p:bldP spid="68" grpId="0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362178" y="1652905"/>
            <a:ext cx="4251960" cy="2713990"/>
            <a:chOff x="6674" y="1865"/>
            <a:chExt cx="6696" cy="4274"/>
          </a:xfrm>
        </p:grpSpPr>
        <p:sp>
          <p:nvSpPr>
            <p:cNvPr id="27650" name="直接连接符 27649"/>
            <p:cNvSpPr/>
            <p:nvPr/>
          </p:nvSpPr>
          <p:spPr>
            <a:xfrm flipH="1" flipV="1">
              <a:off x="7230" y="2120"/>
              <a:ext cx="24" cy="3620"/>
            </a:xfrm>
            <a:prstGeom prst="line">
              <a:avLst/>
            </a:prstGeom>
            <a:ln w="28575" cap="flat" cmpd="sng">
              <a:solidFill>
                <a:srgbClr val="00008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51" name="直接连接符 27650"/>
            <p:cNvSpPr/>
            <p:nvPr/>
          </p:nvSpPr>
          <p:spPr>
            <a:xfrm>
              <a:off x="7168" y="2900"/>
              <a:ext cx="135" cy="3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52" name="直接连接符 27651"/>
            <p:cNvSpPr/>
            <p:nvPr/>
          </p:nvSpPr>
          <p:spPr>
            <a:xfrm>
              <a:off x="7168" y="3470"/>
              <a:ext cx="135" cy="3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53" name="直接连接符 27652"/>
            <p:cNvSpPr/>
            <p:nvPr/>
          </p:nvSpPr>
          <p:spPr>
            <a:xfrm>
              <a:off x="7168" y="4040"/>
              <a:ext cx="135" cy="3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54" name="直接连接符 27653"/>
            <p:cNvSpPr/>
            <p:nvPr/>
          </p:nvSpPr>
          <p:spPr>
            <a:xfrm>
              <a:off x="7168" y="4595"/>
              <a:ext cx="135" cy="3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55" name="直接连接符 27654"/>
            <p:cNvSpPr/>
            <p:nvPr/>
          </p:nvSpPr>
          <p:spPr>
            <a:xfrm>
              <a:off x="7168" y="5165"/>
              <a:ext cx="135" cy="3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62" name="直接连接符 27661"/>
            <p:cNvSpPr/>
            <p:nvPr/>
          </p:nvSpPr>
          <p:spPr>
            <a:xfrm>
              <a:off x="7200" y="5702"/>
              <a:ext cx="5608" cy="39"/>
            </a:xfrm>
            <a:prstGeom prst="line">
              <a:avLst/>
            </a:prstGeom>
            <a:ln w="28575" cap="flat" cmpd="sng">
              <a:solidFill>
                <a:srgbClr val="00008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2" name="直接连接符 27671"/>
            <p:cNvSpPr/>
            <p:nvPr/>
          </p:nvSpPr>
          <p:spPr>
            <a:xfrm>
              <a:off x="7798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3" name="直接连接符 27672"/>
            <p:cNvSpPr/>
            <p:nvPr/>
          </p:nvSpPr>
          <p:spPr>
            <a:xfrm>
              <a:off x="8368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4" name="直接连接符 27673"/>
            <p:cNvSpPr/>
            <p:nvPr/>
          </p:nvSpPr>
          <p:spPr>
            <a:xfrm>
              <a:off x="8923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5" name="直接连接符 27674"/>
            <p:cNvSpPr/>
            <p:nvPr/>
          </p:nvSpPr>
          <p:spPr>
            <a:xfrm>
              <a:off x="9493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6" name="直接连接符 27675"/>
            <p:cNvSpPr/>
            <p:nvPr/>
          </p:nvSpPr>
          <p:spPr>
            <a:xfrm>
              <a:off x="10063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7" name="直接连接符 27676"/>
            <p:cNvSpPr/>
            <p:nvPr/>
          </p:nvSpPr>
          <p:spPr>
            <a:xfrm>
              <a:off x="10633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8" name="直接连接符 27677"/>
            <p:cNvSpPr/>
            <p:nvPr/>
          </p:nvSpPr>
          <p:spPr>
            <a:xfrm>
              <a:off x="11203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79" name="直接连接符 27678"/>
            <p:cNvSpPr/>
            <p:nvPr/>
          </p:nvSpPr>
          <p:spPr>
            <a:xfrm>
              <a:off x="11758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80" name="直接连接符 27679"/>
            <p:cNvSpPr/>
            <p:nvPr/>
          </p:nvSpPr>
          <p:spPr>
            <a:xfrm>
              <a:off x="12328" y="5675"/>
              <a:ext cx="2" cy="135"/>
            </a:xfrm>
            <a:prstGeom prst="line">
              <a:avLst/>
            </a:prstGeom>
            <a:ln w="9525" cap="flat" cmpd="sng">
              <a:solidFill>
                <a:srgbClr val="000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27681" name="文本框 27680"/>
            <p:cNvSpPr txBox="1"/>
            <p:nvPr/>
          </p:nvSpPr>
          <p:spPr>
            <a:xfrm>
              <a:off x="7228" y="1865"/>
              <a:ext cx="1439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4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s/m</a:t>
              </a:r>
            </a:p>
          </p:txBody>
        </p:sp>
        <p:sp>
          <p:nvSpPr>
            <p:cNvPr id="27682" name="文本框 27681"/>
            <p:cNvSpPr txBox="1"/>
            <p:nvPr/>
          </p:nvSpPr>
          <p:spPr>
            <a:xfrm>
              <a:off x="6776" y="5545"/>
              <a:ext cx="601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400" b="1">
                  <a:solidFill>
                    <a:srgbClr val="9900CC"/>
                  </a:solidFill>
                  <a:latin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7685" name="文本框 27684"/>
            <p:cNvSpPr txBox="1"/>
            <p:nvPr/>
          </p:nvSpPr>
          <p:spPr>
            <a:xfrm>
              <a:off x="8188" y="5680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7686" name="文本框 27685"/>
            <p:cNvSpPr txBox="1"/>
            <p:nvPr/>
          </p:nvSpPr>
          <p:spPr>
            <a:xfrm>
              <a:off x="8668" y="5680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687" name="文本框 27686"/>
            <p:cNvSpPr txBox="1"/>
            <p:nvPr/>
          </p:nvSpPr>
          <p:spPr>
            <a:xfrm>
              <a:off x="926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7688" name="文本框 27687"/>
            <p:cNvSpPr txBox="1"/>
            <p:nvPr/>
          </p:nvSpPr>
          <p:spPr>
            <a:xfrm>
              <a:off x="986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7689" name="文本框 27688"/>
            <p:cNvSpPr txBox="1"/>
            <p:nvPr/>
          </p:nvSpPr>
          <p:spPr>
            <a:xfrm>
              <a:off x="1034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7690" name="文本框 27689"/>
            <p:cNvSpPr txBox="1"/>
            <p:nvPr/>
          </p:nvSpPr>
          <p:spPr>
            <a:xfrm>
              <a:off x="1094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7691" name="文本框 27690"/>
            <p:cNvSpPr txBox="1"/>
            <p:nvPr/>
          </p:nvSpPr>
          <p:spPr>
            <a:xfrm>
              <a:off x="1154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7692" name="文本框 27691"/>
            <p:cNvSpPr txBox="1"/>
            <p:nvPr/>
          </p:nvSpPr>
          <p:spPr>
            <a:xfrm>
              <a:off x="1202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7701" name="文本框 27700"/>
            <p:cNvSpPr txBox="1"/>
            <p:nvPr/>
          </p:nvSpPr>
          <p:spPr>
            <a:xfrm>
              <a:off x="7588" y="5705"/>
              <a:ext cx="480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dist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7702" name="文本框 27701"/>
            <p:cNvSpPr txBox="1"/>
            <p:nvPr/>
          </p:nvSpPr>
          <p:spPr>
            <a:xfrm>
              <a:off x="6748" y="4865"/>
              <a:ext cx="505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703" name="文本框 27702"/>
            <p:cNvSpPr txBox="1"/>
            <p:nvPr/>
          </p:nvSpPr>
          <p:spPr>
            <a:xfrm>
              <a:off x="6748" y="4265"/>
              <a:ext cx="505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7704" name="文本框 27703"/>
            <p:cNvSpPr txBox="1"/>
            <p:nvPr/>
          </p:nvSpPr>
          <p:spPr>
            <a:xfrm>
              <a:off x="6748" y="3760"/>
              <a:ext cx="505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7705" name="文本框 27704"/>
            <p:cNvSpPr txBox="1"/>
            <p:nvPr/>
          </p:nvSpPr>
          <p:spPr>
            <a:xfrm>
              <a:off x="6674" y="3185"/>
              <a:ext cx="805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7706" name="文本框 27705"/>
            <p:cNvSpPr txBox="1"/>
            <p:nvPr/>
          </p:nvSpPr>
          <p:spPr>
            <a:xfrm>
              <a:off x="6674" y="2585"/>
              <a:ext cx="805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200" b="1"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7732" name="文本框 27731"/>
            <p:cNvSpPr txBox="1"/>
            <p:nvPr/>
          </p:nvSpPr>
          <p:spPr>
            <a:xfrm>
              <a:off x="12530" y="5628"/>
              <a:ext cx="840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buClr>
                  <a:schemeClr val="bg1"/>
                </a:buClr>
              </a:pPr>
              <a:r>
                <a:rPr lang="en-US" altLang="zh-CN" sz="1400" b="1">
                  <a:solidFill>
                    <a:srgbClr val="990099"/>
                  </a:solidFill>
                  <a:latin typeface="Times New Roman" panose="02020603050405020304" pitchFamily="18" charset="0"/>
                </a:rPr>
                <a:t>t/s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32383" y="3694430"/>
            <a:ext cx="398145" cy="347980"/>
            <a:chOff x="3080" y="8089"/>
            <a:chExt cx="627" cy="548"/>
          </a:xfrm>
        </p:grpSpPr>
        <p:grpSp>
          <p:nvGrpSpPr>
            <p:cNvPr id="8" name="组合 7"/>
            <p:cNvGrpSpPr/>
            <p:nvPr/>
          </p:nvGrpSpPr>
          <p:grpSpPr>
            <a:xfrm>
              <a:off x="3080" y="8174"/>
              <a:ext cx="544" cy="463"/>
              <a:chOff x="3080" y="8174"/>
              <a:chExt cx="544" cy="463"/>
            </a:xfrm>
          </p:grpSpPr>
          <p:sp>
            <p:nvSpPr>
              <p:cNvPr id="24" name="直接连接符 23"/>
              <p:cNvSpPr/>
              <p:nvPr/>
            </p:nvSpPr>
            <p:spPr>
              <a:xfrm flipH="1">
                <a:off x="3080" y="8174"/>
                <a:ext cx="544" cy="1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5" name="直接连接符 24"/>
              <p:cNvSpPr/>
              <p:nvPr/>
            </p:nvSpPr>
            <p:spPr>
              <a:xfrm flipH="1" flipV="1">
                <a:off x="3623" y="8197"/>
                <a:ext cx="1" cy="440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27717" name="椭圆 27716"/>
            <p:cNvSpPr/>
            <p:nvPr/>
          </p:nvSpPr>
          <p:spPr>
            <a:xfrm>
              <a:off x="3537" y="8089"/>
              <a:ext cx="170" cy="170"/>
            </a:xfrm>
            <a:prstGeom prst="ellipse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17846" y="3317739"/>
            <a:ext cx="791763" cy="764378"/>
            <a:chOff x="2949" y="8071"/>
            <a:chExt cx="767" cy="544"/>
          </a:xfrm>
        </p:grpSpPr>
        <p:grpSp>
          <p:nvGrpSpPr>
            <p:cNvPr id="30" name="组合 29"/>
            <p:cNvGrpSpPr/>
            <p:nvPr/>
          </p:nvGrpSpPr>
          <p:grpSpPr>
            <a:xfrm>
              <a:off x="2949" y="8125"/>
              <a:ext cx="731" cy="490"/>
              <a:chOff x="2949" y="8125"/>
              <a:chExt cx="731" cy="490"/>
            </a:xfrm>
          </p:grpSpPr>
          <p:sp>
            <p:nvSpPr>
              <p:cNvPr id="31" name="直接连接符 30"/>
              <p:cNvSpPr/>
              <p:nvPr/>
            </p:nvSpPr>
            <p:spPr>
              <a:xfrm flipH="1">
                <a:off x="2949" y="8125"/>
                <a:ext cx="731" cy="3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2" name="直接连接符 31"/>
              <p:cNvSpPr/>
              <p:nvPr/>
            </p:nvSpPr>
            <p:spPr>
              <a:xfrm flipV="1">
                <a:off x="3647" y="8141"/>
                <a:ext cx="1" cy="474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33" name="椭圆 32"/>
            <p:cNvSpPr/>
            <p:nvPr/>
          </p:nvSpPr>
          <p:spPr>
            <a:xfrm>
              <a:off x="3577" y="8071"/>
              <a:ext cx="139" cy="102"/>
            </a:xfrm>
            <a:prstGeom prst="ellipse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733167" y="2949800"/>
            <a:ext cx="1119102" cy="1139493"/>
            <a:chOff x="2589" y="8122"/>
            <a:chExt cx="1084" cy="519"/>
          </a:xfrm>
        </p:grpSpPr>
        <p:grpSp>
          <p:nvGrpSpPr>
            <p:cNvPr id="35" name="组合 34"/>
            <p:cNvGrpSpPr/>
            <p:nvPr/>
          </p:nvGrpSpPr>
          <p:grpSpPr>
            <a:xfrm>
              <a:off x="2589" y="8161"/>
              <a:ext cx="1026" cy="480"/>
              <a:chOff x="2589" y="8161"/>
              <a:chExt cx="1026" cy="480"/>
            </a:xfrm>
          </p:grpSpPr>
          <p:sp>
            <p:nvSpPr>
              <p:cNvPr id="36" name="直接连接符 35"/>
              <p:cNvSpPr/>
              <p:nvPr/>
            </p:nvSpPr>
            <p:spPr>
              <a:xfrm flipH="1">
                <a:off x="2589" y="8161"/>
                <a:ext cx="995" cy="0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7" name="直接连接符 36"/>
              <p:cNvSpPr/>
              <p:nvPr/>
            </p:nvSpPr>
            <p:spPr>
              <a:xfrm flipH="1" flipV="1">
                <a:off x="3614" y="8171"/>
                <a:ext cx="1" cy="470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38" name="椭圆 37"/>
            <p:cNvSpPr/>
            <p:nvPr/>
          </p:nvSpPr>
          <p:spPr>
            <a:xfrm>
              <a:off x="3534" y="8122"/>
              <a:ext cx="139" cy="66"/>
            </a:xfrm>
            <a:prstGeom prst="ellipse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732263" y="2600332"/>
            <a:ext cx="1459855" cy="1473005"/>
            <a:chOff x="2566" y="8122"/>
            <a:chExt cx="1063" cy="546"/>
          </a:xfrm>
        </p:grpSpPr>
        <p:grpSp>
          <p:nvGrpSpPr>
            <p:cNvPr id="40" name="组合 39"/>
            <p:cNvGrpSpPr/>
            <p:nvPr/>
          </p:nvGrpSpPr>
          <p:grpSpPr>
            <a:xfrm>
              <a:off x="2566" y="8149"/>
              <a:ext cx="1037" cy="519"/>
              <a:chOff x="2566" y="8149"/>
              <a:chExt cx="1037" cy="519"/>
            </a:xfrm>
          </p:grpSpPr>
          <p:sp>
            <p:nvSpPr>
              <p:cNvPr id="41" name="直接连接符 40"/>
              <p:cNvSpPr/>
              <p:nvPr/>
            </p:nvSpPr>
            <p:spPr>
              <a:xfrm flipH="1" flipV="1">
                <a:off x="2566" y="8149"/>
                <a:ext cx="1030" cy="5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2" name="直接连接符 41"/>
              <p:cNvSpPr/>
              <p:nvPr/>
            </p:nvSpPr>
            <p:spPr>
              <a:xfrm flipV="1">
                <a:off x="3600" y="8161"/>
                <a:ext cx="3" cy="507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43" name="椭圆 42"/>
            <p:cNvSpPr/>
            <p:nvPr/>
          </p:nvSpPr>
          <p:spPr>
            <a:xfrm>
              <a:off x="3524" y="8122"/>
              <a:ext cx="105" cy="53"/>
            </a:xfrm>
            <a:prstGeom prst="ellipse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2714016" y="2245092"/>
            <a:ext cx="1835441" cy="1845364"/>
            <a:chOff x="2551" y="8164"/>
            <a:chExt cx="1083" cy="467"/>
          </a:xfrm>
        </p:grpSpPr>
        <p:grpSp>
          <p:nvGrpSpPr>
            <p:cNvPr id="45" name="组合 44"/>
            <p:cNvGrpSpPr/>
            <p:nvPr/>
          </p:nvGrpSpPr>
          <p:grpSpPr>
            <a:xfrm>
              <a:off x="2551" y="8176"/>
              <a:ext cx="1063" cy="455"/>
              <a:chOff x="2551" y="8176"/>
              <a:chExt cx="1063" cy="455"/>
            </a:xfrm>
          </p:grpSpPr>
          <p:sp>
            <p:nvSpPr>
              <p:cNvPr id="46" name="直接连接符 45"/>
              <p:cNvSpPr/>
              <p:nvPr/>
            </p:nvSpPr>
            <p:spPr>
              <a:xfrm flipH="1">
                <a:off x="2551" y="8180"/>
                <a:ext cx="1043" cy="1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47" name="直接连接符 46"/>
              <p:cNvSpPr/>
              <p:nvPr/>
            </p:nvSpPr>
            <p:spPr>
              <a:xfrm flipH="1" flipV="1">
                <a:off x="3594" y="8176"/>
                <a:ext cx="20" cy="455"/>
              </a:xfrm>
              <a:prstGeom prst="line">
                <a:avLst/>
              </a:prstGeom>
              <a:ln w="31750" cap="flat" cmpd="sng">
                <a:solidFill>
                  <a:srgbClr val="FF0000"/>
                </a:solidFill>
                <a:prstDash val="sysDot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48" name="椭圆 47"/>
            <p:cNvSpPr/>
            <p:nvPr/>
          </p:nvSpPr>
          <p:spPr>
            <a:xfrm>
              <a:off x="3549" y="8164"/>
              <a:ext cx="85" cy="36"/>
            </a:xfrm>
            <a:prstGeom prst="ellipse">
              <a:avLst/>
            </a:prstGeom>
            <a:solidFill>
              <a:srgbClr val="FF0000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0"/>
            </a:p>
          </p:txBody>
        </p:sp>
      </p:grpSp>
      <p:cxnSp>
        <p:nvCxnSpPr>
          <p:cNvPr id="49" name="直接连接符 48"/>
          <p:cNvCxnSpPr/>
          <p:nvPr/>
        </p:nvCxnSpPr>
        <p:spPr>
          <a:xfrm flipV="1">
            <a:off x="2765403" y="1929765"/>
            <a:ext cx="2092325" cy="21209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11561" y="1491630"/>
            <a:ext cx="8280920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   </a:t>
            </a:r>
            <a:r>
              <a:rPr lang="en-US" altLang="zh-CN" sz="2800" b="1" dirty="0">
                <a:latin typeface="+mn-ea"/>
                <a:ea typeface="+mn-ea"/>
                <a:cs typeface="+mn-ea"/>
                <a:sym typeface="+mn-ea"/>
              </a:rPr>
              <a:t> </a:t>
            </a:r>
            <a:r>
              <a:rPr lang="zh-CN" altLang="en-US" sz="2800" b="1" dirty="0">
                <a:latin typeface="+mn-ea"/>
                <a:ea typeface="+mn-ea"/>
                <a:cs typeface="+mn-ea"/>
                <a:sym typeface="+mn-ea"/>
              </a:rPr>
              <a:t>把物理现象和物理量之间的关系用图像表示出来，这种方法叫作图像法。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+mn-ea"/>
                <a:ea typeface="+mn-ea"/>
                <a:cs typeface="+mn-ea"/>
                <a:sym typeface="+mn-ea"/>
              </a:rPr>
              <a:t>    常见的描述物体运动的图像有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s-t</a:t>
            </a:r>
            <a:r>
              <a:rPr lang="zh-CN" altLang="en-US" sz="2800" b="1" dirty="0">
                <a:latin typeface="+mn-ea"/>
                <a:ea typeface="+mn-ea"/>
                <a:cs typeface="+mn-ea"/>
                <a:sym typeface="+mn-ea"/>
              </a:rPr>
              <a:t>图像和</a:t>
            </a:r>
            <a:r>
              <a:rPr lang="en-US" altLang="zh-CN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v-t</a:t>
            </a:r>
            <a:r>
              <a:rPr lang="zh-CN" altLang="en-US" sz="2800" b="1" dirty="0">
                <a:latin typeface="+mn-ea"/>
                <a:ea typeface="+mn-ea"/>
                <a:cs typeface="+mn-ea"/>
                <a:sym typeface="+mn-ea"/>
              </a:rPr>
              <a:t>图像。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043608" y="1007539"/>
            <a:ext cx="709866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（</a:t>
            </a: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）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s-t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图像：横坐标表示时间，纵坐标表示路程，图像表示物体运动的的路程随时间变化的规律。</a:t>
            </a:r>
          </a:p>
        </p:txBody>
      </p:sp>
      <p:sp>
        <p:nvSpPr>
          <p:cNvPr id="28682" name="文本框 10"/>
          <p:cNvSpPr txBox="1"/>
          <p:nvPr/>
        </p:nvSpPr>
        <p:spPr>
          <a:xfrm>
            <a:off x="7260453" y="4111763"/>
            <a:ext cx="425116" cy="40011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000" i="1"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lang="en-US" altLang="zh-CN" sz="2000">
                <a:latin typeface="Times New Roman" pitchFamily="18" charset="0"/>
                <a:ea typeface="+mn-ea"/>
                <a:cs typeface="Times New Roman" pitchFamily="18" charset="0"/>
              </a:rPr>
              <a:t>/s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78890" y="2100545"/>
            <a:ext cx="2838996" cy="2627989"/>
            <a:chOff x="1190" y="3238"/>
            <a:chExt cx="5195" cy="4628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1195" y="6535"/>
              <a:ext cx="4873" cy="6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/>
          </p:nvCxnSpPr>
          <p:spPr>
            <a:xfrm flipH="1" flipV="1">
              <a:off x="1190" y="3427"/>
              <a:ext cx="5" cy="315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76" name="文本框 4"/>
            <p:cNvSpPr txBox="1"/>
            <p:nvPr/>
          </p:nvSpPr>
          <p:spPr>
            <a:xfrm>
              <a:off x="5335" y="6628"/>
              <a:ext cx="1050" cy="7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2000" i="1"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  <a:r>
                <a:rPr lang="en-US" altLang="zh-CN" sz="2000">
                  <a:latin typeface="Times New Roman" pitchFamily="18" charset="0"/>
                  <a:ea typeface="+mn-ea"/>
                  <a:cs typeface="Times New Roman" pitchFamily="18" charset="0"/>
                </a:rPr>
                <a:t>/s</a:t>
              </a: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190" y="5184"/>
              <a:ext cx="4425" cy="73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78" name="文本框 6"/>
            <p:cNvSpPr txBox="1"/>
            <p:nvPr/>
          </p:nvSpPr>
          <p:spPr>
            <a:xfrm>
              <a:off x="1347" y="3238"/>
              <a:ext cx="1251" cy="64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1800" i="1"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r>
                <a:rPr lang="en-US" altLang="zh-CN" sz="1800">
                  <a:latin typeface="Times New Roman" pitchFamily="18" charset="0"/>
                  <a:ea typeface="+mn-ea"/>
                  <a:cs typeface="Times New Roman" pitchFamily="18" charset="0"/>
                </a:rPr>
                <a:t>/m</a:t>
              </a:r>
            </a:p>
          </p:txBody>
        </p:sp>
        <p:sp>
          <p:nvSpPr>
            <p:cNvPr id="8206" name="文本框 8205"/>
            <p:cNvSpPr txBox="1"/>
            <p:nvPr/>
          </p:nvSpPr>
          <p:spPr>
            <a:xfrm>
              <a:off x="2598" y="6945"/>
              <a:ext cx="2261" cy="9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latin typeface="Times New Roman" pitchFamily="18" charset="0"/>
                  <a:ea typeface="+mn-ea"/>
                  <a:cs typeface="Times New Roman" pitchFamily="18" charset="0"/>
                </a:rPr>
                <a:t>静止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11879" y="2100663"/>
            <a:ext cx="2500949" cy="2672761"/>
            <a:chOff x="7827" y="3466"/>
            <a:chExt cx="5116" cy="4808"/>
          </a:xfrm>
        </p:grpSpPr>
        <p:cxnSp>
          <p:nvCxnSpPr>
            <p:cNvPr id="9" name="直接箭头连接符 8"/>
            <p:cNvCxnSpPr/>
            <p:nvPr/>
          </p:nvCxnSpPr>
          <p:spPr>
            <a:xfrm>
              <a:off x="7970" y="6967"/>
              <a:ext cx="4873" cy="7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H="1" flipV="1">
              <a:off x="7965" y="3817"/>
              <a:ext cx="5" cy="31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 flipV="1">
              <a:off x="7970" y="4207"/>
              <a:ext cx="3263" cy="2738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83" name="文本框 11"/>
            <p:cNvSpPr txBox="1"/>
            <p:nvPr/>
          </p:nvSpPr>
          <p:spPr>
            <a:xfrm>
              <a:off x="8205" y="3466"/>
              <a:ext cx="1083" cy="66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1800" i="1">
                  <a:latin typeface="Times New Roman" pitchFamily="18" charset="0"/>
                  <a:ea typeface="+mn-ea"/>
                  <a:cs typeface="Times New Roman" pitchFamily="18" charset="0"/>
                </a:rPr>
                <a:t>s</a:t>
              </a:r>
              <a:r>
                <a:rPr lang="en-US" altLang="zh-CN" sz="1800">
                  <a:latin typeface="Times New Roman" pitchFamily="18" charset="0"/>
                  <a:ea typeface="+mn-ea"/>
                  <a:cs typeface="Times New Roman" pitchFamily="18" charset="0"/>
                </a:rPr>
                <a:t>/m</a:t>
              </a:r>
            </a:p>
          </p:txBody>
        </p:sp>
        <p:sp>
          <p:nvSpPr>
            <p:cNvPr id="8207" name="文本框 8206"/>
            <p:cNvSpPr txBox="1"/>
            <p:nvPr/>
          </p:nvSpPr>
          <p:spPr>
            <a:xfrm>
              <a:off x="7827" y="7333"/>
              <a:ext cx="5116" cy="94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latin typeface="Times New Roman" pitchFamily="18" charset="0"/>
                  <a:ea typeface="+mn-ea"/>
                  <a:cs typeface="Times New Roman" pitchFamily="18" charset="0"/>
                </a:rPr>
                <a:t>匀速直线运动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467225" y="3924935"/>
            <a:ext cx="3708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800" i="1"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13765" y="3881755"/>
            <a:ext cx="3708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800" i="1"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文本框 1"/>
          <p:cNvSpPr txBox="1"/>
          <p:nvPr/>
        </p:nvSpPr>
        <p:spPr>
          <a:xfrm>
            <a:off x="683567" y="1083367"/>
            <a:ext cx="823309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  <a:sym typeface="宋体" panose="02010600030101010101" pitchFamily="2" charset="-122"/>
              </a:rPr>
              <a:t>(2)</a:t>
            </a:r>
            <a:r>
              <a:rPr lang="en-US" altLang="zh-CN" sz="2400" b="1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  <a:sym typeface="宋体" panose="02010600030101010101" pitchFamily="2" charset="-122"/>
              </a:rPr>
              <a:t>v-t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  <a:sym typeface="宋体" panose="02010600030101010101" pitchFamily="2" charset="-122"/>
              </a:rPr>
              <a:t>图像</a:t>
            </a: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  <a:sym typeface="宋体" panose="02010600030101010101" pitchFamily="2" charset="-122"/>
              </a:rPr>
              <a:t>: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横坐标表示时间，纵坐标表示速度</a:t>
            </a:r>
            <a:r>
              <a:rPr lang="en-US" altLang="zh-CN" sz="2400" b="1" dirty="0"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图像表示</a:t>
            </a:r>
            <a:r>
              <a:rPr lang="zh-CN" alt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物体</a:t>
            </a:r>
            <a:endParaRPr lang="en-US" altLang="zh-CN" sz="2400" b="1" dirty="0" smtClean="0"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atin typeface="Times New Roman" pitchFamily="18" charset="0"/>
                <a:ea typeface="+mn-ea"/>
                <a:cs typeface="Times New Roman" pitchFamily="18" charset="0"/>
              </a:rPr>
              <a:t>运动</a:t>
            </a:r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的的路程随时间变化的规律。</a:t>
            </a:r>
          </a:p>
        </p:txBody>
      </p:sp>
      <p:cxnSp>
        <p:nvCxnSpPr>
          <p:cNvPr id="2" name="直接箭头连接符 1"/>
          <p:cNvCxnSpPr/>
          <p:nvPr/>
        </p:nvCxnSpPr>
        <p:spPr>
          <a:xfrm>
            <a:off x="2343150" y="4374198"/>
            <a:ext cx="3094038" cy="428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2339975" y="2400935"/>
            <a:ext cx="3175" cy="20018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文本框 4"/>
          <p:cNvSpPr txBox="1"/>
          <p:nvPr/>
        </p:nvSpPr>
        <p:spPr>
          <a:xfrm>
            <a:off x="5048568" y="4402773"/>
            <a:ext cx="57259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i="1"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lang="en-US" altLang="zh-CN" sz="3200">
                <a:latin typeface="Times New Roman" pitchFamily="18" charset="0"/>
                <a:ea typeface="+mn-ea"/>
                <a:cs typeface="Times New Roman" pitchFamily="18" charset="0"/>
              </a:rPr>
              <a:t>/s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339975" y="3507423"/>
            <a:ext cx="2809875" cy="46038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文本框 6"/>
          <p:cNvSpPr txBox="1"/>
          <p:nvPr/>
        </p:nvSpPr>
        <p:spPr>
          <a:xfrm>
            <a:off x="2388235" y="2173923"/>
            <a:ext cx="1422184" cy="52322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i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lang="en-US" altLang="zh-CN" sz="28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/(m·s</a:t>
            </a:r>
            <a:r>
              <a:rPr lang="en-US" altLang="zh-CN" sz="2800" baseline="300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-1</a:t>
            </a:r>
            <a:r>
              <a:rPr lang="en-US" altLang="zh-CN" sz="280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8220" name="文本框 8219"/>
          <p:cNvSpPr txBox="1"/>
          <p:nvPr/>
        </p:nvSpPr>
        <p:spPr>
          <a:xfrm>
            <a:off x="5940152" y="3507423"/>
            <a:ext cx="21177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Times New Roman" pitchFamily="18" charset="0"/>
                <a:ea typeface="+mn-ea"/>
                <a:cs typeface="Times New Roman" pitchFamily="18" charset="0"/>
              </a:rPr>
              <a:t>匀速直线运动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914525" y="4211955"/>
            <a:ext cx="37084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1800" i="1">
                <a:latin typeface="Times New Roman" pitchFamily="18" charset="0"/>
                <a:ea typeface="+mn-ea"/>
                <a:cs typeface="Times New Roman" pitchFamily="18" charset="0"/>
              </a:rP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87768" y="1935619"/>
            <a:ext cx="2852737" cy="2637142"/>
            <a:chOff x="899592" y="1988840"/>
            <a:chExt cx="2852710" cy="2637452"/>
          </a:xfrm>
        </p:grpSpPr>
        <p:grpSp>
          <p:nvGrpSpPr>
            <p:cNvPr id="26640" name="组合 13"/>
            <p:cNvGrpSpPr/>
            <p:nvPr/>
          </p:nvGrpSpPr>
          <p:grpSpPr>
            <a:xfrm>
              <a:off x="899592" y="1988840"/>
              <a:ext cx="2852710" cy="2637452"/>
              <a:chOff x="1071218" y="2020197"/>
              <a:chExt cx="2852710" cy="2637452"/>
            </a:xfrm>
          </p:grpSpPr>
          <p:cxnSp>
            <p:nvCxnSpPr>
              <p:cNvPr id="15" name="直接箭头连接符 14"/>
              <p:cNvCxnSpPr/>
              <p:nvPr>
                <p:custDataLst>
                  <p:tags r:id="rId15"/>
                </p:custDataLst>
              </p:nvPr>
            </p:nvCxnSpPr>
            <p:spPr>
              <a:xfrm flipH="1" flipV="1">
                <a:off x="1403648" y="2204864"/>
                <a:ext cx="0" cy="20882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/>
              <p:cNvCxnSpPr/>
              <p:nvPr>
                <p:custDataLst>
                  <p:tags r:id="rId16"/>
                </p:custDataLst>
              </p:nvPr>
            </p:nvCxnSpPr>
            <p:spPr>
              <a:xfrm rot="5400000" flipH="1" flipV="1">
                <a:off x="2447764" y="3248980"/>
                <a:ext cx="0" cy="20882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47" name="文本框 16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403648" y="2020197"/>
                <a:ext cx="1908214" cy="523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800" i="1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v</a:t>
                </a:r>
                <a:r>
                  <a:rPr lang="en-US" altLang="zh-CN" sz="28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/</a:t>
                </a:r>
                <a:r>
                  <a:rPr lang="zh-CN" altLang="en-US" sz="28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（</a:t>
                </a:r>
                <a:r>
                  <a:rPr lang="en-US" altLang="zh-CN" sz="28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m·s</a:t>
                </a:r>
                <a:r>
                  <a:rPr lang="en-US" altLang="zh-CN" sz="2800" baseline="300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-1</a:t>
                </a:r>
                <a:r>
                  <a:rPr lang="zh-CN" altLang="en-US" sz="2800" dirty="0">
                    <a:latin typeface="Times New Roman" pitchFamily="18" charset="0"/>
                    <a:ea typeface="+mn-ea"/>
                    <a:cs typeface="Times New Roman" pitchFamily="18" charset="0"/>
                    <a:sym typeface="+mn-ea"/>
                  </a:rPr>
                  <a:t>）</a:t>
                </a:r>
                <a:endParaRPr lang="zh-CN" altLang="en-US" sz="2800" baseline="30000" dirty="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6648" name="文本框 17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3311862" y="4258822"/>
                <a:ext cx="612066" cy="3988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 i="1">
                    <a:latin typeface="Times New Roman" pitchFamily="18" charset="0"/>
                    <a:ea typeface="+mn-ea"/>
                    <a:cs typeface="Times New Roman" pitchFamily="18" charset="0"/>
                  </a:rPr>
                  <a:t>t</a:t>
                </a:r>
                <a:r>
                  <a:rPr lang="en-US" altLang="zh-CN" sz="2000">
                    <a:latin typeface="Times New Roman" pitchFamily="18" charset="0"/>
                    <a:ea typeface="+mn-ea"/>
                    <a:cs typeface="Times New Roman" pitchFamily="18" charset="0"/>
                  </a:rPr>
                  <a:t>/s</a:t>
                </a:r>
                <a:endParaRPr lang="zh-CN" altLang="en-US" sz="200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6649" name="文本框 1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1071218" y="4237639"/>
                <a:ext cx="360037" cy="3988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 i="1"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lang="zh-CN" altLang="en-US" sz="2000" i="1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0" name="直接连接符 19"/>
            <p:cNvCxnSpPr/>
            <p:nvPr>
              <p:custDataLst>
                <p:tags r:id="rId11"/>
              </p:custDataLst>
            </p:nvPr>
          </p:nvCxnSpPr>
          <p:spPr>
            <a:xfrm>
              <a:off x="1232022" y="2887747"/>
              <a:ext cx="1417452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12"/>
              </p:custDataLst>
            </p:nvPr>
          </p:nvCxnSpPr>
          <p:spPr>
            <a:xfrm>
              <a:off x="1232022" y="3391803"/>
              <a:ext cx="1417452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43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2751286" y="2703081"/>
              <a:ext cx="368436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  <a:endParaRPr lang="zh-CN" altLang="en-US" sz="2800" i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644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2751286" y="3208944"/>
              <a:ext cx="368436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  <a:endParaRPr lang="zh-CN" altLang="en-US" sz="2800" i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797743" y="1935619"/>
            <a:ext cx="2852737" cy="2637142"/>
            <a:chOff x="4156201" y="1988840"/>
            <a:chExt cx="2852710" cy="2637452"/>
          </a:xfrm>
        </p:grpSpPr>
        <p:grpSp>
          <p:nvGrpSpPr>
            <p:cNvPr id="26630" name="组合 25"/>
            <p:cNvGrpSpPr/>
            <p:nvPr/>
          </p:nvGrpSpPr>
          <p:grpSpPr>
            <a:xfrm>
              <a:off x="4156201" y="1988840"/>
              <a:ext cx="2852710" cy="2637452"/>
              <a:chOff x="1071218" y="2020197"/>
              <a:chExt cx="2852710" cy="2637452"/>
            </a:xfrm>
          </p:grpSpPr>
          <p:cxnSp>
            <p:nvCxnSpPr>
              <p:cNvPr id="27" name="直接箭头连接符 26"/>
              <p:cNvCxnSpPr/>
              <p:nvPr>
                <p:custDataLst>
                  <p:tags r:id="rId6"/>
                </p:custDataLst>
              </p:nvPr>
            </p:nvCxnSpPr>
            <p:spPr>
              <a:xfrm flipH="1" flipV="1">
                <a:off x="1403648" y="2204864"/>
                <a:ext cx="0" cy="20882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/>
              <p:nvPr>
                <p:custDataLst>
                  <p:tags r:id="rId7"/>
                </p:custDataLst>
              </p:nvPr>
            </p:nvCxnSpPr>
            <p:spPr>
              <a:xfrm rot="5400000" flipH="1" flipV="1">
                <a:off x="2447764" y="3248980"/>
                <a:ext cx="0" cy="208823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637" name="文本框 2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403648" y="2020197"/>
                <a:ext cx="1908214" cy="52328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800" i="1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s</a:t>
                </a:r>
                <a:r>
                  <a:rPr lang="en-US" altLang="zh-CN" sz="2800" dirty="0">
                    <a:latin typeface="Times New Roman" pitchFamily="18" charset="0"/>
                    <a:ea typeface="+mn-ea"/>
                    <a:cs typeface="Times New Roman" pitchFamily="18" charset="0"/>
                  </a:rPr>
                  <a:t>/m</a:t>
                </a:r>
                <a:endParaRPr lang="zh-CN" altLang="en-US" sz="2800" baseline="30000" dirty="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6638" name="文本框 29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311862" y="4258822"/>
                <a:ext cx="612066" cy="3988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 i="1">
                    <a:latin typeface="Times New Roman" pitchFamily="18" charset="0"/>
                    <a:ea typeface="+mn-ea"/>
                    <a:cs typeface="Times New Roman" pitchFamily="18" charset="0"/>
                  </a:rPr>
                  <a:t>t</a:t>
                </a:r>
                <a:r>
                  <a:rPr lang="en-US" altLang="zh-CN" sz="2000">
                    <a:latin typeface="Times New Roman" pitchFamily="18" charset="0"/>
                    <a:ea typeface="+mn-ea"/>
                    <a:cs typeface="Times New Roman" pitchFamily="18" charset="0"/>
                  </a:rPr>
                  <a:t>/s</a:t>
                </a:r>
                <a:endParaRPr lang="zh-CN" altLang="en-US" sz="2000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6639" name="文本框 30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71218" y="4237639"/>
                <a:ext cx="360037" cy="39882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en-US" altLang="zh-CN" sz="2000" i="1">
                    <a:latin typeface="Times New Roman" pitchFamily="18" charset="0"/>
                    <a:ea typeface="+mn-ea"/>
                    <a:cs typeface="Times New Roman" pitchFamily="18" charset="0"/>
                  </a:rPr>
                  <a:t>O</a:t>
                </a:r>
                <a:endParaRPr lang="zh-CN" altLang="en-US" sz="2000" i="1"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32" name="直接连接符 31"/>
            <p:cNvCxnSpPr/>
            <p:nvPr>
              <p:custDataLst>
                <p:tags r:id="rId2"/>
              </p:custDataLst>
            </p:nvPr>
          </p:nvCxnSpPr>
          <p:spPr>
            <a:xfrm flipV="1">
              <a:off x="4495794" y="3004873"/>
              <a:ext cx="798223" cy="122913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接连接符 3"/>
            <p:cNvCxnSpPr/>
            <p:nvPr>
              <p:custDataLst>
                <p:tags r:id="rId3"/>
              </p:custDataLst>
            </p:nvPr>
          </p:nvCxnSpPr>
          <p:spPr>
            <a:xfrm flipV="1">
              <a:off x="4470129" y="3578276"/>
              <a:ext cx="1398015" cy="65573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33" name="文本框 38"/>
            <p:cNvSpPr txBox="1"/>
            <p:nvPr>
              <p:custDataLst>
                <p:tags r:id="rId4"/>
              </p:custDataLst>
            </p:nvPr>
          </p:nvSpPr>
          <p:spPr>
            <a:xfrm>
              <a:off x="5294017" y="2691226"/>
              <a:ext cx="368436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26634" name="文本框 39"/>
            <p:cNvSpPr txBox="1"/>
            <p:nvPr>
              <p:custDataLst>
                <p:tags r:id="rId5"/>
              </p:custDataLst>
            </p:nvPr>
          </p:nvSpPr>
          <p:spPr>
            <a:xfrm>
              <a:off x="5923602" y="3391803"/>
              <a:ext cx="368436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</p:grpSp>
      <p:sp>
        <p:nvSpPr>
          <p:cNvPr id="26629" name="文本框 45"/>
          <p:cNvSpPr txBox="1"/>
          <p:nvPr>
            <p:custDataLst>
              <p:tags r:id="rId1"/>
            </p:custDataLst>
          </p:nvPr>
        </p:nvSpPr>
        <p:spPr>
          <a:xfrm>
            <a:off x="613410" y="1089402"/>
            <a:ext cx="8368665" cy="10456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None/>
            </a:pPr>
            <a:r>
              <a:rPr lang="zh-CN" altLang="en-US" sz="28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图像：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说出做直线运动的两物体</a:t>
            </a:r>
            <a:r>
              <a:rPr lang="en-US" altLang="zh-CN" sz="2400" i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、</a:t>
            </a:r>
            <a:r>
              <a:rPr lang="en-US" altLang="zh-CN" sz="2400" i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的运动情况，以及谁的速度大。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05618" y="4373371"/>
            <a:ext cx="6104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Times New Roman" pitchFamily="18" charset="0"/>
                <a:ea typeface="+mn-ea"/>
                <a:cs typeface="Times New Roman" pitchFamily="18" charset="0"/>
              </a:rPr>
              <a:t>甲</a:t>
            </a:r>
            <a:r>
              <a:rPr lang="en-US" altLang="zh-CN" sz="2800" dirty="0"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  <a:r>
              <a:rPr lang="en-US" altLang="zh-CN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zh-CN" altLang="en-US" sz="2800" dirty="0">
                <a:latin typeface="Times New Roman" pitchFamily="18" charset="0"/>
                <a:ea typeface="+mn-ea"/>
                <a:cs typeface="Times New Roman" pitchFamily="18" charset="0"/>
              </a:rPr>
              <a:t>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V="1">
            <a:off x="1646739" y="2605872"/>
            <a:ext cx="1081088" cy="16557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699" name="组合 2"/>
          <p:cNvGrpSpPr/>
          <p:nvPr/>
        </p:nvGrpSpPr>
        <p:grpSpPr>
          <a:xfrm>
            <a:off x="1286377" y="1989922"/>
            <a:ext cx="2852737" cy="2761582"/>
            <a:chOff x="1071218" y="2020197"/>
            <a:chExt cx="2852710" cy="2761907"/>
          </a:xfrm>
        </p:grpSpPr>
        <p:cxnSp>
          <p:nvCxnSpPr>
            <p:cNvPr id="6" name="直接箭头连接符 5"/>
            <p:cNvCxnSpPr/>
            <p:nvPr>
              <p:custDataLst>
                <p:tags r:id="rId9"/>
              </p:custDataLst>
            </p:nvPr>
          </p:nvCxnSpPr>
          <p:spPr>
            <a:xfrm flipH="1" flipV="1">
              <a:off x="1403648" y="2204864"/>
              <a:ext cx="0" cy="2088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6"/>
            <p:cNvCxnSpPr/>
            <p:nvPr>
              <p:custDataLst>
                <p:tags r:id="rId10"/>
              </p:custDataLst>
            </p:nvPr>
          </p:nvCxnSpPr>
          <p:spPr>
            <a:xfrm rot="5400000" flipH="1" flipV="1">
              <a:off x="2447764" y="3248980"/>
              <a:ext cx="0" cy="2088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1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1403648" y="2020197"/>
              <a:ext cx="1908214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v</a:t>
              </a:r>
              <a:r>
                <a:rPr lang="en-US" altLang="zh-CN" sz="2800">
                  <a:latin typeface="Times New Roman" pitchFamily="18" charset="0"/>
                  <a:ea typeface="+mn-ea"/>
                  <a:cs typeface="Times New Roman" pitchFamily="18" charset="0"/>
                </a:rPr>
                <a:t>/</a:t>
              </a:r>
              <a:r>
                <a:rPr lang="zh-CN" altLang="en-US" sz="2800">
                  <a:latin typeface="Times New Roman" pitchFamily="18" charset="0"/>
                  <a:ea typeface="+mn-ea"/>
                  <a:cs typeface="Times New Roman" pitchFamily="18" charset="0"/>
                </a:rPr>
                <a:t>（</a:t>
              </a:r>
              <a:r>
                <a:rPr lang="en-US" altLang="zh-CN" sz="2800">
                  <a:latin typeface="Times New Roman" pitchFamily="18" charset="0"/>
                  <a:ea typeface="+mn-ea"/>
                  <a:cs typeface="Times New Roman" pitchFamily="18" charset="0"/>
                </a:rPr>
                <a:t>m·s</a:t>
              </a:r>
              <a:r>
                <a:rPr lang="en-US" altLang="zh-CN" sz="2800" baseline="30000">
                  <a:latin typeface="Times New Roman" pitchFamily="18" charset="0"/>
                  <a:ea typeface="+mn-ea"/>
                  <a:cs typeface="Times New Roman" pitchFamily="18" charset="0"/>
                </a:rPr>
                <a:t>-1</a:t>
              </a:r>
              <a:r>
                <a:rPr lang="zh-CN" altLang="en-US" sz="2800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）</a:t>
              </a:r>
              <a:endParaRPr lang="zh-CN" altLang="en-US" sz="2800" baseline="300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9712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3311862" y="4258822"/>
              <a:ext cx="612066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  <a:r>
                <a:rPr lang="en-US" altLang="zh-CN" sz="2800">
                  <a:latin typeface="Times New Roman" pitchFamily="18" charset="0"/>
                  <a:ea typeface="+mn-ea"/>
                  <a:cs typeface="Times New Roman" pitchFamily="18" charset="0"/>
                </a:rPr>
                <a:t>/s</a:t>
              </a:r>
              <a:endParaRPr lang="zh-CN" altLang="en-US" sz="28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9713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1071218" y="4237639"/>
              <a:ext cx="360037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lang="zh-CN" altLang="en-US" sz="2800" i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9702" name="组合 10"/>
          <p:cNvGrpSpPr/>
          <p:nvPr/>
        </p:nvGrpSpPr>
        <p:grpSpPr>
          <a:xfrm>
            <a:off x="4786814" y="1957537"/>
            <a:ext cx="2852738" cy="2761582"/>
            <a:chOff x="1071218" y="2020197"/>
            <a:chExt cx="2852710" cy="2761907"/>
          </a:xfrm>
        </p:grpSpPr>
        <p:cxnSp>
          <p:nvCxnSpPr>
            <p:cNvPr id="12" name="直接箭头连接符 11"/>
            <p:cNvCxnSpPr/>
            <p:nvPr>
              <p:custDataLst>
                <p:tags r:id="rId4"/>
              </p:custDataLst>
            </p:nvPr>
          </p:nvCxnSpPr>
          <p:spPr>
            <a:xfrm flipH="1" flipV="1">
              <a:off x="1403648" y="2204864"/>
              <a:ext cx="0" cy="2088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>
              <p:custDataLst>
                <p:tags r:id="rId5"/>
              </p:custDataLst>
            </p:nvPr>
          </p:nvCxnSpPr>
          <p:spPr>
            <a:xfrm rot="5400000" flipH="1" flipV="1">
              <a:off x="2447764" y="3248980"/>
              <a:ext cx="0" cy="20882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06" name="文本框 13"/>
            <p:cNvSpPr txBox="1"/>
            <p:nvPr>
              <p:custDataLst>
                <p:tags r:id="rId6"/>
              </p:custDataLst>
            </p:nvPr>
          </p:nvSpPr>
          <p:spPr>
            <a:xfrm>
              <a:off x="1403648" y="2020197"/>
              <a:ext cx="1908214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v</a:t>
              </a:r>
              <a:r>
                <a:rPr lang="en-US" altLang="zh-CN" sz="2800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/</a:t>
              </a:r>
              <a:r>
                <a:rPr lang="zh-CN" altLang="en-US" sz="2800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（</a:t>
              </a:r>
              <a:r>
                <a:rPr lang="en-US" altLang="zh-CN" sz="2800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m·s</a:t>
              </a:r>
              <a:r>
                <a:rPr lang="en-US" altLang="zh-CN" sz="2800" baseline="30000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-1</a:t>
              </a:r>
              <a:r>
                <a:rPr lang="zh-CN" altLang="en-US" sz="2800">
                  <a:latin typeface="Times New Roman" pitchFamily="18" charset="0"/>
                  <a:ea typeface="+mn-ea"/>
                  <a:cs typeface="Times New Roman" pitchFamily="18" charset="0"/>
                  <a:sym typeface="+mn-ea"/>
                </a:rPr>
                <a:t>）</a:t>
              </a:r>
              <a:endParaRPr lang="zh-CN" altLang="en-US" sz="2800" baseline="300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9707" name="文本框 14"/>
            <p:cNvSpPr txBox="1"/>
            <p:nvPr>
              <p:custDataLst>
                <p:tags r:id="rId7"/>
              </p:custDataLst>
            </p:nvPr>
          </p:nvSpPr>
          <p:spPr>
            <a:xfrm>
              <a:off x="3311862" y="4258822"/>
              <a:ext cx="612066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t</a:t>
              </a:r>
              <a:r>
                <a:rPr lang="en-US" altLang="zh-CN" sz="2800">
                  <a:latin typeface="Times New Roman" pitchFamily="18" charset="0"/>
                  <a:ea typeface="+mn-ea"/>
                  <a:cs typeface="Times New Roman" pitchFamily="18" charset="0"/>
                </a:rPr>
                <a:t>/s</a:t>
              </a:r>
              <a:endParaRPr lang="zh-CN" altLang="en-US" sz="2800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9708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1071218" y="4237639"/>
              <a:ext cx="360037" cy="52328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en-US" altLang="zh-CN" sz="2800" i="1">
                  <a:latin typeface="Times New Roman" pitchFamily="18" charset="0"/>
                  <a:ea typeface="+mn-ea"/>
                  <a:cs typeface="Times New Roman" pitchFamily="18" charset="0"/>
                </a:rPr>
                <a:t>O</a:t>
              </a:r>
              <a:endParaRPr lang="zh-CN" altLang="en-US" sz="2800" i="1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cxnSp>
        <p:nvCxnSpPr>
          <p:cNvPr id="17" name="直接连接符 16"/>
          <p:cNvCxnSpPr/>
          <p:nvPr>
            <p:custDataLst>
              <p:tags r:id="rId2"/>
            </p:custDataLst>
          </p:nvPr>
        </p:nvCxnSpPr>
        <p:spPr>
          <a:xfrm>
            <a:off x="5120189" y="2541737"/>
            <a:ext cx="1476375" cy="168751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2227129" y="4526429"/>
            <a:ext cx="457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>甲</a:t>
            </a:r>
            <a:r>
              <a:rPr lang="en-US" altLang="zh-CN" sz="2800" dirty="0" smtClean="0"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</a:t>
            </a:r>
            <a:r>
              <a:rPr lang="zh-CN" altLang="en-US" sz="2800" dirty="0">
                <a:latin typeface="Times New Roman" pitchFamily="18" charset="0"/>
                <a:ea typeface="+mn-ea"/>
                <a:cs typeface="Times New Roman" pitchFamily="18" charset="0"/>
              </a:rPr>
              <a:t>乙</a:t>
            </a:r>
          </a:p>
        </p:txBody>
      </p:sp>
      <p:sp>
        <p:nvSpPr>
          <p:cNvPr id="9" name="文本框 45"/>
          <p:cNvSpPr txBox="1"/>
          <p:nvPr>
            <p:custDataLst>
              <p:tags r:id="rId3"/>
            </p:custDataLst>
          </p:nvPr>
        </p:nvSpPr>
        <p:spPr>
          <a:xfrm>
            <a:off x="467544" y="987574"/>
            <a:ext cx="8541385" cy="11302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图像：</a:t>
            </a:r>
            <a:r>
              <a:rPr lang="zh-CN" altLang="en-US" sz="24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说出这两个图像所代表的做直线运动的物体的运动情况，以及速度变化情况。</a:t>
            </a:r>
            <a:endParaRPr lang="zh-CN" altLang="en-US" sz="20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71600" y="1131590"/>
            <a:ext cx="7560840" cy="335407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下列物体中可能做匀速直线运动的是（      ）  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从楼上阳台掉下的砖头    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草坪上滚动的球  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沿跑道滑行的飞机           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D.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沿平直轨道正常行驶的火车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441457" y="1254674"/>
            <a:ext cx="41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99592" y="1236932"/>
            <a:ext cx="7892415" cy="291899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2. 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一辆做匀速直线运动的汽车，在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min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内行驶了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km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，则这辆汽车的速度是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______m/s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，这辆汽车在运动到第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s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末那个时刻的速度为</a:t>
            </a:r>
            <a:r>
              <a:rPr kumimoji="0" lang="en-US" altLang="zh-CN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_____km/h </a:t>
            </a:r>
            <a:r>
              <a:rPr kumimoji="0" lang="zh-CN" alt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。 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473984" y="2091222"/>
            <a:ext cx="642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563984" y="2728862"/>
            <a:ext cx="554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29888" y="1347614"/>
            <a:ext cx="8064500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知道匀速直线运动是物体沿直线快慢不变的运动。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使学生通过动手实验逐步掌握使用物理仪器的基本技能。使学生通过实验学会用简单方法估测时间、路程。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CN" altLang="en-US" sz="2400" dirty="0" smtClean="0">
                <a:latin typeface="Times New Roman" pitchFamily="18" charset="0"/>
                <a:cs typeface="Times New Roman" pitchFamily="18" charset="0"/>
              </a:rPr>
              <a:t>通过实验激发学生的兴趣，培养学生认真仔细的态度和实事求是的精神。</a:t>
            </a:r>
            <a:endParaRPr lang="zh-CN" altLang="en-US" sz="2400" b="1" dirty="0" smtClean="0">
              <a:latin typeface="Times New Roman" pitchFamily="18" charset="0"/>
              <a:ea typeface="楷体" panose="0201060906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4101"/>
          <p:cNvSpPr txBox="1"/>
          <p:nvPr/>
        </p:nvSpPr>
        <p:spPr>
          <a:xfrm>
            <a:off x="963930" y="1303423"/>
            <a:ext cx="7767320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对于变速直线运动，通常用平均速度粗略地表示它运动的快慢。</a:t>
            </a:r>
            <a:endParaRPr lang="zh-CN" altLang="en-US" sz="3200" dirty="0">
              <a:ln>
                <a:noFill/>
              </a:ln>
              <a:effectLst/>
              <a:uLnTx/>
              <a:uFillTx/>
              <a:latin typeface="+mn-ea"/>
              <a:ea typeface="+mn-ea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3200" dirty="0">
              <a:ln>
                <a:noFill/>
              </a:ln>
              <a:effectLst/>
              <a:uLnTx/>
              <a:uFillTx/>
              <a:latin typeface="+mn-ea"/>
              <a:ea typeface="+mn-ea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dirty="0">
                <a:ln>
                  <a:noFill/>
                </a:ln>
                <a:effectLst/>
                <a:uLnTx/>
                <a:uFillTx/>
                <a:latin typeface="+mn-ea"/>
                <a:ea typeface="+mn-ea"/>
                <a:sym typeface="+mn-ea"/>
              </a:rPr>
              <a:t>计算物体平均速度公式是     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2931790"/>
            <a:ext cx="936104" cy="901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101"/>
          <p:cNvSpPr txBox="1"/>
          <p:nvPr/>
        </p:nvSpPr>
        <p:spPr>
          <a:xfrm>
            <a:off x="1394762" y="3832225"/>
            <a:ext cx="2964498" cy="609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8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测量长度的工具</a:t>
            </a:r>
          </a:p>
        </p:txBody>
      </p:sp>
      <p:sp>
        <p:nvSpPr>
          <p:cNvPr id="3" name="文本框 4101"/>
          <p:cNvSpPr txBox="1"/>
          <p:nvPr/>
        </p:nvSpPr>
        <p:spPr>
          <a:xfrm>
            <a:off x="5652120" y="3832225"/>
            <a:ext cx="2964498" cy="609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marL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80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测量时间的工具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922822" y="1541145"/>
            <a:ext cx="3815080" cy="2124710"/>
            <a:chOff x="11524" y="2800"/>
            <a:chExt cx="6008" cy="3346"/>
          </a:xfrm>
        </p:grpSpPr>
        <p:sp>
          <p:nvSpPr>
            <p:cNvPr id="5" name="圆角矩形 4"/>
            <p:cNvSpPr/>
            <p:nvPr/>
          </p:nvSpPr>
          <p:spPr>
            <a:xfrm>
              <a:off x="11524" y="2800"/>
              <a:ext cx="6009" cy="3346"/>
            </a:xfrm>
            <a:prstGeom prst="roundRect">
              <a:avLst/>
            </a:prstGeom>
            <a:noFill/>
            <a:ln w="57150">
              <a:solidFill>
                <a:srgbClr val="CCE4F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Picture 12" descr="https://gimg2.baidu.com/image_search/src=http%3A%2F%2Fwww.gxgp668.com%2Fd%2Ffile%2Fcontent%2F2018%2F01%2F5a7168bf3bfaf.jpg&amp;refer=http%3A%2F%2Fwww.gxgp668.com&amp;app=2002&amp;size=f9999,10000&amp;q=a80&amp;n=0&amp;g=0n&amp;fmt=jpeg?sec=1617960678&amp;t=b5545f0dd489ecd9013206107d94e2a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12286" y="3259"/>
              <a:ext cx="2023" cy="2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图片 7" descr="教材插图电子停表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AEE2F7">
                    <a:alpha val="100000"/>
                  </a:srgbClr>
                </a:clrFrom>
                <a:clrTo>
                  <a:srgbClr val="AEE2F7">
                    <a:alpha val="100000"/>
                    <a:alpha val="0"/>
                  </a:srgbClr>
                </a:clrTo>
              </a:clrChange>
            </a:blip>
            <a:srcRect l="25324" t="20337" r="14852"/>
            <a:stretch>
              <a:fillRect/>
            </a:stretch>
          </p:blipFill>
          <p:spPr>
            <a:xfrm>
              <a:off x="15001" y="3366"/>
              <a:ext cx="1995" cy="2373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799450" y="1541145"/>
            <a:ext cx="3815080" cy="2124710"/>
            <a:chOff x="5066" y="2800"/>
            <a:chExt cx="6008" cy="3346"/>
          </a:xfrm>
        </p:grpSpPr>
        <p:grpSp>
          <p:nvGrpSpPr>
            <p:cNvPr id="77" name="组合 76"/>
            <p:cNvGrpSpPr/>
            <p:nvPr/>
          </p:nvGrpSpPr>
          <p:grpSpPr>
            <a:xfrm>
              <a:off x="5066" y="2800"/>
              <a:ext cx="6009" cy="3346"/>
              <a:chOff x="10024" y="3116"/>
              <a:chExt cx="6009" cy="3346"/>
            </a:xfrm>
          </p:grpSpPr>
          <p:pic>
            <p:nvPicPr>
              <p:cNvPr id="1026" name="Picture 2" descr="https://ss3.bdstatic.com/70cFv8Sh_Q1YnxGkpoWK1HF6hhy/it/u=3342594957,1800624&amp;fm=26&amp;gp=0.jpg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 rot="600000">
                <a:off x="10252" y="3484"/>
                <a:ext cx="2757" cy="2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圆角矩形 72"/>
              <p:cNvSpPr/>
              <p:nvPr/>
            </p:nvSpPr>
            <p:spPr>
              <a:xfrm>
                <a:off x="10024" y="3116"/>
                <a:ext cx="6009" cy="3346"/>
              </a:xfrm>
              <a:prstGeom prst="roundRect">
                <a:avLst/>
              </a:prstGeom>
              <a:noFill/>
              <a:ln w="57150">
                <a:solidFill>
                  <a:srgbClr val="CCE4F7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 descr="卷尺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16440"/>
            <a:stretch>
              <a:fillRect/>
            </a:stretch>
          </p:blipFill>
          <p:spPr>
            <a:xfrm>
              <a:off x="7250" y="3629"/>
              <a:ext cx="3422" cy="2517"/>
            </a:xfrm>
            <a:prstGeom prst="round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2"/>
          <p:cNvSpPr/>
          <p:nvPr/>
        </p:nvSpPr>
        <p:spPr>
          <a:xfrm>
            <a:off x="971600" y="1203598"/>
            <a:ext cx="3224530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/>
            <a:r>
              <a:rPr lang="en-US" altLang="zh-CN" sz="2800" b="1" dirty="0">
                <a:latin typeface="宋体" panose="02010600030101010101" pitchFamily="2" charset="-122"/>
              </a:rPr>
              <a:t>1.</a:t>
            </a:r>
            <a:r>
              <a:rPr lang="zh-CN" altLang="en-US" sz="2800" b="1" dirty="0">
                <a:latin typeface="宋体" panose="02010600030101010101" pitchFamily="2" charset="-122"/>
              </a:rPr>
              <a:t>实验原理：   </a:t>
            </a:r>
            <a:r>
              <a:rPr lang="zh-CN" altLang="en-US" sz="2800" dirty="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979029" y="1961911"/>
            <a:ext cx="2012315" cy="52197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 eaLnBrk="1" hangingPunct="1"/>
            <a:r>
              <a:rPr lang="en-US" altLang="zh-CN" sz="2800" b="1" dirty="0">
                <a:latin typeface="宋体" panose="02010600030101010101" pitchFamily="2" charset="-122"/>
                <a:sym typeface="+mn-ea"/>
              </a:rPr>
              <a:t>2.</a:t>
            </a:r>
            <a:r>
              <a:rPr sz="2800" b="1" dirty="0">
                <a:latin typeface="宋体" panose="02010600030101010101" pitchFamily="2" charset="-122"/>
                <a:sym typeface="+mn-ea"/>
              </a:rPr>
              <a:t>实验器材：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99592" y="2736099"/>
            <a:ext cx="781761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2800" b="0" dirty="0">
                <a:latin typeface="Times New Roman" panose="02020603050405020304" pitchFamily="18" charset="0"/>
                <a:ea typeface="宋体" panose="02010600030101010101" pitchFamily="2" charset="-122"/>
              </a:rPr>
              <a:t>小车、斜面、刻度尺、秒表、木块、金属片等。</a:t>
            </a:r>
            <a:endParaRPr lang="zh-CN" altLang="en-US" sz="2800" b="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202451"/>
            <a:ext cx="771525" cy="742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0" grpId="0"/>
      <p:bldP spid="10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971600" y="1135440"/>
            <a:ext cx="2394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3.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实验步骤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970171" y="1923678"/>
            <a:ext cx="4493538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32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32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）安装好实验装置。</a:t>
            </a: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554" y="2715766"/>
            <a:ext cx="7737475" cy="161417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6" y="1295618"/>
            <a:ext cx="813690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把小车放在斜面顶端，用刻度尺测出小车通过的全程的路程</a:t>
            </a:r>
            <a:r>
              <a:rPr lang="en-US" altLang="zh-CN" sz="24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en-US" altLang="zh-CN" sz="24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将数据填入表中。</a:t>
            </a:r>
            <a:endParaRPr lang="en-US" altLang="zh-CN" sz="2400" dirty="0">
              <a:latin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0277" y="2571750"/>
            <a:ext cx="799288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用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秒</a:t>
            </a:r>
            <a:r>
              <a:rPr lang="en-US" altLang="zh-CN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表测出小车从顶端滑到底端的时间</a:t>
            </a:r>
            <a:r>
              <a:rPr lang="en-US" altLang="zh-CN" sz="24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t</a:t>
            </a:r>
            <a:r>
              <a:rPr lang="en-US" altLang="zh-CN" sz="24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4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，将数据填入表中。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131590"/>
            <a:ext cx="6236185" cy="35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6" y="1102586"/>
            <a:ext cx="8258810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将金属片移至斜面的中部，测出小车到金属片的距离</a:t>
            </a:r>
            <a:r>
              <a:rPr lang="en-US" altLang="zh-CN" sz="28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en-US" altLang="zh-CN" sz="28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，将数据填入表中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30627" y="2646674"/>
            <a:ext cx="8258810" cy="12840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5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测出小车从斜面顶端滑过斜面上半段路程所用的时间</a:t>
            </a:r>
            <a:r>
              <a:rPr lang="en-US" altLang="zh-CN" sz="28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t</a:t>
            </a:r>
            <a:r>
              <a:rPr lang="en-US" altLang="zh-CN" sz="28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，将数据填入表中。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135739"/>
            <a:ext cx="6336704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83568" y="1287874"/>
            <a:ext cx="8356540" cy="128400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eaLnBrk="1" latinLnBrk="0" hangingPunct="1">
              <a:lnSpc>
                <a:spcPct val="150000"/>
              </a:lnSpc>
              <a:buClrTx/>
              <a:buSzTx/>
            </a:pP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6</a:t>
            </a:r>
            <a:r>
              <a:rPr lang="zh-CN" altLang="en-US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通过计算下半段路程</a:t>
            </a:r>
            <a:r>
              <a:rPr lang="en-US" altLang="zh-CN" sz="28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s</a:t>
            </a:r>
            <a:r>
              <a:rPr lang="en-US" altLang="zh-CN" sz="28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、时间</a:t>
            </a:r>
            <a:r>
              <a:rPr lang="en-US" altLang="zh-CN" sz="28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t</a:t>
            </a:r>
            <a:r>
              <a:rPr lang="en-US" altLang="zh-CN" sz="28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，算出下半段路程的平均速度</a:t>
            </a:r>
            <a:r>
              <a:rPr lang="en-US" altLang="zh-CN" sz="2800" i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v</a:t>
            </a:r>
            <a:r>
              <a:rPr lang="en-US" altLang="zh-CN" sz="2800" baseline="-25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，</a:t>
            </a:r>
            <a:r>
              <a:rPr lang="en-US" altLang="zh-CN" sz="2800" dirty="0" smtClean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将数据填入表中</a:t>
            </a:r>
            <a:r>
              <a:rPr lang="en-US" altLang="zh-CN" sz="28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971600" y="2859782"/>
            <a:ext cx="376364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根据公式      计算。</a:t>
            </a:r>
          </a:p>
        </p:txBody>
      </p:sp>
      <p:graphicFrame>
        <p:nvGraphicFramePr>
          <p:cNvPr id="2" name="对象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006436"/>
              </p:ext>
            </p:extLst>
          </p:nvPr>
        </p:nvGraphicFramePr>
        <p:xfrm>
          <a:off x="2483768" y="2643758"/>
          <a:ext cx="1008112" cy="1116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r:id="rId3" imgW="355600" imgH="393700" progId="Equation.KSEE3">
                  <p:embed/>
                </p:oleObj>
              </mc:Choice>
              <mc:Fallback>
                <p:oleObj r:id="rId3" imgW="355600" imgH="3937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3768" y="2643758"/>
                        <a:ext cx="1008112" cy="11160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912762"/>
              </p:ext>
            </p:extLst>
          </p:nvPr>
        </p:nvGraphicFramePr>
        <p:xfrm>
          <a:off x="395605" y="2355850"/>
          <a:ext cx="8476615" cy="184277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137285"/>
                <a:gridCol w="2600960"/>
                <a:gridCol w="2204720"/>
                <a:gridCol w="2533650"/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4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路程（</a:t>
                      </a:r>
                      <a:r>
                        <a:rPr lang="en-US" altLang="zh-CN" sz="2400" b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zh-CN" altLang="en-US" sz="2400" b="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运动时间（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平均速度（</a:t>
                      </a:r>
                      <a:r>
                        <a:rPr lang="en-US" altLang="zh-CN" sz="2400" b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m/s</a:t>
                      </a:r>
                      <a:r>
                        <a:rPr lang="zh-CN" altLang="en-US" sz="2400" b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全程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= 0.700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= 3.2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≈ 0.22</a:t>
                      </a: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前半程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= 0.350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4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= 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≈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0.18</a:t>
                      </a:r>
                    </a:p>
                  </a:txBody>
                  <a:tcPr anchor="ctr"/>
                </a:tc>
              </a:tr>
              <a:tr h="471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后半程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= 0.350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= </a:t>
                      </a: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en-US" altLang="zh-CN" sz="2400" i="1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altLang="zh-CN" sz="2400" baseline="-250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40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= 1.3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400" i="1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altLang="zh-CN" sz="2400" baseline="-250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  <a:sym typeface="+mn-ea"/>
                        </a:rPr>
                        <a:t>≈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0.27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02615" y="1361440"/>
            <a:ext cx="2315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4.</a:t>
            </a:r>
            <a:r>
              <a:rPr lang="zh-CN" altLang="en-US" sz="28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实验数据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62635" y="1378585"/>
            <a:ext cx="7619365" cy="130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杭州亚运会中百米比赛中，如果某运动员用了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10 s</a:t>
            </a:r>
            <a:r>
              <a:rPr lang="zh-CN" altLang="en-US" sz="2800" dirty="0" smtClean="0">
                <a:latin typeface="Times New Roman" pitchFamily="18" charset="0"/>
                <a:cs typeface="Times New Roman" pitchFamily="18" charset="0"/>
              </a:rPr>
              <a:t>，他的平均速度是多大呢？</a:t>
            </a:r>
          </a:p>
        </p:txBody>
      </p:sp>
      <p:sp>
        <p:nvSpPr>
          <p:cNvPr id="2" name="TextBox 9"/>
          <p:cNvSpPr txBox="1"/>
          <p:nvPr/>
        </p:nvSpPr>
        <p:spPr>
          <a:xfrm>
            <a:off x="762635" y="2785745"/>
            <a:ext cx="7619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FF0000"/>
                </a:solidFill>
              </a:rPr>
              <a:t>解：他的平均速度                              。</a:t>
            </a: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323470"/>
              </p:ext>
            </p:extLst>
          </p:nvPr>
        </p:nvGraphicFramePr>
        <p:xfrm>
          <a:off x="3707904" y="2799058"/>
          <a:ext cx="2921623" cy="823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3" imgW="1397000" imgH="393700" progId="Equation.KSEE3">
                  <p:embed/>
                </p:oleObj>
              </mc:Choice>
              <mc:Fallback>
                <p:oleObj r:id="rId3" imgW="1397000" imgH="3937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7904" y="2799058"/>
                        <a:ext cx="2921623" cy="823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899592" y="1148090"/>
            <a:ext cx="2710999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0B050"/>
                </a:solidFill>
                <a:latin typeface="宋体" panose="02010600030101010101" pitchFamily="2" charset="-122"/>
                <a:sym typeface="+mn-ea"/>
              </a:rPr>
              <a:t>5.</a:t>
            </a:r>
            <a:r>
              <a:rPr lang="zh-CN" altLang="en-US" sz="2800" b="1" dirty="0">
                <a:solidFill>
                  <a:srgbClr val="00B050"/>
                </a:solidFill>
                <a:latin typeface="宋体" panose="02010600030101010101" pitchFamily="2" charset="-122"/>
                <a:sym typeface="+mn-ea"/>
              </a:rPr>
              <a:t>实验注意事项</a:t>
            </a:r>
          </a:p>
        </p:txBody>
      </p:sp>
      <p:sp>
        <p:nvSpPr>
          <p:cNvPr id="8196" name="文本框 8195"/>
          <p:cNvSpPr txBox="1"/>
          <p:nvPr/>
        </p:nvSpPr>
        <p:spPr>
          <a:xfrm>
            <a:off x="554355" y="1851670"/>
            <a:ext cx="8410133" cy="259301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）小车运动距离为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车头到车头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的距离。</a:t>
            </a:r>
            <a:endParaRPr lang="en-US" altLang="zh-CN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）小车从斜面顶端要从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静止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释放。</a:t>
            </a:r>
            <a:endParaRPr lang="en-US" altLang="zh-CN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）测量过程中</a:t>
            </a:r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不要改变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斜面的坡度。</a:t>
            </a:r>
          </a:p>
          <a:p>
            <a:pPr>
              <a:lnSpc>
                <a:spcPct val="125000"/>
              </a:lnSpc>
            </a:pPr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）要保证每次测量都从同一个高度处由静止释放小车。</a:t>
            </a:r>
            <a:endParaRPr lang="en-US" altLang="zh-CN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）时间和长度多测几次取平均值。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971600" y="1187906"/>
            <a:ext cx="2160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n-ea"/>
                <a:ea typeface="+mn-ea"/>
                <a:cs typeface="黑体" panose="02010609060101010101" pitchFamily="49" charset="-122"/>
              </a:rPr>
              <a:t>6.</a:t>
            </a:r>
            <a:r>
              <a:rPr lang="zh-CN" altLang="en-US" sz="2800" dirty="0">
                <a:latin typeface="+mn-ea"/>
                <a:ea typeface="+mn-ea"/>
                <a:cs typeface="黑体" panose="02010609060101010101" pitchFamily="49" charset="-122"/>
              </a:rPr>
              <a:t>实验结论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955291" y="1923678"/>
            <a:ext cx="7311390" cy="12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0" hangingPunct="1">
              <a:lnSpc>
                <a:spcPct val="150000"/>
              </a:lnSpc>
            </a:pPr>
            <a:r>
              <a:rPr lang="en-US" altLang="zh-CN" sz="2800" dirty="0">
                <a:latin typeface="+mn-ea"/>
                <a:ea typeface="+mn-ea"/>
                <a:cs typeface="Times New Roman" panose="02020603050405020304" pitchFamily="18" charset="0"/>
              </a:rPr>
              <a:t>   </a:t>
            </a:r>
            <a:r>
              <a:rPr lang="zh-CN" altLang="en-US" sz="2800" dirty="0" smtClean="0">
                <a:latin typeface="+mn-ea"/>
                <a:ea typeface="+mn-ea"/>
                <a:cs typeface="Times New Roman" panose="02020603050405020304" pitchFamily="18" charset="0"/>
              </a:rPr>
              <a:t>小</a:t>
            </a:r>
            <a:r>
              <a:rPr lang="zh-CN" altLang="en-US" sz="2800" dirty="0">
                <a:latin typeface="+mn-ea"/>
                <a:ea typeface="+mn-ea"/>
                <a:cs typeface="Times New Roman" panose="02020603050405020304" pitchFamily="18" charset="0"/>
              </a:rPr>
              <a:t>车前半程运动慢，后半程运动快，全程在做加速直线运动。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80425" y="1168304"/>
            <a:ext cx="216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j-ea"/>
                <a:ea typeface="+mj-ea"/>
                <a:cs typeface="黑体" panose="02010609060101010101" pitchFamily="49" charset="-122"/>
              </a:rPr>
              <a:t>7.</a:t>
            </a:r>
            <a:r>
              <a:rPr lang="zh-CN" altLang="en-US" sz="2800" dirty="0">
                <a:latin typeface="+mj-ea"/>
                <a:ea typeface="+mj-ea"/>
                <a:cs typeface="黑体" panose="02010609060101010101" pitchFamily="49" charset="-122"/>
              </a:rPr>
              <a:t>交流评估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55576" y="1851670"/>
            <a:ext cx="8099425" cy="1363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4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）为了方便计时，斜面的长度要足够长，坡度要小，但不能过小，否则测出的平均速度大小会过于接近，且测量过程中不能改变斜面的坡度。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3568" y="3363838"/>
            <a:ext cx="8032968" cy="47666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4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）金属片的作用是防止小车滑落，便于准确测量时间。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868062" y="1778291"/>
            <a:ext cx="8034020" cy="13630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just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 smtClean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24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2400" dirty="0"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）测量小车在斜面上通过的路程时，从开始计时的车头量到计时结束时的车头，而不是测斜面的长度，否则会使测量结果偏大。</a:t>
            </a:r>
          </a:p>
        </p:txBody>
      </p:sp>
    </p:spTree>
    <p:extLst>
      <p:ext uri="{BB962C8B-B14F-4D97-AF65-F5344CB8AC3E}">
        <p14:creationId xmlns:p14="http://schemas.microsoft.com/office/powerpoint/2010/main" val="4665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520" y="1131590"/>
            <a:ext cx="8734425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400" b="1" dirty="0" smtClean="0">
                <a:latin typeface="+mj-ea"/>
                <a:ea typeface="+mj-ea"/>
              </a:rPr>
              <a:t>   </a:t>
            </a:r>
            <a:r>
              <a:rPr lang="zh-CN" altLang="zh-CN" sz="2400" b="1" dirty="0" smtClean="0">
                <a:latin typeface="+mj-ea"/>
                <a:ea typeface="+mj-ea"/>
              </a:rPr>
              <a:t>小</a:t>
            </a:r>
            <a:r>
              <a:rPr lang="zh-CN" altLang="zh-CN" sz="2400" b="1" dirty="0">
                <a:latin typeface="+mj-ea"/>
                <a:ea typeface="+mj-ea"/>
              </a:rPr>
              <a:t>明在</a:t>
            </a:r>
            <a:r>
              <a:rPr lang="en-US" altLang="zh-CN" sz="2400" b="1" dirty="0">
                <a:latin typeface="+mj-ea"/>
                <a:ea typeface="+mj-ea"/>
              </a:rPr>
              <a:t>“</a:t>
            </a:r>
            <a:r>
              <a:rPr lang="zh-CN" altLang="zh-CN" sz="2400" b="1" dirty="0">
                <a:latin typeface="+mj-ea"/>
                <a:ea typeface="+mj-ea"/>
              </a:rPr>
              <a:t>测小车平均速度</a:t>
            </a:r>
            <a:r>
              <a:rPr lang="en-US" altLang="zh-CN" sz="2400" b="1" dirty="0">
                <a:latin typeface="+mj-ea"/>
                <a:ea typeface="+mj-ea"/>
              </a:rPr>
              <a:t>”</a:t>
            </a:r>
            <a:r>
              <a:rPr lang="zh-CN" altLang="zh-CN" sz="2400" b="1" dirty="0">
                <a:latin typeface="+mj-ea"/>
                <a:ea typeface="+mj-ea"/>
              </a:rPr>
              <a:t>的实验中，设计了如图所示的实验装置：小车从带刻度</a:t>
            </a:r>
            <a:r>
              <a:rPr lang="en-US" altLang="zh-CN" sz="2400" b="1" dirty="0">
                <a:latin typeface="+mj-ea"/>
                <a:ea typeface="+mj-ea"/>
              </a:rPr>
              <a:t>(</a:t>
            </a:r>
            <a:r>
              <a:rPr lang="zh-CN" altLang="zh-CN" sz="2400" b="1" dirty="0">
                <a:latin typeface="+mj-ea"/>
                <a:ea typeface="+mj-ea"/>
              </a:rPr>
              <a:t>分度值为</a:t>
            </a:r>
            <a:r>
              <a:rPr lang="en-US" altLang="zh-CN" sz="2400" b="1" dirty="0">
                <a:latin typeface="+mj-ea"/>
                <a:ea typeface="+mj-ea"/>
              </a:rPr>
              <a:t>1 cm)</a:t>
            </a:r>
            <a:r>
              <a:rPr lang="zh-CN" altLang="zh-CN" sz="2400" b="1" dirty="0">
                <a:latin typeface="+mj-ea"/>
                <a:ea typeface="+mj-ea"/>
              </a:rPr>
              <a:t>的斜面顶端由静止下滑，图中的圆圈内是小</a:t>
            </a:r>
            <a:r>
              <a:rPr lang="en-US" altLang="zh-CN" sz="2400" b="1" dirty="0">
                <a:latin typeface="+mj-ea"/>
                <a:ea typeface="+mj-ea"/>
              </a:rPr>
              <a:t> </a:t>
            </a:r>
            <a:r>
              <a:rPr lang="zh-CN" altLang="zh-CN" sz="2400" b="1" dirty="0">
                <a:latin typeface="+mj-ea"/>
                <a:ea typeface="+mj-ea"/>
              </a:rPr>
              <a:t>车到达</a:t>
            </a:r>
            <a:r>
              <a:rPr lang="en-US" altLang="zh-CN" sz="2400" b="1" i="1" dirty="0">
                <a:latin typeface="+mj-ea"/>
                <a:ea typeface="+mj-ea"/>
              </a:rPr>
              <a:t>A</a:t>
            </a:r>
            <a:r>
              <a:rPr lang="zh-CN" altLang="zh-CN" sz="2400" b="1" dirty="0">
                <a:latin typeface="+mj-ea"/>
                <a:ea typeface="+mj-ea"/>
              </a:rPr>
              <a:t>、</a:t>
            </a:r>
            <a:r>
              <a:rPr lang="en-US" altLang="zh-CN" sz="2400" b="1" i="1" dirty="0">
                <a:latin typeface="+mj-ea"/>
                <a:ea typeface="+mj-ea"/>
              </a:rPr>
              <a:t>B</a:t>
            </a:r>
            <a:r>
              <a:rPr lang="zh-CN" altLang="zh-CN" sz="2400" b="1" dirty="0">
                <a:latin typeface="+mj-ea"/>
                <a:ea typeface="+mj-ea"/>
              </a:rPr>
              <a:t>、</a:t>
            </a:r>
            <a:r>
              <a:rPr lang="en-US" altLang="zh-CN" sz="2400" b="1" i="1" dirty="0">
                <a:latin typeface="+mj-ea"/>
                <a:ea typeface="+mj-ea"/>
              </a:rPr>
              <a:t>C </a:t>
            </a:r>
            <a:r>
              <a:rPr lang="zh-CN" altLang="zh-CN" sz="2400" b="1" dirty="0">
                <a:latin typeface="+mj-ea"/>
                <a:ea typeface="+mj-ea"/>
              </a:rPr>
              <a:t>三处时秒表的示数</a:t>
            </a:r>
            <a:r>
              <a:rPr lang="en-US" altLang="zh-CN" sz="2400" b="1" dirty="0">
                <a:latin typeface="+mj-ea"/>
                <a:ea typeface="+mj-ea"/>
              </a:rPr>
              <a:t>(</a:t>
            </a:r>
            <a:r>
              <a:rPr lang="zh-CN" altLang="zh-CN" sz="2400" b="1" dirty="0">
                <a:latin typeface="+mj-ea"/>
                <a:ea typeface="+mj-ea"/>
              </a:rPr>
              <a:t>数字分别表示</a:t>
            </a:r>
            <a:r>
              <a:rPr lang="en-US" altLang="zh-CN" sz="2400" b="1" dirty="0">
                <a:latin typeface="+mj-ea"/>
                <a:ea typeface="+mj-ea"/>
              </a:rPr>
              <a:t>“</a:t>
            </a:r>
            <a:r>
              <a:rPr lang="zh-CN" altLang="zh-CN" sz="2400" b="1" dirty="0">
                <a:latin typeface="+mj-ea"/>
                <a:ea typeface="+mj-ea"/>
              </a:rPr>
              <a:t>时：分：秒</a:t>
            </a:r>
            <a:r>
              <a:rPr lang="en-US" altLang="zh-CN" sz="2400" b="1" dirty="0">
                <a:latin typeface="+mj-ea"/>
                <a:ea typeface="+mj-ea"/>
              </a:rPr>
              <a:t>”)</a:t>
            </a:r>
            <a:r>
              <a:rPr lang="zh-CN" altLang="zh-CN" sz="2400" b="1" dirty="0">
                <a:latin typeface="+mj-ea"/>
                <a:ea typeface="+mj-ea"/>
              </a:rPr>
              <a:t>。</a:t>
            </a:r>
          </a:p>
          <a:p>
            <a:pPr eaLnBrk="1" latinLnBrk="0" hangingPunct="1">
              <a:lnSpc>
                <a:spcPct val="135000"/>
              </a:lnSpc>
            </a:pPr>
            <a:r>
              <a:rPr lang="en-US" altLang="zh-CN" sz="2400" b="1" dirty="0">
                <a:latin typeface="+mj-ea"/>
                <a:ea typeface="+mj-ea"/>
              </a:rPr>
              <a:t>   (1) </a:t>
            </a:r>
            <a:r>
              <a:rPr lang="zh-CN" altLang="zh-CN" sz="2400" b="1" dirty="0">
                <a:latin typeface="+mj-ea"/>
                <a:ea typeface="+mj-ea"/>
              </a:rPr>
              <a:t>该实验依据的原理是</a:t>
            </a:r>
            <a:r>
              <a:rPr lang="en-US" altLang="zh-CN" sz="2400" b="1" dirty="0">
                <a:latin typeface="+mj-ea"/>
                <a:ea typeface="+mj-ea"/>
              </a:rPr>
              <a:t>______</a:t>
            </a:r>
            <a:r>
              <a:rPr lang="zh-CN" altLang="zh-CN" sz="2400" b="1" dirty="0">
                <a:latin typeface="+mj-ea"/>
                <a:ea typeface="+mj-ea"/>
              </a:rPr>
              <a:t>。</a:t>
            </a:r>
          </a:p>
          <a:p>
            <a:pPr>
              <a:lnSpc>
                <a:spcPct val="135000"/>
              </a:lnSpc>
            </a:pPr>
            <a:r>
              <a:rPr lang="en-US" altLang="zh-CN" sz="2400" b="1" dirty="0">
                <a:latin typeface="+mj-ea"/>
                <a:ea typeface="+mj-ea"/>
              </a:rPr>
              <a:t>   (2) </a:t>
            </a:r>
            <a:r>
              <a:rPr lang="zh-CN" altLang="zh-CN" sz="2400" b="1" dirty="0">
                <a:latin typeface="+mj-ea"/>
                <a:ea typeface="+mj-ea"/>
              </a:rPr>
              <a:t>要完成该探究实验，需用的测量工具有秒表和</a:t>
            </a:r>
            <a:r>
              <a:rPr lang="en-US" altLang="zh-CN" sz="2400" b="1" dirty="0">
                <a:latin typeface="+mj-ea"/>
                <a:ea typeface="+mj-ea"/>
              </a:rPr>
              <a:t>________</a:t>
            </a:r>
            <a:r>
              <a:rPr lang="zh-CN" altLang="zh-CN" sz="2400" b="1" dirty="0" smtClean="0">
                <a:latin typeface="+mj-ea"/>
                <a:ea typeface="+mj-ea"/>
              </a:rPr>
              <a:t>。</a:t>
            </a:r>
            <a:endParaRPr lang="zh-CN" altLang="zh-CN" sz="2400" b="1" dirty="0">
              <a:latin typeface="+mj-ea"/>
              <a:ea typeface="+mj-ea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583729"/>
            <a:ext cx="1572673" cy="10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4"/>
          <p:cNvSpPr/>
          <p:nvPr/>
        </p:nvSpPr>
        <p:spPr>
          <a:xfrm>
            <a:off x="7568577" y="3625740"/>
            <a:ext cx="1251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刻度尺</a:t>
            </a:r>
          </a:p>
        </p:txBody>
      </p:sp>
      <p:graphicFrame>
        <p:nvGraphicFramePr>
          <p:cNvPr id="2" name="对象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952447"/>
              </p:ext>
            </p:extLst>
          </p:nvPr>
        </p:nvGraphicFramePr>
        <p:xfrm>
          <a:off x="4427984" y="2788940"/>
          <a:ext cx="607249" cy="810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r:id="rId4" imgW="266700" imgH="355600" progId="Equation.KSEE3">
                  <p:embed/>
                </p:oleObj>
              </mc:Choice>
              <mc:Fallback>
                <p:oleObj r:id="rId4" imgW="266700" imgH="3556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7984" y="2788940"/>
                        <a:ext cx="607249" cy="810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1261499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请根据图中给出的信息回答：</a:t>
            </a:r>
            <a:r>
              <a:rPr lang="en-US" altLang="zh-CN" sz="2400" b="1" i="1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zh-CN" sz="2400" b="1" i="1" baseline="-25000" dirty="0" err="1"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＝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____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2400" b="1" i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zh-CN" sz="2400" b="1" i="1" baseline="-25000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zh-CN" sz="2400" b="1" i="1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＝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__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zh-CN" altLang="zh-CN" sz="2400" b="1" dirty="0" smtClean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en-US" altLang="zh-CN" sz="2400" b="1" i="1" dirty="0" err="1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400" b="1" i="1" baseline="-25000" dirty="0" err="1" smtClean="0"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＝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_______m/s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  (4) 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实验前必须学会熟练使用电子表</a:t>
            </a:r>
            <a:r>
              <a:rPr lang="zh-CN" altLang="zh-CN" sz="2400" b="1" spc="-3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若让小车过了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点才开始计时</a:t>
            </a:r>
            <a:r>
              <a:rPr lang="zh-CN" altLang="zh-CN" sz="2400" b="1" spc="-300" dirty="0"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则会使所测</a:t>
            </a:r>
            <a:r>
              <a:rPr lang="en-US" altLang="zh-CN" sz="2400" b="1" i="1" dirty="0"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段的平均速度</a:t>
            </a:r>
            <a:r>
              <a:rPr lang="en-US" altLang="zh-CN" sz="2400" b="1" i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altLang="zh-CN" sz="2400" b="1" i="1" baseline="-25000" dirty="0" err="1"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偏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_____(</a:t>
            </a: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选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填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大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或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小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”)</a:t>
            </a:r>
            <a:r>
              <a:rPr lang="zh-CN" altLang="zh-CN" sz="2400" b="1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" name="矩形 2"/>
          <p:cNvSpPr/>
          <p:nvPr/>
        </p:nvSpPr>
        <p:spPr>
          <a:xfrm>
            <a:off x="5955044" y="1378397"/>
            <a:ext cx="712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+mj-ea"/>
                <a:ea typeface="+mj-ea"/>
              </a:rPr>
              <a:t>4.0</a:t>
            </a:r>
          </a:p>
        </p:txBody>
      </p:sp>
      <p:sp>
        <p:nvSpPr>
          <p:cNvPr id="4" name="矩形 3"/>
          <p:cNvSpPr/>
          <p:nvPr/>
        </p:nvSpPr>
        <p:spPr>
          <a:xfrm>
            <a:off x="8135224" y="1378397"/>
            <a:ext cx="220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5" name="矩形 4"/>
          <p:cNvSpPr/>
          <p:nvPr/>
        </p:nvSpPr>
        <p:spPr>
          <a:xfrm>
            <a:off x="1619672" y="1923678"/>
            <a:ext cx="8102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latin typeface="+mj-ea"/>
                <a:ea typeface="+mj-ea"/>
              </a:rPr>
              <a:t>0.03</a:t>
            </a:r>
          </a:p>
        </p:txBody>
      </p:sp>
      <p:sp>
        <p:nvSpPr>
          <p:cNvPr id="6" name="矩形 5"/>
          <p:cNvSpPr/>
          <p:nvPr/>
        </p:nvSpPr>
        <p:spPr>
          <a:xfrm>
            <a:off x="6880024" y="3003798"/>
            <a:ext cx="304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大</a:t>
            </a:r>
          </a:p>
        </p:txBody>
      </p:sp>
    </p:spTree>
    <p:extLst>
      <p:ext uri="{BB962C8B-B14F-4D97-AF65-F5344CB8AC3E}">
        <p14:creationId xmlns:p14="http://schemas.microsoft.com/office/powerpoint/2010/main" val="7800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>
            <a:spLocks noChangeArrowheads="1"/>
          </p:cNvSpPr>
          <p:nvPr/>
        </p:nvSpPr>
        <p:spPr bwMode="auto">
          <a:xfrm>
            <a:off x="3275856" y="1995686"/>
            <a:ext cx="284988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完成课堂</a:t>
            </a:r>
            <a:r>
              <a:rPr kumimoji="1"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kumimoji="1"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分钟。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91680" y="1995686"/>
            <a:ext cx="49339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kumimoji="1"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自我评价第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kumimoji="1"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kumimoji="1"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kumimoji="1"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题</a:t>
            </a:r>
            <a:r>
              <a:rPr kumimoji="1"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1" lang="en-US" altLang="zh-CN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kumimoji="1"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课后练习册。</a:t>
            </a:r>
            <a:endParaRPr kumimoji="1" lang="zh-CN" altLang="en-US" sz="28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91352" y="1023308"/>
            <a:ext cx="6991016" cy="4931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algn="l">
              <a:lnSpc>
                <a:spcPct val="120000"/>
              </a:lnSpc>
              <a:spcBef>
                <a:spcPts val="50"/>
              </a:spcBef>
              <a:buClrTx/>
              <a:buSzTx/>
            </a:pPr>
            <a:r>
              <a:rPr lang="zh-CN" altLang="en-US" sz="2400" b="1" dirty="0">
                <a:solidFill>
                  <a:srgbClr val="0070C0"/>
                </a:solidFill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两辆汽车都做直线运动，它们的运动有什么不同？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255" y="1557655"/>
            <a:ext cx="5721985" cy="21939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9465" y="3784600"/>
            <a:ext cx="7828280" cy="957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图甲中的汽车在平稳行驶的过程中，各段时间内的速度有什么特点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r>
              <a:rPr lang="zh-CN" altLang="en-US" sz="2000" dirty="0">
                <a:latin typeface="Times New Roman" pitchFamily="18" charset="0"/>
                <a:ea typeface="+mn-ea"/>
                <a:cs typeface="Times New Roman" pitchFamily="18" charset="0"/>
              </a:rPr>
              <a:t>图乙中的汽车从静止开始前进，在各段时间内的速度有什么特点</a:t>
            </a:r>
            <a:r>
              <a:rPr lang="en-US" altLang="zh-CN" sz="2000" dirty="0"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99592" y="1131590"/>
            <a:ext cx="796988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特点：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      图甲中的汽车各时间段内通过的路程是相等的，速度大小也相等。</a:t>
            </a:r>
          </a:p>
          <a:p>
            <a:pPr>
              <a:lnSpc>
                <a:spcPct val="150000"/>
              </a:lnSpc>
            </a:pPr>
            <a:r>
              <a:rPr lang="zh-CN" altLang="en-US" sz="2800" b="1" dirty="0"/>
              <a:t>      图乙中的汽车</a:t>
            </a:r>
            <a:r>
              <a:rPr lang="zh-CN" altLang="en-US" sz="2800" b="1" dirty="0">
                <a:sym typeface="+mn-ea"/>
              </a:rPr>
              <a:t>各时间段内通过的路程都不同，速度大小经常变化。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41"/>
          <p:cNvSpPr txBox="1">
            <a:spLocks noRot="1" noChangeArrowheads="1"/>
          </p:cNvSpPr>
          <p:nvPr/>
        </p:nvSpPr>
        <p:spPr>
          <a:xfrm>
            <a:off x="611560" y="1148080"/>
            <a:ext cx="8359775" cy="253873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685800" rtl="0" eaLnBrk="0" latinLnBrk="0" hangingPunc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一个物体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沿着直线运动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在任意相同时间内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通过的路程始终相等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，这样的运动叫作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匀速直线运动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。</a:t>
            </a:r>
          </a:p>
          <a:p>
            <a:pPr marL="0" marR="0" lvl="0" indent="0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物体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沿直线运动时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在相同的时间内通过的路程不相等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，这种运动叫作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变速直线运动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ea typeface="+mn-ea"/>
                <a:cs typeface="+mn-cs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231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6832" y="1923678"/>
            <a:ext cx="3780790" cy="2552700"/>
          </a:xfrm>
          <a:prstGeom prst="rect">
            <a:avLst/>
          </a:prstGeom>
          <a:noFill/>
        </p:spPr>
      </p:pic>
      <p:sp>
        <p:nvSpPr>
          <p:cNvPr id="10" name="WordArt 3"/>
          <p:cNvSpPr>
            <a:spLocks noChangeArrowheads="1" noChangeShapeType="1" noTextEdit="1"/>
          </p:cNvSpPr>
          <p:nvPr/>
        </p:nvSpPr>
        <p:spPr bwMode="auto">
          <a:xfrm>
            <a:off x="2771800" y="1132722"/>
            <a:ext cx="4104640" cy="47815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088"/>
              </a:avLst>
            </a:prstTxWarp>
          </a:bodyPr>
          <a:lstStyle/>
          <a:p>
            <a:pPr algn="ctr"/>
            <a:r>
              <a:rPr lang="zh-CN" altLang="en-US" sz="2800" b="1" dirty="0">
                <a:latin typeface="+mn-ea"/>
                <a:ea typeface="+mn-ea"/>
              </a:rPr>
              <a:t>实验探究：匀速直线运动的速度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71472" y="1285866"/>
            <a:ext cx="8229600" cy="3274060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6858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一次，小明和小聪在商场里测出了一组电梯做匀速直线运动的数据，如下表所示：</a:t>
            </a:r>
            <a:endParaRPr kumimoji="0" lang="zh-CN" alt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0" lvl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defRPr/>
            </a:pPr>
            <a:endParaRPr kumimoji="0" lang="zh-CN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请同学们一起来分析这个运动有什么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特点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。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223890"/>
              </p:ext>
            </p:extLst>
          </p:nvPr>
        </p:nvGraphicFramePr>
        <p:xfrm>
          <a:off x="2429495" y="2430778"/>
          <a:ext cx="4284672" cy="1156007"/>
        </p:xfrm>
        <a:graphic>
          <a:graphicData uri="http://schemas.openxmlformats.org/drawingml/2006/table">
            <a:tbl>
              <a:tblPr/>
              <a:tblGrid>
                <a:gridCol w="1071168"/>
                <a:gridCol w="1071168"/>
                <a:gridCol w="1071168"/>
                <a:gridCol w="1071168"/>
              </a:tblGrid>
              <a:tr h="572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1s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2s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3s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4s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32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0.6m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1.2m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1.8m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宋体" panose="02010600030101010101" pitchFamily="2" charset="-122"/>
                          <a:cs typeface="Times New Roman" pitchFamily="18" charset="0"/>
                        </a:rPr>
                        <a:t>2.4m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14400" y="1285875"/>
            <a:ext cx="8229600" cy="2604770"/>
          </a:xfrm>
          <a:prstGeom prst="rect">
            <a:avLst/>
          </a:prstGeom>
        </p:spPr>
        <p:txBody>
          <a:bodyPr/>
          <a:lstStyle/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0.6m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altLang="zh-C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1.2m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altLang="zh-C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1.8m</a:t>
            </a: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</a:t>
            </a:r>
            <a:r>
              <a:rPr kumimoji="0" lang="en-US" altLang="zh-C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2.4m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1s          2s            3s            4s</a:t>
            </a:r>
          </a:p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57175" marR="0" lvl="0" indent="-257175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比值</a:t>
            </a:r>
            <a:r>
              <a:rPr kumimoji="0" lang="en-US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0.6m/s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与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选取的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运动中的</a:t>
            </a:r>
            <a:r>
              <a:rPr kumimoji="0" lang="zh-CN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时间间隔没有关系</a:t>
            </a: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0C0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，可用这个比值来描述电梯运动的快慢。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0C0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857356" y="1500180"/>
            <a:ext cx="503238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071934" y="1500180"/>
            <a:ext cx="503237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928926" y="1500180"/>
            <a:ext cx="503238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429256" y="1571618"/>
            <a:ext cx="503237" cy="5794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000760" y="1571618"/>
            <a:ext cx="1584325" cy="57943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buFontTx/>
              <a:buNone/>
            </a:pPr>
            <a:r>
              <a:rPr lang="en-US" altLang="zh-CN" sz="3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0.6m/s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9188e92-a769-44db-abf4-f891fe41ddc2}"/>
  <p:tag name="TABLE_ENDDRAG_ORIGIN_RECT" val="459*44"/>
  <p:tag name="TABLE_ENDDRAG_RECT" val="65*123*459*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ac50c6f-b1aa-4956-8b00-d5a9fd7a33fc}"/>
  <p:tag name="TABLE_ENDDRAG_ORIGIN_RECT" val="667*201"/>
  <p:tag name="TABLE_ENDDRAG_RECT" val="249*257*667*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1232</Words>
  <PresentationFormat>全屏显示(16:9)</PresentationFormat>
  <Paragraphs>174</Paragraphs>
  <Slides>37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7" baseType="lpstr">
      <vt:lpstr>Arial</vt:lpstr>
      <vt:lpstr>宋体</vt:lpstr>
      <vt:lpstr>Times New Roman</vt:lpstr>
      <vt:lpstr>Wingdings</vt:lpstr>
      <vt:lpstr>仿宋</vt:lpstr>
      <vt:lpstr>Calibri</vt:lpstr>
      <vt:lpstr>楷体</vt:lpstr>
      <vt:lpstr>黑体</vt:lpstr>
      <vt:lpstr>自定义设计方案</vt:lpstr>
      <vt:lpstr>WPS 公式 3.0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2024-07-11T01:50:34Z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1AFB7E288E33485F9E9C6F34A9AA9906_13</vt:lpwstr>
  </property>
</Properties>
</file>