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3" Type="http://schemas.openxmlformats.org/officeDocument/2006/relationships/slide" Target="slide2.xml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0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11" Type="http://schemas.openxmlformats.org/officeDocument/2006/relationships/package" Target="../embeddings/Microsoft_Word___10.docx"/><Relationship Id="rId5" Type="http://schemas.openxmlformats.org/officeDocument/2006/relationships/slide" Target="slide8.xml"/><Relationship Id="rId10" Type="http://schemas.openxmlformats.org/officeDocument/2006/relationships/oleObject" Target="../embeddings/oleObject10.bin"/><Relationship Id="rId4" Type="http://schemas.openxmlformats.org/officeDocument/2006/relationships/slide" Target="slide5.xml"/><Relationship Id="rId9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2.xml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2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.docx"/><Relationship Id="rId3" Type="http://schemas.openxmlformats.org/officeDocument/2006/relationships/slide" Target="slide2.xml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.docx"/><Relationship Id="rId3" Type="http://schemas.openxmlformats.org/officeDocument/2006/relationships/slide" Target="slide2.xml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2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2.xml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6" Type="http://schemas.openxmlformats.org/officeDocument/2006/relationships/slide" Target="slide10.xml"/><Relationship Id="rId11" Type="http://schemas.openxmlformats.org/officeDocument/2006/relationships/package" Target="../embeddings/Microsoft_Word___17.docx"/><Relationship Id="rId5" Type="http://schemas.openxmlformats.org/officeDocument/2006/relationships/slide" Target="slide8.xml"/><Relationship Id="rId10" Type="http://schemas.openxmlformats.org/officeDocument/2006/relationships/oleObject" Target="../embeddings/oleObject17.bin"/><Relationship Id="rId4" Type="http://schemas.openxmlformats.org/officeDocument/2006/relationships/slide" Target="slide5.xml"/><Relationship Id="rId9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.docx"/><Relationship Id="rId3" Type="http://schemas.openxmlformats.org/officeDocument/2006/relationships/slide" Target="slide2.xml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3" Type="http://schemas.openxmlformats.org/officeDocument/2006/relationships/slide" Target="slide2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2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slide" Target="slide2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1.docx"/><Relationship Id="rId3" Type="http://schemas.openxmlformats.org/officeDocument/2006/relationships/slide" Target="slide2.xml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21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2.bin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21.xml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3.bin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21.xml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4.bin"/><Relationship Id="rId5" Type="http://schemas.openxmlformats.org/officeDocument/2006/relationships/slide" Target="slide27.xml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25.docx"/><Relationship Id="rId4" Type="http://schemas.openxmlformats.org/officeDocument/2006/relationships/oleObject" Target="../embeddings/oleObject2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26.docx"/><Relationship Id="rId4" Type="http://schemas.openxmlformats.org/officeDocument/2006/relationships/oleObject" Target="../embeddings/oleObject26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30.xml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27.docx"/><Relationship Id="rId4" Type="http://schemas.openxmlformats.org/officeDocument/2006/relationships/oleObject" Target="../embeddings/oleObject27.bin"/><Relationship Id="rId9" Type="http://schemas.openxmlformats.org/officeDocument/2006/relationships/image" Target="../media/image28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2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2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2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2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.docx"/><Relationship Id="rId3" Type="http://schemas.openxmlformats.org/officeDocument/2006/relationships/slide" Target="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11323" y="2059701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dirty="0">
                <a:solidFill>
                  <a:schemeClr val="accent6"/>
                </a:solidFill>
              </a:rPr>
              <a:t>第十一章　内能与热机</a:t>
            </a:r>
            <a:endParaRPr lang="zh-CN" altLang="zh-CN" sz="5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热值和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热机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734083"/>
            <a:ext cx="951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热值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232681"/>
          <a:ext cx="8128000" cy="39234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文档" r:id="rId8" imgW="3948430" imgH="1906270" progId="Word.Document.12">
                  <p:embed/>
                </p:oleObj>
              </mc:Choice>
              <mc:Fallback>
                <p:oleObj name="文档" r:id="rId8" imgW="3948430" imgH="1906270" progId="Word.Document.12">
                  <p:embed/>
                  <p:pic>
                    <p:nvPicPr>
                      <p:cNvPr id="0" name="图片 92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232681"/>
                        <a:ext cx="8128000" cy="39234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5805264"/>
          <a:ext cx="8128000" cy="49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文档" r:id="rId11" imgW="3839210" imgH="236220" progId="Word.Document.12">
                  <p:embed/>
                </p:oleObj>
              </mc:Choice>
              <mc:Fallback>
                <p:oleObj name="文档" r:id="rId11" imgW="3839210" imgH="236220" progId="Word.Document.12">
                  <p:embed/>
                  <p:pic>
                    <p:nvPicPr>
                      <p:cNvPr id="0" name="图片 92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32000" y="5805264"/>
                        <a:ext cx="8128000" cy="49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8327519" y="233848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5322" y="311094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44707" y="311094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90941" y="4060028"/>
            <a:ext cx="27890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62068" y="4444793"/>
            <a:ext cx="278902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72152" y="488989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038350"/>
            <a:ext cx="1219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热机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536948"/>
          <a:ext cx="8128000" cy="2108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8" imgW="3948430" imgH="1025525" progId="Word.Document.12">
                  <p:embed/>
                </p:oleObj>
              </mc:Choice>
              <mc:Fallback>
                <p:oleObj name="文档" r:id="rId8" imgW="3948430" imgH="1025525" progId="Word.Document.12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536948"/>
                        <a:ext cx="8128000" cy="2108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438448" y="263046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60920" y="263046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28956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汽油机的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工作过程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59872" y="1735991"/>
          <a:ext cx="8128000" cy="49884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文档" r:id="rId8" imgW="4000500" imgH="2456815" progId="Word.Document.12">
                  <p:embed/>
                </p:oleObj>
              </mc:Choice>
              <mc:Fallback>
                <p:oleObj name="文档" r:id="rId8" imgW="4000500" imgH="2456815" progId="Word.Document.12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9872" y="1735991"/>
                        <a:ext cx="8128000" cy="49884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315422" y="184813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82228" y="184813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09457" y="183645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04285" y="183517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82228" y="541405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66067" y="5805264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907469" y="5410967"/>
            <a:ext cx="4328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32614" y="5421358"/>
            <a:ext cx="37652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32561" y="5802719"/>
            <a:ext cx="37652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热机效率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695350"/>
          <a:ext cx="8128000" cy="4462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文档" r:id="rId8" imgW="3948430" imgH="2167255" progId="Word.Document.12">
                  <p:embed/>
                </p:oleObj>
              </mc:Choice>
              <mc:Fallback>
                <p:oleObj name="文档" r:id="rId8" imgW="3948430" imgH="2167255" progId="Word.Document.12">
                  <p:embed/>
                  <p:pic>
                    <p:nvPicPr>
                      <p:cNvPr id="0" name="图片 1229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695350"/>
                        <a:ext cx="8128000" cy="44628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166588" y="1792869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2849" y="369784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39186" y="4217229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73543" y="4767782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544087"/>
          <a:ext cx="8128000" cy="2023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文档" r:id="rId8" imgW="3948430" imgH="984250" progId="Word.Document.12">
                  <p:embed/>
                </p:oleObj>
              </mc:Choice>
              <mc:Fallback>
                <p:oleObj name="文档" r:id="rId8" imgW="3948430" imgH="984250" progId="Word.Document.12">
                  <p:embed/>
                  <p:pic>
                    <p:nvPicPr>
                      <p:cNvPr id="0" name="图片 133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544087"/>
                        <a:ext cx="8128000" cy="2023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28956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能量的转化与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守恒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24329" y="1696078"/>
          <a:ext cx="8128000" cy="3276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文档" r:id="rId8" imgW="3948430" imgH="1591310" progId="Word.Document.12">
                  <p:embed/>
                </p:oleObj>
              </mc:Choice>
              <mc:Fallback>
                <p:oleObj name="文档" r:id="rId8" imgW="3948430" imgH="1591310" progId="Word.Document.12">
                  <p:embed/>
                  <p:pic>
                    <p:nvPicPr>
                      <p:cNvPr id="0" name="图片 143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24329" y="1696078"/>
                        <a:ext cx="8128000" cy="3276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58112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能量守恒定律不同于机械能守恒定律。所有的能量转化和转移过程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都遵循能量守恒定律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而机械能守恒是有一定条件的。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66804" y="181365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6405" y="220344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48830" y="2217715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51015" y="2614888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40768"/>
          <a:ext cx="8128000" cy="62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文档" r:id="rId8" imgW="3839210" imgH="295910" progId="Word.Document.12">
                  <p:embed/>
                </p:oleObj>
              </mc:Choice>
              <mc:Fallback>
                <p:oleObj name="文档" r:id="rId8" imgW="3839210" imgH="295910" progId="Word.Document.12">
                  <p:embed/>
                  <p:pic>
                    <p:nvPicPr>
                      <p:cNvPr id="0" name="图片 153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340768"/>
                        <a:ext cx="8128000" cy="62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2132856"/>
          <a:ext cx="8128000" cy="4319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文档" r:id="rId11" imgW="3948430" imgH="2098675" progId="Word.Document.12">
                  <p:embed/>
                </p:oleObj>
              </mc:Choice>
              <mc:Fallback>
                <p:oleObj name="文档" r:id="rId11" imgW="3948430" imgH="2098675" progId="Word.Document.12">
                  <p:embed/>
                  <p:pic>
                    <p:nvPicPr>
                      <p:cNvPr id="0" name="图片 153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35560" y="2132856"/>
                        <a:ext cx="8128000" cy="4319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528048" y="515719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713631"/>
          <a:ext cx="8128000" cy="368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文档" r:id="rId8" imgW="3948430" imgH="1790700" progId="Word.Document.12">
                  <p:embed/>
                </p:oleObj>
              </mc:Choice>
              <mc:Fallback>
                <p:oleObj name="文档" r:id="rId8" imgW="3948430" imgH="1790700" progId="Word.Document.12">
                  <p:embed/>
                  <p:pic>
                    <p:nvPicPr>
                      <p:cNvPr id="0" name="图片 1639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13631"/>
                        <a:ext cx="8128000" cy="3684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613272" y="366580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9358" y="4067410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63552" y="1340768"/>
          <a:ext cx="8128000" cy="4832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文档" r:id="rId8" imgW="3948430" imgH="2348230" progId="Word.Document.12">
                  <p:embed/>
                </p:oleObj>
              </mc:Choice>
              <mc:Fallback>
                <p:oleObj name="文档" r:id="rId8" imgW="3948430" imgH="2348230" progId="Word.Document.12">
                  <p:embed/>
                  <p:pic>
                    <p:nvPicPr>
                      <p:cNvPr id="0" name="图片 174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3552" y="1340768"/>
                        <a:ext cx="8128000" cy="4832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516107" y="371537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847528" y="1163707"/>
          <a:ext cx="8515350" cy="570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文档" r:id="rId8" imgW="5009515" imgH="3369310" progId="Word.Document.12">
                  <p:embed/>
                </p:oleObj>
              </mc:Choice>
              <mc:Fallback>
                <p:oleObj name="文档" r:id="rId8" imgW="5009515" imgH="3369310" progId="Word.Document.12">
                  <p:embed/>
                  <p:pic>
                    <p:nvPicPr>
                      <p:cNvPr id="0" name="图片 1843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47528" y="1163707"/>
                        <a:ext cx="8515350" cy="570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9614001" y="292494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5434833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25829"/>
            <a:ext cx="157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分子动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1988840"/>
          <a:ext cx="8128000" cy="3936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文档" r:id="rId8" imgW="3948430" imgH="1913890" progId="Word.Document.12">
                  <p:embed/>
                </p:oleObj>
              </mc:Choice>
              <mc:Fallback>
                <p:oleObj name="文档" r:id="rId8" imgW="3948430" imgH="1913890" progId="Word.Document.12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88840"/>
                        <a:ext cx="8128000" cy="3936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23420" y="501317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909801"/>
          <a:ext cx="8128000" cy="3292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文档" r:id="rId8" imgW="3948430" imgH="1600200" progId="Word.Document.12">
                  <p:embed/>
                </p:oleObj>
              </mc:Choice>
              <mc:Fallback>
                <p:oleObj name="文档" r:id="rId8" imgW="3948430" imgH="1600200" progId="Word.Document.12">
                  <p:embed/>
                  <p:pic>
                    <p:nvPicPr>
                      <p:cNvPr id="0" name="图片 194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909801"/>
                        <a:ext cx="8128000" cy="3292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8276293" y="2780928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8140" y="3537402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83521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56095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湖南怀化中考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下列有关分子热运动的说法不正确的是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压紧的铅块能结合在一起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表明分子间有引力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墨水在热水中扩散的快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分子运动越剧烈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固体很难被压缩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表明固体分子间只存在斥力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桂花飘香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表明分子在不停地做无规则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49020" y="1997202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C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4090873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分子之间存在引力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所以压紧的铅块能结合在一起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墨水滴在热水中比在冷水中扩散得快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这是因为温度越高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分子运动越剧烈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固体很难被压缩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表明固体分子间存在斥力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同时固体也难以被拉伸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说明分子之间存在引力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桂花飘香属于扩散现象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扩散现象表明分子在不停地做无规则运动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492896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分子运动的表现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分子是肉眼看不到的但可以通过宏观表现来说明分子的情况。分子永不停息地做无规则运动表现为扩散现象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分子间的引力与斥力表现为宏观的各种力现象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如物体难以被压缩或粘合后无法拉开的现象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分子间有空隙主要表现在两种或多种分子混合后其体积变小的现象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如酒精和水混合后总体积变小。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62880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广西桂林中考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物质中分子的运动状态跟温度无关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分子的无规则运动越剧烈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分子的无规则运动越剧烈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水很难被压缩说明水分子间没有间隙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56240" y="1628800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375245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物质中分子的运动状态跟温度有关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分子的无规则运动越剧烈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分子的无规则运动越缓慢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水很难被压缩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说明分子之间存在相互作用的斥力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37562"/>
            <a:ext cx="9512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536160"/>
            <a:ext cx="8240464" cy="252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甘肃兰州中考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关于温度、热量和内能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热量可以从内能少的物体传递到内能多的物体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的冰水混合物内能为零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所含热量越多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冰在熔化过程中吸收热量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温度和内能均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546826" y="1930409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4066083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发生热传递是因为物体间存在温度差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所以内能少的物体的温度可能比内能多的物体的温度高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所以内能少的物体可以把热量传递给内能多的物体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任何物体都有内能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的冰水混合物内能不为零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热量是一个过程量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不能用含有来表示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冰在熔化过程中吸收热量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内能变大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2132856"/>
            <a:ext cx="8240464" cy="2526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归纳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内能及内能的改变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一切物体在任何情况下都具有内能。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改变内能有两种方式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做功和热传递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它们在改变内能的效果上是一样的。物体内能减小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可能是由于做功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也可能是由于热传递。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内能与温度的关系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同一物体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温度改变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但内能改变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温度不一定改变。例如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冰熔化吸热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温度却保持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124744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四川巴中中考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下列关于温度、内能、热量说法正确的是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物体温度越低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含有的热量越少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做功和热传递都可以改变物体内能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温度一定升高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物体机械能越大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内能越大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98421" y="1523197"/>
            <a:ext cx="36893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3539421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热量是一个过程量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来修饰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不能说含有的热量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做功和热传递都可以改变物体内能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但温度不一定升高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如晶体的熔化过程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吸收热量、内能增大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但温度不变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内能是物体内所有分子热运动的动能和势能之和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而机械能是物体的动能和势能之和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两者本质上不同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因此物体的机械能越大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内能不一定大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1097554"/>
            <a:ext cx="18592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94040"/>
            <a:ext cx="8128000" cy="23228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标准大气压下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加热到沸腾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水吸收的热量是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。小明家天然气热水器的热效率是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84%,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他某次洗澡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耗水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自来水进热水器的温度是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出热水器的温度是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小明这次洗澡消耗天然气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。已知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天然气的热值是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3787488"/>
            <a:ext cx="8128000" cy="23920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水吸收的热量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J/(kg·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他某次洗澡时水吸收的热量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'=cm'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J/(kg·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天然气放出的热量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44464" y="5433588"/>
          <a:ext cx="8128000" cy="129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2" name="文档" r:id="rId7" imgW="3839210" imgH="615950" progId="Word.Document.12">
                  <p:embed/>
                </p:oleObj>
              </mc:Choice>
              <mc:Fallback>
                <p:oleObj name="文档" r:id="rId7" imgW="3839210" imgH="615950" progId="Word.Document.12">
                  <p:embed/>
                  <p:pic>
                    <p:nvPicPr>
                      <p:cNvPr id="0" name="图片 235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44464" y="5433588"/>
                        <a:ext cx="8128000" cy="129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840457" y="1916832"/>
            <a:ext cx="119164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4824" y="2642216"/>
            <a:ext cx="2991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490786"/>
            <a:ext cx="8128000" cy="23228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利用比热容计算热量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吸热公式为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t-t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放热公式为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升高了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是指温度的变化量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升高到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是指物体的末温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利用热值计算燃料燃烧放出的热量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Q=mq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固体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Q=Vq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32000" y="3697679"/>
          <a:ext cx="8128000" cy="1109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文档" r:id="rId7" imgW="3839210" imgH="525780" progId="Word.Document.12">
                  <p:embed/>
                </p:oleObj>
              </mc:Choice>
              <mc:Fallback>
                <p:oleObj name="文档" r:id="rId7" imgW="3839210" imgH="525780" progId="Word.Document.12">
                  <p:embed/>
                  <p:pic>
                    <p:nvPicPr>
                      <p:cNvPr id="0" name="图片 286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697679"/>
                        <a:ext cx="8128000" cy="11097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3682142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考法</a:t>
            </a:r>
            <a:r>
              <a:rPr lang="en-US" altLang="zh-CN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en-US" altLang="zh-CN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032000" y="1268760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内蒙古赤峰中考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利用先进工艺和科学方法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可以使垃圾变废为宝。若从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垃圾中能提炼出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燃料油的热值为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则这些燃料油完全燃烧时释放出的热量为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这些热量可以使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032000" y="3353561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这种燃料油放出的热量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=mq=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水吸收的热量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178193" y="5047987"/>
          <a:ext cx="8128000" cy="652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文档" r:id="rId7" imgW="3839210" imgH="309245" progId="Word.Document.12">
                  <p:embed/>
                </p:oleObj>
              </mc:Choice>
              <mc:Fallback>
                <p:oleObj name="文档" r:id="rId7" imgW="3839210" imgH="309245" progId="Word.Document.12">
                  <p:embed/>
                  <p:pic>
                    <p:nvPicPr>
                      <p:cNvPr id="0" name="图片 297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78193" y="5047987"/>
                        <a:ext cx="8128000" cy="652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098346" y="2554300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8688" y="2554300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522365"/>
          <a:ext cx="8128000" cy="406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8" imgW="3948430" imgH="1976755" progId="Word.Document.12">
                  <p:embed/>
                </p:oleObj>
              </mc:Choice>
              <mc:Fallback>
                <p:oleObj name="文档" r:id="rId8" imgW="3948430" imgH="1976755" progId="Word.Document.12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522365"/>
                        <a:ext cx="8128000" cy="4067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6476822" y="2359271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3256" y="2791319"/>
            <a:ext cx="337472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5200" y="279131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6818" y="320258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78407" y="377937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2138314"/>
            <a:ext cx="35356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不同物质的吸热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32000" y="2636912"/>
          <a:ext cx="8128000" cy="1230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文档" r:id="rId5" imgW="3839210" imgH="582295" progId="Word.Document.12">
                  <p:embed/>
                </p:oleObj>
              </mc:Choice>
              <mc:Fallback>
                <p:oleObj name="文档" r:id="rId5" imgW="3839210" imgH="582295" progId="Word.Document.12">
                  <p:embed/>
                  <p:pic>
                    <p:nvPicPr>
                      <p:cNvPr id="0" name="图片 2458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636912"/>
                        <a:ext cx="8128000" cy="1230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135560" y="1303103"/>
          <a:ext cx="8128000" cy="55548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文档" r:id="rId5" imgW="3948430" imgH="2698750" progId="Word.Document.12">
                  <p:embed/>
                </p:oleObj>
              </mc:Choice>
              <mc:Fallback>
                <p:oleObj name="文档" r:id="rId5" imgW="3948430" imgH="2698750" progId="Word.Document.12">
                  <p:embed/>
                  <p:pic>
                    <p:nvPicPr>
                      <p:cNvPr id="0" name="图片 256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5560" y="1303103"/>
                        <a:ext cx="8128000" cy="55548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要尽量使用两个相同的酒精灯加热。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要使用两个相同的烧杯。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要控制初始条件相同。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吸热本领的大小可以通过两种方法比较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比较升高的温度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比较加热时间的长短。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此实验采用了转换法和物理学中最常用的控制变量法。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4076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正中黑简体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安徽蚌埠期末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比较不同物质吸热能力的情况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实验装置如图所示。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37322" y="2206774"/>
          <a:ext cx="6717355" cy="20899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0" name="文档" r:id="rId5" imgW="3839210" imgH="1196340" progId="Word.Document.12">
                  <p:embed/>
                </p:oleObj>
              </mc:Choice>
              <mc:Fallback>
                <p:oleObj name="文档" r:id="rId5" imgW="3839210" imgH="1196340" progId="Word.Document.12">
                  <p:embed/>
                  <p:pic>
                    <p:nvPicPr>
                      <p:cNvPr id="0" name="图片 266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7322" y="2206774"/>
                        <a:ext cx="6717355" cy="20899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32526" y="4437112"/>
          <a:ext cx="8128000" cy="1742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1" name="文档" r:id="rId8" imgW="3895090" imgH="836930" progId="Word.Document.12">
                  <p:embed/>
                </p:oleObj>
              </mc:Choice>
              <mc:Fallback>
                <p:oleObj name="文档" r:id="rId8" imgW="3895090" imgH="836930" progId="Word.Document.12">
                  <p:embed/>
                  <p:pic>
                    <p:nvPicPr>
                      <p:cNvPr id="0" name="图片 266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32526" y="4437112"/>
                        <a:ext cx="8128000" cy="1742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695907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实验中应取质量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相同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的甲乙两种液体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分别倒入相同的烧杯中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用相同的电加热器加热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当它们吸收相同的热量时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升高的温度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来判断吸热能力的强弱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或者使它们升高相同的温度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加热时间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来比较甲和乙两种液体吸收热量的多少。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记录数据如表格所示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从开始加热到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甲乙两种液体吸收热量的关系是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分析实验数据可知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甲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物质的吸热能力强。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该实验用到的方法有转换法和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控制变量法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87013" y="1802389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220486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9522" y="2606468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81179" y="3007343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23965" y="380982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6768" y="4619418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48759" y="5013176"/>
            <a:ext cx="144189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实验点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032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根据比较吸热能力的两种方法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要控制不同物质的质量相同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故实验中应取质量相同的甲乙两种液体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分别倒入相同的烧杯中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用相同的电加热器加热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当它们吸收相同的热量时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通过比较升高的温度来判断吸热能力的强弱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或者使它们升高相同的温度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通过加热时间来比较甲和乙两种液体吸收热量的多少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记录数据如表格所示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从开始加热到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根据转换法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甲乙两种液体吸收热量的关系是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甲物质的吸热能力强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该实验用到的方法有转换法和控制变量法。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991544" y="1196752"/>
          <a:ext cx="8128000" cy="4858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文档" r:id="rId8" imgW="3948430" imgH="2360930" progId="Word.Document.12">
                  <p:embed/>
                </p:oleObj>
              </mc:Choice>
              <mc:Fallback>
                <p:oleObj name="文档" r:id="rId8" imgW="3948430" imgH="2360930" progId="Word.Document.12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91544" y="1196752"/>
                        <a:ext cx="8128000" cy="4858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562224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分子是不能用肉眼直接观察到的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凡是能用肉眼直接观察到的小物体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如灰尘、花粉等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都不是分子。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19030" y="4282705"/>
            <a:ext cx="131081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25049" y="4686850"/>
            <a:ext cx="5236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2588" y="4697225"/>
            <a:ext cx="52369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97750" y="4714753"/>
            <a:ext cx="173176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7630" y="5129273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97750" y="5140096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37562"/>
            <a:ext cx="1021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75854"/>
            <a:ext cx="28956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内能及其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影响因素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64242" y="1809018"/>
          <a:ext cx="8128000" cy="5496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文档" r:id="rId8" imgW="3948430" imgH="2671445" progId="Word.Document.12">
                  <p:embed/>
                </p:oleObj>
              </mc:Choice>
              <mc:Fallback>
                <p:oleObj name="文档" r:id="rId8" imgW="3948430" imgH="2671445" progId="Word.Document.12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64242" y="1809018"/>
                        <a:ext cx="8128000" cy="54960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7896200" y="3789040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85982" y="3789040"/>
            <a:ext cx="81391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94094" y="418400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900464"/>
          <a:ext cx="8128000" cy="1311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8" imgW="3948430" imgH="638810" progId="Word.Document.12">
                  <p:embed/>
                </p:oleObj>
              </mc:Choice>
              <mc:Fallback>
                <p:oleObj name="文档" r:id="rId8" imgW="3948430" imgH="638810" progId="Word.Document.12">
                  <p:embed/>
                  <p:pic>
                    <p:nvPicPr>
                      <p:cNvPr id="0" name="图片 51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2900464"/>
                        <a:ext cx="8128000" cy="13110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53805"/>
            <a:ext cx="26162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改变内能的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方式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0413" y="1543050"/>
          <a:ext cx="8131175" cy="614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8" imgW="3953510" imgH="2995930" progId="Word.Document.12">
                  <p:embed/>
                </p:oleObj>
              </mc:Choice>
              <mc:Fallback>
                <p:oleObj name="文档" r:id="rId8" imgW="3953510" imgH="2995930" progId="Word.Document.12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0413" y="1543050"/>
                        <a:ext cx="8131175" cy="614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26408" y="320331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0197" y="3578579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04683" y="2668085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82956" y="3065854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50935" y="346342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32495" y="5332112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36284" y="570737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11360" y="4797881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57486" y="5178967"/>
            <a:ext cx="2471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30334" y="5894584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68760"/>
            <a:ext cx="10210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比热容</a:t>
            </a:r>
            <a:endParaRPr lang="zh-CN" altLang="en-US" sz="220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67358"/>
          <a:ext cx="8128000" cy="4482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8" imgW="3948430" imgH="2178050" progId="Word.Document.12">
                  <p:embed/>
                </p:oleObj>
              </mc:Choice>
              <mc:Fallback>
                <p:oleObj name="文档" r:id="rId8" imgW="3948430" imgH="2178050" progId="Word.Document.12">
                  <p:embed/>
                  <p:pic>
                    <p:nvPicPr>
                      <p:cNvPr id="0" name="图片 717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767358"/>
                        <a:ext cx="8128000" cy="4482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980878" y="2596077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25942" y="2613752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71837" y="3023481"/>
            <a:ext cx="5236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49611" y="4277323"/>
            <a:ext cx="108331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775520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2728831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3685645" y="764704"/>
            <a:ext cx="86409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4642459" y="764704"/>
            <a:ext cx="86409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考点</a:t>
            </a:r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18255"/>
          <a:ext cx="8128000" cy="3475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8" imgW="3948430" imgH="1690370" progId="Word.Document.12">
                  <p:embed/>
                </p:oleObj>
              </mc:Choice>
              <mc:Fallback>
                <p:oleObj name="文档" r:id="rId8" imgW="3948430" imgH="1690370" progId="Word.Document.12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32000" y="1818255"/>
                        <a:ext cx="8128000" cy="3475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032000" y="486827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在常见的物质中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水的比热容最大。但并非所有跟水有关的应用都应用了水的比热容大这一特性。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Microsoft Office PowerPoint</Application>
  <PresentationFormat>自定义</PresentationFormat>
  <Paragraphs>186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文档</vt:lpstr>
      <vt:lpstr>第十一章　内能与热机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第十一章　内能与热机</dc:title>
  <dc:creator>Administrator</dc:creator>
  <cp:lastModifiedBy>User</cp:lastModifiedBy>
  <cp:revision>3</cp:revision>
  <dcterms:created xsi:type="dcterms:W3CDTF">2019-11-26T04:16:00Z</dcterms:created>
  <dcterms:modified xsi:type="dcterms:W3CDTF">2020-02-08T01:04:33Z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