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80" r:id="rId3"/>
    <p:sldId id="281" r:id="rId5"/>
    <p:sldId id="289" r:id="rId6"/>
    <p:sldId id="290" r:id="rId7"/>
    <p:sldId id="291" r:id="rId8"/>
    <p:sldId id="292" r:id="rId9"/>
    <p:sldId id="293" r:id="rId10"/>
    <p:sldId id="301" r:id="rId11"/>
    <p:sldId id="302" r:id="rId12"/>
    <p:sldId id="303" r:id="rId13"/>
    <p:sldId id="304" r:id="rId14"/>
    <p:sldId id="305" r:id="rId15"/>
    <p:sldId id="306" r:id="rId16"/>
    <p:sldId id="294" r:id="rId17"/>
    <p:sldId id="295" r:id="rId18"/>
    <p:sldId id="296" r:id="rId19"/>
    <p:sldId id="287" r:id="rId20"/>
    <p:sldId id="286" r:id="rId21"/>
    <p:sldId id="288" r:id="rId22"/>
    <p:sldId id="314" r:id="rId23"/>
    <p:sldId id="315" r:id="rId24"/>
    <p:sldId id="268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64" y="-108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63359-D2C5-4F94-A656-A53BC29AE6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3DED8A-1DBC-4AAA-B69C-E3D83AA200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组合 1"/>
          <p:cNvGrpSpPr/>
          <p:nvPr userDrawn="1"/>
        </p:nvGrpSpPr>
        <p:grpSpPr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105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5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2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199438" y="280988"/>
            <a:ext cx="312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八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下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6148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5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  <a:endParaRPr kumimoji="0" lang="zh-CN" altLang="en-US" sz="5400" b="1" i="0" u="none" strike="noStrike" kern="1200" cap="none" spc="60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6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363" name="组合 8"/>
          <p:cNvGrpSpPr/>
          <p:nvPr/>
        </p:nvGrpSpPr>
        <p:grpSpPr>
          <a:xfrm>
            <a:off x="1922463" y="1987550"/>
            <a:ext cx="4157662" cy="1844675"/>
            <a:chOff x="873600" y="2105678"/>
            <a:chExt cx="4158615" cy="184497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10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第十一章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第一节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873600" y="3120571"/>
              <a:ext cx="4158615" cy="8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功</a:t>
              </a:r>
              <a:endParaRPr kumimoji="0" lang="zh-CN" alt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199438" y="280988"/>
            <a:ext cx="312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人民教育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出版社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八</a:t>
            </a:r>
            <a:r>
              <a:rPr kumimoji="0" lang="zh-C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年级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|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下</a:t>
            </a:r>
            <a:r>
              <a:rPr kumimoji="0" lang="zh-CN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153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7363" y="1009650"/>
            <a:ext cx="4090987" cy="584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起重机不做功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5580" y="154940"/>
            <a:ext cx="8172450" cy="5414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4"/>
          <p:cNvSpPr txBox="1"/>
          <p:nvPr/>
        </p:nvSpPr>
        <p:spPr>
          <a:xfrm>
            <a:off x="8558530" y="5013960"/>
            <a:ext cx="320675" cy="5194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endParaRPr lang="en-US" altLang="x-none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图片 15364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55" y="3682365"/>
            <a:ext cx="249364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3682365"/>
            <a:ext cx="249428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直接连接符 15366"/>
          <p:cNvSpPr/>
          <p:nvPr/>
        </p:nvSpPr>
        <p:spPr>
          <a:xfrm>
            <a:off x="1716405" y="6274435"/>
            <a:ext cx="73088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8" name="直接连接符 15367"/>
          <p:cNvSpPr/>
          <p:nvPr/>
        </p:nvSpPr>
        <p:spPr>
          <a:xfrm flipV="1">
            <a:off x="2832100" y="3178810"/>
            <a:ext cx="0" cy="1082675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oval" w="med" len="med"/>
            <a:tailEnd type="triangle" w="med" len="lg"/>
          </a:ln>
        </p:spPr>
      </p:sp>
      <p:sp>
        <p:nvSpPr>
          <p:cNvPr id="15369" name="直接连接符 15368"/>
          <p:cNvSpPr/>
          <p:nvPr/>
        </p:nvSpPr>
        <p:spPr>
          <a:xfrm flipV="1">
            <a:off x="7981950" y="3216910"/>
            <a:ext cx="0" cy="10795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oval" w="med" len="med"/>
            <a:tailEnd type="triangle" w="med" len="lg"/>
          </a:ln>
        </p:spPr>
      </p:sp>
      <p:grpSp>
        <p:nvGrpSpPr>
          <p:cNvPr id="15370" name="组合 15369"/>
          <p:cNvGrpSpPr/>
          <p:nvPr/>
        </p:nvGrpSpPr>
        <p:grpSpPr>
          <a:xfrm>
            <a:off x="5316855" y="2315210"/>
            <a:ext cx="2413000" cy="520700"/>
            <a:chOff x="0" y="0"/>
            <a:chExt cx="1520" cy="327"/>
          </a:xfrm>
        </p:grpSpPr>
        <p:sp>
          <p:nvSpPr>
            <p:cNvPr id="15371" name="直接连接符 15370"/>
            <p:cNvSpPr/>
            <p:nvPr/>
          </p:nvSpPr>
          <p:spPr>
            <a:xfrm flipV="1">
              <a:off x="46" y="181"/>
              <a:ext cx="142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15372" name="直接连接符 15371"/>
            <p:cNvSpPr/>
            <p:nvPr/>
          </p:nvSpPr>
          <p:spPr>
            <a:xfrm>
              <a:off x="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3" name="直接连接符 15372"/>
            <p:cNvSpPr/>
            <p:nvPr/>
          </p:nvSpPr>
          <p:spPr>
            <a:xfrm>
              <a:off x="1520" y="22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4" name="文本框 15373"/>
            <p:cNvSpPr txBox="1"/>
            <p:nvPr/>
          </p:nvSpPr>
          <p:spPr>
            <a:xfrm>
              <a:off x="658" y="0"/>
              <a:ext cx="25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75" name="组合 15374"/>
          <p:cNvGrpSpPr/>
          <p:nvPr/>
        </p:nvGrpSpPr>
        <p:grpSpPr>
          <a:xfrm>
            <a:off x="2832100" y="5086985"/>
            <a:ext cx="5186680" cy="519430"/>
            <a:chOff x="0" y="0"/>
            <a:chExt cx="3267" cy="327"/>
          </a:xfrm>
        </p:grpSpPr>
        <p:sp>
          <p:nvSpPr>
            <p:cNvPr id="15376" name="直接连接符 15375"/>
            <p:cNvSpPr/>
            <p:nvPr/>
          </p:nvSpPr>
          <p:spPr>
            <a:xfrm flipV="1">
              <a:off x="99" y="204"/>
              <a:ext cx="3070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15377" name="直接连接符 15376"/>
            <p:cNvSpPr/>
            <p:nvPr/>
          </p:nvSpPr>
          <p:spPr>
            <a:xfrm>
              <a:off x="0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8" name="直接连接符 15377"/>
            <p:cNvSpPr/>
            <p:nvPr/>
          </p:nvSpPr>
          <p:spPr>
            <a:xfrm>
              <a:off x="3266" y="45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79" name="文本框 15378"/>
            <p:cNvSpPr txBox="1"/>
            <p:nvPr/>
          </p:nvSpPr>
          <p:spPr>
            <a:xfrm>
              <a:off x="1611" y="0"/>
              <a:ext cx="25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80" name="TextBox 5"/>
          <p:cNvSpPr txBox="1"/>
          <p:nvPr/>
        </p:nvSpPr>
        <p:spPr>
          <a:xfrm>
            <a:off x="4885055" y="3575685"/>
            <a:ext cx="1356995" cy="527050"/>
          </a:xfrm>
          <a:prstGeom prst="rect">
            <a:avLst/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不做功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650" y="4330700"/>
            <a:ext cx="3535680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 descr="ws_29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05" y="958850"/>
            <a:ext cx="5019675" cy="48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3" descr="ws_29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55" y="2127250"/>
            <a:ext cx="5852795" cy="164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1009650" y="1652270"/>
            <a:ext cx="9359900" cy="330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923925" eaLnBrk="0" hangingPunct="0">
              <a:lnSpc>
                <a:spcPts val="2600"/>
              </a:lnSpc>
            </a:pP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在下图的四种情境中，人对物体做功的是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7"/>
          <p:cNvSpPr txBox="1"/>
          <p:nvPr/>
        </p:nvSpPr>
        <p:spPr>
          <a:xfrm>
            <a:off x="817880" y="3700145"/>
            <a:ext cx="7005320" cy="34734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923925" eaLnBrk="0" hangingPunct="0">
              <a:lnSpc>
                <a:spcPct val="150000"/>
              </a:lnSpc>
              <a:tabLst>
                <a:tab pos="615950" algn="l"/>
              </a:tabLst>
            </a:pPr>
            <a:r>
              <a:rPr lang="en-US" altLang="x-none" dirty="0">
                <a:latin typeface="Arial" panose="020B0604020202020204" pitchFamily="34" charset="0"/>
              </a:rPr>
              <a:t>	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．提着水桶在水平地面上匀速前进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23925" eaLnBrk="0" hangingPunct="0">
              <a:lnSpc>
                <a:spcPct val="150000"/>
              </a:lnSpc>
              <a:tabLst>
                <a:tab pos="615950" algn="l"/>
              </a:tabLs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．扛着米袋慢慢爬上楼梯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23925" eaLnBrk="0" hangingPunct="0">
              <a:lnSpc>
                <a:spcPct val="150000"/>
              </a:lnSpc>
              <a:tabLst>
                <a:tab pos="615950" algn="l"/>
              </a:tabLs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．用力推汽车，汽车不动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23925" eaLnBrk="0" hangingPunct="0">
              <a:lnSpc>
                <a:spcPct val="150000"/>
              </a:lnSpc>
              <a:tabLst>
                <a:tab pos="615950" algn="l"/>
              </a:tabLst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．举着杠铃原地不动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23925" eaLnBrk="0" hangingPunct="0">
              <a:lnSpc>
                <a:spcPct val="150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en-US" altLang="x-none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91" name="TextBox 6"/>
          <p:cNvSpPr txBox="1"/>
          <p:nvPr/>
        </p:nvSpPr>
        <p:spPr>
          <a:xfrm rot="21240000">
            <a:off x="6783705" y="4805045"/>
            <a:ext cx="2814320" cy="2149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23925" eaLnBrk="0" hangingPunct="0">
              <a:lnSpc>
                <a:spcPts val="3240"/>
              </a:lnSpc>
              <a:tabLst>
                <a:tab pos="615950" algn="l"/>
              </a:tabLst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思维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点拨：</a:t>
            </a:r>
            <a:r>
              <a:rPr lang="zh-CN" altLang="en-US" sz="2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判断物体是否做功，关键是看物体在力的方向上有没有移动距离．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6392" name="TextBox 7"/>
          <p:cNvSpPr txBox="1"/>
          <p:nvPr/>
        </p:nvSpPr>
        <p:spPr>
          <a:xfrm>
            <a:off x="8966200" y="1391920"/>
            <a:ext cx="949325" cy="700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x-none" sz="40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uild="allAtOnce"/>
      <p:bldP spid="16391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/>
          <p:nvPr/>
        </p:nvSpPr>
        <p:spPr>
          <a:xfrm>
            <a:off x="1212215" y="1390650"/>
            <a:ext cx="554482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二、功的计算</a:t>
            </a:r>
            <a:endParaRPr lang="en-US" altLang="x-none" sz="3200" b="1" dirty="0">
              <a:latin typeface="宋体" panose="02010600030101010101" pitchFamily="2" charset="-122"/>
            </a:endParaRPr>
          </a:p>
        </p:txBody>
      </p:sp>
      <p:sp>
        <p:nvSpPr>
          <p:cNvPr id="17412" name="圆角矩形 3"/>
          <p:cNvSpPr/>
          <p:nvPr/>
        </p:nvSpPr>
        <p:spPr>
          <a:xfrm>
            <a:off x="1356360" y="2259330"/>
            <a:ext cx="7885430" cy="1022350"/>
          </a:xfrm>
          <a:prstGeom prst="roundRect">
            <a:avLst>
              <a:gd name="adj" fmla="val 11380"/>
            </a:avLst>
          </a:prstGeom>
          <a:solidFill>
            <a:srgbClr val="BBE0E3"/>
          </a:solidFill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 rIns="18000" anchor="ctr"/>
          <a:lstStyle/>
          <a:p>
            <a:pPr>
              <a:lnSpc>
                <a:spcPct val="120000"/>
              </a:lnSpc>
            </a:pPr>
            <a:r>
              <a:rPr lang="en-US" altLang="x-none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D0D0D"/>
                </a:solidFill>
                <a:latin typeface="宋体" panose="02010600030101010101" pitchFamily="2" charset="-122"/>
              </a:rPr>
              <a:t>．功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3200" b="1" dirty="0">
                <a:solidFill>
                  <a:srgbClr val="0D0D0D"/>
                </a:solidFill>
                <a:latin typeface="宋体" panose="02010600030101010101" pitchFamily="2" charset="-122"/>
              </a:rPr>
              <a:t>力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×</a:t>
            </a:r>
            <a:r>
              <a:rPr lang="zh-CN" altLang="en-US" sz="3200" b="1" dirty="0">
                <a:solidFill>
                  <a:srgbClr val="0D0D0D"/>
                </a:solidFill>
                <a:latin typeface="宋体" panose="02010600030101010101" pitchFamily="2" charset="-122"/>
              </a:rPr>
              <a:t>物体在力的方向上通过的距离</a:t>
            </a:r>
            <a:endParaRPr lang="en-US" altLang="x-none" sz="3200" b="1" dirty="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3912235" y="3984625"/>
            <a:ext cx="3816350" cy="189865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通用公式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 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Fs</a:t>
            </a:r>
            <a:endParaRPr lang="en-US" altLang="x-none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竖直方向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W=Gh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克服摩擦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W=F</a:t>
            </a:r>
            <a:r>
              <a:rPr lang="zh-CN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摩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endParaRPr lang="en-US" altLang="x-none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4" name="组合 17413"/>
          <p:cNvGrpSpPr/>
          <p:nvPr/>
        </p:nvGrpSpPr>
        <p:grpSpPr>
          <a:xfrm>
            <a:off x="2219960" y="3949700"/>
            <a:ext cx="1440180" cy="565150"/>
            <a:chOff x="0" y="0"/>
            <a:chExt cx="907" cy="356"/>
          </a:xfrm>
        </p:grpSpPr>
        <p:sp>
          <p:nvSpPr>
            <p:cNvPr id="17415" name="动作按钮: 自定义 17414"/>
            <p:cNvSpPr/>
            <p:nvPr/>
          </p:nvSpPr>
          <p:spPr>
            <a:xfrm>
              <a:off x="0" y="16"/>
              <a:ext cx="907" cy="324"/>
            </a:xfrm>
            <a:prstGeom prst="actionButtonBlank">
              <a:avLst/>
            </a:prstGeom>
            <a:gradFill rotWithShape="1">
              <a:gsLst>
                <a:gs pos="0">
                  <a:srgbClr val="FFDBB7"/>
                </a:gs>
                <a:gs pos="100000">
                  <a:srgbClr val="FFC58B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TextBox 2"/>
            <p:cNvSpPr/>
            <p:nvPr/>
          </p:nvSpPr>
          <p:spPr>
            <a:xfrm>
              <a:off x="51" y="0"/>
              <a:ext cx="775" cy="35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Arial" panose="020B0604020202020204" pitchFamily="34" charset="0"/>
                </a:rPr>
                <a:t>公  式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  <p:bldP spid="174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/>
          <p:nvPr/>
        </p:nvSpPr>
        <p:spPr>
          <a:xfrm>
            <a:off x="2068195" y="1485900"/>
            <a:ext cx="36734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．功的单位：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焦耳</a:t>
            </a: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Line 15"/>
          <p:cNvSpPr/>
          <p:nvPr/>
        </p:nvSpPr>
        <p:spPr>
          <a:xfrm flipH="1">
            <a:off x="3580765" y="2794000"/>
            <a:ext cx="73025" cy="605155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7" name="Text Box 16"/>
          <p:cNvSpPr txBox="1"/>
          <p:nvPr/>
        </p:nvSpPr>
        <p:spPr>
          <a:xfrm>
            <a:off x="3114040" y="3205480"/>
            <a:ext cx="1008380" cy="1118870"/>
          </a:xfrm>
          <a:prstGeom prst="rect">
            <a:avLst/>
          </a:prstGeom>
          <a:noFill/>
          <a:ln w="9525">
            <a:noFill/>
          </a:ln>
        </p:spPr>
        <p:txBody>
          <a:bodyPr lIns="0" tIns="10800" rIns="0" bIns="10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牛（</a:t>
            </a:r>
            <a:r>
              <a:rPr lang="en-US" altLang="x-none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Line 17"/>
          <p:cNvSpPr/>
          <p:nvPr/>
        </p:nvSpPr>
        <p:spPr>
          <a:xfrm>
            <a:off x="3977640" y="2794000"/>
            <a:ext cx="358775" cy="611505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39" name="Text Box 18"/>
          <p:cNvSpPr txBox="1"/>
          <p:nvPr/>
        </p:nvSpPr>
        <p:spPr>
          <a:xfrm>
            <a:off x="4122420" y="3222625"/>
            <a:ext cx="1260475" cy="1071880"/>
          </a:xfrm>
          <a:prstGeom prst="rect">
            <a:avLst/>
          </a:prstGeom>
          <a:noFill/>
          <a:ln w="9525">
            <a:noFill/>
          </a:ln>
        </p:spPr>
        <p:txBody>
          <a:bodyPr lIns="18000" tIns="0" rIns="1800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米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x-none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20"/>
          <p:cNvSpPr txBox="1"/>
          <p:nvPr/>
        </p:nvSpPr>
        <p:spPr>
          <a:xfrm>
            <a:off x="1674495" y="3292475"/>
            <a:ext cx="1115695" cy="1046480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18000" bIns="10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焦耳（</a:t>
            </a:r>
            <a:r>
              <a:rPr lang="en-US" altLang="x-none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Line 22"/>
          <p:cNvSpPr/>
          <p:nvPr/>
        </p:nvSpPr>
        <p:spPr>
          <a:xfrm flipV="1">
            <a:off x="2249170" y="2794000"/>
            <a:ext cx="648970" cy="570230"/>
          </a:xfrm>
          <a:prstGeom prst="line">
            <a:avLst/>
          </a:prstGeom>
          <a:ln w="2857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2" name="Text Box 24"/>
          <p:cNvSpPr txBox="1"/>
          <p:nvPr/>
        </p:nvSpPr>
        <p:spPr>
          <a:xfrm>
            <a:off x="5957570" y="2794000"/>
            <a:ext cx="48958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即：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J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N · m</a:t>
            </a:r>
            <a:endParaRPr lang="en-US" altLang="x-none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Text Box 3"/>
          <p:cNvSpPr txBox="1"/>
          <p:nvPr/>
        </p:nvSpPr>
        <p:spPr>
          <a:xfrm>
            <a:off x="1709420" y="688975"/>
            <a:ext cx="554482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二、功的计算</a:t>
            </a:r>
            <a:endParaRPr lang="en-US" altLang="x-none" sz="3200" b="1" dirty="0">
              <a:latin typeface="宋体" panose="02010600030101010101" pitchFamily="2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2609215" y="2232025"/>
            <a:ext cx="1657350" cy="546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i="1" dirty="0">
                <a:latin typeface="Times New Roman" panose="02020603050405020304" pitchFamily="18" charset="0"/>
              </a:rPr>
              <a:t>  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W </a:t>
            </a:r>
            <a:r>
              <a:rPr lang="en-US" altLang="x-none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Fs</a:t>
            </a:r>
            <a:endParaRPr lang="en-US" altLang="x-none" sz="28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Text Box 27"/>
          <p:cNvSpPr txBox="1"/>
          <p:nvPr/>
        </p:nvSpPr>
        <p:spPr>
          <a:xfrm>
            <a:off x="1780540" y="5041900"/>
            <a:ext cx="7848600" cy="1114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物理意义：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物体受到</a:t>
            </a:r>
            <a:r>
              <a:rPr lang="en-US" altLang="x-none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 N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的力，并且物体在力的方向上通过</a:t>
            </a:r>
            <a:r>
              <a:rPr lang="en-US" altLang="x-none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 m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的距离，这个力所做的功为</a:t>
            </a:r>
            <a:r>
              <a:rPr lang="en-US" altLang="x-none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 J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0" grpId="0"/>
      <p:bldP spid="18444" grpId="0" bldLvl="0" animBg="1"/>
      <p:bldP spid="18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9457"/>
          <p:cNvGrpSpPr/>
          <p:nvPr/>
        </p:nvGrpSpPr>
        <p:grpSpPr>
          <a:xfrm>
            <a:off x="1517650" y="4725035"/>
            <a:ext cx="7704455" cy="144145"/>
            <a:chOff x="0" y="0"/>
            <a:chExt cx="4853" cy="91"/>
          </a:xfrm>
        </p:grpSpPr>
        <p:sp>
          <p:nvSpPr>
            <p:cNvPr id="19459" name="矩形 19458"/>
            <p:cNvSpPr/>
            <p:nvPr/>
          </p:nvSpPr>
          <p:spPr>
            <a:xfrm>
              <a:off x="45" y="0"/>
              <a:ext cx="4763" cy="91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CD6B6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直接连接符 19459"/>
            <p:cNvSpPr/>
            <p:nvPr/>
          </p:nvSpPr>
          <p:spPr>
            <a:xfrm>
              <a:off x="0" y="0"/>
              <a:ext cx="48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461" name="矩形 4"/>
          <p:cNvSpPr/>
          <p:nvPr/>
        </p:nvSpPr>
        <p:spPr>
          <a:xfrm>
            <a:off x="1482725" y="5945505"/>
            <a:ext cx="8353425" cy="58928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x-none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F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对小车做了功   ； 小车克服阻力做了功</a:t>
            </a:r>
            <a:endParaRPr lang="zh-CN" altLang="en-US" sz="32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9463" name="圆角矩形 7"/>
          <p:cNvSpPr/>
          <p:nvPr/>
        </p:nvSpPr>
        <p:spPr>
          <a:xfrm>
            <a:off x="1444625" y="1143635"/>
            <a:ext cx="8350250" cy="734695"/>
          </a:xfrm>
          <a:prstGeom prst="roundRect">
            <a:avLst>
              <a:gd name="adj" fmla="val 11023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用力F拉着水平桌面上的小车前进，哪个力做了功？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19464" name="组合 19463"/>
          <p:cNvGrpSpPr/>
          <p:nvPr/>
        </p:nvGrpSpPr>
        <p:grpSpPr>
          <a:xfrm>
            <a:off x="2272030" y="3951605"/>
            <a:ext cx="1152525" cy="792480"/>
            <a:chOff x="0" y="0"/>
            <a:chExt cx="726" cy="499"/>
          </a:xfrm>
        </p:grpSpPr>
        <p:sp>
          <p:nvSpPr>
            <p:cNvPr id="19465" name="Rectangle 22"/>
            <p:cNvSpPr/>
            <p:nvPr/>
          </p:nvSpPr>
          <p:spPr>
            <a:xfrm>
              <a:off x="0" y="0"/>
              <a:ext cx="726" cy="408"/>
            </a:xfrm>
            <a:prstGeom prst="rect">
              <a:avLst/>
            </a:prstGeom>
            <a:noFill/>
            <a:ln w="38100" cap="flat" cmpd="sng">
              <a:solidFill>
                <a:srgbClr val="00080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9466" name="Group 23"/>
            <p:cNvGrpSpPr/>
            <p:nvPr/>
          </p:nvGrpSpPr>
          <p:grpSpPr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19467" name="Oval 24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8" name="Oval 25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469" name="Group 26"/>
            <p:cNvGrpSpPr/>
            <p:nvPr/>
          </p:nvGrpSpPr>
          <p:grpSpPr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19470" name="Oval 27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1" name="Oval 28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72" name="组合 19471"/>
          <p:cNvGrpSpPr/>
          <p:nvPr/>
        </p:nvGrpSpPr>
        <p:grpSpPr>
          <a:xfrm>
            <a:off x="2272030" y="3951605"/>
            <a:ext cx="1152525" cy="792480"/>
            <a:chOff x="0" y="0"/>
            <a:chExt cx="726" cy="499"/>
          </a:xfrm>
        </p:grpSpPr>
        <p:sp>
          <p:nvSpPr>
            <p:cNvPr id="19473" name="Rectangle 22"/>
            <p:cNvSpPr/>
            <p:nvPr/>
          </p:nvSpPr>
          <p:spPr>
            <a:xfrm>
              <a:off x="0" y="0"/>
              <a:ext cx="726" cy="408"/>
            </a:xfrm>
            <a:prstGeom prst="rect">
              <a:avLst/>
            </a:prstGeom>
            <a:noFill/>
            <a:ln w="38100" cap="flat" cmpd="sng">
              <a:solidFill>
                <a:srgbClr val="00080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9474" name="Group 23"/>
            <p:cNvGrpSpPr/>
            <p:nvPr/>
          </p:nvGrpSpPr>
          <p:grpSpPr>
            <a:xfrm>
              <a:off x="454" y="317"/>
              <a:ext cx="182" cy="182"/>
              <a:chOff x="0" y="0"/>
              <a:chExt cx="182" cy="182"/>
            </a:xfrm>
          </p:grpSpPr>
          <p:sp>
            <p:nvSpPr>
              <p:cNvPr id="19475" name="Oval 24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6" name="Oval 25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477" name="Group 26"/>
            <p:cNvGrpSpPr/>
            <p:nvPr/>
          </p:nvGrpSpPr>
          <p:grpSpPr>
            <a:xfrm>
              <a:off x="91" y="317"/>
              <a:ext cx="182" cy="182"/>
              <a:chOff x="0" y="0"/>
              <a:chExt cx="182" cy="182"/>
            </a:xfrm>
          </p:grpSpPr>
          <p:sp>
            <p:nvSpPr>
              <p:cNvPr id="19478" name="Oval 27"/>
              <p:cNvSpPr/>
              <p:nvPr/>
            </p:nvSpPr>
            <p:spPr>
              <a:xfrm>
                <a:off x="0" y="0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9" name="Oval 28"/>
              <p:cNvSpPr/>
              <p:nvPr/>
            </p:nvSpPr>
            <p:spPr>
              <a:xfrm flipH="1">
                <a:off x="69" y="69"/>
                <a:ext cx="45" cy="46"/>
              </a:xfrm>
              <a:prstGeom prst="ellipse">
                <a:avLst/>
              </a:prstGeom>
              <a:solidFill>
                <a:srgbClr val="000808"/>
              </a:solidFill>
              <a:ln w="9525" cap="flat" cmpd="sng">
                <a:solidFill>
                  <a:srgbClr val="00080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80" name="Group 16"/>
          <p:cNvGrpSpPr/>
          <p:nvPr/>
        </p:nvGrpSpPr>
        <p:grpSpPr>
          <a:xfrm>
            <a:off x="2849880" y="3662680"/>
            <a:ext cx="1657350" cy="647700"/>
            <a:chOff x="0" y="0"/>
            <a:chExt cx="1044" cy="408"/>
          </a:xfrm>
        </p:grpSpPr>
        <p:sp>
          <p:nvSpPr>
            <p:cNvPr id="19481" name="Line 17"/>
            <p:cNvSpPr/>
            <p:nvPr/>
          </p:nvSpPr>
          <p:spPr>
            <a:xfrm>
              <a:off x="0" y="408"/>
              <a:ext cx="90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482" name="Text Box 18"/>
            <p:cNvSpPr txBox="1"/>
            <p:nvPr/>
          </p:nvSpPr>
          <p:spPr>
            <a:xfrm>
              <a:off x="545" y="0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i="1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Ｆ</a:t>
              </a:r>
              <a:endParaRPr lang="zh-CN" altLang="en-US" sz="2800" b="1" i="1" dirty="0">
                <a:solidFill>
                  <a:srgbClr val="00080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3" name="Group 67"/>
          <p:cNvGrpSpPr/>
          <p:nvPr/>
        </p:nvGrpSpPr>
        <p:grpSpPr>
          <a:xfrm>
            <a:off x="2849880" y="2656205"/>
            <a:ext cx="793750" cy="1654175"/>
            <a:chOff x="0" y="0"/>
            <a:chExt cx="500" cy="1043"/>
          </a:xfrm>
        </p:grpSpPr>
        <p:sp>
          <p:nvSpPr>
            <p:cNvPr id="19484" name="Line 68"/>
            <p:cNvSpPr/>
            <p:nvPr/>
          </p:nvSpPr>
          <p:spPr>
            <a:xfrm flipV="1">
              <a:off x="0" y="181"/>
              <a:ext cx="0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485" name="Text Box 69"/>
            <p:cNvSpPr txBox="1"/>
            <p:nvPr/>
          </p:nvSpPr>
          <p:spPr>
            <a:xfrm>
              <a:off x="1" y="0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支</a:t>
              </a:r>
              <a:endParaRPr lang="zh-CN" altLang="en-US" sz="2800" b="1" baseline="-25000" dirty="0">
                <a:solidFill>
                  <a:srgbClr val="00080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6" name="Group 70"/>
          <p:cNvGrpSpPr/>
          <p:nvPr/>
        </p:nvGrpSpPr>
        <p:grpSpPr>
          <a:xfrm>
            <a:off x="2849880" y="4310380"/>
            <a:ext cx="791845" cy="1454150"/>
            <a:chOff x="0" y="0"/>
            <a:chExt cx="499" cy="916"/>
          </a:xfrm>
        </p:grpSpPr>
        <p:sp>
          <p:nvSpPr>
            <p:cNvPr id="19487" name="Line 71"/>
            <p:cNvSpPr/>
            <p:nvPr/>
          </p:nvSpPr>
          <p:spPr>
            <a:xfrm>
              <a:off x="0" y="0"/>
              <a:ext cx="0" cy="86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  <p:sp>
          <p:nvSpPr>
            <p:cNvPr id="19488" name="Text Box 72"/>
            <p:cNvSpPr txBox="1"/>
            <p:nvPr/>
          </p:nvSpPr>
          <p:spPr>
            <a:xfrm>
              <a:off x="0" y="589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i="1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Ｇ</a:t>
              </a:r>
              <a:endParaRPr lang="zh-CN" altLang="en-US" sz="2800" b="1" i="1" dirty="0">
                <a:solidFill>
                  <a:srgbClr val="00080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9" name="组合 19488"/>
          <p:cNvGrpSpPr/>
          <p:nvPr/>
        </p:nvGrpSpPr>
        <p:grpSpPr>
          <a:xfrm>
            <a:off x="1697355" y="3649980"/>
            <a:ext cx="1152525" cy="663575"/>
            <a:chOff x="0" y="0"/>
            <a:chExt cx="726" cy="418"/>
          </a:xfrm>
        </p:grpSpPr>
        <p:sp>
          <p:nvSpPr>
            <p:cNvPr id="19490" name="Line 74"/>
            <p:cNvSpPr/>
            <p:nvPr/>
          </p:nvSpPr>
          <p:spPr>
            <a:xfrm flipH="1">
              <a:off x="46" y="418"/>
              <a:ext cx="68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491" name="Text Box 75"/>
            <p:cNvSpPr txBox="1"/>
            <p:nvPr/>
          </p:nvSpPr>
          <p:spPr>
            <a:xfrm>
              <a:off x="0" y="0"/>
              <a:ext cx="55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solidFill>
                    <a:srgbClr val="000808"/>
                  </a:solidFill>
                  <a:latin typeface="Times New Roman" panose="02020603050405020304" pitchFamily="18" charset="0"/>
                </a:rPr>
                <a:t>阻</a:t>
              </a:r>
              <a:endPara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492" name="Oval 77"/>
          <p:cNvSpPr/>
          <p:nvPr/>
        </p:nvSpPr>
        <p:spPr>
          <a:xfrm>
            <a:off x="2489200" y="4094480"/>
            <a:ext cx="2124075" cy="431800"/>
          </a:xfrm>
          <a:prstGeom prst="ellipse">
            <a:avLst/>
          </a:prstGeom>
          <a:noFill/>
          <a:ln w="190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19493" name="组合 19492"/>
          <p:cNvGrpSpPr/>
          <p:nvPr/>
        </p:nvGrpSpPr>
        <p:grpSpPr>
          <a:xfrm>
            <a:off x="1228725" y="365760"/>
            <a:ext cx="2205355" cy="785495"/>
            <a:chOff x="0" y="0"/>
            <a:chExt cx="1389" cy="495"/>
          </a:xfrm>
        </p:grpSpPr>
        <p:pic>
          <p:nvPicPr>
            <p:cNvPr id="19494" name="Rectangle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5" name="文本框 19494"/>
            <p:cNvSpPr txBox="1"/>
            <p:nvPr/>
          </p:nvSpPr>
          <p:spPr>
            <a:xfrm>
              <a:off x="102" y="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想想议议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496" name="矩形 4"/>
          <p:cNvSpPr/>
          <p:nvPr/>
        </p:nvSpPr>
        <p:spPr>
          <a:xfrm>
            <a:off x="5226050" y="2741930"/>
            <a:ext cx="4358005" cy="66865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bevel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W=Fs         </a:t>
            </a: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200" b="1" i="1" dirty="0">
                <a:solidFill>
                  <a:srgbClr val="FFFF00"/>
                </a:solidFill>
                <a:latin typeface="宋体" panose="02010600030101010101" pitchFamily="2" charset="-122"/>
              </a:rPr>
              <a:t>W=F</a:t>
            </a:r>
            <a:r>
              <a:rPr lang="zh-CN" altLang="en-US" sz="3200" b="1" i="1" baseline="-25000" dirty="0">
                <a:solidFill>
                  <a:srgbClr val="FFFF00"/>
                </a:solidFill>
                <a:latin typeface="宋体" panose="02010600030101010101" pitchFamily="2" charset="-122"/>
              </a:rPr>
              <a:t>摩</a:t>
            </a:r>
            <a:r>
              <a:rPr lang="zh-CN" altLang="en-US" sz="3200" b="1" i="1" dirty="0">
                <a:solidFill>
                  <a:srgbClr val="FFFF00"/>
                </a:solidFill>
                <a:latin typeface="宋体" panose="02010600030101010101" pitchFamily="2" charset="-122"/>
              </a:rPr>
              <a:t>s</a:t>
            </a:r>
            <a:endParaRPr lang="zh-CN" altLang="en-US" sz="3200" b="1" i="1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32309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19463" grpId="0" bldLvl="0" animBg="1"/>
      <p:bldP spid="19492" grpId="0" bldLvl="0" animBg="1"/>
      <p:bldP spid="1949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叉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810" y="1705610"/>
            <a:ext cx="4762500" cy="310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0483" descr="叉车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85" y="1776730"/>
            <a:ext cx="4591050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0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85" y="3684905"/>
            <a:ext cx="1819275" cy="1533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6" name="TextBox 5"/>
          <p:cNvGrpSpPr/>
          <p:nvPr/>
        </p:nvGrpSpPr>
        <p:grpSpPr>
          <a:xfrm>
            <a:off x="460375" y="757555"/>
            <a:ext cx="6036310" cy="908050"/>
            <a:chOff x="0" y="0"/>
            <a:chExt cx="4708" cy="488"/>
          </a:xfrm>
        </p:grpSpPr>
        <p:pic>
          <p:nvPicPr>
            <p:cNvPr id="20487" name="TextBox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708" cy="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文本框 20487"/>
            <p:cNvSpPr txBox="1"/>
            <p:nvPr/>
          </p:nvSpPr>
          <p:spPr>
            <a:xfrm>
              <a:off x="254" y="104"/>
              <a:ext cx="4293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FFFF"/>
                  </a:solidFill>
                  <a:latin typeface="楷体_GB2312" pitchFamily="49" charset="-122"/>
                  <a:ea typeface="楷体_GB2312" pitchFamily="49" charset="-122"/>
                </a:rPr>
                <a:t>　</a:t>
              </a:r>
              <a:r>
                <a:rPr lang="zh-CN" altLang="en-US" sz="28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叉车举高货物，哪个力做了功？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0489" name="组合 20488"/>
          <p:cNvGrpSpPr/>
          <p:nvPr/>
        </p:nvGrpSpPr>
        <p:grpSpPr>
          <a:xfrm>
            <a:off x="6064885" y="2893060"/>
            <a:ext cx="502920" cy="1331595"/>
            <a:chOff x="0" y="0"/>
            <a:chExt cx="317" cy="839"/>
          </a:xfrm>
        </p:grpSpPr>
        <p:sp>
          <p:nvSpPr>
            <p:cNvPr id="20490" name="直接连接符 20489"/>
            <p:cNvSpPr/>
            <p:nvPr/>
          </p:nvSpPr>
          <p:spPr>
            <a:xfrm flipV="1">
              <a:off x="317" y="159"/>
              <a:ext cx="0" cy="68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oval" w="med" len="med"/>
              <a:tailEnd type="triangle" w="med" len="lg"/>
            </a:ln>
          </p:spPr>
        </p:sp>
        <p:sp>
          <p:nvSpPr>
            <p:cNvPr id="20491" name="文本框 20490"/>
            <p:cNvSpPr txBox="1"/>
            <p:nvPr/>
          </p:nvSpPr>
          <p:spPr>
            <a:xfrm>
              <a:off x="0" y="0"/>
              <a:ext cx="2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2" name="组合 20491"/>
          <p:cNvGrpSpPr/>
          <p:nvPr/>
        </p:nvGrpSpPr>
        <p:grpSpPr>
          <a:xfrm>
            <a:off x="6748780" y="1957705"/>
            <a:ext cx="576580" cy="2266950"/>
            <a:chOff x="0" y="0"/>
            <a:chExt cx="363" cy="1428"/>
          </a:xfrm>
        </p:grpSpPr>
        <p:sp>
          <p:nvSpPr>
            <p:cNvPr id="20493" name="直接连接符 20492"/>
            <p:cNvSpPr/>
            <p:nvPr/>
          </p:nvSpPr>
          <p:spPr>
            <a:xfrm>
              <a:off x="0" y="1428"/>
              <a:ext cx="363" cy="0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4" name="直接连接符 20493"/>
            <p:cNvSpPr/>
            <p:nvPr/>
          </p:nvSpPr>
          <p:spPr>
            <a:xfrm>
              <a:off x="0" y="0"/>
              <a:ext cx="363" cy="0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5" name="直接连接符 20494"/>
            <p:cNvSpPr/>
            <p:nvPr/>
          </p:nvSpPr>
          <p:spPr>
            <a:xfrm flipV="1">
              <a:off x="181" y="22"/>
              <a:ext cx="0" cy="1406"/>
            </a:xfrm>
            <a:prstGeom prst="line">
              <a:avLst/>
            </a:prstGeom>
            <a:ln w="19050" cap="flat" cmpd="sng">
              <a:solidFill>
                <a:schemeClr val="hlink"/>
              </a:solidFill>
              <a:prstDash val="solid"/>
              <a:headEnd type="arrow" w="med" len="med"/>
              <a:tailEnd type="arrow" w="med" len="med"/>
            </a:ln>
          </p:spPr>
        </p:sp>
        <p:sp>
          <p:nvSpPr>
            <p:cNvPr id="20496" name="文本框 20495"/>
            <p:cNvSpPr txBox="1"/>
            <p:nvPr/>
          </p:nvSpPr>
          <p:spPr>
            <a:xfrm>
              <a:off x="45" y="589"/>
              <a:ext cx="204" cy="32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 i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s</a:t>
              </a:r>
              <a:endParaRPr lang="en-US" altLang="x-none" sz="2800" b="1" i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497" name="矩形 4"/>
          <p:cNvSpPr/>
          <p:nvPr/>
        </p:nvSpPr>
        <p:spPr>
          <a:xfrm>
            <a:off x="7325360" y="918845"/>
            <a:ext cx="4358005" cy="58737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W=Fs         </a:t>
            </a:r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200" b="1" i="1" dirty="0">
                <a:solidFill>
                  <a:srgbClr val="FFFF00"/>
                </a:solidFill>
                <a:latin typeface="宋体" panose="02010600030101010101" pitchFamily="2" charset="-122"/>
              </a:rPr>
              <a:t>W=Gs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8" name="矩形 4"/>
          <p:cNvSpPr/>
          <p:nvPr/>
        </p:nvSpPr>
        <p:spPr>
          <a:xfrm>
            <a:off x="1708785" y="5916930"/>
            <a:ext cx="8459470" cy="58928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支持力对物体做了功；   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物体克服重力做了功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bldLvl="0" animBg="1"/>
      <p:bldP spid="2049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21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347980"/>
            <a:ext cx="2830830" cy="4314825"/>
          </a:xfrm>
          <a:prstGeom prst="rect">
            <a:avLst/>
          </a:prstGeom>
          <a:noFill/>
          <a:ln w="2857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8" name="图片 21507" descr="跳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80" y="1283335"/>
            <a:ext cx="2825750" cy="4293870"/>
          </a:xfrm>
          <a:prstGeom prst="rect">
            <a:avLst/>
          </a:prstGeom>
          <a:noFill/>
          <a:ln w="2857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9" name="图片 21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651760"/>
            <a:ext cx="2762250" cy="4277995"/>
          </a:xfrm>
          <a:prstGeom prst="rect">
            <a:avLst/>
          </a:prstGeom>
          <a:noFill/>
          <a:ln w="2857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/>
        </p:nvSpPr>
        <p:spPr>
          <a:xfrm>
            <a:off x="1144270" y="784225"/>
            <a:ext cx="8390255" cy="16414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0"/>
              <a:t>沿着斜面匀速向上的物体，画出受力示意图。</a:t>
            </a:r>
            <a:br>
              <a:rPr lang="zh-CN" altLang="en-US" sz="2800" b="0"/>
            </a:br>
            <a:r>
              <a:rPr lang="zh-CN" altLang="en-US" sz="2800" b="0">
                <a:solidFill>
                  <a:srgbClr val="0066FF"/>
                </a:solidFill>
              </a:rPr>
              <a:t>哪些力对物体做了功？</a:t>
            </a:r>
            <a:br>
              <a:rPr lang="zh-CN" altLang="en-US" sz="2800" b="0">
                <a:solidFill>
                  <a:srgbClr val="0066FF"/>
                </a:solidFill>
              </a:rPr>
            </a:br>
            <a:r>
              <a:rPr lang="zh-CN" altLang="en-US" sz="2800" b="0">
                <a:solidFill>
                  <a:srgbClr val="0066FF"/>
                </a:solidFill>
              </a:rPr>
              <a:t>物体克服哪些力做了功？</a:t>
            </a:r>
            <a:endParaRPr lang="zh-CN" altLang="en-US" sz="4000">
              <a:solidFill>
                <a:srgbClr val="0066FF"/>
              </a:solidFill>
            </a:endParaRPr>
          </a:p>
        </p:txBody>
      </p:sp>
      <p:pic>
        <p:nvPicPr>
          <p:cNvPr id="22531" name="图片 22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970" y="2857500"/>
            <a:ext cx="6610350" cy="3802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3553"/>
          <p:cNvGrpSpPr/>
          <p:nvPr/>
        </p:nvGrpSpPr>
        <p:grpSpPr>
          <a:xfrm>
            <a:off x="2409190" y="3708400"/>
            <a:ext cx="5446395" cy="107950"/>
            <a:chOff x="0" y="0"/>
            <a:chExt cx="3431" cy="68"/>
          </a:xfrm>
        </p:grpSpPr>
        <p:sp>
          <p:nvSpPr>
            <p:cNvPr id="23555" name="矩形 23554"/>
            <p:cNvSpPr/>
            <p:nvPr/>
          </p:nvSpPr>
          <p:spPr>
            <a:xfrm>
              <a:off x="29" y="0"/>
              <a:ext cx="3402" cy="68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6" name="Line 5"/>
            <p:cNvSpPr/>
            <p:nvPr/>
          </p:nvSpPr>
          <p:spPr>
            <a:xfrm>
              <a:off x="0" y="0"/>
              <a:ext cx="3408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558" name="Text Box 2"/>
          <p:cNvSpPr txBox="1"/>
          <p:nvPr/>
        </p:nvSpPr>
        <p:spPr>
          <a:xfrm>
            <a:off x="1374140" y="1424305"/>
            <a:ext cx="8100695" cy="1626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在平地上，用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的水平推力推动重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的箱子，前进了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，推箱子的小朋友做了多少功？如果把这个箱子匀速举高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1.5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，他做了多少功？</a:t>
            </a: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Rectangle 4"/>
          <p:cNvSpPr/>
          <p:nvPr/>
        </p:nvSpPr>
        <p:spPr>
          <a:xfrm>
            <a:off x="2948940" y="3224530"/>
            <a:ext cx="765175" cy="4476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Text Box 15"/>
          <p:cNvSpPr txBox="1"/>
          <p:nvPr/>
        </p:nvSpPr>
        <p:spPr>
          <a:xfrm>
            <a:off x="1807210" y="4485005"/>
            <a:ext cx="5678805" cy="674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en-US" altLang="x-none" sz="2800" b="1" baseline="-25000" dirty="0">
                <a:solidFill>
                  <a:srgbClr val="000808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Fs 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 N</a:t>
            </a:r>
            <a:r>
              <a:rPr lang="en-US" altLang="x-none" sz="2400" b="1" dirty="0">
                <a:latin typeface="Times New Roman" panose="02020603050405020304" pitchFamily="18" charset="0"/>
              </a:rPr>
              <a:t>×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500 J </a:t>
            </a:r>
            <a:endParaRPr lang="en-US" altLang="x-none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61" name="组合 23560"/>
          <p:cNvGrpSpPr/>
          <p:nvPr/>
        </p:nvGrpSpPr>
        <p:grpSpPr>
          <a:xfrm>
            <a:off x="1410335" y="668655"/>
            <a:ext cx="1800225" cy="785495"/>
            <a:chOff x="0" y="0"/>
            <a:chExt cx="1389" cy="495"/>
          </a:xfrm>
        </p:grpSpPr>
        <p:pic>
          <p:nvPicPr>
            <p:cNvPr id="23562" name="Rectangle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3" name="文本框 23562"/>
            <p:cNvSpPr txBox="1"/>
            <p:nvPr/>
          </p:nvSpPr>
          <p:spPr>
            <a:xfrm>
              <a:off x="102" y="89"/>
              <a:ext cx="12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练一练</a:t>
              </a:r>
              <a:endParaRPr lang="en-US" altLang="x-none" sz="2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564" name="Rectangle 4"/>
          <p:cNvSpPr/>
          <p:nvPr/>
        </p:nvSpPr>
        <p:spPr>
          <a:xfrm>
            <a:off x="5874385" y="3224530"/>
            <a:ext cx="755650" cy="46799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65" name="组合 23564"/>
          <p:cNvGrpSpPr/>
          <p:nvPr/>
        </p:nvGrpSpPr>
        <p:grpSpPr>
          <a:xfrm>
            <a:off x="2948940" y="3008630"/>
            <a:ext cx="4343400" cy="1369695"/>
            <a:chOff x="0" y="0"/>
            <a:chExt cx="2736" cy="863"/>
          </a:xfrm>
        </p:grpSpPr>
        <p:grpSp>
          <p:nvGrpSpPr>
            <p:cNvPr id="23566" name="组合 23565"/>
            <p:cNvGrpSpPr/>
            <p:nvPr/>
          </p:nvGrpSpPr>
          <p:grpSpPr>
            <a:xfrm>
              <a:off x="1095" y="0"/>
              <a:ext cx="988" cy="288"/>
              <a:chOff x="0" y="0"/>
              <a:chExt cx="988" cy="288"/>
            </a:xfrm>
          </p:grpSpPr>
          <p:sp>
            <p:nvSpPr>
              <p:cNvPr id="23567" name="Line 6"/>
              <p:cNvSpPr/>
              <p:nvPr/>
            </p:nvSpPr>
            <p:spPr>
              <a:xfrm flipH="1">
                <a:off x="470" y="281"/>
                <a:ext cx="51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23568" name="Text Box 13"/>
              <p:cNvSpPr txBox="1"/>
              <p:nvPr/>
            </p:nvSpPr>
            <p:spPr>
              <a:xfrm>
                <a:off x="0" y="0"/>
                <a:ext cx="49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x-none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50 N</a:t>
                </a:r>
                <a:endParaRPr lang="en-US" altLang="x-none" sz="2400" b="1" dirty="0">
                  <a:solidFill>
                    <a:srgbClr val="000808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69" name="组合 23568"/>
            <p:cNvGrpSpPr/>
            <p:nvPr/>
          </p:nvGrpSpPr>
          <p:grpSpPr>
            <a:xfrm>
              <a:off x="2093" y="295"/>
              <a:ext cx="643" cy="568"/>
              <a:chOff x="0" y="0"/>
              <a:chExt cx="643" cy="645"/>
            </a:xfrm>
          </p:grpSpPr>
          <p:sp>
            <p:nvSpPr>
              <p:cNvPr id="23570" name="Line 7"/>
              <p:cNvSpPr/>
              <p:nvPr/>
            </p:nvSpPr>
            <p:spPr>
              <a:xfrm>
                <a:off x="0" y="0"/>
                <a:ext cx="0" cy="567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oval" w="med" len="med"/>
                <a:tailEnd type="triangle" w="med" len="lg"/>
              </a:ln>
            </p:spPr>
          </p:sp>
          <p:sp>
            <p:nvSpPr>
              <p:cNvPr id="23571" name="Text Box 14"/>
              <p:cNvSpPr txBox="1"/>
              <p:nvPr/>
            </p:nvSpPr>
            <p:spPr>
              <a:xfrm>
                <a:off x="52" y="318"/>
                <a:ext cx="59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x-none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100 N</a:t>
                </a:r>
                <a:endParaRPr lang="en-US" altLang="x-none" sz="2400" b="1" dirty="0">
                  <a:solidFill>
                    <a:srgbClr val="000808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72" name="组合 23571"/>
            <p:cNvGrpSpPr/>
            <p:nvPr/>
          </p:nvGrpSpPr>
          <p:grpSpPr>
            <a:xfrm>
              <a:off x="0" y="486"/>
              <a:ext cx="1815" cy="219"/>
              <a:chOff x="0" y="0"/>
              <a:chExt cx="1815" cy="219"/>
            </a:xfrm>
          </p:grpSpPr>
          <p:sp>
            <p:nvSpPr>
              <p:cNvPr id="23573" name="Line 9"/>
              <p:cNvSpPr/>
              <p:nvPr/>
            </p:nvSpPr>
            <p:spPr>
              <a:xfrm>
                <a:off x="1815" y="1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4" name="Line 10"/>
              <p:cNvSpPr/>
              <p:nvPr/>
            </p:nvSpPr>
            <p:spPr>
              <a:xfrm>
                <a:off x="46" y="137"/>
                <a:ext cx="171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arrow" w="med" len="lg"/>
                <a:tailEnd type="arrow" w="med" len="lg"/>
              </a:ln>
            </p:spPr>
          </p:sp>
          <p:sp>
            <p:nvSpPr>
              <p:cNvPr id="23575" name="Line 9"/>
              <p:cNvSpPr/>
              <p:nvPr/>
            </p:nvSpPr>
            <p:spPr>
              <a:xfrm>
                <a:off x="0" y="0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6" name="Text Box 12"/>
              <p:cNvSpPr txBox="1"/>
              <p:nvPr/>
            </p:nvSpPr>
            <p:spPr>
              <a:xfrm>
                <a:off x="642" y="35"/>
                <a:ext cx="527" cy="1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tIns="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x-none" sz="2400" b="1" dirty="0">
                    <a:solidFill>
                      <a:srgbClr val="000808"/>
                    </a:solidFill>
                    <a:latin typeface="Times New Roman" panose="02020603050405020304" pitchFamily="18" charset="0"/>
                  </a:rPr>
                  <a:t>10 m</a:t>
                </a:r>
                <a:endParaRPr lang="en-US" altLang="x-none" sz="2400" b="1" dirty="0">
                  <a:solidFill>
                    <a:srgbClr val="000808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3577" name="对象 23576"/>
          <p:cNvGraphicFramePr/>
          <p:nvPr/>
        </p:nvGraphicFramePr>
        <p:xfrm>
          <a:off x="2526665" y="5240655"/>
          <a:ext cx="4689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686300" imgH="466725" progId="PBrush">
                  <p:embed/>
                </p:oleObj>
              </mc:Choice>
              <mc:Fallback>
                <p:oleObj name="" r:id="rId2" imgW="4686300" imgH="466725" progId="PBrush">
                  <p:embed/>
                  <p:pic>
                    <p:nvPicPr>
                      <p:cNvPr id="0" name="图片 1024" descr="image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6665" y="5240655"/>
                        <a:ext cx="4689475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ldLvl="0" animBg="1"/>
      <p:bldP spid="235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/>
          <p:nvPr/>
        </p:nvSpPr>
        <p:spPr>
          <a:xfrm>
            <a:off x="1085215" y="1304290"/>
            <a:ext cx="7524750" cy="316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某足球运动员在水平方向用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25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的力，将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10 N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的球沿水平地面踢出，踢出后球在地面上滚了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30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才停下来。在球滚动过程中，脚对球所做的功为（      ）。</a:t>
            </a: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A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750 J                          B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300 J    </a:t>
            </a:r>
            <a:endParaRPr lang="en-US" altLang="x-none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       C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450 J                          D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0</a:t>
            </a:r>
            <a:endParaRPr lang="en-US" altLang="x-none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3352165" y="2910840"/>
            <a:ext cx="431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/>
        </p:nvSpPr>
        <p:spPr>
          <a:xfrm>
            <a:off x="1838325" y="-413385"/>
            <a:ext cx="7886700" cy="1325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grpSp>
        <p:nvGrpSpPr>
          <p:cNvPr id="7171" name="Group 4"/>
          <p:cNvGrpSpPr/>
          <p:nvPr/>
        </p:nvGrpSpPr>
        <p:grpSpPr>
          <a:xfrm>
            <a:off x="1749425" y="1497965"/>
            <a:ext cx="3816350" cy="3268980"/>
            <a:chOff x="0" y="0"/>
            <a:chExt cx="3575" cy="2819"/>
          </a:xfrm>
        </p:grpSpPr>
        <p:grpSp>
          <p:nvGrpSpPr>
            <p:cNvPr id="7172" name="Group 5"/>
            <p:cNvGrpSpPr/>
            <p:nvPr/>
          </p:nvGrpSpPr>
          <p:grpSpPr>
            <a:xfrm>
              <a:off x="525" y="1841"/>
              <a:ext cx="3050" cy="978"/>
              <a:chOff x="0" y="0"/>
              <a:chExt cx="2957" cy="948"/>
            </a:xfrm>
          </p:grpSpPr>
          <p:sp>
            <p:nvSpPr>
              <p:cNvPr id="7173" name="Freeform 48"/>
              <p:cNvSpPr/>
              <p:nvPr/>
            </p:nvSpPr>
            <p:spPr>
              <a:xfrm>
                <a:off x="582" y="0"/>
                <a:ext cx="2375" cy="504"/>
              </a:xfrm>
              <a:custGeom>
                <a:avLst/>
                <a:gdLst>
                  <a:gd name="txL" fmla="*/ 0 w 1678"/>
                  <a:gd name="txT" fmla="*/ 0 h 1010"/>
                  <a:gd name="txR" fmla="*/ 1678 w 1678"/>
                  <a:gd name="txB" fmla="*/ 1010 h 1010"/>
                </a:gdLst>
                <a:ahLst/>
                <a:cxnLst>
                  <a:cxn ang="0">
                    <a:pos x="6871598" y="0"/>
                  </a:cxn>
                  <a:cxn ang="0">
                    <a:pos x="5824219" y="0"/>
                  </a:cxn>
                  <a:cxn ang="0">
                    <a:pos x="683902" y="0"/>
                  </a:cxn>
                  <a:cxn ang="0">
                    <a:pos x="0" y="0"/>
                  </a:cxn>
                  <a:cxn ang="0">
                    <a:pos x="6366167" y="0"/>
                  </a:cxn>
                  <a:cxn ang="0">
                    <a:pos x="8408831" y="0"/>
                  </a:cxn>
                  <a:cxn ang="0">
                    <a:pos x="6871598" y="0"/>
                  </a:cxn>
                </a:cxnLst>
                <a:rect l="txL" t="txT" r="txR" b="txB"/>
                <a:pathLst>
                  <a:path w="1678" h="1010">
                    <a:moveTo>
                      <a:pt x="1162" y="936"/>
                    </a:moveTo>
                    <a:cubicBezTo>
                      <a:pt x="1222" y="836"/>
                      <a:pt x="1371" y="388"/>
                      <a:pt x="985" y="252"/>
                    </a:cubicBezTo>
                    <a:cubicBezTo>
                      <a:pt x="471" y="122"/>
                      <a:pt x="116" y="637"/>
                      <a:pt x="116" y="637"/>
                    </a:cubicBezTo>
                    <a:cubicBezTo>
                      <a:pt x="116" y="637"/>
                      <a:pt x="116" y="637"/>
                      <a:pt x="0" y="603"/>
                    </a:cubicBezTo>
                    <a:cubicBezTo>
                      <a:pt x="272" y="215"/>
                      <a:pt x="727" y="0"/>
                      <a:pt x="1077" y="63"/>
                    </a:cubicBezTo>
                    <a:cubicBezTo>
                      <a:pt x="1416" y="123"/>
                      <a:pt x="1678" y="452"/>
                      <a:pt x="1422" y="1010"/>
                    </a:cubicBezTo>
                    <a:cubicBezTo>
                      <a:pt x="1357" y="994"/>
                      <a:pt x="1209" y="950"/>
                      <a:pt x="1162" y="936"/>
                    </a:cubicBezTo>
                    <a:close/>
                  </a:path>
                </a:pathLst>
              </a:custGeom>
              <a:solidFill>
                <a:srgbClr val="B4B4B4">
                  <a:alpha val="5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74" name="Freeform 49"/>
              <p:cNvSpPr/>
              <p:nvPr/>
            </p:nvSpPr>
            <p:spPr>
              <a:xfrm>
                <a:off x="0" y="330"/>
                <a:ext cx="2521" cy="618"/>
              </a:xfrm>
              <a:custGeom>
                <a:avLst/>
                <a:gdLst>
                  <a:gd name="txL" fmla="*/ 0 w 1781"/>
                  <a:gd name="txT" fmla="*/ 0 h 1235"/>
                  <a:gd name="txR" fmla="*/ 1781 w 1781"/>
                  <a:gd name="txB" fmla="*/ 1235 h 1235"/>
                </a:gdLst>
                <a:ahLst/>
                <a:cxnLst>
                  <a:cxn ang="0">
                    <a:pos x="2881727" y="1"/>
                  </a:cxn>
                  <a:cxn ang="0">
                    <a:pos x="3608968" y="1"/>
                  </a:cxn>
                  <a:cxn ang="0">
                    <a:pos x="9026166" y="1"/>
                  </a:cxn>
                  <a:cxn ang="0">
                    <a:pos x="10550361" y="1"/>
                  </a:cxn>
                  <a:cxn ang="0">
                    <a:pos x="2678621" y="1"/>
                  </a:cxn>
                  <a:cxn ang="0">
                    <a:pos x="2206031" y="0"/>
                  </a:cxn>
                  <a:cxn ang="0">
                    <a:pos x="2881727" y="1"/>
                  </a:cxn>
                </a:cxnLst>
                <a:rect l="txL" t="txT" r="txR" b="txB"/>
                <a:pathLst>
                  <a:path w="1781" h="1235">
                    <a:moveTo>
                      <a:pt x="487" y="36"/>
                    </a:moveTo>
                    <a:cubicBezTo>
                      <a:pt x="412" y="169"/>
                      <a:pt x="208" y="597"/>
                      <a:pt x="609" y="785"/>
                    </a:cubicBezTo>
                    <a:cubicBezTo>
                      <a:pt x="830" y="873"/>
                      <a:pt x="1204" y="807"/>
                      <a:pt x="1523" y="363"/>
                    </a:cubicBezTo>
                    <a:cubicBezTo>
                      <a:pt x="1586" y="379"/>
                      <a:pt x="1709" y="419"/>
                      <a:pt x="1781" y="444"/>
                    </a:cubicBezTo>
                    <a:cubicBezTo>
                      <a:pt x="1502" y="949"/>
                      <a:pt x="806" y="1235"/>
                      <a:pt x="452" y="998"/>
                    </a:cubicBezTo>
                    <a:cubicBezTo>
                      <a:pt x="0" y="701"/>
                      <a:pt x="278" y="135"/>
                      <a:pt x="372" y="0"/>
                    </a:cubicBezTo>
                    <a:cubicBezTo>
                      <a:pt x="430" y="17"/>
                      <a:pt x="411" y="11"/>
                      <a:pt x="487" y="36"/>
                    </a:cubicBezTo>
                    <a:close/>
                  </a:path>
                </a:pathLst>
              </a:custGeom>
              <a:solidFill>
                <a:srgbClr val="B4B4B4">
                  <a:alpha val="5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5" name="Group 8"/>
            <p:cNvGrpSpPr/>
            <p:nvPr/>
          </p:nvGrpSpPr>
          <p:grpSpPr>
            <a:xfrm>
              <a:off x="0" y="933"/>
              <a:ext cx="2663" cy="1818"/>
              <a:chOff x="0" y="0"/>
              <a:chExt cx="2663" cy="1818"/>
            </a:xfrm>
          </p:grpSpPr>
          <p:sp>
            <p:nvSpPr>
              <p:cNvPr id="7176" name="Freeform 51"/>
              <p:cNvSpPr/>
              <p:nvPr/>
            </p:nvSpPr>
            <p:spPr>
              <a:xfrm>
                <a:off x="0" y="0"/>
                <a:ext cx="2599" cy="1803"/>
              </a:xfrm>
              <a:custGeom>
                <a:avLst/>
                <a:gdLst>
                  <a:gd name="txL" fmla="*/ 0 w 1781"/>
                  <a:gd name="txT" fmla="*/ 0 h 1235"/>
                  <a:gd name="txR" fmla="*/ 1781 w 1781"/>
                  <a:gd name="txB" fmla="*/ 1235 h 1235"/>
                </a:gdLst>
                <a:ahLst/>
                <a:cxnLst>
                  <a:cxn ang="0">
                    <a:pos x="6187168" y="463082"/>
                  </a:cxn>
                  <a:cxn ang="0">
                    <a:pos x="7731630" y="10069242"/>
                  </a:cxn>
                  <a:cxn ang="0">
                    <a:pos x="19335276" y="4660966"/>
                  </a:cxn>
                  <a:cxn ang="0">
                    <a:pos x="22607745" y="5693672"/>
                  </a:cxn>
                  <a:cxn ang="0">
                    <a:pos x="5737932" y="12803876"/>
                  </a:cxn>
                  <a:cxn ang="0">
                    <a:pos x="4722081" y="0"/>
                  </a:cxn>
                  <a:cxn ang="0">
                    <a:pos x="6187168" y="463082"/>
                  </a:cxn>
                </a:cxnLst>
                <a:rect l="txL" t="txT" r="txR" b="txB"/>
                <a:pathLst>
                  <a:path w="1781" h="1235">
                    <a:moveTo>
                      <a:pt x="487" y="36"/>
                    </a:moveTo>
                    <a:cubicBezTo>
                      <a:pt x="412" y="169"/>
                      <a:pt x="208" y="597"/>
                      <a:pt x="609" y="785"/>
                    </a:cubicBezTo>
                    <a:cubicBezTo>
                      <a:pt x="830" y="873"/>
                      <a:pt x="1204" y="807"/>
                      <a:pt x="1523" y="363"/>
                    </a:cubicBezTo>
                    <a:cubicBezTo>
                      <a:pt x="1586" y="379"/>
                      <a:pt x="1709" y="419"/>
                      <a:pt x="1781" y="444"/>
                    </a:cubicBezTo>
                    <a:cubicBezTo>
                      <a:pt x="1502" y="949"/>
                      <a:pt x="806" y="1235"/>
                      <a:pt x="452" y="998"/>
                    </a:cubicBezTo>
                    <a:cubicBezTo>
                      <a:pt x="0" y="701"/>
                      <a:pt x="278" y="135"/>
                      <a:pt x="372" y="0"/>
                    </a:cubicBezTo>
                    <a:cubicBezTo>
                      <a:pt x="430" y="17"/>
                      <a:pt x="411" y="11"/>
                      <a:pt x="487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17171"/>
                  </a:gs>
                  <a:gs pos="50000">
                    <a:srgbClr val="F6F6F6"/>
                  </a:gs>
                  <a:gs pos="100000">
                    <a:srgbClr val="71717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77" name="Freeform 52"/>
              <p:cNvSpPr/>
              <p:nvPr/>
            </p:nvSpPr>
            <p:spPr>
              <a:xfrm>
                <a:off x="748" y="646"/>
                <a:ext cx="1915" cy="1172"/>
              </a:xfrm>
              <a:custGeom>
                <a:avLst/>
                <a:gdLst>
                  <a:gd name="txL" fmla="*/ 0 w 1312"/>
                  <a:gd name="txT" fmla="*/ 0 h 803"/>
                  <a:gd name="txR" fmla="*/ 1312 w 1312"/>
                  <a:gd name="txB" fmla="*/ 803 h 803"/>
                </a:gdLst>
                <a:ahLst/>
                <a:cxnLst>
                  <a:cxn ang="0">
                    <a:pos x="0" y="7510772"/>
                  </a:cxn>
                  <a:cxn ang="0">
                    <a:pos x="12625888" y="4271454"/>
                  </a:cxn>
                  <a:cxn ang="0">
                    <a:pos x="16162623" y="0"/>
                  </a:cxn>
                  <a:cxn ang="0">
                    <a:pos x="16742751" y="803065"/>
                  </a:cxn>
                  <a:cxn ang="0">
                    <a:pos x="5105290" y="8643341"/>
                  </a:cxn>
                  <a:cxn ang="0">
                    <a:pos x="0" y="7510772"/>
                  </a:cxn>
                </a:cxnLst>
                <a:rect l="txL" t="txT" r="txR" b="txB"/>
                <a:pathLst>
                  <a:path w="1312" h="803">
                    <a:moveTo>
                      <a:pt x="0" y="589"/>
                    </a:moveTo>
                    <a:cubicBezTo>
                      <a:pt x="0" y="589"/>
                      <a:pt x="399" y="803"/>
                      <a:pt x="989" y="335"/>
                    </a:cubicBezTo>
                    <a:cubicBezTo>
                      <a:pt x="1163" y="189"/>
                      <a:pt x="1267" y="0"/>
                      <a:pt x="1267" y="0"/>
                    </a:cubicBezTo>
                    <a:cubicBezTo>
                      <a:pt x="1312" y="63"/>
                      <a:pt x="1312" y="63"/>
                      <a:pt x="1312" y="63"/>
                    </a:cubicBezTo>
                    <a:cubicBezTo>
                      <a:pt x="1312" y="63"/>
                      <a:pt x="999" y="633"/>
                      <a:pt x="400" y="678"/>
                    </a:cubicBezTo>
                    <a:cubicBezTo>
                      <a:pt x="148" y="694"/>
                      <a:pt x="0" y="589"/>
                      <a:pt x="0" y="5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1C1C1"/>
                  </a:gs>
                  <a:gs pos="50000">
                    <a:srgbClr val="565656"/>
                  </a:gs>
                  <a:gs pos="100000">
                    <a:srgbClr val="C1C1C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78" name="Freeform 53"/>
              <p:cNvSpPr/>
              <p:nvPr/>
            </p:nvSpPr>
            <p:spPr>
              <a:xfrm>
                <a:off x="412" y="53"/>
                <a:ext cx="389" cy="1042"/>
              </a:xfrm>
              <a:custGeom>
                <a:avLst/>
                <a:gdLst>
                  <a:gd name="txL" fmla="*/ 0 w 267"/>
                  <a:gd name="txT" fmla="*/ 0 h 714"/>
                  <a:gd name="txR" fmla="*/ 267 w 267"/>
                  <a:gd name="txB" fmla="*/ 714 h 714"/>
                </a:gdLst>
                <a:ahLst/>
                <a:cxnLst>
                  <a:cxn ang="0">
                    <a:pos x="2502214" y="0"/>
                  </a:cxn>
                  <a:cxn ang="0">
                    <a:pos x="3180129" y="639228"/>
                  </a:cxn>
                  <a:cxn ang="0">
                    <a:pos x="3219023" y="9079673"/>
                  </a:cxn>
                  <a:cxn ang="0">
                    <a:pos x="1064317" y="4612338"/>
                  </a:cxn>
                  <a:cxn ang="0">
                    <a:pos x="2502214" y="0"/>
                  </a:cxn>
                </a:cxnLst>
                <a:rect l="txL" t="txT" r="txR" b="txB"/>
                <a:pathLst>
                  <a:path w="267" h="714">
                    <a:moveTo>
                      <a:pt x="205" y="0"/>
                    </a:moveTo>
                    <a:cubicBezTo>
                      <a:pt x="205" y="0"/>
                      <a:pt x="254" y="45"/>
                      <a:pt x="261" y="50"/>
                    </a:cubicBezTo>
                    <a:cubicBezTo>
                      <a:pt x="267" y="61"/>
                      <a:pt x="0" y="424"/>
                      <a:pt x="264" y="714"/>
                    </a:cubicBezTo>
                    <a:cubicBezTo>
                      <a:pt x="69" y="593"/>
                      <a:pt x="85" y="409"/>
                      <a:pt x="87" y="363"/>
                    </a:cubicBezTo>
                    <a:cubicBezTo>
                      <a:pt x="88" y="197"/>
                      <a:pt x="205" y="0"/>
                      <a:pt x="20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3A3A3"/>
                  </a:gs>
                  <a:gs pos="50000">
                    <a:srgbClr val="525252"/>
                  </a:gs>
                  <a:gs pos="100000">
                    <a:srgbClr val="A3A3A3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79" name="Group 12"/>
            <p:cNvGrpSpPr/>
            <p:nvPr/>
          </p:nvGrpSpPr>
          <p:grpSpPr>
            <a:xfrm>
              <a:off x="599" y="0"/>
              <a:ext cx="2451" cy="1570"/>
              <a:chOff x="0" y="0"/>
              <a:chExt cx="2451" cy="1570"/>
            </a:xfrm>
          </p:grpSpPr>
          <p:sp>
            <p:nvSpPr>
              <p:cNvPr id="7180" name="Freeform 55"/>
              <p:cNvSpPr/>
              <p:nvPr/>
            </p:nvSpPr>
            <p:spPr>
              <a:xfrm>
                <a:off x="0" y="0"/>
                <a:ext cx="2451" cy="1473"/>
              </a:xfrm>
              <a:custGeom>
                <a:avLst/>
                <a:gdLst>
                  <a:gd name="txL" fmla="*/ 0 w 1678"/>
                  <a:gd name="txT" fmla="*/ 0 h 1010"/>
                  <a:gd name="txR" fmla="*/ 1678 w 1678"/>
                  <a:gd name="txB" fmla="*/ 1010 h 1010"/>
                </a:gdLst>
                <a:ahLst/>
                <a:cxnLst>
                  <a:cxn ang="0">
                    <a:pos x="15098886" y="11703927"/>
                  </a:cxn>
                  <a:cxn ang="0">
                    <a:pos x="12800859" y="3158086"/>
                  </a:cxn>
                  <a:cxn ang="0">
                    <a:pos x="1505349" y="7965413"/>
                  </a:cxn>
                  <a:cxn ang="0">
                    <a:pos x="0" y="7536802"/>
                  </a:cxn>
                  <a:cxn ang="0">
                    <a:pos x="13997636" y="784969"/>
                  </a:cxn>
                  <a:cxn ang="0">
                    <a:pos x="18481382" y="12628694"/>
                  </a:cxn>
                  <a:cxn ang="0">
                    <a:pos x="15098886" y="11703927"/>
                  </a:cxn>
                </a:cxnLst>
                <a:rect l="txL" t="txT" r="txR" b="txB"/>
                <a:pathLst>
                  <a:path w="1678" h="1010">
                    <a:moveTo>
                      <a:pt x="1162" y="936"/>
                    </a:moveTo>
                    <a:cubicBezTo>
                      <a:pt x="1222" y="836"/>
                      <a:pt x="1371" y="388"/>
                      <a:pt x="985" y="252"/>
                    </a:cubicBezTo>
                    <a:cubicBezTo>
                      <a:pt x="471" y="122"/>
                      <a:pt x="116" y="637"/>
                      <a:pt x="116" y="637"/>
                    </a:cubicBezTo>
                    <a:cubicBezTo>
                      <a:pt x="116" y="637"/>
                      <a:pt x="116" y="637"/>
                      <a:pt x="0" y="603"/>
                    </a:cubicBezTo>
                    <a:cubicBezTo>
                      <a:pt x="272" y="215"/>
                      <a:pt x="727" y="0"/>
                      <a:pt x="1077" y="63"/>
                    </a:cubicBezTo>
                    <a:cubicBezTo>
                      <a:pt x="1416" y="123"/>
                      <a:pt x="1678" y="452"/>
                      <a:pt x="1422" y="1010"/>
                    </a:cubicBezTo>
                    <a:cubicBezTo>
                      <a:pt x="1357" y="994"/>
                      <a:pt x="1209" y="950"/>
                      <a:pt x="1162" y="9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3"/>
                  </a:gs>
                  <a:gs pos="50000">
                    <a:srgbClr val="C4DBEE"/>
                  </a:gs>
                  <a:gs pos="100000">
                    <a:srgbClr val="0061B3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1" name="Freeform 56"/>
              <p:cNvSpPr/>
              <p:nvPr/>
            </p:nvSpPr>
            <p:spPr>
              <a:xfrm>
                <a:off x="2077" y="554"/>
                <a:ext cx="261" cy="1016"/>
              </a:xfrm>
              <a:custGeom>
                <a:avLst/>
                <a:gdLst>
                  <a:gd name="txL" fmla="*/ 0 w 179"/>
                  <a:gd name="txT" fmla="*/ 0 h 696"/>
                  <a:gd name="txR" fmla="*/ 179 w 179"/>
                  <a:gd name="txB" fmla="*/ 696 h 696"/>
                </a:gdLst>
                <a:ahLst/>
                <a:cxnLst>
                  <a:cxn ang="0">
                    <a:pos x="0" y="8061686"/>
                  </a:cxn>
                  <a:cxn ang="0">
                    <a:pos x="523002" y="8906011"/>
                  </a:cxn>
                  <a:cxn ang="0">
                    <a:pos x="1734121" y="4031958"/>
                  </a:cxn>
                  <a:cxn ang="0">
                    <a:pos x="1135789" y="805634"/>
                  </a:cxn>
                  <a:cxn ang="0">
                    <a:pos x="794318" y="0"/>
                  </a:cxn>
                  <a:cxn ang="0">
                    <a:pos x="0" y="8061686"/>
                  </a:cxn>
                </a:cxnLst>
                <a:rect l="txL" t="txT" r="txR" b="txB"/>
                <a:pathLst>
                  <a:path w="179" h="696">
                    <a:moveTo>
                      <a:pt x="0" y="630"/>
                    </a:moveTo>
                    <a:cubicBezTo>
                      <a:pt x="19" y="659"/>
                      <a:pt x="42" y="696"/>
                      <a:pt x="42" y="696"/>
                    </a:cubicBezTo>
                    <a:cubicBezTo>
                      <a:pt x="42" y="696"/>
                      <a:pt x="134" y="518"/>
                      <a:pt x="139" y="315"/>
                    </a:cubicBezTo>
                    <a:cubicBezTo>
                      <a:pt x="146" y="172"/>
                      <a:pt x="91" y="63"/>
                      <a:pt x="91" y="63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179" y="245"/>
                      <a:pt x="0" y="6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3"/>
                  </a:gs>
                  <a:gs pos="50000">
                    <a:srgbClr val="003D70"/>
                  </a:gs>
                  <a:gs pos="100000">
                    <a:srgbClr val="0061B3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2" name="Freeform 57"/>
              <p:cNvSpPr/>
              <p:nvPr/>
            </p:nvSpPr>
            <p:spPr>
              <a:xfrm>
                <a:off x="169" y="177"/>
                <a:ext cx="1606" cy="826"/>
              </a:xfrm>
              <a:custGeom>
                <a:avLst/>
                <a:gdLst>
                  <a:gd name="txL" fmla="*/ 0 w 1100"/>
                  <a:gd name="txT" fmla="*/ 0 h 565"/>
                  <a:gd name="txR" fmla="*/ 1100 w 1100"/>
                  <a:gd name="txB" fmla="*/ 565 h 565"/>
                </a:gdLst>
                <a:ahLst/>
                <a:cxnLst>
                  <a:cxn ang="0">
                    <a:pos x="11165990" y="1726609"/>
                  </a:cxn>
                  <a:cxn ang="0">
                    <a:pos x="0" y="6844631"/>
                  </a:cxn>
                  <a:cxn ang="0">
                    <a:pos x="693785" y="7508559"/>
                  </a:cxn>
                  <a:cxn ang="0">
                    <a:pos x="11119802" y="2474488"/>
                  </a:cxn>
                  <a:cxn ang="0">
                    <a:pos x="14136093" y="4602743"/>
                  </a:cxn>
                  <a:cxn ang="0">
                    <a:pos x="11165990" y="1726609"/>
                  </a:cxn>
                </a:cxnLst>
                <a:rect l="txL" t="txT" r="txR" b="txB"/>
                <a:pathLst>
                  <a:path w="1100" h="565">
                    <a:moveTo>
                      <a:pt x="869" y="130"/>
                    </a:moveTo>
                    <a:cubicBezTo>
                      <a:pt x="355" y="0"/>
                      <a:pt x="0" y="515"/>
                      <a:pt x="0" y="515"/>
                    </a:cubicBezTo>
                    <a:cubicBezTo>
                      <a:pt x="0" y="515"/>
                      <a:pt x="0" y="515"/>
                      <a:pt x="54" y="565"/>
                    </a:cubicBezTo>
                    <a:cubicBezTo>
                      <a:pt x="279" y="285"/>
                      <a:pt x="580" y="120"/>
                      <a:pt x="866" y="186"/>
                    </a:cubicBezTo>
                    <a:cubicBezTo>
                      <a:pt x="1050" y="226"/>
                      <a:pt x="1100" y="347"/>
                      <a:pt x="1100" y="347"/>
                    </a:cubicBezTo>
                    <a:cubicBezTo>
                      <a:pt x="1084" y="303"/>
                      <a:pt x="1043" y="192"/>
                      <a:pt x="869" y="1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3"/>
                  </a:gs>
                  <a:gs pos="50000">
                    <a:srgbClr val="003D70"/>
                  </a:gs>
                  <a:gs pos="100000">
                    <a:srgbClr val="0061B3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3" name="Freeform 58"/>
              <p:cNvSpPr/>
              <p:nvPr/>
            </p:nvSpPr>
            <p:spPr>
              <a:xfrm>
                <a:off x="1697" y="1366"/>
                <a:ext cx="440" cy="204"/>
              </a:xfrm>
              <a:custGeom>
                <a:avLst/>
                <a:gdLst>
                  <a:gd name="txL" fmla="*/ 0 w 469"/>
                  <a:gd name="txT" fmla="*/ 0 h 218"/>
                  <a:gd name="txR" fmla="*/ 469 w 469"/>
                  <a:gd name="txB" fmla="*/ 218 h 218"/>
                </a:gdLst>
                <a:ahLst/>
                <a:cxnLst>
                  <a:cxn ang="0">
                    <a:pos x="0" y="0"/>
                  </a:cxn>
                  <a:cxn ang="0">
                    <a:pos x="83" y="22"/>
                  </a:cxn>
                  <a:cxn ang="0">
                    <a:pos x="95" y="42"/>
                  </a:cxn>
                  <a:cxn ang="0">
                    <a:pos x="16" y="19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218">
                    <a:moveTo>
                      <a:pt x="0" y="0"/>
                    </a:moveTo>
                    <a:lnTo>
                      <a:pt x="404" y="115"/>
                    </a:lnTo>
                    <a:lnTo>
                      <a:pt x="469" y="218"/>
                    </a:lnTo>
                    <a:lnTo>
                      <a:pt x="73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881"/>
              </a:soli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4" name="Freeform 59"/>
              <p:cNvSpPr/>
              <p:nvPr/>
            </p:nvSpPr>
            <p:spPr>
              <a:xfrm>
                <a:off x="0" y="880"/>
                <a:ext cx="249" cy="123"/>
              </a:xfrm>
              <a:custGeom>
                <a:avLst/>
                <a:gdLst>
                  <a:gd name="txL" fmla="*/ 0 w 264"/>
                  <a:gd name="txT" fmla="*/ 0 h 131"/>
                  <a:gd name="txR" fmla="*/ 264 w 264"/>
                  <a:gd name="txB" fmla="*/ 131 h 131"/>
                </a:gdLst>
                <a:ahLst/>
                <a:cxnLst>
                  <a:cxn ang="0">
                    <a:pos x="41" y="11"/>
                  </a:cxn>
                  <a:cxn ang="0">
                    <a:pos x="61" y="27"/>
                  </a:cxn>
                  <a:cxn ang="0">
                    <a:pos x="20" y="17"/>
                  </a:cxn>
                  <a:cxn ang="0">
                    <a:pos x="0" y="0"/>
                  </a:cxn>
                  <a:cxn ang="0">
                    <a:pos x="41" y="11"/>
                  </a:cxn>
                </a:cxnLst>
                <a:rect l="txL" t="txT" r="txR" b="txB"/>
                <a:pathLst>
                  <a:path w="264" h="131">
                    <a:moveTo>
                      <a:pt x="180" y="53"/>
                    </a:moveTo>
                    <a:lnTo>
                      <a:pt x="264" y="131"/>
                    </a:lnTo>
                    <a:lnTo>
                      <a:pt x="83" y="78"/>
                    </a:lnTo>
                    <a:lnTo>
                      <a:pt x="0" y="0"/>
                    </a:lnTo>
                    <a:lnTo>
                      <a:pt x="180" y="53"/>
                    </a:lnTo>
                    <a:close/>
                  </a:path>
                </a:pathLst>
              </a:custGeom>
              <a:solidFill>
                <a:srgbClr val="275881"/>
              </a:solidFill>
              <a:ln w="9525">
                <a:noFill/>
              </a:ln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185" name="TextBox 17"/>
          <p:cNvSpPr txBox="1"/>
          <p:nvPr/>
        </p:nvSpPr>
        <p:spPr>
          <a:xfrm>
            <a:off x="2421255" y="2501265"/>
            <a:ext cx="2057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做功的必</a:t>
            </a:r>
            <a:endParaRPr lang="en-US" altLang="x-none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要因素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186" name="组合 23"/>
          <p:cNvGrpSpPr/>
          <p:nvPr/>
        </p:nvGrpSpPr>
        <p:grpSpPr>
          <a:xfrm>
            <a:off x="5221605" y="383540"/>
            <a:ext cx="3975100" cy="1700530"/>
            <a:chOff x="0" y="0"/>
            <a:chExt cx="5300663" cy="1700323"/>
          </a:xfrm>
        </p:grpSpPr>
        <p:sp>
          <p:nvSpPr>
            <p:cNvPr id="7187" name="Rectangle 5"/>
            <p:cNvSpPr/>
            <p:nvPr/>
          </p:nvSpPr>
          <p:spPr>
            <a:xfrm>
              <a:off x="0" y="806502"/>
              <a:ext cx="5300663" cy="89382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 cap="flat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eaLnBrk="0" hangingPunct="0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有力作用在物体上</a:t>
              </a:r>
              <a:endParaRPr lang="en-GB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188" name="Rectangle 55"/>
            <p:cNvSpPr/>
            <p:nvPr/>
          </p:nvSpPr>
          <p:spPr>
            <a:xfrm>
              <a:off x="0" y="0"/>
              <a:ext cx="5300663" cy="704896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  <a:tileRect/>
            </a:gradFill>
            <a:ln w="12700" cap="flat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808080">
                  <a:alpha val="50000"/>
                </a:srgbClr>
              </a:outerShdw>
            </a:effectLst>
          </p:spPr>
          <p:txBody>
            <a:bodyPr lIns="288000" tIns="0" rIns="0" bIns="0" anchor="ctr"/>
            <a:lstStyle/>
            <a:p>
              <a:pPr algn="ctr" defTabSz="802005" eaLnBrk="0" hangingPunct="0"/>
              <a:r>
                <a:rPr lang="zh-CN" altLang="en-US" sz="3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因素一</a:t>
              </a:r>
              <a:endParaRPr lang="en-GB" altLang="en-US" sz="3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89" name="组合 29"/>
          <p:cNvGrpSpPr/>
          <p:nvPr/>
        </p:nvGrpSpPr>
        <p:grpSpPr>
          <a:xfrm>
            <a:off x="5250180" y="2421890"/>
            <a:ext cx="4349750" cy="2057400"/>
            <a:chOff x="0" y="0"/>
            <a:chExt cx="3726802" cy="1664177"/>
          </a:xfrm>
        </p:grpSpPr>
        <p:sp>
          <p:nvSpPr>
            <p:cNvPr id="7190" name="Rectangle 58"/>
            <p:cNvSpPr/>
            <p:nvPr/>
          </p:nvSpPr>
          <p:spPr>
            <a:xfrm>
              <a:off x="0" y="0"/>
              <a:ext cx="3726802" cy="450715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  <a:tileRect/>
            </a:gradFill>
            <a:ln w="12700" cap="flat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808080">
                  <a:alpha val="50000"/>
                </a:srgbClr>
              </a:outerShdw>
            </a:effectLst>
          </p:spPr>
          <p:txBody>
            <a:bodyPr lIns="288000" tIns="0" rIns="0" bIns="0" anchor="ctr"/>
            <a:lstStyle/>
            <a:p>
              <a:pPr algn="ctr" defTabSz="802005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因素二</a:t>
              </a:r>
              <a:endParaRPr lang="en-GB" altLang="en-US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1" name="Rectangle 5"/>
            <p:cNvSpPr/>
            <p:nvPr/>
          </p:nvSpPr>
          <p:spPr>
            <a:xfrm>
              <a:off x="0" y="463556"/>
              <a:ext cx="3713163" cy="120062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 cap="flat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eaLnBrk="0" hangingPunct="0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物体在力的方向上运动了一段距离</a:t>
              </a:r>
              <a:endParaRPr lang="en-US" altLang="x-none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92" name="TextBox 27"/>
          <p:cNvSpPr txBox="1"/>
          <p:nvPr/>
        </p:nvSpPr>
        <p:spPr>
          <a:xfrm>
            <a:off x="6502400" y="3084195"/>
            <a:ext cx="180975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力的方向</a:t>
            </a:r>
            <a:endParaRPr lang="zh-CN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7193" name="Picture 25" descr="C:\Users\wcr\Pictures\20140328105608_mj3S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6079490"/>
            <a:ext cx="36576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4" name="Picture 26" descr="C:\Users\wcr\Pictures\u=2201341446,4024276117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050" y="1907540"/>
            <a:ext cx="26860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23" descr="叉车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05" y="6108065"/>
            <a:ext cx="3442970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6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05" y="2507615"/>
            <a:ext cx="1363345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7" name="TextBox 28"/>
          <p:cNvSpPr txBox="1"/>
          <p:nvPr/>
        </p:nvSpPr>
        <p:spPr>
          <a:xfrm>
            <a:off x="5638800" y="1282065"/>
            <a:ext cx="571500" cy="579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力</a:t>
            </a:r>
            <a:endParaRPr lang="zh-CN" altLang="en-US" sz="32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TextBox 30"/>
          <p:cNvSpPr txBox="1"/>
          <p:nvPr/>
        </p:nvSpPr>
        <p:spPr>
          <a:xfrm>
            <a:off x="6502400" y="3552190"/>
            <a:ext cx="1798955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距离</a:t>
            </a:r>
            <a:endParaRPr lang="zh-CN" altLang="en-US" sz="3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-19050" y="730885"/>
            <a:ext cx="1675130" cy="551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47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19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89688 -1.8305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00" y="-9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1388 L 1.56094 -0.052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2.22222E-6 L -0.00117 -0.8599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4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3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92" grpId="0"/>
      <p:bldP spid="7192" grpId="1"/>
      <p:bldP spid="7192" grpId="2"/>
      <p:bldP spid="7197" grpId="0"/>
      <p:bldP spid="7197" grpId="1"/>
      <p:bldP spid="7197" grpId="2"/>
      <p:bldP spid="7198" grpId="0"/>
      <p:bldP spid="7198" grpId="1"/>
      <p:bldP spid="7198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/>
          <p:nvPr/>
        </p:nvSpPr>
        <p:spPr>
          <a:xfrm>
            <a:off x="1402080" y="1398905"/>
            <a:ext cx="8174355" cy="1627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x-none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起重机将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x-none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的货物匀速从地上吊起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高后，又在水平方向上匀速移动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5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，求起重机做了多少功？</a:t>
            </a:r>
            <a:endParaRPr lang="zh-CN" altLang="en-US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5"/>
          <p:cNvSpPr txBox="1"/>
          <p:nvPr/>
        </p:nvSpPr>
        <p:spPr>
          <a:xfrm>
            <a:off x="1654810" y="3284855"/>
            <a:ext cx="752475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由于物体匀速上升，F=G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x-none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W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Fs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Gh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i="1" dirty="0">
                <a:solidFill>
                  <a:srgbClr val="000808"/>
                </a:solidFill>
                <a:latin typeface="Times New Roman" panose="02020603050405020304" pitchFamily="18" charset="0"/>
              </a:rPr>
              <a:t>mgh</a:t>
            </a:r>
            <a:endParaRPr lang="en-US" altLang="x-none" sz="2800" b="1" i="1" dirty="0">
              <a:solidFill>
                <a:srgbClr val="00080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　　＝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2×10</a:t>
            </a:r>
            <a:r>
              <a:rPr lang="en-US" altLang="x-none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4 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kg×10 N/kg×3 m</a:t>
            </a:r>
            <a:r>
              <a:rPr lang="zh-CN" altLang="en-US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6×10</a:t>
            </a:r>
            <a:r>
              <a:rPr lang="en-US" altLang="x-none" sz="2800" b="1" baseline="30000" dirty="0">
                <a:solidFill>
                  <a:srgbClr val="000808"/>
                </a:solidFill>
                <a:latin typeface="Times New Roman" panose="02020603050405020304" pitchFamily="18" charset="0"/>
              </a:rPr>
              <a:t>5 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J</a:t>
            </a:r>
            <a:endParaRPr lang="en-US" altLang="x-none" sz="2800" b="1" dirty="0">
              <a:solidFill>
                <a:srgbClr val="000808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605" name="对象 25604">
            <a:hlinkClick r:id="" action="ppaction://ole?verb=0"/>
          </p:cNvPr>
          <p:cNvGraphicFramePr/>
          <p:nvPr/>
        </p:nvGraphicFramePr>
        <p:xfrm>
          <a:off x="4869180" y="393255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743200" imgH="5181600" progId="Equation.3">
                  <p:embed/>
                </p:oleObj>
              </mc:Choice>
              <mc:Fallback>
                <p:oleObj name="" r:id="rId1" imgW="2743200" imgH="5181600" progId="Equation.3">
                  <p:embed/>
                  <p:pic>
                    <p:nvPicPr>
                      <p:cNvPr id="0" name="图片 2048" descr="image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69180" y="3932555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26626"/>
          <p:cNvGrpSpPr/>
          <p:nvPr/>
        </p:nvGrpSpPr>
        <p:grpSpPr>
          <a:xfrm>
            <a:off x="1866900" y="2120265"/>
            <a:ext cx="5290820" cy="756920"/>
            <a:chOff x="0" y="0"/>
            <a:chExt cx="904" cy="1766"/>
          </a:xfrm>
        </p:grpSpPr>
        <p:sp>
          <p:nvSpPr>
            <p:cNvPr id="26628" name="圆角矩形 26627"/>
            <p:cNvSpPr/>
            <p:nvPr/>
          </p:nvSpPr>
          <p:spPr>
            <a:xfrm>
              <a:off x="0" y="0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29" name="圆角矩形 26628"/>
            <p:cNvSpPr/>
            <p:nvPr/>
          </p:nvSpPr>
          <p:spPr>
            <a:xfrm>
              <a:off x="8" y="1300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0" name="圆角矩形 26629"/>
            <p:cNvSpPr/>
            <p:nvPr/>
          </p:nvSpPr>
          <p:spPr>
            <a:xfrm>
              <a:off x="8" y="14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文本框 26630"/>
            <p:cNvSpPr txBox="1"/>
            <p:nvPr/>
          </p:nvSpPr>
          <p:spPr>
            <a:xfrm>
              <a:off x="19" y="281"/>
              <a:ext cx="885" cy="12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Arial" panose="020B0604020202020204" pitchFamily="34" charset="0"/>
                </a:rPr>
                <a:t>物理上的“功”指什么？</a:t>
              </a:r>
              <a:endParaRPr lang="zh-CN" altLang="en-US" sz="2800" b="1" dirty="0">
                <a:solidFill>
                  <a:srgbClr val="000000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26632" name="组合 26631"/>
          <p:cNvGrpSpPr/>
          <p:nvPr/>
        </p:nvGrpSpPr>
        <p:grpSpPr>
          <a:xfrm>
            <a:off x="2011045" y="5720715"/>
            <a:ext cx="5256530" cy="720725"/>
            <a:chOff x="0" y="0"/>
            <a:chExt cx="904" cy="1943"/>
          </a:xfrm>
        </p:grpSpPr>
        <p:sp>
          <p:nvSpPr>
            <p:cNvPr id="26633" name="圆角矩形 26632"/>
            <p:cNvSpPr/>
            <p:nvPr/>
          </p:nvSpPr>
          <p:spPr>
            <a:xfrm>
              <a:off x="0" y="177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圆角矩形 26633"/>
            <p:cNvSpPr/>
            <p:nvPr/>
          </p:nvSpPr>
          <p:spPr>
            <a:xfrm>
              <a:off x="8" y="1477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圆角矩形 26634"/>
            <p:cNvSpPr/>
            <p:nvPr/>
          </p:nvSpPr>
          <p:spPr>
            <a:xfrm>
              <a:off x="8" y="191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文本框 26635"/>
            <p:cNvSpPr txBox="1"/>
            <p:nvPr/>
          </p:nvSpPr>
          <p:spPr>
            <a:xfrm>
              <a:off x="425" y="0"/>
              <a:ext cx="32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lang="en-US" altLang="x-none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6637" name="文本框 26636"/>
            <p:cNvSpPr txBox="1"/>
            <p:nvPr/>
          </p:nvSpPr>
          <p:spPr>
            <a:xfrm>
              <a:off x="19" y="458"/>
              <a:ext cx="885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</a:rPr>
                <a:t>功的单位是什么？</a:t>
              </a:r>
              <a:endPara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6638" name="组合 26637"/>
          <p:cNvGrpSpPr/>
          <p:nvPr/>
        </p:nvGrpSpPr>
        <p:grpSpPr>
          <a:xfrm>
            <a:off x="1903095" y="3343910"/>
            <a:ext cx="5329555" cy="760730"/>
            <a:chOff x="0" y="0"/>
            <a:chExt cx="931" cy="1800"/>
          </a:xfrm>
        </p:grpSpPr>
        <p:sp>
          <p:nvSpPr>
            <p:cNvPr id="26639" name="圆角矩形 26638"/>
            <p:cNvSpPr/>
            <p:nvPr/>
          </p:nvSpPr>
          <p:spPr>
            <a:xfrm>
              <a:off x="0" y="0"/>
              <a:ext cx="931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圆角矩形 26639"/>
            <p:cNvSpPr/>
            <p:nvPr/>
          </p:nvSpPr>
          <p:spPr>
            <a:xfrm>
              <a:off x="14" y="5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圆角矩形 26640"/>
            <p:cNvSpPr/>
            <p:nvPr/>
          </p:nvSpPr>
          <p:spPr>
            <a:xfrm>
              <a:off x="22" y="1305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圆角矩形 26641"/>
            <p:cNvSpPr/>
            <p:nvPr/>
          </p:nvSpPr>
          <p:spPr>
            <a:xfrm>
              <a:off x="22" y="19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文本框 26642"/>
            <p:cNvSpPr txBox="1"/>
            <p:nvPr/>
          </p:nvSpPr>
          <p:spPr>
            <a:xfrm>
              <a:off x="33" y="286"/>
              <a:ext cx="885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</a:rPr>
                <a:t>怎样判断力对物体做功了？</a:t>
              </a:r>
              <a:endParaRPr lang="en-US" altLang="x-none" sz="2800" b="1" dirty="0">
                <a:solidFill>
                  <a:srgbClr val="0D0D0D"/>
                </a:solidFill>
                <a:latin typeface="楷体_GB2312" pitchFamily="49" charset="-122"/>
              </a:endParaRPr>
            </a:p>
          </p:txBody>
        </p:sp>
      </p:grpSp>
      <p:sp>
        <p:nvSpPr>
          <p:cNvPr id="26644" name="燕尾形 26643"/>
          <p:cNvSpPr/>
          <p:nvPr/>
        </p:nvSpPr>
        <p:spPr>
          <a:xfrm rot="5400000">
            <a:off x="4338320" y="2886710"/>
            <a:ext cx="400050" cy="449580"/>
          </a:xfrm>
          <a:prstGeom prst="chevron">
            <a:avLst>
              <a:gd name="adj" fmla="val 52513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5" name="燕尾形 26644"/>
          <p:cNvSpPr/>
          <p:nvPr/>
        </p:nvSpPr>
        <p:spPr>
          <a:xfrm rot="5400000">
            <a:off x="4338320" y="4147185"/>
            <a:ext cx="400050" cy="449580"/>
          </a:xfrm>
          <a:prstGeom prst="chevron">
            <a:avLst>
              <a:gd name="adj" fmla="val 52513"/>
            </a:avLst>
          </a:prstGeom>
          <a:solidFill>
            <a:srgbClr val="33CC3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6" name="组合 26645"/>
          <p:cNvGrpSpPr/>
          <p:nvPr/>
        </p:nvGrpSpPr>
        <p:grpSpPr>
          <a:xfrm>
            <a:off x="1146175" y="932815"/>
            <a:ext cx="2290445" cy="715645"/>
            <a:chOff x="0" y="0"/>
            <a:chExt cx="1443" cy="451"/>
          </a:xfrm>
        </p:grpSpPr>
        <p:pic>
          <p:nvPicPr>
            <p:cNvPr id="26647" name="TextBox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8" name="文本框 26647"/>
            <p:cNvSpPr txBox="1"/>
            <p:nvPr/>
          </p:nvSpPr>
          <p:spPr>
            <a:xfrm>
              <a:off x="139" y="26"/>
              <a:ext cx="1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本课小结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6649" name="组合 26648"/>
          <p:cNvGrpSpPr/>
          <p:nvPr/>
        </p:nvGrpSpPr>
        <p:grpSpPr>
          <a:xfrm>
            <a:off x="1938020" y="4604385"/>
            <a:ext cx="5292725" cy="684530"/>
            <a:chOff x="0" y="0"/>
            <a:chExt cx="3334" cy="470"/>
          </a:xfrm>
        </p:grpSpPr>
        <p:grpSp>
          <p:nvGrpSpPr>
            <p:cNvPr id="26650" name="组合 26649"/>
            <p:cNvGrpSpPr/>
            <p:nvPr/>
          </p:nvGrpSpPr>
          <p:grpSpPr>
            <a:xfrm>
              <a:off x="0" y="0"/>
              <a:ext cx="3334" cy="470"/>
              <a:chOff x="0" y="0"/>
              <a:chExt cx="3334" cy="470"/>
            </a:xfrm>
          </p:grpSpPr>
          <p:sp>
            <p:nvSpPr>
              <p:cNvPr id="26651" name="圆角矩形 26650"/>
              <p:cNvSpPr/>
              <p:nvPr/>
            </p:nvSpPr>
            <p:spPr>
              <a:xfrm>
                <a:off x="0" y="0"/>
                <a:ext cx="3334" cy="453"/>
              </a:xfrm>
              <a:prstGeom prst="roundRect">
                <a:avLst>
                  <a:gd name="adj" fmla="val 17509"/>
                </a:avLst>
              </a:pr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2" name="圆角矩形 26651"/>
              <p:cNvSpPr/>
              <p:nvPr/>
            </p:nvSpPr>
            <p:spPr>
              <a:xfrm>
                <a:off x="22" y="0"/>
                <a:ext cx="3289" cy="470"/>
              </a:xfrm>
              <a:prstGeom prst="roundRect">
                <a:avLst>
                  <a:gd name="adj" fmla="val 16667"/>
                </a:avLst>
              </a:prstGeom>
              <a:solidFill>
                <a:srgbClr val="FFBE7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3" name="圆角矩形 26652"/>
              <p:cNvSpPr/>
              <p:nvPr/>
            </p:nvSpPr>
            <p:spPr>
              <a:xfrm>
                <a:off x="79" y="347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BE7D"/>
                  </a:gs>
                  <a:gs pos="100000">
                    <a:srgbClr val="FFDCB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4" name="圆角矩形 26653"/>
              <p:cNvSpPr/>
              <p:nvPr/>
            </p:nvSpPr>
            <p:spPr>
              <a:xfrm>
                <a:off x="68" y="0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DCB9"/>
                  </a:gs>
                  <a:gs pos="100000">
                    <a:srgbClr val="FFBE7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5" name="文本框 26654"/>
            <p:cNvSpPr txBox="1"/>
            <p:nvPr/>
          </p:nvSpPr>
          <p:spPr>
            <a:xfrm>
              <a:off x="68" y="68"/>
              <a:ext cx="31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楷体_GB2312" pitchFamily="49" charset="-122"/>
                </a:rPr>
                <a:t>功如何计算？</a:t>
              </a:r>
              <a:endParaRPr lang="en-US" altLang="x-none" sz="3200" b="1" dirty="0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656" name="燕尾形 26655"/>
          <p:cNvSpPr/>
          <p:nvPr/>
        </p:nvSpPr>
        <p:spPr>
          <a:xfrm rot="5400000">
            <a:off x="4483100" y="5371465"/>
            <a:ext cx="400050" cy="448945"/>
          </a:xfrm>
          <a:prstGeom prst="chevron">
            <a:avLst>
              <a:gd name="adj" fmla="val 52513"/>
            </a:avLst>
          </a:prstGeom>
          <a:solidFill>
            <a:srgbClr val="FFBE7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/>
        </p:nvSpPr>
        <p:spPr>
          <a:xfrm>
            <a:off x="3025140" y="34290"/>
            <a:ext cx="3806825" cy="9321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0" dirty="0">
                <a:solidFill>
                  <a:srgbClr val="FF0000"/>
                </a:solidFill>
              </a:rPr>
              <a:t>不做功的三种情况</a:t>
            </a:r>
            <a:endParaRPr lang="en-US" altLang="x-none" b="0" dirty="0">
              <a:solidFill>
                <a:srgbClr val="FF0000"/>
              </a:solidFill>
            </a:endParaRPr>
          </a:p>
        </p:txBody>
      </p:sp>
      <p:grpSp>
        <p:nvGrpSpPr>
          <p:cNvPr id="8195" name="组合 25"/>
          <p:cNvGrpSpPr/>
          <p:nvPr/>
        </p:nvGrpSpPr>
        <p:grpSpPr>
          <a:xfrm>
            <a:off x="3533140" y="1474470"/>
            <a:ext cx="4156075" cy="1131570"/>
            <a:chOff x="0" y="0"/>
            <a:chExt cx="5543127" cy="1003797"/>
          </a:xfrm>
        </p:grpSpPr>
        <p:sp>
          <p:nvSpPr>
            <p:cNvPr id="8196" name="AutoShape 2"/>
            <p:cNvSpPr/>
            <p:nvPr/>
          </p:nvSpPr>
          <p:spPr>
            <a:xfrm>
              <a:off x="0" y="0"/>
              <a:ext cx="5496984" cy="10033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97" name="Text Box 6"/>
            <p:cNvSpPr txBox="1"/>
            <p:nvPr/>
          </p:nvSpPr>
          <p:spPr>
            <a:xfrm>
              <a:off x="888578" y="295911"/>
              <a:ext cx="465454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有力但无距离</a:t>
              </a:r>
              <a:endParaRPr lang="en-US" altLang="x-none" sz="4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8198" name="AutoShape 9"/>
          <p:cNvSpPr/>
          <p:nvPr/>
        </p:nvSpPr>
        <p:spPr>
          <a:xfrm>
            <a:off x="3604895" y="1991995"/>
            <a:ext cx="469900" cy="296545"/>
          </a:xfrm>
          <a:prstGeom prst="rightArrow">
            <a:avLst>
              <a:gd name="adj1" fmla="val 50000"/>
              <a:gd name="adj2" fmla="val 49465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8199" name="组合 24"/>
          <p:cNvGrpSpPr/>
          <p:nvPr/>
        </p:nvGrpSpPr>
        <p:grpSpPr>
          <a:xfrm>
            <a:off x="1336040" y="1303020"/>
            <a:ext cx="2238375" cy="1390650"/>
            <a:chOff x="0" y="0"/>
            <a:chExt cx="2984500" cy="1330325"/>
          </a:xfrm>
        </p:grpSpPr>
        <p:grpSp>
          <p:nvGrpSpPr>
            <p:cNvPr id="8200" name="Group 19"/>
            <p:cNvGrpSpPr/>
            <p:nvPr/>
          </p:nvGrpSpPr>
          <p:grpSpPr>
            <a:xfrm>
              <a:off x="0" y="0"/>
              <a:ext cx="2984500" cy="1330325"/>
              <a:chOff x="0" y="0"/>
              <a:chExt cx="1161" cy="1539"/>
            </a:xfrm>
          </p:grpSpPr>
          <p:sp>
            <p:nvSpPr>
              <p:cNvPr id="8201" name="Oval 20"/>
              <p:cNvSpPr/>
              <p:nvPr/>
            </p:nvSpPr>
            <p:spPr>
              <a:xfrm>
                <a:off x="0" y="1166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E5EBD5"/>
                  </a:gs>
                  <a:gs pos="50000">
                    <a:srgbClr val="C1CF9D"/>
                  </a:gs>
                  <a:gs pos="100000">
                    <a:srgbClr val="E5EBD5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02" name="AutoShape 21"/>
              <p:cNvSpPr/>
              <p:nvPr/>
            </p:nvSpPr>
            <p:spPr>
              <a:xfrm>
                <a:off x="2" y="0"/>
                <a:ext cx="1159" cy="1539"/>
              </a:xfrm>
              <a:prstGeom prst="can">
                <a:avLst>
                  <a:gd name="adj" fmla="val 33194"/>
                </a:avLst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50000">
                    <a:srgbClr val="6E3A17"/>
                  </a:gs>
                  <a:gs pos="100000">
                    <a:schemeClr val="accent2">
                      <a:alpha val="5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03" name="Text Box 22"/>
            <p:cNvSpPr txBox="1"/>
            <p:nvPr/>
          </p:nvSpPr>
          <p:spPr>
            <a:xfrm>
              <a:off x="93663" y="396875"/>
              <a:ext cx="2765425" cy="708025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第一种</a:t>
              </a:r>
              <a:endParaRPr lang="en-US" altLang="x-none" sz="4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8204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69005" y="877570"/>
            <a:ext cx="3604895" cy="37922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5" name="Group 17"/>
          <p:cNvGrpSpPr/>
          <p:nvPr/>
        </p:nvGrpSpPr>
        <p:grpSpPr>
          <a:xfrm>
            <a:off x="-1400810" y="1409065"/>
            <a:ext cx="1295400" cy="2662555"/>
            <a:chOff x="0" y="0"/>
            <a:chExt cx="816" cy="1677"/>
          </a:xfrm>
        </p:grpSpPr>
        <p:sp>
          <p:nvSpPr>
            <p:cNvPr id="8206" name="AutoShape 12"/>
            <p:cNvSpPr/>
            <p:nvPr/>
          </p:nvSpPr>
          <p:spPr>
            <a:xfrm flipH="1">
              <a:off x="0" y="226"/>
              <a:ext cx="136" cy="1451"/>
            </a:xfrm>
            <a:prstGeom prst="upArrow">
              <a:avLst>
                <a:gd name="adj1" fmla="val 50000"/>
                <a:gd name="adj2" fmla="val 266727"/>
              </a:avLst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pPr algn="ctr" eaLnBrk="0" hangingPunct="0"/>
              <a:endPara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07" name="Text Box 16"/>
            <p:cNvSpPr txBox="1"/>
            <p:nvPr/>
          </p:nvSpPr>
          <p:spPr>
            <a:xfrm>
              <a:off x="136" y="0"/>
              <a:ext cx="68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x-none" sz="4400" b="1" dirty="0">
                  <a:latin typeface="Tahoma" panose="020B0604030504040204" pitchFamily="34" charset="0"/>
                </a:rPr>
                <a:t>F</a:t>
              </a:r>
              <a:endParaRPr lang="en-US" altLang="x-none" sz="4400" b="1" dirty="0">
                <a:latin typeface="Tahoma" panose="020B0604030504040204" pitchFamily="34" charset="0"/>
              </a:endParaRPr>
            </a:p>
          </p:txBody>
        </p:sp>
      </p:grpSp>
      <p:pic>
        <p:nvPicPr>
          <p:cNvPr id="8208" name="Picture 10" descr="拉而不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45" y="-3362960"/>
            <a:ext cx="3300095" cy="284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9" name="Group 24"/>
          <p:cNvGrpSpPr/>
          <p:nvPr/>
        </p:nvGrpSpPr>
        <p:grpSpPr>
          <a:xfrm>
            <a:off x="8098790" y="-1597660"/>
            <a:ext cx="1962150" cy="833755"/>
            <a:chOff x="0" y="0"/>
            <a:chExt cx="1543" cy="525"/>
          </a:xfrm>
        </p:grpSpPr>
        <p:sp>
          <p:nvSpPr>
            <p:cNvPr id="8210" name="AutoShape 18"/>
            <p:cNvSpPr/>
            <p:nvPr/>
          </p:nvSpPr>
          <p:spPr>
            <a:xfrm>
              <a:off x="0" y="0"/>
              <a:ext cx="1225" cy="182"/>
            </a:xfrm>
            <a:prstGeom prst="rightArrow">
              <a:avLst>
                <a:gd name="adj1" fmla="val 50000"/>
                <a:gd name="adj2" fmla="val 168269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1" name="Text Box 23"/>
            <p:cNvSpPr txBox="1"/>
            <p:nvPr/>
          </p:nvSpPr>
          <p:spPr>
            <a:xfrm>
              <a:off x="953" y="45"/>
              <a:ext cx="59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x-none" sz="4400" b="1" dirty="0">
                  <a:latin typeface="Tahoma" panose="020B0604030504040204" pitchFamily="34" charset="0"/>
                </a:rPr>
                <a:t>F</a:t>
              </a:r>
              <a:endParaRPr lang="en-US" altLang="x-none" sz="4400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8212" name="TextBox 38"/>
          <p:cNvSpPr txBox="1"/>
          <p:nvPr/>
        </p:nvSpPr>
        <p:spPr>
          <a:xfrm>
            <a:off x="4018915" y="-1235710"/>
            <a:ext cx="253873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劳而无功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图片 8212" descr="推石头没有推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3418840"/>
            <a:ext cx="3564255" cy="329120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bevel/>
            <a:headEnd type="none" w="med" len="med"/>
            <a:tailEnd type="none" w="med" len="med"/>
          </a:ln>
        </p:spPr>
      </p:pic>
      <p:pic>
        <p:nvPicPr>
          <p:cNvPr id="8214" name="图片 8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20" y="3202940"/>
            <a:ext cx="2138045" cy="345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5" name="文本框 8214"/>
          <p:cNvSpPr txBox="1"/>
          <p:nvPr/>
        </p:nvSpPr>
        <p:spPr>
          <a:xfrm>
            <a:off x="4504690" y="6355715"/>
            <a:ext cx="2327275" cy="367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</a:rPr>
              <a:t>推不动     抱着不动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125 0.04722 L 1.13125 0.047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1389 L 1.1375 0.0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19722 L 0.02969 0.76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31111 L 0.03281 0.7555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44444  E" pathEditMode="relative" ptsTypes="">
                                      <p:cBhvr>
                                        <p:cTn id="5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12" grpId="0"/>
      <p:bldP spid="82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474470" y="3693795"/>
            <a:ext cx="597725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小球在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光滑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的水平面上滚动时，有没有力对它做功？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9" name="Line 3"/>
          <p:cNvSpPr/>
          <p:nvPr/>
        </p:nvSpPr>
        <p:spPr>
          <a:xfrm flipV="1">
            <a:off x="1560195" y="5915025"/>
            <a:ext cx="6934200" cy="4572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Oval 4"/>
          <p:cNvSpPr/>
          <p:nvPr/>
        </p:nvSpPr>
        <p:spPr>
          <a:xfrm>
            <a:off x="2017395" y="5293995"/>
            <a:ext cx="609600" cy="66675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1" name="Text Box 6"/>
          <p:cNvSpPr txBox="1"/>
          <p:nvPr/>
        </p:nvSpPr>
        <p:spPr>
          <a:xfrm>
            <a:off x="3145065" y="6089559"/>
            <a:ext cx="2376170" cy="57975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不劳无功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22" name="组合 26"/>
          <p:cNvGrpSpPr/>
          <p:nvPr/>
        </p:nvGrpSpPr>
        <p:grpSpPr>
          <a:xfrm>
            <a:off x="3182620" y="1991995"/>
            <a:ext cx="4210050" cy="1228725"/>
            <a:chOff x="0" y="0"/>
            <a:chExt cx="5613400" cy="971550"/>
          </a:xfrm>
        </p:grpSpPr>
        <p:sp>
          <p:nvSpPr>
            <p:cNvPr id="9223" name="AutoShape 3"/>
            <p:cNvSpPr/>
            <p:nvPr/>
          </p:nvSpPr>
          <p:spPr>
            <a:xfrm>
              <a:off x="0" y="0"/>
              <a:ext cx="5486400" cy="97155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4" name="Text Box 7">
              <a:hlinkClick r:id="rId1" action="ppaction://hlinksldjump"/>
            </p:cNvPr>
            <p:cNvSpPr txBox="1"/>
            <p:nvPr/>
          </p:nvSpPr>
          <p:spPr>
            <a:xfrm>
              <a:off x="931863" y="155575"/>
              <a:ext cx="468153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有距离但无力</a:t>
              </a:r>
              <a:endParaRPr lang="en-US" altLang="x-none" sz="4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25" name="AutoShape 10"/>
          <p:cNvSpPr/>
          <p:nvPr/>
        </p:nvSpPr>
        <p:spPr>
          <a:xfrm>
            <a:off x="3312795" y="2244725"/>
            <a:ext cx="469900" cy="371475"/>
          </a:xfrm>
          <a:prstGeom prst="rightArrow">
            <a:avLst>
              <a:gd name="adj1" fmla="val 50000"/>
              <a:gd name="adj2" fmla="val 39529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26" name="组合 25"/>
          <p:cNvGrpSpPr/>
          <p:nvPr/>
        </p:nvGrpSpPr>
        <p:grpSpPr>
          <a:xfrm>
            <a:off x="1079500" y="1750695"/>
            <a:ext cx="2238375" cy="1598930"/>
            <a:chOff x="0" y="0"/>
            <a:chExt cx="2984500" cy="1330325"/>
          </a:xfrm>
        </p:grpSpPr>
        <p:grpSp>
          <p:nvGrpSpPr>
            <p:cNvPr id="9227" name="Group 16"/>
            <p:cNvGrpSpPr/>
            <p:nvPr/>
          </p:nvGrpSpPr>
          <p:grpSpPr>
            <a:xfrm>
              <a:off x="0" y="0"/>
              <a:ext cx="2984500" cy="1330325"/>
              <a:chOff x="0" y="0"/>
              <a:chExt cx="1161" cy="1539"/>
            </a:xfrm>
          </p:grpSpPr>
          <p:sp>
            <p:nvSpPr>
              <p:cNvPr id="9228" name="Oval 17"/>
              <p:cNvSpPr/>
              <p:nvPr/>
            </p:nvSpPr>
            <p:spPr>
              <a:xfrm>
                <a:off x="0" y="1166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E5EBD5"/>
                  </a:gs>
                  <a:gs pos="50000">
                    <a:srgbClr val="C1CF9D"/>
                  </a:gs>
                  <a:gs pos="100000">
                    <a:srgbClr val="E5EBD5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9" name="AutoShape 18"/>
              <p:cNvSpPr/>
              <p:nvPr/>
            </p:nvSpPr>
            <p:spPr>
              <a:xfrm>
                <a:off x="2" y="0"/>
                <a:ext cx="1159" cy="1539"/>
              </a:xfrm>
              <a:prstGeom prst="can">
                <a:avLst>
                  <a:gd name="adj" fmla="val 33194"/>
                </a:avLst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50000">
                    <a:srgbClr val="452535"/>
                  </a:gs>
                  <a:gs pos="100000">
                    <a:schemeClr val="folHlink">
                      <a:alpha val="5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0" name="Text Box 23"/>
            <p:cNvSpPr txBox="1"/>
            <p:nvPr/>
          </p:nvSpPr>
          <p:spPr>
            <a:xfrm>
              <a:off x="93663" y="423863"/>
              <a:ext cx="2765425" cy="708025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第二种</a:t>
              </a:r>
              <a:endParaRPr lang="en-US" altLang="x-none" sz="40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7612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ldLvl="0" animBg="1"/>
      <p:bldP spid="9220" grpId="1" bldLvl="0" animBg="1"/>
      <p:bldP spid="92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8"/>
          <p:cNvGrpSpPr/>
          <p:nvPr/>
        </p:nvGrpSpPr>
        <p:grpSpPr>
          <a:xfrm>
            <a:off x="3230245" y="1678940"/>
            <a:ext cx="4137025" cy="982345"/>
            <a:chOff x="0" y="0"/>
            <a:chExt cx="5516562" cy="982663"/>
          </a:xfrm>
        </p:grpSpPr>
        <p:sp>
          <p:nvSpPr>
            <p:cNvPr id="10243" name="AutoShape 4"/>
            <p:cNvSpPr/>
            <p:nvPr/>
          </p:nvSpPr>
          <p:spPr>
            <a:xfrm>
              <a:off x="0" y="0"/>
              <a:ext cx="5516562" cy="982663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44" name="Text Box 8"/>
            <p:cNvSpPr txBox="1"/>
            <p:nvPr/>
          </p:nvSpPr>
          <p:spPr>
            <a:xfrm>
              <a:off x="917575" y="219075"/>
              <a:ext cx="45593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力和距离垂直</a:t>
              </a:r>
              <a:endParaRPr lang="en-US" altLang="x-none" sz="24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245" name="AutoShape 11"/>
          <p:cNvSpPr/>
          <p:nvPr/>
        </p:nvSpPr>
        <p:spPr>
          <a:xfrm>
            <a:off x="3371850" y="1981835"/>
            <a:ext cx="471170" cy="371475"/>
          </a:xfrm>
          <a:prstGeom prst="rightArrow">
            <a:avLst>
              <a:gd name="adj1" fmla="val 50000"/>
              <a:gd name="adj2" fmla="val 3966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246" name="组合 27"/>
          <p:cNvGrpSpPr/>
          <p:nvPr/>
        </p:nvGrpSpPr>
        <p:grpSpPr>
          <a:xfrm>
            <a:off x="1147445" y="1448435"/>
            <a:ext cx="2238375" cy="1330325"/>
            <a:chOff x="0" y="0"/>
            <a:chExt cx="2984500" cy="1330325"/>
          </a:xfrm>
        </p:grpSpPr>
        <p:grpSp>
          <p:nvGrpSpPr>
            <p:cNvPr id="10247" name="Group 13"/>
            <p:cNvGrpSpPr/>
            <p:nvPr/>
          </p:nvGrpSpPr>
          <p:grpSpPr>
            <a:xfrm>
              <a:off x="0" y="0"/>
              <a:ext cx="2984500" cy="1330325"/>
              <a:chOff x="0" y="0"/>
              <a:chExt cx="1161" cy="1539"/>
            </a:xfrm>
          </p:grpSpPr>
          <p:sp>
            <p:nvSpPr>
              <p:cNvPr id="10248" name="Oval 14"/>
              <p:cNvSpPr/>
              <p:nvPr/>
            </p:nvSpPr>
            <p:spPr>
              <a:xfrm>
                <a:off x="0" y="1166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E5EBD5"/>
                  </a:gs>
                  <a:gs pos="50000">
                    <a:srgbClr val="C1CF9D"/>
                  </a:gs>
                  <a:gs pos="100000">
                    <a:srgbClr val="E5EBD5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49" name="AutoShape 15"/>
              <p:cNvSpPr/>
              <p:nvPr/>
            </p:nvSpPr>
            <p:spPr>
              <a:xfrm>
                <a:off x="2" y="0"/>
                <a:ext cx="1159" cy="1539"/>
              </a:xfrm>
              <a:prstGeom prst="can">
                <a:avLst>
                  <a:gd name="adj" fmla="val 33194"/>
                </a:avLst>
              </a:pr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50000">
                    <a:srgbClr val="2A4863"/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0" name="Text Box 24"/>
            <p:cNvSpPr txBox="1"/>
            <p:nvPr/>
          </p:nvSpPr>
          <p:spPr>
            <a:xfrm>
              <a:off x="93663" y="428625"/>
              <a:ext cx="2765425" cy="584200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rgbClr val="0033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zh-CN" alt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第三种</a:t>
              </a:r>
              <a:endParaRPr lang="en-US" altLang="x-none" sz="32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5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7020" y="7387590"/>
            <a:ext cx="2679700" cy="470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AutoShape 6"/>
          <p:cNvSpPr/>
          <p:nvPr/>
        </p:nvSpPr>
        <p:spPr>
          <a:xfrm flipH="1">
            <a:off x="7865745" y="7880985"/>
            <a:ext cx="215900" cy="2303780"/>
          </a:xfrm>
          <a:prstGeom prst="upArrow">
            <a:avLst>
              <a:gd name="adj1" fmla="val 50000"/>
              <a:gd name="adj2" fmla="val 355637"/>
            </a:avLst>
          </a:prstGeom>
          <a:solidFill>
            <a:srgbClr val="FF00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 eaLnBrk="0" hangingPunct="0"/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8 -0.54583 L -0.01848 -0.9902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-0.57361 L -0.00546 -1.018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bldLvl="0" animBg="1"/>
      <p:bldP spid="10252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劳而无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1175" y="1652270"/>
            <a:ext cx="4669155" cy="4091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7"/>
          <p:cNvSpPr txBox="1"/>
          <p:nvPr/>
        </p:nvSpPr>
        <p:spPr>
          <a:xfrm>
            <a:off x="911225" y="1998980"/>
            <a:ext cx="44958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400" b="1" dirty="0">
                <a:latin typeface="Tahoma" panose="020B0604030504040204" pitchFamily="34" charset="0"/>
              </a:rPr>
              <a:t> </a:t>
            </a:r>
            <a:r>
              <a:rPr lang="en-US" altLang="x-none" sz="2400" b="1" dirty="0">
                <a:solidFill>
                  <a:srgbClr val="003399"/>
                </a:solidFill>
                <a:latin typeface="Tahoma" panose="020B0604030504040204" pitchFamily="34" charset="0"/>
              </a:rPr>
              <a:t>1</a:t>
            </a:r>
            <a:r>
              <a:rPr lang="zh-CN" altLang="en-US" sz="2400" b="1" dirty="0">
                <a:solidFill>
                  <a:srgbClr val="003399"/>
                </a:solidFill>
                <a:latin typeface="Tahoma" panose="020B0604030504040204" pitchFamily="34" charset="0"/>
              </a:rPr>
              <a:t>、</a:t>
            </a:r>
            <a:r>
              <a:rPr lang="zh-CN" altLang="en-US" sz="2800" b="1" dirty="0">
                <a:solidFill>
                  <a:srgbClr val="00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搬运工在</a:t>
            </a:r>
            <a:r>
              <a:rPr lang="zh-CN" altLang="en-US" sz="2800" b="1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平地上</a:t>
            </a:r>
            <a:r>
              <a:rPr lang="zh-CN" altLang="en-US" sz="2800" b="1" dirty="0">
                <a:solidFill>
                  <a:srgbClr val="00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行走，他对货物向上的</a:t>
            </a:r>
            <a:r>
              <a:rPr lang="zh-CN" altLang="en-US" sz="2800" b="1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支持力对货物做功吗</a:t>
            </a:r>
            <a:r>
              <a:rPr lang="zh-CN" altLang="en-US" sz="2400" dirty="0">
                <a:solidFill>
                  <a:srgbClr val="003399"/>
                </a:solidFill>
                <a:latin typeface="Tahoma" panose="020B0604030504040204" pitchFamily="34" charset="0"/>
              </a:rPr>
              <a:t>？</a:t>
            </a:r>
            <a:endParaRPr lang="zh-CN" altLang="en-US" sz="2400" dirty="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sp>
        <p:nvSpPr>
          <p:cNvPr id="11268" name="Text Box 8"/>
          <p:cNvSpPr txBox="1"/>
          <p:nvPr/>
        </p:nvSpPr>
        <p:spPr>
          <a:xfrm>
            <a:off x="911225" y="3964940"/>
            <a:ext cx="44958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800" b="1" dirty="0">
                <a:latin typeface="Tahoma" panose="020B0604030504040204" pitchFamily="34" charset="0"/>
              </a:rPr>
              <a:t>   </a:t>
            </a:r>
            <a:r>
              <a:rPr lang="en-US" altLang="x-none" sz="2800" b="1" dirty="0">
                <a:solidFill>
                  <a:srgbClr val="003399"/>
                </a:solidFill>
                <a:latin typeface="Tahoma" panose="020B0604030504040204" pitchFamily="34" charset="0"/>
              </a:rPr>
              <a:t>2</a:t>
            </a:r>
            <a:r>
              <a:rPr lang="zh-CN" altLang="en-US" sz="2800" b="1" dirty="0">
                <a:solidFill>
                  <a:srgbClr val="003399"/>
                </a:solidFill>
                <a:latin typeface="Tahoma" panose="020B0604030504040204" pitchFamily="34" charset="0"/>
              </a:rPr>
              <a:t>、此人扛着货物</a:t>
            </a:r>
            <a:r>
              <a:rPr lang="zh-CN" altLang="en-US" sz="2800" b="1" dirty="0">
                <a:solidFill>
                  <a:srgbClr val="FF6600"/>
                </a:solidFill>
                <a:latin typeface="Tahoma" panose="020B0604030504040204" pitchFamily="34" charset="0"/>
              </a:rPr>
              <a:t>上楼</a:t>
            </a:r>
            <a:r>
              <a:rPr lang="zh-CN" altLang="en-US" sz="2400" b="1" dirty="0">
                <a:solidFill>
                  <a:srgbClr val="003399"/>
                </a:solidFill>
                <a:latin typeface="Tahoma" panose="020B0604030504040204" pitchFamily="34" charset="0"/>
              </a:rPr>
              <a:t>，</a:t>
            </a:r>
            <a:r>
              <a:rPr lang="zh-CN" altLang="en-US" sz="2800" b="1" dirty="0">
                <a:solidFill>
                  <a:srgbClr val="00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他对货物向上的</a:t>
            </a:r>
            <a:r>
              <a:rPr lang="zh-CN" altLang="en-US" sz="2800" b="1" dirty="0">
                <a:solidFill>
                  <a:srgbClr val="FF66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支持力对货物做功吗</a:t>
            </a:r>
            <a:r>
              <a:rPr lang="zh-CN" altLang="en-US" sz="2400" dirty="0">
                <a:solidFill>
                  <a:srgbClr val="003399"/>
                </a:solidFill>
                <a:latin typeface="Tahoma" panose="020B0604030504040204" pitchFamily="34" charset="0"/>
              </a:rPr>
              <a:t>？</a:t>
            </a:r>
            <a:endParaRPr lang="zh-CN" altLang="en-US" sz="2400" dirty="0">
              <a:solidFill>
                <a:srgbClr val="003399"/>
              </a:solidFill>
              <a:latin typeface="Tahoma" panose="020B060403050404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x-none" sz="2400" dirty="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  <p:grpSp>
        <p:nvGrpSpPr>
          <p:cNvPr id="11269" name="Group 9"/>
          <p:cNvGrpSpPr/>
          <p:nvPr/>
        </p:nvGrpSpPr>
        <p:grpSpPr>
          <a:xfrm>
            <a:off x="2343785" y="236220"/>
            <a:ext cx="2843530" cy="1282700"/>
            <a:chOff x="0" y="0"/>
            <a:chExt cx="1791" cy="808"/>
          </a:xfrm>
        </p:grpSpPr>
        <p:pic>
          <p:nvPicPr>
            <p:cNvPr id="11270" name="Picture 10" descr="图片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91" cy="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1" name="WordArt 11"/>
            <p:cNvSpPr>
              <a:spLocks noTextEdit="1"/>
            </p:cNvSpPr>
            <p:nvPr/>
          </p:nvSpPr>
          <p:spPr>
            <a:xfrm>
              <a:off x="545" y="0"/>
              <a:ext cx="1043" cy="63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  <a:normAutofit/>
            </a:bodyPr>
            <a:lstStyle/>
            <a:p>
              <a:pPr algn="ctr"/>
              <a:r>
                <a:rPr lang="zh-CN" altLang="en-US" sz="4800">
                  <a:solidFill>
                    <a:srgbClr val="FF0000"/>
                  </a:solidFill>
                  <a:effectLst>
                    <a:outerShdw dist="53882" dir="2699999" algn="ctr" rotWithShape="0">
                      <a:srgbClr val="C0C0C0">
                        <a:alpha val="78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判断</a:t>
              </a:r>
              <a:endParaRPr lang="zh-CN" altLang="en-US" sz="48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"/>
          <p:cNvSpPr/>
          <p:nvPr/>
        </p:nvSpPr>
        <p:spPr>
          <a:xfrm>
            <a:off x="117475" y="844550"/>
            <a:ext cx="1675130" cy="5511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巩固运用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395" y="1082675"/>
            <a:ext cx="3962400" cy="5869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5473700" y="1071880"/>
            <a:ext cx="4464050" cy="2042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</a:rPr>
              <a:t>举重运动员将杠铃举起后，</a:t>
            </a:r>
            <a:r>
              <a:rPr lang="zh-CN" altLang="en-US" sz="3200" b="1" dirty="0">
                <a:solidFill>
                  <a:srgbClr val="FF6600"/>
                </a:solidFill>
                <a:latin typeface="宋体" panose="02010600030101010101" pitchFamily="2" charset="-122"/>
              </a:rPr>
              <a:t>静止</a:t>
            </a:r>
            <a:r>
              <a:rPr lang="zh-CN" altLang="en-US" sz="3200" b="1" dirty="0">
                <a:latin typeface="宋体" panose="02010600030101010101" pitchFamily="2" charset="-122"/>
              </a:rPr>
              <a:t>在空中５秒钟，这时</a:t>
            </a:r>
            <a:r>
              <a:rPr lang="zh-CN" altLang="en-US" sz="3200" b="1" dirty="0">
                <a:solidFill>
                  <a:srgbClr val="FF6600"/>
                </a:solidFill>
                <a:latin typeface="宋体" panose="02010600030101010101" pitchFamily="2" charset="-122"/>
              </a:rPr>
              <a:t>手对杠铃做功了吗</a:t>
            </a:r>
            <a:r>
              <a:rPr lang="zh-CN" altLang="en-US" sz="3200" b="1" dirty="0">
                <a:latin typeface="宋体" panose="02010600030101010101" pitchFamily="2" charset="-122"/>
              </a:rPr>
              <a:t>？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2292" name="Text Box 5"/>
          <p:cNvSpPr txBox="1"/>
          <p:nvPr/>
        </p:nvSpPr>
        <p:spPr>
          <a:xfrm>
            <a:off x="6135370" y="5267325"/>
            <a:ext cx="2374900" cy="5892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3314"/>
          <p:cNvGrpSpPr/>
          <p:nvPr/>
        </p:nvGrpSpPr>
        <p:grpSpPr>
          <a:xfrm>
            <a:off x="1670685" y="696777"/>
            <a:ext cx="1765300" cy="786130"/>
            <a:chOff x="0" y="0"/>
            <a:chExt cx="1389" cy="495"/>
          </a:xfrm>
        </p:grpSpPr>
        <p:pic>
          <p:nvPicPr>
            <p:cNvPr id="13316" name="Rectangle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文本框 13316"/>
            <p:cNvSpPr txBox="1"/>
            <p:nvPr/>
          </p:nvSpPr>
          <p:spPr>
            <a:xfrm>
              <a:off x="103" y="89"/>
              <a:ext cx="127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议一议</a:t>
              </a:r>
              <a:endParaRPr lang="en-US" altLang="x-none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318" name="文本框 13317"/>
          <p:cNvSpPr txBox="1"/>
          <p:nvPr/>
        </p:nvSpPr>
        <p:spPr>
          <a:xfrm>
            <a:off x="1556385" y="1530985"/>
            <a:ext cx="8280400" cy="1115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2800" b="1" dirty="0">
                <a:solidFill>
                  <a:srgbClr val="00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808"/>
                </a:solidFill>
                <a:latin typeface="Arial" panose="020B0604020202020204" pitchFamily="34" charset="0"/>
              </a:rPr>
              <a:t>）用脚踢出足球，球在地面上滚动，滚动过程中，人对球做功了吗？</a:t>
            </a:r>
            <a:endParaRPr lang="zh-CN" altLang="en-US" sz="2800" b="1" dirty="0">
              <a:solidFill>
                <a:srgbClr val="000808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图片 13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80" y="3583305"/>
            <a:ext cx="4117975" cy="2940050"/>
          </a:xfrm>
          <a:prstGeom prst="rect">
            <a:avLst/>
          </a:prstGeom>
          <a:noFill/>
          <a:ln w="19050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20" name="图片 13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3548380"/>
            <a:ext cx="4068445" cy="2941955"/>
          </a:xfrm>
          <a:prstGeom prst="rect">
            <a:avLst/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16"/>
          <p:cNvSpPr/>
          <p:nvPr/>
        </p:nvSpPr>
        <p:spPr>
          <a:xfrm flipH="1">
            <a:off x="4406900" y="4210685"/>
            <a:ext cx="144145" cy="1584325"/>
          </a:xfrm>
          <a:prstGeom prst="leftBrace">
            <a:avLst>
              <a:gd name="adj1" fmla="val 91392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340" name="Line 19"/>
          <p:cNvSpPr/>
          <p:nvPr/>
        </p:nvSpPr>
        <p:spPr>
          <a:xfrm>
            <a:off x="4730750" y="5002530"/>
            <a:ext cx="1007745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1" name="Text Box 20"/>
          <p:cNvSpPr txBox="1"/>
          <p:nvPr/>
        </p:nvSpPr>
        <p:spPr>
          <a:xfrm>
            <a:off x="5918200" y="4750435"/>
            <a:ext cx="4176395" cy="51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没有做功（劳而无功）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342" name="直接连接符 14341"/>
          <p:cNvSpPr/>
          <p:nvPr/>
        </p:nvSpPr>
        <p:spPr>
          <a:xfrm>
            <a:off x="3325495" y="1294130"/>
            <a:ext cx="4318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14343" name="直接连接符 14342"/>
          <p:cNvSpPr/>
          <p:nvPr/>
        </p:nvSpPr>
        <p:spPr>
          <a:xfrm>
            <a:off x="4622800" y="4065905"/>
            <a:ext cx="446405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直接连接符 14343"/>
          <p:cNvSpPr/>
          <p:nvPr/>
        </p:nvSpPr>
        <p:spPr>
          <a:xfrm>
            <a:off x="2101850" y="2807335"/>
            <a:ext cx="446405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5" name="TextBox 3"/>
          <p:cNvSpPr txBox="1"/>
          <p:nvPr/>
        </p:nvSpPr>
        <p:spPr>
          <a:xfrm>
            <a:off x="7214870" y="899160"/>
            <a:ext cx="2519680" cy="1123950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提箱子在水平路上走</a:t>
            </a:r>
            <a:endParaRPr lang="en-US" altLang="x-none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4346" name="组合 14345"/>
          <p:cNvGrpSpPr/>
          <p:nvPr/>
        </p:nvGrpSpPr>
        <p:grpSpPr>
          <a:xfrm>
            <a:off x="2101850" y="3418205"/>
            <a:ext cx="1115695" cy="787400"/>
            <a:chOff x="0" y="0"/>
            <a:chExt cx="1389" cy="495"/>
          </a:xfrm>
        </p:grpSpPr>
        <p:pic>
          <p:nvPicPr>
            <p:cNvPr id="14347" name="Rectangle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文本框 14347"/>
            <p:cNvSpPr txBox="1"/>
            <p:nvPr/>
          </p:nvSpPr>
          <p:spPr>
            <a:xfrm>
              <a:off x="102" y="89"/>
              <a:ext cx="12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分 析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349" name="文本框 14348"/>
          <p:cNvSpPr txBox="1"/>
          <p:nvPr/>
        </p:nvSpPr>
        <p:spPr>
          <a:xfrm>
            <a:off x="3217545" y="4065905"/>
            <a:ext cx="12604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i="1" dirty="0">
                <a:latin typeface="Times New Roman" panose="02020603050405020304" pitchFamily="18" charset="0"/>
              </a:rPr>
              <a:t>F</a:t>
            </a:r>
            <a:r>
              <a:rPr lang="en-US" altLang="x-none" sz="2800" b="1" i="1" dirty="0">
                <a:latin typeface="Arial" panose="020B0604020202020204" pitchFamily="34" charset="0"/>
              </a:rPr>
              <a:t>≠ </a:t>
            </a:r>
            <a:r>
              <a:rPr lang="en-US" altLang="x-none" sz="2800" b="1" dirty="0">
                <a:latin typeface="Times New Roman" panose="02020603050405020304" pitchFamily="18" charset="0"/>
              </a:rPr>
              <a:t>0</a:t>
            </a:r>
            <a:endParaRPr lang="en-US" altLang="x-none" sz="2800" b="1" dirty="0">
              <a:latin typeface="Times New Roman" panose="02020603050405020304" pitchFamily="18" charset="0"/>
            </a:endParaRPr>
          </a:p>
        </p:txBody>
      </p:sp>
      <p:sp>
        <p:nvSpPr>
          <p:cNvPr id="14350" name="文本框 14349"/>
          <p:cNvSpPr txBox="1"/>
          <p:nvPr/>
        </p:nvSpPr>
        <p:spPr>
          <a:xfrm>
            <a:off x="3254375" y="4570730"/>
            <a:ext cx="1260475" cy="51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i="1" dirty="0">
                <a:latin typeface="Times New Roman" panose="02020603050405020304" pitchFamily="18" charset="0"/>
              </a:rPr>
              <a:t>s</a:t>
            </a:r>
            <a:r>
              <a:rPr lang="en-US" altLang="x-none" sz="2800" b="1" i="1" dirty="0">
                <a:latin typeface="Arial" panose="020B0604020202020204" pitchFamily="34" charset="0"/>
              </a:rPr>
              <a:t>≠ </a:t>
            </a:r>
            <a:r>
              <a:rPr lang="en-US" altLang="x-none" sz="2800" b="1" dirty="0">
                <a:latin typeface="Times New Roman" panose="02020603050405020304" pitchFamily="18" charset="0"/>
              </a:rPr>
              <a:t>0</a:t>
            </a:r>
            <a:endParaRPr lang="en-US" altLang="x-none" sz="2800" b="1" dirty="0">
              <a:latin typeface="Times New Roman" panose="02020603050405020304" pitchFamily="18" charset="0"/>
            </a:endParaRPr>
          </a:p>
        </p:txBody>
      </p:sp>
      <p:sp>
        <p:nvSpPr>
          <p:cNvPr id="14351" name="文本框 14350"/>
          <p:cNvSpPr txBox="1"/>
          <p:nvPr/>
        </p:nvSpPr>
        <p:spPr>
          <a:xfrm>
            <a:off x="2030095" y="5135880"/>
            <a:ext cx="26289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力的方向与运动方向垂直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4352" name="图片 14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45" y="33655"/>
            <a:ext cx="5796280" cy="349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  <p:bldP spid="14341" grpId="0"/>
      <p:bldP spid="14349" grpId="0"/>
      <p:bldP spid="14350" grpId="0"/>
      <p:bldP spid="14351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WPS 演示</Application>
  <PresentationFormat>自定义</PresentationFormat>
  <Paragraphs>187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Tahoma</vt:lpstr>
      <vt:lpstr>Times New Roman</vt:lpstr>
      <vt:lpstr/>
      <vt:lpstr>Arial Unicode MS</vt:lpstr>
      <vt:lpstr>楷体_GB2312</vt:lpstr>
      <vt:lpstr>RomanS</vt:lpstr>
      <vt:lpstr>新宋体</vt:lpstr>
      <vt:lpstr>Office 主题</vt:lpstr>
      <vt:lpstr>PBrush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419</cp:revision>
  <dcterms:created xsi:type="dcterms:W3CDTF">2013-07-01T03:05:00Z</dcterms:created>
  <dcterms:modified xsi:type="dcterms:W3CDTF">2018-05-01T04:48:15Z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