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0799445" cy="791972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0000" y="1296167"/>
            <a:ext cx="8100000" cy="2757333"/>
          </a:xfrm>
        </p:spPr>
        <p:txBody>
          <a:bodyPr anchor="b"/>
          <a:lstStyle>
            <a:lvl1pPr algn="ctr">
              <a:defRPr sz="69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000" y="4159834"/>
            <a:ext cx="8100000" cy="1912166"/>
          </a:xfrm>
        </p:spPr>
        <p:txBody>
          <a:bodyPr/>
          <a:lstStyle>
            <a:lvl1pPr marL="0" indent="0" algn="ctr">
              <a:buNone/>
              <a:defRPr sz="2770"/>
            </a:lvl1pPr>
            <a:lvl2pPr marL="527685" indent="0" algn="ctr">
              <a:buNone/>
              <a:defRPr sz="2310"/>
            </a:lvl2pPr>
            <a:lvl3pPr marL="1056005" indent="0" algn="ctr">
              <a:buNone/>
              <a:defRPr sz="2080"/>
            </a:lvl3pPr>
            <a:lvl4pPr marL="1583690" indent="0" algn="ctr">
              <a:buNone/>
              <a:defRPr sz="1850"/>
            </a:lvl4pPr>
            <a:lvl5pPr marL="2112010" indent="0" algn="ctr">
              <a:buNone/>
              <a:defRPr sz="1850"/>
            </a:lvl5pPr>
            <a:lvl6pPr marL="2639695" indent="0" algn="ctr">
              <a:buNone/>
              <a:defRPr sz="1850"/>
            </a:lvl6pPr>
            <a:lvl7pPr marL="3168015" indent="0" algn="ctr">
              <a:buNone/>
              <a:defRPr sz="1850"/>
            </a:lvl7pPr>
            <a:lvl8pPr marL="3695700" indent="0" algn="ctr">
              <a:buNone/>
              <a:defRPr sz="1850"/>
            </a:lvl8pPr>
            <a:lvl9pPr marL="4224020" indent="0" algn="ctr">
              <a:buNone/>
              <a:defRPr sz="185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42500" y="421667"/>
            <a:ext cx="9315001" cy="671183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875" y="1974501"/>
            <a:ext cx="9315001" cy="3294500"/>
          </a:xfrm>
        </p:spPr>
        <p:txBody>
          <a:bodyPr anchor="b"/>
          <a:lstStyle>
            <a:lvl1pPr>
              <a:defRPr sz="69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6875" y="5300167"/>
            <a:ext cx="9315001" cy="1732499"/>
          </a:xfrm>
        </p:spPr>
        <p:txBody>
          <a:bodyPr/>
          <a:lstStyle>
            <a:lvl1pPr marL="0" indent="0">
              <a:buNone/>
              <a:defRPr sz="2770">
                <a:solidFill>
                  <a:schemeClr val="tx1">
                    <a:tint val="75000"/>
                  </a:schemeClr>
                </a:solidFill>
              </a:defRPr>
            </a:lvl1pPr>
            <a:lvl2pPr marL="527685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05" indent="0">
              <a:buNone/>
              <a:defRPr sz="2080">
                <a:solidFill>
                  <a:schemeClr val="tx1">
                    <a:tint val="75000"/>
                  </a:schemeClr>
                </a:solidFill>
              </a:defRPr>
            </a:lvl3pPr>
            <a:lvl4pPr marL="158369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4pPr>
            <a:lvl5pPr marL="211201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5pPr>
            <a:lvl6pPr marL="2639695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6pPr>
            <a:lvl7pPr marL="3168015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7pPr>
            <a:lvl8pPr marL="369570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8pPr>
            <a:lvl9pPr marL="422402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42500" y="2108333"/>
            <a:ext cx="4590000" cy="50251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67500" y="2108333"/>
            <a:ext cx="4590000" cy="50251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3907" y="421667"/>
            <a:ext cx="9315001" cy="15308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51276" y="2053839"/>
            <a:ext cx="4317143" cy="951499"/>
          </a:xfrm>
        </p:spPr>
        <p:txBody>
          <a:bodyPr anchor="ctr" anchorCtr="0"/>
          <a:lstStyle>
            <a:lvl1pPr marL="0" indent="0">
              <a:buNone/>
              <a:defRPr sz="3235"/>
            </a:lvl1pPr>
            <a:lvl2pPr marL="527685" indent="0">
              <a:buNone/>
              <a:defRPr sz="2770"/>
            </a:lvl2pPr>
            <a:lvl3pPr marL="1056005" indent="0">
              <a:buNone/>
              <a:defRPr sz="2310"/>
            </a:lvl3pPr>
            <a:lvl4pPr marL="1583690" indent="0">
              <a:buNone/>
              <a:defRPr sz="2080"/>
            </a:lvl4pPr>
            <a:lvl5pPr marL="2112010" indent="0">
              <a:buNone/>
              <a:defRPr sz="2080"/>
            </a:lvl5pPr>
            <a:lvl6pPr marL="2639695" indent="0">
              <a:buNone/>
              <a:defRPr sz="2080"/>
            </a:lvl6pPr>
            <a:lvl7pPr marL="3168015" indent="0">
              <a:buNone/>
              <a:defRPr sz="2080"/>
            </a:lvl7pPr>
            <a:lvl8pPr marL="3695700" indent="0">
              <a:buNone/>
              <a:defRPr sz="2080"/>
            </a:lvl8pPr>
            <a:lvl9pPr marL="4224020" indent="0">
              <a:buNone/>
              <a:defRPr sz="2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51276" y="3078128"/>
            <a:ext cx="4317143" cy="40700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42564" y="2053839"/>
            <a:ext cx="4338404" cy="951499"/>
          </a:xfrm>
        </p:spPr>
        <p:txBody>
          <a:bodyPr anchor="ctr" anchorCtr="0"/>
          <a:lstStyle>
            <a:lvl1pPr marL="0" indent="0">
              <a:buNone/>
              <a:defRPr sz="3235"/>
            </a:lvl1pPr>
            <a:lvl2pPr marL="527685" indent="0">
              <a:buNone/>
              <a:defRPr sz="2770"/>
            </a:lvl2pPr>
            <a:lvl3pPr marL="1056005" indent="0">
              <a:buNone/>
              <a:defRPr sz="2310"/>
            </a:lvl3pPr>
            <a:lvl4pPr marL="1583690" indent="0">
              <a:buNone/>
              <a:defRPr sz="2080"/>
            </a:lvl4pPr>
            <a:lvl5pPr marL="2112010" indent="0">
              <a:buNone/>
              <a:defRPr sz="2080"/>
            </a:lvl5pPr>
            <a:lvl6pPr marL="2639695" indent="0">
              <a:buNone/>
              <a:defRPr sz="2080"/>
            </a:lvl6pPr>
            <a:lvl7pPr marL="3168015" indent="0">
              <a:buNone/>
              <a:defRPr sz="2080"/>
            </a:lvl7pPr>
            <a:lvl8pPr marL="3695700" indent="0">
              <a:buNone/>
              <a:defRPr sz="2080"/>
            </a:lvl8pPr>
            <a:lvl9pPr marL="4224020" indent="0">
              <a:buNone/>
              <a:defRPr sz="2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42564" y="3078128"/>
            <a:ext cx="4338404" cy="40700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3907" y="528000"/>
            <a:ext cx="3689778" cy="1848000"/>
          </a:xfrm>
        </p:spPr>
        <p:txBody>
          <a:bodyPr anchor="b"/>
          <a:lstStyle>
            <a:lvl1pPr>
              <a:defRPr sz="36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91407" y="528001"/>
            <a:ext cx="5467500" cy="6240667"/>
          </a:xfrm>
        </p:spPr>
        <p:txBody>
          <a:bodyPr/>
          <a:lstStyle>
            <a:lvl1pPr marL="0" indent="0">
              <a:buNone/>
              <a:defRPr sz="3695"/>
            </a:lvl1pPr>
            <a:lvl2pPr marL="527685" indent="0">
              <a:buNone/>
              <a:defRPr sz="3235"/>
            </a:lvl2pPr>
            <a:lvl3pPr marL="1056005" indent="0">
              <a:buNone/>
              <a:defRPr sz="2770"/>
            </a:lvl3pPr>
            <a:lvl4pPr marL="1583690" indent="0">
              <a:buNone/>
              <a:defRPr sz="2310"/>
            </a:lvl4pPr>
            <a:lvl5pPr marL="2112010" indent="0">
              <a:buNone/>
              <a:defRPr sz="2310"/>
            </a:lvl5pPr>
            <a:lvl6pPr marL="2639695" indent="0">
              <a:buNone/>
              <a:defRPr sz="2310"/>
            </a:lvl6pPr>
            <a:lvl7pPr marL="3168015" indent="0">
              <a:buNone/>
              <a:defRPr sz="2310"/>
            </a:lvl7pPr>
            <a:lvl8pPr marL="3695700" indent="0">
              <a:buNone/>
              <a:defRPr sz="2310"/>
            </a:lvl8pPr>
            <a:lvl9pPr marL="4224020" indent="0">
              <a:buNone/>
              <a:defRPr sz="231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3907" y="2376000"/>
            <a:ext cx="3689778" cy="4401834"/>
          </a:xfrm>
        </p:spPr>
        <p:txBody>
          <a:bodyPr/>
          <a:lstStyle>
            <a:lvl1pPr marL="0" indent="0">
              <a:buNone/>
              <a:defRPr sz="2310"/>
            </a:lvl1pPr>
            <a:lvl2pPr marL="527685" indent="0">
              <a:buNone/>
              <a:defRPr sz="2080"/>
            </a:lvl2pPr>
            <a:lvl3pPr marL="1056005" indent="0">
              <a:buNone/>
              <a:defRPr sz="1850"/>
            </a:lvl3pPr>
            <a:lvl4pPr marL="1583690" indent="0">
              <a:buNone/>
              <a:defRPr sz="1615"/>
            </a:lvl4pPr>
            <a:lvl5pPr marL="2112010" indent="0">
              <a:buNone/>
              <a:defRPr sz="1615"/>
            </a:lvl5pPr>
            <a:lvl6pPr marL="2639695" indent="0">
              <a:buNone/>
              <a:defRPr sz="1615"/>
            </a:lvl6pPr>
            <a:lvl7pPr marL="3168015" indent="0">
              <a:buNone/>
              <a:defRPr sz="1615"/>
            </a:lvl7pPr>
            <a:lvl8pPr marL="3695700" indent="0">
              <a:buNone/>
              <a:defRPr sz="1615"/>
            </a:lvl8pPr>
            <a:lvl9pPr marL="4224020" indent="0">
              <a:buNone/>
              <a:defRPr sz="16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28750" y="421667"/>
            <a:ext cx="2328750" cy="67118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42500" y="421667"/>
            <a:ext cx="6851250" cy="67118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42500" y="421667"/>
            <a:ext cx="9315001" cy="1530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2500" y="2108333"/>
            <a:ext cx="9315001" cy="5025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42500" y="7340667"/>
            <a:ext cx="2430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77500" y="7340667"/>
            <a:ext cx="3645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27500" y="7340667"/>
            <a:ext cx="2430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1056005" rtl="0" eaLnBrk="1" latinLnBrk="0" hangingPunct="1">
        <a:lnSpc>
          <a:spcPct val="90000"/>
        </a:lnSpc>
        <a:spcBef>
          <a:spcPct val="0"/>
        </a:spcBef>
        <a:buNone/>
        <a:defRPr sz="5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160" indent="-263525" algn="l" defTabSz="1056005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5" kern="1200">
          <a:solidFill>
            <a:schemeClr val="tx1"/>
          </a:solidFill>
          <a:latin typeface="+mn-lt"/>
          <a:ea typeface="+mn-ea"/>
          <a:cs typeface="+mn-cs"/>
        </a:defRPr>
      </a:lvl1pPr>
      <a:lvl2pPr marL="79184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2pPr>
      <a:lvl3pPr marL="132016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785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4pPr>
      <a:lvl5pPr marL="237617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5pPr>
      <a:lvl6pPr marL="290385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6pPr>
      <a:lvl7pPr marL="343217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7pPr>
      <a:lvl8pPr marL="395986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8pPr>
      <a:lvl9pPr marL="448818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1pPr>
      <a:lvl2pPr marL="52768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2pPr>
      <a:lvl3pPr marL="105600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3pPr>
      <a:lvl4pPr marL="158369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4pPr>
      <a:lvl5pPr marL="211201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5pPr>
      <a:lvl6pPr marL="263969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6pPr>
      <a:lvl7pPr marL="316801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7pPr>
      <a:lvl8pPr marL="369570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8pPr>
      <a:lvl9pPr marL="422402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AutoShape 2"/>
          <p:cNvSpPr/>
          <p:nvPr/>
        </p:nvSpPr>
        <p:spPr>
          <a:xfrm>
            <a:off x="2981842" y="5471864"/>
            <a:ext cx="4988524" cy="560022"/>
          </a:xfrm>
          <a:prstGeom prst="parallelogram">
            <a:avLst>
              <a:gd name="adj" fmla="val 232589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AutoShape 3"/>
          <p:cNvSpPr/>
          <p:nvPr/>
        </p:nvSpPr>
        <p:spPr>
          <a:xfrm>
            <a:off x="7000330" y="360000"/>
            <a:ext cx="3200123" cy="1200047"/>
          </a:xfrm>
          <a:prstGeom prst="cloudCallout">
            <a:avLst>
              <a:gd name="adj1" fmla="val -85940"/>
              <a:gd name="adj2" fmla="val 74583"/>
            </a:avLst>
          </a:prstGeom>
          <a:gradFill rotWithShape="0">
            <a:gsLst>
              <a:gs pos="0">
                <a:srgbClr val="B9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sz="252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6" name="AutoShape 4"/>
          <p:cNvSpPr/>
          <p:nvPr/>
        </p:nvSpPr>
        <p:spPr>
          <a:xfrm>
            <a:off x="5480271" y="4565163"/>
            <a:ext cx="4720181" cy="400015"/>
          </a:xfrm>
          <a:prstGeom prst="parallelogram">
            <a:avLst>
              <a:gd name="adj" fmla="val 298764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Oval 5"/>
          <p:cNvSpPr/>
          <p:nvPr/>
        </p:nvSpPr>
        <p:spPr>
          <a:xfrm>
            <a:off x="1870133" y="633344"/>
            <a:ext cx="960037" cy="880035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AutoShape 6"/>
          <p:cNvSpPr/>
          <p:nvPr/>
        </p:nvSpPr>
        <p:spPr>
          <a:xfrm>
            <a:off x="2581093" y="415118"/>
            <a:ext cx="3520135" cy="1360052"/>
          </a:xfrm>
          <a:prstGeom prst="cloudCallout">
            <a:avLst>
              <a:gd name="adj1" fmla="val -57954"/>
              <a:gd name="adj2" fmla="val -3431"/>
            </a:avLst>
          </a:prstGeom>
          <a:gradFill rotWithShape="0">
            <a:gsLst>
              <a:gs pos="0">
                <a:srgbClr val="E0F1FC"/>
              </a:gs>
              <a:gs pos="50000">
                <a:srgbClr val="FFFFFF"/>
              </a:gs>
              <a:gs pos="100000">
                <a:srgbClr val="E0F1FC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pPr lvl="0" algn="ctr" eaLnBrk="1" hangingPunct="1"/>
            <a:endParaRPr lang="zh-CN" altLang="en-US" sz="252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9" name="AutoShape 7"/>
          <p:cNvSpPr/>
          <p:nvPr/>
        </p:nvSpPr>
        <p:spPr>
          <a:xfrm>
            <a:off x="561751" y="6681910"/>
            <a:ext cx="5368539" cy="680027"/>
          </a:xfrm>
          <a:prstGeom prst="parallelogram">
            <a:avLst>
              <a:gd name="adj" fmla="val 193488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81" name="Picture 9" descr="PE03254_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96793" y="2901765"/>
            <a:ext cx="4445171" cy="376014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2" name="Picture 10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0084" y="3826801"/>
            <a:ext cx="1520058" cy="328012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3" name="Picture 11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 flipV="1">
            <a:off x="7138669" y="4035142"/>
            <a:ext cx="753362" cy="158672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4" name="Picture 12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398756" y="3920137"/>
            <a:ext cx="613357" cy="72002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85" name="Rectangle 13"/>
          <p:cNvSpPr/>
          <p:nvPr/>
        </p:nvSpPr>
        <p:spPr>
          <a:xfrm rot="4008724">
            <a:off x="8568724" y="563341"/>
            <a:ext cx="1351280" cy="14935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235" dirty="0">
                <a:solidFill>
                  <a:srgbClr val="002060"/>
                </a:solidFill>
                <a:latin typeface="Times New Roman" panose="02020603050405020304" pitchFamily="2" charset="0"/>
                <a:ea typeface="MS PMincho" panose="02020600040205080304" pitchFamily="2" charset="-128"/>
                <a:sym typeface="Webdings" panose="05030102010509060703" pitchFamily="2" charset="2"/>
              </a:rPr>
              <a:t></a:t>
            </a:r>
            <a:endParaRPr lang="zh-CN" altLang="en-US" sz="9235" dirty="0">
              <a:solidFill>
                <a:srgbClr val="002060"/>
              </a:solidFill>
              <a:latin typeface="Times New Roman" panose="02020603050405020304" pitchFamily="2" charset="0"/>
              <a:ea typeface="MS PMincho" panose="02020600040205080304" pitchFamily="2" charset="-128"/>
              <a:sym typeface="Webdings" panose="05030102010509060703" pitchFamily="2" charset="2"/>
            </a:endParaRPr>
          </a:p>
        </p:txBody>
      </p:sp>
      <p:sp>
        <p:nvSpPr>
          <p:cNvPr id="3086" name="Rectangle 14"/>
          <p:cNvSpPr/>
          <p:nvPr/>
        </p:nvSpPr>
        <p:spPr>
          <a:xfrm rot="1724854">
            <a:off x="3744951" y="438996"/>
            <a:ext cx="2000077" cy="189840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 algn="ctr" eaLnBrk="1" hangingPunct="1"/>
            <a:r>
              <a:rPr lang="zh-CN" altLang="en-US" sz="9235" dirty="0">
                <a:solidFill>
                  <a:srgbClr val="002060"/>
                </a:solidFill>
                <a:latin typeface="Times New Roman" panose="02020603050405020304" pitchFamily="2" charset="0"/>
                <a:ea typeface="MS PMincho" panose="02020600040205080304" pitchFamily="2" charset="-128"/>
                <a:sym typeface="Webdings" panose="05030102010509060703" pitchFamily="2" charset="2"/>
              </a:rPr>
              <a:t></a:t>
            </a:r>
            <a:endParaRPr lang="zh-CN" altLang="en-US" sz="9235" dirty="0">
              <a:solidFill>
                <a:srgbClr val="002060"/>
              </a:solidFill>
              <a:latin typeface="Times New Roman" panose="02020603050405020304" pitchFamily="2" charset="0"/>
              <a:ea typeface="MS PMincho" panose="02020600040205080304" pitchFamily="2" charset="-128"/>
              <a:sym typeface="Webdings" panose="05030102010509060703" pitchFamily="2" charset="2"/>
            </a:endParaRPr>
          </a:p>
        </p:txBody>
      </p:sp>
      <p:sp>
        <p:nvSpPr>
          <p:cNvPr id="3087" name="TextBox 5"/>
          <p:cNvSpPr txBox="1"/>
          <p:nvPr/>
        </p:nvSpPr>
        <p:spPr>
          <a:xfrm>
            <a:off x="5865287" y="6816915"/>
            <a:ext cx="4177030" cy="731520"/>
          </a:xfrm>
          <a:prstGeom prst="rect">
            <a:avLst/>
          </a:prstGeom>
          <a:solidFill>
            <a:srgbClr val="00CC00">
              <a:alpha val="100000"/>
            </a:srgbClr>
          </a:solidFill>
          <a:ln w="9525">
            <a:noFill/>
            <a:miter/>
          </a:ln>
        </p:spPr>
        <p:txBody>
          <a:bodyPr vert="horz" wrap="none" anchor="t">
            <a:spAutoFit/>
          </a:bodyPr>
          <a:p>
            <a:pPr lvl="0" eaLnBrk="1" hangingPunct="1"/>
            <a:r>
              <a:rPr lang="zh-CN" altLang="en-US" sz="4200" b="1" dirty="0">
                <a:solidFill>
                  <a:srgbClr val="CC0000"/>
                </a:solidFill>
                <a:latin typeface="华文行楷" panose="02010800040101010101" charset="-122"/>
                <a:ea typeface="华文行楷" panose="02010800040101010101" charset="-122"/>
              </a:rPr>
              <a:t>衡东六中  李中桂</a:t>
            </a:r>
            <a:endParaRPr lang="zh-CN" altLang="en-US" sz="4200" b="1" dirty="0">
              <a:solidFill>
                <a:srgbClr val="CC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9104" y="1310619"/>
            <a:ext cx="7954251" cy="1082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545">
                <a:solidFill>
                  <a:srgbClr val="0008B0"/>
                </a:solidFill>
                <a:latin typeface="华文行楷" panose="02010800040101010101" charset="-122"/>
                <a:ea typeface="华文行楷" panose="02010800040101010101" charset="-122"/>
              </a:rPr>
              <a:t>中考物理总复习课件</a:t>
            </a:r>
            <a:endParaRPr lang="zh-CN" altLang="en-US" sz="6545">
              <a:solidFill>
                <a:srgbClr val="0008B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4760" y="2110105"/>
            <a:ext cx="6247765" cy="1809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43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</a:t>
            </a:r>
            <a:r>
              <a:rPr lang="zh-CN" altLang="en-US" sz="43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年中考</a:t>
            </a:r>
            <a:endParaRPr lang="zh-CN" altLang="en-US" sz="43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坐标曲线题预测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  <p:bldP spid="30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4915" b="15108"/>
          <a:stretch>
            <a:fillRect/>
          </a:stretch>
        </p:blipFill>
        <p:spPr>
          <a:xfrm>
            <a:off x="684530" y="339090"/>
            <a:ext cx="5654675" cy="70351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6000" contrast="54000"/>
          </a:blip>
          <a:srcRect t="14409" b="16540"/>
          <a:stretch>
            <a:fillRect/>
          </a:stretch>
        </p:blipFill>
        <p:spPr>
          <a:xfrm>
            <a:off x="570865" y="538480"/>
            <a:ext cx="5378450" cy="6603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36000" contrast="54000"/>
          </a:blip>
          <a:srcRect t="10900" b="13946"/>
          <a:stretch>
            <a:fillRect/>
          </a:stretch>
        </p:blipFill>
        <p:spPr>
          <a:xfrm>
            <a:off x="5812790" y="665480"/>
            <a:ext cx="4514850" cy="603313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2657" b="57999"/>
          <a:stretch>
            <a:fillRect/>
          </a:stretch>
        </p:blipFill>
        <p:spPr>
          <a:xfrm>
            <a:off x="866140" y="856615"/>
            <a:ext cx="5414010" cy="2824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-30000" contrast="54000"/>
          </a:blip>
          <a:srcRect t="41116" r="61113" b="37759"/>
          <a:stretch>
            <a:fillRect/>
          </a:stretch>
        </p:blipFill>
        <p:spPr>
          <a:xfrm>
            <a:off x="6402705" y="870585"/>
            <a:ext cx="3058795" cy="29546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37845" y="3825240"/>
            <a:ext cx="4871085" cy="3408680"/>
            <a:chOff x="1027" y="6047"/>
            <a:chExt cx="7671" cy="53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lum bright="-54000" contrast="72000"/>
            </a:blip>
            <a:srcRect t="13538" r="63224" b="73123"/>
            <a:stretch>
              <a:fillRect/>
            </a:stretch>
          </p:blipFill>
          <p:spPr>
            <a:xfrm>
              <a:off x="4555" y="6047"/>
              <a:ext cx="4143" cy="26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lum bright="-54000" contrast="72000"/>
            </a:blip>
            <a:srcRect l="1508" t="63800" r="64627" b="22544"/>
            <a:stretch>
              <a:fillRect/>
            </a:stretch>
          </p:blipFill>
          <p:spPr>
            <a:xfrm>
              <a:off x="1184" y="6047"/>
              <a:ext cx="3726" cy="267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lum bright="-54000" contrast="72000"/>
            </a:blip>
            <a:srcRect t="26941" r="62045" b="59844"/>
            <a:stretch>
              <a:fillRect/>
            </a:stretch>
          </p:blipFill>
          <p:spPr>
            <a:xfrm>
              <a:off x="1027" y="8914"/>
              <a:ext cx="4041" cy="250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-54000" contrast="72000"/>
            </a:blip>
            <a:srcRect t="40744" r="66294" b="45119"/>
            <a:stretch>
              <a:fillRect/>
            </a:stretch>
          </p:blipFill>
          <p:spPr>
            <a:xfrm>
              <a:off x="4910" y="8718"/>
              <a:ext cx="3570" cy="266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241" t="59247" r="83963" b="30758"/>
          <a:stretch>
            <a:fillRect/>
          </a:stretch>
        </p:blipFill>
        <p:spPr>
          <a:xfrm>
            <a:off x="9144635" y="1335405"/>
            <a:ext cx="1195705" cy="143573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lum bright="-60000" contrast="84000"/>
          </a:blip>
          <a:srcRect t="27593" b="43361"/>
          <a:stretch>
            <a:fillRect/>
          </a:stretch>
        </p:blipFill>
        <p:spPr>
          <a:xfrm>
            <a:off x="5523230" y="4088130"/>
            <a:ext cx="4817110" cy="279908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712845" y="243205"/>
            <a:ext cx="327850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、力的相关图像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54000" contrast="78000"/>
          </a:blip>
          <a:srcRect t="10955" b="15423"/>
          <a:stretch>
            <a:fillRect/>
          </a:stretch>
        </p:blipFill>
        <p:spPr>
          <a:xfrm>
            <a:off x="902335" y="480695"/>
            <a:ext cx="5005705" cy="6552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6000" contrast="54000"/>
          </a:blip>
          <a:srcRect l="1837" t="10789" r="7158" b="84310"/>
          <a:stretch>
            <a:fillRect/>
          </a:stretch>
        </p:blipFill>
        <p:spPr>
          <a:xfrm>
            <a:off x="1001395" y="7033260"/>
            <a:ext cx="4906645" cy="46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30000" contrast="60000"/>
          </a:blip>
          <a:srcRect t="22830" r="86571" b="65217"/>
          <a:stretch>
            <a:fillRect/>
          </a:stretch>
        </p:blipFill>
        <p:spPr>
          <a:xfrm>
            <a:off x="6738620" y="2608580"/>
            <a:ext cx="2265680" cy="358584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54000"/>
          </a:blip>
          <a:srcRect t="11168" b="14007"/>
          <a:stretch>
            <a:fillRect/>
          </a:stretch>
        </p:blipFill>
        <p:spPr>
          <a:xfrm>
            <a:off x="670560" y="454660"/>
            <a:ext cx="5179695" cy="6891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6000" contrast="54000"/>
          </a:blip>
          <a:srcRect t="55803" b="13745"/>
          <a:stretch>
            <a:fillRect/>
          </a:stretch>
        </p:blipFill>
        <p:spPr>
          <a:xfrm>
            <a:off x="4445000" y="4556760"/>
            <a:ext cx="4965065" cy="2687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-30000" contrast="54000"/>
          </a:blip>
          <a:srcRect l="15798" t="59368" r="38750" b="33841"/>
          <a:stretch>
            <a:fillRect/>
          </a:stretch>
        </p:blipFill>
        <p:spPr>
          <a:xfrm>
            <a:off x="6288405" y="1916430"/>
            <a:ext cx="4029710" cy="107061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1427" b="14258"/>
          <a:stretch>
            <a:fillRect/>
          </a:stretch>
        </p:blipFill>
        <p:spPr>
          <a:xfrm>
            <a:off x="801370" y="299085"/>
            <a:ext cx="4718685" cy="6234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24000" contrast="48000"/>
          </a:blip>
          <a:srcRect t="37002" r="3949" b="57842"/>
          <a:stretch>
            <a:fillRect/>
          </a:stretch>
        </p:blipFill>
        <p:spPr>
          <a:xfrm>
            <a:off x="801370" y="6533515"/>
            <a:ext cx="4936490" cy="471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18000" contrast="36000"/>
          </a:blip>
          <a:srcRect t="45126" r="80268" b="41745"/>
          <a:stretch>
            <a:fillRect/>
          </a:stretch>
        </p:blipFill>
        <p:spPr>
          <a:xfrm>
            <a:off x="6366510" y="2616835"/>
            <a:ext cx="2324100" cy="274955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6079490" y="617220"/>
            <a:ext cx="3169920" cy="1101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、电流、电压、电阻相关图像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1307" b="24215"/>
          <a:stretch>
            <a:fillRect/>
          </a:stretch>
        </p:blipFill>
        <p:spPr>
          <a:xfrm>
            <a:off x="503555" y="613410"/>
            <a:ext cx="4874260" cy="558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18691" b="34268"/>
          <a:stretch>
            <a:fillRect/>
          </a:stretch>
        </p:blipFill>
        <p:spPr>
          <a:xfrm>
            <a:off x="5377815" y="613410"/>
            <a:ext cx="4926965" cy="4437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67819" r="80951" b="19822"/>
          <a:stretch>
            <a:fillRect/>
          </a:stretch>
        </p:blipFill>
        <p:spPr>
          <a:xfrm>
            <a:off x="6175375" y="5050790"/>
            <a:ext cx="1798955" cy="223456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42000" contrast="72000"/>
          </a:blip>
          <a:srcRect t="11429" b="19359"/>
          <a:stretch>
            <a:fillRect/>
          </a:stretch>
        </p:blipFill>
        <p:spPr>
          <a:xfrm>
            <a:off x="770255" y="440055"/>
            <a:ext cx="5286375" cy="6506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45565" r="75939" b="41173"/>
          <a:stretch>
            <a:fillRect/>
          </a:stretch>
        </p:blipFill>
        <p:spPr>
          <a:xfrm>
            <a:off x="6226810" y="2880995"/>
            <a:ext cx="2027555" cy="198691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42000" contrast="60000"/>
          </a:blip>
          <a:srcRect t="11365" b="37874"/>
          <a:stretch>
            <a:fillRect/>
          </a:stretch>
        </p:blipFill>
        <p:spPr>
          <a:xfrm>
            <a:off x="651510" y="985520"/>
            <a:ext cx="5478780" cy="5948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60000" contrast="84000"/>
          </a:blip>
          <a:srcRect t="11444" r="58281" b="28116"/>
          <a:stretch>
            <a:fillRect/>
          </a:stretch>
        </p:blipFill>
        <p:spPr>
          <a:xfrm>
            <a:off x="6454140" y="560705"/>
            <a:ext cx="2639060" cy="6798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2356" r="82430" b="13573"/>
          <a:stretch>
            <a:fillRect/>
          </a:stretch>
        </p:blipFill>
        <p:spPr>
          <a:xfrm>
            <a:off x="3611245" y="5215890"/>
            <a:ext cx="1504950" cy="21431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2134235" y="257175"/>
            <a:ext cx="327850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、其他相关图像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6000" contrast="54000"/>
          </a:blip>
          <a:srcRect t="12728" b="33916"/>
          <a:stretch>
            <a:fillRect/>
          </a:stretch>
        </p:blipFill>
        <p:spPr>
          <a:xfrm>
            <a:off x="472440" y="368300"/>
            <a:ext cx="7495540" cy="7110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0000" contrast="60000"/>
          </a:blip>
          <a:srcRect t="68994" r="79468" b="18324"/>
          <a:stretch>
            <a:fillRect/>
          </a:stretch>
        </p:blipFill>
        <p:spPr>
          <a:xfrm>
            <a:off x="6151245" y="4411980"/>
            <a:ext cx="2924175" cy="321119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54000" contrast="96000"/>
          </a:blip>
          <a:srcRect t="12961" b="56665"/>
          <a:stretch>
            <a:fillRect/>
          </a:stretch>
        </p:blipFill>
        <p:spPr>
          <a:xfrm>
            <a:off x="377825" y="768985"/>
            <a:ext cx="5171440" cy="2792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15446" b="72378"/>
          <a:stretch>
            <a:fillRect/>
          </a:stretch>
        </p:blipFill>
        <p:spPr>
          <a:xfrm>
            <a:off x="5427345" y="2442210"/>
            <a:ext cx="5171440" cy="11195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-54000" contrast="96000"/>
          </a:blip>
          <a:srcRect t="68827" b="13755"/>
          <a:stretch>
            <a:fillRect/>
          </a:stretch>
        </p:blipFill>
        <p:spPr>
          <a:xfrm>
            <a:off x="5427345" y="840740"/>
            <a:ext cx="5171440" cy="1601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lum bright="-54000" contrast="96000"/>
          </a:blip>
          <a:srcRect t="44171" b="30607"/>
          <a:stretch>
            <a:fillRect/>
          </a:stretch>
        </p:blipFill>
        <p:spPr>
          <a:xfrm>
            <a:off x="377825" y="3392805"/>
            <a:ext cx="8497570" cy="38106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29017" r="76007" b="56458"/>
          <a:stretch>
            <a:fillRect/>
          </a:stretch>
        </p:blipFill>
        <p:spPr>
          <a:xfrm>
            <a:off x="7921625" y="3042920"/>
            <a:ext cx="2186940" cy="235394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3712845" y="243205"/>
            <a:ext cx="327850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、温度相关图像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48000" contrast="66000"/>
          </a:blip>
          <a:srcRect t="11032" b="35824"/>
          <a:stretch>
            <a:fillRect/>
          </a:stretch>
        </p:blipFill>
        <p:spPr>
          <a:xfrm>
            <a:off x="655955" y="396240"/>
            <a:ext cx="6055360" cy="5721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6000" contrast="60000"/>
          </a:blip>
          <a:srcRect l="49841" t="13157" b="53433"/>
          <a:stretch>
            <a:fillRect/>
          </a:stretch>
        </p:blipFill>
        <p:spPr>
          <a:xfrm>
            <a:off x="6867525" y="3319780"/>
            <a:ext cx="3084830" cy="3653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36000" contrast="60000"/>
          </a:blip>
          <a:srcRect l="680" t="21994" r="53256" b="53433"/>
          <a:stretch>
            <a:fillRect/>
          </a:stretch>
        </p:blipFill>
        <p:spPr>
          <a:xfrm>
            <a:off x="7026910" y="749935"/>
            <a:ext cx="2925445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42000" contrast="60000"/>
          </a:blip>
          <a:srcRect t="11818" b="19982"/>
          <a:stretch>
            <a:fillRect/>
          </a:stretch>
        </p:blipFill>
        <p:spPr>
          <a:xfrm>
            <a:off x="386715" y="274955"/>
            <a:ext cx="4847590" cy="5877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60000" contrast="84000"/>
          </a:blip>
          <a:srcRect t="11253" b="22505"/>
          <a:stretch>
            <a:fillRect/>
          </a:stretch>
        </p:blipFill>
        <p:spPr>
          <a:xfrm>
            <a:off x="5479415" y="350520"/>
            <a:ext cx="4862195" cy="5725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-48000" contrast="66000"/>
          </a:blip>
          <a:srcRect t="27957" b="54693"/>
          <a:stretch>
            <a:fillRect/>
          </a:stretch>
        </p:blipFill>
        <p:spPr>
          <a:xfrm>
            <a:off x="5479415" y="6152515"/>
            <a:ext cx="4676775" cy="14427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6000" contrast="66000"/>
          </a:blip>
          <a:srcRect t="11192" b="42519"/>
          <a:stretch>
            <a:fillRect/>
          </a:stretch>
        </p:blipFill>
        <p:spPr>
          <a:xfrm>
            <a:off x="745490" y="615315"/>
            <a:ext cx="7586980" cy="624395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0000" contrast="54000"/>
          </a:blip>
          <a:srcRect t="33464" b="26213"/>
          <a:stretch>
            <a:fillRect/>
          </a:stretch>
        </p:blipFill>
        <p:spPr>
          <a:xfrm>
            <a:off x="859790" y="615315"/>
            <a:ext cx="7797800" cy="610679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35641" r="20274" b="38107"/>
          <a:stretch>
            <a:fillRect/>
          </a:stretch>
        </p:blipFill>
        <p:spPr>
          <a:xfrm>
            <a:off x="530860" y="3314065"/>
            <a:ext cx="5969000" cy="3495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2159" b="63595"/>
          <a:stretch>
            <a:fillRect/>
          </a:stretch>
        </p:blipFill>
        <p:spPr>
          <a:xfrm>
            <a:off x="530860" y="796290"/>
            <a:ext cx="5116830" cy="2205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23914" r="1947" b="40475"/>
          <a:stretch>
            <a:fillRect/>
          </a:stretch>
        </p:blipFill>
        <p:spPr>
          <a:xfrm>
            <a:off x="5533390" y="796290"/>
            <a:ext cx="4992370" cy="3223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61990" r="81127" b="25703"/>
          <a:stretch>
            <a:fillRect/>
          </a:stretch>
        </p:blipFill>
        <p:spPr>
          <a:xfrm>
            <a:off x="7193915" y="4359910"/>
            <a:ext cx="2112645" cy="244919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60000"/>
          </a:blip>
          <a:srcRect t="28767" b="40974"/>
          <a:stretch>
            <a:fillRect/>
          </a:stretch>
        </p:blipFill>
        <p:spPr>
          <a:xfrm>
            <a:off x="671195" y="323215"/>
            <a:ext cx="5032375" cy="270764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42975" y="4078605"/>
            <a:ext cx="8718550" cy="3164840"/>
            <a:chOff x="1123" y="4773"/>
            <a:chExt cx="13730" cy="4984"/>
          </a:xfrm>
        </p:grpSpPr>
        <p:grpSp>
          <p:nvGrpSpPr>
            <p:cNvPr id="5" name="组合 4"/>
            <p:cNvGrpSpPr/>
            <p:nvPr/>
          </p:nvGrpSpPr>
          <p:grpSpPr>
            <a:xfrm>
              <a:off x="1123" y="4773"/>
              <a:ext cx="13730" cy="4984"/>
              <a:chOff x="1034" y="4773"/>
              <a:chExt cx="13730" cy="498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30000" contrast="60000"/>
              </a:blip>
              <a:srcRect l="30509" t="50819" b="17469"/>
              <a:stretch>
                <a:fillRect/>
              </a:stretch>
            </p:blipFill>
            <p:spPr>
              <a:xfrm>
                <a:off x="8622" y="4773"/>
                <a:ext cx="6142" cy="498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>
                <a:lum bright="-30000" contrast="60000"/>
              </a:blip>
              <a:srcRect t="60216" b="14105"/>
              <a:stretch>
                <a:fillRect/>
              </a:stretch>
            </p:blipFill>
            <p:spPr>
              <a:xfrm>
                <a:off x="1034" y="5170"/>
                <a:ext cx="7951" cy="3631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lum bright="-30000" contrast="60000"/>
            </a:blip>
            <a:srcRect l="40305" t="21690" r="43851" b="74025"/>
            <a:stretch>
              <a:fillRect/>
            </a:stretch>
          </p:blipFill>
          <p:spPr>
            <a:xfrm>
              <a:off x="4220" y="8546"/>
              <a:ext cx="1599" cy="76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-30000" contrast="60000"/>
          </a:blip>
          <a:srcRect t="26209" b="33073"/>
          <a:stretch>
            <a:fillRect/>
          </a:stretch>
        </p:blipFill>
        <p:spPr>
          <a:xfrm>
            <a:off x="5567045" y="323215"/>
            <a:ext cx="4709160" cy="3409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 bright="-30000" contrast="60000"/>
          </a:blip>
          <a:srcRect t="68876" r="78600" b="16108"/>
          <a:stretch>
            <a:fillRect/>
          </a:stretch>
        </p:blipFill>
        <p:spPr>
          <a:xfrm>
            <a:off x="2284730" y="2475230"/>
            <a:ext cx="1639570" cy="204533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6000" contrast="54000"/>
          </a:blip>
          <a:srcRect t="10930" b="29150"/>
          <a:stretch>
            <a:fillRect/>
          </a:stretch>
        </p:blipFill>
        <p:spPr>
          <a:xfrm>
            <a:off x="537845" y="1329690"/>
            <a:ext cx="5442585" cy="5798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6000" contrast="54000"/>
          </a:blip>
          <a:srcRect l="22585" t="19979" b="57569"/>
          <a:stretch>
            <a:fillRect/>
          </a:stretch>
        </p:blipFill>
        <p:spPr>
          <a:xfrm>
            <a:off x="4628515" y="2205355"/>
            <a:ext cx="4135120" cy="2132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-36000" contrast="54000"/>
          </a:blip>
          <a:srcRect t="59269" r="78919" b="26709"/>
          <a:stretch>
            <a:fillRect/>
          </a:stretch>
        </p:blipFill>
        <p:spPr>
          <a:xfrm>
            <a:off x="7168515" y="4851400"/>
            <a:ext cx="1925320" cy="227647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3712845" y="243205"/>
            <a:ext cx="327850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、速度相关图像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6000" contrast="78000"/>
          </a:blip>
          <a:srcRect t="14098" b="18762"/>
          <a:stretch>
            <a:fillRect/>
          </a:stretch>
        </p:blipFill>
        <p:spPr>
          <a:xfrm>
            <a:off x="631190" y="325120"/>
            <a:ext cx="6080125" cy="725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59249" r="81068" b="26994"/>
          <a:stretch>
            <a:fillRect/>
          </a:stretch>
        </p:blipFill>
        <p:spPr>
          <a:xfrm>
            <a:off x="7003415" y="2776220"/>
            <a:ext cx="2009140" cy="259588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48000" contrast="66000"/>
          </a:blip>
          <a:srcRect t="11843" b="35181"/>
          <a:stretch>
            <a:fillRect/>
          </a:stretch>
        </p:blipFill>
        <p:spPr>
          <a:xfrm>
            <a:off x="697865" y="525145"/>
            <a:ext cx="7270750" cy="684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24000" contrast="48000"/>
          </a:blip>
          <a:srcRect l="14632" t="72698" r="34801" b="19359"/>
          <a:stretch>
            <a:fillRect/>
          </a:stretch>
        </p:blipFill>
        <p:spPr>
          <a:xfrm>
            <a:off x="5291455" y="3772535"/>
            <a:ext cx="4773930" cy="13335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54000"/>
          </a:blip>
          <a:srcRect t="10764" b="26279"/>
          <a:stretch>
            <a:fillRect/>
          </a:stretch>
        </p:blipFill>
        <p:spPr>
          <a:xfrm>
            <a:off x="897890" y="339725"/>
            <a:ext cx="6330315" cy="7085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24000" contrast="42000"/>
          </a:blip>
          <a:srcRect l="14752" t="83188" r="37117" b="13006"/>
          <a:stretch>
            <a:fillRect/>
          </a:stretch>
        </p:blipFill>
        <p:spPr>
          <a:xfrm>
            <a:off x="5076190" y="5092700"/>
            <a:ext cx="5104765" cy="71755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11856" b="38100"/>
          <a:stretch>
            <a:fillRect/>
          </a:stretch>
        </p:blipFill>
        <p:spPr>
          <a:xfrm>
            <a:off x="590550" y="1235710"/>
            <a:ext cx="6121400" cy="5446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42000" contrast="60000"/>
          </a:blip>
          <a:srcRect t="17939" r="5668" b="41989"/>
          <a:stretch>
            <a:fillRect/>
          </a:stretch>
        </p:blipFill>
        <p:spPr>
          <a:xfrm>
            <a:off x="4686300" y="2470785"/>
            <a:ext cx="5728335" cy="4326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59269" r="78919" b="26709"/>
          <a:stretch>
            <a:fillRect/>
          </a:stretch>
        </p:blipFill>
        <p:spPr>
          <a:xfrm>
            <a:off x="8686165" y="447675"/>
            <a:ext cx="1925320" cy="227647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3712845" y="243205"/>
            <a:ext cx="327850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、密度相关图像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WPS 演示</Application>
  <PresentationFormat>宽屏</PresentationFormat>
  <Paragraphs>23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MS PMincho</vt:lpstr>
      <vt:lpstr>Webdings</vt:lpstr>
      <vt:lpstr>华文行楷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李中桂PC</dc:creator>
  <cp:lastModifiedBy>李中桂PC</cp:lastModifiedBy>
  <cp:revision>9</cp:revision>
  <dcterms:created xsi:type="dcterms:W3CDTF">2017-05-04T23:35:00Z</dcterms:created>
  <dcterms:modified xsi:type="dcterms:W3CDTF">2017-05-05T02:00:04Z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