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74" r:id="rId4"/>
    <p:sldId id="260" r:id="rId5"/>
    <p:sldId id="275" r:id="rId6"/>
    <p:sldId id="278" r:id="rId7"/>
    <p:sldId id="279" r:id="rId8"/>
    <p:sldId id="276" r:id="rId9"/>
    <p:sldId id="280" r:id="rId10"/>
    <p:sldId id="277" r:id="rId11"/>
    <p:sldId id="263" r:id="rId12"/>
    <p:sldId id="264" r:id="rId13"/>
    <p:sldId id="266" r:id="rId14"/>
    <p:sldId id="268" r:id="rId15"/>
    <p:sldId id="269" r:id="rId16"/>
    <p:sldId id="27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</p:sldIdLst>
  <p:sldSz cx="12192000" cy="6858000"/>
  <p:notesSz cx="6858000" cy="9144000"/>
  <p:embeddedFontLst>
    <p:embeddedFont>
      <p:font typeface="HelloFont WenYiHei" panose="02010600030101010101" charset="-122"/>
      <p:regular r:id="rId30"/>
    </p:embeddedFont>
    <p:embeddedFont>
      <p:font typeface="OPPOSans B" panose="02010600030101010101" charset="-122"/>
      <p:regular r:id="rId31"/>
    </p:embeddedFont>
    <p:embeddedFont>
      <p:font typeface="OPPOSans H" panose="02010600030101010101" charset="-122"/>
      <p:regular r:id="rId32"/>
    </p:embeddedFont>
    <p:embeddedFont>
      <p:font typeface="OPPOSans R" panose="02010600030101010101" charset="-122"/>
      <p:regular r:id="rId33"/>
    </p:embeddedFont>
    <p:embeddedFont>
      <p:font typeface="Source Han Sans" panose="02010600030101010101" charset="-122"/>
      <p:regular r:id="rId34"/>
    </p:embeddedFont>
    <p:embeddedFont>
      <p:font typeface="Source Han Sans CN Bold" panose="02010600030101010101" charset="-122"/>
      <p:bold r:id="rId35"/>
    </p:embeddedFont>
    <p:embeddedFont>
      <p:font typeface="微软雅黑" panose="020B0503020204020204" pitchFamily="34" charset="-122"/>
      <p:regular r:id="rId36"/>
      <p:bold r:id="rId37"/>
    </p:embeddedFont>
  </p:embeddedFontLst>
  <p:custDataLst>
    <p:tags r:id="rId38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新课标第一网" initials="新" lastIdx="0" clrIdx="0"/>
  <p:cmAuthor id="7" name="1206988966@qq.com" initials="1" lastIdx="0" clrIdx="2"/>
  <p:cmAuthor id="1" name="zqy" initials="z" lastIdx="0" clrIdx="0"/>
  <p:cmAuthor id="8" name="姜伟光" initials="姜" lastIdx="0" clrIdx="0"/>
  <p:cmAuthor id="2" name="阿姆斯特捷捷捷" initials="阿" lastIdx="0" clrIdx="1"/>
  <p:cmAuthor id="9" name="dongyu" initials="d" lastIdx="0" clrIdx="8"/>
  <p:cmAuthor id="3" name="Author" initials="A" lastIdx="0" clrIdx="2"/>
  <p:cmAuthor id="10" name="houyanan21" initials="h" lastIdx="0" clrIdx="9"/>
  <p:cmAuthor id="5" name="zengl" initials="z" lastIdx="0" clrIdx="4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15875" y="241300"/>
            <a:ext cx="3543300" cy="776605"/>
          </a:xfrm>
          <a:prstGeom prst="rect">
            <a:avLst/>
          </a:prstGeom>
          <a:solidFill>
            <a:srgbClr val="6CC9F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xuexijihua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" y="348615"/>
            <a:ext cx="551180" cy="55181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346835" y="318770"/>
            <a:ext cx="445389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6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/>
              </a:rPr>
              <a:t>学习目标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导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15875" y="241300"/>
            <a:ext cx="3543300" cy="776605"/>
          </a:xfrm>
          <a:prstGeom prst="rect">
            <a:avLst/>
          </a:prstGeom>
          <a:solidFill>
            <a:srgbClr val="6CC9F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xuexi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357823"/>
            <a:ext cx="642620" cy="5435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46835" y="295275"/>
            <a:ext cx="445389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6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/>
              </a:rPr>
              <a:t>学习导入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课堂讲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5875" y="241300"/>
            <a:ext cx="3543300" cy="776605"/>
          </a:xfrm>
          <a:prstGeom prst="rect">
            <a:avLst/>
          </a:prstGeom>
          <a:solidFill>
            <a:srgbClr val="6CC9F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xuexizhongxi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65" y="359410"/>
            <a:ext cx="557530" cy="55118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346835" y="295275"/>
            <a:ext cx="445389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6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/>
              </a:rPr>
              <a:t>课程讲授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练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5875" y="241300"/>
            <a:ext cx="3543300" cy="776605"/>
          </a:xfrm>
          <a:prstGeom prst="rect">
            <a:avLst/>
          </a:prstGeom>
          <a:solidFill>
            <a:srgbClr val="6CC9F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a-xuexi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75" y="359410"/>
            <a:ext cx="495300" cy="5740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346835" y="295275"/>
            <a:ext cx="445389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6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/>
              </a:rPr>
              <a:t>课堂练习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小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5875" y="241300"/>
            <a:ext cx="3543300" cy="776605"/>
          </a:xfrm>
          <a:prstGeom prst="rect">
            <a:avLst/>
          </a:prstGeom>
          <a:solidFill>
            <a:srgbClr val="6CC9F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52" name="图片 51" descr="zhishixiaoji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40" y="339090"/>
            <a:ext cx="482600" cy="56261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346835" y="295275"/>
            <a:ext cx="445389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6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/>
              </a:rPr>
              <a:t>课堂小结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5875" y="241300"/>
            <a:ext cx="3543300" cy="776605"/>
          </a:xfrm>
          <a:prstGeom prst="rect">
            <a:avLst/>
          </a:prstGeom>
          <a:solidFill>
            <a:srgbClr val="6CC9F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5" name="图片 4" descr="a-xuexi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0" y="359410"/>
            <a:ext cx="521335" cy="56134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346835" y="295275"/>
            <a:ext cx="445389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6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/>
              </a:rPr>
              <a:t>课后作业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4.xml"/><Relationship Id="rId18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6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11118781" y="360876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" y="5290458"/>
            <a:ext cx="1415143" cy="1567543"/>
          </a:xfrm>
          <a:custGeom>
            <a:avLst/>
            <a:gdLst>
              <a:gd name="connsiteX0" fmla="*/ 0 w 1415143"/>
              <a:gd name="connsiteY0" fmla="*/ 0 h 1567543"/>
              <a:gd name="connsiteX1" fmla="*/ 1415143 w 1415143"/>
              <a:gd name="connsiteY1" fmla="*/ 1415143 h 1567543"/>
              <a:gd name="connsiteX2" fmla="*/ 1407837 w 1415143"/>
              <a:gd name="connsiteY2" fmla="*/ 1559833 h 1567543"/>
              <a:gd name="connsiteX3" fmla="*/ 1406660 w 1415143"/>
              <a:gd name="connsiteY3" fmla="*/ 1567543 h 1567543"/>
              <a:gd name="connsiteX4" fmla="*/ 888206 w 1415143"/>
              <a:gd name="connsiteY4" fmla="*/ 1567543 h 1567543"/>
              <a:gd name="connsiteX5" fmla="*/ 903569 w 1415143"/>
              <a:gd name="connsiteY5" fmla="*/ 1415143 h 1567543"/>
              <a:gd name="connsiteX6" fmla="*/ 0 w 1415143"/>
              <a:gd name="connsiteY6" fmla="*/ 511574 h 1567543"/>
            </a:gdLst>
            <a:ahLst/>
            <a:cxnLst/>
            <a:rect l="l" t="t" r="r" b="b"/>
            <a:pathLst>
              <a:path w="1415143" h="1567543">
                <a:moveTo>
                  <a:pt x="0" y="0"/>
                </a:moveTo>
                <a:cubicBezTo>
                  <a:pt x="781562" y="0"/>
                  <a:pt x="1415143" y="633581"/>
                  <a:pt x="1415143" y="1415143"/>
                </a:cubicBezTo>
                <a:cubicBezTo>
                  <a:pt x="1415143" y="1463991"/>
                  <a:pt x="1412668" y="1512260"/>
                  <a:pt x="1407837" y="1559833"/>
                </a:cubicBezTo>
                <a:lnTo>
                  <a:pt x="1406660" y="1567543"/>
                </a:lnTo>
                <a:lnTo>
                  <a:pt x="888206" y="1567543"/>
                </a:lnTo>
                <a:lnTo>
                  <a:pt x="903569" y="1415143"/>
                </a:lnTo>
                <a:cubicBezTo>
                  <a:pt x="903569" y="916116"/>
                  <a:pt x="499027" y="511574"/>
                  <a:pt x="0" y="511574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764664" y="1201420"/>
            <a:ext cx="9097645" cy="17951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005" dirty="0">
                <a:ln w="12700">
                  <a:noFill/>
                </a:ln>
                <a:solidFill>
                  <a:srgbClr val="FF0000"/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《</a:t>
            </a:r>
            <a:r>
              <a:rPr kumimoji="1" lang="en-US" altLang="zh-CN" sz="3005" dirty="0" err="1">
                <a:ln w="12700">
                  <a:noFill/>
                </a:ln>
                <a:solidFill>
                  <a:srgbClr val="FF0000"/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太空验证牛顿第一定律</a:t>
            </a:r>
            <a:r>
              <a:rPr kumimoji="1" lang="en-US" altLang="zh-CN" sz="3005" dirty="0">
                <a:ln w="12700">
                  <a:noFill/>
                </a:ln>
                <a:solidFill>
                  <a:srgbClr val="FF0000"/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——</a:t>
            </a:r>
            <a:r>
              <a:rPr kumimoji="1" lang="en-US" altLang="zh-CN" sz="3005" dirty="0" err="1">
                <a:ln w="12700">
                  <a:noFill/>
                </a:ln>
                <a:solidFill>
                  <a:srgbClr val="FF0000"/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天宫课堂惯性实验探究</a:t>
            </a:r>
            <a:r>
              <a:rPr kumimoji="1" lang="en-US" altLang="zh-CN" sz="3005" dirty="0">
                <a:ln w="12700">
                  <a:noFill/>
                </a:ln>
                <a:solidFill>
                  <a:srgbClr val="FF0000"/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》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45058" name="文本框 1"/>
          <p:cNvSpPr txBox="1"/>
          <p:nvPr/>
        </p:nvSpPr>
        <p:spPr>
          <a:xfrm>
            <a:off x="46990" y="260350"/>
            <a:ext cx="11772265" cy="10115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0070C0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  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 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跨学科实践</a:t>
            </a: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  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为</a:t>
            </a: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“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天宫课堂</a:t>
            </a: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”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设计一个小实验</a:t>
            </a:r>
            <a:endParaRPr lang="en-US" altLang="zh-CN" sz="4800" b="1" dirty="0">
              <a:solidFill>
                <a:srgbClr val="0070C0"/>
              </a:solidFill>
              <a:latin typeface="微软雅黑" panose="020B0503020204020204" charset="-122"/>
              <a:ea typeface="微软雅黑"/>
              <a:sym typeface="微软雅黑" panose="020B0503020204020204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3600" b="1" dirty="0">
              <a:solidFill>
                <a:srgbClr val="0070C0"/>
              </a:solidFill>
              <a:latin typeface="微软雅黑" panose="020B0503020204020204" charset="-122"/>
              <a:ea typeface="微软雅黑"/>
              <a:sym typeface="微软雅黑" panose="020B0503020204020204" charset="-122"/>
            </a:endParaRPr>
          </a:p>
        </p:txBody>
      </p:sp>
      <p:pic>
        <p:nvPicPr>
          <p:cNvPr id="37" name="图片 36"/>
          <p:cNvPicPr/>
          <p:nvPr/>
        </p:nvPicPr>
        <p:blipFill>
          <a:blip r:embed="rId2"/>
          <a:srcRect l="5629" t="17830" r="19222" b="6567"/>
          <a:stretch>
            <a:fillRect/>
          </a:stretch>
        </p:blipFill>
        <p:spPr>
          <a:xfrm>
            <a:off x="3215680" y="2571915"/>
            <a:ext cx="6408871" cy="40328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9425" y="908368"/>
            <a:ext cx="5080000" cy="1322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zh-CN" altLang="en-US" sz="2000" b="1" i="0">
                <a:solidFill>
                  <a:srgbClr val="404040"/>
                </a:solidFill>
                <a:latin typeface="DeepSeek-CJK-patch"/>
                <a:ea typeface="DeepSeek-CJK-patch"/>
              </a:rPr>
              <a:t>实验器材：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激光测距仪（安装于轨道尽头）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电子计时器（与测距仪联动）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刻度标尺（贴在轨道旁，视频可读）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9425" y="332423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zh-CN" altLang="en-US" sz="2400" b="1" i="0">
                <a:solidFill>
                  <a:srgbClr val="404040"/>
                </a:solidFill>
                <a:latin typeface="DeepSeek-CJK-patch"/>
                <a:ea typeface="DeepSeek-CJK-patch"/>
              </a:rPr>
              <a:t>太空惯性实验设计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448300" y="836930"/>
            <a:ext cx="546036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zh-CN" altLang="en-US" sz="2000" b="1" i="0">
                <a:solidFill>
                  <a:srgbClr val="404040"/>
                </a:solidFill>
                <a:latin typeface="DeepSeek-CJK-patch"/>
                <a:ea typeface="DeepSeek-CJK-patch"/>
              </a:rPr>
              <a:t>操作步骤：</a:t>
            </a:r>
            <a:endParaRPr lang="zh-CN" altLang="en-US" sz="1600" b="0" i="0">
              <a:solidFill>
                <a:srgbClr val="404040"/>
              </a:solidFill>
              <a:latin typeface="DeepSeek-CJK-patch"/>
              <a:ea typeface="DeepSeek-CJK-patch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b="0" i="0">
                <a:solidFill>
                  <a:srgbClr val="404040"/>
                </a:solidFill>
                <a:latin typeface="DeepSeek-CJK-patch"/>
                <a:ea typeface="DeepSeek-CJK-patch"/>
              </a:rPr>
              <a:t>航天员推出小球时同步启动计时器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b="0" i="0">
                <a:solidFill>
                  <a:srgbClr val="404040"/>
                </a:solidFill>
                <a:latin typeface="DeepSeek-CJK-patch"/>
                <a:ea typeface="DeepSeek-CJK-patch"/>
              </a:rPr>
              <a:t>小球通过轨道中点（</a:t>
            </a:r>
            <a:r>
              <a:rPr lang="en-US" altLang="zh-CN" b="0" i="0">
                <a:solidFill>
                  <a:srgbClr val="404040"/>
                </a:solidFill>
                <a:latin typeface="DeepSeek-CJK-patch"/>
                <a:ea typeface="DeepSeek-CJK-patch"/>
              </a:rPr>
              <a:t>50cm</a:t>
            </a:r>
            <a:r>
              <a:rPr lang="zh-CN" altLang="en-US" b="0" i="0">
                <a:solidFill>
                  <a:srgbClr val="404040"/>
                </a:solidFill>
                <a:latin typeface="DeepSeek-CJK-patch"/>
                <a:ea typeface="DeepSeek-CJK-patch"/>
              </a:rPr>
              <a:t>标记处）时记录时间</a:t>
            </a:r>
            <a:r>
              <a:rPr lang="en-US" altLang="zh-CN" b="0" i="0">
                <a:solidFill>
                  <a:srgbClr val="404040"/>
                </a:solidFill>
                <a:latin typeface="DeepSeek-CJK-patch"/>
                <a:ea typeface="DeepSeek-CJK-patch"/>
              </a:rPr>
              <a:t>t₁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b="0" i="0">
                <a:solidFill>
                  <a:srgbClr val="404040"/>
                </a:solidFill>
                <a:latin typeface="DeepSeek-CJK-patch"/>
                <a:ea typeface="DeepSeek-CJK-patch"/>
              </a:rPr>
              <a:t>小球到达轨道尽头（</a:t>
            </a:r>
            <a:r>
              <a:rPr lang="en-US" altLang="zh-CN" b="0" i="0">
                <a:solidFill>
                  <a:srgbClr val="404040"/>
                </a:solidFill>
                <a:latin typeface="DeepSeek-CJK-patch"/>
                <a:ea typeface="DeepSeek-CJK-patch"/>
              </a:rPr>
              <a:t>100cm</a:t>
            </a:r>
            <a:r>
              <a:rPr lang="zh-CN" altLang="en-US" b="0" i="0">
                <a:solidFill>
                  <a:srgbClr val="404040"/>
                </a:solidFill>
                <a:latin typeface="DeepSeek-CJK-patch"/>
                <a:ea typeface="DeepSeek-CJK-patch"/>
              </a:rPr>
              <a:t>处）触发激光测距仪停止计时（</a:t>
            </a:r>
            <a:r>
              <a:rPr lang="en-US" altLang="zh-CN" b="0" i="0">
                <a:solidFill>
                  <a:srgbClr val="404040"/>
                </a:solidFill>
                <a:latin typeface="DeepSeek-CJK-patch"/>
                <a:ea typeface="DeepSeek-CJK-patch"/>
              </a:rPr>
              <a:t>t₂</a:t>
            </a:r>
            <a:r>
              <a:rPr lang="zh-CN" altLang="en-US" b="0" i="0">
                <a:solidFill>
                  <a:srgbClr val="404040"/>
                </a:solidFill>
                <a:latin typeface="DeepSeek-CJK-patch"/>
                <a:ea typeface="DeepSeek-CJK-patch"/>
              </a:rPr>
              <a:t>）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b="0" i="0">
                <a:solidFill>
                  <a:srgbClr val="404040"/>
                </a:solidFill>
                <a:latin typeface="DeepSeek-CJK-patch"/>
                <a:ea typeface="DeepSeek-CJK-patch"/>
              </a:rPr>
              <a:t>计算平均速度：</a:t>
            </a:r>
            <a:r>
              <a:rPr lang="en-US" altLang="zh-CN" sz="2000" b="0" i="0">
                <a:solidFill>
                  <a:srgbClr val="404040"/>
                </a:solidFill>
                <a:latin typeface="var(--ds-font-family-code)"/>
                <a:ea typeface="var(--ds-font-family-code)"/>
              </a:rPr>
              <a:t>v = (100cm-50cm)/(t₂-t₁)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64200" y="908685"/>
            <a:ext cx="6096000" cy="1805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zh-CN" altLang="en-US" b="1"/>
          </a:p>
          <a:p>
            <a:endParaRPr lang="zh-CN" altLang="en-US" b="1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en-US" altLang="zh-CN"/>
          </a:p>
          <a:p>
            <a:endParaRPr lang="en-US" altLang="zh-CN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23570" y="5825490"/>
            <a:ext cx="590804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zh-CN" altLang="en-US" sz="2000" b="1" i="0">
                <a:solidFill>
                  <a:srgbClr val="404040"/>
                </a:solidFill>
                <a:latin typeface="DeepSeek-CJK-patch"/>
                <a:ea typeface="DeepSeek-CJK-patch"/>
              </a:rPr>
              <a:t>数据分析：</a:t>
            </a:r>
            <a:endParaRPr lang="zh-CN" altLang="en-US" sz="1600" b="0" i="0">
              <a:solidFill>
                <a:srgbClr val="404040"/>
              </a:solidFill>
              <a:latin typeface="DeepSeek-CJK-patch"/>
              <a:ea typeface="DeepSeek-CJK-patch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速度基本保持不变，验证了</a:t>
            </a:r>
            <a:r>
              <a:rPr lang="en-US" altLang="zh-CN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"</a:t>
            </a: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近似匀速运动</a:t>
            </a:r>
            <a:r>
              <a:rPr lang="en-US" altLang="zh-CN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"</a:t>
            </a: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的结论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89890" y="3140393"/>
            <a:ext cx="5080000" cy="3371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ct val="60000"/>
              </a:spcAft>
            </a:pPr>
            <a:r>
              <a:rPr lang="zh-CN" altLang="en-US" sz="1600" b="1">
                <a:sym typeface="+mn-ea"/>
              </a:rPr>
              <a:t>模拟数据示例（供课件使用）</a:t>
            </a:r>
            <a:endParaRPr lang="zh-CN" altLang="en-US" sz="1600" b="1"/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479425" y="3572828"/>
          <a:ext cx="10485120" cy="2062480"/>
        </p:xfrm>
        <a:graphic>
          <a:graphicData uri="http://schemas.openxmlformats.org/drawingml/2006/table">
            <a:tbl>
              <a:tblPr/>
              <a:tblGrid>
                <a:gridCol w="174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b="0"/>
                        <a:t>实验次数</a:t>
                      </a:r>
                    </a:p>
                  </a:txBody>
                  <a:tcPr marL="0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b="0"/>
                        <a:t>推力大小（描述）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100" b="0"/>
                        <a:t>时间（</a:t>
                      </a:r>
                      <a:r>
                        <a:rPr lang="en-US" altLang="zh-CN" sz="1100" b="0"/>
                        <a:t>s</a:t>
                      </a:r>
                      <a:r>
                        <a:rPr lang="zh-CN" altLang="en-US" sz="1100" b="0"/>
                        <a:t>）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b="0"/>
                        <a:t>平均速度（</a:t>
                      </a:r>
                      <a:r>
                        <a:rPr lang="en-US" altLang="zh-CN" sz="1100" b="0"/>
                        <a:t>cm/s</a:t>
                      </a:r>
                      <a:r>
                        <a:rPr lang="zh-CN" altLang="en-US" sz="1100" b="0"/>
                        <a:t>）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b="0"/>
                        <a:t>运动状态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100"/>
                        <a:t>第一次</a:t>
                      </a:r>
                    </a:p>
                  </a:txBody>
                  <a:tcPr marL="0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100"/>
                        <a:t>轻推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>
                          <a:sym typeface="+mn-ea"/>
                        </a:rPr>
                        <a:t>0→50cm</a:t>
                      </a:r>
                      <a:endParaRPr lang="en-US" altLang="zh-CN" sz="1100"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/>
                        <a:t>2.0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/>
                        <a:t>25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zh-CN" altLang="en-US" sz="1100"/>
                        <a:t>匀速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50→100cm</a:t>
                      </a:r>
                      <a:endParaRPr lang="en-US" altLang="zh-CN" sz="1100"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2.0</a:t>
                      </a:r>
                      <a:endParaRPr lang="en-US" altLang="zh-CN" sz="1100"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100"/>
                        <a:t>25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/>
                        <a:t>第二次</a:t>
                      </a:r>
                    </a:p>
                  </a:txBody>
                  <a:tcPr marL="0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/>
                        <a:t>中等推力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0→50cm</a:t>
                      </a:r>
                      <a:endParaRPr lang="en-US" altLang="zh-CN" sz="1100"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1.0</a:t>
                      </a:r>
                      <a:endParaRPr lang="en-US" altLang="zh-CN" sz="1100"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100"/>
                        <a:t>50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100"/>
                        <a:t>匀速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>
                          <a:sym typeface="+mn-ea"/>
                        </a:rPr>
                        <a:t>50→100cm</a:t>
                      </a:r>
                      <a:endParaRPr lang="en-US" altLang="zh-CN" sz="1100"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/>
                        <a:t>1.0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/>
                        <a:t>50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/>
                        <a:t>第三次</a:t>
                      </a:r>
                    </a:p>
                  </a:txBody>
                  <a:tcPr marL="0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/>
                        <a:t>用力推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0→50cm</a:t>
                      </a:r>
                      <a:endParaRPr lang="en-US" altLang="zh-CN" sz="1100"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0.5</a:t>
                      </a:r>
                      <a:endParaRPr lang="en-US" altLang="zh-CN" sz="1100"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100"/>
                        <a:t>100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100"/>
                        <a:t>匀速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>
                          <a:sym typeface="+mn-ea"/>
                        </a:rPr>
                        <a:t>50→100cm</a:t>
                      </a:r>
                      <a:endParaRPr lang="en-US" altLang="zh-CN" sz="1100"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/>
                        <a:t>0.5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/>
                        <a:t>100</a:t>
                      </a:r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817" marR="63817" marT="63817" marB="638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/>
          <p:nvPr/>
        </p:nvSpPr>
        <p:spPr>
          <a:xfrm>
            <a:off x="498231" y="343723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" y="5290458"/>
            <a:ext cx="1415143" cy="1567543"/>
          </a:xfrm>
          <a:custGeom>
            <a:avLst/>
            <a:gdLst>
              <a:gd name="connsiteX0" fmla="*/ 0 w 1415143"/>
              <a:gd name="connsiteY0" fmla="*/ 0 h 1567543"/>
              <a:gd name="connsiteX1" fmla="*/ 1415143 w 1415143"/>
              <a:gd name="connsiteY1" fmla="*/ 1415143 h 1567543"/>
              <a:gd name="connsiteX2" fmla="*/ 1407837 w 1415143"/>
              <a:gd name="connsiteY2" fmla="*/ 1559833 h 1567543"/>
              <a:gd name="connsiteX3" fmla="*/ 1406660 w 1415143"/>
              <a:gd name="connsiteY3" fmla="*/ 1567543 h 1567543"/>
              <a:gd name="connsiteX4" fmla="*/ 888206 w 1415143"/>
              <a:gd name="connsiteY4" fmla="*/ 1567543 h 1567543"/>
              <a:gd name="connsiteX5" fmla="*/ 903569 w 1415143"/>
              <a:gd name="connsiteY5" fmla="*/ 1415143 h 1567543"/>
              <a:gd name="connsiteX6" fmla="*/ 0 w 1415143"/>
              <a:gd name="connsiteY6" fmla="*/ 511574 h 1567543"/>
            </a:gdLst>
            <a:ahLst/>
            <a:cxnLst/>
            <a:rect l="l" t="t" r="r" b="b"/>
            <a:pathLst>
              <a:path w="1415143" h="1567543">
                <a:moveTo>
                  <a:pt x="0" y="0"/>
                </a:moveTo>
                <a:cubicBezTo>
                  <a:pt x="781562" y="0"/>
                  <a:pt x="1415143" y="633581"/>
                  <a:pt x="1415143" y="1415143"/>
                </a:cubicBezTo>
                <a:cubicBezTo>
                  <a:pt x="1415143" y="1463991"/>
                  <a:pt x="1412668" y="1512260"/>
                  <a:pt x="1407837" y="1559833"/>
                </a:cubicBezTo>
                <a:lnTo>
                  <a:pt x="1406660" y="1567543"/>
                </a:lnTo>
                <a:lnTo>
                  <a:pt x="888206" y="1567543"/>
                </a:lnTo>
                <a:lnTo>
                  <a:pt x="903569" y="1415143"/>
                </a:lnTo>
                <a:cubicBezTo>
                  <a:pt x="903569" y="916116"/>
                  <a:pt x="499027" y="511574"/>
                  <a:pt x="0" y="511574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28179" y="2060274"/>
            <a:ext cx="1335548" cy="16114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A28D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584259" y="2204745"/>
            <a:ext cx="5568332" cy="194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5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太空实验揭秘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1621346" y="363103"/>
            <a:ext cx="161504" cy="19415"/>
          </a:xfrm>
          <a:custGeom>
            <a:avLst/>
            <a:gdLst>
              <a:gd name="connsiteX0" fmla="*/ 9267 w 161504"/>
              <a:gd name="connsiteY0" fmla="*/ 19416 h 19415"/>
              <a:gd name="connsiteX1" fmla="*/ 152238 w 161504"/>
              <a:gd name="connsiteY1" fmla="*/ 19416 h 19415"/>
              <a:gd name="connsiteX2" fmla="*/ 152238 w 161504"/>
              <a:gd name="connsiteY2" fmla="*/ 0 h 19415"/>
              <a:gd name="connsiteX3" fmla="*/ 9267 w 161504"/>
              <a:gd name="connsiteY3" fmla="*/ 0 h 19415"/>
              <a:gd name="connsiteX4" fmla="*/ 9267 w 161504"/>
              <a:gd name="connsiteY4" fmla="*/ 19416 h 19415"/>
            </a:gdLst>
            <a:ahLst/>
            <a:cxnLst/>
            <a:rect l="l" t="t" r="r" b="b"/>
            <a:pathLst>
              <a:path w="161504" h="19415">
                <a:moveTo>
                  <a:pt x="9267" y="19416"/>
                </a:moveTo>
                <a:lnTo>
                  <a:pt x="152238" y="19416"/>
                </a:lnTo>
                <a:cubicBezTo>
                  <a:pt x="164593" y="19416"/>
                  <a:pt x="164593" y="0"/>
                  <a:pt x="152238" y="0"/>
                </a:cubicBezTo>
                <a:lnTo>
                  <a:pt x="9267" y="0"/>
                </a:lnTo>
                <a:cubicBezTo>
                  <a:pt x="-3089" y="0"/>
                  <a:pt x="-3089" y="19416"/>
                  <a:pt x="9267" y="19416"/>
                </a:cubicBezTo>
                <a:close/>
              </a:path>
            </a:pathLst>
          </a:custGeom>
          <a:solidFill>
            <a:schemeClr val="accent2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1621934" y="469008"/>
            <a:ext cx="161504" cy="19415"/>
          </a:xfrm>
          <a:custGeom>
            <a:avLst/>
            <a:gdLst>
              <a:gd name="connsiteX0" fmla="*/ 152238 w 161504"/>
              <a:gd name="connsiteY0" fmla="*/ 0 h 19415"/>
              <a:gd name="connsiteX1" fmla="*/ 9267 w 161504"/>
              <a:gd name="connsiteY1" fmla="*/ 0 h 19415"/>
              <a:gd name="connsiteX2" fmla="*/ 9267 w 161504"/>
              <a:gd name="connsiteY2" fmla="*/ 19416 h 19415"/>
              <a:gd name="connsiteX3" fmla="*/ 152238 w 161504"/>
              <a:gd name="connsiteY3" fmla="*/ 19416 h 19415"/>
              <a:gd name="connsiteX4" fmla="*/ 152238 w 161504"/>
              <a:gd name="connsiteY4" fmla="*/ 0 h 19415"/>
            </a:gdLst>
            <a:ahLst/>
            <a:cxnLst/>
            <a:rect l="l" t="t" r="r" b="b"/>
            <a:pathLst>
              <a:path w="161504" h="19415">
                <a:moveTo>
                  <a:pt x="152238" y="0"/>
                </a:moveTo>
                <a:lnTo>
                  <a:pt x="9267" y="0"/>
                </a:lnTo>
                <a:cubicBezTo>
                  <a:pt x="-3089" y="0"/>
                  <a:pt x="-3089" y="19416"/>
                  <a:pt x="9267" y="19416"/>
                </a:cubicBezTo>
                <a:lnTo>
                  <a:pt x="152238" y="19416"/>
                </a:lnTo>
                <a:cubicBezTo>
                  <a:pt x="164593" y="19416"/>
                  <a:pt x="164593" y="0"/>
                  <a:pt x="152238" y="0"/>
                </a:cubicBezTo>
                <a:close/>
              </a:path>
            </a:pathLst>
          </a:custGeom>
          <a:solidFill>
            <a:schemeClr val="accent2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118781" y="360876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39911" y="1268809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blurRad="165100" dist="38100" dir="540000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39911" y="1268809"/>
            <a:ext cx="1806715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ahLst/>
            <a:cxnLst/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758467" y="1351541"/>
            <a:ext cx="47681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航天员推出小球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758467" y="1851536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航天员在空间站中轻轻推出小球，小球开始运动。
实验开始时，小球受到航天员的推力作用，获得初速度。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 flipV="1">
            <a:off x="7883981" y="1280422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2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780996" y="1383792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ahLst/>
            <a:cxnLst/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1130300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717902" y="1925461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>
            <a:off x="1969385" y="2158316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2284756" y="2990144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blurRad="165100" dist="38100" dir="540000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7977929" y="2990144"/>
            <a:ext cx="1767500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ahLst/>
            <a:cxnLst/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977268" y="3050045"/>
            <a:ext cx="48062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小球匀速运动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583568" y="3550040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小球在空间站内沿直线匀速运动，轨迹清晰可见。
小球在运动过程中，速度大小和方向保持不变。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V="1">
            <a:off x="2340129" y="3001757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2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357526" y="3105127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ahLst/>
            <a:cxnLst/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765436" y="2851635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212252" y="3646796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6200000" flipH="1">
            <a:off x="8398966" y="3879652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032023" y="4711479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blurRad="165100" dist="38100" dir="540000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4032023" y="4711479"/>
            <a:ext cx="1806715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ahLst/>
            <a:cxnLst/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050579" y="4782636"/>
            <a:ext cx="48062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碰到舱壁停止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050579" y="5282631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小球最终碰到舱壁，受到接触力作用而停止运动。
接触力改变了小球的运动状态，使其停止。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 flipV="1">
            <a:off x="11176093" y="4723092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2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>
            <a:off x="4073108" y="4826462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ahLst/>
            <a:cxnLst/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3952512" y="4572970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5010014" y="5368131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5400000">
            <a:off x="5261497" y="5600986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实验过程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ahLst/>
            <a:cxnLst/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3" name="标题 1"/>
          <p:cNvCxnSpPr/>
          <p:nvPr/>
        </p:nvCxnSpPr>
        <p:spPr>
          <a:xfrm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</p:cxnSp>
      <p:cxnSp>
        <p:nvCxnSpPr>
          <p:cNvPr id="34" name="标题 1"/>
          <p:cNvCxnSpPr/>
          <p:nvPr/>
        </p:nvCxnSpPr>
        <p:spPr>
          <a:xfrm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</p:cxn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498231" y="343723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" y="5290458"/>
            <a:ext cx="1415143" cy="1567543"/>
          </a:xfrm>
          <a:custGeom>
            <a:avLst/>
            <a:gdLst>
              <a:gd name="connsiteX0" fmla="*/ 0 w 1415143"/>
              <a:gd name="connsiteY0" fmla="*/ 0 h 1567543"/>
              <a:gd name="connsiteX1" fmla="*/ 1415143 w 1415143"/>
              <a:gd name="connsiteY1" fmla="*/ 1415143 h 1567543"/>
              <a:gd name="connsiteX2" fmla="*/ 1407837 w 1415143"/>
              <a:gd name="connsiteY2" fmla="*/ 1559833 h 1567543"/>
              <a:gd name="connsiteX3" fmla="*/ 1406660 w 1415143"/>
              <a:gd name="connsiteY3" fmla="*/ 1567543 h 1567543"/>
              <a:gd name="connsiteX4" fmla="*/ 888206 w 1415143"/>
              <a:gd name="connsiteY4" fmla="*/ 1567543 h 1567543"/>
              <a:gd name="connsiteX5" fmla="*/ 903569 w 1415143"/>
              <a:gd name="connsiteY5" fmla="*/ 1415143 h 1567543"/>
              <a:gd name="connsiteX6" fmla="*/ 0 w 1415143"/>
              <a:gd name="connsiteY6" fmla="*/ 511574 h 1567543"/>
            </a:gdLst>
            <a:ahLst/>
            <a:cxnLst/>
            <a:rect l="l" t="t" r="r" b="b"/>
            <a:pathLst>
              <a:path w="1415143" h="1567543">
                <a:moveTo>
                  <a:pt x="0" y="0"/>
                </a:moveTo>
                <a:cubicBezTo>
                  <a:pt x="781562" y="0"/>
                  <a:pt x="1415143" y="633581"/>
                  <a:pt x="1415143" y="1415143"/>
                </a:cubicBezTo>
                <a:cubicBezTo>
                  <a:pt x="1415143" y="1463991"/>
                  <a:pt x="1412668" y="1512260"/>
                  <a:pt x="1407837" y="1559833"/>
                </a:cubicBezTo>
                <a:lnTo>
                  <a:pt x="1406660" y="1567543"/>
                </a:lnTo>
                <a:lnTo>
                  <a:pt x="888206" y="1567543"/>
                </a:lnTo>
                <a:lnTo>
                  <a:pt x="903569" y="1415143"/>
                </a:lnTo>
                <a:cubicBezTo>
                  <a:pt x="903569" y="916116"/>
                  <a:pt x="499027" y="511574"/>
                  <a:pt x="0" y="511574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542099" y="1844374"/>
            <a:ext cx="1335548" cy="16114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A28D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295969" y="1988845"/>
            <a:ext cx="5568332" cy="194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5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拓展思考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118781" y="360876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0099112" y="348819"/>
            <a:ext cx="1004902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</a:t>
            </a:r>
            <a:endParaRPr kumimoji="1" lang="zh-CN" alt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33471" y="1688444"/>
            <a:ext cx="3313173" cy="4445656"/>
          </a:xfrm>
          <a:custGeom>
            <a:avLst/>
            <a:gdLst>
              <a:gd name="connsiteX0" fmla="*/ 307949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2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5 w 3313173"/>
              <a:gd name="connsiteY14" fmla="*/ 4445656 h 4445656"/>
              <a:gd name="connsiteX15" fmla="*/ 307949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9 w 3313173"/>
              <a:gd name="connsiteY24" fmla="*/ 0 h 4445656"/>
            </a:gdLst>
            <a:ahLst/>
            <a:cxnLst/>
            <a:rect l="l" t="t" r="r" b="b"/>
            <a:pathLst>
              <a:path w="3313172" h="4445656">
                <a:moveTo>
                  <a:pt x="307949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2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5" y="4445656"/>
                </a:cubicBezTo>
                <a:lnTo>
                  <a:pt x="307949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9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045356" y="1688444"/>
            <a:ext cx="3313173" cy="4445656"/>
          </a:xfrm>
          <a:custGeom>
            <a:avLst/>
            <a:gdLst>
              <a:gd name="connsiteX0" fmla="*/ 307948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1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4 w 3313173"/>
              <a:gd name="connsiteY14" fmla="*/ 4445656 h 4445656"/>
              <a:gd name="connsiteX15" fmla="*/ 307948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8 w 3313173"/>
              <a:gd name="connsiteY24" fmla="*/ 0 h 4445656"/>
            </a:gdLst>
            <a:ahLst/>
            <a:cxnLst/>
            <a:rect l="l" t="t" r="r" b="b"/>
            <a:pathLst>
              <a:path w="3313172" h="4445656">
                <a:moveTo>
                  <a:pt x="307948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1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4" y="4445656"/>
                </a:cubicBezTo>
                <a:lnTo>
                  <a:pt x="307948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8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428117" y="1688444"/>
            <a:ext cx="3313173" cy="4445656"/>
          </a:xfrm>
          <a:custGeom>
            <a:avLst/>
            <a:gdLst>
              <a:gd name="connsiteX0" fmla="*/ 307949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2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5 w 3313173"/>
              <a:gd name="connsiteY14" fmla="*/ 4445656 h 4445656"/>
              <a:gd name="connsiteX15" fmla="*/ 307949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9 w 3313173"/>
              <a:gd name="connsiteY24" fmla="*/ 0 h 4445656"/>
            </a:gdLst>
            <a:ahLst/>
            <a:cxnLst/>
            <a:rect l="l" t="t" r="r" b="b"/>
            <a:pathLst>
              <a:path w="3313172" h="4445656">
                <a:moveTo>
                  <a:pt x="307949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2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5" y="4445656"/>
                </a:cubicBezTo>
                <a:lnTo>
                  <a:pt x="307949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9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69331" y="1884766"/>
            <a:ext cx="444057" cy="48102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654575" y="1894043"/>
            <a:ext cx="481021" cy="46550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4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259119" y="1901292"/>
            <a:ext cx="481021" cy="45337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58249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地球环境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58249" y="3171411"/>
            <a:ext cx="2862686" cy="27645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在地球表面，物体受到重力和摩擦力等外力作用，惯性表现不明显。
地球环境中的惯性受到外力的干扰，难以观察。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665590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太空环境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65590" y="3175000"/>
            <a:ext cx="2862686" cy="27483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在太空环境中，物体几乎不受外力作用，惯性表现明显。
太空实验为研究惯性提供了理想的环境。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270134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月球环境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270134" y="3175000"/>
            <a:ext cx="2862686" cy="27609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月球表面重力较小，物体的惯性表现介于地球和太空之间。
月球环境中的惯性研究有助于了解不同引力环境下的物理现象。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395750" y="1515434"/>
            <a:ext cx="1257300" cy="673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006BEB">
                        <a:alpha val="100000"/>
                      </a:srgbClr>
                    </a:gs>
                    <a:gs pos="100000">
                      <a:srgbClr val="FFF2CC">
                        <a:alpha val="100000"/>
                      </a:srgbClr>
                    </a:gs>
                  </a:gsLst>
                  <a:lin ang="54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003091" y="1515434"/>
            <a:ext cx="1257300" cy="673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006BEB">
                        <a:alpha val="100000"/>
                      </a:srgbClr>
                    </a:gs>
                    <a:gs pos="100000">
                      <a:srgbClr val="FFF2CC">
                        <a:alpha val="100000"/>
                      </a:srgbClr>
                    </a:gs>
                  </a:gsLst>
                  <a:lin ang="54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607635" y="1515434"/>
            <a:ext cx="1257300" cy="673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006BEB">
                        <a:alpha val="100000"/>
                      </a:srgbClr>
                    </a:gs>
                    <a:gs pos="100000">
                      <a:srgbClr val="FFF2CC">
                        <a:alpha val="100000"/>
                      </a:srgbClr>
                    </a:gs>
                  </a:gsLst>
                  <a:lin ang="54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惯性在不同环境下的表现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ahLst/>
            <a:cxnLst/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标题 1"/>
          <p:cNvCxnSpPr/>
          <p:nvPr/>
        </p:nvCxnSpPr>
        <p:spPr>
          <a:xfrm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</p:cxnSp>
      <p:cxnSp>
        <p:nvCxnSpPr>
          <p:cNvPr id="22" name="标题 1"/>
          <p:cNvCxnSpPr/>
          <p:nvPr/>
        </p:nvCxnSpPr>
        <p:spPr>
          <a:xfrm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</p:cxn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498231" y="343723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" y="5290458"/>
            <a:ext cx="1415143" cy="1567543"/>
          </a:xfrm>
          <a:custGeom>
            <a:avLst/>
            <a:gdLst>
              <a:gd name="connsiteX0" fmla="*/ 0 w 1415143"/>
              <a:gd name="connsiteY0" fmla="*/ 0 h 1567543"/>
              <a:gd name="connsiteX1" fmla="*/ 1415143 w 1415143"/>
              <a:gd name="connsiteY1" fmla="*/ 1415143 h 1567543"/>
              <a:gd name="connsiteX2" fmla="*/ 1407837 w 1415143"/>
              <a:gd name="connsiteY2" fmla="*/ 1559833 h 1567543"/>
              <a:gd name="connsiteX3" fmla="*/ 1406660 w 1415143"/>
              <a:gd name="connsiteY3" fmla="*/ 1567543 h 1567543"/>
              <a:gd name="connsiteX4" fmla="*/ 888206 w 1415143"/>
              <a:gd name="connsiteY4" fmla="*/ 1567543 h 1567543"/>
              <a:gd name="connsiteX5" fmla="*/ 903569 w 1415143"/>
              <a:gd name="connsiteY5" fmla="*/ 1415143 h 1567543"/>
              <a:gd name="connsiteX6" fmla="*/ 0 w 1415143"/>
              <a:gd name="connsiteY6" fmla="*/ 511574 h 1567543"/>
            </a:gdLst>
            <a:ahLst/>
            <a:cxnLst/>
            <a:rect l="l" t="t" r="r" b="b"/>
            <a:pathLst>
              <a:path w="1415143" h="1567543">
                <a:moveTo>
                  <a:pt x="0" y="0"/>
                </a:moveTo>
                <a:cubicBezTo>
                  <a:pt x="781562" y="0"/>
                  <a:pt x="1415143" y="633581"/>
                  <a:pt x="1415143" y="1415143"/>
                </a:cubicBezTo>
                <a:cubicBezTo>
                  <a:pt x="1415143" y="1463991"/>
                  <a:pt x="1412668" y="1512260"/>
                  <a:pt x="1407837" y="1559833"/>
                </a:cubicBezTo>
                <a:lnTo>
                  <a:pt x="1406660" y="1567543"/>
                </a:lnTo>
                <a:lnTo>
                  <a:pt x="888206" y="1567543"/>
                </a:lnTo>
                <a:lnTo>
                  <a:pt x="903569" y="1415143"/>
                </a:lnTo>
                <a:cubicBezTo>
                  <a:pt x="903569" y="916116"/>
                  <a:pt x="499027" y="511574"/>
                  <a:pt x="0" y="511574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639889" y="1916764"/>
            <a:ext cx="1335548" cy="16114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A28D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007679" y="2061235"/>
            <a:ext cx="5568332" cy="194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5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互动环节</a:t>
            </a:r>
            <a:endParaRPr kumimoji="1" lang="zh-CN" alt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424235" y="1366644"/>
            <a:ext cx="924312" cy="92431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863340" y="1457325"/>
            <a:ext cx="7532370" cy="9226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若在月球做此实验，小球运动时间会？
A.比地球短         B.介于天地之间            C.和太空站一样
</a:t>
            </a:r>
            <a:endParaRPr kumimoji="1" lang="en-US" altLang="zh-CN" sz="2000">
              <a:ln w="12700">
                <a:noFill/>
              </a:ln>
              <a:solidFill>
                <a:srgbClr val="FF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1641055" y="1614016"/>
            <a:ext cx="490673" cy="429569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791515" y="1096635"/>
            <a:ext cx="9330823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月球实验猜想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424235" y="3830276"/>
            <a:ext cx="924312" cy="92431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489167" y="3809832"/>
            <a:ext cx="1234005" cy="99555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25400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791585" y="4319905"/>
            <a:ext cx="5591810" cy="9226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讨论生活中哪些设计利用了惯性？
讨论如果空间站加速运动，小球会怎样？
</a:t>
            </a:r>
          </a:p>
        </p:txBody>
      </p:sp>
      <p:sp>
        <p:nvSpPr>
          <p:cNvPr id="10" name="标题 1"/>
          <p:cNvSpPr txBox="1"/>
          <p:nvPr/>
        </p:nvSpPr>
        <p:spPr>
          <a:xfrm>
            <a:off x="1641091" y="4047096"/>
            <a:ext cx="490601" cy="490673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719760" y="3717112"/>
            <a:ext cx="9330823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互动讨论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489167" y="1384132"/>
            <a:ext cx="1234005" cy="99555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25400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选择题互动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ahLst/>
            <a:cxnLst/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6" name="标题 1"/>
          <p:cNvCxnSpPr/>
          <p:nvPr/>
        </p:nvCxnSpPr>
        <p:spPr>
          <a:xfrm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</p:cxnSp>
      <p:cxnSp>
        <p:nvCxnSpPr>
          <p:cNvPr id="17" name="标题 1"/>
          <p:cNvCxnSpPr/>
          <p:nvPr/>
        </p:nvCxnSpPr>
        <p:spPr>
          <a:xfrm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</p:cxnSp>
      <p:sp>
        <p:nvSpPr>
          <p:cNvPr id="20" name="文本框 19"/>
          <p:cNvSpPr txBox="1"/>
          <p:nvPr/>
        </p:nvSpPr>
        <p:spPr>
          <a:xfrm>
            <a:off x="3865880" y="2720340"/>
            <a:ext cx="77114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答案B，因月球有弱重力，小球会受到一定阻力，但运动时间比地球长。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954780" y="5507355"/>
            <a:ext cx="3995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>
                <a:solidFill>
                  <a:srgbClr val="FF0000"/>
                </a:solidFill>
                <a:sym typeface="+mn-ea"/>
              </a:rPr>
              <a:t>答案：相对舱体向后匀速运动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98231" y="343723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 sz="1800"/>
          </a:p>
        </p:txBody>
      </p:sp>
      <p:sp>
        <p:nvSpPr>
          <p:cNvPr id="8" name="标题 1"/>
          <p:cNvSpPr txBox="1"/>
          <p:nvPr/>
        </p:nvSpPr>
        <p:spPr>
          <a:xfrm>
            <a:off x="1" y="5290458"/>
            <a:ext cx="1415143" cy="1567543"/>
          </a:xfrm>
          <a:custGeom>
            <a:avLst/>
            <a:gdLst>
              <a:gd name="connsiteX0" fmla="*/ 0 w 1415143"/>
              <a:gd name="connsiteY0" fmla="*/ 0 h 1567543"/>
              <a:gd name="connsiteX1" fmla="*/ 1415143 w 1415143"/>
              <a:gd name="connsiteY1" fmla="*/ 1415143 h 1567543"/>
              <a:gd name="connsiteX2" fmla="*/ 1407837 w 1415143"/>
              <a:gd name="connsiteY2" fmla="*/ 1559833 h 1567543"/>
              <a:gd name="connsiteX3" fmla="*/ 1406660 w 1415143"/>
              <a:gd name="connsiteY3" fmla="*/ 1567543 h 1567543"/>
              <a:gd name="connsiteX4" fmla="*/ 888206 w 1415143"/>
              <a:gd name="connsiteY4" fmla="*/ 1567543 h 1567543"/>
              <a:gd name="connsiteX5" fmla="*/ 903569 w 1415143"/>
              <a:gd name="connsiteY5" fmla="*/ 1415143 h 1567543"/>
              <a:gd name="connsiteX6" fmla="*/ 0 w 1415143"/>
              <a:gd name="connsiteY6" fmla="*/ 511574 h 1567543"/>
            </a:gdLst>
            <a:ahLst/>
            <a:cxnLst/>
            <a:rect l="l" t="t" r="r" b="b"/>
            <a:pathLst>
              <a:path w="1415143" h="1567543">
                <a:moveTo>
                  <a:pt x="0" y="0"/>
                </a:moveTo>
                <a:cubicBezTo>
                  <a:pt x="781562" y="0"/>
                  <a:pt x="1415143" y="633581"/>
                  <a:pt x="1415143" y="1415143"/>
                </a:cubicBezTo>
                <a:cubicBezTo>
                  <a:pt x="1415143" y="1463991"/>
                  <a:pt x="1412668" y="1512260"/>
                  <a:pt x="1407837" y="1559833"/>
                </a:cubicBezTo>
                <a:lnTo>
                  <a:pt x="1406660" y="1567543"/>
                </a:lnTo>
                <a:lnTo>
                  <a:pt x="888206" y="1567543"/>
                </a:lnTo>
                <a:lnTo>
                  <a:pt x="903569" y="1415143"/>
                </a:lnTo>
                <a:cubicBezTo>
                  <a:pt x="903569" y="916116"/>
                  <a:pt x="499027" y="511574"/>
                  <a:pt x="0" y="511574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1800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 sz="1800"/>
          </a:p>
        </p:txBody>
      </p:sp>
      <p:sp>
        <p:nvSpPr>
          <p:cNvPr id="18" name="标题 1"/>
          <p:cNvSpPr txBox="1"/>
          <p:nvPr/>
        </p:nvSpPr>
        <p:spPr>
          <a:xfrm>
            <a:off x="2639889" y="1916764"/>
            <a:ext cx="1335548" cy="16114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A28D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 sz="1800"/>
          </a:p>
        </p:txBody>
      </p:sp>
      <p:sp>
        <p:nvSpPr>
          <p:cNvPr id="21" name="标题 1"/>
          <p:cNvSpPr txBox="1"/>
          <p:nvPr/>
        </p:nvSpPr>
        <p:spPr>
          <a:xfrm>
            <a:off x="4007679" y="2061235"/>
            <a:ext cx="5568332" cy="194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5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练习</a:t>
            </a:r>
            <a:r>
              <a:rPr kumimoji="1" lang="en-US" altLang="zh-CN" sz="45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环节</a:t>
            </a:r>
            <a:endParaRPr kumimoji="1" lang="zh-CN" altLang="en-US" sz="180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3380" y="939800"/>
            <a:ext cx="11385550" cy="5407660"/>
            <a:chOff x="588" y="1480"/>
            <a:chExt cx="17930" cy="8516"/>
          </a:xfrm>
        </p:grpSpPr>
        <p:sp>
          <p:nvSpPr>
            <p:cNvPr id="11265" name="文本框 5"/>
            <p:cNvSpPr txBox="1"/>
            <p:nvPr/>
          </p:nvSpPr>
          <p:spPr>
            <a:xfrm>
              <a:off x="588" y="1480"/>
              <a:ext cx="17930" cy="18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419100" indent="-419100"/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  <a:sym typeface="+mn-ea"/>
                </a:rPr>
                <a:t>1. 在中国空间站内，以下实验器材能否有效使用？请进行归类，并说明理由。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0" y="3280"/>
              <a:ext cx="13961" cy="6717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293600" y="12331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2275" y="954405"/>
          <a:ext cx="11346815" cy="540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3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仍能有效使用的器材 (选填序号)</a:t>
                      </a: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理由</a:t>
                      </a: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49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77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334770" y="2656205"/>
            <a:ext cx="11128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②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35095" y="2089150"/>
            <a:ext cx="778256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无液气压计是利用气压工作的，与重力无关，所以能在微重力状态下有效使用。	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34770" y="4768215"/>
            <a:ext cx="11128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③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844925" y="3869055"/>
            <a:ext cx="7782560" cy="25279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弹簧测力计是利用在弹性限度内，弹簧的伸长量与拉力成正比的原理制成的，与重力无关，所以能在微重力状态下有效使用。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/>
          <p:nvPr/>
        </p:nvSpPr>
        <p:spPr>
          <a:xfrm>
            <a:off x="10389583" y="5181746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072324" y="192739"/>
            <a:ext cx="1335548" cy="16114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A28D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079875" y="552450"/>
            <a:ext cx="8419465" cy="19450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5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回顾</a:t>
            </a:r>
          </a:p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21934" y="-803780"/>
            <a:ext cx="125614" cy="19415"/>
          </a:xfrm>
          <a:custGeom>
            <a:avLst/>
            <a:gdLst>
              <a:gd name="connsiteX0" fmla="*/ 116348 w 125614"/>
              <a:gd name="connsiteY0" fmla="*/ 0 h 19415"/>
              <a:gd name="connsiteX1" fmla="*/ 9267 w 125614"/>
              <a:gd name="connsiteY1" fmla="*/ 0 h 19415"/>
              <a:gd name="connsiteX2" fmla="*/ 9267 w 125614"/>
              <a:gd name="connsiteY2" fmla="*/ 19416 h 19415"/>
              <a:gd name="connsiteX3" fmla="*/ 116348 w 125614"/>
              <a:gd name="connsiteY3" fmla="*/ 19416 h 19415"/>
              <a:gd name="connsiteX4" fmla="*/ 116348 w 125614"/>
              <a:gd name="connsiteY4" fmla="*/ 0 h 19415"/>
            </a:gdLst>
            <a:ahLst/>
            <a:cxnLst/>
            <a:rect l="l" t="t" r="r" b="b"/>
            <a:pathLst>
              <a:path w="125614" h="19415">
                <a:moveTo>
                  <a:pt x="116348" y="0"/>
                </a:moveTo>
                <a:lnTo>
                  <a:pt x="9267" y="0"/>
                </a:lnTo>
                <a:cubicBezTo>
                  <a:pt x="-3089" y="0"/>
                  <a:pt x="-3089" y="19416"/>
                  <a:pt x="9267" y="19416"/>
                </a:cubicBezTo>
                <a:lnTo>
                  <a:pt x="116348" y="19416"/>
                </a:lnTo>
                <a:cubicBezTo>
                  <a:pt x="128704" y="19416"/>
                  <a:pt x="128704" y="0"/>
                  <a:pt x="116348" y="0"/>
                </a:cubicBezTo>
                <a:close/>
              </a:path>
            </a:pathLst>
          </a:custGeom>
          <a:solidFill>
            <a:schemeClr val="accent2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118781" y="-858959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2712085" y="1700530"/>
            <a:ext cx="7576820" cy="1275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45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（牛顿第一定律）    </a:t>
            </a:r>
            <a:endParaRPr kumimoji="1" lang="en-US" altLang="zh-CN" sz="4500">
              <a:ln w="12700">
                <a:noFill/>
              </a:ln>
              <a:solidFill>
                <a:srgbClr val="006BEB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3513276" y="2650912"/>
            <a:ext cx="3600326" cy="3600326"/>
          </a:xfrm>
          <a:prstGeom prst="ellipse">
            <a:avLst/>
          </a:pr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2"/>
            </p:custDataLst>
          </p:nvPr>
        </p:nvSpPr>
        <p:spPr>
          <a:xfrm>
            <a:off x="4008120" y="4437380"/>
            <a:ext cx="3616325" cy="14001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伽利略的理想斜面实验为牛顿第一定律奠定基础，牛顿在此基础上总结归纳。
</a:t>
            </a:r>
          </a:p>
        </p:txBody>
      </p:sp>
      <p:sp>
        <p:nvSpPr>
          <p:cNvPr id="2" name="标题 1"/>
          <p:cNvSpPr txBox="1"/>
          <p:nvPr>
            <p:custDataLst>
              <p:tags r:id="rId3"/>
            </p:custDataLst>
          </p:nvPr>
        </p:nvSpPr>
        <p:spPr>
          <a:xfrm>
            <a:off x="4154170" y="3600450"/>
            <a:ext cx="3016885" cy="56578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定律发现历程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09575" y="941705"/>
          <a:ext cx="11359515" cy="5245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1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仍能有效使用的器材 (选填序号)</a:t>
                      </a: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理由</a:t>
                      </a: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89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83970" y="2818130"/>
            <a:ext cx="11128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⑥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909060" y="2025650"/>
            <a:ext cx="786066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煤油温度计是利用液体热胀冷缩原理工作的，在失重条件下温度的变化仍然会引起液体体积的变化，所以能在微重力状态下有效使用。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09575" y="941705"/>
          <a:ext cx="11359515" cy="5245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1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3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</a:t>
                      </a:r>
                      <a:r>
                        <a:rPr lang="en-US" sz="3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能有效使用的器材 (选填序号)</a:t>
                      </a: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理由</a:t>
                      </a: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89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8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lnSpc>
                          <a:spcPct val="90000"/>
                        </a:lnSpc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83970" y="2703195"/>
            <a:ext cx="11128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①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908425" y="2036445"/>
            <a:ext cx="786066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天平是利用杠杆的原理，天平平衡需要物体对托盘的压力，在失重状态下物体对托盘没有压力，所以不能在微重力状态下有效使用。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83970" y="4935855"/>
            <a:ext cx="11128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④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837940" y="4236085"/>
            <a:ext cx="8027035" cy="21939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95000"/>
              </a:lnSpc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液体压强计是靠U形管内液面的高度差反映压强的，在失重状态下液体对橡皮膜没有压强，不能在微重力状态下有效使用。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2275" y="954405"/>
          <a:ext cx="11346815" cy="5245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3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677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3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</a:t>
                      </a:r>
                      <a:r>
                        <a:rPr lang="en-US" sz="3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能有效使用的器材 (选填序号)</a:t>
                      </a: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理由</a:t>
                      </a: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81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3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530985" y="2685415"/>
            <a:ext cx="11128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⑤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21760" y="2046605"/>
            <a:ext cx="783463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水银气压计，在失重状态下，水银不会产生压强，所以不能在微重力状态下有效使用。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73380" y="1016000"/>
            <a:ext cx="11385550" cy="5233035"/>
            <a:chOff x="588" y="1520"/>
            <a:chExt cx="17930" cy="8241"/>
          </a:xfrm>
        </p:grpSpPr>
        <p:sp>
          <p:nvSpPr>
            <p:cNvPr id="12289" name="文本框 5"/>
            <p:cNvSpPr txBox="1"/>
            <p:nvPr/>
          </p:nvSpPr>
          <p:spPr>
            <a:xfrm>
              <a:off x="588" y="1520"/>
              <a:ext cx="17930" cy="62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二、“探究运动和力的关系”实验</a:t>
              </a:r>
            </a:p>
            <a:p>
              <a:pPr marL="431800" indent="-431800"/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2. 在空间站“探究运动和力的关系”实验中，准备三条相同的长木板，使它们都固定在空间站内，分别在长木板的一端安装一个相同的弹簧，并在其上面分别铺上并固定毛巾、纸板和玻璃板。把相同的小车放在弹簧自由端旁边，利用小车挤压弹簧，松手，小车在弹力的作用下向右运动。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" y="7711"/>
              <a:ext cx="17650" cy="2051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73380" y="965200"/>
            <a:ext cx="11385550" cy="5264785"/>
            <a:chOff x="588" y="1520"/>
            <a:chExt cx="17930" cy="8291"/>
          </a:xfrm>
        </p:grpSpPr>
        <p:sp>
          <p:nvSpPr>
            <p:cNvPr id="13313" name="文本框 5"/>
            <p:cNvSpPr txBox="1"/>
            <p:nvPr/>
          </p:nvSpPr>
          <p:spPr>
            <a:xfrm>
              <a:off x="588" y="1520"/>
              <a:ext cx="17930" cy="5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969645" lvl="1" indent="-512445">
                <a:lnSpc>
                  <a:spcPct val="140000"/>
                </a:lnSpc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(1)实验中每次均让小车挤压弹簧的长度_____，目的是使小车在水平面上开始滑行时获得相同的</a:t>
              </a: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  <a:sym typeface="+mn-ea"/>
                </a:rPr>
                <a:t>_____</a:t>
              </a: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。</a:t>
              </a:r>
            </a:p>
            <a:p>
              <a:pPr marL="969645" lvl="1" indent="-512445">
                <a:lnSpc>
                  <a:spcPct val="140000"/>
                </a:lnSpc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(2)利用相机给小车拍摄频闪相片，以下符合实际情况的是</a:t>
              </a: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  <a:sym typeface="+mn-ea"/>
                </a:rPr>
                <a:t>____</a:t>
              </a: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。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" y="6555"/>
              <a:ext cx="17682" cy="3256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8801735" y="1141730"/>
            <a:ext cx="15347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相同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224135" y="1884680"/>
            <a:ext cx="15347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速度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514600" y="3474085"/>
            <a:ext cx="15347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文本框 5"/>
          <p:cNvSpPr txBox="1"/>
          <p:nvPr/>
        </p:nvSpPr>
        <p:spPr>
          <a:xfrm>
            <a:off x="373063" y="965200"/>
            <a:ext cx="11385550" cy="51873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944245" lvl="1" indent="-487045">
              <a:lnSpc>
                <a:spcPct val="230000"/>
              </a:lnSpc>
            </a:pP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(3)在空间站做实验时，长木板上的小车_____摩擦力，原因是：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______________________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  <a:p>
            <a:pPr marL="944245" lvl="1" indent="-487045">
              <a:lnSpc>
                <a:spcPct val="230000"/>
              </a:lnSpc>
            </a:pP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(4)在空间站做实验还需要通过推理得出“牛顿第一定律”吗？你的答案是：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________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814435" y="1551305"/>
            <a:ext cx="13303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不受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92145" y="2819400"/>
            <a:ext cx="55308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小车处于微重力环境中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702935" y="5328920"/>
            <a:ext cx="225171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不需要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81990" y="847090"/>
            <a:ext cx="11385550" cy="5077460"/>
            <a:chOff x="588" y="1440"/>
            <a:chExt cx="17930" cy="7996"/>
          </a:xfrm>
        </p:grpSpPr>
        <p:sp>
          <p:nvSpPr>
            <p:cNvPr id="15361" name="文本框 5"/>
            <p:cNvSpPr txBox="1"/>
            <p:nvPr/>
          </p:nvSpPr>
          <p:spPr>
            <a:xfrm>
              <a:off x="588" y="1440"/>
              <a:ext cx="17930" cy="52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500" b="1">
                  <a:latin typeface="Times New Roman" panose="02020603050405020304" pitchFamily="18" charset="0"/>
                  <a:ea typeface="宋体" panose="02010600030101010101" pitchFamily="2" charset="-122"/>
                </a:rPr>
                <a:t>【项目拓展】</a:t>
              </a:r>
            </a:p>
            <a:p>
              <a:r>
                <a:rPr lang="en-US" altLang="zh-CN" sz="3500" b="1">
                  <a:latin typeface="Times New Roman" panose="02020603050405020304" pitchFamily="18" charset="0"/>
                  <a:ea typeface="宋体" panose="02010600030101010101" pitchFamily="2" charset="-122"/>
                </a:rPr>
                <a:t>      小明在看“天宫课堂”的“浮力消失实验”，发现空间站中的乒乓球没有浮上来，如图1－甲所示。同学们在课堂上做相同的实验，乒乓球却能漂浮在水面上，如图乙所示。小明为弄清楚其中的原因，对浮力的相关知识进行了如下探究：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-2250" r="54383" b="17042"/>
            <a:stretch>
              <a:fillRect/>
            </a:stretch>
          </p:blipFill>
          <p:spPr>
            <a:xfrm>
              <a:off x="2500" y="6406"/>
              <a:ext cx="6478" cy="3030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文本框 5"/>
          <p:cNvSpPr txBox="1"/>
          <p:nvPr/>
        </p:nvSpPr>
        <p:spPr>
          <a:xfrm>
            <a:off x="373063" y="927100"/>
            <a:ext cx="11385550" cy="55175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956945" lvl="1" indent="-499745">
              <a:lnSpc>
                <a:spcPct val="14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如图丙所示，把两个乒乓球放入瓶口向下、底部被剪开的矿泉水瓶中，当向瓶中加水时，上面的乒乓球漂浮，底部的乒乓球却没有上浮。小明思考得出结论：上面的乒乓球由于下表面有水，受到水向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的压力而上浮；而底部的乒乓球由于仅</a:t>
            </a:r>
          </a:p>
          <a:p>
            <a:pPr marL="956945" lvl="1">
              <a:lnSpc>
                <a:spcPct val="140000"/>
              </a:lnSpc>
            </a:pP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有上表面受到水向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的压力而没有受到浮力，</a:t>
            </a:r>
          </a:p>
          <a:p>
            <a:pPr marL="956945" lvl="1">
              <a:lnSpc>
                <a:spcPct val="140000"/>
              </a:lnSpc>
            </a:pP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所以没有上浮。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均选填</a:t>
            </a:r>
            <a:r>
              <a:rPr lang="en-US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上</a:t>
            </a:r>
            <a:r>
              <a:rPr lang="en-US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或</a:t>
            </a:r>
            <a:r>
              <a:rPr lang="en-US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下</a:t>
            </a:r>
            <a:r>
              <a:rPr lang="en-US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50695" y="4163695"/>
            <a:ext cx="11128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上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257800" y="4944745"/>
            <a:ext cx="11128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下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329" r="57510"/>
          <a:stretch>
            <a:fillRect/>
          </a:stretch>
        </p:blipFill>
        <p:spPr>
          <a:xfrm>
            <a:off x="10758170" y="4057650"/>
            <a:ext cx="1082040" cy="26663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文本框 5"/>
          <p:cNvSpPr txBox="1"/>
          <p:nvPr/>
        </p:nvSpPr>
        <p:spPr>
          <a:xfrm>
            <a:off x="373063" y="965200"/>
            <a:ext cx="11385550" cy="53524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956945" lvl="1" indent="-499745">
              <a:lnSpc>
                <a:spcPct val="1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en-US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太空教师</a:t>
            </a:r>
            <a:r>
              <a:rPr lang="en-US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告诉我们，</a:t>
            </a:r>
            <a:r>
              <a:rPr lang="en-US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天宫</a:t>
            </a:r>
            <a:r>
              <a:rPr lang="en-US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中的乒乓球处于失重状态，水虽然具有流动性，但其内部却不会对放入其中的乒乓球表面任何一个位置产生压力，乒乓球上下表面就不会产生</a:t>
            </a:r>
            <a:r>
              <a:rPr lang="en-US" altLang="zh-CN" sz="36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</a:t>
            </a:r>
            <a:r>
              <a:rPr lang="zh-CN" sz="3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，乒乓球没有受到浮力的作用，所以不会浮上来。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39105" y="4471035"/>
            <a:ext cx="17405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压力差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17725" y="2499360"/>
            <a:ext cx="1612900" cy="521970"/>
          </a:xfrm>
          <a:prstGeom prst="rect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定律解读</a:t>
            </a:r>
          </a:p>
        </p:txBody>
      </p:sp>
      <p:sp>
        <p:nvSpPr>
          <p:cNvPr id="14341" name="圆角矩形 20486"/>
          <p:cNvSpPr/>
          <p:nvPr/>
        </p:nvSpPr>
        <p:spPr>
          <a:xfrm>
            <a:off x="2063750" y="764540"/>
            <a:ext cx="8048625" cy="143133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600">
                <a:latin typeface="宋体" panose="02010600030101010101" pitchFamily="2" charset="-122"/>
              </a:rPr>
              <a:t>    一切物体在没有受到</a:t>
            </a:r>
            <a:r>
              <a:rPr lang="en-US" altLang="en-US" sz="2600" b="1">
                <a:solidFill>
                  <a:srgbClr val="FF0000"/>
                </a:solidFill>
                <a:latin typeface="宋体" panose="02010600030101010101" pitchFamily="2" charset="-122"/>
              </a:rPr>
              <a:t>力</a:t>
            </a:r>
            <a:r>
              <a:rPr lang="en-US" altLang="en-US" sz="2600">
                <a:latin typeface="宋体" panose="02010600030101010101" pitchFamily="2" charset="-122"/>
              </a:rPr>
              <a:t>的作用时，总保持静止状态或匀速直线</a:t>
            </a:r>
            <a:r>
              <a:rPr lang="en-US" altLang="en-US" sz="2600" b="1">
                <a:solidFill>
                  <a:srgbClr val="FF0000"/>
                </a:solidFill>
                <a:latin typeface="宋体" panose="02010600030101010101" pitchFamily="2" charset="-122"/>
              </a:rPr>
              <a:t>运动状态</a:t>
            </a:r>
            <a:r>
              <a:rPr lang="en-US" altLang="en-US" sz="2600"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27652" name="文本框 6151"/>
          <p:cNvSpPr txBox="1"/>
          <p:nvPr/>
        </p:nvSpPr>
        <p:spPr>
          <a:xfrm>
            <a:off x="1870075" y="115888"/>
            <a:ext cx="26212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>
                <a:solidFill>
                  <a:srgbClr val="00B050"/>
                </a:solidFill>
                <a:latin typeface="微软雅黑" panose="020B0503020204020204" charset="-122"/>
                <a:ea typeface="微软雅黑"/>
                <a:sym typeface="宋体" panose="02010600030101010101" pitchFamily="2" charset="-122"/>
              </a:rPr>
              <a:t>牛顿第一定律</a:t>
            </a:r>
          </a:p>
        </p:txBody>
      </p:sp>
      <p:sp>
        <p:nvSpPr>
          <p:cNvPr id="6" name="Text Box 3"/>
          <p:cNvSpPr/>
          <p:nvPr/>
        </p:nvSpPr>
        <p:spPr>
          <a:xfrm>
            <a:off x="2207895" y="3165475"/>
            <a:ext cx="4529138" cy="6770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5400000" scaled="1"/>
          </a:gradFill>
          <a:ln w="9525" cap="flat" cmpd="sng">
            <a:solidFill>
              <a:srgbClr val="46AAC5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charset="-122"/>
              </a:rPr>
              <a:t>1.“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一切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charset="-122"/>
              </a:rPr>
              <a:t>”适用于所有物体。</a:t>
            </a:r>
          </a:p>
        </p:txBody>
      </p:sp>
      <p:sp>
        <p:nvSpPr>
          <p:cNvPr id="7" name="Text Box 4"/>
          <p:cNvSpPr/>
          <p:nvPr/>
        </p:nvSpPr>
        <p:spPr>
          <a:xfrm>
            <a:off x="2212975" y="3946525"/>
            <a:ext cx="6826250" cy="6770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5400000" scaled="1"/>
          </a:gradFill>
          <a:ln w="9525" cap="flat" cmpd="sng">
            <a:solidFill>
              <a:srgbClr val="46AAC5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charset="-122"/>
              </a:rPr>
              <a:t>2.“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没有受到力的作用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charset="-122"/>
              </a:rPr>
              <a:t>”是定律成立的条件。</a:t>
            </a:r>
          </a:p>
        </p:txBody>
      </p:sp>
      <p:sp>
        <p:nvSpPr>
          <p:cNvPr id="9" name="Text Box 5"/>
          <p:cNvSpPr/>
          <p:nvPr/>
        </p:nvSpPr>
        <p:spPr>
          <a:xfrm>
            <a:off x="2212975" y="4727258"/>
            <a:ext cx="3730625" cy="6770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5400000" scaled="1"/>
          </a:gradFill>
          <a:ln w="9525" cap="flat" cmpd="sng">
            <a:solidFill>
              <a:srgbClr val="46AAC5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charset="-122"/>
              </a:rPr>
              <a:t>3.“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总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charset="-122"/>
              </a:rPr>
              <a:t>”一直、不变。</a:t>
            </a:r>
          </a:p>
        </p:txBody>
      </p:sp>
      <p:sp>
        <p:nvSpPr>
          <p:cNvPr id="22" name="标题 1"/>
          <p:cNvSpPr txBox="1"/>
          <p:nvPr>
            <p:custDataLst>
              <p:tags r:id="rId1"/>
            </p:custDataLst>
          </p:nvPr>
        </p:nvSpPr>
        <p:spPr>
          <a:xfrm>
            <a:off x="1199515" y="5516880"/>
            <a:ext cx="10321290" cy="9378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黑体" panose="02010609060101010101" charset="-122"/>
              </a:rPr>
              <a:t>“力”是指物体受到的所有力的合力，包括重力、摩擦力等。
“保持运动状态”意味着物体在没有力作用时，其速度和方向都不会改变。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43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341" grpId="0" animBg="1"/>
      <p:bldP spid="6" grpId="0" animBg="1"/>
      <p:bldP spid="7" grpId="0" animBg="1"/>
      <p:bldP spid="9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>
          <a:xfrm>
            <a:off x="1" y="5290458"/>
            <a:ext cx="1415143" cy="1567543"/>
          </a:xfrm>
          <a:custGeom>
            <a:avLst/>
            <a:gdLst>
              <a:gd name="connsiteX0" fmla="*/ 0 w 1415143"/>
              <a:gd name="connsiteY0" fmla="*/ 0 h 1567543"/>
              <a:gd name="connsiteX1" fmla="*/ 1415143 w 1415143"/>
              <a:gd name="connsiteY1" fmla="*/ 1415143 h 1567543"/>
              <a:gd name="connsiteX2" fmla="*/ 1407837 w 1415143"/>
              <a:gd name="connsiteY2" fmla="*/ 1559833 h 1567543"/>
              <a:gd name="connsiteX3" fmla="*/ 1406660 w 1415143"/>
              <a:gd name="connsiteY3" fmla="*/ 1567543 h 1567543"/>
              <a:gd name="connsiteX4" fmla="*/ 888206 w 1415143"/>
              <a:gd name="connsiteY4" fmla="*/ 1567543 h 1567543"/>
              <a:gd name="connsiteX5" fmla="*/ 903569 w 1415143"/>
              <a:gd name="connsiteY5" fmla="*/ 1415143 h 1567543"/>
              <a:gd name="connsiteX6" fmla="*/ 0 w 1415143"/>
              <a:gd name="connsiteY6" fmla="*/ 511574 h 1567543"/>
            </a:gdLst>
            <a:ahLst/>
            <a:cxnLst/>
            <a:rect l="l" t="t" r="r" b="b"/>
            <a:pathLst>
              <a:path w="1415143" h="1567543">
                <a:moveTo>
                  <a:pt x="0" y="0"/>
                </a:moveTo>
                <a:cubicBezTo>
                  <a:pt x="781562" y="0"/>
                  <a:pt x="1415143" y="633581"/>
                  <a:pt x="1415143" y="1415143"/>
                </a:cubicBezTo>
                <a:cubicBezTo>
                  <a:pt x="1415143" y="1463991"/>
                  <a:pt x="1412668" y="1512260"/>
                  <a:pt x="1407837" y="1559833"/>
                </a:cubicBezTo>
                <a:lnTo>
                  <a:pt x="1406660" y="1567543"/>
                </a:lnTo>
                <a:lnTo>
                  <a:pt x="888206" y="1567543"/>
                </a:lnTo>
                <a:lnTo>
                  <a:pt x="903569" y="1415143"/>
                </a:lnTo>
                <a:cubicBezTo>
                  <a:pt x="903569" y="916116"/>
                  <a:pt x="499027" y="511574"/>
                  <a:pt x="0" y="511574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495744" y="2564464"/>
            <a:ext cx="1335548" cy="16114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A28D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584259" y="2708935"/>
            <a:ext cx="5568332" cy="194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5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天地对比实验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118781" y="360876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51180" y="1340168"/>
            <a:ext cx="5080000" cy="8115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0" i="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地面实验</a:t>
            </a:r>
          </a:p>
          <a:p>
            <a:pPr marL="0" indent="0" algn="l"/>
            <a:r>
              <a:rPr lang="zh-CN" altLang="en-US" sz="1600" b="0" i="0">
                <a:solidFill>
                  <a:srgbClr val="404040"/>
                </a:solidFill>
                <a:latin typeface="DeepSeek-CJK-patch"/>
                <a:ea typeface="DeepSeek-CJK-patch"/>
              </a:rPr>
              <a:t>（小球在桌面滚动停止）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" y="2348865"/>
            <a:ext cx="4368800" cy="23685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40145" y="1268730"/>
            <a:ext cx="247777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空间站实验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167755" y="1894205"/>
            <a:ext cx="4392930" cy="278955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55370" y="716280"/>
            <a:ext cx="1085405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zh-CN" altLang="en-US" sz="2800" b="1" i="0">
                <a:solidFill>
                  <a:srgbClr val="404040"/>
                </a:solidFill>
                <a:latin typeface="DeepSeek-CJK-patch"/>
                <a:ea typeface="DeepSeek-CJK-patch"/>
              </a:rPr>
              <a:t>实验目的</a:t>
            </a: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：</a:t>
            </a:r>
          </a:p>
          <a:p>
            <a:pPr marL="0" indent="0"/>
            <a:r>
              <a:rPr lang="zh-CN" altLang="en-US" sz="2400" b="0" i="0">
                <a:solidFill>
                  <a:srgbClr val="404040"/>
                </a:solidFill>
                <a:latin typeface="DeepSeek-CJK-patch"/>
                <a:ea typeface="DeepSeek-CJK-patch"/>
              </a:rPr>
              <a:t>验证牛顿第一定律（惯性定律），观察在微重力环境下物体的运动状态变化。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7760" y="1917065"/>
            <a:ext cx="10172065" cy="150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zh-CN" altLang="en-US" sz="2800" b="1" i="0">
                <a:solidFill>
                  <a:srgbClr val="404040"/>
                </a:solidFill>
                <a:latin typeface="DeepSeek-CJK-patch"/>
                <a:ea typeface="DeepSeek-CJK-patch"/>
              </a:rPr>
              <a:t>实验原理：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1600">
                <a:latin typeface="宋体" panose="02010600030101010101" pitchFamily="2" charset="-122"/>
                <a:sym typeface="+mn-ea"/>
              </a:rPr>
              <a:t>一切物体在没有受到</a:t>
            </a:r>
            <a:r>
              <a:rPr lang="en-US" altLang="en-US" sz="16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力</a:t>
            </a:r>
            <a:r>
              <a:rPr lang="en-US" altLang="en-US" sz="1600">
                <a:latin typeface="宋体" panose="02010600030101010101" pitchFamily="2" charset="-122"/>
                <a:sym typeface="+mn-ea"/>
              </a:rPr>
              <a:t>的作用时，总保持静止状态或匀速直线</a:t>
            </a:r>
            <a:r>
              <a:rPr lang="en-US" altLang="en-US" sz="16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运动状态</a:t>
            </a:r>
            <a:r>
              <a:rPr lang="en-US" altLang="en-US" sz="1600">
                <a:latin typeface="宋体" panose="02010600030101010101" pitchFamily="2" charset="-122"/>
                <a:sym typeface="+mn-ea"/>
              </a:rPr>
              <a:t>。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zh-CN" altLang="en-US" sz="1600" b="0" i="0">
              <a:solidFill>
                <a:srgbClr val="404040"/>
              </a:solidFill>
              <a:latin typeface="DeepSeek-CJK-patch"/>
              <a:ea typeface="DeepSeek-CJK-patch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1600" b="0" i="0">
                <a:latin typeface="宋体" panose="02010600030101010101" pitchFamily="2" charset="-122"/>
              </a:rPr>
              <a:t>在地球上，由于重力和摩擦力的影响，物体很难保持匀速运动；但在太空微重力环境下，物体更接近“不受力”  的理想状态，能更明显地展示惯性现象。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27760" y="3788728"/>
            <a:ext cx="5080000" cy="1383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zh-CN" altLang="en-US" sz="2400" b="1" i="0">
                <a:solidFill>
                  <a:srgbClr val="404040"/>
                </a:solidFill>
                <a:latin typeface="DeepSeek-CJK-patch"/>
                <a:ea typeface="DeepSeek-CJK-patch"/>
              </a:rPr>
              <a:t>实验器材：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一个小钢球（或光滑塑料球）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一根带凹槽的轨道（或直尺）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摄像机（直播实验现象）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55370" y="973455"/>
            <a:ext cx="8783320" cy="283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zh-CN" altLang="en-US" sz="2800" b="1" i="0">
                <a:solidFill>
                  <a:srgbClr val="404040"/>
                </a:solidFill>
                <a:latin typeface="DeepSeek-CJK-patch"/>
                <a:ea typeface="DeepSeek-CJK-patch"/>
              </a:rPr>
              <a:t>实验方法：</a:t>
            </a: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航天员将小钢球放在轨道上，轻轻推一下，让它沿轨道运动。</a:t>
            </a: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在地球上，小球会因为摩擦力和重力很快停下；但在太空站里，小球几乎保持匀速直线运动，直到碰到轨道尽头。</a:t>
            </a: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航天员可以改变推动力度，观察小球的运动状态（速度不同，但都近似匀速运动）。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39470" y="908685"/>
            <a:ext cx="337058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>
                <a:ln w="12700">
                  <a:noFill/>
                </a:ln>
                <a:solidFill>
                  <a:srgbClr val="006BE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对比表格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559560" y="1628775"/>
          <a:ext cx="8533765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环境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运动时间</a:t>
                      </a:r>
                      <a:endParaRPr lang="zh-CN" altLang="en-US" sz="1800" i="0">
                        <a:solidFill>
                          <a:schemeClr val="bg1"/>
                        </a:solidFill>
                        <a:latin typeface="DeepSeek-CJK-patch"/>
                        <a:ea typeface="DeepSeek-CJK-patch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受力情况</a:t>
                      </a:r>
                      <a:endParaRPr lang="zh-CN" altLang="en-US" sz="1800" i="0">
                        <a:solidFill>
                          <a:schemeClr val="bg1"/>
                        </a:solidFill>
                        <a:latin typeface="DeepSeek-CJK-patch"/>
                        <a:ea typeface="DeepSeek-CJK-patch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地面</a:t>
                      </a:r>
                      <a:endParaRPr lang="zh-CN" altLang="en-US" sz="1800" b="0" i="0">
                        <a:solidFill>
                          <a:srgbClr val="404040"/>
                        </a:solidFill>
                        <a:latin typeface="DeepSeek-CJK-patch"/>
                        <a:ea typeface="DeepSeek-CJK-patch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404040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2</a:t>
                      </a:r>
                      <a:r>
                        <a:rPr lang="zh-CN" altLang="en-US" sz="1800">
                          <a:solidFill>
                            <a:srgbClr val="404040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秒停止</a:t>
                      </a:r>
                      <a:endParaRPr lang="zh-CN" altLang="en-US" sz="1800" b="0" i="0">
                        <a:solidFill>
                          <a:srgbClr val="404040"/>
                        </a:solidFill>
                        <a:latin typeface="DeepSeek-CJK-patch"/>
                        <a:ea typeface="DeepSeek-CJK-patch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重力</a:t>
                      </a:r>
                      <a:r>
                        <a:rPr lang="en-US" altLang="zh-CN" sz="1800">
                          <a:solidFill>
                            <a:srgbClr val="404040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+</a:t>
                      </a:r>
                      <a:r>
                        <a:rPr lang="zh-CN" altLang="en-US" sz="1800">
                          <a:solidFill>
                            <a:srgbClr val="404040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摩擦力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太空</a:t>
                      </a:r>
                      <a:endParaRPr lang="zh-CN" altLang="en-US" sz="1800" b="0" i="0">
                        <a:solidFill>
                          <a:srgbClr val="404040"/>
                        </a:solidFill>
                        <a:latin typeface="DeepSeek-CJK-patch"/>
                        <a:ea typeface="DeepSeek-CJK-patch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持续运动</a:t>
                      </a:r>
                      <a:endParaRPr lang="zh-CN" altLang="en-US" sz="1800" b="0" i="0">
                        <a:solidFill>
                          <a:srgbClr val="404040"/>
                        </a:solidFill>
                        <a:latin typeface="DeepSeek-CJK-patch"/>
                        <a:ea typeface="DeepSeek-CJK-patch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  <a:latin typeface="DeepSeek-CJK-patch"/>
                          <a:ea typeface="DeepSeek-CJK-patch"/>
                          <a:sym typeface="+mn-ea"/>
                        </a:rPr>
                        <a:t>近似零受力</a:t>
                      </a:r>
                      <a:endParaRPr lang="zh-CN" altLang="en-US" sz="1800" b="0" i="0">
                        <a:solidFill>
                          <a:srgbClr val="404040"/>
                        </a:solidFill>
                        <a:latin typeface="DeepSeek-CJK-patch"/>
                        <a:ea typeface="DeepSeek-CJK-patch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343660" y="4437380"/>
            <a:ext cx="8345170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zh-CN" altLang="en-US" sz="2800" b="0" i="0">
                <a:solidFill>
                  <a:srgbClr val="404040"/>
                </a:solidFill>
                <a:latin typeface="DeepSeek-CJK-patch"/>
                <a:ea typeface="DeepSeek-CJK-patch"/>
              </a:rPr>
              <a:t>实验展示：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zh-CN" altLang="en-US" sz="2000" b="0" i="0">
                <a:solidFill>
                  <a:srgbClr val="404040"/>
                </a:solidFill>
                <a:latin typeface="DeepSeek-CJK-patch"/>
                <a:ea typeface="DeepSeek-CJK-patch"/>
              </a:rPr>
              <a:t>对比地面实验（小球很快停下）和太空实验（小球几乎不停），说明“外力（如摩擦力）是改变物体运动状态的原因”。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52040" y="2277110"/>
            <a:ext cx="691388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3600" b="0" i="0">
                <a:solidFill>
                  <a:srgbClr val="404040"/>
                </a:solidFill>
                <a:latin typeface="DeepSeek-CJK-patch"/>
                <a:ea typeface="DeepSeek-CJK-patch"/>
              </a:rPr>
              <a:t>“为什么太空中的小球比地球上的运动得更久？”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7.43944881889763,&quot;left&quot;:8.300157480314919,&quot;top&quot;:118.86055118110237,&quot;width&quot;:931.359527559055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7.43944881889763,&quot;left&quot;:8.300157480314919,&quot;top&quot;:118.86055118110237,&quot;width&quot;:931.359527559055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7.43944881889763,&quot;left&quot;:8.300157480314919,&quot;top&quot;:118.86055118110237,&quot;width&quot;:931.359527559055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7.43944881889763,&quot;left&quot;:8.300157480314919,&quot;top&quot;:118.86055118110237,&quot;width&quot;:931.359527559055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f8589d3-e2c9-43a8-aea6-65c4c15bb052}"/>
  <p:tag name="TABLE_ENDDRAG_ORIGIN_RECT" val="893*405"/>
  <p:tag name="TABLE_ENDDRAG_RECT" val="33*75*893*4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c4540fa-04d9-4faf-a913-85785e5cea71}"/>
  <p:tag name="TABLE_ENDDRAG_ORIGIN_RECT" val="894*424"/>
  <p:tag name="TABLE_ENDDRAG_RECT" val="32*75*894*42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1.75,&quot;left&quot;:101.1,&quot;top&quot;:159.5,&quot;width&quot;:825.6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1.75,&quot;left&quot;:101.1,&quot;top&quot;:159.5,&quot;width&quot;:825.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1db7ff2-60ba-417b-9967-8b8e1a0a9eca}"/>
  <p:tag name="TABLE_ENDDRAG_ORIGIN_RECT" val="894*424"/>
  <p:tag name="TABLE_ENDDRAG_RECT" val="32*75*894*4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1.75,&quot;left&quot;:101.1,&quot;top&quot;:159.5,&quot;width&quot;:833.1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1.75,&quot;left&quot;:101.1,&quot;top&quot;:159.5,&quot;width&quot;:833.1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1.75,&quot;left&quot;:101.1,&quot;top&quot;:159.5,&quot;width&quot;:833.1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1.75,&quot;left&quot;:101.1,&quot;top&quot;:159.5,&quot;width&quot;:833.1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5e5c25d-e2ce-4667-9cf0-0ffd2ad924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976</Words>
  <Application>Microsoft Office PowerPoint</Application>
  <PresentationFormat>宽屏</PresentationFormat>
  <Paragraphs>190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2" baseType="lpstr">
      <vt:lpstr>Source Han Sans CN Bold</vt:lpstr>
      <vt:lpstr>HelloFont WenYiHei</vt:lpstr>
      <vt:lpstr>DeepSeek-CJK-patch</vt:lpstr>
      <vt:lpstr>Wingdings</vt:lpstr>
      <vt:lpstr>OPPOSans B</vt:lpstr>
      <vt:lpstr>OPPOSans R</vt:lpstr>
      <vt:lpstr>宋体</vt:lpstr>
      <vt:lpstr>Times New Roman</vt:lpstr>
      <vt:lpstr>微软雅黑</vt:lpstr>
      <vt:lpstr>var(--ds-font-family-code)</vt:lpstr>
      <vt:lpstr>Source Han Sans</vt:lpstr>
      <vt:lpstr>OPPOSans H</vt:lpstr>
      <vt:lpstr>Arial</vt:lpstr>
      <vt:lpstr>1_WPS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2025-04-18T10:20:00Z</dcterms:created>
  <dcterms:modified xsi:type="dcterms:W3CDTF">2025-05-26T12:52:08Z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50183C1355B646E490C72DD7915CD6DD_13</vt:lpwstr>
  </property>
  <property fmtid="{D5CDD505-2E9C-101B-9397-08002B2CF9AE}" pid="3" name="KSOProductBuildVer">
    <vt:lpwstr>2052-12.1.0.21171</vt:lpwstr>
  </property>
</Properties>
</file>